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29"/>
  </p:notesMasterIdLst>
  <p:handoutMasterIdLst>
    <p:handoutMasterId r:id="rId30"/>
  </p:handoutMasterIdLst>
  <p:sldIdLst>
    <p:sldId id="327" r:id="rId6"/>
    <p:sldId id="261" r:id="rId7"/>
    <p:sldId id="355" r:id="rId8"/>
    <p:sldId id="303" r:id="rId9"/>
    <p:sldId id="377" r:id="rId10"/>
    <p:sldId id="304" r:id="rId11"/>
    <p:sldId id="305" r:id="rId12"/>
    <p:sldId id="356" r:id="rId13"/>
    <p:sldId id="290" r:id="rId14"/>
    <p:sldId id="357" r:id="rId15"/>
    <p:sldId id="358" r:id="rId16"/>
    <p:sldId id="307" r:id="rId17"/>
    <p:sldId id="360" r:id="rId18"/>
    <p:sldId id="361" r:id="rId19"/>
    <p:sldId id="362" r:id="rId20"/>
    <p:sldId id="363" r:id="rId21"/>
    <p:sldId id="366" r:id="rId22"/>
    <p:sldId id="367" r:id="rId23"/>
    <p:sldId id="368" r:id="rId24"/>
    <p:sldId id="369" r:id="rId25"/>
    <p:sldId id="365" r:id="rId26"/>
    <p:sldId id="370" r:id="rId27"/>
    <p:sldId id="371" r:id="rId2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7"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chilling, Kate" initials="SK" lastIdx="2" clrIdx="1">
    <p:extLst>
      <p:ext uri="{19B8F6BF-5375-455C-9EA6-DF929625EA0E}">
        <p15:presenceInfo xmlns:p15="http://schemas.microsoft.com/office/powerpoint/2012/main" userId="S::Kate.Schilling@mheducation.com::208af9e5-fb00-4cc1-af35-d15ed655bb62" providerId="AD"/>
      </p:ext>
    </p:extLst>
  </p:cmAuthor>
  <p:cmAuthor id="3" name="Justus, Joseph" initials="JJ" lastIdx="1" clrIdx="2">
    <p:extLst>
      <p:ext uri="{19B8F6BF-5375-455C-9EA6-DF929625EA0E}">
        <p15:presenceInfo xmlns:p15="http://schemas.microsoft.com/office/powerpoint/2012/main" userId="S::joseph.justus@mheducation.com::c36d40d1-f060-4972-8bd9-850308908a0f" providerId="AD"/>
      </p:ext>
    </p:extLst>
  </p:cmAuthor>
  <p:cmAuthor id="4" name="Oxley, Angela" initials="OA" lastIdx="1" clrIdx="3">
    <p:extLst>
      <p:ext uri="{19B8F6BF-5375-455C-9EA6-DF929625EA0E}">
        <p15:presenceInfo xmlns:p15="http://schemas.microsoft.com/office/powerpoint/2012/main" userId="S::angela.oxley@mheducation.com::2701a8e4-ff8b-43b5-b1ab-b049b2cef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241"/>
    <a:srgbClr val="00A6B9"/>
    <a:srgbClr val="00C7C3"/>
    <a:srgbClr val="02F0DE"/>
    <a:srgbClr val="33F0E1"/>
    <a:srgbClr val="33175A"/>
    <a:srgbClr val="FFB600"/>
    <a:srgbClr val="01708C"/>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336" y="44"/>
      </p:cViewPr>
      <p:guideLst>
        <p:guide pos="1512"/>
        <p:guide orient="horz" pos="3024"/>
        <p:guide orient="horz" pos="384"/>
        <p:guide orient="horz" pos="2520"/>
        <p:guide orient="horz" pos="1080"/>
        <p:guide orient="horz" pos="1680"/>
        <p:guide orient="horz" pos="3432"/>
        <p:guide orient="horz" pos="3120"/>
        <p:guide pos="7"/>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10/25/2022</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10/25/2022</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39422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1">
                <a:solidFill>
                  <a:srgbClr val="FF0000"/>
                </a:solidFill>
              </a:rPr>
              <a:t>A</a:t>
            </a:r>
            <a:r>
              <a:rPr lang="en-IN" sz="1200">
                <a:solidFill>
                  <a:srgbClr val="FF0000"/>
                </a:solidFill>
              </a:rPr>
              <a:t>′(2, 4), </a:t>
            </a:r>
            <a:r>
              <a:rPr lang="en-IN" sz="1200" i="1">
                <a:solidFill>
                  <a:srgbClr val="FF0000"/>
                </a:solidFill>
              </a:rPr>
              <a:t>B</a:t>
            </a:r>
            <a:r>
              <a:rPr lang="en-IN" sz="1200">
                <a:solidFill>
                  <a:srgbClr val="FF0000"/>
                </a:solidFill>
              </a:rPr>
              <a:t>′(5, 4), </a:t>
            </a:r>
            <a:r>
              <a:rPr lang="en-IN" sz="1200" i="1">
                <a:solidFill>
                  <a:srgbClr val="FF0000"/>
                </a:solidFill>
              </a:rPr>
              <a:t>C</a:t>
            </a:r>
            <a:r>
              <a:rPr lang="en-IN" sz="1200">
                <a:solidFill>
                  <a:srgbClr val="FF0000"/>
                </a:solidFill>
              </a:rPr>
              <a:t>′(6, 1), and </a:t>
            </a:r>
            <a:r>
              <a:rPr lang="en-IN" sz="1200" i="1">
                <a:solidFill>
                  <a:srgbClr val="FF0000"/>
                </a:solidFill>
              </a:rPr>
              <a:t>D</a:t>
            </a:r>
            <a:r>
              <a:rPr lang="en-IN" sz="1200">
                <a:solidFill>
                  <a:srgbClr val="FF0000"/>
                </a:solidFill>
              </a:rPr>
              <a:t>′(1, 1)</a:t>
            </a:r>
          </a:p>
          <a:p>
            <a:r>
              <a:rPr lang="en-IN" sz="1200" i="1">
                <a:solidFill>
                  <a:srgbClr val="FF0000"/>
                </a:solidFill>
              </a:rPr>
              <a:t>A</a:t>
            </a:r>
            <a:r>
              <a:rPr lang="en-IN" sz="1200">
                <a:solidFill>
                  <a:srgbClr val="FF0000"/>
                </a:solidFill>
              </a:rPr>
              <a:t>′(−1, −1), </a:t>
            </a:r>
            <a:r>
              <a:rPr lang="en-IN" sz="1200" i="1">
                <a:solidFill>
                  <a:srgbClr val="FF0000"/>
                </a:solidFill>
              </a:rPr>
              <a:t>B</a:t>
            </a:r>
            <a:r>
              <a:rPr lang="en-IN" sz="1200">
                <a:solidFill>
                  <a:srgbClr val="FF0000"/>
                </a:solidFill>
              </a:rPr>
              <a:t>′(2, −1), </a:t>
            </a:r>
            <a:r>
              <a:rPr lang="en-IN" sz="1200" i="1">
                <a:solidFill>
                  <a:srgbClr val="FF0000"/>
                </a:solidFill>
              </a:rPr>
              <a:t>C</a:t>
            </a:r>
            <a:r>
              <a:rPr lang="en-IN" sz="1200">
                <a:solidFill>
                  <a:srgbClr val="FF0000"/>
                </a:solidFill>
              </a:rPr>
              <a:t>′(3, −4), and </a:t>
            </a:r>
            <a:r>
              <a:rPr lang="en-IN" sz="1200" i="1">
                <a:solidFill>
                  <a:srgbClr val="FF0000"/>
                </a:solidFill>
              </a:rPr>
              <a:t>D</a:t>
            </a:r>
            <a:r>
              <a:rPr lang="en-IN" sz="1200">
                <a:solidFill>
                  <a:srgbClr val="FF0000"/>
                </a:solidFill>
              </a:rPr>
              <a:t>′(−2, −4)</a:t>
            </a:r>
          </a:p>
          <a:p>
            <a:r>
              <a:rPr lang="en-IN" sz="1200" i="1"/>
              <a:t>A</a:t>
            </a:r>
            <a:r>
              <a:rPr lang="en-IN" sz="1200"/>
              <a:t>′(−1, 8), </a:t>
            </a:r>
            <a:r>
              <a:rPr lang="en-IN" sz="1200" i="1"/>
              <a:t>B</a:t>
            </a:r>
            <a:r>
              <a:rPr lang="en-IN" sz="1200"/>
              <a:t>′(2, 8), </a:t>
            </a:r>
            <a:r>
              <a:rPr lang="en-IN" sz="1200" i="1"/>
              <a:t>C</a:t>
            </a:r>
            <a:r>
              <a:rPr lang="en-IN" sz="1200"/>
              <a:t>′(3, 5), and </a:t>
            </a:r>
            <a:r>
              <a:rPr lang="en-IN" sz="1200" i="1"/>
              <a:t>D</a:t>
            </a:r>
            <a:r>
              <a:rPr lang="en-IN" sz="1200"/>
              <a:t>′(−2, 5)</a:t>
            </a:r>
          </a:p>
          <a:p>
            <a:r>
              <a:rPr lang="en-IN" sz="1200" i="1"/>
              <a:t>A</a:t>
            </a:r>
            <a:r>
              <a:rPr lang="en-IN" sz="1200"/>
              <a:t>′(−3, 4), </a:t>
            </a:r>
            <a:r>
              <a:rPr lang="en-IN" sz="1200" i="1"/>
              <a:t>B</a:t>
            </a:r>
            <a:r>
              <a:rPr lang="en-IN" sz="1200"/>
              <a:t>′(0, 4), </a:t>
            </a:r>
            <a:r>
              <a:rPr lang="en-IN" sz="1200" i="1"/>
              <a:t>C</a:t>
            </a:r>
            <a:r>
              <a:rPr lang="en-IN" sz="1200"/>
              <a:t>′(1, 1), and </a:t>
            </a:r>
            <a:r>
              <a:rPr lang="en-IN" sz="1200" i="1"/>
              <a:t>D</a:t>
            </a:r>
            <a:r>
              <a:rPr lang="en-IN" sz="1200"/>
              <a:t>′(−4, 1)</a:t>
            </a:r>
          </a:p>
          <a:p>
            <a:r>
              <a:rPr lang="en-IN" sz="1200" i="1">
                <a:solidFill>
                  <a:srgbClr val="FF0000"/>
                </a:solidFill>
              </a:rPr>
              <a:t>A</a:t>
            </a:r>
            <a:r>
              <a:rPr lang="en-IN" sz="1200">
                <a:solidFill>
                  <a:srgbClr val="FF0000"/>
                </a:solidFill>
              </a:rPr>
              <a:t>′(1, 1), </a:t>
            </a:r>
            <a:r>
              <a:rPr lang="en-IN" sz="1200" i="1">
                <a:solidFill>
                  <a:srgbClr val="FF0000"/>
                </a:solidFill>
              </a:rPr>
              <a:t>B</a:t>
            </a:r>
            <a:r>
              <a:rPr lang="en-IN" sz="1200">
                <a:solidFill>
                  <a:srgbClr val="FF0000"/>
                </a:solidFill>
              </a:rPr>
              <a:t>′(4, 1), </a:t>
            </a:r>
            <a:r>
              <a:rPr lang="en-IN" sz="1200" i="1">
                <a:solidFill>
                  <a:srgbClr val="FF0000"/>
                </a:solidFill>
              </a:rPr>
              <a:t>C</a:t>
            </a:r>
            <a:r>
              <a:rPr lang="en-IN" sz="1200">
                <a:solidFill>
                  <a:srgbClr val="FF0000"/>
                </a:solidFill>
              </a:rPr>
              <a:t>′(5, −2), and </a:t>
            </a:r>
            <a:r>
              <a:rPr lang="en-IN" sz="1200" i="1">
                <a:solidFill>
                  <a:srgbClr val="FF0000"/>
                </a:solidFill>
              </a:rPr>
              <a:t>D</a:t>
            </a:r>
            <a:r>
              <a:rPr lang="en-IN" sz="1200">
                <a:solidFill>
                  <a:srgbClr val="FF0000"/>
                </a:solidFill>
              </a:rPr>
              <a:t>′(0, −2)</a:t>
            </a:r>
          </a:p>
          <a:p>
            <a:r>
              <a:rPr lang="en-IN" sz="1200" i="1">
                <a:solidFill>
                  <a:srgbClr val="FF0000"/>
                </a:solidFill>
              </a:rPr>
              <a:t>A</a:t>
            </a:r>
            <a:r>
              <a:rPr lang="en-IN" sz="1200">
                <a:solidFill>
                  <a:srgbClr val="FF0000"/>
                </a:solidFill>
              </a:rPr>
              <a:t>′(−5, 7), </a:t>
            </a:r>
            <a:r>
              <a:rPr lang="en-IN" sz="1200" i="1">
                <a:solidFill>
                  <a:srgbClr val="FF0000"/>
                </a:solidFill>
              </a:rPr>
              <a:t>B</a:t>
            </a:r>
            <a:r>
              <a:rPr lang="en-IN" sz="1200">
                <a:solidFill>
                  <a:srgbClr val="FF0000"/>
                </a:solidFill>
              </a:rPr>
              <a:t>′(−2, 7), </a:t>
            </a:r>
            <a:r>
              <a:rPr lang="en-IN" sz="1200" i="1">
                <a:solidFill>
                  <a:srgbClr val="FF0000"/>
                </a:solidFill>
              </a:rPr>
              <a:t>C</a:t>
            </a:r>
            <a:r>
              <a:rPr lang="en-IN" sz="1200">
                <a:solidFill>
                  <a:srgbClr val="FF0000"/>
                </a:solidFill>
              </a:rPr>
              <a:t>′(−1, 4), and </a:t>
            </a:r>
            <a:r>
              <a:rPr lang="en-IN" sz="1200" i="1">
                <a:solidFill>
                  <a:srgbClr val="FF0000"/>
                </a:solidFill>
              </a:rPr>
              <a:t>D</a:t>
            </a:r>
            <a:r>
              <a:rPr lang="en-IN" sz="1200">
                <a:solidFill>
                  <a:srgbClr val="FF0000"/>
                </a:solidFill>
              </a:rPr>
              <a:t>′(−6, 4)</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373875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a:solidFill>
                  <a:srgbClr val="FF0000"/>
                </a:solidFill>
              </a:rPr>
              <a:t>A</a:t>
            </a:r>
            <a:r>
              <a:rPr lang="en-IN" sz="1200">
                <a:solidFill>
                  <a:srgbClr val="FF0000"/>
                </a:solidFill>
              </a:rPr>
              <a:t>′(6, −6), </a:t>
            </a:r>
            <a:r>
              <a:rPr lang="en-IN" sz="1200" i="1">
                <a:solidFill>
                  <a:srgbClr val="FF0000"/>
                </a:solidFill>
              </a:rPr>
              <a:t>B</a:t>
            </a:r>
            <a:r>
              <a:rPr lang="en-IN" sz="1200">
                <a:solidFill>
                  <a:srgbClr val="FF0000"/>
                </a:solidFill>
              </a:rPr>
              <a:t>′(3, −8), </a:t>
            </a:r>
            <a:r>
              <a:rPr lang="en-IN" sz="1200" i="1">
                <a:solidFill>
                  <a:srgbClr val="FF0000"/>
                </a:solidFill>
              </a:rPr>
              <a:t>C</a:t>
            </a:r>
            <a:r>
              <a:rPr lang="en-IN" sz="1200">
                <a:solidFill>
                  <a:srgbClr val="FF0000"/>
                </a:solidFill>
              </a:rPr>
              <a:t>′(2, −6), </a:t>
            </a:r>
            <a:r>
              <a:rPr lang="en-IN" sz="1200" i="1">
                <a:solidFill>
                  <a:srgbClr val="FF0000"/>
                </a:solidFill>
              </a:rPr>
              <a:t>D</a:t>
            </a:r>
            <a:r>
              <a:rPr lang="en-IN" sz="1200">
                <a:solidFill>
                  <a:srgbClr val="FF0000"/>
                </a:solidFill>
              </a:rPr>
              <a:t>′(3, −4)</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a:t>A</a:t>
            </a:r>
            <a:r>
              <a:rPr lang="en-IN" sz="1200"/>
              <a:t>″(3, 7), </a:t>
            </a:r>
            <a:r>
              <a:rPr lang="en-IN" sz="1200" i="1"/>
              <a:t>B</a:t>
            </a:r>
            <a:r>
              <a:rPr lang="en-IN" sz="1200"/>
              <a:t>″(5, 4), </a:t>
            </a:r>
            <a:r>
              <a:rPr lang="en-IN" sz="1200" i="1"/>
              <a:t>C</a:t>
            </a:r>
            <a:r>
              <a:rPr lang="en-IN" sz="1200"/>
              <a:t>″(3, 3), </a:t>
            </a:r>
            <a:r>
              <a:rPr lang="en-IN" sz="1200" i="1"/>
              <a:t>D</a:t>
            </a:r>
            <a:r>
              <a:rPr lang="en-IN" sz="1200"/>
              <a:t>″(1, 4)</a:t>
            </a:r>
            <a:endParaRPr lang="en-IN" sz="1200" b="1">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326074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10/25/2022</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5838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Rotations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 id="2147483684"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Section 4-3 Rotations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4952008"/>
            <a:ext cx="8379327" cy="14753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When combined with translations, these rules can also be used to rotate figures about points that are not the origin, like a point on the figure.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Rotations About Points on a Figure</a:t>
            </a:r>
            <a:endParaRPr lang="en-US" sz="2800" b="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7723" y="1707845"/>
            <a:ext cx="2494677" cy="249467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5247498"/>
              </p:ext>
            </p:extLst>
          </p:nvPr>
        </p:nvGraphicFramePr>
        <p:xfrm>
          <a:off x="609600" y="1714500"/>
          <a:ext cx="8261268" cy="2903739"/>
        </p:xfrm>
        <a:graphic>
          <a:graphicData uri="http://schemas.openxmlformats.org/drawingml/2006/table">
            <a:tbl>
              <a:tblPr firstRow="1" bandRow="1">
                <a:tableStyleId>{2D5ABB26-0587-4C30-8999-92F81FD0307C}</a:tableStyleId>
              </a:tblPr>
              <a:tblGrid>
                <a:gridCol w="3416135">
                  <a:extLst>
                    <a:ext uri="{9D8B030D-6E8A-4147-A177-3AD203B41FA5}">
                      <a16:colId xmlns:a16="http://schemas.microsoft.com/office/drawing/2014/main" val="2484655099"/>
                    </a:ext>
                  </a:extLst>
                </a:gridCol>
                <a:gridCol w="2410691">
                  <a:extLst>
                    <a:ext uri="{9D8B030D-6E8A-4147-A177-3AD203B41FA5}">
                      <a16:colId xmlns:a16="http://schemas.microsoft.com/office/drawing/2014/main" val="334659858"/>
                    </a:ext>
                  </a:extLst>
                </a:gridCol>
                <a:gridCol w="2434442">
                  <a:extLst>
                    <a:ext uri="{9D8B030D-6E8A-4147-A177-3AD203B41FA5}">
                      <a16:colId xmlns:a16="http://schemas.microsoft.com/office/drawing/2014/main" val="3171377398"/>
                    </a:ext>
                  </a:extLst>
                </a:gridCol>
              </a:tblGrid>
              <a:tr h="693593">
                <a:tc>
                  <a:txBody>
                    <a:bodyPr/>
                    <a:lstStyle/>
                    <a:p>
                      <a:pPr algn="ctr"/>
                      <a:r>
                        <a:rPr lang="en-IN" sz="2400" b="1" i="0" u="none" strike="noStrike" kern="1200" baseline="0" err="1">
                          <a:solidFill>
                            <a:schemeClr val="tx1"/>
                          </a:solidFill>
                          <a:latin typeface="+mn-lt"/>
                          <a:ea typeface="+mn-ea"/>
                          <a:cs typeface="+mn-cs"/>
                        </a:rPr>
                        <a:t>Counterclockwise</a:t>
                      </a:r>
                      <a:r>
                        <a:rPr lang="en-IN" sz="2400" b="1" i="0" u="none" strike="noStrike" kern="1200" baseline="0">
                          <a:solidFill>
                            <a:schemeClr val="tx1"/>
                          </a:solidFill>
                          <a:latin typeface="+mn-lt"/>
                          <a:ea typeface="+mn-ea"/>
                          <a:cs typeface="+mn-cs"/>
                        </a:rPr>
                        <a:t> Rotation</a:t>
                      </a:r>
                      <a:endParaRPr lang="en-IN"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400" b="1" i="0" u="none" strike="noStrike" kern="1200" baseline="0">
                          <a:solidFill>
                            <a:schemeClr val="tx1"/>
                          </a:solidFill>
                          <a:latin typeface="+mn-lt"/>
                          <a:ea typeface="+mn-ea"/>
                          <a:cs typeface="+mn-cs"/>
                        </a:rPr>
                        <a:t>Clockwise Rotation</a:t>
                      </a:r>
                      <a:endParaRPr lang="en-IN"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400" b="1" i="0" u="none" strike="noStrike" kern="1200" baseline="0">
                          <a:solidFill>
                            <a:schemeClr val="tx1"/>
                          </a:solidFill>
                          <a:latin typeface="+mn-lt"/>
                          <a:ea typeface="+mn-ea"/>
                          <a:cs typeface="+mn-cs"/>
                        </a:rPr>
                        <a:t>Coordinate Rule</a:t>
                      </a:r>
                      <a:endParaRPr lang="en-IN"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3470502"/>
                  </a:ext>
                </a:extLst>
              </a:tr>
              <a:tr h="693593">
                <a:tc>
                  <a:txBody>
                    <a:bodyPr/>
                    <a:lstStyle/>
                    <a:p>
                      <a:r>
                        <a:rPr lang="en-IN" sz="2400" b="0" i="0" u="none" strike="noStrike" kern="1200" baseline="0">
                          <a:solidFill>
                            <a:schemeClr val="tx2"/>
                          </a:solidFill>
                          <a:latin typeface="+mn-lt"/>
                          <a:ea typeface="+mn-ea"/>
                          <a:cs typeface="+mn-cs"/>
                        </a:rPr>
                        <a:t>90° </a:t>
                      </a:r>
                      <a:r>
                        <a:rPr lang="en-IN" sz="2400" b="0" i="0" u="none" strike="noStrike" kern="1200" baseline="0" err="1">
                          <a:solidFill>
                            <a:schemeClr val="tx2"/>
                          </a:solidFill>
                          <a:latin typeface="+mn-lt"/>
                          <a:ea typeface="+mn-ea"/>
                          <a:cs typeface="+mn-cs"/>
                        </a:rPr>
                        <a:t>counterclockwise</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i="0" u="none" strike="noStrike" kern="1200" baseline="0">
                          <a:solidFill>
                            <a:schemeClr val="tx2"/>
                          </a:solidFill>
                          <a:latin typeface="+mn-lt"/>
                          <a:ea typeface="+mn-ea"/>
                          <a:cs typeface="+mn-cs"/>
                        </a:rPr>
                        <a:t>270° clockwise</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i="0" u="none" strike="noStrike" kern="1200" baseline="0">
                          <a:solidFill>
                            <a:schemeClr val="tx2"/>
                          </a:solidFill>
                          <a:latin typeface="+mn-lt"/>
                          <a:ea typeface="+mn-ea"/>
                          <a:cs typeface="+mn-cs"/>
                        </a:rPr>
                        <a:t>(</a:t>
                      </a:r>
                      <a:r>
                        <a:rPr lang="en-IN" sz="2400" b="0" i="1" u="none" strike="noStrike" kern="1200" baseline="0">
                          <a:solidFill>
                            <a:schemeClr val="tx2"/>
                          </a:solidFill>
                          <a:latin typeface="+mn-lt"/>
                          <a:ea typeface="+mn-ea"/>
                          <a:cs typeface="+mn-cs"/>
                        </a:rPr>
                        <a:t>x</a:t>
                      </a:r>
                      <a:r>
                        <a:rPr lang="en-IN" sz="2400" b="0" i="0" u="none" strike="noStrike" kern="1200" baseline="0">
                          <a:solidFill>
                            <a:schemeClr val="tx2"/>
                          </a:solidFill>
                          <a:latin typeface="+mn-lt"/>
                          <a:ea typeface="+mn-ea"/>
                          <a:cs typeface="+mn-cs"/>
                        </a:rPr>
                        <a:t>, </a:t>
                      </a:r>
                      <a:r>
                        <a:rPr lang="en-IN" sz="2400" b="0" i="1" u="none" strike="noStrike" kern="1200" baseline="0">
                          <a:solidFill>
                            <a:schemeClr val="tx2"/>
                          </a:solidFill>
                          <a:latin typeface="+mn-lt"/>
                          <a:ea typeface="+mn-ea"/>
                          <a:cs typeface="+mn-cs"/>
                        </a:rPr>
                        <a:t>y</a:t>
                      </a:r>
                      <a:r>
                        <a:rPr lang="en-IN" sz="2400" b="0" i="0" u="none" strike="noStrike" kern="1200" baseline="0">
                          <a:solidFill>
                            <a:schemeClr val="tx2"/>
                          </a:solidFill>
                          <a:latin typeface="+mn-lt"/>
                          <a:ea typeface="+mn-ea"/>
                          <a:cs typeface="+mn-cs"/>
                        </a:rPr>
                        <a:t>) → (−</a:t>
                      </a:r>
                      <a:r>
                        <a:rPr lang="en-IN" sz="2400" b="0" i="1" u="none" strike="noStrike" kern="1200" baseline="0">
                          <a:solidFill>
                            <a:schemeClr val="tx2"/>
                          </a:solidFill>
                          <a:latin typeface="+mn-lt"/>
                          <a:ea typeface="+mn-ea"/>
                          <a:cs typeface="+mn-cs"/>
                        </a:rPr>
                        <a:t>y</a:t>
                      </a:r>
                      <a:r>
                        <a:rPr lang="en-IN" sz="2400" b="0" i="0" u="none" strike="noStrike" kern="1200" baseline="0">
                          <a:solidFill>
                            <a:schemeClr val="tx2"/>
                          </a:solidFill>
                          <a:latin typeface="+mn-lt"/>
                          <a:ea typeface="+mn-ea"/>
                          <a:cs typeface="+mn-cs"/>
                        </a:rPr>
                        <a:t>, </a:t>
                      </a:r>
                      <a:r>
                        <a:rPr lang="en-IN" sz="2400" b="0" i="1" u="none" strike="noStrike" kern="1200" baseline="0">
                          <a:solidFill>
                            <a:schemeClr val="tx2"/>
                          </a:solidFill>
                          <a:latin typeface="+mn-lt"/>
                          <a:ea typeface="+mn-ea"/>
                          <a:cs typeface="+mn-cs"/>
                        </a:rPr>
                        <a:t>x</a:t>
                      </a:r>
                      <a:r>
                        <a:rPr lang="en-IN" sz="2400" b="0" i="0" u="none" strike="noStrike" kern="1200" baseline="0">
                          <a:solidFill>
                            <a:schemeClr val="tx2"/>
                          </a:solidFill>
                          <a:latin typeface="+mn-lt"/>
                          <a:ea typeface="+mn-ea"/>
                          <a:cs typeface="+mn-cs"/>
                        </a:rPr>
                        <a:t>)</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714075"/>
                  </a:ext>
                </a:extLst>
              </a:tr>
              <a:tr h="693593">
                <a:tc>
                  <a:txBody>
                    <a:bodyPr/>
                    <a:lstStyle/>
                    <a:p>
                      <a:r>
                        <a:rPr lang="en-IN" sz="2400" b="0" i="0" u="none" strike="noStrike" kern="1200" baseline="0">
                          <a:solidFill>
                            <a:schemeClr val="tx2"/>
                          </a:solidFill>
                          <a:latin typeface="+mn-lt"/>
                          <a:ea typeface="+mn-ea"/>
                          <a:cs typeface="+mn-cs"/>
                        </a:rPr>
                        <a:t>180° </a:t>
                      </a:r>
                      <a:r>
                        <a:rPr lang="en-IN" sz="2400" b="0" i="0" u="none" strike="noStrike" kern="1200" baseline="0" err="1">
                          <a:solidFill>
                            <a:schemeClr val="tx2"/>
                          </a:solidFill>
                          <a:latin typeface="+mn-lt"/>
                          <a:ea typeface="+mn-ea"/>
                          <a:cs typeface="+mn-cs"/>
                        </a:rPr>
                        <a:t>counterclockwise</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i="0" u="none" strike="noStrike" kern="1200" baseline="0">
                          <a:solidFill>
                            <a:schemeClr val="tx2"/>
                          </a:solidFill>
                          <a:latin typeface="+mn-lt"/>
                          <a:ea typeface="+mn-ea"/>
                          <a:cs typeface="+mn-cs"/>
                        </a:rPr>
                        <a:t>180° clockwise</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i="0" u="none" strike="noStrike" kern="1200" baseline="0">
                          <a:solidFill>
                            <a:schemeClr val="tx2"/>
                          </a:solidFill>
                          <a:latin typeface="+mn-lt"/>
                          <a:ea typeface="+mn-ea"/>
                          <a:cs typeface="+mn-cs"/>
                        </a:rPr>
                        <a:t>(</a:t>
                      </a:r>
                      <a:r>
                        <a:rPr lang="en-IN" sz="2400" b="0" i="1" u="none" strike="noStrike" kern="1200" baseline="0">
                          <a:solidFill>
                            <a:schemeClr val="tx2"/>
                          </a:solidFill>
                          <a:latin typeface="+mn-lt"/>
                          <a:ea typeface="+mn-ea"/>
                          <a:cs typeface="+mn-cs"/>
                        </a:rPr>
                        <a:t>x</a:t>
                      </a:r>
                      <a:r>
                        <a:rPr lang="en-IN" sz="2400" b="0" i="0" u="none" strike="noStrike" kern="1200" baseline="0">
                          <a:solidFill>
                            <a:schemeClr val="tx2"/>
                          </a:solidFill>
                          <a:latin typeface="+mn-lt"/>
                          <a:ea typeface="+mn-ea"/>
                          <a:cs typeface="+mn-cs"/>
                        </a:rPr>
                        <a:t>, </a:t>
                      </a:r>
                      <a:r>
                        <a:rPr lang="en-IN" sz="2400" b="0" i="1" u="none" strike="noStrike" kern="1200" baseline="0">
                          <a:solidFill>
                            <a:schemeClr val="tx2"/>
                          </a:solidFill>
                          <a:latin typeface="+mn-lt"/>
                          <a:ea typeface="+mn-ea"/>
                          <a:cs typeface="+mn-cs"/>
                        </a:rPr>
                        <a:t>y</a:t>
                      </a:r>
                      <a:r>
                        <a:rPr lang="en-IN" sz="2400" b="0" i="0" u="none" strike="noStrike" kern="1200" baseline="0">
                          <a:solidFill>
                            <a:schemeClr val="tx2"/>
                          </a:solidFill>
                          <a:latin typeface="+mn-lt"/>
                          <a:ea typeface="+mn-ea"/>
                          <a:cs typeface="+mn-cs"/>
                        </a:rPr>
                        <a:t>) → (−</a:t>
                      </a:r>
                      <a:r>
                        <a:rPr lang="en-IN" sz="2400" b="0" i="1" u="none" strike="noStrike" kern="1200" baseline="0">
                          <a:solidFill>
                            <a:schemeClr val="tx2"/>
                          </a:solidFill>
                          <a:latin typeface="+mn-lt"/>
                          <a:ea typeface="+mn-ea"/>
                          <a:cs typeface="+mn-cs"/>
                        </a:rPr>
                        <a:t>x</a:t>
                      </a:r>
                      <a:r>
                        <a:rPr lang="en-IN" sz="2400" b="0" i="0" u="none" strike="noStrike" kern="1200" baseline="0">
                          <a:solidFill>
                            <a:schemeClr val="tx2"/>
                          </a:solidFill>
                          <a:latin typeface="+mn-lt"/>
                          <a:ea typeface="+mn-ea"/>
                          <a:cs typeface="+mn-cs"/>
                        </a:rPr>
                        <a:t>, −</a:t>
                      </a:r>
                      <a:r>
                        <a:rPr lang="en-IN" sz="2400" b="0" i="1" u="none" strike="noStrike" kern="1200" baseline="0">
                          <a:solidFill>
                            <a:schemeClr val="tx2"/>
                          </a:solidFill>
                          <a:latin typeface="+mn-lt"/>
                          <a:ea typeface="+mn-ea"/>
                          <a:cs typeface="+mn-cs"/>
                        </a:rPr>
                        <a:t>y</a:t>
                      </a:r>
                      <a:r>
                        <a:rPr lang="en-IN" sz="2400" b="0" i="0" u="none" strike="noStrike" kern="1200" baseline="0">
                          <a:solidFill>
                            <a:schemeClr val="tx2"/>
                          </a:solidFill>
                          <a:latin typeface="+mn-lt"/>
                          <a:ea typeface="+mn-ea"/>
                          <a:cs typeface="+mn-cs"/>
                        </a:rPr>
                        <a:t>)</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645877"/>
                  </a:ext>
                </a:extLst>
              </a:tr>
              <a:tr h="693593">
                <a:tc>
                  <a:txBody>
                    <a:bodyPr/>
                    <a:lstStyle/>
                    <a:p>
                      <a:r>
                        <a:rPr lang="en-IN" sz="2400" b="0" i="0" u="none" strike="noStrike" kern="1200" baseline="0">
                          <a:solidFill>
                            <a:schemeClr val="tx2"/>
                          </a:solidFill>
                          <a:latin typeface="+mn-lt"/>
                          <a:ea typeface="+mn-ea"/>
                          <a:cs typeface="+mn-cs"/>
                        </a:rPr>
                        <a:t>270° </a:t>
                      </a:r>
                      <a:r>
                        <a:rPr lang="en-IN" sz="2400" b="0" i="0" u="none" strike="noStrike" kern="1200" baseline="0" err="1">
                          <a:solidFill>
                            <a:schemeClr val="tx2"/>
                          </a:solidFill>
                          <a:latin typeface="+mn-lt"/>
                          <a:ea typeface="+mn-ea"/>
                          <a:cs typeface="+mn-cs"/>
                        </a:rPr>
                        <a:t>counterclockwise</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i="0" u="none" strike="noStrike" kern="1200" baseline="0">
                          <a:solidFill>
                            <a:schemeClr val="tx2"/>
                          </a:solidFill>
                          <a:latin typeface="+mn-lt"/>
                          <a:ea typeface="+mn-ea"/>
                          <a:cs typeface="+mn-cs"/>
                        </a:rPr>
                        <a:t>90° clockwise</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i="0" u="none" strike="noStrike" kern="1200" baseline="0">
                          <a:solidFill>
                            <a:schemeClr val="tx2"/>
                          </a:solidFill>
                          <a:latin typeface="+mn-lt"/>
                          <a:ea typeface="+mn-ea"/>
                          <a:cs typeface="+mn-cs"/>
                        </a:rPr>
                        <a:t>(</a:t>
                      </a:r>
                      <a:r>
                        <a:rPr lang="en-IN" sz="2400" b="0" i="1" u="none" strike="noStrike" kern="1200" baseline="0">
                          <a:solidFill>
                            <a:schemeClr val="tx2"/>
                          </a:solidFill>
                          <a:latin typeface="+mn-lt"/>
                          <a:ea typeface="+mn-ea"/>
                          <a:cs typeface="+mn-cs"/>
                        </a:rPr>
                        <a:t>x</a:t>
                      </a:r>
                      <a:r>
                        <a:rPr lang="en-IN" sz="2400" b="0" i="0" u="none" strike="noStrike" kern="1200" baseline="0">
                          <a:solidFill>
                            <a:schemeClr val="tx2"/>
                          </a:solidFill>
                          <a:latin typeface="+mn-lt"/>
                          <a:ea typeface="+mn-ea"/>
                          <a:cs typeface="+mn-cs"/>
                        </a:rPr>
                        <a:t>, </a:t>
                      </a:r>
                      <a:r>
                        <a:rPr lang="en-IN" sz="2400" b="0" i="1" u="none" strike="noStrike" kern="1200" baseline="0">
                          <a:solidFill>
                            <a:schemeClr val="tx2"/>
                          </a:solidFill>
                          <a:latin typeface="+mn-lt"/>
                          <a:ea typeface="+mn-ea"/>
                          <a:cs typeface="+mn-cs"/>
                        </a:rPr>
                        <a:t>y</a:t>
                      </a:r>
                      <a:r>
                        <a:rPr lang="en-IN" sz="2400" b="0" i="0" u="none" strike="noStrike" kern="1200" baseline="0">
                          <a:solidFill>
                            <a:schemeClr val="tx2"/>
                          </a:solidFill>
                          <a:latin typeface="+mn-lt"/>
                          <a:ea typeface="+mn-ea"/>
                          <a:cs typeface="+mn-cs"/>
                        </a:rPr>
                        <a:t>) → (</a:t>
                      </a:r>
                      <a:r>
                        <a:rPr lang="en-IN" sz="2400" b="0" i="1" u="none" strike="noStrike" kern="1200" baseline="0">
                          <a:solidFill>
                            <a:schemeClr val="tx2"/>
                          </a:solidFill>
                          <a:latin typeface="+mn-lt"/>
                          <a:ea typeface="+mn-ea"/>
                          <a:cs typeface="+mn-cs"/>
                        </a:rPr>
                        <a:t>y</a:t>
                      </a:r>
                      <a:r>
                        <a:rPr lang="en-IN" sz="2400" b="0" i="0" u="none" strike="noStrike" kern="1200" baseline="0">
                          <a:solidFill>
                            <a:schemeClr val="tx2"/>
                          </a:solidFill>
                          <a:latin typeface="+mn-lt"/>
                          <a:ea typeface="+mn-ea"/>
                          <a:cs typeface="+mn-cs"/>
                        </a:rPr>
                        <a:t>, −</a:t>
                      </a:r>
                      <a:r>
                        <a:rPr lang="en-IN" sz="2400" b="0" i="1" u="none" strike="noStrike" kern="1200" baseline="0">
                          <a:solidFill>
                            <a:schemeClr val="tx2"/>
                          </a:solidFill>
                          <a:latin typeface="+mn-lt"/>
                          <a:ea typeface="+mn-ea"/>
                          <a:cs typeface="+mn-cs"/>
                        </a:rPr>
                        <a:t>x</a:t>
                      </a:r>
                      <a:r>
                        <a:rPr lang="en-IN" sz="2400" b="0" i="0" u="none" strike="noStrike" kern="1200" baseline="0">
                          <a:solidFill>
                            <a:schemeClr val="tx2"/>
                          </a:solidFill>
                          <a:latin typeface="+mn-lt"/>
                          <a:ea typeface="+mn-ea"/>
                          <a:cs typeface="+mn-cs"/>
                        </a:rPr>
                        <a:t>)</a:t>
                      </a:r>
                      <a:endParaRPr lang="en-IN" sz="24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02420"/>
                  </a:ext>
                </a:extLst>
              </a:tr>
            </a:tbl>
          </a:graphicData>
        </a:graphic>
      </p:graphicFrame>
    </p:spTree>
    <p:extLst>
      <p:ext uri="{BB962C8B-B14F-4D97-AF65-F5344CB8AC3E}">
        <p14:creationId xmlns:p14="http://schemas.microsoft.com/office/powerpoint/2010/main" val="27475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8379327" cy="26746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Why does </a:t>
            </a:r>
            <a:r>
              <a:rPr lang="en-IN" sz="2800" i="1"/>
              <a:t>MP </a:t>
            </a:r>
            <a:r>
              <a:rPr lang="en-IN" sz="2800"/>
              <a:t>have to be equal to </a:t>
            </a:r>
            <a:r>
              <a:rPr lang="en-IN" sz="2800" i="1"/>
              <a:t>M′P </a:t>
            </a:r>
            <a:r>
              <a:rPr lang="en-IN" sz="2800"/>
              <a:t>for the rotation to occur?</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Rotations About Points on a Figure</a:t>
            </a:r>
            <a:endParaRPr lang="en-US" sz="2800" b="0">
              <a:solidFill>
                <a:schemeClr val="tx1"/>
              </a:solidFill>
            </a:endParaRPr>
          </a:p>
        </p:txBody>
      </p:sp>
      <p:pic>
        <p:nvPicPr>
          <p:cNvPr id="5" name="Picture 4">
            <a:extLst>
              <a:ext uri="{FF2B5EF4-FFF2-40B4-BE49-F238E27FC236}">
                <a16:creationId xmlns:a16="http://schemas.microsoft.com/office/drawing/2014/main" id="{9094AE69-F764-465C-AF57-9A0E58B05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7723" y="1707845"/>
            <a:ext cx="2494677" cy="2494677"/>
          </a:xfrm>
          <a:prstGeom prst="rect">
            <a:avLst/>
          </a:prstGeom>
        </p:spPr>
      </p:pic>
    </p:spTree>
    <p:extLst>
      <p:ext uri="{BB962C8B-B14F-4D97-AF65-F5344CB8AC3E}">
        <p14:creationId xmlns:p14="http://schemas.microsoft.com/office/powerpoint/2010/main" val="27827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Rotation About a Point on the Figure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8379327"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Triangle </a:t>
            </a:r>
            <a:r>
              <a:rPr lang="en-IN" sz="2800" b="1" i="1">
                <a:solidFill>
                  <a:schemeClr val="tx1"/>
                </a:solidFill>
              </a:rPr>
              <a:t>ABC </a:t>
            </a:r>
            <a:r>
              <a:rPr lang="en-IN" sz="2800" b="1">
                <a:solidFill>
                  <a:schemeClr val="tx1"/>
                </a:solidFill>
              </a:rPr>
              <a:t>has vertices </a:t>
            </a:r>
            <a:r>
              <a:rPr lang="en-IN" sz="2800" b="1" i="1">
                <a:solidFill>
                  <a:schemeClr val="tx1"/>
                </a:solidFill>
              </a:rPr>
              <a:t>A</a:t>
            </a:r>
            <a:r>
              <a:rPr lang="en-IN" sz="2800" b="1">
                <a:solidFill>
                  <a:schemeClr val="tx1"/>
                </a:solidFill>
              </a:rPr>
              <a:t>(−3, 2), </a:t>
            </a:r>
            <a:r>
              <a:rPr lang="en-IN" sz="2800" b="1" i="1">
                <a:solidFill>
                  <a:schemeClr val="tx1"/>
                </a:solidFill>
              </a:rPr>
              <a:t>B</a:t>
            </a:r>
            <a:r>
              <a:rPr lang="en-IN" sz="2800" b="1">
                <a:solidFill>
                  <a:schemeClr val="tx1"/>
                </a:solidFill>
              </a:rPr>
              <a:t>(−2, 4), and </a:t>
            </a:r>
            <a:r>
              <a:rPr lang="en-IN" sz="2800" b="1" i="1">
                <a:solidFill>
                  <a:schemeClr val="tx1"/>
                </a:solidFill>
              </a:rPr>
              <a:t>C</a:t>
            </a:r>
            <a:r>
              <a:rPr lang="en-IN" sz="2800" b="1">
                <a:solidFill>
                  <a:schemeClr val="tx1"/>
                </a:solidFill>
              </a:rPr>
              <a:t>(2, 1). Graph △</a:t>
            </a:r>
            <a:r>
              <a:rPr lang="en-IN" sz="2800" b="1" i="1">
                <a:solidFill>
                  <a:schemeClr val="tx1"/>
                </a:solidFill>
              </a:rPr>
              <a:t>ABC </a:t>
            </a:r>
            <a:r>
              <a:rPr lang="en-IN" sz="2800" b="1">
                <a:solidFill>
                  <a:schemeClr val="tx1"/>
                </a:solidFill>
              </a:rPr>
              <a:t>and its image after a rotation of 90° clockwise about </a:t>
            </a:r>
            <a:r>
              <a:rPr lang="en-IN" sz="2800" b="1" i="1">
                <a:solidFill>
                  <a:schemeClr val="tx1"/>
                </a:solidFill>
              </a:rPr>
              <a:t>C</a:t>
            </a:r>
            <a:r>
              <a:rPr lang="en-IN" sz="2800" b="1">
                <a:solidFill>
                  <a:schemeClr val="tx1"/>
                </a:solidFill>
              </a:rPr>
              <a:t>.</a:t>
            </a:r>
            <a:endParaRPr lang="en-US" sz="2800" b="1">
              <a:solidFill>
                <a:schemeClr val="tx1"/>
              </a:solidFill>
            </a:endParaRPr>
          </a:p>
        </p:txBody>
      </p:sp>
    </p:spTree>
    <p:extLst>
      <p:ext uri="{BB962C8B-B14F-4D97-AF65-F5344CB8AC3E}">
        <p14:creationId xmlns:p14="http://schemas.microsoft.com/office/powerpoint/2010/main" val="209284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Rotation About a Point on the Figure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8379327"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1</a:t>
            </a:r>
            <a:r>
              <a:rPr lang="en-US" sz="2800" b="1" dirty="0">
                <a:solidFill>
                  <a:schemeClr val="tx1"/>
                </a:solidFill>
              </a:rPr>
              <a:t> </a:t>
            </a:r>
            <a:r>
              <a:rPr lang="en-IN" sz="2800" b="1" dirty="0">
                <a:solidFill>
                  <a:schemeClr val="tx1"/>
                </a:solidFill>
              </a:rPr>
              <a:t>Graph △</a:t>
            </a:r>
            <a:r>
              <a:rPr lang="en-IN" sz="2800" b="1" i="1" dirty="0">
                <a:solidFill>
                  <a:schemeClr val="tx1"/>
                </a:solidFill>
              </a:rPr>
              <a:t>ABC</a:t>
            </a:r>
            <a:r>
              <a:rPr lang="en-IN" sz="2800" b="1" dirty="0">
                <a:solidFill>
                  <a:schemeClr val="tx1"/>
                </a:solidFill>
              </a:rPr>
              <a:t>.</a:t>
            </a:r>
            <a:endParaRPr lang="en-US" sz="2800" b="1" dirty="0">
              <a:solidFill>
                <a:schemeClr val="tx1"/>
              </a:solidFill>
            </a:endParaRPr>
          </a:p>
        </p:txBody>
      </p:sp>
      <p:pic>
        <p:nvPicPr>
          <p:cNvPr id="5" name="Picture 4">
            <a:extLst>
              <a:ext uri="{FF2B5EF4-FFF2-40B4-BE49-F238E27FC236}">
                <a16:creationId xmlns:a16="http://schemas.microsoft.com/office/drawing/2014/main" id="{EEA15F28-FDCA-420A-BB1C-38DC4853B566}"/>
              </a:ext>
            </a:extLst>
          </p:cNvPr>
          <p:cNvPicPr>
            <a:picLocks noChangeAspect="1"/>
          </p:cNvPicPr>
          <p:nvPr/>
        </p:nvPicPr>
        <p:blipFill>
          <a:blip r:embed="rId2"/>
          <a:stretch>
            <a:fillRect/>
          </a:stretch>
        </p:blipFill>
        <p:spPr>
          <a:xfrm>
            <a:off x="667249" y="2510913"/>
            <a:ext cx="2377342" cy="2377342"/>
          </a:xfrm>
          <a:prstGeom prst="rect">
            <a:avLst/>
          </a:prstGeom>
        </p:spPr>
      </p:pic>
    </p:spTree>
    <p:extLst>
      <p:ext uri="{BB962C8B-B14F-4D97-AF65-F5344CB8AC3E}">
        <p14:creationId xmlns:p14="http://schemas.microsoft.com/office/powerpoint/2010/main" val="292796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Rotation About a Point on the Figure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10786060" cy="43062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2 Map the center of rotation to the origin. </a:t>
            </a:r>
          </a:p>
          <a:p>
            <a:r>
              <a:rPr lang="en-US" sz="2800"/>
              <a:t>To map the center of rotation to the origin, translate </a:t>
            </a:r>
            <a:r>
              <a:rPr lang="en-US" sz="2800" i="1"/>
              <a:t>C </a:t>
            </a:r>
            <a:r>
              <a:rPr lang="en-US" sz="2800"/>
              <a:t>to the origin. Then translate the vertices </a:t>
            </a:r>
            <a:r>
              <a:rPr lang="en-US" sz="2800" i="1"/>
              <a:t>A </a:t>
            </a:r>
            <a:r>
              <a:rPr lang="en-US" sz="2800"/>
              <a:t>and </a:t>
            </a:r>
            <a:r>
              <a:rPr lang="en-US" sz="2800" i="1"/>
              <a:t>B </a:t>
            </a:r>
            <a:r>
              <a:rPr lang="en-US" sz="2800"/>
              <a:t>using the same rule.</a:t>
            </a:r>
          </a:p>
          <a:p>
            <a:r>
              <a:rPr lang="en-US" sz="2800"/>
              <a:t>(</a:t>
            </a:r>
            <a:r>
              <a:rPr lang="en-US" sz="2800" i="1"/>
              <a:t>x</a:t>
            </a:r>
            <a:r>
              <a:rPr lang="en-US" sz="2800"/>
              <a:t>, </a:t>
            </a:r>
            <a:r>
              <a:rPr lang="en-US" sz="2800" i="1"/>
              <a:t>y</a:t>
            </a:r>
            <a:r>
              <a:rPr lang="en-US" sz="2800"/>
              <a:t>) → (</a:t>
            </a:r>
            <a:r>
              <a:rPr lang="en-US" sz="2800" i="1"/>
              <a:t>x </a:t>
            </a:r>
            <a:r>
              <a:rPr lang="en-US" sz="2800"/>
              <a:t>− 2, </a:t>
            </a:r>
            <a:r>
              <a:rPr lang="en-US" sz="2800" i="1"/>
              <a:t>y </a:t>
            </a:r>
            <a:r>
              <a:rPr lang="en-US" sz="2800"/>
              <a:t>− 1)</a:t>
            </a:r>
          </a:p>
          <a:p>
            <a:r>
              <a:rPr lang="en-US" sz="2800" i="1"/>
              <a:t>A</a:t>
            </a:r>
            <a:r>
              <a:rPr lang="en-US" sz="2800"/>
              <a:t>(−3, 2) → (−5, 1)	</a:t>
            </a:r>
            <a:r>
              <a:rPr lang="en-US" sz="2800" i="1"/>
              <a:t> B</a:t>
            </a:r>
            <a:r>
              <a:rPr lang="en-US" sz="2800"/>
              <a:t>(−2, 4) → (−4, 3) 	</a:t>
            </a:r>
            <a:r>
              <a:rPr lang="en-US" sz="2800" i="1"/>
              <a:t> C</a:t>
            </a:r>
            <a:r>
              <a:rPr lang="en-US" sz="2800"/>
              <a:t>(2, 1) → (0, 0)</a:t>
            </a:r>
            <a:endParaRPr lang="en-US" sz="2800">
              <a:solidFill>
                <a:schemeClr val="tx1"/>
              </a:solidFill>
            </a:endParaRPr>
          </a:p>
        </p:txBody>
      </p:sp>
    </p:spTree>
    <p:extLst>
      <p:ext uri="{BB962C8B-B14F-4D97-AF65-F5344CB8AC3E}">
        <p14:creationId xmlns:p14="http://schemas.microsoft.com/office/powerpoint/2010/main" val="266126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Rotation About a Point on the Figure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8379328" cy="5536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Step 3</a:t>
            </a:r>
            <a:r>
              <a:rPr lang="en-US" sz="2800" b="1">
                <a:solidFill>
                  <a:schemeClr val="tx1"/>
                </a:solidFill>
              </a:rPr>
              <a:t> </a:t>
            </a:r>
            <a:r>
              <a:rPr lang="en-IN" sz="2800" b="1">
                <a:solidFill>
                  <a:schemeClr val="tx1"/>
                </a:solidFill>
              </a:rPr>
              <a:t>Rotate 90° clockwise about the origin. </a:t>
            </a:r>
            <a:endParaRPr lang="en-US" sz="280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29192711"/>
              </p:ext>
            </p:extLst>
          </p:nvPr>
        </p:nvGraphicFramePr>
        <p:xfrm>
          <a:off x="609600" y="2453463"/>
          <a:ext cx="3534888" cy="2072640"/>
        </p:xfrm>
        <a:graphic>
          <a:graphicData uri="http://schemas.openxmlformats.org/drawingml/2006/table">
            <a:tbl>
              <a:tblPr firstRow="1" bandRow="1">
                <a:tableStyleId>{2D5ABB26-0587-4C30-8999-92F81FD0307C}</a:tableStyleId>
              </a:tblPr>
              <a:tblGrid>
                <a:gridCol w="1504208">
                  <a:extLst>
                    <a:ext uri="{9D8B030D-6E8A-4147-A177-3AD203B41FA5}">
                      <a16:colId xmlns:a16="http://schemas.microsoft.com/office/drawing/2014/main" val="377689319"/>
                    </a:ext>
                  </a:extLst>
                </a:gridCol>
                <a:gridCol w="605641">
                  <a:extLst>
                    <a:ext uri="{9D8B030D-6E8A-4147-A177-3AD203B41FA5}">
                      <a16:colId xmlns:a16="http://schemas.microsoft.com/office/drawing/2014/main" val="4230788205"/>
                    </a:ext>
                  </a:extLst>
                </a:gridCol>
                <a:gridCol w="1425039">
                  <a:extLst>
                    <a:ext uri="{9D8B030D-6E8A-4147-A177-3AD203B41FA5}">
                      <a16:colId xmlns:a16="http://schemas.microsoft.com/office/drawing/2014/main" val="3782772327"/>
                    </a:ext>
                  </a:extLst>
                </a:gridCol>
              </a:tblGrid>
              <a:tr h="370840">
                <a:tc>
                  <a:txBody>
                    <a:bodyPr/>
                    <a:lstStyle/>
                    <a:p>
                      <a:pPr algn="r"/>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x</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x</a:t>
                      </a:r>
                      <a:r>
                        <a:rPr lang="en-IN" sz="2800" b="0" i="0" u="none" strike="noStrike" kern="1200" baseline="0">
                          <a:solidFill>
                            <a:schemeClr val="tx2"/>
                          </a:solidFill>
                          <a:latin typeface="+mn-lt"/>
                          <a:ea typeface="+mn-ea"/>
                          <a:cs typeface="+mn-cs"/>
                        </a:rPr>
                        <a:t>)</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512249"/>
                  </a:ext>
                </a:extLst>
              </a:tr>
              <a:tr h="370840">
                <a:tc>
                  <a:txBody>
                    <a:bodyPr/>
                    <a:lstStyle/>
                    <a:p>
                      <a:pPr algn="r"/>
                      <a:r>
                        <a:rPr lang="en-IN" sz="2800" b="0" i="1" u="none" strike="noStrike" kern="1200" baseline="0">
                          <a:solidFill>
                            <a:schemeClr val="tx2"/>
                          </a:solidFill>
                          <a:latin typeface="+mn-lt"/>
                          <a:ea typeface="+mn-ea"/>
                          <a:cs typeface="+mn-cs"/>
                        </a:rPr>
                        <a:t>A</a:t>
                      </a:r>
                      <a:r>
                        <a:rPr lang="en-IN" sz="2800" b="0" i="0" u="none" strike="noStrike" kern="1200" baseline="0">
                          <a:solidFill>
                            <a:schemeClr val="tx2"/>
                          </a:solidFill>
                          <a:latin typeface="+mn-lt"/>
                          <a:ea typeface="+mn-ea"/>
                          <a:cs typeface="+mn-cs"/>
                        </a:rPr>
                        <a:t>(−5, 1)</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(1, 5)</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92487325"/>
                  </a:ext>
                </a:extLst>
              </a:tr>
              <a:tr h="370840">
                <a:tc>
                  <a:txBody>
                    <a:bodyPr/>
                    <a:lstStyle/>
                    <a:p>
                      <a:pPr algn="r"/>
                      <a:r>
                        <a:rPr lang="en-IN" sz="2800" b="0" i="1" u="none" strike="noStrike" kern="1200" baseline="0">
                          <a:solidFill>
                            <a:schemeClr val="tx2"/>
                          </a:solidFill>
                          <a:latin typeface="+mn-lt"/>
                          <a:ea typeface="+mn-ea"/>
                          <a:cs typeface="+mn-cs"/>
                        </a:rPr>
                        <a:t>B</a:t>
                      </a:r>
                      <a:r>
                        <a:rPr lang="en-IN" sz="2800" b="0" i="0" u="none" strike="noStrike" kern="1200" baseline="0">
                          <a:solidFill>
                            <a:schemeClr val="tx2"/>
                          </a:solidFill>
                          <a:latin typeface="+mn-lt"/>
                          <a:ea typeface="+mn-ea"/>
                          <a:cs typeface="+mn-cs"/>
                        </a:rPr>
                        <a:t>(−4, 3)</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(3, 4)</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24911474"/>
                  </a:ext>
                </a:extLst>
              </a:tr>
              <a:tr h="370840">
                <a:tc>
                  <a:txBody>
                    <a:bodyPr/>
                    <a:lstStyle/>
                    <a:p>
                      <a:pPr algn="r"/>
                      <a:r>
                        <a:rPr lang="en-IN" sz="2800" b="0" i="1" u="none" strike="noStrike" kern="1200" baseline="0">
                          <a:solidFill>
                            <a:schemeClr val="tx2"/>
                          </a:solidFill>
                          <a:latin typeface="+mn-lt"/>
                          <a:ea typeface="+mn-ea"/>
                          <a:cs typeface="+mn-cs"/>
                        </a:rPr>
                        <a:t>C</a:t>
                      </a:r>
                      <a:r>
                        <a:rPr lang="en-IN" sz="2800" b="0" i="0" u="none" strike="noStrike" kern="1200" baseline="0">
                          <a:solidFill>
                            <a:schemeClr val="tx2"/>
                          </a:solidFill>
                          <a:latin typeface="+mn-lt"/>
                          <a:ea typeface="+mn-ea"/>
                          <a:cs typeface="+mn-cs"/>
                        </a:rPr>
                        <a:t>(0, 0)</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(0, 0)</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14359141"/>
                  </a:ext>
                </a:extLst>
              </a:tr>
            </a:tbl>
          </a:graphicData>
        </a:graphic>
      </p:graphicFrame>
    </p:spTree>
    <p:extLst>
      <p:ext uri="{BB962C8B-B14F-4D97-AF65-F5344CB8AC3E}">
        <p14:creationId xmlns:p14="http://schemas.microsoft.com/office/powerpoint/2010/main" val="185831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Rotation About a Point on the Figure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8019110" cy="34037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IN" sz="2800" b="1">
                <a:solidFill>
                  <a:schemeClr val="tx1"/>
                </a:solidFill>
              </a:rPr>
              <a:t>Step 4</a:t>
            </a:r>
            <a:r>
              <a:rPr lang="en-US" sz="2800" b="1">
                <a:solidFill>
                  <a:schemeClr val="tx1"/>
                </a:solidFill>
              </a:rPr>
              <a:t> </a:t>
            </a:r>
            <a:r>
              <a:rPr lang="en-IN" sz="2800" b="1">
                <a:solidFill>
                  <a:schemeClr val="tx1"/>
                </a:solidFill>
              </a:rPr>
              <a:t>Map the </a:t>
            </a:r>
            <a:r>
              <a:rPr lang="en-IN" sz="2800" b="1" err="1">
                <a:solidFill>
                  <a:schemeClr val="tx1"/>
                </a:solidFill>
              </a:rPr>
              <a:t>center</a:t>
            </a:r>
            <a:r>
              <a:rPr lang="en-IN" sz="2800" b="1">
                <a:solidFill>
                  <a:schemeClr val="tx1"/>
                </a:solidFill>
              </a:rPr>
              <a:t> of rotation to its original position. </a:t>
            </a:r>
          </a:p>
          <a:p>
            <a:r>
              <a:rPr lang="en-IN" sz="2800"/>
              <a:t>To map the </a:t>
            </a:r>
            <a:r>
              <a:rPr lang="en-IN" sz="2800" err="1"/>
              <a:t>center</a:t>
            </a:r>
            <a:r>
              <a:rPr lang="en-IN" sz="2800"/>
              <a:t> of rotation to its original position, translate the point at the origin back to (2, 1). Then translate the remaining vertices using the same rule. </a:t>
            </a:r>
            <a:endParaRPr lang="en-US" sz="280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930" y="1714500"/>
            <a:ext cx="2600470" cy="2377342"/>
          </a:xfrm>
          <a:prstGeom prst="rect">
            <a:avLst/>
          </a:prstGeom>
        </p:spPr>
      </p:pic>
      <p:graphicFrame>
        <p:nvGraphicFramePr>
          <p:cNvPr id="6" name="Table 5">
            <a:extLst>
              <a:ext uri="{FF2B5EF4-FFF2-40B4-BE49-F238E27FC236}">
                <a16:creationId xmlns:a16="http://schemas.microsoft.com/office/drawing/2014/main" id="{66CA0D53-AACF-42AD-B297-AC426ADBF948}"/>
              </a:ext>
            </a:extLst>
          </p:cNvPr>
          <p:cNvGraphicFramePr>
            <a:graphicFrameLocks noGrp="1"/>
          </p:cNvGraphicFramePr>
          <p:nvPr>
            <p:extLst>
              <p:ext uri="{D42A27DB-BD31-4B8C-83A1-F6EECF244321}">
                <p14:modId xmlns:p14="http://schemas.microsoft.com/office/powerpoint/2010/main" val="465224564"/>
              </p:ext>
            </p:extLst>
          </p:nvPr>
        </p:nvGraphicFramePr>
        <p:xfrm>
          <a:off x="346842" y="4785407"/>
          <a:ext cx="4758047" cy="1036320"/>
        </p:xfrm>
        <a:graphic>
          <a:graphicData uri="http://schemas.openxmlformats.org/drawingml/2006/table">
            <a:tbl>
              <a:tblPr firstRow="1" bandRow="1">
                <a:tableStyleId>{2D5ABB26-0587-4C30-8999-92F81FD0307C}</a:tableStyleId>
              </a:tblPr>
              <a:tblGrid>
                <a:gridCol w="1563584">
                  <a:extLst>
                    <a:ext uri="{9D8B030D-6E8A-4147-A177-3AD203B41FA5}">
                      <a16:colId xmlns:a16="http://schemas.microsoft.com/office/drawing/2014/main" val="1946695641"/>
                    </a:ext>
                  </a:extLst>
                </a:gridCol>
                <a:gridCol w="546265">
                  <a:extLst>
                    <a:ext uri="{9D8B030D-6E8A-4147-A177-3AD203B41FA5}">
                      <a16:colId xmlns:a16="http://schemas.microsoft.com/office/drawing/2014/main" val="1722809791"/>
                    </a:ext>
                  </a:extLst>
                </a:gridCol>
                <a:gridCol w="2648198">
                  <a:extLst>
                    <a:ext uri="{9D8B030D-6E8A-4147-A177-3AD203B41FA5}">
                      <a16:colId xmlns:a16="http://schemas.microsoft.com/office/drawing/2014/main" val="110059318"/>
                    </a:ext>
                  </a:extLst>
                </a:gridCol>
              </a:tblGrid>
              <a:tr h="370840">
                <a:tc>
                  <a:txBody>
                    <a:bodyPr/>
                    <a:lstStyle/>
                    <a:p>
                      <a:pPr algn="r"/>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x</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x </a:t>
                      </a:r>
                      <a:r>
                        <a:rPr lang="en-IN" sz="2800" b="0" i="0" u="none" strike="noStrike" kern="1200" baseline="0">
                          <a:solidFill>
                            <a:schemeClr val="tx2"/>
                          </a:solidFill>
                          <a:latin typeface="+mn-lt"/>
                          <a:ea typeface="+mn-ea"/>
                          <a:cs typeface="+mn-cs"/>
                        </a:rPr>
                        <a:t>+ 2, </a:t>
                      </a:r>
                      <a:r>
                        <a:rPr lang="en-IN" sz="2800" b="0" i="1" u="none" strike="noStrike" kern="1200" baseline="0">
                          <a:solidFill>
                            <a:schemeClr val="tx2"/>
                          </a:solidFill>
                          <a:latin typeface="+mn-lt"/>
                          <a:ea typeface="+mn-ea"/>
                          <a:cs typeface="+mn-cs"/>
                        </a:rPr>
                        <a:t>y </a:t>
                      </a:r>
                      <a:r>
                        <a:rPr lang="en-IN" sz="2800" b="0" i="0" u="none" strike="noStrike" kern="1200" baseline="0">
                          <a:solidFill>
                            <a:schemeClr val="tx2"/>
                          </a:solidFill>
                          <a:latin typeface="+mn-lt"/>
                          <a:ea typeface="+mn-ea"/>
                          <a:cs typeface="+mn-cs"/>
                        </a:rPr>
                        <a:t>+ 1)</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66699085"/>
                  </a:ext>
                </a:extLst>
              </a:tr>
              <a:tr h="370840">
                <a:tc>
                  <a:txBody>
                    <a:bodyPr/>
                    <a:lstStyle/>
                    <a:p>
                      <a:pPr algn="r"/>
                      <a:r>
                        <a:rPr lang="en-IN" sz="2800" b="0" i="1" u="none" strike="noStrike" kern="1200" baseline="0">
                          <a:solidFill>
                            <a:schemeClr val="tx2"/>
                          </a:solidFill>
                          <a:latin typeface="+mn-lt"/>
                          <a:ea typeface="+mn-ea"/>
                          <a:cs typeface="+mn-cs"/>
                        </a:rPr>
                        <a:t>A </a:t>
                      </a:r>
                      <a:r>
                        <a:rPr lang="en-IN" sz="2800" b="0" i="0" u="none" strike="noStrike" kern="1200" baseline="0">
                          <a:solidFill>
                            <a:schemeClr val="tx2"/>
                          </a:solidFill>
                          <a:latin typeface="+mn-lt"/>
                          <a:ea typeface="+mn-ea"/>
                          <a:cs typeface="+mn-cs"/>
                        </a:rPr>
                        <a:t>(1, 5)</a:t>
                      </a:r>
                      <a:endParaRPr lang="en-IN" sz="2800" b="0" i="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kern="1200" baseline="0">
                          <a:solidFill>
                            <a:schemeClr val="tx2"/>
                          </a:solidFill>
                          <a:latin typeface="+mn-lt"/>
                          <a:ea typeface="+mn-ea"/>
                          <a:cs typeface="+mn-cs"/>
                        </a:rPr>
                        <a:t>A′ </a:t>
                      </a:r>
                      <a:r>
                        <a:rPr lang="en-IN" sz="2800" b="0" i="0" u="none" strike="noStrike" kern="1200" baseline="0">
                          <a:solidFill>
                            <a:schemeClr val="tx2"/>
                          </a:solidFill>
                          <a:latin typeface="+mn-lt"/>
                          <a:ea typeface="+mn-ea"/>
                          <a:cs typeface="+mn-cs"/>
                        </a:rPr>
                        <a:t>(3, 6)</a:t>
                      </a:r>
                      <a:endParaRPr lang="en-IN" sz="2800" b="0" i="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4990963"/>
                  </a:ext>
                </a:extLst>
              </a:tr>
            </a:tbl>
          </a:graphicData>
        </a:graphic>
      </p:graphicFrame>
      <p:graphicFrame>
        <p:nvGraphicFramePr>
          <p:cNvPr id="7" name="Table 6">
            <a:extLst>
              <a:ext uri="{FF2B5EF4-FFF2-40B4-BE49-F238E27FC236}">
                <a16:creationId xmlns:a16="http://schemas.microsoft.com/office/drawing/2014/main" id="{9E1B0F72-210E-4BDB-910A-21284417C2F5}"/>
              </a:ext>
            </a:extLst>
          </p:cNvPr>
          <p:cNvGraphicFramePr>
            <a:graphicFrameLocks noGrp="1"/>
          </p:cNvGraphicFramePr>
          <p:nvPr>
            <p:extLst>
              <p:ext uri="{D42A27DB-BD31-4B8C-83A1-F6EECF244321}">
                <p14:modId xmlns:p14="http://schemas.microsoft.com/office/powerpoint/2010/main" val="1513027132"/>
              </p:ext>
            </p:extLst>
          </p:nvPr>
        </p:nvGraphicFramePr>
        <p:xfrm>
          <a:off x="5314078" y="4785407"/>
          <a:ext cx="4758047" cy="1036320"/>
        </p:xfrm>
        <a:graphic>
          <a:graphicData uri="http://schemas.openxmlformats.org/drawingml/2006/table">
            <a:tbl>
              <a:tblPr firstRow="1" bandRow="1">
                <a:tableStyleId>{2D5ABB26-0587-4C30-8999-92F81FD0307C}</a:tableStyleId>
              </a:tblPr>
              <a:tblGrid>
                <a:gridCol w="1563584">
                  <a:extLst>
                    <a:ext uri="{9D8B030D-6E8A-4147-A177-3AD203B41FA5}">
                      <a16:colId xmlns:a16="http://schemas.microsoft.com/office/drawing/2014/main" val="1946695641"/>
                    </a:ext>
                  </a:extLst>
                </a:gridCol>
                <a:gridCol w="546265">
                  <a:extLst>
                    <a:ext uri="{9D8B030D-6E8A-4147-A177-3AD203B41FA5}">
                      <a16:colId xmlns:a16="http://schemas.microsoft.com/office/drawing/2014/main" val="1722809791"/>
                    </a:ext>
                  </a:extLst>
                </a:gridCol>
                <a:gridCol w="2648198">
                  <a:extLst>
                    <a:ext uri="{9D8B030D-6E8A-4147-A177-3AD203B41FA5}">
                      <a16:colId xmlns:a16="http://schemas.microsoft.com/office/drawing/2014/main" val="110059318"/>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(3, 4)</a:t>
                      </a:r>
                      <a:endParaRPr lang="en-IN" sz="2800" b="0" i="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(5, 5)</a:t>
                      </a:r>
                      <a:endParaRPr lang="en-IN" sz="2800" b="0" i="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0598944"/>
                  </a:ext>
                </a:extLst>
              </a:tr>
              <a:tr h="370840">
                <a:tc>
                  <a:txBody>
                    <a:bodyPr/>
                    <a:lstStyle/>
                    <a:p>
                      <a:pPr algn="r"/>
                      <a:r>
                        <a:rPr lang="en-IN" sz="2800" b="0" i="1" u="none" strike="noStrike" kern="1200" baseline="0">
                          <a:solidFill>
                            <a:schemeClr val="tx2"/>
                          </a:solidFill>
                          <a:latin typeface="+mn-lt"/>
                          <a:ea typeface="+mn-ea"/>
                          <a:cs typeface="+mn-cs"/>
                        </a:rPr>
                        <a:t>C</a:t>
                      </a:r>
                      <a:r>
                        <a:rPr lang="en-IN" sz="2800" b="0" i="0" u="none" strike="noStrike" kern="1200" baseline="0">
                          <a:solidFill>
                            <a:schemeClr val="tx2"/>
                          </a:solidFill>
                          <a:latin typeface="+mn-lt"/>
                          <a:ea typeface="+mn-ea"/>
                          <a:cs typeface="+mn-cs"/>
                        </a:rPr>
                        <a:t>(0, 0)</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baseline="0">
                          <a:solidFill>
                            <a:schemeClr val="tx2"/>
                          </a:solidFill>
                          <a:latin typeface="+mn-lt"/>
                        </a:rPr>
                        <a:t>→ </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kern="1200" baseline="0">
                          <a:solidFill>
                            <a:schemeClr val="tx2"/>
                          </a:solidFill>
                          <a:latin typeface="+mn-lt"/>
                          <a:ea typeface="+mn-ea"/>
                          <a:cs typeface="+mn-cs"/>
                        </a:rPr>
                        <a:t>C′</a:t>
                      </a:r>
                      <a:r>
                        <a:rPr lang="en-IN" sz="2800" b="0" i="0" u="none" strike="noStrike" kern="1200" baseline="0">
                          <a:solidFill>
                            <a:schemeClr val="tx2"/>
                          </a:solidFill>
                          <a:latin typeface="+mn-lt"/>
                          <a:ea typeface="+mn-ea"/>
                          <a:cs typeface="+mn-cs"/>
                        </a:rPr>
                        <a:t>(2, 1)</a:t>
                      </a:r>
                      <a:endParaRPr lang="en-IN" sz="2800" b="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9475984"/>
                  </a:ext>
                </a:extLst>
              </a:tr>
            </a:tbl>
          </a:graphicData>
        </a:graphic>
      </p:graphicFrame>
    </p:spTree>
    <p:extLst>
      <p:ext uri="{BB962C8B-B14F-4D97-AF65-F5344CB8AC3E}">
        <p14:creationId xmlns:p14="http://schemas.microsoft.com/office/powerpoint/2010/main" val="342238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Rotation About a Point on the Figure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7983484" cy="27387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Triangle </a:t>
            </a:r>
            <a:r>
              <a:rPr lang="en-IN" sz="2800" i="1"/>
              <a:t>PQR </a:t>
            </a:r>
            <a:r>
              <a:rPr lang="en-IN" sz="2800"/>
              <a:t>has vertices </a:t>
            </a:r>
            <a:r>
              <a:rPr lang="en-IN" sz="2800" i="1"/>
              <a:t>P</a:t>
            </a:r>
            <a:r>
              <a:rPr lang="en-IN" sz="2800"/>
              <a:t>(2, 1), </a:t>
            </a:r>
            <a:r>
              <a:rPr lang="en-IN" sz="2800" i="1"/>
              <a:t>Q</a:t>
            </a:r>
            <a:r>
              <a:rPr lang="en-IN" sz="2800"/>
              <a:t>(2, 4), and </a:t>
            </a:r>
            <a:r>
              <a:rPr lang="en-IN" sz="2800" i="1"/>
              <a:t>R</a:t>
            </a:r>
            <a:r>
              <a:rPr lang="en-IN" sz="2800"/>
              <a:t>(5, 1). Graph △</a:t>
            </a:r>
            <a:r>
              <a:rPr lang="en-IN" sz="2800" i="1"/>
              <a:t>PQR </a:t>
            </a:r>
            <a:r>
              <a:rPr lang="en-IN" sz="2800"/>
              <a:t>and its image after a rotation 90° </a:t>
            </a:r>
            <a:r>
              <a:rPr lang="en-IN" sz="2800" err="1"/>
              <a:t>counterclockwise</a:t>
            </a:r>
            <a:r>
              <a:rPr lang="en-IN" sz="2800"/>
              <a:t> about </a:t>
            </a:r>
            <a:r>
              <a:rPr lang="en-IN" sz="2800" i="1"/>
              <a:t>Q</a:t>
            </a:r>
            <a:r>
              <a:rPr lang="en-IN" sz="2800"/>
              <a:t>.</a:t>
            </a:r>
            <a:endParaRPr lang="en-IN" sz="2800" b="1">
              <a:solidFill>
                <a:schemeClr val="tx1"/>
              </a:solidFill>
            </a:endParaRPr>
          </a:p>
        </p:txBody>
      </p:sp>
    </p:spTree>
    <p:extLst>
      <p:ext uri="{BB962C8B-B14F-4D97-AF65-F5344CB8AC3E}">
        <p14:creationId xmlns:p14="http://schemas.microsoft.com/office/powerpoint/2010/main" val="30493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Rotation About a Point on the Figure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7983484" cy="27387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Triangle </a:t>
            </a:r>
            <a:r>
              <a:rPr lang="en-IN" sz="2800" i="1"/>
              <a:t>PQR </a:t>
            </a:r>
            <a:r>
              <a:rPr lang="en-IN" sz="2800"/>
              <a:t>has vertices </a:t>
            </a:r>
            <a:r>
              <a:rPr lang="en-IN" sz="2800" i="1"/>
              <a:t>P</a:t>
            </a:r>
            <a:r>
              <a:rPr lang="en-IN" sz="2800"/>
              <a:t>(2, 1), </a:t>
            </a:r>
            <a:r>
              <a:rPr lang="en-IN" sz="2800" i="1"/>
              <a:t>Q</a:t>
            </a:r>
            <a:r>
              <a:rPr lang="en-IN" sz="2800"/>
              <a:t>(2, 4), and </a:t>
            </a:r>
            <a:r>
              <a:rPr lang="en-IN" sz="2800" i="1"/>
              <a:t>R</a:t>
            </a:r>
            <a:r>
              <a:rPr lang="en-IN" sz="2800"/>
              <a:t>(5, 1). Graph △</a:t>
            </a:r>
            <a:r>
              <a:rPr lang="en-IN" sz="2800" i="1"/>
              <a:t>PQR </a:t>
            </a:r>
            <a:r>
              <a:rPr lang="en-IN" sz="2800"/>
              <a:t>and its image after a rotation 90° </a:t>
            </a:r>
            <a:r>
              <a:rPr lang="en-IN" sz="2800" err="1"/>
              <a:t>counterclockwise</a:t>
            </a:r>
            <a:r>
              <a:rPr lang="en-IN" sz="2800"/>
              <a:t> about </a:t>
            </a:r>
            <a:r>
              <a:rPr lang="en-IN" sz="2800" i="1"/>
              <a:t>Q</a:t>
            </a:r>
            <a:r>
              <a:rPr lang="en-IN" sz="2800"/>
              <a:t>.</a:t>
            </a:r>
            <a:endParaRPr lang="en-IN" sz="2800" b="1">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440" y="2122463"/>
            <a:ext cx="2946688" cy="2927086"/>
          </a:xfrm>
          <a:prstGeom prst="rect">
            <a:avLst/>
          </a:prstGeom>
        </p:spPr>
      </p:pic>
    </p:spTree>
    <p:extLst>
      <p:ext uri="{BB962C8B-B14F-4D97-AF65-F5344CB8AC3E}">
        <p14:creationId xmlns:p14="http://schemas.microsoft.com/office/powerpoint/2010/main" val="292226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Describe a Rotation</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7315200" cy="42825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FLAGS</a:t>
            </a:r>
            <a:r>
              <a:rPr lang="en-IN" sz="2800" b="1"/>
              <a:t> Kendrick is working with a team in his social studies class to create a new country and its government. Kendrick is responsible for creating the country’s flag. He is using geometry software to design the flag on the coordinate plane. Kendrick wants to test the positions of the stars by rotating them as a single object. Describe the rotation that will map the star design onto itself.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226" y="1714500"/>
            <a:ext cx="3615581" cy="2377440"/>
          </a:xfrm>
          <a:prstGeom prst="rect">
            <a:avLst/>
          </a:prstGeom>
        </p:spPr>
      </p:pic>
    </p:spTree>
    <p:extLst>
      <p:ext uri="{BB962C8B-B14F-4D97-AF65-F5344CB8AC3E}">
        <p14:creationId xmlns:p14="http://schemas.microsoft.com/office/powerpoint/2010/main" val="196523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11517427" cy="4866058"/>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600" b="1" dirty="0">
                <a:solidFill>
                  <a:schemeClr val="tx1"/>
                </a:solidFill>
              </a:rPr>
              <a:t>Trapezoid </a:t>
            </a:r>
            <a:r>
              <a:rPr lang="en-IN" sz="2600" b="1" i="1" dirty="0">
                <a:solidFill>
                  <a:schemeClr val="tx1"/>
                </a:solidFill>
              </a:rPr>
              <a:t>ABCD </a:t>
            </a:r>
            <a:r>
              <a:rPr lang="en-IN" sz="2600" b="1" dirty="0">
                <a:solidFill>
                  <a:schemeClr val="tx1"/>
                </a:solidFill>
              </a:rPr>
              <a:t>has vertices </a:t>
            </a:r>
            <a:r>
              <a:rPr lang="en-IN" sz="2600" b="1" i="1" dirty="0">
                <a:solidFill>
                  <a:schemeClr val="tx1"/>
                </a:solidFill>
              </a:rPr>
              <a:t>A</a:t>
            </a:r>
            <a:r>
              <a:rPr lang="en-IN" sz="2600" b="1" dirty="0">
                <a:solidFill>
                  <a:schemeClr val="tx1"/>
                </a:solidFill>
              </a:rPr>
              <a:t>(–1, 4), </a:t>
            </a:r>
            <a:r>
              <a:rPr lang="en-IN" sz="2600" b="1" i="1" dirty="0">
                <a:solidFill>
                  <a:schemeClr val="tx1"/>
                </a:solidFill>
              </a:rPr>
              <a:t>B</a:t>
            </a:r>
            <a:r>
              <a:rPr lang="en-IN" sz="2600" b="1" dirty="0">
                <a:solidFill>
                  <a:schemeClr val="tx1"/>
                </a:solidFill>
              </a:rPr>
              <a:t>(2, 4), </a:t>
            </a:r>
            <a:r>
              <a:rPr lang="en-IN" sz="2600" b="1" i="1" dirty="0">
                <a:solidFill>
                  <a:schemeClr val="tx1"/>
                </a:solidFill>
              </a:rPr>
              <a:t>C</a:t>
            </a:r>
            <a:r>
              <a:rPr lang="en-IN" sz="2600" b="1" dirty="0">
                <a:solidFill>
                  <a:schemeClr val="tx1"/>
                </a:solidFill>
              </a:rPr>
              <a:t>(3, 1), and </a:t>
            </a:r>
            <a:r>
              <a:rPr lang="en-IN" sz="2600" b="1" i="1" dirty="0">
                <a:solidFill>
                  <a:schemeClr val="tx1"/>
                </a:solidFill>
              </a:rPr>
              <a:t>D</a:t>
            </a:r>
            <a:r>
              <a:rPr lang="en-IN" sz="2600" b="1" dirty="0">
                <a:solidFill>
                  <a:schemeClr val="tx1"/>
                </a:solidFill>
              </a:rPr>
              <a:t>(–2, 1).</a:t>
            </a:r>
            <a:br>
              <a:rPr lang="en-IN" sz="2600" b="1" dirty="0">
                <a:solidFill>
                  <a:schemeClr val="tx1"/>
                </a:solidFill>
              </a:rPr>
            </a:br>
            <a:r>
              <a:rPr lang="en-IN" sz="2600" b="1" dirty="0">
                <a:solidFill>
                  <a:schemeClr val="tx1"/>
                </a:solidFill>
              </a:rPr>
              <a:t>Find the coordinates of the image after each translation.</a:t>
            </a:r>
            <a:endParaRPr lang="en-US" dirty="0">
              <a:solidFill>
                <a:schemeClr val="tx1"/>
              </a:solidFill>
            </a:endParaRPr>
          </a:p>
          <a:p>
            <a:r>
              <a:rPr lang="en-US" sz="2600" b="1" dirty="0">
                <a:solidFill>
                  <a:srgbClr val="333333"/>
                </a:solidFill>
                <a:latin typeface="Proxima Nova" panose="02000506030000020004" pitchFamily="50" charset="0"/>
              </a:rPr>
              <a:t>1.</a:t>
            </a:r>
            <a:r>
              <a:rPr lang="en-US" sz="2600" dirty="0">
                <a:solidFill>
                  <a:srgbClr val="333333"/>
                </a:solidFill>
                <a:latin typeface="Proxima Nova" panose="02000506030000020004" pitchFamily="50" charset="0"/>
              </a:rPr>
              <a:t> </a:t>
            </a:r>
            <a:r>
              <a:rPr lang="en-IN" sz="2600" dirty="0"/>
              <a:t>3 units right</a:t>
            </a:r>
            <a:endParaRPr lang="en-US" sz="2600" i="1" dirty="0">
              <a:solidFill>
                <a:srgbClr val="333333"/>
              </a:solidFill>
            </a:endParaRPr>
          </a:p>
          <a:p>
            <a:r>
              <a:rPr lang="en-US" sz="2600" b="1" dirty="0">
                <a:solidFill>
                  <a:srgbClr val="333333"/>
                </a:solidFill>
                <a:latin typeface="Proxima Nova" panose="02000506030000020004" pitchFamily="50" charset="0"/>
              </a:rPr>
              <a:t>2.</a:t>
            </a:r>
            <a:r>
              <a:rPr lang="en-US" sz="2600" dirty="0">
                <a:solidFill>
                  <a:srgbClr val="333333"/>
                </a:solidFill>
                <a:latin typeface="Proxima Nova" panose="02000506030000020004" pitchFamily="50" charset="0"/>
              </a:rPr>
              <a:t> </a:t>
            </a:r>
            <a:r>
              <a:rPr lang="en-IN" sz="2600" dirty="0"/>
              <a:t>5 units down</a:t>
            </a:r>
            <a:endParaRPr lang="en-US" sz="2600" b="1" i="1" dirty="0">
              <a:solidFill>
                <a:srgbClr val="FF0000"/>
              </a:solidFill>
              <a:latin typeface="Proxima Nova" panose="02000506030000020004" pitchFamily="50" charset="0"/>
            </a:endParaRPr>
          </a:p>
          <a:p>
            <a:r>
              <a:rPr lang="en-US" sz="2600" b="1" dirty="0">
                <a:solidFill>
                  <a:srgbClr val="333333"/>
                </a:solidFill>
                <a:latin typeface="Proxima Nova" panose="02000506030000020004" pitchFamily="50" charset="0"/>
              </a:rPr>
              <a:t>3.</a:t>
            </a:r>
            <a:r>
              <a:rPr lang="en-US" sz="2600" dirty="0">
                <a:solidFill>
                  <a:srgbClr val="333333"/>
                </a:solidFill>
                <a:latin typeface="Proxima Nova" panose="02000506030000020004" pitchFamily="50" charset="0"/>
              </a:rPr>
              <a:t> </a:t>
            </a:r>
            <a:r>
              <a:rPr lang="en-IN" sz="2600" dirty="0"/>
              <a:t>4 units up</a:t>
            </a:r>
            <a:endParaRPr lang="en-US" sz="2600" i="1" dirty="0">
              <a:solidFill>
                <a:srgbClr val="333333"/>
              </a:solidFill>
              <a:latin typeface="Proxima Nova" panose="02000506030000020004" pitchFamily="50" charset="0"/>
            </a:endParaRPr>
          </a:p>
          <a:p>
            <a:r>
              <a:rPr lang="en-US" sz="2600" b="1" dirty="0">
                <a:solidFill>
                  <a:srgbClr val="333333"/>
                </a:solidFill>
                <a:latin typeface="Proxima Nova" panose="02000506030000020004" pitchFamily="50" charset="0"/>
              </a:rPr>
              <a:t>4. </a:t>
            </a:r>
            <a:r>
              <a:rPr lang="en-IN" sz="2600" dirty="0"/>
              <a:t>2 units left</a:t>
            </a:r>
            <a:endParaRPr lang="en-US" sz="2600" b="1" dirty="0">
              <a:solidFill>
                <a:srgbClr val="333333"/>
              </a:solidFill>
              <a:latin typeface="Proxima Nova" panose="02000506030000020004" pitchFamily="50" charset="0"/>
            </a:endParaRPr>
          </a:p>
          <a:p>
            <a:r>
              <a:rPr lang="en-US" sz="2600" b="1" dirty="0">
                <a:solidFill>
                  <a:srgbClr val="333333"/>
                </a:solidFill>
                <a:latin typeface="Proxima Nova" panose="02000506030000020004" pitchFamily="50" charset="0"/>
              </a:rPr>
              <a:t>5. </a:t>
            </a:r>
            <a:r>
              <a:rPr lang="en-IN" sz="2600" dirty="0"/>
              <a:t>2 units right and 3 units down</a:t>
            </a:r>
            <a:endParaRPr lang="en-US" sz="2600" b="1" dirty="0">
              <a:solidFill>
                <a:srgbClr val="333333"/>
              </a:solidFill>
              <a:latin typeface="Proxima Nova" panose="02000506030000020004" pitchFamily="50" charset="0"/>
            </a:endParaRPr>
          </a:p>
          <a:p>
            <a:r>
              <a:rPr lang="en-US" sz="2600" b="1" dirty="0">
                <a:solidFill>
                  <a:srgbClr val="333333"/>
                </a:solidFill>
                <a:latin typeface="Proxima Nova" panose="02000506030000020004" pitchFamily="50" charset="0"/>
              </a:rPr>
              <a:t>6.</a:t>
            </a:r>
            <a:r>
              <a:rPr lang="en-US" sz="2600" dirty="0">
                <a:solidFill>
                  <a:srgbClr val="333333"/>
                </a:solidFill>
                <a:latin typeface="Proxima Nova" panose="02000506030000020004" pitchFamily="50" charset="0"/>
              </a:rPr>
              <a:t> </a:t>
            </a:r>
            <a:r>
              <a:rPr lang="en-IN" sz="2600" dirty="0"/>
              <a:t>4 units left and 3 units up</a:t>
            </a:r>
            <a:endParaRPr lang="en-US" sz="2600" dirty="0">
              <a:latin typeface="Proxima Nova" panose="02000506030000020004" pitchFamily="50" charset="0"/>
            </a:endParaRPr>
          </a:p>
        </p:txBody>
      </p:sp>
    </p:spTree>
    <p:extLst>
      <p:ext uri="{BB962C8B-B14F-4D97-AF65-F5344CB8AC3E}">
        <p14:creationId xmlns:p14="http://schemas.microsoft.com/office/powerpoint/2010/main" val="12177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Describe a Rotation</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7315200" cy="42825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left star is upside down when compared to the right star, so this appears to be a rotation 180° </a:t>
            </a:r>
            <a:r>
              <a:rPr lang="en-IN" sz="2800" err="1"/>
              <a:t>counterclockwise</a:t>
            </a:r>
            <a:r>
              <a:rPr lang="en-IN" sz="2800"/>
              <a:t>. If the two stars are rotated about the </a:t>
            </a:r>
            <a:r>
              <a:rPr lang="en-IN" sz="2800" err="1"/>
              <a:t>center</a:t>
            </a:r>
            <a:r>
              <a:rPr lang="en-IN" sz="2800"/>
              <a:t> of rotation at (11, 2), where the two stars intersect, then the star design will map onto itself. </a:t>
            </a:r>
            <a:endParaRPr lang="en-IN" sz="2800" b="1">
              <a:solidFill>
                <a:schemeClr val="tx1"/>
              </a:solidFill>
            </a:endParaRPr>
          </a:p>
        </p:txBody>
      </p:sp>
      <p:pic>
        <p:nvPicPr>
          <p:cNvPr id="6" name="Picture 5">
            <a:extLst>
              <a:ext uri="{FF2B5EF4-FFF2-40B4-BE49-F238E27FC236}">
                <a16:creationId xmlns:a16="http://schemas.microsoft.com/office/drawing/2014/main" id="{C68F5392-37E2-421D-AA97-03AC9B81C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226" y="1714500"/>
            <a:ext cx="3615581" cy="2377440"/>
          </a:xfrm>
          <a:prstGeom prst="rect">
            <a:avLst/>
          </a:prstGeom>
        </p:spPr>
      </p:pic>
    </p:spTree>
    <p:extLst>
      <p:ext uri="{BB962C8B-B14F-4D97-AF65-F5344CB8AC3E}">
        <p14:creationId xmlns:p14="http://schemas.microsoft.com/office/powerpoint/2010/main" val="162914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IN" sz="2800" b="0" dirty="0">
                <a:solidFill>
                  <a:schemeClr val="tx1"/>
                </a:solidFill>
              </a:rPr>
              <a:t>Describe a Rotation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8541624" cy="27387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Find other examples of flags that have elements that can be created using a rotation. Explain why the design is a rotation by describing the </a:t>
            </a:r>
            <a:r>
              <a:rPr lang="en-IN" sz="2800" err="1"/>
              <a:t>center</a:t>
            </a:r>
            <a:r>
              <a:rPr lang="en-IN" sz="2800"/>
              <a:t> and angle of rotation.</a:t>
            </a:r>
            <a:endParaRPr lang="en-IN" sz="2800" b="1">
              <a:solidFill>
                <a:schemeClr val="tx1"/>
              </a:solidFill>
            </a:endParaRPr>
          </a:p>
        </p:txBody>
      </p:sp>
    </p:spTree>
    <p:extLst>
      <p:ext uri="{BB962C8B-B14F-4D97-AF65-F5344CB8AC3E}">
        <p14:creationId xmlns:p14="http://schemas.microsoft.com/office/powerpoint/2010/main" val="415783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9456024" cy="42825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Quadrilateral </a:t>
            </a:r>
            <a:r>
              <a:rPr lang="en-IN" sz="2800" b="1" i="1">
                <a:solidFill>
                  <a:schemeClr val="tx1"/>
                </a:solidFill>
              </a:rPr>
              <a:t>ABCD </a:t>
            </a:r>
            <a:r>
              <a:rPr lang="en-IN" sz="2800" b="1">
                <a:solidFill>
                  <a:schemeClr val="tx1"/>
                </a:solidFill>
              </a:rPr>
              <a:t>has coordinates </a:t>
            </a:r>
            <a:r>
              <a:rPr lang="en-IN" sz="2800" b="1" i="1">
                <a:solidFill>
                  <a:schemeClr val="tx1"/>
                </a:solidFill>
              </a:rPr>
              <a:t>A</a:t>
            </a:r>
            <a:r>
              <a:rPr lang="en-IN" sz="2800" b="1">
                <a:solidFill>
                  <a:schemeClr val="tx1"/>
                </a:solidFill>
              </a:rPr>
              <a:t>(0, 2), </a:t>
            </a:r>
            <a:r>
              <a:rPr lang="en-IN" sz="2800" b="1" i="1">
                <a:solidFill>
                  <a:schemeClr val="tx1"/>
                </a:solidFill>
              </a:rPr>
              <a:t>B</a:t>
            </a:r>
            <a:r>
              <a:rPr lang="en-IN" sz="2800" b="1">
                <a:solidFill>
                  <a:schemeClr val="tx1"/>
                </a:solidFill>
              </a:rPr>
              <a:t>(3, 4), </a:t>
            </a:r>
            <a:r>
              <a:rPr lang="en-IN" sz="2800" b="1" i="1">
                <a:solidFill>
                  <a:schemeClr val="tx1"/>
                </a:solidFill>
              </a:rPr>
              <a:t>C</a:t>
            </a:r>
            <a:r>
              <a:rPr lang="en-IN" sz="2800" b="1">
                <a:solidFill>
                  <a:schemeClr val="tx1"/>
                </a:solidFill>
              </a:rPr>
              <a:t>(4, 2), and </a:t>
            </a:r>
            <a:r>
              <a:rPr lang="en-IN" sz="2800" b="1" i="1">
                <a:solidFill>
                  <a:schemeClr val="tx1"/>
                </a:solidFill>
              </a:rPr>
              <a:t>D</a:t>
            </a:r>
            <a:r>
              <a:rPr lang="en-IN" sz="2800" b="1">
                <a:solidFill>
                  <a:schemeClr val="tx1"/>
                </a:solidFill>
              </a:rPr>
              <a:t>(3, 0).</a:t>
            </a:r>
          </a:p>
          <a:p>
            <a:pPr marL="450850" indent="-450850"/>
            <a:r>
              <a:rPr lang="en-IN" sz="2800" b="1">
                <a:solidFill>
                  <a:schemeClr val="tx1"/>
                </a:solidFill>
                <a:latin typeface="Proxima Nova"/>
              </a:rPr>
              <a:t>1.</a:t>
            </a:r>
            <a:r>
              <a:rPr lang="en-IN" sz="2800" b="1"/>
              <a:t> </a:t>
            </a:r>
            <a:r>
              <a:rPr lang="en-IN" sz="2800"/>
              <a:t>Determine the coordinates of the vertices of </a:t>
            </a:r>
            <a:r>
              <a:rPr lang="en-IN" sz="2800" i="1"/>
              <a:t>A</a:t>
            </a:r>
            <a:r>
              <a:rPr lang="en-IN" sz="2800"/>
              <a:t>′</a:t>
            </a:r>
            <a:r>
              <a:rPr lang="en-IN" sz="2800" i="1"/>
              <a:t>B</a:t>
            </a:r>
            <a:r>
              <a:rPr lang="en-IN" sz="2800"/>
              <a:t>′</a:t>
            </a:r>
            <a:r>
              <a:rPr lang="en-IN" sz="2800" i="1"/>
              <a:t>C</a:t>
            </a:r>
            <a:r>
              <a:rPr lang="en-IN" sz="2800"/>
              <a:t>′</a:t>
            </a:r>
            <a:r>
              <a:rPr lang="en-IN" sz="2800" i="1"/>
              <a:t>D</a:t>
            </a:r>
            <a:r>
              <a:rPr lang="en-IN" sz="2800"/>
              <a:t>′ after a rotation of 180° about (3, −2). </a:t>
            </a:r>
          </a:p>
          <a:p>
            <a:endParaRPr lang="en-IN" sz="2800"/>
          </a:p>
          <a:p>
            <a:pPr marL="450850" indent="-450850"/>
            <a:r>
              <a:rPr lang="en-IN" sz="2800" b="1">
                <a:solidFill>
                  <a:schemeClr val="tx1"/>
                </a:solidFill>
                <a:latin typeface="Proxima Nova"/>
              </a:rPr>
              <a:t>2.</a:t>
            </a:r>
            <a:r>
              <a:rPr lang="en-IN" sz="2800" b="1"/>
              <a:t> </a:t>
            </a:r>
            <a:r>
              <a:rPr lang="en-IN" sz="2800"/>
              <a:t>Rotate </a:t>
            </a:r>
            <a:r>
              <a:rPr lang="en-IN" sz="2800" i="1"/>
              <a:t>A</a:t>
            </a:r>
            <a:r>
              <a:rPr lang="en-IN" sz="2800"/>
              <a:t>′</a:t>
            </a:r>
            <a:r>
              <a:rPr lang="en-IN" sz="2800" i="1"/>
              <a:t>B</a:t>
            </a:r>
            <a:r>
              <a:rPr lang="en-IN" sz="2800"/>
              <a:t>′</a:t>
            </a:r>
            <a:r>
              <a:rPr lang="en-IN" sz="2800" i="1"/>
              <a:t>C</a:t>
            </a:r>
            <a:r>
              <a:rPr lang="en-IN" sz="2800"/>
              <a:t>′</a:t>
            </a:r>
            <a:r>
              <a:rPr lang="en-IN" sz="2800" i="1"/>
              <a:t>D</a:t>
            </a:r>
            <a:r>
              <a:rPr lang="en-IN" sz="2800"/>
              <a:t>′ 90° </a:t>
            </a:r>
            <a:r>
              <a:rPr lang="en-IN" sz="2800" err="1"/>
              <a:t>counterclockwise</a:t>
            </a:r>
            <a:r>
              <a:rPr lang="en-IN" sz="2800"/>
              <a:t> about (−2, −1). Determine the coordinates of the vertices of </a:t>
            </a:r>
            <a:r>
              <a:rPr lang="en-IN" sz="2800" i="1"/>
              <a:t>A</a:t>
            </a:r>
            <a:r>
              <a:rPr lang="en-IN" sz="2800"/>
              <a:t>″</a:t>
            </a:r>
            <a:r>
              <a:rPr lang="en-IN" sz="2800" i="1"/>
              <a:t>B</a:t>
            </a:r>
            <a:r>
              <a:rPr lang="en-IN" sz="2800"/>
              <a:t>″</a:t>
            </a:r>
            <a:r>
              <a:rPr lang="en-IN" sz="2800" i="1"/>
              <a:t>C</a:t>
            </a:r>
            <a:r>
              <a:rPr lang="en-IN" sz="2800"/>
              <a:t>″</a:t>
            </a:r>
            <a:r>
              <a:rPr lang="en-IN" sz="2800" i="1"/>
              <a:t>D</a:t>
            </a:r>
            <a:r>
              <a:rPr lang="en-IN" sz="2800"/>
              <a:t>″.</a:t>
            </a:r>
            <a:endParaRPr lang="en-IN" sz="2800" b="1">
              <a:solidFill>
                <a:schemeClr val="tx1"/>
              </a:solidFill>
            </a:endParaRPr>
          </a:p>
        </p:txBody>
      </p:sp>
    </p:spTree>
    <p:extLst>
      <p:ext uri="{BB962C8B-B14F-4D97-AF65-F5344CB8AC3E}">
        <p14:creationId xmlns:p14="http://schemas.microsoft.com/office/powerpoint/2010/main" val="110156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9456024" cy="42825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Quadrilateral </a:t>
            </a:r>
            <a:r>
              <a:rPr lang="en-IN" sz="2800" b="1" i="1">
                <a:solidFill>
                  <a:schemeClr val="tx1"/>
                </a:solidFill>
              </a:rPr>
              <a:t>ABCD </a:t>
            </a:r>
            <a:r>
              <a:rPr lang="en-IN" sz="2800" b="1">
                <a:solidFill>
                  <a:schemeClr val="tx1"/>
                </a:solidFill>
              </a:rPr>
              <a:t>has coordinates </a:t>
            </a:r>
            <a:r>
              <a:rPr lang="en-IN" sz="2800" b="1" i="1">
                <a:solidFill>
                  <a:schemeClr val="tx1"/>
                </a:solidFill>
              </a:rPr>
              <a:t>A</a:t>
            </a:r>
            <a:r>
              <a:rPr lang="en-IN" sz="2800" b="1">
                <a:solidFill>
                  <a:schemeClr val="tx1"/>
                </a:solidFill>
              </a:rPr>
              <a:t>(0, 2), </a:t>
            </a:r>
            <a:r>
              <a:rPr lang="en-IN" sz="2800" b="1" i="1">
                <a:solidFill>
                  <a:schemeClr val="tx1"/>
                </a:solidFill>
              </a:rPr>
              <a:t>B</a:t>
            </a:r>
            <a:r>
              <a:rPr lang="en-IN" sz="2800" b="1">
                <a:solidFill>
                  <a:schemeClr val="tx1"/>
                </a:solidFill>
              </a:rPr>
              <a:t>(3, 4), </a:t>
            </a:r>
            <a:r>
              <a:rPr lang="en-IN" sz="2800" b="1" i="1">
                <a:solidFill>
                  <a:schemeClr val="tx1"/>
                </a:solidFill>
              </a:rPr>
              <a:t>C</a:t>
            </a:r>
            <a:r>
              <a:rPr lang="en-IN" sz="2800" b="1">
                <a:solidFill>
                  <a:schemeClr val="tx1"/>
                </a:solidFill>
              </a:rPr>
              <a:t>(4, 2), and </a:t>
            </a:r>
            <a:r>
              <a:rPr lang="en-IN" sz="2800" b="1" i="1">
                <a:solidFill>
                  <a:schemeClr val="tx1"/>
                </a:solidFill>
              </a:rPr>
              <a:t>D</a:t>
            </a:r>
            <a:r>
              <a:rPr lang="en-IN" sz="2800" b="1">
                <a:solidFill>
                  <a:schemeClr val="tx1"/>
                </a:solidFill>
              </a:rPr>
              <a:t>(3, 0).</a:t>
            </a:r>
          </a:p>
          <a:p>
            <a:pPr marL="450850" indent="-450850"/>
            <a:r>
              <a:rPr lang="en-IN" sz="2800" b="1">
                <a:solidFill>
                  <a:schemeClr val="tx1"/>
                </a:solidFill>
                <a:latin typeface="Proxima Nova"/>
              </a:rPr>
              <a:t>1.</a:t>
            </a:r>
            <a:r>
              <a:rPr lang="en-IN" sz="2800" b="1"/>
              <a:t> </a:t>
            </a:r>
            <a:r>
              <a:rPr lang="en-IN" sz="2800"/>
              <a:t>Determine the coordinates of the vertices of </a:t>
            </a:r>
            <a:r>
              <a:rPr lang="en-IN" sz="2800" i="1"/>
              <a:t>A</a:t>
            </a:r>
            <a:r>
              <a:rPr lang="en-IN" sz="2800"/>
              <a:t>′</a:t>
            </a:r>
            <a:r>
              <a:rPr lang="en-IN" sz="2800" i="1"/>
              <a:t>B</a:t>
            </a:r>
            <a:r>
              <a:rPr lang="en-IN" sz="2800"/>
              <a:t>′</a:t>
            </a:r>
            <a:r>
              <a:rPr lang="en-IN" sz="2800" i="1"/>
              <a:t>C</a:t>
            </a:r>
            <a:r>
              <a:rPr lang="en-IN" sz="2800"/>
              <a:t>′</a:t>
            </a:r>
            <a:r>
              <a:rPr lang="en-IN" sz="2800" i="1"/>
              <a:t>D</a:t>
            </a:r>
            <a:r>
              <a:rPr lang="en-IN" sz="2800"/>
              <a:t>′ after a rotation of 180° about (3, −2). </a:t>
            </a:r>
          </a:p>
          <a:p>
            <a:pPr indent="450850"/>
            <a:r>
              <a:rPr lang="en-IN" sz="2800" i="1">
                <a:solidFill>
                  <a:srgbClr val="FF0000"/>
                </a:solidFill>
              </a:rPr>
              <a:t>A</a:t>
            </a:r>
            <a:r>
              <a:rPr lang="en-IN" sz="2800">
                <a:solidFill>
                  <a:srgbClr val="FF0000"/>
                </a:solidFill>
              </a:rPr>
              <a:t>′(6, −6), </a:t>
            </a:r>
            <a:r>
              <a:rPr lang="en-IN" sz="2800" i="1">
                <a:solidFill>
                  <a:srgbClr val="FF0000"/>
                </a:solidFill>
              </a:rPr>
              <a:t>B</a:t>
            </a:r>
            <a:r>
              <a:rPr lang="en-IN" sz="2800">
                <a:solidFill>
                  <a:srgbClr val="FF0000"/>
                </a:solidFill>
              </a:rPr>
              <a:t>′(3, −8), </a:t>
            </a:r>
            <a:r>
              <a:rPr lang="en-IN" sz="2800" i="1">
                <a:solidFill>
                  <a:srgbClr val="FF0000"/>
                </a:solidFill>
              </a:rPr>
              <a:t>C</a:t>
            </a:r>
            <a:r>
              <a:rPr lang="en-IN" sz="2800">
                <a:solidFill>
                  <a:srgbClr val="FF0000"/>
                </a:solidFill>
              </a:rPr>
              <a:t>′(2, −6), </a:t>
            </a:r>
            <a:r>
              <a:rPr lang="en-IN" sz="2800" i="1">
                <a:solidFill>
                  <a:srgbClr val="FF0000"/>
                </a:solidFill>
              </a:rPr>
              <a:t>D</a:t>
            </a:r>
            <a:r>
              <a:rPr lang="en-IN" sz="2800">
                <a:solidFill>
                  <a:srgbClr val="FF0000"/>
                </a:solidFill>
              </a:rPr>
              <a:t>′(3, −4)</a:t>
            </a:r>
          </a:p>
          <a:p>
            <a:pPr marL="450850" indent="-450850"/>
            <a:r>
              <a:rPr lang="en-IN" sz="2800" b="1">
                <a:solidFill>
                  <a:schemeClr val="tx1"/>
                </a:solidFill>
                <a:latin typeface="Proxima Nova"/>
              </a:rPr>
              <a:t>2.</a:t>
            </a:r>
            <a:r>
              <a:rPr lang="en-IN" sz="2800" b="1"/>
              <a:t> </a:t>
            </a:r>
            <a:r>
              <a:rPr lang="en-IN" sz="2800"/>
              <a:t>Rotate </a:t>
            </a:r>
            <a:r>
              <a:rPr lang="en-IN" sz="2800" i="1"/>
              <a:t>A</a:t>
            </a:r>
            <a:r>
              <a:rPr lang="en-IN" sz="2800"/>
              <a:t>′</a:t>
            </a:r>
            <a:r>
              <a:rPr lang="en-IN" sz="2800" i="1"/>
              <a:t>B</a:t>
            </a:r>
            <a:r>
              <a:rPr lang="en-IN" sz="2800"/>
              <a:t>′</a:t>
            </a:r>
            <a:r>
              <a:rPr lang="en-IN" sz="2800" i="1"/>
              <a:t>C</a:t>
            </a:r>
            <a:r>
              <a:rPr lang="en-IN" sz="2800"/>
              <a:t>′</a:t>
            </a:r>
            <a:r>
              <a:rPr lang="en-IN" sz="2800" i="1"/>
              <a:t>D</a:t>
            </a:r>
            <a:r>
              <a:rPr lang="en-IN" sz="2800"/>
              <a:t>′ 90° </a:t>
            </a:r>
            <a:r>
              <a:rPr lang="en-IN" sz="2800" err="1"/>
              <a:t>counterclockwise</a:t>
            </a:r>
            <a:r>
              <a:rPr lang="en-IN" sz="2800"/>
              <a:t> about (−2, −1). Determine the coordinates of the vertices of </a:t>
            </a:r>
            <a:r>
              <a:rPr lang="en-IN" sz="2800" i="1"/>
              <a:t>A</a:t>
            </a:r>
            <a:r>
              <a:rPr lang="en-IN" sz="2800"/>
              <a:t>″</a:t>
            </a:r>
            <a:r>
              <a:rPr lang="en-IN" sz="2800" i="1"/>
              <a:t>B</a:t>
            </a:r>
            <a:r>
              <a:rPr lang="en-IN" sz="2800"/>
              <a:t>″</a:t>
            </a:r>
            <a:r>
              <a:rPr lang="en-IN" sz="2800" i="1"/>
              <a:t>C</a:t>
            </a:r>
            <a:r>
              <a:rPr lang="en-IN" sz="2800"/>
              <a:t>″</a:t>
            </a:r>
            <a:r>
              <a:rPr lang="en-IN" sz="2800" i="1"/>
              <a:t>D</a:t>
            </a:r>
            <a:r>
              <a:rPr lang="en-IN" sz="2800"/>
              <a:t>″. </a:t>
            </a:r>
            <a:r>
              <a:rPr lang="en-IN" sz="2800" i="1">
                <a:solidFill>
                  <a:srgbClr val="FF0000"/>
                </a:solidFill>
              </a:rPr>
              <a:t>A</a:t>
            </a:r>
            <a:r>
              <a:rPr lang="en-IN" sz="2800">
                <a:solidFill>
                  <a:srgbClr val="FF0000"/>
                </a:solidFill>
              </a:rPr>
              <a:t>″(3, 7), </a:t>
            </a:r>
            <a:r>
              <a:rPr lang="en-IN" sz="2800" i="1">
                <a:solidFill>
                  <a:srgbClr val="FF0000"/>
                </a:solidFill>
              </a:rPr>
              <a:t>B</a:t>
            </a:r>
            <a:r>
              <a:rPr lang="en-IN" sz="2800">
                <a:solidFill>
                  <a:srgbClr val="FF0000"/>
                </a:solidFill>
              </a:rPr>
              <a:t>″(5, 4), </a:t>
            </a:r>
            <a:r>
              <a:rPr lang="en-IN" sz="2800" i="1">
                <a:solidFill>
                  <a:srgbClr val="FF0000"/>
                </a:solidFill>
              </a:rPr>
              <a:t>C</a:t>
            </a:r>
            <a:r>
              <a:rPr lang="en-IN" sz="2800">
                <a:solidFill>
                  <a:srgbClr val="FF0000"/>
                </a:solidFill>
              </a:rPr>
              <a:t>″(3, 3), </a:t>
            </a:r>
            <a:r>
              <a:rPr lang="en-IN" sz="2800" i="1">
                <a:solidFill>
                  <a:srgbClr val="FF0000"/>
                </a:solidFill>
              </a:rPr>
              <a:t>D</a:t>
            </a:r>
            <a:r>
              <a:rPr lang="en-IN" sz="2800">
                <a:solidFill>
                  <a:srgbClr val="FF0000"/>
                </a:solidFill>
              </a:rPr>
              <a:t>″(1, 4)</a:t>
            </a:r>
            <a:endParaRPr lang="en-IN" sz="2800" b="1">
              <a:solidFill>
                <a:srgbClr val="FF0000"/>
              </a:solidFill>
            </a:endParaRPr>
          </a:p>
        </p:txBody>
      </p:sp>
    </p:spTree>
    <p:extLst>
      <p:ext uri="{BB962C8B-B14F-4D97-AF65-F5344CB8AC3E}">
        <p14:creationId xmlns:p14="http://schemas.microsoft.com/office/powerpoint/2010/main" val="3064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11410549" cy="4866058"/>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600" b="1">
                <a:solidFill>
                  <a:schemeClr val="tx1"/>
                </a:solidFill>
              </a:rPr>
              <a:t>Trapezoid </a:t>
            </a:r>
            <a:r>
              <a:rPr lang="en-IN" sz="2600" b="1" i="1">
                <a:solidFill>
                  <a:schemeClr val="tx1"/>
                </a:solidFill>
              </a:rPr>
              <a:t>ABCD</a:t>
            </a:r>
            <a:r>
              <a:rPr lang="en-IN" sz="2600" b="1">
                <a:solidFill>
                  <a:schemeClr val="tx1"/>
                </a:solidFill>
              </a:rPr>
              <a:t> has vertices </a:t>
            </a:r>
            <a:r>
              <a:rPr lang="en-IN" sz="2600" b="1" i="1">
                <a:solidFill>
                  <a:schemeClr val="tx1"/>
                </a:solidFill>
              </a:rPr>
              <a:t>A</a:t>
            </a:r>
            <a:r>
              <a:rPr lang="en-IN" sz="2600" b="1">
                <a:solidFill>
                  <a:schemeClr val="tx1"/>
                </a:solidFill>
              </a:rPr>
              <a:t>(–1, 4), </a:t>
            </a:r>
            <a:r>
              <a:rPr lang="en-IN" sz="2600" b="1" i="1">
                <a:solidFill>
                  <a:schemeClr val="tx1"/>
                </a:solidFill>
              </a:rPr>
              <a:t>B</a:t>
            </a:r>
            <a:r>
              <a:rPr lang="en-IN" sz="2600" b="1">
                <a:solidFill>
                  <a:schemeClr val="tx1"/>
                </a:solidFill>
              </a:rPr>
              <a:t>(2, 4), </a:t>
            </a:r>
            <a:r>
              <a:rPr lang="en-IN" sz="2600" b="1" i="1">
                <a:solidFill>
                  <a:schemeClr val="tx1"/>
                </a:solidFill>
              </a:rPr>
              <a:t>C</a:t>
            </a:r>
            <a:r>
              <a:rPr lang="en-IN" sz="2600" b="1">
                <a:solidFill>
                  <a:schemeClr val="tx1"/>
                </a:solidFill>
              </a:rPr>
              <a:t>(3, 1), and </a:t>
            </a:r>
            <a:r>
              <a:rPr lang="en-IN" sz="2600" b="1" i="1">
                <a:solidFill>
                  <a:schemeClr val="tx1"/>
                </a:solidFill>
              </a:rPr>
              <a:t>D</a:t>
            </a:r>
            <a:r>
              <a:rPr lang="en-IN" sz="2600" b="1">
                <a:solidFill>
                  <a:schemeClr val="tx1"/>
                </a:solidFill>
              </a:rPr>
              <a:t>(–2, 1).</a:t>
            </a:r>
            <a:br>
              <a:rPr lang="en-IN" sz="2600" b="1">
                <a:solidFill>
                  <a:schemeClr val="tx1"/>
                </a:solidFill>
                <a:cs typeface="Arial"/>
              </a:rPr>
            </a:br>
            <a:r>
              <a:rPr lang="en-IN" sz="2600" b="1">
                <a:solidFill>
                  <a:schemeClr val="tx1"/>
                </a:solidFill>
              </a:rPr>
              <a:t>Find the coordinates of the image after each translation.</a:t>
            </a:r>
            <a:endParaRPr lang="en-US">
              <a:solidFill>
                <a:schemeClr val="tx1"/>
              </a:solidFill>
            </a:endParaRPr>
          </a:p>
          <a:p>
            <a:r>
              <a:rPr lang="en-US" sz="2600" b="1">
                <a:solidFill>
                  <a:srgbClr val="333333"/>
                </a:solidFill>
                <a:latin typeface="Proxima Nova" panose="02000506030000020004" pitchFamily="50" charset="0"/>
              </a:rPr>
              <a:t>1.</a:t>
            </a:r>
            <a:r>
              <a:rPr lang="en-US" sz="2600">
                <a:solidFill>
                  <a:srgbClr val="333333"/>
                </a:solidFill>
                <a:latin typeface="Proxima Nova" panose="02000506030000020004" pitchFamily="50" charset="0"/>
              </a:rPr>
              <a:t> </a:t>
            </a:r>
            <a:r>
              <a:rPr lang="en-IN" sz="2600"/>
              <a:t>3 units right </a:t>
            </a:r>
            <a:r>
              <a:rPr lang="en-IN" sz="2600" b="1" i="1">
                <a:solidFill>
                  <a:srgbClr val="FF0000"/>
                </a:solidFill>
              </a:rPr>
              <a:t>A</a:t>
            </a:r>
            <a:r>
              <a:rPr lang="en-IN" sz="2600" b="1">
                <a:solidFill>
                  <a:srgbClr val="FF0000"/>
                </a:solidFill>
              </a:rPr>
              <a:t>′(2, 4), </a:t>
            </a:r>
            <a:r>
              <a:rPr lang="en-IN" sz="2600" b="1" i="1">
                <a:solidFill>
                  <a:srgbClr val="FF0000"/>
                </a:solidFill>
              </a:rPr>
              <a:t>B</a:t>
            </a:r>
            <a:r>
              <a:rPr lang="en-IN" sz="2600" b="1">
                <a:solidFill>
                  <a:srgbClr val="FF0000"/>
                </a:solidFill>
              </a:rPr>
              <a:t>′(5, 4), </a:t>
            </a:r>
            <a:r>
              <a:rPr lang="en-IN" sz="2600" b="1" i="1">
                <a:solidFill>
                  <a:srgbClr val="FF0000"/>
                </a:solidFill>
              </a:rPr>
              <a:t>C</a:t>
            </a:r>
            <a:r>
              <a:rPr lang="en-IN" sz="2600" b="1">
                <a:solidFill>
                  <a:srgbClr val="FF0000"/>
                </a:solidFill>
              </a:rPr>
              <a:t>′(6, 1), and </a:t>
            </a:r>
            <a:r>
              <a:rPr lang="en-IN" sz="2600" b="1" i="1">
                <a:solidFill>
                  <a:srgbClr val="FF0000"/>
                </a:solidFill>
              </a:rPr>
              <a:t>D</a:t>
            </a:r>
            <a:r>
              <a:rPr lang="en-IN" sz="2600" b="1">
                <a:solidFill>
                  <a:srgbClr val="FF0000"/>
                </a:solidFill>
              </a:rPr>
              <a:t>′(1, 1)</a:t>
            </a:r>
            <a:endParaRPr lang="en-US" sz="2600" b="1" i="1">
              <a:solidFill>
                <a:srgbClr val="FF0000"/>
              </a:solidFill>
            </a:endParaRPr>
          </a:p>
          <a:p>
            <a:r>
              <a:rPr lang="en-US" sz="2600" b="1">
                <a:solidFill>
                  <a:srgbClr val="333333"/>
                </a:solidFill>
                <a:latin typeface="Proxima Nova" panose="02000506030000020004" pitchFamily="50" charset="0"/>
              </a:rPr>
              <a:t>2.</a:t>
            </a:r>
            <a:r>
              <a:rPr lang="en-US" sz="2600">
                <a:solidFill>
                  <a:srgbClr val="333333"/>
                </a:solidFill>
                <a:latin typeface="Proxima Nova" panose="02000506030000020004" pitchFamily="50" charset="0"/>
              </a:rPr>
              <a:t> </a:t>
            </a:r>
            <a:r>
              <a:rPr lang="en-IN" sz="2600"/>
              <a:t>5 units down </a:t>
            </a:r>
            <a:r>
              <a:rPr lang="en-IN" sz="2600" b="1" i="1">
                <a:solidFill>
                  <a:srgbClr val="FF0000"/>
                </a:solidFill>
              </a:rPr>
              <a:t>A</a:t>
            </a:r>
            <a:r>
              <a:rPr lang="en-IN" sz="2600" b="1">
                <a:solidFill>
                  <a:srgbClr val="FF0000"/>
                </a:solidFill>
              </a:rPr>
              <a:t>′(−1, −1), </a:t>
            </a:r>
            <a:r>
              <a:rPr lang="en-IN" sz="2600" b="1" i="1">
                <a:solidFill>
                  <a:srgbClr val="FF0000"/>
                </a:solidFill>
              </a:rPr>
              <a:t>B</a:t>
            </a:r>
            <a:r>
              <a:rPr lang="en-IN" sz="2600" b="1">
                <a:solidFill>
                  <a:srgbClr val="FF0000"/>
                </a:solidFill>
              </a:rPr>
              <a:t>′(2, −1), </a:t>
            </a:r>
            <a:r>
              <a:rPr lang="en-IN" sz="2600" b="1" i="1">
                <a:solidFill>
                  <a:srgbClr val="FF0000"/>
                </a:solidFill>
              </a:rPr>
              <a:t>C</a:t>
            </a:r>
            <a:r>
              <a:rPr lang="en-IN" sz="2600" b="1">
                <a:solidFill>
                  <a:srgbClr val="FF0000"/>
                </a:solidFill>
              </a:rPr>
              <a:t>′(3, −4), and </a:t>
            </a:r>
            <a:r>
              <a:rPr lang="en-IN" sz="2600" b="1" i="1">
                <a:solidFill>
                  <a:srgbClr val="FF0000"/>
                </a:solidFill>
              </a:rPr>
              <a:t>D</a:t>
            </a:r>
            <a:r>
              <a:rPr lang="en-IN" sz="2600" b="1">
                <a:solidFill>
                  <a:srgbClr val="FF0000"/>
                </a:solidFill>
              </a:rPr>
              <a:t>′(−2, −4)</a:t>
            </a:r>
            <a:endParaRPr lang="en-US" sz="2600" b="1" i="1">
              <a:solidFill>
                <a:srgbClr val="FF0000"/>
              </a:solidFill>
            </a:endParaRPr>
          </a:p>
          <a:p>
            <a:r>
              <a:rPr lang="en-US" sz="2600" b="1">
                <a:solidFill>
                  <a:srgbClr val="333333"/>
                </a:solidFill>
                <a:latin typeface="Proxima Nova" panose="02000506030000020004" pitchFamily="50" charset="0"/>
              </a:rPr>
              <a:t>3.</a:t>
            </a:r>
            <a:r>
              <a:rPr lang="en-US" sz="2600">
                <a:solidFill>
                  <a:srgbClr val="333333"/>
                </a:solidFill>
                <a:latin typeface="Proxima Nova" panose="02000506030000020004" pitchFamily="50" charset="0"/>
              </a:rPr>
              <a:t> </a:t>
            </a:r>
            <a:r>
              <a:rPr lang="en-IN" sz="2600"/>
              <a:t>4 units up </a:t>
            </a:r>
            <a:r>
              <a:rPr lang="en-IN" sz="2600" b="1" i="1">
                <a:solidFill>
                  <a:srgbClr val="FF0000"/>
                </a:solidFill>
              </a:rPr>
              <a:t>A</a:t>
            </a:r>
            <a:r>
              <a:rPr lang="en-IN" sz="2600" b="1">
                <a:solidFill>
                  <a:srgbClr val="FF0000"/>
                </a:solidFill>
              </a:rPr>
              <a:t>′(−1, 8), </a:t>
            </a:r>
            <a:r>
              <a:rPr lang="en-IN" sz="2600" b="1" i="1">
                <a:solidFill>
                  <a:srgbClr val="FF0000"/>
                </a:solidFill>
              </a:rPr>
              <a:t>B</a:t>
            </a:r>
            <a:r>
              <a:rPr lang="en-IN" sz="2600" b="1">
                <a:solidFill>
                  <a:srgbClr val="FF0000"/>
                </a:solidFill>
              </a:rPr>
              <a:t>′(2, 8), </a:t>
            </a:r>
            <a:r>
              <a:rPr lang="en-IN" sz="2600" b="1" i="1">
                <a:solidFill>
                  <a:srgbClr val="FF0000"/>
                </a:solidFill>
              </a:rPr>
              <a:t>C</a:t>
            </a:r>
            <a:r>
              <a:rPr lang="en-IN" sz="2600" b="1">
                <a:solidFill>
                  <a:srgbClr val="FF0000"/>
                </a:solidFill>
              </a:rPr>
              <a:t>′(3, 5), and </a:t>
            </a:r>
            <a:r>
              <a:rPr lang="en-IN" sz="2600" b="1" i="1">
                <a:solidFill>
                  <a:srgbClr val="FF0000"/>
                </a:solidFill>
              </a:rPr>
              <a:t>D</a:t>
            </a:r>
            <a:r>
              <a:rPr lang="en-IN" sz="2600" b="1">
                <a:solidFill>
                  <a:srgbClr val="FF0000"/>
                </a:solidFill>
              </a:rPr>
              <a:t>′(−2, 5)</a:t>
            </a:r>
            <a:endParaRPr lang="en-US" sz="2600" b="1" i="1">
              <a:solidFill>
                <a:srgbClr val="FF0000"/>
              </a:solidFill>
            </a:endParaRPr>
          </a:p>
          <a:p>
            <a:r>
              <a:rPr lang="en-US" sz="2600" b="1">
                <a:solidFill>
                  <a:srgbClr val="333333"/>
                </a:solidFill>
                <a:latin typeface="Proxima Nova" panose="02000506030000020004" pitchFamily="50" charset="0"/>
              </a:rPr>
              <a:t>4. </a:t>
            </a:r>
            <a:r>
              <a:rPr lang="en-IN" sz="2600"/>
              <a:t>2 units left </a:t>
            </a:r>
            <a:r>
              <a:rPr lang="en-IN" sz="2600" b="1" i="1">
                <a:solidFill>
                  <a:srgbClr val="FF0000"/>
                </a:solidFill>
              </a:rPr>
              <a:t>A</a:t>
            </a:r>
            <a:r>
              <a:rPr lang="en-IN" sz="2600" b="1">
                <a:solidFill>
                  <a:srgbClr val="FF0000"/>
                </a:solidFill>
              </a:rPr>
              <a:t>′(−3, 4), </a:t>
            </a:r>
            <a:r>
              <a:rPr lang="en-IN" sz="2600" b="1" i="1">
                <a:solidFill>
                  <a:srgbClr val="FF0000"/>
                </a:solidFill>
              </a:rPr>
              <a:t>B</a:t>
            </a:r>
            <a:r>
              <a:rPr lang="en-IN" sz="2600" b="1">
                <a:solidFill>
                  <a:srgbClr val="FF0000"/>
                </a:solidFill>
              </a:rPr>
              <a:t>′(0, 4), </a:t>
            </a:r>
            <a:r>
              <a:rPr lang="en-IN" sz="2600" b="1" i="1">
                <a:solidFill>
                  <a:srgbClr val="FF0000"/>
                </a:solidFill>
              </a:rPr>
              <a:t>C</a:t>
            </a:r>
            <a:r>
              <a:rPr lang="en-IN" sz="2600" b="1">
                <a:solidFill>
                  <a:srgbClr val="FF0000"/>
                </a:solidFill>
              </a:rPr>
              <a:t>′(1, 1), and </a:t>
            </a:r>
            <a:r>
              <a:rPr lang="en-IN" sz="2600" b="1" i="1">
                <a:solidFill>
                  <a:srgbClr val="FF0000"/>
                </a:solidFill>
              </a:rPr>
              <a:t>D</a:t>
            </a:r>
            <a:r>
              <a:rPr lang="en-IN" sz="2600" b="1">
                <a:solidFill>
                  <a:srgbClr val="FF0000"/>
                </a:solidFill>
              </a:rPr>
              <a:t>′(−4, 1)</a:t>
            </a:r>
            <a:endParaRPr lang="en-US" sz="2600" b="1">
              <a:solidFill>
                <a:srgbClr val="FF0000"/>
              </a:solidFill>
            </a:endParaRPr>
          </a:p>
          <a:p>
            <a:r>
              <a:rPr lang="en-US" sz="2600" b="1">
                <a:solidFill>
                  <a:srgbClr val="333333"/>
                </a:solidFill>
                <a:latin typeface="Proxima Nova" panose="02000506030000020004" pitchFamily="50" charset="0"/>
              </a:rPr>
              <a:t>5. </a:t>
            </a:r>
            <a:r>
              <a:rPr lang="en-IN" sz="2600"/>
              <a:t>2 units right and 3 units down </a:t>
            </a:r>
            <a:r>
              <a:rPr lang="en-IN" sz="2600" b="1" i="1">
                <a:solidFill>
                  <a:srgbClr val="FF0000"/>
                </a:solidFill>
              </a:rPr>
              <a:t>A</a:t>
            </a:r>
            <a:r>
              <a:rPr lang="en-IN" sz="2600" b="1">
                <a:solidFill>
                  <a:srgbClr val="FF0000"/>
                </a:solidFill>
              </a:rPr>
              <a:t>′(1, 1), </a:t>
            </a:r>
            <a:r>
              <a:rPr lang="en-IN" sz="2600" b="1" i="1">
                <a:solidFill>
                  <a:srgbClr val="FF0000"/>
                </a:solidFill>
              </a:rPr>
              <a:t>B</a:t>
            </a:r>
            <a:r>
              <a:rPr lang="en-IN" sz="2600" b="1">
                <a:solidFill>
                  <a:srgbClr val="FF0000"/>
                </a:solidFill>
              </a:rPr>
              <a:t>′(4, 1), </a:t>
            </a:r>
            <a:r>
              <a:rPr lang="en-IN" sz="2600" b="1" i="1">
                <a:solidFill>
                  <a:srgbClr val="FF0000"/>
                </a:solidFill>
              </a:rPr>
              <a:t>C</a:t>
            </a:r>
            <a:r>
              <a:rPr lang="en-IN" sz="2600" b="1">
                <a:solidFill>
                  <a:srgbClr val="FF0000"/>
                </a:solidFill>
              </a:rPr>
              <a:t>′(5, −2), and </a:t>
            </a:r>
            <a:r>
              <a:rPr lang="en-IN" sz="2600" b="1" i="1">
                <a:solidFill>
                  <a:srgbClr val="FF0000"/>
                </a:solidFill>
              </a:rPr>
              <a:t>D</a:t>
            </a:r>
            <a:r>
              <a:rPr lang="en-IN" sz="2600" b="1">
                <a:solidFill>
                  <a:srgbClr val="FF0000"/>
                </a:solidFill>
              </a:rPr>
              <a:t>′(0, −2)</a:t>
            </a:r>
            <a:endParaRPr lang="en-US" sz="2600" b="1">
              <a:solidFill>
                <a:srgbClr val="FF0000"/>
              </a:solidFill>
            </a:endParaRPr>
          </a:p>
          <a:p>
            <a:r>
              <a:rPr lang="en-US" sz="2600" b="1">
                <a:solidFill>
                  <a:srgbClr val="333333"/>
                </a:solidFill>
                <a:latin typeface="Proxima Nova" panose="02000506030000020004" pitchFamily="50" charset="0"/>
              </a:rPr>
              <a:t>6.</a:t>
            </a:r>
            <a:r>
              <a:rPr lang="en-US" sz="2600">
                <a:solidFill>
                  <a:srgbClr val="333333"/>
                </a:solidFill>
                <a:latin typeface="Proxima Nova" panose="02000506030000020004" pitchFamily="50" charset="0"/>
              </a:rPr>
              <a:t> </a:t>
            </a:r>
            <a:r>
              <a:rPr lang="en-IN" sz="2600"/>
              <a:t>4 units left and 3 units up </a:t>
            </a:r>
            <a:r>
              <a:rPr lang="en-IN" sz="2600" b="1" i="1">
                <a:solidFill>
                  <a:srgbClr val="FF0000"/>
                </a:solidFill>
              </a:rPr>
              <a:t>A</a:t>
            </a:r>
            <a:r>
              <a:rPr lang="en-IN" sz="2600" b="1">
                <a:solidFill>
                  <a:srgbClr val="FF0000"/>
                </a:solidFill>
              </a:rPr>
              <a:t>′(−5, 7), </a:t>
            </a:r>
            <a:r>
              <a:rPr lang="en-IN" sz="2600" b="1" i="1">
                <a:solidFill>
                  <a:srgbClr val="FF0000"/>
                </a:solidFill>
              </a:rPr>
              <a:t>B</a:t>
            </a:r>
            <a:r>
              <a:rPr lang="en-IN" sz="2600" b="1">
                <a:solidFill>
                  <a:srgbClr val="FF0000"/>
                </a:solidFill>
              </a:rPr>
              <a:t>′(−2, 7), </a:t>
            </a:r>
            <a:r>
              <a:rPr lang="en-IN" sz="2600" b="1" i="1">
                <a:solidFill>
                  <a:srgbClr val="FF0000"/>
                </a:solidFill>
              </a:rPr>
              <a:t>C</a:t>
            </a:r>
            <a:r>
              <a:rPr lang="en-IN" sz="2600" b="1">
                <a:solidFill>
                  <a:srgbClr val="FF0000"/>
                </a:solidFill>
              </a:rPr>
              <a:t>′(−1, 4), and </a:t>
            </a:r>
            <a:r>
              <a:rPr lang="en-IN" sz="2600" b="1" i="1">
                <a:solidFill>
                  <a:srgbClr val="FF0000"/>
                </a:solidFill>
              </a:rPr>
              <a:t>D</a:t>
            </a:r>
            <a:r>
              <a:rPr lang="en-IN" sz="2600" b="1">
                <a:solidFill>
                  <a:srgbClr val="FF0000"/>
                </a:solidFill>
              </a:rPr>
              <a:t>′(−6, 4)</a:t>
            </a:r>
            <a:endParaRPr lang="en-US" sz="2600" b="1">
              <a:solidFill>
                <a:srgbClr val="FF0000"/>
              </a:solidFill>
            </a:endParaRPr>
          </a:p>
        </p:txBody>
      </p:sp>
    </p:spTree>
    <p:extLst>
      <p:ext uri="{BB962C8B-B14F-4D97-AF65-F5344CB8AC3E}">
        <p14:creationId xmlns:p14="http://schemas.microsoft.com/office/powerpoint/2010/main" val="233844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805896"/>
          </a:xfrm>
          <a:prstGeom prst="rect">
            <a:avLst/>
          </a:prstGeom>
          <a:noFill/>
        </p:spPr>
        <p:txBody>
          <a:bodyPr wrap="square" rtlCol="0">
            <a:spAutoFit/>
          </a:bodyPr>
          <a:lstStyle/>
          <a:p>
            <a:pPr>
              <a:spcBef>
                <a:spcPts val="1000"/>
              </a:spcBef>
            </a:pPr>
            <a:r>
              <a:rPr lang="en-IN" sz="2800" b="1"/>
              <a:t>MA.912.GR.2.1 </a:t>
            </a:r>
            <a:r>
              <a:rPr lang="en-IN" sz="2800">
                <a:solidFill>
                  <a:schemeClr val="tx2"/>
                </a:solidFill>
              </a:rPr>
              <a:t>Given a preimage and image, describe the transformation and represent the transformation algebraically using coordinates.</a:t>
            </a:r>
          </a:p>
          <a:p>
            <a:pPr>
              <a:spcBef>
                <a:spcPts val="1000"/>
              </a:spcBef>
            </a:pPr>
            <a:r>
              <a:rPr lang="en-IN" sz="2800" b="1"/>
              <a:t>MA.912.GR.2.3 </a:t>
            </a:r>
            <a:r>
              <a:rPr lang="en-IN" sz="2800">
                <a:solidFill>
                  <a:schemeClr val="tx2"/>
                </a:solidFill>
              </a:rPr>
              <a:t>Identify a sequence of transformations that will map a given figure onto itself or onto another congruent or similar figure.</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620509"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622278" cy="47285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600" b="1" dirty="0">
                <a:solidFill>
                  <a:schemeClr val="tx1"/>
                </a:solidFill>
                <a:latin typeface="+mj-lt"/>
              </a:rPr>
              <a:t>Content Objectives</a:t>
            </a:r>
            <a:br>
              <a:rPr lang="en-US" sz="2600" b="1" dirty="0">
                <a:solidFill>
                  <a:schemeClr val="tx1"/>
                </a:solidFill>
                <a:latin typeface="+mj-lt"/>
              </a:rPr>
            </a:br>
            <a:r>
              <a:rPr lang="en-IN" sz="2600" dirty="0">
                <a:latin typeface="+mj-lt"/>
              </a:rPr>
              <a:t>Students will use rigid transformations to rotate figures on the coordinate plane and describe the effects of the rotations.</a:t>
            </a:r>
          </a:p>
          <a:p>
            <a:pPr>
              <a:spcBef>
                <a:spcPts val="0"/>
              </a:spcBef>
            </a:pPr>
            <a:br>
              <a:rPr lang="en-US" sz="2600" dirty="0">
                <a:latin typeface="+mj-lt"/>
              </a:rPr>
            </a:br>
            <a:r>
              <a:rPr lang="en-US" sz="2600" b="1" dirty="0">
                <a:solidFill>
                  <a:schemeClr val="tx1"/>
                </a:solidFill>
                <a:latin typeface="+mj-lt"/>
              </a:rPr>
              <a:t>Language Objectives</a:t>
            </a:r>
          </a:p>
          <a:p>
            <a:pPr marL="291600" indent="-291600">
              <a:spcBef>
                <a:spcPts val="1000"/>
              </a:spcBef>
              <a:buFont typeface="Arial" panose="020B0604020202020204" pitchFamily="34" charset="0"/>
              <a:buChar char="•"/>
            </a:pPr>
            <a:r>
              <a:rPr lang="en-IN" sz="2600" dirty="0"/>
              <a:t>Students describe the effects of rotations from rigid transformations using </a:t>
            </a:r>
            <a:r>
              <a:rPr lang="en-IN" sz="2600" i="1" dirty="0"/>
              <a:t>compare </a:t>
            </a:r>
            <a:r>
              <a:rPr lang="en-IN" sz="2600" dirty="0"/>
              <a:t>and </a:t>
            </a:r>
            <a:r>
              <a:rPr lang="en-IN" sz="2600" i="1" dirty="0"/>
              <a:t>the same </a:t>
            </a:r>
            <a:r>
              <a:rPr lang="en-IN" sz="2600" dirty="0"/>
              <a:t>and </a:t>
            </a:r>
            <a:r>
              <a:rPr lang="en-IN" sz="2600" i="1" dirty="0"/>
              <a:t>different.</a:t>
            </a:r>
          </a:p>
          <a:p>
            <a:pPr marL="291600" indent="-291600">
              <a:spcBef>
                <a:spcPts val="1000"/>
              </a:spcBef>
              <a:buFont typeface="Arial" panose="020B0604020202020204" pitchFamily="34" charset="0"/>
              <a:buChar char="•"/>
            </a:pPr>
            <a:r>
              <a:rPr lang="en-IN" sz="2600" dirty="0"/>
              <a:t>To maximize linguistic and cognitive meta-awareness, students participate in MLR5: Co-Craft Questions and Problems.</a:t>
            </a:r>
            <a:endParaRPr lang="en-US" sz="2600" dirty="0">
              <a:latin typeface="+mj-lt"/>
            </a:endParaRP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37932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Key Concept:</a:t>
            </a:r>
            <a:r>
              <a:rPr lang="en-IN" sz="2800" b="1"/>
              <a:t> Rotation </a:t>
            </a:r>
            <a:r>
              <a:rPr lang="en-IN" sz="2800"/>
              <a:t>	</a:t>
            </a:r>
          </a:p>
          <a:p>
            <a:r>
              <a:rPr lang="en-IN" sz="2800"/>
              <a:t>A rotation about a fixed point </a:t>
            </a:r>
            <a:r>
              <a:rPr lang="en-IN" sz="2800" i="1"/>
              <a:t>P </a:t>
            </a:r>
            <a:r>
              <a:rPr lang="en-IN" sz="2800"/>
              <a:t>through an angle of </a:t>
            </a:r>
            <a:r>
              <a:rPr lang="en-IN" sz="2800" i="1"/>
              <a:t>a</a:t>
            </a:r>
            <a:r>
              <a:rPr lang="en-IN" sz="2800"/>
              <a:t>° is a function that maps point </a:t>
            </a:r>
            <a:r>
              <a:rPr lang="en-IN" sz="2800" i="1"/>
              <a:t>M </a:t>
            </a:r>
            <a:r>
              <a:rPr lang="en-IN" sz="2800"/>
              <a:t>to point </a:t>
            </a:r>
            <a:r>
              <a:rPr lang="en-IN" sz="2800" i="1"/>
              <a:t>M′ </a:t>
            </a:r>
            <a:r>
              <a:rPr lang="en-IN" sz="2800"/>
              <a:t>such that:</a:t>
            </a:r>
          </a:p>
          <a:p>
            <a:pPr marL="291600" indent="-291600">
              <a:spcBef>
                <a:spcPts val="1000"/>
              </a:spcBef>
              <a:buFont typeface="Arial" panose="020B0604020202020204" pitchFamily="34" charset="0"/>
              <a:buChar char="•"/>
            </a:pPr>
            <a:r>
              <a:rPr lang="en-IN" sz="2800"/>
              <a:t>point </a:t>
            </a:r>
            <a:r>
              <a:rPr lang="en-IN" sz="2800" i="1"/>
              <a:t>P </a:t>
            </a:r>
            <a:r>
              <a:rPr lang="en-IN" sz="2800"/>
              <a:t>does not move, </a:t>
            </a:r>
          </a:p>
          <a:p>
            <a:pPr marL="291600" indent="-291600">
              <a:spcBef>
                <a:spcPts val="1000"/>
              </a:spcBef>
              <a:buFont typeface="Arial" panose="020B0604020202020204" pitchFamily="34" charset="0"/>
              <a:buChar char="•"/>
            </a:pPr>
            <a:r>
              <a:rPr lang="en-IN" sz="2800" i="1" err="1"/>
              <a:t>m</a:t>
            </a:r>
            <a:r>
              <a:rPr lang="en-IN" sz="2800" err="1"/>
              <a:t>∠</a:t>
            </a:r>
            <a:r>
              <a:rPr lang="en-IN" sz="2800" i="1" err="1">
                <a:solidFill>
                  <a:srgbClr val="0070C0"/>
                </a:solidFill>
              </a:rPr>
              <a:t>M</a:t>
            </a:r>
            <a:r>
              <a:rPr lang="en-IN" sz="2800" i="1" err="1"/>
              <a:t>P</a:t>
            </a:r>
            <a:r>
              <a:rPr lang="en-IN" sz="2800" i="1" err="1">
                <a:solidFill>
                  <a:srgbClr val="9F2241"/>
                </a:solidFill>
              </a:rPr>
              <a:t>M</a:t>
            </a:r>
            <a:r>
              <a:rPr lang="en-IN" sz="2800" i="1">
                <a:solidFill>
                  <a:srgbClr val="9F2241"/>
                </a:solidFill>
              </a:rPr>
              <a:t>′</a:t>
            </a:r>
            <a:r>
              <a:rPr lang="en-IN" sz="2800"/>
              <a:t> is </a:t>
            </a:r>
            <a:r>
              <a:rPr lang="en-IN" sz="2800" i="1"/>
              <a:t>a°</a:t>
            </a:r>
            <a:r>
              <a:rPr lang="en-IN" sz="2800"/>
              <a:t>, and </a:t>
            </a:r>
          </a:p>
          <a:p>
            <a:pPr marL="291600" indent="-291600">
              <a:spcBef>
                <a:spcPts val="1000"/>
              </a:spcBef>
              <a:buClr>
                <a:schemeClr val="tx2"/>
              </a:buClr>
              <a:buFont typeface="Arial" panose="020B0604020202020204" pitchFamily="34" charset="0"/>
              <a:buChar char="•"/>
            </a:pPr>
            <a:r>
              <a:rPr lang="en-IN" sz="2800" i="1">
                <a:solidFill>
                  <a:srgbClr val="0070C0"/>
                </a:solidFill>
              </a:rPr>
              <a:t>M</a:t>
            </a:r>
            <a:r>
              <a:rPr lang="en-IN" sz="2800" i="1"/>
              <a:t>P </a:t>
            </a:r>
            <a:r>
              <a:rPr lang="en-IN" sz="2800"/>
              <a:t>= </a:t>
            </a:r>
            <a:r>
              <a:rPr lang="en-IN" sz="2800" i="1">
                <a:solidFill>
                  <a:srgbClr val="9F2241"/>
                </a:solidFill>
              </a:rPr>
              <a:t>M</a:t>
            </a:r>
            <a:r>
              <a:rPr lang="en-IN" sz="2800">
                <a:solidFill>
                  <a:srgbClr val="9F2241"/>
                </a:solidFill>
              </a:rPr>
              <a:t>′</a:t>
            </a:r>
            <a:r>
              <a:rPr lang="en-IN" sz="2800" i="1"/>
              <a:t>P </a:t>
            </a:r>
            <a:r>
              <a:rPr lang="en-IN" sz="2800"/>
              <a:t>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Rotations About Points on a Figure</a:t>
            </a:r>
            <a:endParaRPr lang="en-US" sz="2800" b="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7723" y="1707845"/>
            <a:ext cx="2494677" cy="2494677"/>
          </a:xfrm>
          <a:prstGeom prst="rect">
            <a:avLst/>
          </a:prstGeom>
        </p:spPr>
      </p:pic>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37932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When a point is rotated 90°, 180°, or 270° clockwise or </a:t>
            </a:r>
            <a:r>
              <a:rPr lang="en-IN" sz="2800" err="1"/>
              <a:t>counterclockwise</a:t>
            </a:r>
            <a:r>
              <a:rPr lang="en-IN" sz="2800"/>
              <a:t> about the origin, you can use the following rules to determine the coordinates of an image. If the direction of a rotation is not given, it should be assumed that the rotation is </a:t>
            </a:r>
            <a:r>
              <a:rPr lang="en-IN" sz="2800" err="1"/>
              <a:t>counterclockwise</a:t>
            </a:r>
            <a:r>
              <a:rPr lang="en-IN" sz="2800"/>
              <a:t>. A rotation of 360° will map an image onto the preimage.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Rotations About Points on a Figure</a:t>
            </a:r>
            <a:endParaRPr lang="en-US" sz="2800" b="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7723" y="1707845"/>
            <a:ext cx="2494677" cy="2494677"/>
          </a:xfrm>
          <a:prstGeom prst="rect">
            <a:avLst/>
          </a:prstGeom>
        </p:spPr>
      </p:pic>
    </p:spTree>
    <p:extLst>
      <p:ext uri="{BB962C8B-B14F-4D97-AF65-F5344CB8AC3E}">
        <p14:creationId xmlns:p14="http://schemas.microsoft.com/office/powerpoint/2010/main" val="159491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A picture containing orange&#10;&#10;Description generated with very high confidence">
            <a:extLst>
              <a:ext uri="{FF2B5EF4-FFF2-40B4-BE49-F238E27FC236}">
                <a16:creationId xmlns:a16="http://schemas.microsoft.com/office/drawing/2014/main" id="{3982B35A-33B6-4B81-BE8E-C98A9814C99E}"/>
              </a:ext>
            </a:extLst>
          </p:cNvPr>
          <p:cNvPicPr>
            <a:picLocks noChangeAspect="1"/>
          </p:cNvPicPr>
          <p:nvPr/>
        </p:nvPicPr>
        <p:blipFill>
          <a:blip r:embed="rId2"/>
          <a:stretch>
            <a:fillRect/>
          </a:stretch>
        </p:blipFill>
        <p:spPr>
          <a:xfrm>
            <a:off x="134471" y="145201"/>
            <a:ext cx="5011270" cy="471598"/>
          </a:xfrm>
          <a:prstGeom prst="rect">
            <a:avLst/>
          </a:prstGeom>
        </p:spPr>
      </p:pic>
      <p:pic>
        <p:nvPicPr>
          <p:cNvPr id="11" name="Picture 12" descr="A picture containing object&#10;&#10;Description generated with high confidence">
            <a:extLst>
              <a:ext uri="{FF2B5EF4-FFF2-40B4-BE49-F238E27FC236}">
                <a16:creationId xmlns:a16="http://schemas.microsoft.com/office/drawing/2014/main" id="{1713EFE6-4AA5-410F-B470-957A7613A4A4}"/>
              </a:ext>
            </a:extLst>
          </p:cNvPr>
          <p:cNvPicPr>
            <a:picLocks noChangeAspect="1"/>
          </p:cNvPicPr>
          <p:nvPr/>
        </p:nvPicPr>
        <p:blipFill>
          <a:blip r:embed="rId3"/>
          <a:stretch>
            <a:fillRect/>
          </a:stretch>
        </p:blipFill>
        <p:spPr>
          <a:xfrm>
            <a:off x="1906494" y="1153744"/>
            <a:ext cx="3738282" cy="2702039"/>
          </a:xfrm>
          <a:prstGeom prst="rect">
            <a:avLst/>
          </a:prstGeom>
        </p:spPr>
      </p:pic>
      <p:pic>
        <p:nvPicPr>
          <p:cNvPr id="15" name="Picture 15" descr="A close up of a map&#10;&#10;Description generated with high confidence">
            <a:extLst>
              <a:ext uri="{FF2B5EF4-FFF2-40B4-BE49-F238E27FC236}">
                <a16:creationId xmlns:a16="http://schemas.microsoft.com/office/drawing/2014/main" id="{91DE8381-1C49-4E6E-8659-BB829042F4BD}"/>
              </a:ext>
            </a:extLst>
          </p:cNvPr>
          <p:cNvPicPr>
            <a:picLocks noChangeAspect="1"/>
          </p:cNvPicPr>
          <p:nvPr/>
        </p:nvPicPr>
        <p:blipFill>
          <a:blip r:embed="rId4"/>
          <a:stretch>
            <a:fillRect/>
          </a:stretch>
        </p:blipFill>
        <p:spPr>
          <a:xfrm>
            <a:off x="6929718" y="81470"/>
            <a:ext cx="5074023" cy="3431905"/>
          </a:xfrm>
          <a:prstGeom prst="rect">
            <a:avLst/>
          </a:prstGeom>
        </p:spPr>
      </p:pic>
      <p:pic>
        <p:nvPicPr>
          <p:cNvPr id="17" name="Picture 17">
            <a:extLst>
              <a:ext uri="{FF2B5EF4-FFF2-40B4-BE49-F238E27FC236}">
                <a16:creationId xmlns:a16="http://schemas.microsoft.com/office/drawing/2014/main" id="{9A0881D9-C341-4306-83F2-64324CD7CFDA}"/>
              </a:ext>
            </a:extLst>
          </p:cNvPr>
          <p:cNvPicPr>
            <a:picLocks noChangeAspect="1"/>
          </p:cNvPicPr>
          <p:nvPr/>
        </p:nvPicPr>
        <p:blipFill>
          <a:blip r:embed="rId5"/>
          <a:stretch>
            <a:fillRect/>
          </a:stretch>
        </p:blipFill>
        <p:spPr>
          <a:xfrm>
            <a:off x="7279341" y="3776488"/>
            <a:ext cx="4885764" cy="3079164"/>
          </a:xfrm>
          <a:prstGeom prst="rect">
            <a:avLst/>
          </a:prstGeom>
        </p:spPr>
      </p:pic>
      <p:sp>
        <p:nvSpPr>
          <p:cNvPr id="19" name="TextBox 18">
            <a:extLst>
              <a:ext uri="{FF2B5EF4-FFF2-40B4-BE49-F238E27FC236}">
                <a16:creationId xmlns:a16="http://schemas.microsoft.com/office/drawing/2014/main" id="{FC57B4D3-2C8D-423D-96A1-918CCDBF271B}"/>
              </a:ext>
            </a:extLst>
          </p:cNvPr>
          <p:cNvSpPr txBox="1"/>
          <p:nvPr/>
        </p:nvSpPr>
        <p:spPr>
          <a:xfrm>
            <a:off x="10381129" y="806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pg.99</a:t>
            </a:r>
          </a:p>
        </p:txBody>
      </p:sp>
      <p:sp>
        <p:nvSpPr>
          <p:cNvPr id="20" name="TextBox 19">
            <a:extLst>
              <a:ext uri="{FF2B5EF4-FFF2-40B4-BE49-F238E27FC236}">
                <a16:creationId xmlns:a16="http://schemas.microsoft.com/office/drawing/2014/main" id="{58C2FB01-F6F5-4683-AF66-71F74AFFFA53}"/>
              </a:ext>
            </a:extLst>
          </p:cNvPr>
          <p:cNvSpPr txBox="1"/>
          <p:nvPr/>
        </p:nvSpPr>
        <p:spPr>
          <a:xfrm>
            <a:off x="133910" y="59788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pg.98</a:t>
            </a:r>
          </a:p>
        </p:txBody>
      </p:sp>
    </p:spTree>
    <p:extLst>
      <p:ext uri="{BB962C8B-B14F-4D97-AF65-F5344CB8AC3E}">
        <p14:creationId xmlns:p14="http://schemas.microsoft.com/office/powerpoint/2010/main" val="4246477441"/>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EC8B5-3819-4979-9120-C477F29E8895}">
  <ds:schemaRefs>
    <ds:schemaRef ds:uri="http://purl.org/dc/elements/1.1/"/>
    <ds:schemaRef ds:uri="http://schemas.microsoft.com/office/2006/metadata/propertie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0E90F259-630A-476A-B82E-26B0F749E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2E7C71-38C8-4AE5-BA32-A0BF338EEF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TotalTime>
  <Words>1865</Words>
  <Application>Microsoft Office PowerPoint</Application>
  <PresentationFormat>Widescreen</PresentationFormat>
  <Paragraphs>130</Paragraphs>
  <Slides>23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7</cp:revision>
  <cp:lastPrinted>2018-08-01T21:17:27Z</cp:lastPrinted>
  <dcterms:created xsi:type="dcterms:W3CDTF">2020-09-17T18:06:02Z</dcterms:created>
  <dcterms:modified xsi:type="dcterms:W3CDTF">2022-10-26T01:53:25Z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