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44"/>
  </p:notesMasterIdLst>
  <p:handoutMasterIdLst>
    <p:handoutMasterId r:id="rId45"/>
  </p:handoutMasterIdLst>
  <p:sldIdLst>
    <p:sldId id="327" r:id="rId6"/>
    <p:sldId id="517" r:id="rId7"/>
    <p:sldId id="556" r:id="rId8"/>
    <p:sldId id="518" r:id="rId9"/>
    <p:sldId id="548" r:id="rId10"/>
    <p:sldId id="549" r:id="rId11"/>
    <p:sldId id="357" r:id="rId12"/>
    <p:sldId id="377" r:id="rId13"/>
    <p:sldId id="358" r:id="rId14"/>
    <p:sldId id="359" r:id="rId15"/>
    <p:sldId id="550" r:id="rId16"/>
    <p:sldId id="519" r:id="rId17"/>
    <p:sldId id="521" r:id="rId18"/>
    <p:sldId id="547" r:id="rId19"/>
    <p:sldId id="520" r:id="rId20"/>
    <p:sldId id="522" r:id="rId21"/>
    <p:sldId id="523" r:id="rId22"/>
    <p:sldId id="524" r:id="rId23"/>
    <p:sldId id="525" r:id="rId24"/>
    <p:sldId id="526" r:id="rId25"/>
    <p:sldId id="551" r:id="rId26"/>
    <p:sldId id="528" r:id="rId27"/>
    <p:sldId id="529" r:id="rId28"/>
    <p:sldId id="530" r:id="rId29"/>
    <p:sldId id="531" r:id="rId30"/>
    <p:sldId id="552" r:id="rId31"/>
    <p:sldId id="532" r:id="rId32"/>
    <p:sldId id="553" r:id="rId33"/>
    <p:sldId id="554" r:id="rId34"/>
    <p:sldId id="535" r:id="rId35"/>
    <p:sldId id="536" r:id="rId36"/>
    <p:sldId id="537" r:id="rId37"/>
    <p:sldId id="538" r:id="rId38"/>
    <p:sldId id="539" r:id="rId39"/>
    <p:sldId id="540" r:id="rId40"/>
    <p:sldId id="546" r:id="rId41"/>
    <p:sldId id="541" r:id="rId42"/>
    <p:sldId id="555" r:id="rId4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459" userDrawn="1">
          <p15:clr>
            <a:srgbClr val="A4A3A4"/>
          </p15:clr>
        </p15:guide>
        <p15:guide id="2" orient="horz" pos="2976" userDrawn="1">
          <p15:clr>
            <a:srgbClr val="A4A3A4"/>
          </p15:clr>
        </p15:guide>
        <p15:guide id="3" orient="horz" pos="368" userDrawn="1">
          <p15:clr>
            <a:srgbClr val="A4A3A4"/>
          </p15:clr>
        </p15:guide>
        <p15:guide id="4" orient="horz" pos="2455" userDrawn="1">
          <p15:clr>
            <a:srgbClr val="A4A3A4"/>
          </p15:clr>
        </p15:guide>
        <p15:guide id="5" orient="horz" pos="1117" userDrawn="1">
          <p15:clr>
            <a:srgbClr val="A4A3A4"/>
          </p15:clr>
        </p15:guide>
        <p15:guide id="6" orient="horz" pos="2251" userDrawn="1">
          <p15:clr>
            <a:srgbClr val="A4A3A4"/>
          </p15:clr>
        </p15:guide>
        <p15:guide id="7" orient="horz" pos="3339" userDrawn="1">
          <p15:clr>
            <a:srgbClr val="A4A3A4"/>
          </p15:clr>
        </p15:guide>
        <p15:guide id="8" orient="horz" pos="3113" userDrawn="1">
          <p15:clr>
            <a:srgbClr val="A4A3A4"/>
          </p15:clr>
        </p15:guide>
        <p15:guide id="9" pos="75" userDrawn="1">
          <p15:clr>
            <a:srgbClr val="A4A3A4"/>
          </p15:clr>
        </p15:guide>
        <p15:guide id="10" pos="360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20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83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5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87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  <p15:guide id="22" orient="horz" pos="29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9"/>
    <a:srgbClr val="00C7C3"/>
    <a:srgbClr val="5E5E5E"/>
    <a:srgbClr val="01708C"/>
    <a:srgbClr val="02F0DE"/>
    <a:srgbClr val="33F0E1"/>
    <a:srgbClr val="33175A"/>
    <a:srgbClr val="FFB600"/>
    <a:srgbClr val="692146"/>
    <a:srgbClr val="720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1AF6E-69AB-4CF1-A94D-6D607AE0AC62}" v="4" dt="2022-01-07T18:22:39.009"/>
    <p1510:client id="{5F8D682F-1549-444B-A1F8-1F89F3B85F7E}" v="494" dt="2022-01-07T12:55:52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87089" autoAdjust="0"/>
  </p:normalViewPr>
  <p:slideViewPr>
    <p:cSldViewPr snapToGrid="0">
      <p:cViewPr varScale="1">
        <p:scale>
          <a:sx n="52" d="100"/>
          <a:sy n="52" d="100"/>
        </p:scale>
        <p:origin x="1340" y="40"/>
      </p:cViewPr>
      <p:guideLst>
        <p:guide pos="1459"/>
        <p:guide orient="horz" pos="2976"/>
        <p:guide orient="horz" pos="368"/>
        <p:guide orient="horz" pos="2455"/>
        <p:guide orient="horz" pos="1117"/>
        <p:guide orient="horz" pos="2251"/>
        <p:guide orient="horz" pos="3339"/>
        <p:guide orient="horz" pos="3113"/>
        <p:guide pos="75"/>
        <p:guide pos="360"/>
        <p:guide pos="6480"/>
        <p:guide pos="2207"/>
        <p:guide pos="288"/>
        <p:guide orient="horz" pos="2183"/>
        <p:guide orient="horz" pos="216"/>
        <p:guide orient="horz" pos="935"/>
        <p:guide pos="4368"/>
        <p:guide pos="7287"/>
        <p:guide pos="3288"/>
        <p:guide pos="5904"/>
        <p:guide pos="5568"/>
        <p:guide orient="horz" pos="29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3/2</a:t>
                </a:r>
                <a:endParaRPr lang="en-IN" sz="1200" dirty="0" smtClean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 smtClean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&gt; 0 and 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&lt; 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 smtClean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&lt; </a:t>
                </a:r>
                <a:r>
                  <a:rPr lang="en-IN" sz="12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−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2 or 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&gt;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N" sz="12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23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56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01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38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74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34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08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12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i="1" dirty="0">
                <a:solidFill>
                  <a:srgbClr val="FF0000"/>
                </a:solidFill>
              </a:rPr>
              <a:t>x</a:t>
            </a:r>
            <a:r>
              <a:rPr lang="en-IN" sz="1200" dirty="0">
                <a:solidFill>
                  <a:srgbClr val="FF0000"/>
                </a:solidFill>
              </a:rPr>
              <a:t> = 9.64</a:t>
            </a:r>
            <a:endParaRPr lang="en-IN" sz="12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19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87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50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96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425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36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22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04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95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06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6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𝟏𝟎√𝟐</a:t>
                </a:r>
                <a:endParaRPr lang="en-US" sz="1200" b="1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𝟓√𝟐</a:t>
                </a:r>
                <a:endParaRPr lang="en-US" sz="1200" b="1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218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18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4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88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092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581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20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 dirty="0">
                    <a:solidFill>
                      <a:srgbClr val="FF0000"/>
                    </a:solidFill>
                  </a:rPr>
                  <a:t>No; sample answer: If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PO </a:t>
                </a:r>
                <a:r>
                  <a:rPr lang="en-IN" sz="1200" dirty="0">
                    <a:solidFill>
                      <a:srgbClr val="FF0000"/>
                    </a:solidFill>
                  </a:rPr>
                  <a:t>is the length of the radius, then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P </a:t>
                </a:r>
                <a:r>
                  <a:rPr lang="en-IN" sz="1200" dirty="0">
                    <a:solidFill>
                      <a:srgbClr val="FF0000"/>
                    </a:solidFill>
                  </a:rPr>
                  <a:t>would be on the circle, and since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 </a:t>
                </a:r>
                <a:r>
                  <a:rPr lang="en-IN" sz="1200" dirty="0">
                    <a:solidFill>
                      <a:srgbClr val="FF0000"/>
                    </a:solidFill>
                  </a:rPr>
                  <a:t>is on the circle,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𝑃𝐴</m:t>
                        </m:r>
                      </m:e>
                    </m:bar>
                  </m:oMath>
                </a14:m>
                <a:r>
                  <a:rPr lang="en-IN" sz="1200" dirty="0">
                    <a:solidFill>
                      <a:srgbClr val="FF0000"/>
                    </a:solidFill>
                  </a:rPr>
                  <a:t> would be a chord, not a tangent.</a:t>
                </a:r>
              </a:p>
              <a:p>
                <a:r>
                  <a:rPr lang="en-IN" sz="1200" dirty="0">
                    <a:solidFill>
                      <a:srgbClr val="FF0000"/>
                    </a:solidFill>
                  </a:rPr>
                  <a:t>Yes; sample answer: The longest chord is the diameter. The only requirement is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</m:acc>
                  </m:oMath>
                </a14:m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be longer than a radius so that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P </a:t>
                </a:r>
                <a:r>
                  <a:rPr lang="en-IN" sz="1200" dirty="0">
                    <a:solidFill>
                      <a:srgbClr val="FF0000"/>
                    </a:solidFill>
                  </a:rPr>
                  <a:t>is outside the circle.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 dirty="0">
                    <a:solidFill>
                      <a:srgbClr val="FF0000"/>
                    </a:solidFill>
                  </a:rPr>
                  <a:t>No; sample answer: If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PO </a:t>
                </a:r>
                <a:r>
                  <a:rPr lang="en-IN" sz="1200" dirty="0">
                    <a:solidFill>
                      <a:srgbClr val="FF0000"/>
                    </a:solidFill>
                  </a:rPr>
                  <a:t>is the length of the radius, then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P </a:t>
                </a:r>
                <a:r>
                  <a:rPr lang="en-IN" sz="1200" dirty="0">
                    <a:solidFill>
                      <a:srgbClr val="FF0000"/>
                    </a:solidFill>
                  </a:rPr>
                  <a:t>would be on the circle, and since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 </a:t>
                </a:r>
                <a:r>
                  <a:rPr lang="en-IN" sz="1200" dirty="0">
                    <a:solidFill>
                      <a:srgbClr val="FF0000"/>
                    </a:solidFill>
                  </a:rPr>
                  <a:t>is on the circle,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¯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𝑃𝐴</a:t>
                </a:r>
                <a:r>
                  <a:rPr lang="en-IN" sz="1200" dirty="0">
                    <a:solidFill>
                      <a:srgbClr val="FF0000"/>
                    </a:solidFill>
                  </a:rPr>
                  <a:t> would be a chord, not a tangent.</a:t>
                </a:r>
              </a:p>
              <a:p>
                <a:r>
                  <a:rPr lang="en-IN" sz="1200" dirty="0">
                    <a:solidFill>
                      <a:srgbClr val="FF0000"/>
                    </a:solidFill>
                  </a:rPr>
                  <a:t>Yes; sample answer: The longest chord is the diameter. The only requirement is that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𝑃𝑂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be longer than a radius so that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P </a:t>
                </a:r>
                <a:r>
                  <a:rPr lang="en-IN" sz="1200" dirty="0">
                    <a:solidFill>
                      <a:srgbClr val="FF0000"/>
                    </a:solidFill>
                  </a:rPr>
                  <a:t>is outside the circle.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1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</a:rPr>
              <a:t>16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</a:rPr>
              <a:t>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</a:rPr>
              <a:t>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37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1200" b="1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1200" b="1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𝟏𝟎√𝟐</a:t>
                </a:r>
                <a:endParaRPr lang="en-US" sz="1200" b="1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𝟓√𝟐</a:t>
                </a:r>
                <a:endParaRPr lang="en-US" sz="1200" b="1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8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−3/2</a:t>
                </a:r>
                <a:endParaRPr lang="en-IN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0 and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</a:t>
                </a:r>
                <a:r>
                  <a:rPr lang="en-IN" sz="1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−</a:t>
                </a:r>
                <a:r>
                  <a:rPr lang="en-IN" sz="1200" dirty="0">
                    <a:solidFill>
                      <a:srgbClr val="FF0000"/>
                    </a:solidFill>
                  </a:rPr>
                  <a:t>2 or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N" sz="12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3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−3/2</a:t>
                </a:r>
                <a:endParaRPr lang="en-IN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0 and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</a:t>
                </a:r>
                <a:r>
                  <a:rPr lang="en-IN" sz="1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−</a:t>
                </a:r>
                <a:r>
                  <a:rPr lang="en-IN" sz="1200" dirty="0">
                    <a:solidFill>
                      <a:srgbClr val="FF0000"/>
                    </a:solidFill>
                  </a:rPr>
                  <a:t>2 or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N" sz="12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7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−3/2</a:t>
                </a:r>
                <a:endParaRPr lang="en-IN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0 and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</a:t>
                </a:r>
                <a:r>
                  <a:rPr lang="en-IN" sz="1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−</a:t>
                </a:r>
                <a:r>
                  <a:rPr lang="en-IN" sz="1200" dirty="0">
                    <a:solidFill>
                      <a:srgbClr val="FF0000"/>
                    </a:solidFill>
                  </a:rPr>
                  <a:t>2 or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N" sz="12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4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9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Tangents</a:t>
            </a:r>
            <a:endParaRPr lang="en-US" sz="9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Tangents 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Learn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Tangents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2669060" y="279351"/>
            <a:ext cx="8229600" cy="4229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A </a:t>
            </a:r>
            <a:r>
              <a:rPr lang="en-IN" sz="2800" b="1" dirty="0">
                <a:solidFill>
                  <a:schemeClr val="tx1"/>
                </a:solidFill>
              </a:rPr>
              <a:t>tangent to a circle </a:t>
            </a:r>
            <a:r>
              <a:rPr lang="en-IN" sz="2800" dirty="0"/>
              <a:t>is a line or segment in the plane of a circle that intersects the circle in exactly one point and does not contain any points in the interior of the circle. For a line that intersects a circle in one point, the </a:t>
            </a:r>
            <a:r>
              <a:rPr lang="en-IN" sz="2800" b="1" dirty="0">
                <a:solidFill>
                  <a:schemeClr val="tx1"/>
                </a:solidFill>
              </a:rPr>
              <a:t>point of tangency</a:t>
            </a:r>
            <a:r>
              <a:rPr lang="en-IN" sz="2800" b="1" dirty="0"/>
              <a:t> </a:t>
            </a:r>
            <a:r>
              <a:rPr lang="en-IN" sz="2800" dirty="0"/>
              <a:t>is the point at which they intersect.</a:t>
            </a:r>
          </a:p>
        </p:txBody>
      </p:sp>
      <p:pic>
        <p:nvPicPr>
          <p:cNvPr id="1026" name="Picture 2" descr="Tangents of Circles (solutions, examples, videos)">
            <a:extLst>
              <a:ext uri="{FF2B5EF4-FFF2-40B4-BE49-F238E27FC236}">
                <a16:creationId xmlns:a16="http://schemas.microsoft.com/office/drawing/2014/main" id="{ABDDB53E-6E69-FE74-6A79-DADADD75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60" y="3085930"/>
            <a:ext cx="6190735" cy="37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Learn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Tangents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1" y="1551279"/>
            <a:ext cx="8229600" cy="4229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A </a:t>
            </a:r>
            <a:r>
              <a:rPr lang="en-IN" sz="2800" b="1" dirty="0">
                <a:solidFill>
                  <a:schemeClr val="tx1"/>
                </a:solidFill>
              </a:rPr>
              <a:t>common tangent</a:t>
            </a:r>
            <a:r>
              <a:rPr lang="en-IN" sz="2800" b="1" dirty="0"/>
              <a:t> </a:t>
            </a:r>
            <a:r>
              <a:rPr lang="en-IN" sz="2800" dirty="0"/>
              <a:t>is a line or segment that is tangent to two circles in the same plane. More than one line can be tangent to the same circle, and the shortest distance from a tangent to the </a:t>
            </a:r>
            <a:r>
              <a:rPr lang="en-IN" sz="2800" dirty="0" err="1"/>
              <a:t>center</a:t>
            </a:r>
            <a:r>
              <a:rPr lang="en-IN" sz="2800" dirty="0"/>
              <a:t> of a circle is the radius drawn to the point of tangency.</a:t>
            </a:r>
          </a:p>
        </p:txBody>
      </p:sp>
    </p:spTree>
    <p:extLst>
      <p:ext uri="{BB962C8B-B14F-4D97-AF65-F5344CB8AC3E}">
        <p14:creationId xmlns:p14="http://schemas.microsoft.com/office/powerpoint/2010/main" val="2363190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Learn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Tangents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1" y="1551279"/>
            <a:ext cx="10453606" cy="4229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Theorem 10.11</a:t>
            </a:r>
          </a:p>
          <a:p>
            <a:r>
              <a:rPr lang="en-IN" sz="2800" dirty="0"/>
              <a:t>In a plane, a line is tangent to a circle if and only if it is perpendicular to a radius drawn to the point of tangency.</a:t>
            </a:r>
          </a:p>
          <a:p>
            <a:endParaRPr lang="en-IN" sz="2800" dirty="0"/>
          </a:p>
          <a:p>
            <a:r>
              <a:rPr lang="en-IN" sz="2800" b="1" dirty="0">
                <a:solidFill>
                  <a:schemeClr val="tx1"/>
                </a:solidFill>
              </a:rPr>
              <a:t>Theorem 10.12: </a:t>
            </a:r>
            <a:r>
              <a:rPr lang="en-IN" sz="2800" b="1" dirty="0"/>
              <a:t>Tangent to a Circle Theorem</a:t>
            </a:r>
          </a:p>
          <a:p>
            <a:r>
              <a:rPr lang="en-IN" sz="2800" dirty="0"/>
              <a:t>If two segments from the same exterior point are tangent to a circle, then they are congruent.</a:t>
            </a:r>
          </a:p>
        </p:txBody>
      </p:sp>
    </p:spTree>
    <p:extLst>
      <p:ext uri="{BB962C8B-B14F-4D97-AF65-F5344CB8AC3E}">
        <p14:creationId xmlns:p14="http://schemas.microsoft.com/office/powerpoint/2010/main" val="396737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1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Identify Common Tangents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1" y="1551280"/>
            <a:ext cx="10453606" cy="13469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Identify the number of common tangents that exist between each pair of circles. If no common tangent exists, state </a:t>
            </a:r>
            <a:r>
              <a:rPr lang="en-IN" sz="2800" b="1" i="1" dirty="0">
                <a:solidFill>
                  <a:schemeClr val="tx1"/>
                </a:solidFill>
              </a:rPr>
              <a:t>no common tangent</a:t>
            </a:r>
            <a:r>
              <a:rPr lang="en-IN" sz="2800" b="1" dirty="0">
                <a:solidFill>
                  <a:schemeClr val="tx1"/>
                </a:solidFill>
              </a:rPr>
              <a:t>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154CA-42EA-4685-800B-C1C7C9DD82F7}"/>
              </a:ext>
            </a:extLst>
          </p:cNvPr>
          <p:cNvSpPr txBox="1"/>
          <p:nvPr/>
        </p:nvSpPr>
        <p:spPr>
          <a:xfrm>
            <a:off x="457201" y="3316637"/>
            <a:ext cx="53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B06C1-66B7-4108-A18F-C6C02D1A4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74" y="3405295"/>
            <a:ext cx="2294678" cy="2180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A7D895-0777-46A4-AB92-56D5BE2B243C}"/>
              </a:ext>
            </a:extLst>
          </p:cNvPr>
          <p:cNvSpPr txBox="1"/>
          <p:nvPr/>
        </p:nvSpPr>
        <p:spPr>
          <a:xfrm>
            <a:off x="5708543" y="3345051"/>
            <a:ext cx="53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F5C2E3-69EA-42B4-B3CC-0E95942D7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364264"/>
            <a:ext cx="2886730" cy="20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4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1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Identify Common Tangents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154CA-42EA-4685-800B-C1C7C9DD82F7}"/>
              </a:ext>
            </a:extLst>
          </p:cNvPr>
          <p:cNvSpPr txBox="1"/>
          <p:nvPr/>
        </p:nvSpPr>
        <p:spPr>
          <a:xfrm>
            <a:off x="457201" y="2059336"/>
            <a:ext cx="53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B06C1-66B7-4108-A18F-C6C02D1A4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74" y="2147994"/>
            <a:ext cx="2294678" cy="2180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A7D895-0777-46A4-AB92-56D5BE2B243C}"/>
              </a:ext>
            </a:extLst>
          </p:cNvPr>
          <p:cNvSpPr txBox="1"/>
          <p:nvPr/>
        </p:nvSpPr>
        <p:spPr>
          <a:xfrm>
            <a:off x="5708543" y="2087750"/>
            <a:ext cx="53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F5C2E3-69EA-42B4-B3CC-0E95942D7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106963"/>
            <a:ext cx="2886730" cy="204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B56346-1C5B-4F16-A59C-378006A9552F}"/>
              </a:ext>
            </a:extLst>
          </p:cNvPr>
          <p:cNvSpPr txBox="1"/>
          <p:nvPr/>
        </p:nvSpPr>
        <p:spPr>
          <a:xfrm>
            <a:off x="1543274" y="4560323"/>
            <a:ext cx="360451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3 common tangents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B5C6C0-4037-4D55-B7FE-7EB40D6049A3}"/>
              </a:ext>
            </a:extLst>
          </p:cNvPr>
          <p:cNvSpPr txBox="1"/>
          <p:nvPr/>
        </p:nvSpPr>
        <p:spPr>
          <a:xfrm>
            <a:off x="6934200" y="4562711"/>
            <a:ext cx="360451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4 common tangents</a:t>
            </a:r>
          </a:p>
        </p:txBody>
      </p:sp>
    </p:spTree>
    <p:extLst>
      <p:ext uri="{BB962C8B-B14F-4D97-AF65-F5344CB8AC3E}">
        <p14:creationId xmlns:p14="http://schemas.microsoft.com/office/powerpoint/2010/main" val="322359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1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Identify Common Tangents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1" y="1551279"/>
            <a:ext cx="9128759" cy="4229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rgbClr val="00A6B9"/>
                </a:solidFill>
              </a:rPr>
              <a:t>Talk About It!</a:t>
            </a:r>
          </a:p>
          <a:p>
            <a:r>
              <a:rPr lang="en-IN" sz="2800" dirty="0"/>
              <a:t>What is the relationship between a circle and its tangent? When will two circles not have a common tangent? Justify your argument.</a:t>
            </a:r>
          </a:p>
        </p:txBody>
      </p:sp>
    </p:spTree>
    <p:extLst>
      <p:ext uri="{BB962C8B-B14F-4D97-AF65-F5344CB8AC3E}">
        <p14:creationId xmlns:p14="http://schemas.microsoft.com/office/powerpoint/2010/main" val="352353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2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Identify a Tangent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1" y="1551280"/>
                <a:ext cx="7028480" cy="161037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bar>
                  </m:oMath>
                </a14:m>
                <a:r>
                  <a:rPr lang="en-IN" sz="2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is a radius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800" b="1" dirty="0">
                        <a:solidFill>
                          <a:schemeClr val="tx1"/>
                        </a:solidFill>
                      </a:rPr>
                      <m:t>⊙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IN" sz="2800" b="1" dirty="0">
                    <a:solidFill>
                      <a:schemeClr val="tx1"/>
                    </a:solidFill>
                  </a:rPr>
                  <a:t>. Determine whether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bar>
                  </m:oMath>
                </a14:m>
                <a:r>
                  <a:rPr lang="en-IN" sz="2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is tangent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800" b="1" dirty="0">
                        <a:solidFill>
                          <a:schemeClr val="tx1"/>
                        </a:solidFill>
                      </a:rPr>
                      <m:t>⊙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IN" sz="2800" b="1" dirty="0">
                    <a:solidFill>
                      <a:schemeClr val="tx1"/>
                    </a:solidFill>
                  </a:rPr>
                  <a:t>. Justify your answer.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551280"/>
                <a:ext cx="7028480" cy="1610374"/>
              </a:xfrm>
              <a:prstGeom prst="rect">
                <a:avLst/>
              </a:prstGeom>
              <a:blipFill>
                <a:blip r:embed="rId3"/>
                <a:stretch>
                  <a:fillRect l="-1735" t="-755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2C57C80-84E2-4973-A9B2-B461E5086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1652914"/>
            <a:ext cx="2552036" cy="210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06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2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Identify a Tangent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1" y="1551280"/>
            <a:ext cx="7028480" cy="5874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>
                <a:solidFill>
                  <a:schemeClr val="tx2"/>
                </a:solidFill>
              </a:rPr>
              <a:t>Test to see if </a:t>
            </a:r>
            <a:r>
              <a:rPr lang="en-IN" sz="2800" i="0" dirty="0">
                <a:solidFill>
                  <a:schemeClr val="tx2"/>
                </a:solidFill>
                <a:latin typeface="+mj-lt"/>
              </a:rPr>
              <a:t>△</a:t>
            </a:r>
            <a:r>
              <a:rPr lang="en-US" sz="2800" b="0" i="1" dirty="0">
                <a:solidFill>
                  <a:schemeClr val="tx2"/>
                </a:solidFill>
                <a:latin typeface="+mj-lt"/>
              </a:rPr>
              <a:t>ABC</a:t>
            </a:r>
            <a:r>
              <a:rPr lang="en-US" sz="2800" b="1" i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IN" sz="2800" dirty="0">
                <a:solidFill>
                  <a:schemeClr val="tx2"/>
                </a:solidFill>
              </a:rPr>
              <a:t>is a right triangle.</a:t>
            </a:r>
            <a:endParaRPr lang="en-IN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64A11-19F6-411D-A949-F6C452391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99" y="2217118"/>
            <a:ext cx="2552036" cy="2105778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C85EC47-92BC-4EAF-AB06-83EAB4438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691633"/>
              </p:ext>
            </p:extLst>
          </p:nvPr>
        </p:nvGraphicFramePr>
        <p:xfrm>
          <a:off x="457201" y="2217118"/>
          <a:ext cx="8229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76700905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04282897"/>
                    </a:ext>
                  </a:extLst>
                </a:gridCol>
                <a:gridCol w="4389120">
                  <a:extLst>
                    <a:ext uri="{9D8B030D-6E8A-4147-A177-3AD203B41FA5}">
                      <a16:colId xmlns:a16="http://schemas.microsoft.com/office/drawing/2014/main" val="4092375214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+ 12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≟ (9 + 6)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tx2"/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2</a:t>
                      </a:r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Pythagorean Theorem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013956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81 + 144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≟ 15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tx2"/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2</a:t>
                      </a:r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Multiply and add.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585928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255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Simplify.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4883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29AD1C-B2F7-4F59-9DB1-6B3E85B030C6}"/>
                  </a:ext>
                </a:extLst>
              </p:cNvPr>
              <p:cNvSpPr txBox="1"/>
              <p:nvPr/>
            </p:nvSpPr>
            <p:spPr>
              <a:xfrm>
                <a:off x="457201" y="4468368"/>
                <a:ext cx="9216735" cy="1486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800" i="0" dirty="0">
                    <a:solidFill>
                      <a:schemeClr val="tx2"/>
                    </a:solidFill>
                    <a:latin typeface="+mj-lt"/>
                  </a:rPr>
                  <a:t>△</a:t>
                </a:r>
                <a:r>
                  <a:rPr lang="en-US" sz="2800" i="1" dirty="0">
                    <a:solidFill>
                      <a:schemeClr val="tx2"/>
                    </a:solidFill>
                    <a:latin typeface="+mj-lt"/>
                  </a:rPr>
                  <a:t>ABC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is a right triangle with right </a:t>
                </a:r>
                <a:r>
                  <a:rPr lang="en-IN" sz="2800" i="0" dirty="0">
                    <a:solidFill>
                      <a:schemeClr val="tx2"/>
                    </a:solidFill>
                    <a:latin typeface="+mj-lt"/>
                  </a:rPr>
                  <a:t>∠</a:t>
                </a:r>
                <a:r>
                  <a:rPr lang="en-US" sz="2800" i="1" dirty="0">
                    <a:solidFill>
                      <a:schemeClr val="tx2"/>
                    </a:solidFill>
                    <a:latin typeface="+mj-lt"/>
                  </a:rPr>
                  <a:t>ABC</a:t>
                </a:r>
                <a:r>
                  <a:rPr lang="en-IN" sz="2800" dirty="0">
                    <a:solidFill>
                      <a:schemeClr val="tx2"/>
                    </a:solidFill>
                  </a:rPr>
                  <a:t>. So, segment 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BC</a:t>
                </a:r>
                <a:r>
                  <a:rPr lang="en-IN" sz="2800" dirty="0">
                    <a:solidFill>
                      <a:schemeClr val="tx2"/>
                    </a:solidFill>
                  </a:rPr>
                  <a:t> is perpendicular to radius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</m:oMath>
                </a14:m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at point 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B</a:t>
                </a:r>
                <a:r>
                  <a:rPr lang="en-IN" sz="2800" dirty="0">
                    <a:solidFill>
                      <a:schemeClr val="tx2"/>
                    </a:solidFill>
                  </a:rPr>
                  <a:t>. Therefore, by Theorem 10.11,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bar>
                  </m:oMath>
                </a14:m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is tangent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800" dirty="0">
                        <a:solidFill>
                          <a:schemeClr val="tx2"/>
                        </a:solidFill>
                      </a:rPr>
                      <m:t>⊙</m:t>
                    </m:r>
                    <m:r>
                      <a:rPr lang="en-US" sz="2800" b="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29AD1C-B2F7-4F59-9DB1-6B3E85B03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4468368"/>
                <a:ext cx="9216735" cy="1486433"/>
              </a:xfrm>
              <a:prstGeom prst="rect">
                <a:avLst/>
              </a:prstGeom>
              <a:blipFill>
                <a:blip r:embed="rId4"/>
                <a:stretch>
                  <a:fillRect l="-1323" t="-4098" b="-10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371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3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Use a Tangent to Find Missing Values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1" y="1551279"/>
                <a:ext cx="6098582" cy="95944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𝑸𝑺</m:t>
                        </m:r>
                      </m:e>
                    </m:bar>
                  </m:oMath>
                </a14:m>
                <a:r>
                  <a:rPr lang="en-IN" sz="2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is tangent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800" b="1" dirty="0">
                        <a:solidFill>
                          <a:schemeClr val="tx1"/>
                        </a:solidFill>
                      </a:rPr>
                      <m:t>⊙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IN" sz="2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at </a:t>
                </a:r>
                <a:r>
                  <a:rPr lang="en-IN" sz="2800" b="1" i="1" dirty="0">
                    <a:solidFill>
                      <a:schemeClr val="tx1"/>
                    </a:solidFill>
                  </a:rPr>
                  <a:t>Q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. Find the value of </a:t>
                </a:r>
                <a:r>
                  <a:rPr lang="en-IN" sz="2800" b="1" i="1" dirty="0">
                    <a:solidFill>
                      <a:schemeClr val="tx1"/>
                    </a:solidFill>
                  </a:rPr>
                  <a:t>x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551279"/>
                <a:ext cx="6098582" cy="959445"/>
              </a:xfrm>
              <a:prstGeom prst="rect">
                <a:avLst/>
              </a:prstGeom>
              <a:blipFill>
                <a:blip r:embed="rId3"/>
                <a:stretch>
                  <a:fillRect l="-2000" t="-1266" r="-900" b="-20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48D143D-1B2C-4FA3-BD27-E38CF30AD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520" y="1663004"/>
            <a:ext cx="2413844" cy="169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87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3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Use a Tangent to Find Missing Values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1" y="1551279"/>
                <a:ext cx="7211290" cy="103693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dirty="0">
                    <a:solidFill>
                      <a:schemeClr val="tx2"/>
                    </a:solidFill>
                  </a:rPr>
                  <a:t>By Theorem 10.11,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𝑅𝑄</m:t>
                        </m:r>
                      </m:e>
                    </m:ba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800" dirty="0">
                        <a:solidFill>
                          <a:schemeClr val="tx2"/>
                        </a:solidFill>
                      </a:rPr>
                      <m:t>⊥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2"/>
                        </a:solidFill>
                      </a:rPr>
                      <m:t> </m:t>
                    </m:r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𝑄𝑆</m:t>
                        </m:r>
                      </m:e>
                    </m:bar>
                  </m:oMath>
                </a14:m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. So,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800" dirty="0">
                        <a:solidFill>
                          <a:schemeClr val="tx2"/>
                        </a:solidFill>
                      </a:rPr>
                      <m:t>△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𝑅𝑄𝑆</m:t>
                    </m:r>
                    <m:r>
                      <a:rPr lang="en-US" sz="2800" b="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is a right </a:t>
                </a:r>
                <a:r>
                  <a:rPr lang="en-US" sz="2800" dirty="0">
                    <a:solidFill>
                      <a:schemeClr val="tx2"/>
                    </a:solidFill>
                  </a:rPr>
                  <a:t>triangle.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551279"/>
                <a:ext cx="7211290" cy="1036938"/>
              </a:xfrm>
              <a:prstGeom prst="rect">
                <a:avLst/>
              </a:prstGeom>
              <a:blipFill>
                <a:blip r:embed="rId3"/>
                <a:stretch>
                  <a:fillRect l="-1691" t="-1170" r="-1775" b="-1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69DE818-7A5C-4AA1-B4F9-F0127B8FB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9" y="1468151"/>
            <a:ext cx="2413844" cy="169543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368D79A-8F46-44E7-8EE6-EAEE0BE1B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83757"/>
              </p:ext>
            </p:extLst>
          </p:nvPr>
        </p:nvGraphicFramePr>
        <p:xfrm>
          <a:off x="457201" y="3429000"/>
          <a:ext cx="10424160" cy="2834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4763280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382917842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576863746"/>
                    </a:ext>
                  </a:extLst>
                </a:gridCol>
              </a:tblGrid>
              <a:tr h="613457">
                <a:tc>
                  <a:txBody>
                    <a:bodyPr/>
                    <a:lstStyle/>
                    <a:p>
                      <a:pPr algn="r"/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RQ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QS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Pythagorean Theorem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541740"/>
                  </a:ext>
                </a:extLst>
              </a:tr>
              <a:tr h="5552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+ 4</a:t>
                      </a:r>
                      <a:r>
                        <a:rPr lang="en-IN" sz="2800" b="0" i="0" u="none" strike="noStrike" kern="1200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N" sz="2800" b="0" i="1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(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+ 2)</a:t>
                      </a:r>
                      <a:r>
                        <a:rPr lang="en-IN" sz="2800" b="0" i="0" u="none" strike="noStrike" kern="1200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N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1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RQ </a:t>
                      </a: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IN" sz="2800" b="0" i="1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2800" b="0" i="1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QS </a:t>
                      </a: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 4, and </a:t>
                      </a:r>
                      <a:r>
                        <a:rPr lang="en-IN" sz="2800" b="0" i="1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RS </a:t>
                      </a: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IN" sz="2800" b="0" i="1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+ 2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66482"/>
                  </a:ext>
                </a:extLst>
              </a:tr>
              <a:tr h="5552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+ 16</a:t>
                      </a:r>
                      <a:endParaRPr lang="en-US" sz="2800" b="0" i="1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+ 4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+ 4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Multiply.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263047"/>
                  </a:ext>
                </a:extLst>
              </a:tr>
              <a:tr h="5552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4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Simplify.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28926"/>
                  </a:ext>
                </a:extLst>
              </a:tr>
              <a:tr h="5552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IN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Divide each side by 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30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67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2CDA9-AF2C-19E9-0DCB-543DE5B4A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72" y="865177"/>
            <a:ext cx="9164314" cy="39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2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3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Use a Tangent to Find Missing Values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1" y="1551279"/>
                <a:ext cx="6442363" cy="162587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</a:rPr>
                  <a:t>Check</a:t>
                </a:r>
              </a:p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bar>
                  </m:oMath>
                </a14:m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is tangent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800" dirty="0">
                        <a:solidFill>
                          <a:schemeClr val="tx2"/>
                        </a:solidFill>
                      </a:rPr>
                      <m:t>⊙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at 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C</a:t>
                </a:r>
                <a:r>
                  <a:rPr lang="en-IN" sz="2800" dirty="0">
                    <a:solidFill>
                      <a:schemeClr val="tx2"/>
                    </a:solidFill>
                  </a:rPr>
                  <a:t>. Find the value of 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x </a:t>
                </a:r>
                <a:r>
                  <a:rPr lang="en-IN" sz="2800" dirty="0">
                    <a:solidFill>
                      <a:schemeClr val="tx2"/>
                    </a:solidFill>
                  </a:rPr>
                  <a:t>to the nearest hundredth.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551279"/>
                <a:ext cx="6442363" cy="1625874"/>
              </a:xfrm>
              <a:prstGeom prst="rect">
                <a:avLst/>
              </a:prstGeom>
              <a:blipFill>
                <a:blip r:embed="rId3"/>
                <a:stretch>
                  <a:fillRect l="-1892" t="-3745" b="-7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5BBD94D-62C6-421A-B53D-96801DAE6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2164706"/>
            <a:ext cx="2421774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5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3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Use a Tangent to Find Missing Values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1" y="1551279"/>
                <a:ext cx="6442363" cy="162587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</a:rPr>
                  <a:t>Check</a:t>
                </a:r>
              </a:p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bar>
                  </m:oMath>
                </a14:m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is tangent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800" dirty="0">
                        <a:solidFill>
                          <a:schemeClr val="tx2"/>
                        </a:solidFill>
                      </a:rPr>
                      <m:t>⊙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at 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C</a:t>
                </a:r>
                <a:r>
                  <a:rPr lang="en-IN" sz="2800" dirty="0">
                    <a:solidFill>
                      <a:schemeClr val="tx2"/>
                    </a:solidFill>
                  </a:rPr>
                  <a:t>. Find the value of 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x </a:t>
                </a:r>
                <a:r>
                  <a:rPr lang="en-IN" sz="2800" dirty="0">
                    <a:solidFill>
                      <a:schemeClr val="tx2"/>
                    </a:solidFill>
                  </a:rPr>
                  <a:t>to the nearest hundredth.</a:t>
                </a:r>
              </a:p>
              <a:p>
                <a:r>
                  <a:rPr lang="en-IN" sz="2800" i="1" dirty="0">
                    <a:solidFill>
                      <a:srgbClr val="FF0000"/>
                    </a:solidFill>
                  </a:rPr>
                  <a:t>x</a:t>
                </a:r>
                <a:r>
                  <a:rPr lang="en-IN" sz="2800" dirty="0">
                    <a:solidFill>
                      <a:srgbClr val="FF0000"/>
                    </a:solidFill>
                  </a:rPr>
                  <a:t> = 9.64</a:t>
                </a:r>
                <a:endParaRPr lang="en-IN" sz="2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551279"/>
                <a:ext cx="6442363" cy="1625874"/>
              </a:xfrm>
              <a:prstGeom prst="rect">
                <a:avLst/>
              </a:prstGeom>
              <a:blipFill>
                <a:blip r:embed="rId3"/>
                <a:stretch>
                  <a:fillRect l="-1892" t="-3745" b="-4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5BBD94D-62C6-421A-B53D-96801DAE6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2164706"/>
            <a:ext cx="2421774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04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4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Use Congruent Tangents to Find Measures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1" y="1551278"/>
                <a:ext cx="7239000" cy="362515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</a:rPr>
                  <a:t>PHOTOGRAPHY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A photographer wants </a:t>
                </a:r>
                <a:r>
                  <a:rPr lang="en-IN" sz="2800" b="1" dirty="0">
                    <a:solidFill>
                      <a:schemeClr val="tx2"/>
                    </a:solidFill>
                  </a:rPr>
                  <a:t>to take a picture of a local fountain. She positions herself at point </a:t>
                </a:r>
                <a:r>
                  <a:rPr lang="en-IN" sz="2800" b="1" i="1" dirty="0">
                    <a:solidFill>
                      <a:schemeClr val="tx2"/>
                    </a:solidFill>
                  </a:rPr>
                  <a:t>A </a:t>
                </a:r>
                <a:r>
                  <a:rPr lang="en-IN" sz="2800" b="1" dirty="0">
                    <a:solidFill>
                      <a:schemeClr val="tx2"/>
                    </a:solidFill>
                  </a:rPr>
                  <a:t>so that the fountain will be </a:t>
                </a:r>
                <a:r>
                  <a:rPr lang="en-IN" sz="2800" b="1" dirty="0" err="1">
                    <a:solidFill>
                      <a:schemeClr val="tx2"/>
                    </a:solidFill>
                  </a:rPr>
                  <a:t>centered</a:t>
                </a:r>
                <a:r>
                  <a:rPr lang="en-IN" sz="2800" b="1" dirty="0">
                    <a:solidFill>
                      <a:schemeClr val="tx2"/>
                    </a:solidFill>
                  </a:rPr>
                  <a:t> in the picture.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bar>
                  </m:oMath>
                </a14:m>
                <a:r>
                  <a:rPr lang="en-IN" sz="2800" b="1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b="1" dirty="0">
                    <a:solidFill>
                      <a:schemeClr val="tx2"/>
                    </a:solidFill>
                  </a:rPr>
                  <a:t>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bar>
                  </m:oMath>
                </a14:m>
                <a:r>
                  <a:rPr lang="en-IN" sz="2800" b="1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b="1" dirty="0">
                    <a:solidFill>
                      <a:schemeClr val="tx2"/>
                    </a:solidFill>
                  </a:rPr>
                  <a:t>are tangent to the fountain as shown. If the lengths of the tangents are given in feet, find </a:t>
                </a:r>
                <a:r>
                  <a:rPr lang="en-IN" sz="2800" b="1" i="1" dirty="0">
                    <a:solidFill>
                      <a:schemeClr val="tx2"/>
                    </a:solidFill>
                  </a:rPr>
                  <a:t>AB</a:t>
                </a:r>
                <a:r>
                  <a:rPr lang="en-IN" sz="2800" b="1" dirty="0">
                    <a:solidFill>
                      <a:schemeClr val="tx2"/>
                    </a:solidFill>
                  </a:rPr>
                  <a:t>.</a:t>
                </a:r>
                <a:endParaRPr lang="en-IN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551278"/>
                <a:ext cx="7239000" cy="3625155"/>
              </a:xfrm>
              <a:prstGeom prst="rect">
                <a:avLst/>
              </a:prstGeom>
              <a:blipFill>
                <a:blip r:embed="rId3"/>
                <a:stretch>
                  <a:fillRect l="-1684" t="-1681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BDA3FE0-D6A6-4426-96C5-C3885C872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766886"/>
            <a:ext cx="303115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08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4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Use Congruent Tangents to Find Measures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1" y="1551278"/>
                <a:ext cx="7315200" cy="112992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dirty="0">
                    <a:solidFill>
                      <a:schemeClr val="tx2"/>
                    </a:solidFill>
                  </a:rPr>
                  <a:t>Because tangents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</m:oMath>
                </a14:m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bar>
                  </m:oMath>
                </a14:m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are from the same exterior point 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A</a:t>
                </a:r>
                <a:r>
                  <a:rPr lang="en-IN" sz="28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  <m:r>
                      <m:rPr>
                        <m:nor/>
                      </m:rPr>
                      <a:rPr lang="en-US" sz="280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2"/>
                        </a:solidFill>
                      </a:rPr>
                      <m:t>≅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2"/>
                        </a:solidFill>
                      </a:rPr>
                      <m:t> </m:t>
                    </m:r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ba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551278"/>
                <a:ext cx="7315200" cy="1129929"/>
              </a:xfrm>
              <a:prstGeom prst="rect">
                <a:avLst/>
              </a:prstGeom>
              <a:blipFill>
                <a:blip r:embed="rId3"/>
                <a:stretch>
                  <a:fillRect l="-1667" t="-1075" b="-6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3C6A2DF-82A4-4D21-B3B3-94544A454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225613"/>
              </p:ext>
            </p:extLst>
          </p:nvPr>
        </p:nvGraphicFramePr>
        <p:xfrm>
          <a:off x="353290" y="2715409"/>
          <a:ext cx="71323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844625014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801962365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3457406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Definition of congruent segments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0523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– 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5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+ 5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7501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Solve.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2776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FD0FE2-8423-4F0F-9BCD-B97471A0F76D}"/>
                  </a:ext>
                </a:extLst>
              </p:cNvPr>
              <p:cNvSpPr txBox="1"/>
              <p:nvPr/>
            </p:nvSpPr>
            <p:spPr>
              <a:xfrm>
                <a:off x="457200" y="5306722"/>
                <a:ext cx="7024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</a:rPr>
                  <a:t>So, </a:t>
                </a:r>
                <a:r>
                  <a:rPr lang="en-US" sz="2800" i="1" dirty="0">
                    <a:solidFill>
                      <a:schemeClr val="tx2"/>
                    </a:solidFill>
                    <a:latin typeface="+mj-lt"/>
                  </a:rPr>
                  <a:t>AB</a:t>
                </a:r>
                <a:r>
                  <a:rPr lang="en-US" sz="2800" i="0" dirty="0">
                    <a:solidFill>
                      <a:schemeClr val="tx2"/>
                    </a:solidFill>
                    <a:latin typeface="+mj-lt"/>
                  </a:rPr>
                  <a:t> = </a:t>
                </a:r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7</a:t>
                </a:r>
                <a:r>
                  <a:rPr lang="en-US" sz="2800" i="0" dirty="0">
                    <a:solidFill>
                      <a:schemeClr val="tx2"/>
                    </a:solidFill>
                    <a:latin typeface="+mj-lt"/>
                  </a:rPr>
                  <a:t>(</a:t>
                </a:r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7) – 9 or 40 feet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FD0FE2-8423-4F0F-9BCD-B97471A0F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06722"/>
                <a:ext cx="7024255" cy="523220"/>
              </a:xfrm>
              <a:prstGeom prst="rect">
                <a:avLst/>
              </a:prstGeom>
              <a:blipFill>
                <a:blip r:embed="rId4"/>
                <a:stretch>
                  <a:fillRect l="-1736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7B85876-1D0F-4F1B-8FE3-42F3C4CCA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17" y="1752737"/>
            <a:ext cx="303115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Learn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Circumscribed 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79"/>
            <a:ext cx="8915400" cy="9904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A </a:t>
            </a:r>
            <a:r>
              <a:rPr lang="en-IN" sz="2800" b="1" dirty="0">
                <a:solidFill>
                  <a:schemeClr val="tx1"/>
                </a:solidFill>
              </a:rPr>
              <a:t>circumscribed angle</a:t>
            </a:r>
            <a:r>
              <a:rPr lang="en-IN" sz="2800" b="1" dirty="0"/>
              <a:t> </a:t>
            </a:r>
            <a:r>
              <a:rPr lang="en-IN" sz="2800" dirty="0"/>
              <a:t>is an angle with sides that are tangent to a circle.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67ECC-AC12-486E-9CBA-AA99EB1CBEE6}"/>
              </a:ext>
            </a:extLst>
          </p:cNvPr>
          <p:cNvSpPr txBox="1"/>
          <p:nvPr/>
        </p:nvSpPr>
        <p:spPr>
          <a:xfrm>
            <a:off x="457200" y="2526224"/>
            <a:ext cx="605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Theorem 10.13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E9E94B37-5774-49FD-9553-A58D0475F1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5731968"/>
                  </p:ext>
                </p:extLst>
              </p:nvPr>
            </p:nvGraphicFramePr>
            <p:xfrm>
              <a:off x="457199" y="3136340"/>
              <a:ext cx="10972800" cy="32201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748493337"/>
                        </a:ext>
                      </a:extLst>
                    </a:gridCol>
                    <a:gridCol w="6766560">
                      <a:extLst>
                        <a:ext uri="{9D8B030D-6E8A-4147-A177-3AD203B41FA5}">
                          <a16:colId xmlns:a16="http://schemas.microsoft.com/office/drawing/2014/main" val="1050430659"/>
                        </a:ext>
                      </a:extLst>
                    </a:gridCol>
                    <a:gridCol w="2377440">
                      <a:extLst>
                        <a:ext uri="{9D8B030D-6E8A-4147-A177-3AD203B41FA5}">
                          <a16:colId xmlns:a16="http://schemas.microsoft.com/office/drawing/2014/main" val="32703227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Words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two segments or lines are tangent to a circle, then the circumscribed angle and the central angle that intercept the arc formed by the points of tangency are supplementary.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28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261079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Example</a:t>
                          </a:r>
                          <a:endParaRPr lang="en-US" sz="28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𝑄𝑆</m:t>
                                  </m:r>
                                </m:e>
                              </m:bar>
                            </m:oMath>
                          </a14:m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𝑅𝑆</m:t>
                                  </m:r>
                                </m:e>
                              </m:ba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are tangent to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b="0" i="0" u="none" strike="noStrike" kern="1200" baseline="0" smtClean="0">
                                  <a:solidFill>
                                    <a:schemeClr val="tx2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m:t>⊙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then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m:rPr>
                                  <m:nor/>
                                </m:rPr>
                                <a:rPr lang="en-US" sz="2800" b="0" i="0" u="none" strike="noStrike" kern="1200" baseline="0" smtClean="0">
                                  <a:solidFill>
                                    <a:schemeClr val="tx2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m:t>∠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m:rPr>
                                  <m:nor/>
                                </m:rPr>
                                <a:rPr lang="en-US" sz="2800" b="0" i="0" u="none" strike="noStrike" kern="1200" baseline="0" smtClean="0">
                                  <a:solidFill>
                                    <a:schemeClr val="tx2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m:t>∠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=180°</m:t>
                              </m:r>
                            </m:oMath>
                          </a14:m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61492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E9E94B37-5774-49FD-9553-A58D0475F1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5731968"/>
                  </p:ext>
                </p:extLst>
              </p:nvPr>
            </p:nvGraphicFramePr>
            <p:xfrm>
              <a:off x="457199" y="3136340"/>
              <a:ext cx="10972800" cy="32201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748493337"/>
                        </a:ext>
                      </a:extLst>
                    </a:gridCol>
                    <a:gridCol w="6766560">
                      <a:extLst>
                        <a:ext uri="{9D8B030D-6E8A-4147-A177-3AD203B41FA5}">
                          <a16:colId xmlns:a16="http://schemas.microsoft.com/office/drawing/2014/main" val="1050430659"/>
                        </a:ext>
                      </a:extLst>
                    </a:gridCol>
                    <a:gridCol w="2377440">
                      <a:extLst>
                        <a:ext uri="{9D8B030D-6E8A-4147-A177-3AD203B41FA5}">
                          <a16:colId xmlns:a16="http://schemas.microsoft.com/office/drawing/2014/main" val="3270322785"/>
                        </a:ext>
                      </a:extLst>
                    </a:gridCol>
                  </a:tblGrid>
                  <a:tr h="2225040">
                    <a:tc>
                      <a:txBody>
                        <a:bodyPr/>
                        <a:lstStyle/>
                        <a:p>
                          <a:r>
                            <a:rPr lang="en-US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Words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two segments or lines are tangent to a circle, then the circumscribed angle and the central angle that intercept the arc formed by the points of tangency are supplementary.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28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2610799"/>
                      </a:ext>
                    </a:extLst>
                  </a:tr>
                  <a:tr h="995109">
                    <a:tc>
                      <a:txBody>
                        <a:bodyPr/>
                        <a:lstStyle/>
                        <a:p>
                          <a:r>
                            <a:rPr lang="en-US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Example</a:t>
                          </a:r>
                          <a:endParaRPr lang="en-US" sz="28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7093" t="-230675" r="-35374" b="-1656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614921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AC4AA6A-DC0B-4716-81EA-4912910B5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014894"/>
            <a:ext cx="1795549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97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Learn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Circumscribed 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79"/>
            <a:ext cx="8915400" cy="9904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A </a:t>
            </a:r>
            <a:r>
              <a:rPr lang="en-IN" sz="2800" b="1" dirty="0">
                <a:solidFill>
                  <a:schemeClr val="tx1"/>
                </a:solidFill>
              </a:rPr>
              <a:t>circumscribed polygon</a:t>
            </a:r>
            <a:r>
              <a:rPr lang="en-IN" sz="2800" b="1" dirty="0"/>
              <a:t> </a:t>
            </a:r>
            <a:r>
              <a:rPr lang="en-IN" sz="2800" dirty="0"/>
              <a:t>has vertices outside the circle and sides that are tangent to the circle.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7300C333-6B1E-4FDD-AAFB-5AEB5BB2D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495819"/>
              </p:ext>
            </p:extLst>
          </p:nvPr>
        </p:nvGraphicFramePr>
        <p:xfrm>
          <a:off x="476334" y="2607950"/>
          <a:ext cx="10952279" cy="1522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119">
                  <a:extLst>
                    <a:ext uri="{9D8B030D-6E8A-4147-A177-3AD203B41FA5}">
                      <a16:colId xmlns:a16="http://schemas.microsoft.com/office/drawing/2014/main" val="2916943174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4057590448"/>
                    </a:ext>
                  </a:extLst>
                </a:gridCol>
              </a:tblGrid>
              <a:tr h="507782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Circumscribed Polygons	</a:t>
                      </a:r>
                    </a:p>
                  </a:txBody>
                  <a:tcPr marL="90535" marR="90535" marT="42644" marB="426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Polygons Not Circumscribed</a:t>
                      </a:r>
                    </a:p>
                  </a:txBody>
                  <a:tcPr marL="90535" marR="90535" marT="42644" marB="426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920976"/>
                  </a:ext>
                </a:extLst>
              </a:tr>
              <a:tr h="101008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90535" marR="90535" marT="42644" marB="426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90535" marR="90535" marT="42644" marB="426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75463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7C4F7C5-C024-4EA9-B48E-D72ED6CF0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4" y="3197430"/>
            <a:ext cx="889727" cy="889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54475-B6CC-47C7-807E-19C4F86FA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44" y="3186877"/>
            <a:ext cx="860581" cy="860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229AB6-EFBE-45BE-BF12-E510E2EF8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53" y="3266636"/>
            <a:ext cx="860581" cy="7762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28D72E-0F4F-4069-A745-33ADEC3AD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83" y="3292260"/>
            <a:ext cx="997108" cy="7056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A7E146-56EF-4455-87D0-BF57BDD69A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87" y="3286682"/>
            <a:ext cx="978700" cy="7762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FC28D9-DFFB-43C1-AE26-19FEDA6D9E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955" y="3286682"/>
            <a:ext cx="822788" cy="71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Learn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Circumscribed 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F034AF-0B65-42EA-A51E-95AD4A30DB62}"/>
              </a:ext>
            </a:extLst>
          </p:cNvPr>
          <p:cNvSpPr txBox="1"/>
          <p:nvPr/>
        </p:nvSpPr>
        <p:spPr>
          <a:xfrm>
            <a:off x="540543" y="1870843"/>
            <a:ext cx="8229600" cy="2180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2800" dirty="0">
                <a:solidFill>
                  <a:schemeClr val="tx2"/>
                </a:solidFill>
              </a:rPr>
              <a:t>An </a:t>
            </a:r>
            <a:r>
              <a:rPr lang="en-IN" sz="2800" b="1" dirty="0"/>
              <a:t>inscribed circle </a:t>
            </a:r>
            <a:r>
              <a:rPr lang="en-IN" sz="2800" dirty="0">
                <a:solidFill>
                  <a:schemeClr val="tx2"/>
                </a:solidFill>
              </a:rPr>
              <a:t>is a circle in the interior of a polygon that intersects each side of the polygon at a single point. You can use many different tools to construct the inscribed circle of a triangle. The </a:t>
            </a:r>
            <a:r>
              <a:rPr lang="en-IN" sz="2800" dirty="0" err="1">
                <a:solidFill>
                  <a:schemeClr val="tx2"/>
                </a:solidFill>
              </a:rPr>
              <a:t>incenter</a:t>
            </a:r>
            <a:r>
              <a:rPr lang="en-IN" sz="2800" dirty="0">
                <a:solidFill>
                  <a:schemeClr val="tx2"/>
                </a:solidFill>
              </a:rPr>
              <a:t> of a triangle is the </a:t>
            </a:r>
            <a:r>
              <a:rPr lang="en-IN" sz="2800" dirty="0" err="1">
                <a:solidFill>
                  <a:schemeClr val="tx2"/>
                </a:solidFill>
              </a:rPr>
              <a:t>center</a:t>
            </a:r>
            <a:r>
              <a:rPr lang="en-IN" sz="2800" dirty="0">
                <a:solidFill>
                  <a:schemeClr val="tx2"/>
                </a:solidFill>
              </a:rPr>
              <a:t> of the inscribed circle. Open a new file in your dynamic geometry software to begin.</a:t>
            </a:r>
          </a:p>
        </p:txBody>
      </p:sp>
    </p:spTree>
    <p:extLst>
      <p:ext uri="{BB962C8B-B14F-4D97-AF65-F5344CB8AC3E}">
        <p14:creationId xmlns:p14="http://schemas.microsoft.com/office/powerpoint/2010/main" val="4186484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Learn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Circumscribed 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982027" y="2787797"/>
            <a:ext cx="7299960" cy="6432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1157A-8518-46E6-9400-666D7839A76E}"/>
              </a:ext>
            </a:extLst>
          </p:cNvPr>
          <p:cNvSpPr txBox="1"/>
          <p:nvPr/>
        </p:nvSpPr>
        <p:spPr>
          <a:xfrm>
            <a:off x="982027" y="3415838"/>
            <a:ext cx="600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7012DE7-1AE7-4B4B-942C-A0F524590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52898"/>
              </p:ext>
            </p:extLst>
          </p:nvPr>
        </p:nvGraphicFramePr>
        <p:xfrm>
          <a:off x="568007" y="1732097"/>
          <a:ext cx="8128000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682589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69421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Construction: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2800" dirty="0"/>
                        <a:t>Inscribed Circle of a Triangle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149967"/>
                  </a:ext>
                </a:extLst>
              </a:tr>
              <a:tr h="2834640">
                <a:tc>
                  <a:txBody>
                    <a:bodyPr/>
                    <a:lstStyle/>
                    <a:p>
                      <a:r>
                        <a:rPr lang="en-IN" sz="2800" b="1" dirty="0"/>
                        <a:t>STEP 1</a:t>
                      </a:r>
                      <a:r>
                        <a:rPr lang="en-US" sz="2800" b="1" baseline="0" dirty="0"/>
                        <a:t>  </a:t>
                      </a:r>
                      <a:r>
                        <a:rPr lang="en-IN" sz="2800" b="0" dirty="0">
                          <a:solidFill>
                            <a:schemeClr val="tx2"/>
                          </a:solidFill>
                        </a:rPr>
                        <a:t>Draw </a:t>
                      </a:r>
                      <a:r>
                        <a:rPr lang="en-IN" sz="2800" b="0" i="0" dirty="0">
                          <a:solidFill>
                            <a:schemeClr val="tx2"/>
                          </a:solidFill>
                          <a:latin typeface="+mj-lt"/>
                        </a:rPr>
                        <a:t>△</a:t>
                      </a:r>
                      <a:r>
                        <a:rPr lang="en-US" sz="2800" b="0" i="1" dirty="0">
                          <a:solidFill>
                            <a:schemeClr val="tx2"/>
                          </a:solidFill>
                          <a:latin typeface="+mj-lt"/>
                        </a:rPr>
                        <a:t>ABC</a:t>
                      </a:r>
                      <a:r>
                        <a:rPr lang="en-IN" sz="2800" b="0" dirty="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2800" dirty="0">
                          <a:solidFill>
                            <a:schemeClr val="tx2"/>
                          </a:solidFill>
                        </a:rPr>
                        <a:t>Construct the angle bisectors of the three angles. Label the </a:t>
                      </a:r>
                      <a:r>
                        <a:rPr lang="en-IN" sz="2800" dirty="0" err="1">
                          <a:solidFill>
                            <a:schemeClr val="tx2"/>
                          </a:solidFill>
                        </a:rPr>
                        <a:t>incenter</a:t>
                      </a:r>
                      <a:r>
                        <a:rPr lang="en-IN" sz="28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IN" sz="2800" i="1" dirty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en-IN" sz="2800" dirty="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435320"/>
                  </a:ext>
                </a:extLst>
              </a:tr>
            </a:tbl>
          </a:graphicData>
        </a:graphic>
      </p:graphicFrame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64E3F01-9116-4629-B4EA-112252EEF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377440"/>
            <a:ext cx="34480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90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Learn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Circumscribed 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982027" y="2787797"/>
            <a:ext cx="7299960" cy="6432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1157A-8518-46E6-9400-666D7839A76E}"/>
              </a:ext>
            </a:extLst>
          </p:cNvPr>
          <p:cNvSpPr txBox="1"/>
          <p:nvPr/>
        </p:nvSpPr>
        <p:spPr>
          <a:xfrm>
            <a:off x="982027" y="3415838"/>
            <a:ext cx="600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37012DE7-1AE7-4B4B-942C-A0F524590A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4579014"/>
                  </p:ext>
                </p:extLst>
              </p:nvPr>
            </p:nvGraphicFramePr>
            <p:xfrm>
              <a:off x="568007" y="1732097"/>
              <a:ext cx="8128000" cy="36970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468258944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546942129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1" dirty="0">
                              <a:solidFill>
                                <a:schemeClr val="tx1"/>
                              </a:solidFill>
                            </a:rPr>
                            <a:t>Construction:</a:t>
                          </a:r>
                          <a:r>
                            <a:rPr lang="en-IN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IN" sz="2800" dirty="0"/>
                            <a:t>Inscribed Circle of a Triangle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149967"/>
                      </a:ext>
                    </a:extLst>
                  </a:tr>
                  <a:tr h="2834640">
                    <a:tc>
                      <a:txBody>
                        <a:bodyPr/>
                        <a:lstStyle/>
                        <a:p>
                          <a:r>
                            <a:rPr lang="en-IN" sz="2800" b="1" dirty="0"/>
                            <a:t>STEP 2</a:t>
                          </a:r>
                          <a:r>
                            <a:rPr lang="en-US" sz="2800" b="1" baseline="0" dirty="0"/>
                            <a:t> 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Construct a line perpendicular </a:t>
                          </a:r>
                          <a:r>
                            <a:rPr lang="en-IN" sz="2800" b="0" dirty="0">
                              <a:solidFill>
                                <a:schemeClr val="tx2"/>
                              </a:solidFill>
                            </a:rPr>
                            <a:t>to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IN" sz="2800" b="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</m:e>
                              </m:bar>
                            </m:oMath>
                          </a14:m>
                          <a:r>
                            <a:rPr lang="en-IN" sz="2800" b="0" dirty="0">
                              <a:solidFill>
                                <a:schemeClr val="tx2"/>
                              </a:solidFill>
                            </a:rPr>
                            <a:t> that goes through </a:t>
                          </a:r>
                          <a:r>
                            <a:rPr lang="en-IN" sz="2800" b="0" i="1" dirty="0">
                              <a:solidFill>
                                <a:schemeClr val="tx2"/>
                              </a:solidFill>
                            </a:rPr>
                            <a:t>D</a:t>
                          </a:r>
                          <a:r>
                            <a:rPr lang="en-IN" sz="2800" b="0" dirty="0">
                              <a:solidFill>
                                <a:schemeClr val="tx2"/>
                              </a:solidFill>
                            </a:rPr>
                            <a:t>. </a:t>
                          </a:r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Label the intersection of the perpendicular line and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IN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</m:e>
                              </m:bar>
                            </m:oMath>
                          </a14:m>
                          <a:r>
                            <a:rPr lang="en-IN" sz="2800" i="1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as point </a:t>
                          </a:r>
                          <a:r>
                            <a:rPr lang="en-IN" sz="2800" i="1" dirty="0">
                              <a:solidFill>
                                <a:schemeClr val="tx2"/>
                              </a:solidFill>
                            </a:rPr>
                            <a:t>E</a:t>
                          </a:r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.</a:t>
                          </a:r>
                        </a:p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4353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37012DE7-1AE7-4B4B-942C-A0F524590A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4579014"/>
                  </p:ext>
                </p:extLst>
              </p:nvPr>
            </p:nvGraphicFramePr>
            <p:xfrm>
              <a:off x="568007" y="1732097"/>
              <a:ext cx="8128000" cy="36970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468258944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546942129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1" dirty="0">
                              <a:solidFill>
                                <a:schemeClr val="tx1"/>
                              </a:solidFill>
                            </a:rPr>
                            <a:t>Construction:</a:t>
                          </a:r>
                          <a:r>
                            <a:rPr lang="en-IN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IN" sz="2800" dirty="0"/>
                            <a:t>Inscribed Circle of a Triangle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149967"/>
                      </a:ext>
                    </a:extLst>
                  </a:tr>
                  <a:tr h="31789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18199" r="-100300" b="-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43532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717939A8-9B23-4F81-B074-8FF9A7077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377440"/>
            <a:ext cx="34480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58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Learn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Circumscribed 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982027" y="2787797"/>
            <a:ext cx="7299960" cy="6432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1157A-8518-46E6-9400-666D7839A76E}"/>
              </a:ext>
            </a:extLst>
          </p:cNvPr>
          <p:cNvSpPr txBox="1"/>
          <p:nvPr/>
        </p:nvSpPr>
        <p:spPr>
          <a:xfrm>
            <a:off x="982027" y="3415838"/>
            <a:ext cx="600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37012DE7-1AE7-4B4B-942C-A0F524590A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1181484"/>
                  </p:ext>
                </p:extLst>
              </p:nvPr>
            </p:nvGraphicFramePr>
            <p:xfrm>
              <a:off x="568007" y="1732097"/>
              <a:ext cx="8128000" cy="36915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468258944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546942129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1" dirty="0">
                              <a:solidFill>
                                <a:schemeClr val="tx1"/>
                              </a:solidFill>
                            </a:rPr>
                            <a:t>Construction:</a:t>
                          </a:r>
                          <a:r>
                            <a:rPr lang="en-IN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IN" sz="2800" dirty="0"/>
                            <a:t>Inscribed Circle of a Triangle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149967"/>
                      </a:ext>
                    </a:extLst>
                  </a:tr>
                  <a:tr h="2834640">
                    <a:tc>
                      <a:txBody>
                        <a:bodyPr/>
                        <a:lstStyle/>
                        <a:p>
                          <a:r>
                            <a:rPr lang="en-IN" sz="2800" b="1" dirty="0"/>
                            <a:t>STEP 3</a:t>
                          </a:r>
                          <a:r>
                            <a:rPr lang="en-US" sz="2800" b="1" baseline="0" dirty="0"/>
                            <a:t> 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Construct the radius</a:t>
                          </a:r>
                          <a:r>
                            <a:rPr lang="en-IN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IN" sz="2800" b="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𝐷𝐸</m:t>
                                  </m:r>
                                </m:e>
                              </m:ba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. </a:t>
                          </a:r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Construct the inscribed circle </a:t>
                          </a:r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using </a:t>
                          </a:r>
                          <a:r>
                            <a:rPr lang="en-IN" sz="2800" dirty="0" err="1">
                              <a:solidFill>
                                <a:schemeClr val="tx2"/>
                              </a:solidFill>
                            </a:rPr>
                            <a:t>center</a:t>
                          </a:r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IN" sz="2800" i="1" dirty="0">
                              <a:solidFill>
                                <a:schemeClr val="tx2"/>
                              </a:solidFill>
                            </a:rPr>
                            <a:t>D </a:t>
                          </a:r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and radius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IN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𝐷𝐸</m:t>
                                  </m:r>
                                </m:e>
                              </m:bar>
                            </m:oMath>
                          </a14:m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. If possible, hide unnecessary lines.</a:t>
                          </a:r>
                        </a:p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4353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37012DE7-1AE7-4B4B-942C-A0F524590A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1181484"/>
                  </p:ext>
                </p:extLst>
              </p:nvPr>
            </p:nvGraphicFramePr>
            <p:xfrm>
              <a:off x="568007" y="1732097"/>
              <a:ext cx="8128000" cy="36915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468258944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546942129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1" dirty="0">
                              <a:solidFill>
                                <a:schemeClr val="tx1"/>
                              </a:solidFill>
                            </a:rPr>
                            <a:t>Construction:</a:t>
                          </a:r>
                          <a:r>
                            <a:rPr lang="en-IN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IN" sz="2800" dirty="0"/>
                            <a:t>Inscribed Circle of a Triangle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149967"/>
                      </a:ext>
                    </a:extLst>
                  </a:tr>
                  <a:tr h="31733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18234" r="-100300" b="-3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43532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64BE56EB-D82E-4120-B9F2-1DBE52C7D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377440"/>
            <a:ext cx="34480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4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198" y="1274186"/>
            <a:ext cx="10128143" cy="9730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Solve for </a:t>
            </a:r>
            <a:r>
              <a:rPr lang="en-IN" sz="2800" b="1" i="1" dirty="0">
                <a:solidFill>
                  <a:schemeClr val="tx1"/>
                </a:solidFill>
              </a:rPr>
              <a:t>x</a:t>
            </a:r>
            <a:r>
              <a:rPr lang="en-IN" sz="2800" b="1" dirty="0">
                <a:solidFill>
                  <a:schemeClr val="tx1"/>
                </a:solidFill>
              </a:rPr>
              <a:t>. Leave irrational numbers in simplified radical form.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7DD9D5-D5A2-4337-9F67-B5CC3D53BFC4}"/>
              </a:ext>
            </a:extLst>
          </p:cNvPr>
          <p:cNvSpPr txBox="1"/>
          <p:nvPr/>
        </p:nvSpPr>
        <p:spPr>
          <a:xfrm>
            <a:off x="457200" y="2619214"/>
            <a:ext cx="112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roxima Nova"/>
              </a:rPr>
              <a:t>1.  </a:t>
            </a:r>
            <a:endParaRPr lang="en-US" sz="2800" b="1" dirty="0">
              <a:solidFill>
                <a:srgbClr val="FF0000"/>
              </a:solidFill>
              <a:latin typeface="Proxima Nov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6FC51-7166-455E-A71A-3CA13DB3A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51" y="2742868"/>
            <a:ext cx="1906668" cy="3125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E20020-C4B3-4C4A-BF2E-64CF58302CCB}"/>
              </a:ext>
            </a:extLst>
          </p:cNvPr>
          <p:cNvSpPr txBox="1"/>
          <p:nvPr/>
        </p:nvSpPr>
        <p:spPr>
          <a:xfrm>
            <a:off x="3787650" y="2603716"/>
            <a:ext cx="93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roxima Nova"/>
              </a:rPr>
              <a:t>2.  </a:t>
            </a:r>
            <a:endParaRPr lang="en-US" sz="2800" b="1" dirty="0">
              <a:solidFill>
                <a:srgbClr val="FF0000"/>
              </a:solidFill>
              <a:latin typeface="Proxima Nov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F7220-DC76-4981-8727-0CDD8B0A0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30" y="2463787"/>
            <a:ext cx="2507339" cy="32406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2912D9-6195-4D9E-BF45-31548C8D519C}"/>
              </a:ext>
            </a:extLst>
          </p:cNvPr>
          <p:cNvSpPr txBox="1"/>
          <p:nvPr/>
        </p:nvSpPr>
        <p:spPr>
          <a:xfrm>
            <a:off x="7660682" y="2597282"/>
            <a:ext cx="111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roxima Nova"/>
              </a:rPr>
              <a:t>3.  </a:t>
            </a:r>
            <a:endParaRPr lang="en-US" sz="2800" b="1" dirty="0">
              <a:solidFill>
                <a:srgbClr val="FF0000"/>
              </a:solidFill>
              <a:latin typeface="Proxima Nov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EFA75B-29A9-4306-8FB8-41AA9F80C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237" y="2463787"/>
            <a:ext cx="2114538" cy="32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08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800208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5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Use Circumscribed Angles to Find Measures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551279"/>
                <a:ext cx="6126480" cy="11309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m:rPr>
                        <m:nor/>
                      </m:rPr>
                      <a:rPr lang="en-US" sz="2800" b="1" smtClean="0">
                        <a:solidFill>
                          <a:schemeClr val="tx1"/>
                        </a:solidFill>
                      </a:rPr>
                      <m:t>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𝑬𝑮𝑭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8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m:rPr>
                        <m:nor/>
                      </m:rPr>
                      <a:rPr lang="en-US" sz="2800" b="1" smtClean="0">
                        <a:solidFill>
                          <a:schemeClr val="tx1"/>
                        </a:solidFill>
                      </a:rPr>
                      <m:t>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IN" sz="2800" b="1" dirty="0">
                    <a:solidFill>
                      <a:schemeClr val="tx1"/>
                    </a:solidFill>
                  </a:rPr>
                  <a:t>, find 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+mj-lt"/>
                  </a:rPr>
                  <a:t>m</a:t>
                </a:r>
                <a:r>
                  <a:rPr lang="en-US" sz="2800" b="1" i="0" dirty="0" err="1">
                    <a:solidFill>
                      <a:schemeClr val="tx1"/>
                    </a:solidFill>
                    <a:latin typeface="+mj-lt"/>
                  </a:rPr>
                  <a:t>∠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+mj-lt"/>
                  </a:rPr>
                  <a:t>D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51279"/>
                <a:ext cx="6126480" cy="1130961"/>
              </a:xfrm>
              <a:prstGeom prst="rect">
                <a:avLst/>
              </a:prstGeom>
              <a:blipFill>
                <a:blip r:embed="rId3"/>
                <a:stretch>
                  <a:fillRect l="-1990" t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D4F99E9-8B24-42B8-92F9-1E984845A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1714"/>
            <a:ext cx="2511085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25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800208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5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Use Circumscribed Angles to Find Measures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551279"/>
                <a:ext cx="10180320" cy="9785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dirty="0">
                    <a:solidFill>
                      <a:schemeClr val="tx2"/>
                    </a:solidFill>
                  </a:rPr>
                  <a:t>Because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𝐸𝐷</m:t>
                        </m:r>
                      </m:e>
                    </m:bar>
                  </m:oMath>
                </a14:m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bar>
                  </m:oMath>
                </a14:m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are tangent to circle 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G</a:t>
                </a:r>
                <a:r>
                  <a:rPr lang="en-IN" sz="2800" dirty="0">
                    <a:solidFill>
                      <a:schemeClr val="tx2"/>
                    </a:solidFill>
                  </a:rPr>
                  <a:t>, </a:t>
                </a:r>
                <a:r>
                  <a:rPr lang="en-US" sz="2800" i="0" dirty="0">
                    <a:solidFill>
                      <a:schemeClr val="tx2"/>
                    </a:solidFill>
                    <a:latin typeface="+mj-lt"/>
                  </a:rPr>
                  <a:t>∠</a:t>
                </a:r>
                <a:r>
                  <a:rPr lang="en-US" sz="2800" b="0" i="1" dirty="0">
                    <a:solidFill>
                      <a:schemeClr val="tx2"/>
                    </a:solidFill>
                    <a:latin typeface="+mj-lt"/>
                  </a:rPr>
                  <a:t>EGF</a:t>
                </a:r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 and</a:t>
                </a:r>
                <a:r>
                  <a:rPr lang="en-US" sz="2800" i="0" dirty="0">
                    <a:solidFill>
                      <a:schemeClr val="tx2"/>
                    </a:solidFill>
                    <a:latin typeface="+mj-lt"/>
                  </a:rPr>
                  <a:t> ∠</a:t>
                </a:r>
                <a:r>
                  <a:rPr lang="en-US" sz="2800" b="0" i="1" dirty="0">
                    <a:solidFill>
                      <a:schemeClr val="tx2"/>
                    </a:solidFill>
                    <a:latin typeface="+mj-lt"/>
                  </a:rPr>
                  <a:t>D</a:t>
                </a:r>
                <a:r>
                  <a:rPr lang="en-IN" sz="2800" i="0" dirty="0">
                    <a:solidFill>
                      <a:schemeClr val="tx2"/>
                    </a:solidFill>
                    <a:latin typeface="+mj-lt"/>
                  </a:rPr>
                  <a:t> a</a:t>
                </a:r>
                <a:r>
                  <a:rPr lang="en-IN" sz="2800" dirty="0">
                    <a:solidFill>
                      <a:schemeClr val="tx2"/>
                    </a:solidFill>
                  </a:rPr>
                  <a:t>re </a:t>
                </a:r>
                <a:r>
                  <a:rPr lang="en-US" sz="2800" dirty="0">
                    <a:solidFill>
                      <a:schemeClr val="tx2"/>
                    </a:solidFill>
                  </a:rPr>
                  <a:t>supplementary</a:t>
                </a:r>
                <a:r>
                  <a:rPr lang="en-IN" sz="28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51279"/>
                <a:ext cx="10180320" cy="978561"/>
              </a:xfrm>
              <a:prstGeom prst="rect">
                <a:avLst/>
              </a:prstGeom>
              <a:blipFill>
                <a:blip r:embed="rId3"/>
                <a:stretch>
                  <a:fillRect l="-1198" t="-1242" r="-1138" b="-18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7E79A9C4-8397-43B3-84BC-A95EF590EF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469917"/>
                  </p:ext>
                </p:extLst>
              </p:nvPr>
            </p:nvGraphicFramePr>
            <p:xfrm>
              <a:off x="539261" y="2598420"/>
              <a:ext cx="10988993" cy="292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12080">
                      <a:extLst>
                        <a:ext uri="{9D8B030D-6E8A-4147-A177-3AD203B41FA5}">
                          <a16:colId xmlns:a16="http://schemas.microsoft.com/office/drawing/2014/main" val="4212164875"/>
                        </a:ext>
                      </a:extLst>
                    </a:gridCol>
                    <a:gridCol w="5776913">
                      <a:extLst>
                        <a:ext uri="{9D8B030D-6E8A-4147-A177-3AD203B41FA5}">
                          <a16:colId xmlns:a16="http://schemas.microsoft.com/office/drawing/2014/main" val="4204986459"/>
                        </a:ext>
                      </a:extLst>
                    </a:gridCol>
                  </a:tblGrid>
                  <a:tr h="585216">
                    <a:tc>
                      <a:txBody>
                        <a:bodyPr/>
                        <a:lstStyle/>
                        <a:p>
                          <a:pPr marL="0" indent="1249363">
                            <a:tabLst>
                              <a:tab pos="115887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m:rPr>
                                    <m:nor/>
                                  </m:rPr>
                                  <a:rPr lang="en-US" sz="2800" smtClean="0">
                                    <a:solidFill>
                                      <a:schemeClr val="tx2"/>
                                    </a:solidFill>
                                  </a:rPr>
                                  <m:t>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𝐸𝐺𝐹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m:rPr>
                                    <m:nor/>
                                  </m:rPr>
                                  <a:rPr lang="en-US" sz="2800" smtClean="0">
                                    <a:solidFill>
                                      <a:schemeClr val="tx2"/>
                                    </a:solidFill>
                                  </a:rPr>
                                  <m:t>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=180°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Definition of supplementary angles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1669468"/>
                      </a:ext>
                    </a:extLst>
                  </a:tr>
                  <a:tr h="5852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+9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°+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°=180°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3769751"/>
                      </a:ext>
                    </a:extLst>
                  </a:tr>
                  <a:tr h="585216">
                    <a:tc>
                      <a:txBody>
                        <a:bodyPr/>
                        <a:lstStyle/>
                        <a:p>
                          <a:pPr marL="0" indent="2239963">
                            <a:tabLst>
                              <a:tab pos="2057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29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°+6°=180°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Simplify.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5477916"/>
                      </a:ext>
                    </a:extLst>
                  </a:tr>
                  <a:tr h="585216">
                    <a:tc>
                      <a:txBody>
                        <a:bodyPr/>
                        <a:lstStyle/>
                        <a:p>
                          <a:pPr marL="0" indent="304800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29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°=174°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Subtract </a:t>
                          </a:r>
                          <a:r>
                            <a:rPr lang="en-US" sz="2800" b="0" i="0" dirty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6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° from each side.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3274108"/>
                      </a:ext>
                    </a:extLst>
                  </a:tr>
                  <a:tr h="585216">
                    <a:tc>
                      <a:txBody>
                        <a:bodyPr/>
                        <a:lstStyle/>
                        <a:p>
                          <a:pPr marL="0" indent="358140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Divide each side by </a:t>
                          </a:r>
                          <a:r>
                            <a:rPr lang="en-US" sz="2800" b="0" i="0" dirty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29°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48507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7E79A9C4-8397-43B3-84BC-A95EF590EF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469917"/>
                  </p:ext>
                </p:extLst>
              </p:nvPr>
            </p:nvGraphicFramePr>
            <p:xfrm>
              <a:off x="539261" y="2598420"/>
              <a:ext cx="10988993" cy="292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12080">
                      <a:extLst>
                        <a:ext uri="{9D8B030D-6E8A-4147-A177-3AD203B41FA5}">
                          <a16:colId xmlns:a16="http://schemas.microsoft.com/office/drawing/2014/main" val="4212164875"/>
                        </a:ext>
                      </a:extLst>
                    </a:gridCol>
                    <a:gridCol w="5776913">
                      <a:extLst>
                        <a:ext uri="{9D8B030D-6E8A-4147-A177-3AD203B41FA5}">
                          <a16:colId xmlns:a16="http://schemas.microsoft.com/office/drawing/2014/main" val="4204986459"/>
                        </a:ext>
                      </a:extLst>
                    </a:gridCol>
                  </a:tblGrid>
                  <a:tr h="5852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" t="-10417" r="-111215" b="-417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Definition of supplementary angles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1669468"/>
                      </a:ext>
                    </a:extLst>
                  </a:tr>
                  <a:tr h="5852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" t="-110417" r="-111215" b="-317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3769751"/>
                      </a:ext>
                    </a:extLst>
                  </a:tr>
                  <a:tr h="5852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" t="-208247" r="-111215" b="-214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Simplify.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5477916"/>
                      </a:ext>
                    </a:extLst>
                  </a:tr>
                  <a:tr h="5852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" t="-311458" r="-111215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Subtract </a:t>
                          </a:r>
                          <a:r>
                            <a:rPr lang="en-US" sz="2800" b="0" i="0" dirty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6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° from each side.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3274108"/>
                      </a:ext>
                    </a:extLst>
                  </a:tr>
                  <a:tr h="5852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" t="-411458" r="-11121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Divide each side by </a:t>
                          </a:r>
                          <a:r>
                            <a:rPr lang="en-US" sz="2800" b="0" i="0" dirty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29°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48507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EEEE61-4566-45A9-8D17-A59F0A33E94A}"/>
                  </a:ext>
                </a:extLst>
              </p:cNvPr>
              <p:cNvSpPr txBox="1"/>
              <p:nvPr/>
            </p:nvSpPr>
            <p:spPr>
              <a:xfrm>
                <a:off x="457200" y="5593080"/>
                <a:ext cx="624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2"/>
                        </a:solidFill>
                      </a:rPr>
                      <m:t>∠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 or 57°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EEEE61-4566-45A9-8D17-A59F0A33E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93080"/>
                <a:ext cx="6248400" cy="523220"/>
              </a:xfrm>
              <a:prstGeom prst="rect">
                <a:avLst/>
              </a:prstGeom>
              <a:blipFill>
                <a:blip r:embed="rId5"/>
                <a:stretch>
                  <a:fillRect l="-1951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410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800208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5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Use Circumscribed Angles to Find Measures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79"/>
            <a:ext cx="10180320" cy="19691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rgbClr val="00A6B9"/>
                </a:solidFill>
              </a:rPr>
              <a:t>Think About It!</a:t>
            </a:r>
          </a:p>
          <a:p>
            <a:r>
              <a:rPr lang="en-IN" sz="2800" dirty="0"/>
              <a:t>Without Theorem 10.13, how can you use logic to determine the relationship between a central angle and a circumscribed angle that intercept the </a:t>
            </a:r>
            <a:r>
              <a:rPr lang="en-US" sz="2800" dirty="0"/>
              <a:t>same arc?</a:t>
            </a:r>
          </a:p>
        </p:txBody>
      </p:sp>
    </p:spTree>
    <p:extLst>
      <p:ext uri="{BB962C8B-B14F-4D97-AF65-F5344CB8AC3E}">
        <p14:creationId xmlns:p14="http://schemas.microsoft.com/office/powerpoint/2010/main" val="2937679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800208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6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Find Measures in Circumscribed Polygons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551279"/>
                <a:ext cx="7800208" cy="9785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i="0" dirty="0">
                    <a:solidFill>
                      <a:schemeClr val="tx1"/>
                    </a:solidFill>
                    <a:latin typeface="+mj-lt"/>
                  </a:rPr>
                  <a:t>△</a:t>
                </a:r>
                <a:r>
                  <a:rPr lang="en-US" sz="2800" b="1" i="1" dirty="0">
                    <a:solidFill>
                      <a:schemeClr val="tx1"/>
                    </a:solidFill>
                    <a:latin typeface="+mj-lt"/>
                  </a:rPr>
                  <a:t>JKL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 is circumscribed about </a:t>
                </a:r>
                <a:r>
                  <a:rPr lang="en-IN" sz="2800" b="1" i="0" dirty="0">
                    <a:solidFill>
                      <a:schemeClr val="tx1"/>
                    </a:solidFill>
                    <a:latin typeface="+mj-lt"/>
                  </a:rPr>
                  <a:t>⊙</a:t>
                </a:r>
                <a:r>
                  <a:rPr lang="en-US" sz="2800" b="1" i="1" dirty="0">
                    <a:solidFill>
                      <a:schemeClr val="tx1"/>
                    </a:solidFill>
                    <a:latin typeface="+mj-lt"/>
                  </a:rPr>
                  <a:t>Q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sz="2800" b="1" dirty="0">
                    <a:solidFill>
                      <a:schemeClr val="tx1"/>
                    </a:solidFill>
                  </a:rPr>
                  <a:t> Find the perimeter of </a:t>
                </a:r>
                <a:r>
                  <a:rPr lang="en-IN" sz="2800" b="1" i="0" dirty="0">
                    <a:solidFill>
                      <a:schemeClr val="tx1"/>
                    </a:solidFill>
                    <a:latin typeface="+mj-lt"/>
                  </a:rPr>
                  <a:t>△</a:t>
                </a:r>
                <a:r>
                  <a:rPr lang="en-US" sz="2800" b="1" i="1" dirty="0">
                    <a:solidFill>
                      <a:schemeClr val="tx1"/>
                    </a:solidFill>
                    <a:latin typeface="+mj-lt"/>
                  </a:rPr>
                  <a:t>JKL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51279"/>
                <a:ext cx="7800208" cy="978561"/>
              </a:xfrm>
              <a:prstGeom prst="rect">
                <a:avLst/>
              </a:prstGeom>
              <a:blipFill>
                <a:blip r:embed="rId3"/>
                <a:stretch>
                  <a:fillRect l="-1563" t="-6211" b="-1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0E45EE9-7756-4D28-9D07-8896A22C2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40" y="1695764"/>
            <a:ext cx="30479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97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800208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6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Find Measures in Circumscribed Polygons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551279"/>
                <a:ext cx="6868048" cy="284989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Step 1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 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Find the missing measures.</a:t>
                </a:r>
              </a:p>
              <a:p>
                <a:r>
                  <a:rPr lang="en-IN" sz="2800" dirty="0">
                    <a:solidFill>
                      <a:schemeClr val="tx2"/>
                    </a:solidFill>
                  </a:rPr>
                  <a:t>Because </a:t>
                </a:r>
                <a:r>
                  <a:rPr lang="en-IN" sz="2800" i="0" dirty="0">
                    <a:solidFill>
                      <a:schemeClr val="tx2"/>
                    </a:solidFill>
                    <a:latin typeface="+mj-lt"/>
                  </a:rPr>
                  <a:t>△</a:t>
                </a:r>
                <a:r>
                  <a:rPr lang="en-US" sz="2800" b="0" i="1" dirty="0">
                    <a:solidFill>
                      <a:schemeClr val="tx2"/>
                    </a:solidFill>
                    <a:latin typeface="+mj-lt"/>
                  </a:rPr>
                  <a:t>JKL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is circumscribed about </a:t>
                </a:r>
                <a:r>
                  <a:rPr lang="en-IN" sz="2800" i="0" dirty="0">
                    <a:solidFill>
                      <a:schemeClr val="tx2"/>
                    </a:solidFill>
                    <a:latin typeface="+mj-lt"/>
                  </a:rPr>
                  <a:t>⊙</a:t>
                </a:r>
                <a:r>
                  <a:rPr lang="en-US" sz="2800" b="0" i="1" dirty="0">
                    <a:solidFill>
                      <a:schemeClr val="tx2"/>
                    </a:solidFill>
                    <a:latin typeface="+mj-lt"/>
                  </a:rPr>
                  <a:t>Q</a:t>
                </a:r>
                <a:r>
                  <a:rPr lang="en-IN" sz="28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𝐽𝑀</m:t>
                        </m:r>
                      </m:e>
                    </m:bar>
                  </m:oMath>
                </a14:m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</m:oMath>
                </a14:m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are tangent to </a:t>
                </a:r>
                <a:r>
                  <a:rPr lang="en-IN" sz="2800" i="0" dirty="0">
                    <a:solidFill>
                      <a:schemeClr val="tx2"/>
                    </a:solidFill>
                    <a:latin typeface="+mj-lt"/>
                  </a:rPr>
                  <a:t>⊙</a:t>
                </a:r>
                <a:r>
                  <a:rPr lang="en-US" sz="2800" b="0" i="1" dirty="0">
                    <a:solidFill>
                      <a:schemeClr val="tx2"/>
                    </a:solidFill>
                    <a:latin typeface="+mj-lt"/>
                  </a:rPr>
                  <a:t>Q</a:t>
                </a:r>
                <a:r>
                  <a:rPr lang="en-IN" sz="2800" dirty="0">
                    <a:solidFill>
                      <a:schemeClr val="tx2"/>
                    </a:solidFill>
                  </a:rPr>
                  <a:t>, as are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bar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𝐾𝑁</m:t>
                        </m:r>
                      </m:e>
                    </m:bar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𝐿𝑁</m:t>
                        </m:r>
                      </m:e>
                    </m:bar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,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e>
                    </m:bar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. Therefore,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𝐽𝑀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ba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𝐾𝑁</m:t>
                        </m:r>
                      </m:e>
                    </m:bar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,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𝐿𝑁</m:t>
                        </m:r>
                      </m:e>
                    </m:ba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51279"/>
                <a:ext cx="6868048" cy="2849899"/>
              </a:xfrm>
              <a:prstGeom prst="rect">
                <a:avLst/>
              </a:prstGeom>
              <a:blipFill>
                <a:blip r:embed="rId3"/>
                <a:stretch>
                  <a:fillRect l="-1775" t="-2137" r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28EC64E-BD6B-4B5A-9871-49CF027A35C0}"/>
              </a:ext>
            </a:extLst>
          </p:cNvPr>
          <p:cNvSpPr txBox="1"/>
          <p:nvPr/>
        </p:nvSpPr>
        <p:spPr>
          <a:xfrm>
            <a:off x="457199" y="4410388"/>
            <a:ext cx="1048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tx2"/>
                </a:solidFill>
              </a:rPr>
              <a:t>So, </a:t>
            </a:r>
            <a:r>
              <a:rPr lang="en-IN" sz="2800" i="1" dirty="0">
                <a:solidFill>
                  <a:schemeClr val="tx2"/>
                </a:solidFill>
              </a:rPr>
              <a:t>JM </a:t>
            </a:r>
            <a:r>
              <a:rPr lang="en-IN" sz="2800" dirty="0">
                <a:solidFill>
                  <a:schemeClr val="tx2"/>
                </a:solidFill>
              </a:rPr>
              <a:t>= </a:t>
            </a:r>
            <a:r>
              <a:rPr lang="en-IN" sz="2800" i="1" dirty="0">
                <a:solidFill>
                  <a:schemeClr val="tx2"/>
                </a:solidFill>
              </a:rPr>
              <a:t>JP </a:t>
            </a:r>
            <a:r>
              <a:rPr lang="en-IN" sz="2800" dirty="0">
                <a:solidFill>
                  <a:schemeClr val="tx2"/>
                </a:solidFill>
              </a:rPr>
              <a:t>= 14 feet, </a:t>
            </a:r>
            <a:r>
              <a:rPr lang="en-IN" sz="2800" i="1" dirty="0">
                <a:solidFill>
                  <a:schemeClr val="tx2"/>
                </a:solidFill>
              </a:rPr>
              <a:t>KM </a:t>
            </a:r>
            <a:r>
              <a:rPr lang="en-IN" sz="2800" dirty="0">
                <a:solidFill>
                  <a:schemeClr val="tx2"/>
                </a:solidFill>
              </a:rPr>
              <a:t>= </a:t>
            </a:r>
            <a:r>
              <a:rPr lang="en-IN" sz="2800" i="1" dirty="0">
                <a:solidFill>
                  <a:schemeClr val="tx2"/>
                </a:solidFill>
              </a:rPr>
              <a:t>KN </a:t>
            </a:r>
            <a:r>
              <a:rPr lang="en-IN" sz="2800" dirty="0">
                <a:solidFill>
                  <a:schemeClr val="tx2"/>
                </a:solidFill>
              </a:rPr>
              <a:t>= 7 feet, and </a:t>
            </a:r>
            <a:r>
              <a:rPr lang="en-IN" sz="2800" i="1" dirty="0">
                <a:solidFill>
                  <a:schemeClr val="tx2"/>
                </a:solidFill>
              </a:rPr>
              <a:t>LN </a:t>
            </a:r>
            <a:r>
              <a:rPr lang="en-IN" sz="2800" dirty="0">
                <a:solidFill>
                  <a:schemeClr val="tx2"/>
                </a:solidFill>
              </a:rPr>
              <a:t>= </a:t>
            </a:r>
            <a:r>
              <a:rPr lang="en-IN" sz="2800" i="1" dirty="0">
                <a:solidFill>
                  <a:schemeClr val="tx2"/>
                </a:solidFill>
              </a:rPr>
              <a:t>LP </a:t>
            </a:r>
            <a:r>
              <a:rPr lang="en-IN" sz="2800" dirty="0">
                <a:solidFill>
                  <a:schemeClr val="tx2"/>
                </a:solidFill>
              </a:rPr>
              <a:t>= 11 feet.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F7BE8-1064-4A8F-9AB8-C0A59F0AE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58" y="1551279"/>
            <a:ext cx="30479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50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800208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6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Find Measures in Circumscribed Polygons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79"/>
            <a:ext cx="6867144" cy="24304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Step 2</a:t>
            </a:r>
            <a:r>
              <a:rPr lang="en-US" sz="2800" b="1" dirty="0">
                <a:solidFill>
                  <a:schemeClr val="tx1"/>
                </a:solidFill>
              </a:rPr>
              <a:t>  Find the perimeter of </a:t>
            </a:r>
            <a:r>
              <a:rPr lang="en-IN" sz="2800" b="1" i="0" dirty="0">
                <a:solidFill>
                  <a:schemeClr val="tx1"/>
                </a:solidFill>
                <a:latin typeface="+mj-lt"/>
              </a:rPr>
              <a:t>△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JKL</a:t>
            </a:r>
            <a:r>
              <a:rPr lang="en-US" sz="2800" b="1" i="0" dirty="0">
                <a:solidFill>
                  <a:schemeClr val="tx1"/>
                </a:solidFill>
                <a:latin typeface="+mj-lt"/>
              </a:rPr>
              <a:t>.</a:t>
            </a:r>
            <a:endParaRPr lang="en-IN" sz="2800" b="1" dirty="0">
              <a:solidFill>
                <a:schemeClr val="tx1"/>
              </a:solidFill>
            </a:endParaRPr>
          </a:p>
          <a:p>
            <a:r>
              <a:rPr lang="en-IN" sz="2800" dirty="0"/>
              <a:t>By the Segment Addition Postulate, </a:t>
            </a:r>
            <a:r>
              <a:rPr lang="en-IN" sz="2800" i="1" dirty="0"/>
              <a:t>JK </a:t>
            </a:r>
            <a:r>
              <a:rPr lang="en-IN" sz="2800" dirty="0"/>
              <a:t>= </a:t>
            </a:r>
            <a:r>
              <a:rPr lang="en-IN" sz="2800" i="1" dirty="0"/>
              <a:t>JM </a:t>
            </a:r>
            <a:r>
              <a:rPr lang="en-IN" sz="2800" dirty="0"/>
              <a:t>+ </a:t>
            </a:r>
            <a:r>
              <a:rPr lang="en-IN" sz="2800" i="1" dirty="0"/>
              <a:t>KM </a:t>
            </a:r>
            <a:r>
              <a:rPr lang="en-IN" sz="2800" dirty="0"/>
              <a:t>= 14 + 7 or 21 feet,</a:t>
            </a:r>
            <a:br>
              <a:rPr lang="en-IN" sz="2800" dirty="0"/>
            </a:br>
            <a:r>
              <a:rPr lang="en-IN" sz="2800" i="1" dirty="0"/>
              <a:t>KL</a:t>
            </a:r>
            <a:r>
              <a:rPr lang="en-IN" sz="2800" dirty="0"/>
              <a:t>= </a:t>
            </a:r>
            <a:r>
              <a:rPr lang="en-IN" sz="2800" i="1" dirty="0"/>
              <a:t>KN </a:t>
            </a:r>
            <a:r>
              <a:rPr lang="en-IN" sz="2800" dirty="0"/>
              <a:t>+ </a:t>
            </a:r>
            <a:r>
              <a:rPr lang="en-IN" sz="2800" i="1" dirty="0"/>
              <a:t>LN </a:t>
            </a:r>
            <a:r>
              <a:rPr lang="en-IN" sz="2800" dirty="0"/>
              <a:t>= 7 + 11 or 8 feet, and</a:t>
            </a:r>
            <a:br>
              <a:rPr lang="en-IN" sz="2800" dirty="0"/>
            </a:br>
            <a:r>
              <a:rPr lang="en-IN" sz="2800" i="1" dirty="0"/>
              <a:t>JL </a:t>
            </a:r>
            <a:r>
              <a:rPr lang="en-IN" sz="2800" dirty="0"/>
              <a:t>= </a:t>
            </a:r>
            <a:r>
              <a:rPr lang="en-IN" sz="2800" i="1" dirty="0"/>
              <a:t>JP</a:t>
            </a:r>
            <a:r>
              <a:rPr lang="en-IN" sz="2800" dirty="0"/>
              <a:t> + </a:t>
            </a:r>
            <a:r>
              <a:rPr lang="en-IN" sz="2800" i="1" dirty="0"/>
              <a:t>LP </a:t>
            </a:r>
            <a:r>
              <a:rPr lang="en-IN" sz="2800" dirty="0"/>
              <a:t>= 14 + 11 or 25 feet.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E21944-5486-4C10-A11F-9B0E41B81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73872"/>
              </p:ext>
            </p:extLst>
          </p:nvPr>
        </p:nvGraphicFramePr>
        <p:xfrm>
          <a:off x="87142" y="4126082"/>
          <a:ext cx="68072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3936228685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1807024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perimeter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=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JK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KL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JL</a:t>
                      </a:r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= 21 + 18 + 25 or 64 feet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3393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0BB262-E39E-454B-8EB0-487B1ED3D58B}"/>
              </a:ext>
            </a:extLst>
          </p:cNvPr>
          <p:cNvSpPr txBox="1"/>
          <p:nvPr/>
        </p:nvSpPr>
        <p:spPr>
          <a:xfrm>
            <a:off x="457200" y="5306721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tx2"/>
                </a:solidFill>
              </a:rPr>
              <a:t>So, the perimeter of </a:t>
            </a:r>
            <a:r>
              <a:rPr lang="en-IN" sz="2800" i="0" dirty="0">
                <a:solidFill>
                  <a:schemeClr val="tx2"/>
                </a:solidFill>
                <a:latin typeface="+mj-lt"/>
              </a:rPr>
              <a:t>△</a:t>
            </a:r>
            <a:r>
              <a:rPr lang="en-US" sz="2800" b="0" i="1" dirty="0">
                <a:solidFill>
                  <a:schemeClr val="tx2"/>
                </a:solidFill>
                <a:latin typeface="+mj-lt"/>
              </a:rPr>
              <a:t>JKL</a:t>
            </a:r>
            <a:r>
              <a:rPr lang="en-IN" sz="2800" i="1" dirty="0">
                <a:solidFill>
                  <a:schemeClr val="tx2"/>
                </a:solidFill>
              </a:rPr>
              <a:t> </a:t>
            </a:r>
            <a:r>
              <a:rPr lang="en-IN" sz="2800" dirty="0">
                <a:solidFill>
                  <a:schemeClr val="tx2"/>
                </a:solidFill>
              </a:rPr>
              <a:t>is 64 feet.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005BE6-4C8C-4C4B-93EE-610BF930A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40" y="1695764"/>
            <a:ext cx="30479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51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800208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6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Find Measures in Circumscribed Polygons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79"/>
            <a:ext cx="10241280" cy="207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A6B9"/>
                </a:solidFill>
              </a:rPr>
              <a:t>Think About It!</a:t>
            </a:r>
          </a:p>
          <a:p>
            <a:r>
              <a:rPr lang="en-IN" sz="2800" dirty="0"/>
              <a:t>How can you check your answer? Justify your results. </a:t>
            </a:r>
          </a:p>
        </p:txBody>
      </p:sp>
    </p:spTree>
    <p:extLst>
      <p:ext uri="{BB962C8B-B14F-4D97-AF65-F5344CB8AC3E}">
        <p14:creationId xmlns:p14="http://schemas.microsoft.com/office/powerpoint/2010/main" val="1242447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800208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239782"/>
                <a:ext cx="10241280" cy="504043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Answer each question.</a:t>
                </a:r>
              </a:p>
              <a:p>
                <a:pPr marL="441325" indent="-441325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1. </a:t>
                </a:r>
                <a:r>
                  <a:rPr lang="en-IN" sz="2800" dirty="0"/>
                  <a:t>If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𝑃𝐴</m:t>
                        </m:r>
                      </m:e>
                    </m:bar>
                  </m:oMath>
                </a14:m>
                <a:r>
                  <a:rPr lang="en-IN" sz="2800" dirty="0"/>
                  <a:t> is tangent to circle </a:t>
                </a:r>
                <a:r>
                  <a:rPr lang="en-IN" sz="2800" i="1" dirty="0"/>
                  <a:t>O </a:t>
                </a:r>
                <a:r>
                  <a:rPr lang="en-IN" sz="2800" dirty="0"/>
                  <a:t>at </a:t>
                </a:r>
                <a:r>
                  <a:rPr lang="en-IN" sz="2800" i="1" dirty="0"/>
                  <a:t>A</a:t>
                </a:r>
                <a:r>
                  <a:rPr lang="en-IN" sz="2800" dirty="0"/>
                  <a:t>, can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bar>
                  </m:oMath>
                </a14:m>
                <a:r>
                  <a:rPr lang="en-IN" sz="2800" dirty="0"/>
                  <a:t> be congruent to the radius? Why or why not? </a:t>
                </a:r>
                <a:br>
                  <a:rPr lang="en-IN" sz="2800" dirty="0"/>
                </a:br>
                <a:br>
                  <a:rPr lang="en-IN" sz="2800" dirty="0"/>
                </a:br>
                <a:endParaRPr lang="en-IN" sz="2800" dirty="0"/>
              </a:p>
              <a:p>
                <a:pPr marL="441325" indent="-441325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2. </a:t>
                </a:r>
                <a:r>
                  <a:rPr lang="en-IN" sz="2800" dirty="0"/>
                  <a:t>If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𝑃𝐴</m:t>
                        </m:r>
                      </m:e>
                    </m:bar>
                  </m:oMath>
                </a14:m>
                <a:r>
                  <a:rPr lang="en-IN" sz="2800" i="1" dirty="0"/>
                  <a:t> </a:t>
                </a:r>
                <a:r>
                  <a:rPr lang="en-IN" sz="2800" dirty="0"/>
                  <a:t>is tangent to circle </a:t>
                </a:r>
                <a:r>
                  <a:rPr lang="en-IN" sz="2800" i="1" dirty="0"/>
                  <a:t>O </a:t>
                </a:r>
                <a:r>
                  <a:rPr lang="en-IN" sz="2800" dirty="0"/>
                  <a:t>at </a:t>
                </a:r>
                <a:r>
                  <a:rPr lang="en-IN" sz="2800" i="1" dirty="0"/>
                  <a:t>A</a:t>
                </a:r>
                <a:r>
                  <a:rPr lang="en-IN" sz="2800" dirty="0"/>
                  <a:t>, can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</m:bar>
                  </m:oMath>
                </a14:m>
                <a:r>
                  <a:rPr lang="en-IN" sz="2800" i="1" dirty="0"/>
                  <a:t> </a:t>
                </a:r>
                <a:r>
                  <a:rPr lang="en-IN" sz="2800" dirty="0"/>
                  <a:t>be congruent to the longest chord in the circle? Why or why not?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39782"/>
                <a:ext cx="10241280" cy="5040438"/>
              </a:xfrm>
              <a:prstGeom prst="rect">
                <a:avLst/>
              </a:prstGeom>
              <a:blipFill>
                <a:blip r:embed="rId3"/>
                <a:stretch>
                  <a:fillRect l="-1190" t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944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800208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239782"/>
                <a:ext cx="10241280" cy="504043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Answer each question.</a:t>
                </a:r>
              </a:p>
              <a:p>
                <a:pPr marL="441325" indent="-441325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1. </a:t>
                </a:r>
                <a:r>
                  <a:rPr lang="en-IN" sz="2800" dirty="0"/>
                  <a:t>If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𝑃𝐴</m:t>
                        </m:r>
                      </m:e>
                    </m:bar>
                  </m:oMath>
                </a14:m>
                <a:r>
                  <a:rPr lang="en-IN" sz="2800" dirty="0"/>
                  <a:t> is tangent to circle </a:t>
                </a:r>
                <a:r>
                  <a:rPr lang="en-IN" sz="2800" i="1" dirty="0"/>
                  <a:t>O </a:t>
                </a:r>
                <a:r>
                  <a:rPr lang="en-IN" sz="2800" dirty="0"/>
                  <a:t>at </a:t>
                </a:r>
                <a:r>
                  <a:rPr lang="en-IN" sz="2800" i="1" dirty="0"/>
                  <a:t>A</a:t>
                </a:r>
                <a:r>
                  <a:rPr lang="en-IN" sz="2800" dirty="0"/>
                  <a:t>, can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bar>
                  </m:oMath>
                </a14:m>
                <a:r>
                  <a:rPr lang="en-IN" sz="2800" dirty="0"/>
                  <a:t> be congruent to the radius? Why or why not? </a:t>
                </a:r>
                <a:r>
                  <a:rPr lang="en-IN" sz="2800" dirty="0">
                    <a:solidFill>
                      <a:srgbClr val="FF0000"/>
                    </a:solidFill>
                  </a:rPr>
                  <a:t>No; sample answer: If 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PO </a:t>
                </a:r>
                <a:r>
                  <a:rPr lang="en-IN" sz="2800" dirty="0">
                    <a:solidFill>
                      <a:srgbClr val="FF0000"/>
                    </a:solidFill>
                  </a:rPr>
                  <a:t>is the length of the radius, then 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P </a:t>
                </a:r>
                <a:r>
                  <a:rPr lang="en-IN" sz="2800" dirty="0">
                    <a:solidFill>
                      <a:srgbClr val="FF0000"/>
                    </a:solidFill>
                  </a:rPr>
                  <a:t>would be on the circle, and since 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A </a:t>
                </a:r>
                <a:r>
                  <a:rPr lang="en-IN" sz="2800" dirty="0">
                    <a:solidFill>
                      <a:srgbClr val="FF0000"/>
                    </a:solidFill>
                  </a:rPr>
                  <a:t>is on the circle,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𝑃𝐴</m:t>
                        </m:r>
                      </m:e>
                    </m:bar>
                  </m:oMath>
                </a14:m>
                <a:r>
                  <a:rPr lang="en-IN" sz="2800" dirty="0">
                    <a:solidFill>
                      <a:srgbClr val="FF0000"/>
                    </a:solidFill>
                  </a:rPr>
                  <a:t> would be a chord, not a tangent.</a:t>
                </a:r>
                <a:endParaRPr lang="en-IN" sz="2800" dirty="0"/>
              </a:p>
              <a:p>
                <a:pPr marL="441325" indent="-441325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2. </a:t>
                </a:r>
                <a:r>
                  <a:rPr lang="en-IN" sz="2800" dirty="0"/>
                  <a:t>If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𝑃𝐴</m:t>
                        </m:r>
                      </m:e>
                    </m:bar>
                  </m:oMath>
                </a14:m>
                <a:r>
                  <a:rPr lang="en-IN" sz="2800" i="1" dirty="0"/>
                  <a:t> </a:t>
                </a:r>
                <a:r>
                  <a:rPr lang="en-IN" sz="2800" dirty="0"/>
                  <a:t>is tangent to circle </a:t>
                </a:r>
                <a:r>
                  <a:rPr lang="en-IN" sz="2800" i="1" dirty="0"/>
                  <a:t>O </a:t>
                </a:r>
                <a:r>
                  <a:rPr lang="en-IN" sz="2800" dirty="0"/>
                  <a:t>at </a:t>
                </a:r>
                <a:r>
                  <a:rPr lang="en-IN" sz="2800" i="1" dirty="0"/>
                  <a:t>A</a:t>
                </a:r>
                <a:r>
                  <a:rPr lang="en-IN" sz="2800" dirty="0"/>
                  <a:t>, can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</m:bar>
                  </m:oMath>
                </a14:m>
                <a:r>
                  <a:rPr lang="en-IN" sz="2800" i="1" dirty="0"/>
                  <a:t> </a:t>
                </a:r>
                <a:r>
                  <a:rPr lang="en-IN" sz="2800" dirty="0"/>
                  <a:t>be congruent to the longest chord in the circle? Why or why not? </a:t>
                </a:r>
                <a:r>
                  <a:rPr lang="en-IN" sz="2800" dirty="0">
                    <a:solidFill>
                      <a:srgbClr val="FF0000"/>
                    </a:solidFill>
                  </a:rPr>
                  <a:t>Yes; sample answer: The longest chord is the diameter. The only requirement is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</m:acc>
                  </m:oMath>
                </a14:m>
                <a:r>
                  <a:rPr lang="en-IN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2800" dirty="0">
                    <a:solidFill>
                      <a:srgbClr val="FF0000"/>
                    </a:solidFill>
                  </a:rPr>
                  <a:t>be longer than a radius so that 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P </a:t>
                </a:r>
                <a:r>
                  <a:rPr lang="en-IN" sz="2800" dirty="0">
                    <a:solidFill>
                      <a:srgbClr val="FF0000"/>
                    </a:solidFill>
                  </a:rPr>
                  <a:t>is outside the circle.</a:t>
                </a:r>
                <a:endParaRPr lang="en-IN" sz="2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39782"/>
                <a:ext cx="10241280" cy="5040438"/>
              </a:xfrm>
              <a:prstGeom prst="rect">
                <a:avLst/>
              </a:prstGeom>
              <a:blipFill>
                <a:blip r:embed="rId3"/>
                <a:stretch>
                  <a:fillRect l="-1190" t="-1209" r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33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198" y="1274186"/>
            <a:ext cx="10128143" cy="9730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Solve for </a:t>
            </a:r>
            <a:r>
              <a:rPr lang="en-IN" sz="2800" b="1" i="1" dirty="0">
                <a:solidFill>
                  <a:schemeClr val="tx1"/>
                </a:solidFill>
              </a:rPr>
              <a:t>x</a:t>
            </a:r>
            <a:r>
              <a:rPr lang="en-IN" sz="2800" b="1" dirty="0">
                <a:solidFill>
                  <a:schemeClr val="tx1"/>
                </a:solidFill>
              </a:rPr>
              <a:t>. Leave irrational numbers in simplified radical form.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7DD9D5-D5A2-4337-9F67-B5CC3D53BFC4}"/>
              </a:ext>
            </a:extLst>
          </p:cNvPr>
          <p:cNvSpPr txBox="1"/>
          <p:nvPr/>
        </p:nvSpPr>
        <p:spPr>
          <a:xfrm>
            <a:off x="457198" y="2399222"/>
            <a:ext cx="1643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roxima Nova"/>
              </a:rPr>
              <a:t>4. 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>
              <a:latin typeface="Proxima Nov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20020-C4B3-4C4A-BF2E-64CF58302CCB}"/>
              </a:ext>
            </a:extLst>
          </p:cNvPr>
          <p:cNvSpPr txBox="1"/>
          <p:nvPr/>
        </p:nvSpPr>
        <p:spPr>
          <a:xfrm>
            <a:off x="6077249" y="2425485"/>
            <a:ext cx="140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roxima Nova"/>
              </a:rPr>
              <a:t>5. 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>
              <a:latin typeface="Proxima Nov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802DE-53D5-4AD1-A843-B9E108C41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9" y="3126936"/>
            <a:ext cx="3440603" cy="3268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8CAC01-ABA8-49A7-87AA-86931142B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97" y="3126936"/>
            <a:ext cx="3268573" cy="32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8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198" y="1274186"/>
            <a:ext cx="10128143" cy="9730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Solve for </a:t>
            </a:r>
            <a:r>
              <a:rPr lang="en-IN" sz="2800" b="1" i="1" dirty="0">
                <a:solidFill>
                  <a:schemeClr val="tx1"/>
                </a:solidFill>
              </a:rPr>
              <a:t>x</a:t>
            </a:r>
            <a:r>
              <a:rPr lang="en-IN" sz="2800" b="1" dirty="0">
                <a:solidFill>
                  <a:schemeClr val="tx1"/>
                </a:solidFill>
              </a:rPr>
              <a:t>. Leave irrational numbers in simplified radical form.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7DD9D5-D5A2-4337-9F67-B5CC3D53BFC4}"/>
              </a:ext>
            </a:extLst>
          </p:cNvPr>
          <p:cNvSpPr txBox="1"/>
          <p:nvPr/>
        </p:nvSpPr>
        <p:spPr>
          <a:xfrm>
            <a:off x="457200" y="2619214"/>
            <a:ext cx="112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roxima Nova"/>
              </a:rPr>
              <a:t>1.  </a:t>
            </a:r>
            <a:r>
              <a:rPr lang="en-US" sz="2800" b="1" dirty="0">
                <a:solidFill>
                  <a:srgbClr val="FF0000"/>
                </a:solidFill>
                <a:latin typeface="Proxima Nova"/>
              </a:rPr>
              <a:t>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6FC51-7166-455E-A71A-3CA13DB3A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51" y="2742868"/>
            <a:ext cx="1906668" cy="3125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E20020-C4B3-4C4A-BF2E-64CF58302CCB}"/>
              </a:ext>
            </a:extLst>
          </p:cNvPr>
          <p:cNvSpPr txBox="1"/>
          <p:nvPr/>
        </p:nvSpPr>
        <p:spPr>
          <a:xfrm>
            <a:off x="3787650" y="2603716"/>
            <a:ext cx="93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roxima Nova"/>
              </a:rPr>
              <a:t>2.  </a:t>
            </a:r>
            <a:r>
              <a:rPr lang="en-US" sz="2800" b="1" dirty="0">
                <a:solidFill>
                  <a:srgbClr val="FF0000"/>
                </a:solidFill>
                <a:latin typeface="Proxima Nova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F7220-DC76-4981-8727-0CDD8B0A0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30" y="2463787"/>
            <a:ext cx="2507339" cy="32406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2912D9-6195-4D9E-BF45-31548C8D519C}"/>
              </a:ext>
            </a:extLst>
          </p:cNvPr>
          <p:cNvSpPr txBox="1"/>
          <p:nvPr/>
        </p:nvSpPr>
        <p:spPr>
          <a:xfrm>
            <a:off x="7660682" y="2597282"/>
            <a:ext cx="111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roxima Nova"/>
              </a:rPr>
              <a:t>3.  </a:t>
            </a:r>
            <a:r>
              <a:rPr lang="en-US" sz="2800" b="1" dirty="0">
                <a:solidFill>
                  <a:srgbClr val="FF0000"/>
                </a:solidFill>
                <a:latin typeface="Proxima Nova"/>
              </a:rPr>
              <a:t>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EFA75B-29A9-4306-8FB8-41AA9F80C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237" y="2463787"/>
            <a:ext cx="2114538" cy="32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198" y="1274186"/>
            <a:ext cx="10128143" cy="9730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Solve for </a:t>
            </a:r>
            <a:r>
              <a:rPr lang="en-IN" sz="2800" b="1" i="1" dirty="0">
                <a:solidFill>
                  <a:schemeClr val="tx1"/>
                </a:solidFill>
              </a:rPr>
              <a:t>x</a:t>
            </a:r>
            <a:r>
              <a:rPr lang="en-IN" sz="2800" b="1" dirty="0">
                <a:solidFill>
                  <a:schemeClr val="tx1"/>
                </a:solidFill>
              </a:rPr>
              <a:t>. Leave irrational numbers in simplified radical 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7DD9D5-D5A2-4337-9F67-B5CC3D53BFC4}"/>
                  </a:ext>
                </a:extLst>
              </p:cNvPr>
              <p:cNvSpPr txBox="1"/>
              <p:nvPr/>
            </p:nvSpPr>
            <p:spPr>
              <a:xfrm>
                <a:off x="457198" y="2399222"/>
                <a:ext cx="1643974" cy="99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Proxima Nova"/>
                  </a:rPr>
                  <a:t>4.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endParaRPr lang="en-US" sz="2800" b="1" dirty="0">
                  <a:latin typeface="Proxima Nova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7DD9D5-D5A2-4337-9F67-B5CC3D53B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2399222"/>
                <a:ext cx="1643974" cy="996042"/>
              </a:xfrm>
              <a:prstGeom prst="rect">
                <a:avLst/>
              </a:prstGeom>
              <a:blipFill>
                <a:blip r:embed="rId3"/>
                <a:stretch>
                  <a:fillRect l="-7407"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E20020-C4B3-4C4A-BF2E-64CF58302CCB}"/>
                  </a:ext>
                </a:extLst>
              </p:cNvPr>
              <p:cNvSpPr txBox="1"/>
              <p:nvPr/>
            </p:nvSpPr>
            <p:spPr>
              <a:xfrm>
                <a:off x="6077249" y="2425485"/>
                <a:ext cx="1404206" cy="99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Proxima Nova"/>
                  </a:rPr>
                  <a:t>5.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endParaRPr lang="en-US" sz="2800" b="1" dirty="0">
                  <a:latin typeface="Proxima Nova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E20020-C4B3-4C4A-BF2E-64CF58302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249" y="2425485"/>
                <a:ext cx="1404206" cy="996042"/>
              </a:xfrm>
              <a:prstGeom prst="rect">
                <a:avLst/>
              </a:prstGeom>
              <a:blipFill>
                <a:blip r:embed="rId4"/>
                <a:stretch>
                  <a:fillRect l="-9130"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4802DE-53D5-4AD1-A843-B9E108C41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9" y="3126936"/>
            <a:ext cx="3440603" cy="3268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8CAC01-ABA8-49A7-87AA-86931142B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97" y="3126936"/>
            <a:ext cx="3268573" cy="32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Florida’s B.E.S.T. Standards for Mathematics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79"/>
            <a:ext cx="10264140" cy="47663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MA.912.GR.5.3 </a:t>
            </a:r>
          </a:p>
          <a:p>
            <a:r>
              <a:rPr lang="en-IN" sz="2800" dirty="0"/>
              <a:t>Construct the inscribed and circumscribed circles of a triangle.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MA.912.GR.6.1 </a:t>
            </a:r>
          </a:p>
          <a:p>
            <a:r>
              <a:rPr lang="en-IN" sz="2800" dirty="0"/>
              <a:t>Solve mathematical and real-world problems involving the length of a secant, tangent, segment or chord in a given circle.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MA.912.GR.6.2 </a:t>
            </a:r>
          </a:p>
          <a:p>
            <a:r>
              <a:rPr lang="en-IN" sz="2800" dirty="0"/>
              <a:t>Solve mathematical and real-world problems involving the measures of arcs and related angles.</a:t>
            </a:r>
          </a:p>
        </p:txBody>
      </p:sp>
    </p:spTree>
    <p:extLst>
      <p:ext uri="{BB962C8B-B14F-4D97-AF65-F5344CB8AC3E}">
        <p14:creationId xmlns:p14="http://schemas.microsoft.com/office/powerpoint/2010/main" val="23176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MA.K12.MTR.1.1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Actively participate in effortful learning both individually and collectively.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MA.K12.MTR.6.1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Assess the reasonableness of solutions.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62285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Lesson Objectives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79"/>
            <a:ext cx="10820400" cy="47663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Content Objective </a:t>
            </a:r>
          </a:p>
          <a:p>
            <a:r>
              <a:rPr lang="en-IN" sz="2800" dirty="0"/>
              <a:t>Students solve problems using relationships between circles and tangents and investigate constructions with circles.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Language Objectives</a:t>
            </a:r>
          </a:p>
          <a:p>
            <a:pPr marL="255600" indent="-255600">
              <a:buFont typeface="Arial" panose="020B0604020202020204" pitchFamily="34" charset="0"/>
              <a:buChar char="•"/>
            </a:pPr>
            <a:r>
              <a:rPr lang="en-IN" sz="2800" dirty="0"/>
              <a:t>Students use to talk about tangents using </a:t>
            </a:r>
            <a:r>
              <a:rPr lang="en-IN" sz="2800" i="1" dirty="0"/>
              <a:t>perpendicular </a:t>
            </a:r>
            <a:r>
              <a:rPr lang="en-IN" sz="2800" dirty="0"/>
              <a:t>and </a:t>
            </a:r>
            <a:r>
              <a:rPr lang="en-IN" sz="2800" i="1" dirty="0"/>
              <a:t>congruent</a:t>
            </a:r>
            <a:r>
              <a:rPr lang="en-IN" sz="2800" dirty="0"/>
              <a:t>.</a:t>
            </a:r>
          </a:p>
          <a:p>
            <a:pPr marL="255600" indent="-255600">
              <a:buFont typeface="Arial" panose="020B0604020202020204" pitchFamily="34" charset="0"/>
              <a:buChar char="•"/>
            </a:pPr>
            <a:r>
              <a:rPr lang="en-IN" sz="2800" dirty="0"/>
              <a:t> To maximize linguistic and cognitive meta-awareness, students participate in MLR5: Co-Craft Questions and Problems.</a:t>
            </a:r>
          </a:p>
        </p:txBody>
      </p:sp>
    </p:spTree>
    <p:extLst>
      <p:ext uri="{BB962C8B-B14F-4D97-AF65-F5344CB8AC3E}">
        <p14:creationId xmlns:p14="http://schemas.microsoft.com/office/powerpoint/2010/main" val="89264806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E7C71-38C8-4AE5-BA32-A0BF338EEF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0EC8B5-3819-4979-9120-C477F29E8895}">
  <ds:schemaRefs>
    <ds:schemaRef ds:uri="http://purl.org/dc/terms/"/>
    <ds:schemaRef ds:uri="9450ef5d-1a70-432a-a187-b784c13ee2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eebb11a2-b469-44b8-8bf8-081d58bb64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4E8D96-B887-48D2-A867-64A1CB211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8582</TotalTime>
  <Words>1874</Words>
  <Application>Microsoft Office PowerPoint</Application>
  <PresentationFormat>Widescreen</PresentationFormat>
  <Paragraphs>255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Proxima Nova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1084</cp:revision>
  <cp:lastPrinted>2018-08-01T21:17:27Z</cp:lastPrinted>
  <dcterms:created xsi:type="dcterms:W3CDTF">2020-09-17T18:06:02Z</dcterms:created>
  <dcterms:modified xsi:type="dcterms:W3CDTF">2023-02-20T14:33:11Z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