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60" r:id="rId5"/>
  </p:sldMasterIdLst>
  <p:notesMasterIdLst>
    <p:notesMasterId r:id="rId41"/>
  </p:notesMasterIdLst>
  <p:handoutMasterIdLst>
    <p:handoutMasterId r:id="rId42"/>
  </p:handoutMasterIdLst>
  <p:sldIdLst>
    <p:sldId id="327" r:id="rId6"/>
    <p:sldId id="397" r:id="rId7"/>
    <p:sldId id="261" r:id="rId8"/>
    <p:sldId id="361" r:id="rId9"/>
    <p:sldId id="303" r:id="rId10"/>
    <p:sldId id="396" r:id="rId11"/>
    <p:sldId id="304" r:id="rId12"/>
    <p:sldId id="362" r:id="rId13"/>
    <p:sldId id="364" r:id="rId14"/>
    <p:sldId id="365" r:id="rId15"/>
    <p:sldId id="395" r:id="rId16"/>
    <p:sldId id="366" r:id="rId17"/>
    <p:sldId id="367" r:id="rId18"/>
    <p:sldId id="394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90" r:id="rId32"/>
    <p:sldId id="382" r:id="rId33"/>
    <p:sldId id="383" r:id="rId34"/>
    <p:sldId id="384" r:id="rId35"/>
    <p:sldId id="385" r:id="rId36"/>
    <p:sldId id="386" r:id="rId37"/>
    <p:sldId id="387" r:id="rId38"/>
    <p:sldId id="391" r:id="rId39"/>
    <p:sldId id="392" r:id="rId40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12" userDrawn="1">
          <p15:clr>
            <a:srgbClr val="A4A3A4"/>
          </p15:clr>
        </p15:guide>
        <p15:guide id="2" orient="horz" pos="3022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520" userDrawn="1">
          <p15:clr>
            <a:srgbClr val="A4A3A4"/>
          </p15:clr>
        </p15:guide>
        <p15:guide id="5" orient="horz" pos="1080" userDrawn="1">
          <p15:clr>
            <a:srgbClr val="A4A3A4"/>
          </p15:clr>
        </p15:guide>
        <p15:guide id="6" orient="horz" pos="1661" userDrawn="1">
          <p15:clr>
            <a:srgbClr val="A4A3A4"/>
          </p15:clr>
        </p15:guide>
        <p15:guide id="7" orient="horz" pos="3432" userDrawn="1">
          <p15:clr>
            <a:srgbClr val="A4A3A4"/>
          </p15:clr>
        </p15:guide>
        <p15:guide id="8" orient="horz" pos="3113" userDrawn="1">
          <p15:clr>
            <a:srgbClr val="A4A3A4"/>
          </p15:clr>
        </p15:guide>
        <p15:guide id="9" pos="48" userDrawn="1">
          <p15:clr>
            <a:srgbClr val="A4A3A4"/>
          </p15:clr>
        </p15:guide>
        <p15:guide id="10" pos="384" userDrawn="1">
          <p15:clr>
            <a:srgbClr val="A4A3A4"/>
          </p15:clr>
        </p15:guide>
        <p15:guide id="11" pos="64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37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  <p15:guide id="16" orient="horz" pos="936" userDrawn="1">
          <p15:clr>
            <a:srgbClr val="A4A3A4"/>
          </p15:clr>
        </p15:guide>
        <p15:guide id="17" pos="4384" userDrawn="1">
          <p15:clr>
            <a:srgbClr val="A4A3A4"/>
          </p15:clr>
        </p15:guide>
        <p15:guide id="18" pos="7296" userDrawn="1">
          <p15:clr>
            <a:srgbClr val="A4A3A4"/>
          </p15:clr>
        </p15:guide>
        <p15:guide id="19" pos="3288" userDrawn="1">
          <p15:clr>
            <a:srgbClr val="A4A3A4"/>
          </p15:clr>
        </p15:guide>
        <p15:guide id="20" pos="5904" userDrawn="1">
          <p15:clr>
            <a:srgbClr val="A4A3A4"/>
          </p15:clr>
        </p15:guide>
        <p15:guide id="21" pos="55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66021C-E680-05DE-E3D2-006596088D92}" name="Oxley, Angela" initials="OA" userId="S::angela.oxley@mheducation.com::2701a8e4-ff8b-43b5-b1ab-b049b2cef046" providerId="AD"/>
  <p188:author id="{5B77B338-288A-9A02-9DC2-F6D5D1816239}" name="marciabiasiello@gmail.com" initials="ma" userId="S::marciabiasiello_gmail.com#ext#@mheducation.onmicrosoft.com::8a506f22-d96a-4029-b47e-bbbc4e7f29d2" providerId="AD"/>
  <p188:author id="{E09EB35D-BFE0-AFCC-8675-D1F90DAE9C4D}" name="Rizwan Ahmed" initials="RA" userId="S::Rizwanahmed.B@spi-global.com::afa1e9ba-12dd-4787-8c51-79acdae3836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  <p:cmAuthor id="2" name="Schilling, Kate" initials="SK" lastIdx="2" clrIdx="1">
    <p:extLst>
      <p:ext uri="{19B8F6BF-5375-455C-9EA6-DF929625EA0E}">
        <p15:presenceInfo xmlns:p15="http://schemas.microsoft.com/office/powerpoint/2012/main" userId="S::Kate.Schilling@mheducation.com::208af9e5-fb00-4cc1-af35-d15ed655bb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B9"/>
    <a:srgbClr val="00C7C3"/>
    <a:srgbClr val="02F0DE"/>
    <a:srgbClr val="33F0E1"/>
    <a:srgbClr val="33175A"/>
    <a:srgbClr val="FFB600"/>
    <a:srgbClr val="01708C"/>
    <a:srgbClr val="692146"/>
    <a:srgbClr val="720F11"/>
    <a:srgbClr val="9F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01E397-7FF0-413F-ABAD-70CC7559B02E}" v="5" dt="2021-12-20T16:12:46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61" autoAdjust="0"/>
    <p:restoredTop sz="81434" autoAdjust="0"/>
  </p:normalViewPr>
  <p:slideViewPr>
    <p:cSldViewPr snapToGrid="0">
      <p:cViewPr varScale="1">
        <p:scale>
          <a:sx n="48" d="100"/>
          <a:sy n="48" d="100"/>
        </p:scale>
        <p:origin x="308" y="48"/>
      </p:cViewPr>
      <p:guideLst>
        <p:guide pos="1512"/>
        <p:guide orient="horz" pos="3022"/>
        <p:guide orient="horz" pos="384"/>
        <p:guide orient="horz" pos="2520"/>
        <p:guide orient="horz" pos="1080"/>
        <p:guide orient="horz" pos="1661"/>
        <p:guide orient="horz" pos="3432"/>
        <p:guide orient="horz" pos="3113"/>
        <p:guide pos="48"/>
        <p:guide pos="384"/>
        <p:guide pos="6480"/>
        <p:guide pos="2597"/>
        <p:guide pos="288"/>
        <p:guide orient="horz" pos="2137"/>
        <p:guide orient="horz" pos="216"/>
        <p:guide orient="horz" pos="936"/>
        <p:guide pos="4384"/>
        <p:guide pos="7296"/>
        <p:guide pos="3288"/>
        <p:guide pos="5904"/>
        <p:guide pos="5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21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38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72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94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20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46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92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75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srgbClr val="FF0000"/>
                </a:solidFill>
              </a:rPr>
              <a:t>≈ 4.9</a:t>
            </a:r>
          </a:p>
          <a:p>
            <a:r>
              <a:rPr lang="en-US" sz="1200" b="0">
                <a:solidFill>
                  <a:srgbClr val="FF0000"/>
                </a:solidFill>
              </a:rPr>
              <a:t>= </a:t>
            </a:r>
            <a:r>
              <a:rPr lang="en-IN" sz="1200" b="0">
                <a:solidFill>
                  <a:srgbClr val="FF0000"/>
                </a:solidFill>
              </a:rPr>
              <a:t>27.6°</a:t>
            </a:r>
            <a:endParaRPr lang="en-IN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18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40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69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i="1">
                <a:solidFill>
                  <a:srgbClr val="FF0000"/>
                </a:solidFill>
              </a:rPr>
              <a:t>C</a:t>
            </a:r>
            <a:r>
              <a:rPr lang="en-IN" sz="1200">
                <a:solidFill>
                  <a:srgbClr val="FF0000"/>
                </a:solidFill>
              </a:rPr>
              <a:t>(2, 2)</a:t>
            </a:r>
          </a:p>
          <a:p>
            <a:r>
              <a:rPr lang="en-IN" sz="1200" i="1">
                <a:solidFill>
                  <a:srgbClr val="FF0000"/>
                </a:solidFill>
              </a:rPr>
              <a:t>C</a:t>
            </a:r>
            <a:r>
              <a:rPr lang="en-IN" sz="1200">
                <a:solidFill>
                  <a:srgbClr val="FF0000"/>
                </a:solidFill>
              </a:rPr>
              <a:t>(0, 6)</a:t>
            </a:r>
          </a:p>
          <a:p>
            <a:r>
              <a:rPr lang="en-IN" sz="1200" i="1">
                <a:solidFill>
                  <a:srgbClr val="FF0000"/>
                </a:solidFill>
              </a:rPr>
              <a:t>C</a:t>
            </a:r>
            <a:r>
              <a:rPr lang="en-IN" sz="1200">
                <a:solidFill>
                  <a:srgbClr val="FF0000"/>
                </a:solidFill>
              </a:rPr>
              <a:t>(1, −2)</a:t>
            </a:r>
          </a:p>
          <a:p>
            <a:r>
              <a:rPr lang="en-IN" sz="1200" i="1">
                <a:solidFill>
                  <a:srgbClr val="FF0000"/>
                </a:solidFill>
              </a:rPr>
              <a:t>C</a:t>
            </a:r>
            <a:r>
              <a:rPr lang="en-IN" sz="1200">
                <a:solidFill>
                  <a:srgbClr val="FF0000"/>
                </a:solidFill>
              </a:rPr>
              <a:t>(−3.5, 3.5)</a:t>
            </a:r>
          </a:p>
          <a:p>
            <a:r>
              <a:rPr lang="en-IN" sz="1200"/>
              <a:t>yes</a:t>
            </a:r>
            <a:endParaRPr lang="en-IN" sz="1200">
              <a:solidFill>
                <a:srgbClr val="FF0000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38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970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1">
                <a:solidFill>
                  <a:srgbClr val="FF0000"/>
                </a:solidFill>
              </a:rPr>
              <a:t>(4, 7)</a:t>
            </a:r>
            <a:endParaRPr lang="en-IN" sz="12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54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061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err="1">
                <a:solidFill>
                  <a:srgbClr val="FF0000"/>
                </a:solidFill>
              </a:rPr>
              <a:t>incenter</a:t>
            </a:r>
            <a:endParaRPr lang="en-IN" sz="1200">
              <a:solidFill>
                <a:srgbClr val="FF0000"/>
              </a:solidFill>
            </a:endParaRPr>
          </a:p>
          <a:p>
            <a:r>
              <a:rPr lang="en-IN" sz="1200">
                <a:solidFill>
                  <a:srgbClr val="FF0000"/>
                </a:solidFill>
              </a:rPr>
              <a:t>side of the triangle</a:t>
            </a:r>
          </a:p>
          <a:p>
            <a:r>
              <a:rPr lang="en-IN" sz="1200" err="1">
                <a:solidFill>
                  <a:srgbClr val="FF0000"/>
                </a:solidFill>
              </a:rPr>
              <a:t>circumcenter</a:t>
            </a:r>
            <a:endParaRPr lang="en-IN" sz="1200">
              <a:solidFill>
                <a:srgbClr val="FF0000"/>
              </a:solidFill>
            </a:endParaRPr>
          </a:p>
          <a:p>
            <a:r>
              <a:rPr lang="en-IN" sz="1200">
                <a:solidFill>
                  <a:srgbClr val="FF0000"/>
                </a:solidFill>
              </a:rPr>
              <a:t>vertex</a:t>
            </a:r>
            <a:endParaRPr lang="en-IN" sz="12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819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>
                <a:solidFill>
                  <a:srgbClr val="FF0000"/>
                </a:solidFill>
              </a:rPr>
              <a:t>interior; interior</a:t>
            </a:r>
          </a:p>
          <a:p>
            <a:r>
              <a:rPr lang="en-IN" sz="1200">
                <a:solidFill>
                  <a:srgbClr val="FF0000"/>
                </a:solidFill>
              </a:rPr>
              <a:t>exterior; interior</a:t>
            </a:r>
          </a:p>
          <a:p>
            <a:r>
              <a:rPr lang="en-IN" sz="1200">
                <a:solidFill>
                  <a:srgbClr val="FF0000"/>
                </a:solidFill>
              </a:rPr>
              <a:t>on; interior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91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/>
              <a:t>SP</a:t>
            </a:r>
            <a:r>
              <a:rPr lang="en-US" b="0"/>
              <a:t> = 17</a:t>
            </a:r>
            <a:endParaRPr lang="en-IN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43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01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73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63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i="1" err="1">
                <a:solidFill>
                  <a:srgbClr val="FF0000"/>
                </a:solidFill>
              </a:rPr>
              <a:t>m</a:t>
            </a:r>
            <a:r>
              <a:rPr lang="en-IN" sz="1200" err="1">
                <a:solidFill>
                  <a:srgbClr val="FF0000"/>
                </a:solidFill>
              </a:rPr>
              <a:t>∠</a:t>
            </a:r>
            <a:r>
              <a:rPr lang="en-IN" sz="1200" i="1" err="1">
                <a:solidFill>
                  <a:srgbClr val="FF0000"/>
                </a:solidFill>
              </a:rPr>
              <a:t>JKL</a:t>
            </a:r>
            <a:r>
              <a:rPr lang="en-IN" sz="1200" i="1">
                <a:solidFill>
                  <a:srgbClr val="FF0000"/>
                </a:solidFill>
              </a:rPr>
              <a:t> </a:t>
            </a:r>
            <a:r>
              <a:rPr lang="en-IN" sz="1200">
                <a:solidFill>
                  <a:srgbClr val="FF0000"/>
                </a:solidFill>
              </a:rPr>
              <a:t>= </a:t>
            </a:r>
            <a:r>
              <a:rPr lang="en-IN" sz="1200">
                <a:solidFill>
                  <a:srgbClr val="FF0000"/>
                </a:solidFill>
                <a:uFill>
                  <a:solidFill>
                    <a:schemeClr val="tx2"/>
                  </a:solidFill>
                </a:uFill>
              </a:rPr>
              <a:t>37°</a:t>
            </a:r>
            <a:endParaRPr lang="en-US" sz="1200">
              <a:solidFill>
                <a:srgbClr val="FF0000"/>
              </a:solidFill>
              <a:uFill>
                <a:solidFill>
                  <a:schemeClr val="tx2"/>
                </a:solidFill>
              </a:u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80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9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7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3A1D-D0ED-E64E-9099-4FF590EB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664F-5CF3-934E-88C9-0AD27C45C74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D543-EA8C-9842-9BFA-56F3E512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A8BEA-2F03-974A-8B26-430B26EC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3940" userDrawn="1">
          <p15:clr>
            <a:srgbClr val="FBAE40"/>
          </p15:clr>
        </p15:guide>
        <p15:guide id="5" pos="40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0764B-AC75-BC43-A405-EDC296E37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08" y="5619163"/>
            <a:ext cx="654674" cy="654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8E90B-5416-8D48-A26D-98B4B394D5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23" y="0"/>
            <a:ext cx="7705677" cy="186651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216A21A-A3B0-4B4C-B338-0742A8D99578}"/>
              </a:ext>
            </a:extLst>
          </p:cNvPr>
          <p:cNvSpPr txBox="1">
            <a:spLocks/>
          </p:cNvSpPr>
          <p:nvPr userDrawn="1"/>
        </p:nvSpPr>
        <p:spPr>
          <a:xfrm>
            <a:off x="1402828" y="6528816"/>
            <a:ext cx="6270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McGraw Hill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EF957-5CB0-DA4C-9327-91AF4A044E8A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0FB11E-B90E-3F4B-9353-B5D2722ED90B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7810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8CDEFB-1930-9E45-BF92-75A2E2B54F5E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D4FF0F4-3EB3-C14A-9D8D-940E128EAF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03" y="0"/>
            <a:ext cx="4896897" cy="1186155"/>
          </a:xfrm>
          <a:prstGeom prst="rect">
            <a:avLst/>
          </a:prstGeom>
        </p:spPr>
      </p:pic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7D925791-6F2B-EF4D-8846-D6D343AAE915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5"/>
            <a:ext cx="1036320" cy="3246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 Hill   </a:t>
            </a:r>
            <a:r>
              <a:rPr lang="en-US" sz="900" b="1" spc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1F3FF48-D6F7-7149-BC0E-351B7F3AA818}"/>
              </a:ext>
            </a:extLst>
          </p:cNvPr>
          <p:cNvSpPr txBox="1">
            <a:spLocks/>
          </p:cNvSpPr>
          <p:nvPr userDrawn="1"/>
        </p:nvSpPr>
        <p:spPr>
          <a:xfrm>
            <a:off x="1385464" y="6528815"/>
            <a:ext cx="4694822" cy="324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 Bisectors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3FF195-7E95-4741-972B-1D42479F5FDE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  <p15:guide id="11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2791FD-11C6-E043-A628-3CAF291B2B93}"/>
              </a:ext>
            </a:extLst>
          </p:cNvPr>
          <p:cNvSpPr txBox="1">
            <a:spLocks/>
          </p:cNvSpPr>
          <p:nvPr/>
        </p:nvSpPr>
        <p:spPr>
          <a:xfrm>
            <a:off x="1402828" y="2072396"/>
            <a:ext cx="9144000" cy="124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6-2 Angle Bisectors </a:t>
            </a:r>
          </a:p>
        </p:txBody>
      </p:sp>
    </p:spTree>
    <p:extLst>
      <p:ext uri="{BB962C8B-B14F-4D97-AF65-F5344CB8AC3E}">
        <p14:creationId xmlns:p14="http://schemas.microsoft.com/office/powerpoint/2010/main" val="234523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619075"/>
            <a:ext cx="6672446" cy="11665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Find </a:t>
            </a:r>
            <a:r>
              <a:rPr lang="en-IN" sz="2800" b="1" i="1" dirty="0">
                <a:solidFill>
                  <a:schemeClr val="tx1"/>
                </a:solidFill>
              </a:rPr>
              <a:t>QT</a:t>
            </a:r>
            <a:r>
              <a:rPr lang="en-IN" sz="2800" b="1" dirty="0">
                <a:solidFill>
                  <a:schemeClr val="tx1"/>
                </a:solidFill>
              </a:rPr>
              <a:t>.</a:t>
            </a:r>
            <a:endParaRPr lang="en-US" sz="2800" i="1" dirty="0">
              <a:solidFill>
                <a:schemeClr val="tx2"/>
              </a:solidFill>
              <a:latin typeface="Cambria Math" panose="02040503050406030204" pitchFamily="18" charset="0"/>
            </a:endParaRPr>
          </a:p>
          <a:p>
            <a:endParaRPr lang="en-US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the Angle Bisector Theorem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C2464C-4D8D-4051-9B85-ED112B6EB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015" y="1430069"/>
            <a:ext cx="3712087" cy="341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14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619075"/>
                <a:ext cx="6672446" cy="116657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8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𝑅𝑇</m:t>
                        </m:r>
                      </m:e>
                    </m:acc>
                  </m:oMath>
                </a14:m>
                <a:r>
                  <a:rPr lang="en-IN" sz="2800" i="1" dirty="0">
                    <a:solidFill>
                      <a:schemeClr val="tx2"/>
                    </a:solidFill>
                  </a:rPr>
                  <a:t> </a:t>
                </a:r>
                <a:r>
                  <a:rPr lang="en-IN" sz="2800" dirty="0">
                    <a:solidFill>
                      <a:schemeClr val="tx2"/>
                    </a:solidFill>
                  </a:rPr>
                  <a:t>is the angle bisector of ∠</a:t>
                </a:r>
                <a:r>
                  <a:rPr lang="en-IN" sz="2800" i="1" dirty="0">
                    <a:solidFill>
                      <a:schemeClr val="tx2"/>
                    </a:solidFill>
                  </a:rPr>
                  <a:t>QRS</a:t>
                </a:r>
                <a:r>
                  <a:rPr lang="en-IN" sz="2800" dirty="0">
                    <a:solidFill>
                      <a:schemeClr val="tx2"/>
                    </a:solidFill>
                  </a:rPr>
                  <a:t>.</a:t>
                </a:r>
                <a:endParaRPr lang="en-US" sz="2800" dirty="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619075"/>
                <a:ext cx="6672446" cy="1166576"/>
              </a:xfrm>
              <a:prstGeom prst="rect">
                <a:avLst/>
              </a:prstGeom>
              <a:blipFill>
                <a:blip r:embed="rId2"/>
                <a:stretch>
                  <a:fillRect b="-13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the Angle Bisector Theorem</a:t>
            </a:r>
            <a:endParaRPr lang="en-US" sz="2800" b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7751" y="2905339"/>
          <a:ext cx="8381605" cy="338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1719283266"/>
                    </a:ext>
                  </a:extLst>
                </a:gridCol>
                <a:gridCol w="2992582">
                  <a:extLst>
                    <a:ext uri="{9D8B030D-6E8A-4147-A177-3AD203B41FA5}">
                      <a16:colId xmlns:a16="http://schemas.microsoft.com/office/drawing/2014/main" val="1843086960"/>
                    </a:ext>
                  </a:extLst>
                </a:gridCol>
                <a:gridCol w="4108863">
                  <a:extLst>
                    <a:ext uri="{9D8B030D-6E8A-4147-A177-3AD203B41FA5}">
                      <a16:colId xmlns:a16="http://schemas.microsoft.com/office/drawing/2014/main" val="427131225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US" sz="2800" b="0" i="1">
                          <a:solidFill>
                            <a:schemeClr val="tx2"/>
                          </a:solidFill>
                        </a:rPr>
                        <a:t>QT</a:t>
                      </a:r>
                      <a:endParaRPr lang="en-IN" sz="2800" b="0" i="1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endParaRPr lang="en-IN" sz="28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Angle Bisector Theorem</a:t>
                      </a:r>
                      <a:endParaRPr lang="en-IN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79106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+ 8</a:t>
                      </a:r>
                      <a:endParaRPr lang="en-IN" sz="28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= 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− 7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Substitution</a:t>
                      </a:r>
                      <a:endParaRPr lang="en-IN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63496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−5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IN" sz="28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= −15</a:t>
                      </a:r>
                      <a:endParaRPr lang="en-IN" sz="28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Simplify.</a:t>
                      </a:r>
                      <a:endParaRPr lang="en-IN" sz="280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12398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IN" sz="28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= 3</a:t>
                      </a:r>
                      <a:endParaRPr lang="en-IN" sz="28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Simplify.</a:t>
                      </a:r>
                      <a:endParaRPr lang="en-IN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80710"/>
                  </a:ext>
                </a:extLst>
              </a:tr>
              <a:tr h="822960">
                <a:tc gridSpan="3"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So, 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QT 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4(3) + 8 or 20.</a:t>
                      </a:r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878087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4C2464C-4D8D-4051-9B85-ED112B6EB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162" y="2578644"/>
            <a:ext cx="3712087" cy="341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3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7"/>
            <a:ext cx="4230879" cy="22926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IN" sz="2800" dirty="0"/>
              <a:t>Find </a:t>
            </a:r>
            <a:r>
              <a:rPr lang="en-IN" sz="2800" i="1" dirty="0"/>
              <a:t>SP.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the Angle Bisector Theorem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12" y="1714500"/>
            <a:ext cx="2986088" cy="242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01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7"/>
            <a:ext cx="4230879" cy="22926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IN" sz="2800" dirty="0"/>
              <a:t>Find </a:t>
            </a:r>
            <a:r>
              <a:rPr lang="en-IN" sz="2800" i="1" dirty="0"/>
              <a:t>SP.</a:t>
            </a:r>
          </a:p>
          <a:p>
            <a:r>
              <a:rPr lang="en-IN" sz="2800" i="1" dirty="0">
                <a:solidFill>
                  <a:srgbClr val="FF0000"/>
                </a:solidFill>
              </a:rPr>
              <a:t>SP </a:t>
            </a:r>
            <a:r>
              <a:rPr lang="en-IN" sz="2800" dirty="0">
                <a:solidFill>
                  <a:srgbClr val="FF0000"/>
                </a:solidFill>
              </a:rPr>
              <a:t>= 17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the Angle Bisector Theorem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12" y="1714500"/>
            <a:ext cx="2986088" cy="242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60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6"/>
            <a:ext cx="7326275" cy="25354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Find </a:t>
            </a:r>
            <a:r>
              <a:rPr lang="en-IN" sz="2800" b="1" i="1" dirty="0" err="1">
                <a:solidFill>
                  <a:schemeClr val="tx1"/>
                </a:solidFill>
              </a:rPr>
              <a:t>m</a:t>
            </a:r>
            <a:r>
              <a:rPr lang="en-IN" sz="2800" b="1" dirty="0" err="1">
                <a:solidFill>
                  <a:schemeClr val="tx1"/>
                </a:solidFill>
              </a:rPr>
              <a:t>∠</a:t>
            </a:r>
            <a:r>
              <a:rPr lang="en-IN" sz="2800" b="1" i="1" dirty="0" err="1">
                <a:solidFill>
                  <a:schemeClr val="tx1"/>
                </a:solidFill>
              </a:rPr>
              <a:t>ZYW</a:t>
            </a:r>
            <a:r>
              <a:rPr lang="en-IN" sz="2800" b="1" i="1" dirty="0">
                <a:solidFill>
                  <a:schemeClr val="tx1"/>
                </a:solidFill>
              </a:rPr>
              <a:t>.</a:t>
            </a:r>
            <a:endParaRPr lang="en-IN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the Converse of the Angle Bisector</a:t>
            </a:r>
          </a:p>
          <a:p>
            <a:r>
              <a:rPr lang="en-IN" sz="2800" b="0">
                <a:solidFill>
                  <a:schemeClr val="tx1"/>
                </a:solidFill>
              </a:rPr>
              <a:t>Theorem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BF8EFB-292E-4047-B3D9-26F612E2F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40" y="1783151"/>
            <a:ext cx="2986088" cy="21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26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the Converse of the Angle Bisector</a:t>
            </a:r>
          </a:p>
          <a:p>
            <a:r>
              <a:rPr lang="en-IN" sz="2800" b="0">
                <a:solidFill>
                  <a:schemeClr val="tx1"/>
                </a:solidFill>
              </a:rPr>
              <a:t>Theorem</a:t>
            </a:r>
            <a:endParaRPr lang="en-US" sz="2800" b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962153"/>
              </p:ext>
            </p:extLst>
          </p:nvPr>
        </p:nvGraphicFramePr>
        <p:xfrm>
          <a:off x="97831" y="4044981"/>
          <a:ext cx="9818688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9080">
                  <a:extLst>
                    <a:ext uri="{9D8B030D-6E8A-4147-A177-3AD203B41FA5}">
                      <a16:colId xmlns:a16="http://schemas.microsoft.com/office/drawing/2014/main" val="3529563619"/>
                    </a:ext>
                  </a:extLst>
                </a:gridCol>
                <a:gridCol w="2821501">
                  <a:extLst>
                    <a:ext uri="{9D8B030D-6E8A-4147-A177-3AD203B41FA5}">
                      <a16:colId xmlns:a16="http://schemas.microsoft.com/office/drawing/2014/main" val="3878185338"/>
                    </a:ext>
                  </a:extLst>
                </a:gridCol>
                <a:gridCol w="5038107">
                  <a:extLst>
                    <a:ext uri="{9D8B030D-6E8A-4147-A177-3AD203B41FA5}">
                      <a16:colId xmlns:a16="http://schemas.microsoft.com/office/drawing/2014/main" val="357270249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ZYW </a:t>
                      </a:r>
                      <a:endParaRPr lang="en-IN" sz="2800" b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≅ ∠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XYW</a:t>
                      </a:r>
                      <a:endParaRPr lang="en-IN" sz="2800" b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Definition of angle bisector</a:t>
                      </a:r>
                      <a:endParaRPr lang="en-IN" sz="2800" b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84340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ZYW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N" sz="2800" b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XYW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Definition of congruent angles</a:t>
                      </a:r>
                      <a:endParaRPr lang="en-IN" sz="2800" b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6219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ZYW</a:t>
                      </a:r>
                      <a:endParaRPr lang="en-IN" sz="2800" b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= 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38°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Substitution</a:t>
                      </a:r>
                      <a:endParaRPr lang="en-IN" sz="28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53519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8428F69-75AF-453D-9916-FBB0E32FEF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4" y="1707846"/>
                <a:ext cx="7326275" cy="2535443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dirty="0"/>
                  <a:t>Because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𝑊𝑋</m:t>
                        </m:r>
                      </m:e>
                    </m:acc>
                    <m:r>
                      <a:rPr lang="en-I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⟂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𝑌𝑋</m:t>
                        </m:r>
                      </m:e>
                    </m:acc>
                  </m:oMath>
                </a14:m>
                <a:r>
                  <a:rPr lang="en-IN" sz="2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𝑊𝑍</m:t>
                        </m:r>
                      </m:e>
                    </m:acc>
                    <m:r>
                      <a:rPr lang="en-IN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⟂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𝑌𝑍</m:t>
                        </m:r>
                      </m:e>
                    </m:acc>
                  </m:oMath>
                </a14:m>
                <a:r>
                  <a:rPr lang="en-IN" sz="2800" dirty="0"/>
                  <a:t>, and </a:t>
                </a:r>
                <a:r>
                  <a:rPr lang="en-IN" sz="2800" i="1" dirty="0"/>
                  <a:t>WX </a:t>
                </a:r>
                <a:r>
                  <a:rPr lang="en-IN" sz="2800" dirty="0"/>
                  <a:t>= </a:t>
                </a:r>
                <a:r>
                  <a:rPr lang="en-IN" sz="2800" i="1" dirty="0"/>
                  <a:t>WZ</a:t>
                </a:r>
                <a:r>
                  <a:rPr lang="en-IN" sz="2800" dirty="0"/>
                  <a:t>, </a:t>
                </a:r>
                <a:r>
                  <a:rPr lang="en-IN" sz="2800" i="1" dirty="0"/>
                  <a:t>W </a:t>
                </a:r>
                <a:r>
                  <a:rPr lang="en-IN" sz="2800" dirty="0"/>
                  <a:t>is equidistant from the sides of ∠</a:t>
                </a:r>
                <a:r>
                  <a:rPr lang="en-IN" sz="2800" i="1" dirty="0"/>
                  <a:t>XYZ</a:t>
                </a:r>
                <a:r>
                  <a:rPr lang="en-IN" sz="2800" dirty="0"/>
                  <a:t>. By the Converse of the Angle Bisector Theorem,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𝑌𝑊</m:t>
                        </m:r>
                      </m:e>
                    </m:acc>
                  </m:oMath>
                </a14:m>
                <a:r>
                  <a:rPr lang="en-IN" sz="2800" i="1" dirty="0"/>
                  <a:t> </a:t>
                </a:r>
                <a:r>
                  <a:rPr lang="en-IN" sz="2800" dirty="0"/>
                  <a:t>bisects ∠</a:t>
                </a:r>
                <a:r>
                  <a:rPr lang="en-IN" sz="2800" i="1" dirty="0"/>
                  <a:t>XYZ</a:t>
                </a:r>
                <a:r>
                  <a:rPr lang="en-IN" sz="2800" dirty="0"/>
                  <a:t>. </a:t>
                </a:r>
                <a:endParaRPr lang="en-US" sz="28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8428F69-75AF-453D-9916-FBB0E32FE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4" y="1707846"/>
                <a:ext cx="7326275" cy="2535443"/>
              </a:xfrm>
              <a:prstGeom prst="rect">
                <a:avLst/>
              </a:prstGeom>
              <a:blipFill>
                <a:blip r:embed="rId4"/>
                <a:stretch>
                  <a:fillRect l="-1664" t="-481" r="-2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B3094EB-F415-4155-8C0E-482F3EA23E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40" y="1783151"/>
            <a:ext cx="2986088" cy="21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80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7"/>
            <a:ext cx="6380313" cy="19616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Check</a:t>
            </a:r>
          </a:p>
          <a:p>
            <a:r>
              <a:rPr lang="en-IN" sz="2800"/>
              <a:t>Find </a:t>
            </a:r>
            <a:r>
              <a:rPr lang="en-IN" sz="2800" i="1" err="1"/>
              <a:t>m</a:t>
            </a:r>
            <a:r>
              <a:rPr lang="en-IN" sz="2800" err="1"/>
              <a:t>∠</a:t>
            </a:r>
            <a:r>
              <a:rPr lang="en-IN" sz="2800" i="1" err="1"/>
              <a:t>JKL</a:t>
            </a:r>
            <a:r>
              <a:rPr lang="en-IN" sz="2800"/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the Converse of the Angle Bisector</a:t>
            </a:r>
          </a:p>
          <a:p>
            <a:r>
              <a:rPr lang="en-IN" sz="2800" b="0">
                <a:solidFill>
                  <a:schemeClr val="tx1"/>
                </a:solidFill>
              </a:rPr>
              <a:t>Theorem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334" y="1714500"/>
            <a:ext cx="2586266" cy="233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95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7"/>
            <a:ext cx="6380313" cy="19616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Check</a:t>
            </a:r>
          </a:p>
          <a:p>
            <a:r>
              <a:rPr lang="en-IN" sz="2800"/>
              <a:t>Find </a:t>
            </a:r>
            <a:r>
              <a:rPr lang="en-IN" sz="2800" i="1" err="1"/>
              <a:t>m</a:t>
            </a:r>
            <a:r>
              <a:rPr lang="en-IN" sz="2800" err="1"/>
              <a:t>∠</a:t>
            </a:r>
            <a:r>
              <a:rPr lang="en-IN" sz="2800" i="1" err="1"/>
              <a:t>JKL</a:t>
            </a:r>
            <a:r>
              <a:rPr lang="en-IN" sz="2800"/>
              <a:t>.</a:t>
            </a:r>
          </a:p>
          <a:p>
            <a:r>
              <a:rPr lang="en-IN" sz="2800" i="1" err="1">
                <a:solidFill>
                  <a:srgbClr val="FF0000"/>
                </a:solidFill>
              </a:rPr>
              <a:t>m</a:t>
            </a:r>
            <a:r>
              <a:rPr lang="en-IN" sz="2800" err="1">
                <a:solidFill>
                  <a:srgbClr val="FF0000"/>
                </a:solidFill>
              </a:rPr>
              <a:t>∠</a:t>
            </a:r>
            <a:r>
              <a:rPr lang="en-IN" sz="2800" i="1" err="1">
                <a:solidFill>
                  <a:srgbClr val="FF0000"/>
                </a:solidFill>
              </a:rPr>
              <a:t>JKL</a:t>
            </a:r>
            <a:r>
              <a:rPr lang="en-IN" sz="2800" i="1">
                <a:solidFill>
                  <a:srgbClr val="FF0000"/>
                </a:solidFill>
              </a:rPr>
              <a:t> </a:t>
            </a:r>
            <a:r>
              <a:rPr lang="en-IN" sz="2800">
                <a:solidFill>
                  <a:srgbClr val="FF0000"/>
                </a:solidFill>
              </a:rPr>
              <a:t>= </a:t>
            </a:r>
            <a:r>
              <a:rPr lang="en-IN" sz="2800">
                <a:solidFill>
                  <a:srgbClr val="FF0000"/>
                </a:solidFill>
                <a:uFill>
                  <a:solidFill>
                    <a:schemeClr val="tx2"/>
                  </a:solidFill>
                </a:uFill>
              </a:rPr>
              <a:t>37°</a:t>
            </a:r>
            <a:endParaRPr lang="en-US" sz="2800">
              <a:solidFill>
                <a:srgbClr val="FF0000"/>
              </a:solidFill>
              <a:uFill>
                <a:solidFill>
                  <a:schemeClr val="tx2"/>
                </a:solidFill>
              </a:uFill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the Converse of the Angle Bisector</a:t>
            </a:r>
          </a:p>
          <a:p>
            <a:r>
              <a:rPr lang="en-IN" sz="2800" b="0">
                <a:solidFill>
                  <a:schemeClr val="tx1"/>
                </a:solidFill>
              </a:rPr>
              <a:t>Theorem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334" y="1714500"/>
            <a:ext cx="2586266" cy="233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29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7"/>
            <a:ext cx="7674723" cy="28760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Because a triangle has three angles, it also has three angle bisectors. The angle bisectors of a triangle are concurrent, and their point of concurrency is called the </a:t>
            </a:r>
            <a:r>
              <a:rPr lang="en-US" sz="2800" b="1">
                <a:solidFill>
                  <a:schemeClr val="tx1"/>
                </a:solidFill>
              </a:rPr>
              <a:t>incenter</a:t>
            </a:r>
            <a:r>
              <a:rPr lang="en-US" sz="2800" b="1"/>
              <a:t> </a:t>
            </a:r>
            <a:r>
              <a:rPr lang="en-US" sz="2800"/>
              <a:t>of a triangle. </a:t>
            </a:r>
            <a:endParaRPr lang="en-US" sz="28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Angle Bisectors of Triangles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79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5" y="1707847"/>
            <a:ext cx="5636126" cy="5722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Theorem 6.6: </a:t>
            </a:r>
            <a:r>
              <a:rPr lang="en-US" sz="2800" b="1"/>
              <a:t>Incenter Theorem</a:t>
            </a:r>
            <a:endParaRPr lang="en-US" sz="2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Angle Bisectors of Triangles</a:t>
            </a:r>
            <a:endParaRPr lang="en-US" sz="2800" b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583521"/>
              </p:ext>
            </p:extLst>
          </p:nvPr>
        </p:nvGraphicFramePr>
        <p:xfrm>
          <a:off x="457200" y="2333145"/>
          <a:ext cx="10131552" cy="402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975673757"/>
                    </a:ext>
                  </a:extLst>
                </a:gridCol>
                <a:gridCol w="3147848">
                  <a:extLst>
                    <a:ext uri="{9D8B030D-6E8A-4147-A177-3AD203B41FA5}">
                      <a16:colId xmlns:a16="http://schemas.microsoft.com/office/drawing/2014/main" val="2841951003"/>
                    </a:ext>
                  </a:extLst>
                </a:gridCol>
                <a:gridCol w="5154904">
                  <a:extLst>
                    <a:ext uri="{9D8B030D-6E8A-4147-A177-3AD203B41FA5}">
                      <a16:colId xmlns:a16="http://schemas.microsoft.com/office/drawing/2014/main" val="455049122"/>
                    </a:ext>
                  </a:extLst>
                </a:gridCol>
              </a:tblGrid>
              <a:tr h="1515994">
                <a:tc>
                  <a:txBody>
                    <a:bodyPr/>
                    <a:lstStyle/>
                    <a:p>
                      <a:r>
                        <a:rPr lang="en-US" sz="2800" b="1" noProof="0"/>
                        <a:t>Words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800" b="0" i="0" u="none" strike="noStrike" kern="1200" baseline="0" noProof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The angle bisectors of a triangle intersect at a point called the incenter that is equidistant from the sides of the triangle.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800" b="0" i="0" u="none" strike="noStrike" kern="1200" baseline="0" noProof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4355177"/>
                  </a:ext>
                </a:extLst>
              </a:tr>
              <a:tr h="2507366">
                <a:tc>
                  <a:txBody>
                    <a:bodyPr/>
                    <a:lstStyle/>
                    <a:p>
                      <a:r>
                        <a:rPr lang="en-US" sz="2800" b="1" noProof="0"/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noProof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If </a:t>
                      </a:r>
                      <a:r>
                        <a:rPr lang="en-US" sz="2800" b="0" i="1" u="none" strike="noStrike" kern="1200" baseline="0" noProof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r>
                        <a:rPr lang="en-US" sz="2800" b="0" i="0" u="none" strike="noStrike" kern="1200" baseline="0" noProof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is the incenter of △</a:t>
                      </a:r>
                      <a:r>
                        <a:rPr lang="en-US" sz="2800" b="0" i="1" u="none" strike="noStrike" kern="1200" baseline="0" noProof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ABC</a:t>
                      </a:r>
                      <a:r>
                        <a:rPr lang="en-US" sz="2800" b="0" i="0" u="none" strike="noStrike" kern="1200" baseline="0" noProof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then </a:t>
                      </a:r>
                      <a:r>
                        <a:rPr lang="en-US" sz="2800" b="0" i="1" u="none" strike="noStrike" kern="1200" baseline="0" noProof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PD </a:t>
                      </a:r>
                      <a:r>
                        <a:rPr lang="en-US" sz="2800" b="0" i="0" u="none" strike="noStrike" kern="1200" baseline="0" noProof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 </a:t>
                      </a:r>
                      <a:r>
                        <a:rPr lang="en-US" sz="2800" b="0" i="1" u="none" strike="noStrike" kern="1200" baseline="0" noProof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PE </a:t>
                      </a:r>
                      <a:r>
                        <a:rPr lang="en-US" sz="2800" b="0" i="0" u="none" strike="noStrike" kern="1200" baseline="0" noProof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 </a:t>
                      </a:r>
                      <a:r>
                        <a:rPr lang="en-US" sz="2800" b="0" i="1" u="none" strike="noStrike" kern="1200" baseline="0" noProof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PF</a:t>
                      </a:r>
                      <a:r>
                        <a:rPr lang="en-US" sz="2800" b="0" i="0" u="none" strike="noStrike" kern="1200" baseline="0" noProof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800" b="0" i="0" u="none" strike="noStrike" kern="1200" baseline="0" noProof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6319052"/>
                  </a:ext>
                </a:extLst>
              </a:tr>
            </a:tbl>
          </a:graphicData>
        </a:graphic>
      </p:graphicFrame>
      <p:pic>
        <p:nvPicPr>
          <p:cNvPr id="6" name="Picture 5" descr="Shape, polygon&#10;&#10;Description automatically generated">
            <a:extLst>
              <a:ext uri="{FF2B5EF4-FFF2-40B4-BE49-F238E27FC236}">
                <a16:creationId xmlns:a16="http://schemas.microsoft.com/office/drawing/2014/main" id="{80FA3290-ABED-4F3B-BB90-93ACD2359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910" y="3986540"/>
            <a:ext cx="35909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2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2791FD-11C6-E043-A628-3CAF291B2B93}"/>
              </a:ext>
            </a:extLst>
          </p:cNvPr>
          <p:cNvSpPr txBox="1">
            <a:spLocks/>
          </p:cNvSpPr>
          <p:nvPr/>
        </p:nvSpPr>
        <p:spPr>
          <a:xfrm>
            <a:off x="1402828" y="2072396"/>
            <a:ext cx="9144000" cy="124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6-2 Angle Bisectors </a:t>
            </a:r>
          </a:p>
        </p:txBody>
      </p:sp>
      <p:pic>
        <p:nvPicPr>
          <p:cNvPr id="3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D5EFACC5-2853-5836-FD25-56FB2B417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89" y="0"/>
            <a:ext cx="9565377" cy="658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47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7"/>
            <a:ext cx="8912725" cy="27216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rgbClr val="00A6B9"/>
                </a:solidFill>
              </a:rPr>
              <a:t>Talk About It!</a:t>
            </a:r>
          </a:p>
          <a:p>
            <a:r>
              <a:rPr lang="en-IN" sz="2800"/>
              <a:t>Determine whether the statement is </a:t>
            </a:r>
            <a:r>
              <a:rPr lang="en-IN" sz="2800" i="1"/>
              <a:t>sometimes</a:t>
            </a:r>
            <a:r>
              <a:rPr lang="en-IN" sz="2800"/>
              <a:t>, </a:t>
            </a:r>
            <a:r>
              <a:rPr lang="en-IN" sz="2800" i="1"/>
              <a:t>always</a:t>
            </a:r>
            <a:r>
              <a:rPr lang="en-IN" sz="2800"/>
              <a:t>, or </a:t>
            </a:r>
            <a:r>
              <a:rPr lang="en-IN" sz="2800" i="1"/>
              <a:t>never </a:t>
            </a:r>
            <a:r>
              <a:rPr lang="en-IN" sz="2800"/>
              <a:t>true. Justify your argument. </a:t>
            </a:r>
          </a:p>
          <a:p>
            <a:r>
              <a:rPr lang="en-IN" sz="2800" i="1"/>
              <a:t>The angle bisectors of a triangle intersect at a point that is equidistant from the vertices of the triangle.</a:t>
            </a:r>
            <a:endParaRPr lang="en-IN" sz="280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Angle Bisectors of Triangles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99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7"/>
            <a:ext cx="6400800" cy="27527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>
                <a:solidFill>
                  <a:schemeClr val="tx1"/>
                </a:solidFill>
              </a:rPr>
              <a:t>P </a:t>
            </a:r>
            <a:r>
              <a:rPr lang="en-US" sz="2800" b="1">
                <a:solidFill>
                  <a:schemeClr val="tx1"/>
                </a:solidFill>
              </a:rPr>
              <a:t>is the incenter of △</a:t>
            </a:r>
            <a:r>
              <a:rPr lang="en-US" sz="2800" b="1" i="1">
                <a:solidFill>
                  <a:schemeClr val="tx1"/>
                </a:solidFill>
              </a:rPr>
              <a:t>XYZ</a:t>
            </a:r>
            <a:r>
              <a:rPr lang="en-US" sz="2800" b="1">
                <a:solidFill>
                  <a:schemeClr val="tx1"/>
                </a:solidFill>
              </a:rPr>
              <a:t>. Find each measure.</a:t>
            </a:r>
          </a:p>
          <a:p>
            <a:r>
              <a:rPr lang="en-US" sz="2800" b="1">
                <a:solidFill>
                  <a:schemeClr val="tx1"/>
                </a:solidFill>
              </a:rPr>
              <a:t>a. </a:t>
            </a:r>
            <a:r>
              <a:rPr lang="en-US" sz="2800" b="1" i="1">
                <a:solidFill>
                  <a:schemeClr val="tx1"/>
                </a:solidFill>
              </a:rPr>
              <a:t>PK</a:t>
            </a:r>
          </a:p>
          <a:p>
            <a:r>
              <a:rPr lang="en-US" sz="2800" b="1">
                <a:solidFill>
                  <a:schemeClr val="tx1"/>
                </a:solidFill>
              </a:rPr>
              <a:t>b. </a:t>
            </a:r>
            <a:r>
              <a:rPr lang="en-US" sz="2800" b="1" i="1" err="1">
                <a:solidFill>
                  <a:schemeClr val="tx1"/>
                </a:solidFill>
              </a:rPr>
              <a:t>m</a:t>
            </a:r>
            <a:r>
              <a:rPr lang="en-US" sz="2800" b="1" err="1">
                <a:solidFill>
                  <a:schemeClr val="tx1"/>
                </a:solidFill>
              </a:rPr>
              <a:t>∠</a:t>
            </a:r>
            <a:r>
              <a:rPr lang="en-US" sz="2800" b="1" i="1" err="1">
                <a:solidFill>
                  <a:schemeClr val="tx1"/>
                </a:solidFill>
              </a:rPr>
              <a:t>LZP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Use the Incenter Theorem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3FDC47-75A7-4991-B068-7A02C2A8E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365" y="1830114"/>
            <a:ext cx="23431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45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7"/>
            <a:ext cx="6858000" cy="33896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a. </a:t>
            </a:r>
            <a:r>
              <a:rPr lang="en-US" sz="2800" b="1" i="1">
                <a:solidFill>
                  <a:schemeClr val="tx1"/>
                </a:solidFill>
              </a:rPr>
              <a:t>PK</a:t>
            </a:r>
          </a:p>
          <a:p>
            <a:r>
              <a:rPr lang="en-US" sz="2800" i="1"/>
              <a:t>P </a:t>
            </a:r>
            <a:r>
              <a:rPr lang="en-US" sz="2800"/>
              <a:t>is the incenter of △</a:t>
            </a:r>
            <a:r>
              <a:rPr lang="en-US" sz="2800" i="1"/>
              <a:t>XYZ</a:t>
            </a:r>
            <a:r>
              <a:rPr lang="en-US" sz="2800"/>
              <a:t>, so by the Incenter Theorem, </a:t>
            </a:r>
            <a:r>
              <a:rPr lang="en-US" sz="2800" i="1"/>
              <a:t>P </a:t>
            </a:r>
            <a:r>
              <a:rPr lang="en-US" sz="2800"/>
              <a:t>is equidistant from the sides of the triangle. Therefore, </a:t>
            </a:r>
            <a:r>
              <a:rPr lang="en-US" sz="2800" i="1"/>
              <a:t>PK </a:t>
            </a:r>
            <a:r>
              <a:rPr lang="en-US" sz="2800"/>
              <a:t>= </a:t>
            </a:r>
            <a:r>
              <a:rPr lang="en-US" sz="2800" i="1"/>
              <a:t>PJ</a:t>
            </a:r>
            <a:r>
              <a:rPr lang="en-US" sz="2800"/>
              <a:t>. Find </a:t>
            </a:r>
            <a:r>
              <a:rPr lang="en-US" sz="2800" i="1"/>
              <a:t>PJ </a:t>
            </a:r>
            <a:r>
              <a:rPr lang="en-US" sz="2800"/>
              <a:t>by using the Pythagorean Theorem.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Use the Incenter Theorem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7A8B77-F963-476E-92AB-9D57D7869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365" y="1830114"/>
            <a:ext cx="23431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64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7199" y="4489104"/>
            <a:ext cx="5481145" cy="5368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/>
              <a:t>Because </a:t>
            </a:r>
            <a:r>
              <a:rPr lang="en-IN" sz="2800" i="1"/>
              <a:t>PK </a:t>
            </a:r>
            <a:r>
              <a:rPr lang="en-IN" sz="2800"/>
              <a:t>= </a:t>
            </a:r>
            <a:r>
              <a:rPr lang="en-IN" sz="2800" i="1"/>
              <a:t>PJ</a:t>
            </a:r>
            <a:r>
              <a:rPr lang="en-IN" sz="2800"/>
              <a:t>, </a:t>
            </a:r>
            <a:r>
              <a:rPr lang="en-IN" sz="2800" i="1"/>
              <a:t>PK </a:t>
            </a:r>
            <a:r>
              <a:rPr lang="en-IN" sz="2800"/>
              <a:t>≈ 4.7.</a:t>
            </a:r>
            <a:endParaRPr lang="en-IN" sz="280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the </a:t>
            </a:r>
            <a:r>
              <a:rPr lang="en-IN" sz="2800" b="0" err="1">
                <a:solidFill>
                  <a:schemeClr val="tx1"/>
                </a:solidFill>
              </a:rPr>
              <a:t>Incenter</a:t>
            </a:r>
            <a:r>
              <a:rPr lang="en-IN" sz="2800" b="0">
                <a:solidFill>
                  <a:schemeClr val="tx1"/>
                </a:solidFill>
              </a:rPr>
              <a:t> Theorem</a:t>
            </a:r>
            <a:endParaRPr lang="en-US" sz="2800" b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54590"/>
              </p:ext>
            </p:extLst>
          </p:nvPr>
        </p:nvGraphicFramePr>
        <p:xfrm>
          <a:off x="459873" y="1714500"/>
          <a:ext cx="832104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889030351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1121236978"/>
                    </a:ext>
                  </a:extLst>
                </a:gridCol>
                <a:gridCol w="3931920">
                  <a:extLst>
                    <a:ext uri="{9D8B030D-6E8A-4147-A177-3AD203B41FA5}">
                      <a16:colId xmlns:a16="http://schemas.microsoft.com/office/drawing/2014/main" val="700170801"/>
                    </a:ext>
                  </a:extLst>
                </a:gridCol>
              </a:tblGrid>
              <a:tr h="568712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2800" b="0" i="0" u="none" strike="noStrike" kern="1200" baseline="300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IN" sz="2800" b="0" i="0" u="none" strike="noStrike" kern="1200" baseline="300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N" sz="2800" b="0" baseline="30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IN" sz="2800" b="0" i="0" u="none" strike="noStrike" kern="1200" baseline="300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N" sz="2800" b="0" baseline="30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Pythagorean Theorem</a:t>
                      </a:r>
                      <a:endParaRPr lang="en-IN" sz="2800" b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846882"/>
                  </a:ext>
                </a:extLst>
              </a:tr>
              <a:tr h="568712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PJ</a:t>
                      </a:r>
                      <a:r>
                        <a:rPr lang="en-IN" sz="2800" b="0" i="0" u="none" strike="noStrike" kern="1200" baseline="300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+ 5.6</a:t>
                      </a:r>
                      <a:r>
                        <a:rPr lang="en-IN" sz="2800" b="0" i="0" u="none" strike="noStrike" kern="1200" baseline="300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N" sz="2800" b="0" baseline="30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=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7.3</a:t>
                      </a:r>
                      <a:r>
                        <a:rPr lang="en-IN" sz="2800" b="0" i="0" u="none" strike="noStrike" kern="1200" baseline="300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N" sz="2800" b="0" baseline="30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Substitution</a:t>
                      </a:r>
                      <a:endParaRPr lang="en-IN" sz="2800" b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10113"/>
                  </a:ext>
                </a:extLst>
              </a:tr>
              <a:tr h="568712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PJ</a:t>
                      </a:r>
                      <a:r>
                        <a:rPr lang="en-IN" sz="2800" b="0" i="0" u="none" strike="noStrike" kern="1200" baseline="300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N" sz="2800" b="0" baseline="30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=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21.93</a:t>
                      </a:r>
                      <a:endParaRPr lang="en-IN" sz="2800" b="0" baseline="300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Simplify and subtract.</a:t>
                      </a:r>
                      <a:endParaRPr lang="en-IN" sz="2800" b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38072"/>
                  </a:ext>
                </a:extLst>
              </a:tr>
              <a:tr h="1037064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PJ</a:t>
                      </a:r>
                      <a:endParaRPr lang="en-IN" sz="2800" b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≈ 4.7</a:t>
                      </a:r>
                      <a:endParaRPr lang="en-IN" sz="2800" b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Take the positive square root.</a:t>
                      </a:r>
                      <a:endParaRPr lang="en-IN" sz="2800" b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1123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C7F460F-9EF1-4A7B-8693-5AFB0C344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365" y="1830114"/>
            <a:ext cx="23431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63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707846"/>
                <a:ext cx="6858000" cy="445121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>
                    <a:solidFill>
                      <a:schemeClr val="tx1"/>
                    </a:solidFill>
                  </a:rPr>
                  <a:t>b. </a:t>
                </a:r>
                <a:r>
                  <a:rPr lang="en-US" sz="2800" b="1" i="1" err="1">
                    <a:solidFill>
                      <a:schemeClr val="tx1"/>
                    </a:solidFill>
                  </a:rPr>
                  <a:t>m</a:t>
                </a:r>
                <a:r>
                  <a:rPr lang="en-US" sz="2800" b="1" err="1">
                    <a:solidFill>
                      <a:schemeClr val="tx1"/>
                    </a:solidFill>
                  </a:rPr>
                  <a:t>∠</a:t>
                </a:r>
                <a:r>
                  <a:rPr lang="en-US" sz="2800" b="1" i="1" err="1">
                    <a:solidFill>
                      <a:schemeClr val="tx1"/>
                    </a:solidFill>
                  </a:rPr>
                  <a:t>LZP</a:t>
                </a:r>
                <a:endParaRPr lang="en-US" sz="2800">
                  <a:solidFill>
                    <a:schemeClr val="tx1"/>
                  </a:solidFill>
                </a:endParaRPr>
              </a:p>
              <a:p>
                <a:r>
                  <a:rPr lang="en-US" sz="2800" i="1"/>
                  <a:t>P </a:t>
                </a:r>
                <a:r>
                  <a:rPr lang="en-US" sz="2800"/>
                  <a:t>is the incenter of △</a:t>
                </a:r>
                <a:r>
                  <a:rPr lang="en-US" sz="2800" i="1"/>
                  <a:t>XYZ</a:t>
                </a:r>
                <a:r>
                  <a:rPr lang="en-US" sz="2800"/>
                  <a:t>, so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𝑋𝑃</m:t>
                        </m:r>
                      </m:e>
                    </m:acc>
                  </m:oMath>
                </a14:m>
                <a:r>
                  <a:rPr lang="en-US" sz="2800" i="1"/>
                  <a:t> </a:t>
                </a:r>
                <a:r>
                  <a:rPr lang="en-US" sz="2800"/>
                  <a:t>bisects ∠</a:t>
                </a:r>
                <a:r>
                  <a:rPr lang="en-US" sz="2800" i="1"/>
                  <a:t>LXK</a:t>
                </a:r>
                <a:r>
                  <a:rPr lang="en-US" sz="280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𝑌𝑃</m:t>
                        </m:r>
                      </m:e>
                    </m:acc>
                  </m:oMath>
                </a14:m>
                <a:r>
                  <a:rPr lang="en-US" sz="2800" i="1"/>
                  <a:t> </a:t>
                </a:r>
                <a:r>
                  <a:rPr lang="en-US" sz="2800"/>
                  <a:t>bisects ∠</a:t>
                </a:r>
                <a:r>
                  <a:rPr lang="en-US" sz="2800" i="1"/>
                  <a:t>KYJ</a:t>
                </a:r>
                <a:r>
                  <a:rPr lang="en-US" sz="2800"/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𝑍𝑃</m:t>
                        </m:r>
                      </m:e>
                    </m:acc>
                  </m:oMath>
                </a14:m>
                <a:r>
                  <a:rPr lang="en-US" sz="2800" i="1"/>
                  <a:t> </a:t>
                </a:r>
                <a:r>
                  <a:rPr lang="en-US" sz="2800"/>
                  <a:t>bisects ∠</a:t>
                </a:r>
                <a:r>
                  <a:rPr lang="en-US" sz="2800" i="1"/>
                  <a:t>LZJ</a:t>
                </a:r>
                <a:r>
                  <a:rPr lang="en-US" sz="2800"/>
                  <a:t>. Thus, </a:t>
                </a:r>
                <a:r>
                  <a:rPr lang="en-US" sz="2800" i="1" err="1"/>
                  <a:t>m</a:t>
                </a:r>
                <a:r>
                  <a:rPr lang="en-US" sz="2800" err="1"/>
                  <a:t>∠</a:t>
                </a:r>
                <a:r>
                  <a:rPr lang="en-US" sz="2800" i="1" err="1"/>
                  <a:t>LXK</a:t>
                </a:r>
                <a:r>
                  <a:rPr lang="en-US" sz="2800" i="1"/>
                  <a:t> </a:t>
                </a:r>
                <a:r>
                  <a:rPr lang="en-US" sz="2800"/>
                  <a:t>=</a:t>
                </a:r>
                <a:r>
                  <a:rPr lang="en-US" sz="2800" i="1"/>
                  <a:t> </a:t>
                </a:r>
                <a:r>
                  <a:rPr lang="en-US" sz="2800"/>
                  <a:t>2</a:t>
                </a:r>
                <a:r>
                  <a:rPr lang="en-US" sz="2800" i="1"/>
                  <a:t>m</a:t>
                </a:r>
                <a:r>
                  <a:rPr lang="en-US" sz="2800"/>
                  <a:t>∠</a:t>
                </a:r>
                <a:r>
                  <a:rPr lang="en-US" sz="2800" i="1"/>
                  <a:t>PXK</a:t>
                </a:r>
                <a:r>
                  <a:rPr lang="en-US" sz="2800"/>
                  <a:t>.</a:t>
                </a:r>
              </a:p>
              <a:p>
                <a:r>
                  <a:rPr lang="en-US" sz="2800"/>
                  <a:t>So, </a:t>
                </a:r>
                <a:r>
                  <a:rPr lang="en-US" sz="2800" i="1" err="1"/>
                  <a:t>m</a:t>
                </a:r>
                <a:r>
                  <a:rPr lang="en-US" sz="2800" err="1"/>
                  <a:t>∠</a:t>
                </a:r>
                <a:r>
                  <a:rPr lang="en-US" sz="2800" i="1" err="1"/>
                  <a:t>LXK</a:t>
                </a:r>
                <a:r>
                  <a:rPr lang="en-US" sz="2800" i="1"/>
                  <a:t> </a:t>
                </a:r>
                <a:r>
                  <a:rPr lang="en-US" sz="2800"/>
                  <a:t>=</a:t>
                </a:r>
                <a:r>
                  <a:rPr lang="en-US" sz="2800" i="1"/>
                  <a:t> </a:t>
                </a:r>
                <a:r>
                  <a:rPr lang="en-US" sz="2800"/>
                  <a:t>2(24.6°) or 49.2°. Likewise, </a:t>
                </a:r>
                <a:r>
                  <a:rPr lang="en-US" sz="2800" i="1" err="1"/>
                  <a:t>m</a:t>
                </a:r>
                <a:r>
                  <a:rPr lang="en-US" sz="2800" err="1"/>
                  <a:t>∠</a:t>
                </a:r>
                <a:r>
                  <a:rPr lang="en-US" sz="2800" i="1" err="1"/>
                  <a:t>KYJ</a:t>
                </a:r>
                <a:r>
                  <a:rPr lang="en-US" sz="2800" i="1"/>
                  <a:t> </a:t>
                </a:r>
                <a:r>
                  <a:rPr lang="en-US" sz="2800"/>
                  <a:t>=</a:t>
                </a:r>
                <a:r>
                  <a:rPr lang="en-US" sz="2800" i="1"/>
                  <a:t> </a:t>
                </a:r>
                <a:r>
                  <a:rPr lang="en-US" sz="2800"/>
                  <a:t>2</a:t>
                </a:r>
                <a:r>
                  <a:rPr lang="en-US" sz="2800" i="1"/>
                  <a:t>m</a:t>
                </a:r>
                <a:r>
                  <a:rPr lang="en-US" sz="2800"/>
                  <a:t>∠</a:t>
                </a:r>
                <a:r>
                  <a:rPr lang="en-US" sz="2800" i="1"/>
                  <a:t>PYJ</a:t>
                </a:r>
                <a:r>
                  <a:rPr lang="en-US" sz="2800"/>
                  <a:t>, so </a:t>
                </a:r>
                <a:r>
                  <a:rPr lang="en-US" sz="2800" i="1" err="1"/>
                  <a:t>m</a:t>
                </a:r>
                <a:r>
                  <a:rPr lang="en-US" sz="2800" err="1"/>
                  <a:t>∠</a:t>
                </a:r>
                <a:r>
                  <a:rPr lang="en-US" sz="2800" i="1" err="1"/>
                  <a:t>KYJ</a:t>
                </a:r>
                <a:r>
                  <a:rPr lang="en-US" sz="2800" i="1"/>
                  <a:t> </a:t>
                </a:r>
                <a:r>
                  <a:rPr lang="en-US" sz="2800"/>
                  <a:t>=</a:t>
                </a:r>
                <a:r>
                  <a:rPr lang="en-US" sz="2800" i="1"/>
                  <a:t> </a:t>
                </a:r>
                <a:r>
                  <a:rPr lang="en-US" sz="2800"/>
                  <a:t>2(25.1°) or 50.2°. </a:t>
                </a:r>
              </a:p>
              <a:p>
                <a:r>
                  <a:rPr lang="en-US" sz="2800"/>
                  <a:t>Find </a:t>
                </a:r>
                <a:r>
                  <a:rPr lang="en-US" sz="2800" i="1" err="1"/>
                  <a:t>m</a:t>
                </a:r>
                <a:r>
                  <a:rPr lang="en-US" sz="2800" err="1"/>
                  <a:t>∠</a:t>
                </a:r>
                <a:r>
                  <a:rPr lang="en-US" sz="2800" i="1" err="1"/>
                  <a:t>LZJ</a:t>
                </a:r>
                <a:r>
                  <a:rPr lang="en-US" sz="2800" i="1"/>
                  <a:t> </a:t>
                </a:r>
                <a:r>
                  <a:rPr lang="en-US" sz="2800"/>
                  <a:t>using the Triangle Angle-Sum Theorem.</a:t>
                </a:r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707846"/>
                <a:ext cx="6858000" cy="4451215"/>
              </a:xfrm>
              <a:prstGeom prst="rect">
                <a:avLst/>
              </a:prstGeom>
              <a:blipFill>
                <a:blip r:embed="rId3"/>
                <a:stretch>
                  <a:fillRect l="-1778" t="-1370" r="-3200" b="-2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Use the Incenter Theorem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E45AF9-C99A-4147-908D-F1B2149F1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365" y="1830114"/>
            <a:ext cx="23431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18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4294636"/>
                <a:ext cx="10382297" cy="146066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/>
                  <a:t>Because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800" i="1"/>
                  <a:t> </a:t>
                </a:r>
                <a:r>
                  <a:rPr lang="en-US" sz="2800"/>
                  <a:t>bisects ∠</a:t>
                </a:r>
                <a:r>
                  <a:rPr lang="en-US" sz="2800" i="1"/>
                  <a:t>LZJ</a:t>
                </a:r>
                <a:r>
                  <a:rPr lang="en-US" sz="2800"/>
                  <a:t>, 2</a:t>
                </a:r>
                <a:r>
                  <a:rPr lang="en-US" sz="2800" i="1"/>
                  <a:t>m</a:t>
                </a:r>
                <a:r>
                  <a:rPr lang="en-US" sz="2800"/>
                  <a:t>∠</a:t>
                </a:r>
                <a:r>
                  <a:rPr lang="en-US" sz="2800" i="1"/>
                  <a:t>LZP </a:t>
                </a:r>
                <a:r>
                  <a:rPr lang="en-US" sz="2800"/>
                  <a:t>=</a:t>
                </a:r>
                <a:r>
                  <a:rPr lang="en-US" sz="2800" i="1"/>
                  <a:t> </a:t>
                </a:r>
                <a:r>
                  <a:rPr lang="en-US" sz="2800" i="1" err="1"/>
                  <a:t>m</a:t>
                </a:r>
                <a:r>
                  <a:rPr lang="en-US" sz="2800" err="1"/>
                  <a:t>∠</a:t>
                </a:r>
                <a:r>
                  <a:rPr lang="en-US" sz="2800" i="1" err="1"/>
                  <a:t>LZJ</a:t>
                </a:r>
                <a:r>
                  <a:rPr lang="en-US" sz="2800"/>
                  <a:t>. This means that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𝐿𝑍𝑃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𝐿𝑍𝐽</m:t>
                    </m:r>
                  </m:oMath>
                </a14:m>
                <a:r>
                  <a:rPr lang="en-US" sz="2800"/>
                  <a:t>, so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𝐿𝑍𝑃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80.6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>
                    <a:latin typeface="+mj-lt"/>
                  </a:rPr>
                  <a:t>or 40.3°.</a:t>
                </a:r>
                <a:endParaRPr lang="en-US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4294636"/>
                <a:ext cx="10382297" cy="1460664"/>
              </a:xfrm>
              <a:prstGeom prst="rect">
                <a:avLst/>
              </a:prstGeom>
              <a:blipFill>
                <a:blip r:embed="rId3"/>
                <a:stretch>
                  <a:fillRect l="-1174" t="-4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Use the Incenter Theorem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851107"/>
              </p:ext>
            </p:extLst>
          </p:nvPr>
        </p:nvGraphicFramePr>
        <p:xfrm>
          <a:off x="457200" y="1714500"/>
          <a:ext cx="11098679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330923635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766751496"/>
                    </a:ext>
                  </a:extLst>
                </a:gridCol>
                <a:gridCol w="4880759">
                  <a:extLst>
                    <a:ext uri="{9D8B030D-6E8A-4147-A177-3AD203B41FA5}">
                      <a16:colId xmlns:a16="http://schemas.microsoft.com/office/drawing/2014/main" val="3225932414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LXK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KYJ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LZJ</a:t>
                      </a:r>
                      <a:endParaRPr lang="en-IN" sz="28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180°</a:t>
                      </a:r>
                      <a:endParaRPr lang="en-IN" sz="28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Triangle Angle-Sum Theorem</a:t>
                      </a:r>
                      <a:endParaRPr lang="en-IN" sz="280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31715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r"/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49.2° + 50.2° + 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LZJ</a:t>
                      </a:r>
                      <a:endParaRPr lang="en-IN" sz="28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180°</a:t>
                      </a:r>
                      <a:endParaRPr lang="en-IN" sz="28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Substitution</a:t>
                      </a:r>
                      <a:endParaRPr lang="en-IN" sz="280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160544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LZJ</a:t>
                      </a:r>
                      <a:endParaRPr lang="en-IN" sz="28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80.6°</a:t>
                      </a:r>
                      <a:endParaRPr lang="en-IN" sz="28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Simplify.</a:t>
                      </a:r>
                      <a:endParaRPr lang="en-IN" sz="280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841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124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14500"/>
            <a:ext cx="6119602" cy="33681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Check</a:t>
            </a:r>
          </a:p>
          <a:p>
            <a:r>
              <a:rPr lang="en-US" sz="2800"/>
              <a:t>Find each measure if </a:t>
            </a:r>
            <a:r>
              <a:rPr lang="en-US" sz="2800" i="1"/>
              <a:t>J </a:t>
            </a:r>
            <a:r>
              <a:rPr lang="en-US" sz="2800"/>
              <a:t>is the incenter of △</a:t>
            </a:r>
            <a:r>
              <a:rPr lang="en-US" sz="2800" i="1"/>
              <a:t>ABC</a:t>
            </a:r>
            <a:r>
              <a:rPr lang="en-US" sz="2800"/>
              <a:t>.</a:t>
            </a:r>
          </a:p>
          <a:p>
            <a:r>
              <a:rPr lang="en-US" sz="2800" b="1">
                <a:solidFill>
                  <a:schemeClr val="tx1"/>
                </a:solidFill>
              </a:rPr>
              <a:t>a. </a:t>
            </a:r>
            <a:r>
              <a:rPr lang="en-US" sz="2800" i="1"/>
              <a:t>JF</a:t>
            </a:r>
            <a:endParaRPr lang="en-US" sz="2800" b="1"/>
          </a:p>
          <a:p>
            <a:r>
              <a:rPr lang="en-US" sz="2800" b="1">
                <a:solidFill>
                  <a:schemeClr val="tx1"/>
                </a:solidFill>
              </a:rPr>
              <a:t>b. </a:t>
            </a:r>
            <a:r>
              <a:rPr lang="en-US" sz="2800" i="1" err="1"/>
              <a:t>m</a:t>
            </a:r>
            <a:r>
              <a:rPr lang="en-US" sz="2800" err="1"/>
              <a:t>∠</a:t>
            </a:r>
            <a:r>
              <a:rPr lang="en-US" sz="2800" i="1" err="1"/>
              <a:t>JAC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Use the Incenter Theorem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90" y="1872849"/>
            <a:ext cx="2860358" cy="343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67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14500"/>
            <a:ext cx="6119602" cy="33681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Check</a:t>
            </a:r>
          </a:p>
          <a:p>
            <a:r>
              <a:rPr lang="en-US" sz="2800"/>
              <a:t>Find each measure if </a:t>
            </a:r>
            <a:r>
              <a:rPr lang="en-US" sz="2800" i="1"/>
              <a:t>J </a:t>
            </a:r>
            <a:r>
              <a:rPr lang="en-US" sz="2800"/>
              <a:t>is the incenter of △</a:t>
            </a:r>
            <a:r>
              <a:rPr lang="en-US" sz="2800" i="1"/>
              <a:t>ABC</a:t>
            </a:r>
            <a:r>
              <a:rPr lang="en-US" sz="2800"/>
              <a:t>.</a:t>
            </a:r>
          </a:p>
          <a:p>
            <a:r>
              <a:rPr lang="en-US" sz="2800" b="1">
                <a:solidFill>
                  <a:schemeClr val="tx1"/>
                </a:solidFill>
              </a:rPr>
              <a:t>a. </a:t>
            </a:r>
            <a:r>
              <a:rPr lang="en-US" sz="2800" i="1"/>
              <a:t>JF	</a:t>
            </a:r>
            <a:r>
              <a:rPr lang="en-US" sz="2800">
                <a:solidFill>
                  <a:srgbClr val="FF0000"/>
                </a:solidFill>
              </a:rPr>
              <a:t>≈ 4.9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800" b="1">
                <a:solidFill>
                  <a:schemeClr val="tx1"/>
                </a:solidFill>
              </a:rPr>
              <a:t>b. </a:t>
            </a:r>
            <a:r>
              <a:rPr lang="en-US" sz="2800" i="1" err="1"/>
              <a:t>m</a:t>
            </a:r>
            <a:r>
              <a:rPr lang="en-US" sz="2800" err="1"/>
              <a:t>∠</a:t>
            </a:r>
            <a:r>
              <a:rPr lang="en-US" sz="2800" i="1" err="1"/>
              <a:t>JAC</a:t>
            </a:r>
            <a:r>
              <a:rPr lang="en-US" sz="2800" i="1"/>
              <a:t> </a:t>
            </a:r>
            <a:r>
              <a:rPr lang="en-US" sz="2800" b="0">
                <a:solidFill>
                  <a:srgbClr val="FF0000"/>
                </a:solidFill>
              </a:rPr>
              <a:t>= </a:t>
            </a:r>
            <a:r>
              <a:rPr lang="en-IN" sz="2800" b="0">
                <a:solidFill>
                  <a:srgbClr val="FF0000"/>
                </a:solidFill>
              </a:rPr>
              <a:t>27.6°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Use the Incenter Theorem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890" y="1872849"/>
            <a:ext cx="2860358" cy="343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7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14500"/>
            <a:ext cx="6947605" cy="33681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COURTYARD</a:t>
            </a:r>
            <a:r>
              <a:rPr lang="en-US" sz="2800" b="1"/>
              <a:t>  A new art sculpture will be placed in the courtyard of a high school. The entrances to the courtyard are located at points </a:t>
            </a:r>
            <a:r>
              <a:rPr lang="en-US" sz="2800" b="1" i="1"/>
              <a:t>A</a:t>
            </a:r>
            <a:r>
              <a:rPr lang="en-US" sz="2800" b="1"/>
              <a:t>, </a:t>
            </a:r>
            <a:r>
              <a:rPr lang="en-US" sz="2800" b="1" i="1"/>
              <a:t>B</a:t>
            </a:r>
            <a:r>
              <a:rPr lang="en-US" sz="2800" b="1"/>
              <a:t>, and </a:t>
            </a:r>
            <a:r>
              <a:rPr lang="en-US" sz="2800" b="1" i="1"/>
              <a:t>C</a:t>
            </a:r>
            <a:r>
              <a:rPr lang="en-US" sz="2800" b="1"/>
              <a:t>. Find the location of the center of the sculpture so that it is equidistant from the sides of the courtyard. </a:t>
            </a:r>
            <a:endParaRPr lang="en-US" sz="2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Angle Bisectors in Design Problems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2EADCA10-DD2B-476F-905C-9589E3868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992" y="1847088"/>
            <a:ext cx="36385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56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14501"/>
            <a:ext cx="7639097" cy="32878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The incenter of a triangle is equidistant from the sides of the triangle. Use a compass and straightedge or dynamic geometry software to construct the angle bisectors of △</a:t>
            </a:r>
            <a:r>
              <a:rPr lang="en-US" sz="2800" i="1"/>
              <a:t>ABC</a:t>
            </a:r>
            <a:r>
              <a:rPr lang="en-US" sz="2800"/>
              <a:t>. Find the intersection point of the angle bisectors to determine where the center of the sculpture should be located.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Angle Bisectors in Design Problems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96" y="1850303"/>
            <a:ext cx="3667125" cy="2543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EC3FDA-F808-4B36-8C9C-758493F3AD7A}"/>
              </a:ext>
            </a:extLst>
          </p:cNvPr>
          <p:cNvSpPr txBox="1"/>
          <p:nvPr/>
        </p:nvSpPr>
        <p:spPr>
          <a:xfrm>
            <a:off x="459873" y="4979398"/>
            <a:ext cx="93511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The intersection of the angle bisectors appears to be at about (8.3, 4.4). So, the center of the sculpture should be located at (8.3, 4.4). </a:t>
            </a:r>
          </a:p>
        </p:txBody>
      </p:sp>
    </p:spTree>
    <p:extLst>
      <p:ext uri="{BB962C8B-B14F-4D97-AF65-F5344CB8AC3E}">
        <p14:creationId xmlns:p14="http://schemas.microsoft.com/office/powerpoint/2010/main" val="372226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Warm Up</a:t>
            </a:r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7D5C8EC-F1EF-6146-850F-128719B25F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6652" y="1332862"/>
                <a:ext cx="9810348" cy="506793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>
                    <a:solidFill>
                      <a:schemeClr val="tx1"/>
                    </a:solidFill>
                  </a:rPr>
                  <a:t>You are given endpoints </a:t>
                </a:r>
                <a:r>
                  <a:rPr lang="en-IN" sz="2800" b="1" i="1">
                    <a:solidFill>
                      <a:schemeClr val="tx1"/>
                    </a:solidFill>
                  </a:rPr>
                  <a:t>A </a:t>
                </a:r>
                <a:r>
                  <a:rPr lang="en-IN" sz="2800" b="1">
                    <a:solidFill>
                      <a:schemeClr val="tx1"/>
                    </a:solidFill>
                  </a:rPr>
                  <a:t>and </a:t>
                </a:r>
                <a:r>
                  <a:rPr lang="en-IN" sz="2800" b="1" i="1">
                    <a:solidFill>
                      <a:schemeClr val="tx1"/>
                    </a:solidFill>
                  </a:rPr>
                  <a:t>B</a:t>
                </a:r>
                <a:r>
                  <a:rPr lang="en-IN" sz="2800" b="1">
                    <a:solidFill>
                      <a:schemeClr val="tx1"/>
                    </a:solidFill>
                  </a:rPr>
                  <a:t>. Find point </a:t>
                </a:r>
                <a:r>
                  <a:rPr lang="en-IN" sz="2800" b="1" i="1">
                    <a:solidFill>
                      <a:schemeClr val="tx1"/>
                    </a:solidFill>
                  </a:rPr>
                  <a:t>C </a:t>
                </a:r>
                <a:r>
                  <a:rPr lang="en-IN" sz="2800" b="1">
                    <a:solidFill>
                      <a:schemeClr val="tx1"/>
                    </a:solidFill>
                  </a:rPr>
                  <a:t>that lies on the perpendicular bisector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IN" sz="2800" b="1">
                    <a:solidFill>
                      <a:schemeClr val="tx1"/>
                    </a:solidFill>
                  </a:rPr>
                  <a:t>.</a:t>
                </a:r>
                <a:endParaRPr lang="en-IN" sz="2800">
                  <a:solidFill>
                    <a:schemeClr val="tx1"/>
                  </a:solidFill>
                </a:endParaRPr>
              </a:p>
              <a:p>
                <a:r>
                  <a:rPr lang="en-IN" sz="2800" b="1">
                    <a:solidFill>
                      <a:schemeClr val="tx1"/>
                    </a:solidFill>
                    <a:latin typeface="Proxima Nova" panose="02000506030000020004"/>
                  </a:rPr>
                  <a:t>1.</a:t>
                </a:r>
                <a:r>
                  <a:rPr lang="en-IN" sz="2800" b="1"/>
                  <a:t> </a:t>
                </a:r>
                <a:r>
                  <a:rPr lang="en-IN" sz="2800" i="1"/>
                  <a:t>A</a:t>
                </a:r>
                <a:r>
                  <a:rPr lang="en-IN" sz="2800"/>
                  <a:t>(5, 1) and </a:t>
                </a:r>
                <a:r>
                  <a:rPr lang="en-IN" sz="2800" i="1"/>
                  <a:t>B</a:t>
                </a:r>
                <a:r>
                  <a:rPr lang="en-IN" sz="2800"/>
                  <a:t>(−1, 3)</a:t>
                </a:r>
              </a:p>
              <a:p>
                <a:r>
                  <a:rPr lang="en-IN" sz="2800" b="1">
                    <a:solidFill>
                      <a:schemeClr val="tx1"/>
                    </a:solidFill>
                    <a:latin typeface="Proxima Nova" panose="02000506030000020004"/>
                  </a:rPr>
                  <a:t>2.</a:t>
                </a:r>
                <a:r>
                  <a:rPr lang="en-IN" sz="2800" b="1"/>
                  <a:t> </a:t>
                </a:r>
                <a:r>
                  <a:rPr lang="en-IN" sz="2800" i="1"/>
                  <a:t>A</a:t>
                </a:r>
                <a:r>
                  <a:rPr lang="en-IN" sz="2800"/>
                  <a:t>(0, 8) and </a:t>
                </a:r>
                <a:r>
                  <a:rPr lang="en-IN" sz="2800" i="1"/>
                  <a:t>B</a:t>
                </a:r>
                <a:r>
                  <a:rPr lang="en-IN" sz="2800"/>
                  <a:t>(0, 4)</a:t>
                </a:r>
              </a:p>
              <a:p>
                <a:r>
                  <a:rPr lang="en-IN" sz="2800" b="1">
                    <a:solidFill>
                      <a:schemeClr val="tx1"/>
                    </a:solidFill>
                    <a:latin typeface="Proxima Nova" panose="02000506030000020004"/>
                  </a:rPr>
                  <a:t>3.</a:t>
                </a:r>
                <a:r>
                  <a:rPr lang="en-IN" sz="2800" b="1"/>
                  <a:t> </a:t>
                </a:r>
                <a:r>
                  <a:rPr lang="en-IN" sz="2800" i="1"/>
                  <a:t>A</a:t>
                </a:r>
                <a:r>
                  <a:rPr lang="en-IN" sz="2800"/>
                  <a:t>(5, −5) and </a:t>
                </a:r>
                <a:r>
                  <a:rPr lang="en-IN" sz="2800" i="1"/>
                  <a:t>B</a:t>
                </a:r>
                <a:r>
                  <a:rPr lang="en-IN" sz="2800"/>
                  <a:t>(−3, 1)</a:t>
                </a:r>
              </a:p>
              <a:p>
                <a:r>
                  <a:rPr lang="en-IN" sz="2800" b="1">
                    <a:solidFill>
                      <a:schemeClr val="tx1"/>
                    </a:solidFill>
                    <a:latin typeface="Proxima Nova" panose="02000506030000020004"/>
                  </a:rPr>
                  <a:t>4.</a:t>
                </a:r>
                <a:r>
                  <a:rPr lang="en-IN" sz="2800" b="1"/>
                  <a:t> </a:t>
                </a:r>
                <a:r>
                  <a:rPr lang="en-IN" sz="2800" i="1"/>
                  <a:t>A</a:t>
                </a:r>
                <a:r>
                  <a:rPr lang="en-IN" sz="2800"/>
                  <a:t>(−6, 6) and B(−1, 1)</a:t>
                </a:r>
              </a:p>
              <a:p>
                <a:pPr marL="444500" indent="-444500"/>
                <a:r>
                  <a:rPr lang="en-IN" sz="2800" b="1">
                    <a:solidFill>
                      <a:schemeClr val="tx1"/>
                    </a:solidFill>
                    <a:latin typeface="Proxima Nova" panose="02000506030000020004"/>
                  </a:rPr>
                  <a:t>5.</a:t>
                </a:r>
                <a:r>
                  <a:rPr lang="en-IN" sz="2800" b="1"/>
                  <a:t> </a:t>
                </a:r>
                <a:r>
                  <a:rPr lang="en-IN" sz="280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𝑅𝑆</m:t>
                        </m:r>
                      </m:e>
                    </m:acc>
                  </m:oMath>
                </a14:m>
                <a:r>
                  <a:rPr lang="en-IN" sz="2800" i="1"/>
                  <a:t> </a:t>
                </a:r>
                <a:r>
                  <a:rPr lang="en-IN" sz="2800"/>
                  <a:t>has endpoints </a:t>
                </a:r>
                <a:r>
                  <a:rPr lang="en-IN" sz="2800" i="1"/>
                  <a:t>R</a:t>
                </a:r>
                <a:r>
                  <a:rPr lang="en-IN" sz="2800"/>
                  <a:t>(−5, 2) and </a:t>
                </a:r>
                <a:r>
                  <a:rPr lang="en-IN" sz="2800" i="1"/>
                  <a:t>S</a:t>
                </a:r>
                <a:r>
                  <a:rPr lang="en-IN" sz="2800"/>
                  <a:t>(3, −4), does </a:t>
                </a:r>
                <a:r>
                  <a:rPr lang="en-IN" sz="2800" i="1"/>
                  <a:t>C</a:t>
                </a:r>
                <a:r>
                  <a:rPr lang="en-IN" sz="2800"/>
                  <a:t>(2, 3) lie on the perpendicular bisector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𝑅𝑆</m:t>
                        </m:r>
                      </m:e>
                    </m:acc>
                  </m:oMath>
                </a14:m>
                <a:r>
                  <a:rPr lang="en-IN" sz="2800"/>
                  <a:t>?</a:t>
                </a:r>
                <a:endParaRPr lang="en-US" sz="2800">
                  <a:latin typeface="Proxima Nova" panose="02000506030000020004" pitchFamily="50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7D5C8EC-F1EF-6146-850F-128719B25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52" y="1332862"/>
                <a:ext cx="9810348" cy="5067938"/>
              </a:xfrm>
              <a:prstGeom prst="rect">
                <a:avLst/>
              </a:prstGeom>
              <a:blipFill>
                <a:blip r:embed="rId3"/>
                <a:stretch>
                  <a:fillRect l="-1242" t="-1324" r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798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14500"/>
            <a:ext cx="7187835" cy="4626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Check</a:t>
            </a:r>
          </a:p>
          <a:p>
            <a:r>
              <a:rPr lang="en-US" sz="2800" b="1">
                <a:solidFill>
                  <a:schemeClr val="tx1"/>
                </a:solidFill>
              </a:rPr>
              <a:t>HOME IMPROVEMENT</a:t>
            </a:r>
            <a:r>
              <a:rPr lang="en-US" sz="2800" b="1"/>
              <a:t> </a:t>
            </a:r>
            <a:r>
              <a:rPr lang="en-US" sz="2800"/>
              <a:t>Tyrice’s parents want to install a hot tub on the back deck of their house. The vertices of the deck are located at points </a:t>
            </a:r>
            <a:r>
              <a:rPr lang="en-US" sz="2800" i="1"/>
              <a:t>X</a:t>
            </a:r>
            <a:r>
              <a:rPr lang="en-US" sz="2800"/>
              <a:t>, </a:t>
            </a:r>
            <a:r>
              <a:rPr lang="en-US" sz="2800" i="1"/>
              <a:t>Y</a:t>
            </a:r>
            <a:r>
              <a:rPr lang="en-US" sz="2800"/>
              <a:t>, and </a:t>
            </a:r>
            <a:r>
              <a:rPr lang="en-US" sz="2800" i="1"/>
              <a:t>Z</a:t>
            </a:r>
            <a:r>
              <a:rPr lang="en-US" sz="2800"/>
              <a:t>. Find the location of the center of the hot tub so it is equidistant from the edges of the deck. If necessary, round your answer to the nearest whole number. 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Angle Bisectors in Design Problems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880DEC17-84A4-4E2D-A922-EEEEEF6AD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75" y="2244881"/>
            <a:ext cx="3479781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12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14500"/>
            <a:ext cx="7187835" cy="4626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Check</a:t>
            </a:r>
          </a:p>
          <a:p>
            <a:r>
              <a:rPr lang="en-US" sz="2800" b="1">
                <a:solidFill>
                  <a:schemeClr val="tx1"/>
                </a:solidFill>
              </a:rPr>
              <a:t>HOME IMPROVEMENT</a:t>
            </a:r>
            <a:r>
              <a:rPr lang="en-US" sz="2800" b="1"/>
              <a:t> </a:t>
            </a:r>
            <a:r>
              <a:rPr lang="en-US" sz="2800"/>
              <a:t>Tyrice’s parents want to install a hot tub on the back deck of their house. The vertices of the deck are located at points </a:t>
            </a:r>
            <a:r>
              <a:rPr lang="en-US" sz="2800" i="1"/>
              <a:t>X</a:t>
            </a:r>
            <a:r>
              <a:rPr lang="en-US" sz="2800"/>
              <a:t>, </a:t>
            </a:r>
            <a:r>
              <a:rPr lang="en-US" sz="2800" i="1"/>
              <a:t>Y</a:t>
            </a:r>
            <a:r>
              <a:rPr lang="en-US" sz="2800"/>
              <a:t>, and </a:t>
            </a:r>
            <a:r>
              <a:rPr lang="en-US" sz="2800" i="1"/>
              <a:t>Z</a:t>
            </a:r>
            <a:r>
              <a:rPr lang="en-US" sz="2800"/>
              <a:t>. Find the location of the center of the hot tub so it is equidistant from the edges of the deck. If necessary, round your answer to the nearest whole number. </a:t>
            </a:r>
            <a:r>
              <a:rPr lang="en-US" sz="2800">
                <a:solidFill>
                  <a:srgbClr val="FF0000"/>
                </a:solidFill>
              </a:rPr>
              <a:t>(4, 7)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Angle Bisectors in Design Problems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60" y="2249424"/>
            <a:ext cx="3529141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05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14500"/>
            <a:ext cx="11122526" cy="4626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Complete each sentence with the correct word or phrase. </a:t>
            </a:r>
            <a:endParaRPr lang="en-IN" sz="2800">
              <a:solidFill>
                <a:schemeClr val="tx1"/>
              </a:solidFill>
            </a:endParaRPr>
          </a:p>
          <a:p>
            <a:pPr marL="449263" indent="-449263"/>
            <a:r>
              <a:rPr lang="en-IN" sz="2800" b="1">
                <a:solidFill>
                  <a:schemeClr val="tx1"/>
                </a:solidFill>
                <a:latin typeface="Proxima Nova"/>
              </a:rPr>
              <a:t>1.</a:t>
            </a:r>
            <a:r>
              <a:rPr lang="en-IN" sz="2800" b="1"/>
              <a:t> </a:t>
            </a:r>
            <a:r>
              <a:rPr lang="en-IN" sz="2800"/>
              <a:t>The point of concurrency of the angle bisectors of a triangle is called the </a:t>
            </a:r>
            <a:r>
              <a:rPr lang="en-IN" sz="2800" u="sng"/>
              <a:t>?</a:t>
            </a:r>
            <a:r>
              <a:rPr lang="en-IN" sz="2800"/>
              <a:t>.</a:t>
            </a:r>
          </a:p>
          <a:p>
            <a:pPr indent="457200"/>
            <a:r>
              <a:rPr lang="en-IN" sz="2800"/>
              <a:t>This point is equidistant from each </a:t>
            </a:r>
            <a:r>
              <a:rPr lang="en-IN" sz="2800" u="sng"/>
              <a:t>?</a:t>
            </a:r>
            <a:r>
              <a:rPr lang="en-IN" sz="2800"/>
              <a:t>. </a:t>
            </a:r>
          </a:p>
          <a:p>
            <a:pPr marL="449263" indent="-449263"/>
            <a:r>
              <a:rPr lang="en-IN" sz="2800" b="1">
                <a:solidFill>
                  <a:schemeClr val="tx1"/>
                </a:solidFill>
                <a:latin typeface="Proxima Nova"/>
              </a:rPr>
              <a:t>2.</a:t>
            </a:r>
            <a:r>
              <a:rPr lang="en-IN" sz="2800" b="1"/>
              <a:t> </a:t>
            </a:r>
            <a:r>
              <a:rPr lang="en-IN" sz="2800"/>
              <a:t>The point of concurrency of the perpendicular bisectors of a triangle is called the </a:t>
            </a:r>
            <a:r>
              <a:rPr lang="en-IN" sz="2800" u="sng"/>
              <a:t>?</a:t>
            </a:r>
            <a:r>
              <a:rPr lang="en-IN" sz="2800"/>
              <a:t>.</a:t>
            </a:r>
          </a:p>
          <a:p>
            <a:pPr indent="457200"/>
            <a:r>
              <a:rPr lang="en-IN" sz="2800"/>
              <a:t>This point is equidistant from each </a:t>
            </a:r>
            <a:r>
              <a:rPr lang="en-IN" sz="2800" u="sng"/>
              <a:t>?</a:t>
            </a:r>
            <a:r>
              <a:rPr lang="en-IN" sz="2800"/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14500"/>
            <a:ext cx="11122526" cy="4626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/>
            <a:r>
              <a:rPr lang="en-IN" sz="2800" b="1">
                <a:solidFill>
                  <a:schemeClr val="tx1"/>
                </a:solidFill>
                <a:latin typeface="Proxima Nova"/>
              </a:rPr>
              <a:t>3. </a:t>
            </a:r>
            <a:r>
              <a:rPr lang="en-IN" sz="2800"/>
              <a:t>Complete the table to show where the points of concurrency lie in each type of triangle.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837832"/>
              </p:ext>
            </p:extLst>
          </p:nvPr>
        </p:nvGraphicFramePr>
        <p:xfrm>
          <a:off x="1006525" y="2821124"/>
          <a:ext cx="8127999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54488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9476549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73729758"/>
                    </a:ext>
                  </a:extLst>
                </a:gridCol>
              </a:tblGrid>
              <a:tr h="505222">
                <a:tc>
                  <a:txBody>
                    <a:bodyPr/>
                    <a:lstStyle/>
                    <a:p>
                      <a:pPr algn="ctr"/>
                      <a:r>
                        <a:rPr lang="en-IN" sz="2800" b="1"/>
                        <a:t>Triangle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/>
                        <a:t>Circumcenter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/>
                        <a:t>Incenter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064493"/>
                  </a:ext>
                </a:extLst>
              </a:tr>
              <a:tr h="505222">
                <a:tc>
                  <a:txBody>
                    <a:bodyPr/>
                    <a:lstStyle/>
                    <a:p>
                      <a:pPr algn="ctr"/>
                      <a:r>
                        <a:rPr lang="en-IN" sz="2800">
                          <a:solidFill>
                            <a:schemeClr val="tx2"/>
                          </a:solidFill>
                        </a:rPr>
                        <a:t>acute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251881"/>
                  </a:ext>
                </a:extLst>
              </a:tr>
              <a:tr h="505222">
                <a:tc>
                  <a:txBody>
                    <a:bodyPr/>
                    <a:lstStyle/>
                    <a:p>
                      <a:pPr algn="ctr"/>
                      <a:r>
                        <a:rPr lang="en-IN" sz="2800">
                          <a:solidFill>
                            <a:schemeClr val="tx2"/>
                          </a:solidFill>
                        </a:rPr>
                        <a:t>obtuse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023786"/>
                  </a:ext>
                </a:extLst>
              </a:tr>
              <a:tr h="505222">
                <a:tc>
                  <a:txBody>
                    <a:bodyPr/>
                    <a:lstStyle/>
                    <a:p>
                      <a:pPr algn="ctr"/>
                      <a:r>
                        <a:rPr lang="en-IN" sz="2800">
                          <a:solidFill>
                            <a:schemeClr val="tx2"/>
                          </a:solidFill>
                        </a:rPr>
                        <a:t>right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849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699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14500"/>
            <a:ext cx="11122526" cy="4626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Complete each sentence with the correct word or phrase. </a:t>
            </a:r>
            <a:endParaRPr lang="en-IN" sz="2800">
              <a:solidFill>
                <a:schemeClr val="tx1"/>
              </a:solidFill>
            </a:endParaRPr>
          </a:p>
          <a:p>
            <a:pPr marL="449263" indent="-449263"/>
            <a:r>
              <a:rPr lang="en-IN" sz="2800" b="1">
                <a:solidFill>
                  <a:schemeClr val="tx1"/>
                </a:solidFill>
                <a:latin typeface="Proxima Nova"/>
              </a:rPr>
              <a:t>1.</a:t>
            </a:r>
            <a:r>
              <a:rPr lang="en-IN" sz="2800" b="1"/>
              <a:t> </a:t>
            </a:r>
            <a:r>
              <a:rPr lang="en-IN" sz="2800"/>
              <a:t>The point of concurrency of the angle bisectors of a triangle is called the </a:t>
            </a:r>
            <a:r>
              <a:rPr lang="en-IN" sz="2800" u="sng"/>
              <a:t>?</a:t>
            </a:r>
            <a:r>
              <a:rPr lang="en-IN" sz="2800"/>
              <a:t>.	</a:t>
            </a:r>
            <a:r>
              <a:rPr lang="en-IN" sz="2800" err="1">
                <a:solidFill>
                  <a:srgbClr val="FF0000"/>
                </a:solidFill>
              </a:rPr>
              <a:t>incenter</a:t>
            </a:r>
            <a:endParaRPr lang="en-IN" sz="2800">
              <a:solidFill>
                <a:srgbClr val="FF0000"/>
              </a:solidFill>
            </a:endParaRPr>
          </a:p>
          <a:p>
            <a:pPr indent="457200"/>
            <a:r>
              <a:rPr lang="en-IN" sz="2800"/>
              <a:t>This point is equidistant from each </a:t>
            </a:r>
            <a:r>
              <a:rPr lang="en-IN" sz="2800" u="sng"/>
              <a:t>?</a:t>
            </a:r>
            <a:r>
              <a:rPr lang="en-IN" sz="2800"/>
              <a:t>. 	</a:t>
            </a:r>
            <a:r>
              <a:rPr lang="en-IN" sz="2800">
                <a:solidFill>
                  <a:srgbClr val="FF0000"/>
                </a:solidFill>
              </a:rPr>
              <a:t>side of the triangle</a:t>
            </a:r>
          </a:p>
          <a:p>
            <a:pPr marL="449263" indent="-449263"/>
            <a:r>
              <a:rPr lang="en-IN" sz="2800" b="1">
                <a:solidFill>
                  <a:schemeClr val="tx1"/>
                </a:solidFill>
                <a:latin typeface="Proxima Nova"/>
              </a:rPr>
              <a:t>2.</a:t>
            </a:r>
            <a:r>
              <a:rPr lang="en-IN" sz="2800" b="1"/>
              <a:t> </a:t>
            </a:r>
            <a:r>
              <a:rPr lang="en-IN" sz="2800"/>
              <a:t>The point of concurrency of the perpendicular bisectors of a triangle is called the </a:t>
            </a:r>
            <a:r>
              <a:rPr lang="en-IN" sz="2800" u="sng"/>
              <a:t>?</a:t>
            </a:r>
            <a:r>
              <a:rPr lang="en-IN" sz="2800"/>
              <a:t>.	</a:t>
            </a:r>
            <a:r>
              <a:rPr lang="en-IN" sz="2800" err="1">
                <a:solidFill>
                  <a:srgbClr val="FF0000"/>
                </a:solidFill>
              </a:rPr>
              <a:t>circumcenter</a:t>
            </a:r>
            <a:endParaRPr lang="en-IN" sz="2800">
              <a:solidFill>
                <a:srgbClr val="FF0000"/>
              </a:solidFill>
            </a:endParaRPr>
          </a:p>
          <a:p>
            <a:pPr indent="457200"/>
            <a:r>
              <a:rPr lang="en-IN" sz="2800"/>
              <a:t>This point is equidistant from each </a:t>
            </a:r>
            <a:r>
              <a:rPr lang="en-IN" sz="2800" u="sng"/>
              <a:t>?</a:t>
            </a:r>
            <a:r>
              <a:rPr lang="en-IN" sz="2800"/>
              <a:t>.	</a:t>
            </a:r>
            <a:r>
              <a:rPr lang="en-IN" sz="2800">
                <a:solidFill>
                  <a:srgbClr val="FF0000"/>
                </a:solidFill>
              </a:rPr>
              <a:t>vertex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71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14500"/>
            <a:ext cx="11122526" cy="4626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/>
            <a:r>
              <a:rPr lang="en-IN" sz="2800" b="1">
                <a:solidFill>
                  <a:schemeClr val="tx1"/>
                </a:solidFill>
                <a:latin typeface="Proxima Nova"/>
              </a:rPr>
              <a:t>3. </a:t>
            </a:r>
            <a:r>
              <a:rPr lang="en-IN" sz="2800"/>
              <a:t>Complete the table to show where the points of concurrency lie in each type of triangle.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49181"/>
              </p:ext>
            </p:extLst>
          </p:nvPr>
        </p:nvGraphicFramePr>
        <p:xfrm>
          <a:off x="1006525" y="2821124"/>
          <a:ext cx="8127999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54488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9476549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73729758"/>
                    </a:ext>
                  </a:extLst>
                </a:gridCol>
              </a:tblGrid>
              <a:tr h="505222">
                <a:tc>
                  <a:txBody>
                    <a:bodyPr/>
                    <a:lstStyle/>
                    <a:p>
                      <a:pPr algn="ctr"/>
                      <a:r>
                        <a:rPr lang="en-IN" sz="2800" b="1"/>
                        <a:t>Triangle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/>
                        <a:t>Circumcenter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/>
                        <a:t>Incenter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064493"/>
                  </a:ext>
                </a:extLst>
              </a:tr>
              <a:tr h="505222">
                <a:tc>
                  <a:txBody>
                    <a:bodyPr/>
                    <a:lstStyle/>
                    <a:p>
                      <a:pPr algn="ctr"/>
                      <a:r>
                        <a:rPr lang="en-IN" sz="2800">
                          <a:solidFill>
                            <a:schemeClr val="tx2"/>
                          </a:solidFill>
                        </a:rPr>
                        <a:t>acute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>
                          <a:solidFill>
                            <a:srgbClr val="FF0000"/>
                          </a:solidFill>
                        </a:rPr>
                        <a:t>interior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>
                          <a:solidFill>
                            <a:srgbClr val="FF0000"/>
                          </a:solidFill>
                        </a:rPr>
                        <a:t>interior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251881"/>
                  </a:ext>
                </a:extLst>
              </a:tr>
              <a:tr h="505222">
                <a:tc>
                  <a:txBody>
                    <a:bodyPr/>
                    <a:lstStyle/>
                    <a:p>
                      <a:pPr algn="ctr"/>
                      <a:r>
                        <a:rPr lang="en-IN" sz="2800">
                          <a:solidFill>
                            <a:schemeClr val="tx2"/>
                          </a:solidFill>
                        </a:rPr>
                        <a:t>obtuse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>
                          <a:solidFill>
                            <a:srgbClr val="FF0000"/>
                          </a:solidFill>
                        </a:rPr>
                        <a:t>exterior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>
                          <a:solidFill>
                            <a:srgbClr val="FF0000"/>
                          </a:solidFill>
                        </a:rPr>
                        <a:t>interior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023786"/>
                  </a:ext>
                </a:extLst>
              </a:tr>
              <a:tr h="505222">
                <a:tc>
                  <a:txBody>
                    <a:bodyPr/>
                    <a:lstStyle/>
                    <a:p>
                      <a:pPr algn="ctr"/>
                      <a:r>
                        <a:rPr lang="en-IN" sz="2800">
                          <a:solidFill>
                            <a:schemeClr val="tx2"/>
                          </a:solidFill>
                        </a:rPr>
                        <a:t>right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>
                          <a:solidFill>
                            <a:srgbClr val="FF0000"/>
                          </a:solidFill>
                        </a:rPr>
                        <a:t>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>
                          <a:solidFill>
                            <a:srgbClr val="FF0000"/>
                          </a:solidFill>
                        </a:rPr>
                        <a:t>interior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849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85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Warm Up</a:t>
            </a:r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7D5C8EC-F1EF-6146-850F-128719B25F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6652" y="1332862"/>
                <a:ext cx="9810348" cy="506793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>
                    <a:solidFill>
                      <a:schemeClr val="tx1"/>
                    </a:solidFill>
                  </a:rPr>
                  <a:t>You are given endpoints </a:t>
                </a:r>
                <a:r>
                  <a:rPr lang="en-IN" sz="2800" b="1" i="1">
                    <a:solidFill>
                      <a:schemeClr val="tx1"/>
                    </a:solidFill>
                  </a:rPr>
                  <a:t>A </a:t>
                </a:r>
                <a:r>
                  <a:rPr lang="en-IN" sz="2800" b="1">
                    <a:solidFill>
                      <a:schemeClr val="tx1"/>
                    </a:solidFill>
                  </a:rPr>
                  <a:t>and </a:t>
                </a:r>
                <a:r>
                  <a:rPr lang="en-IN" sz="2800" b="1" i="1">
                    <a:solidFill>
                      <a:schemeClr val="tx1"/>
                    </a:solidFill>
                  </a:rPr>
                  <a:t>B</a:t>
                </a:r>
                <a:r>
                  <a:rPr lang="en-IN" sz="2800" b="1">
                    <a:solidFill>
                      <a:schemeClr val="tx1"/>
                    </a:solidFill>
                  </a:rPr>
                  <a:t>. Find point </a:t>
                </a:r>
                <a:r>
                  <a:rPr lang="en-IN" sz="2800" b="1" i="1">
                    <a:solidFill>
                      <a:schemeClr val="tx1"/>
                    </a:solidFill>
                  </a:rPr>
                  <a:t>C </a:t>
                </a:r>
                <a:r>
                  <a:rPr lang="en-IN" sz="2800" b="1">
                    <a:solidFill>
                      <a:schemeClr val="tx1"/>
                    </a:solidFill>
                  </a:rPr>
                  <a:t>that lies on the perpendicular bisector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IN" sz="2800" b="1">
                    <a:solidFill>
                      <a:schemeClr val="tx1"/>
                    </a:solidFill>
                  </a:rPr>
                  <a:t>.</a:t>
                </a:r>
                <a:endParaRPr lang="en-IN" sz="2800">
                  <a:solidFill>
                    <a:schemeClr val="tx1"/>
                  </a:solidFill>
                </a:endParaRPr>
              </a:p>
              <a:p>
                <a:r>
                  <a:rPr lang="en-IN" sz="2800" b="1">
                    <a:solidFill>
                      <a:schemeClr val="tx1"/>
                    </a:solidFill>
                    <a:latin typeface="Proxima Nova" panose="02000506030000020004"/>
                  </a:rPr>
                  <a:t>1.</a:t>
                </a:r>
                <a:r>
                  <a:rPr lang="en-IN" sz="2800" b="1"/>
                  <a:t> </a:t>
                </a:r>
                <a:r>
                  <a:rPr lang="en-IN" sz="2800" i="1"/>
                  <a:t>A</a:t>
                </a:r>
                <a:r>
                  <a:rPr lang="en-IN" sz="2800"/>
                  <a:t>(5, 1) and </a:t>
                </a:r>
                <a:r>
                  <a:rPr lang="en-IN" sz="2800" i="1"/>
                  <a:t>B</a:t>
                </a:r>
                <a:r>
                  <a:rPr lang="en-IN" sz="2800"/>
                  <a:t>(−1, 3) </a:t>
                </a:r>
                <a:r>
                  <a:rPr lang="en-IN" sz="2800" b="1" i="1">
                    <a:solidFill>
                      <a:srgbClr val="FF0000"/>
                    </a:solidFill>
                  </a:rPr>
                  <a:t>C</a:t>
                </a:r>
                <a:r>
                  <a:rPr lang="en-IN" sz="2800" b="1">
                    <a:solidFill>
                      <a:srgbClr val="FF0000"/>
                    </a:solidFill>
                  </a:rPr>
                  <a:t>(2, 2)</a:t>
                </a:r>
              </a:p>
              <a:p>
                <a:r>
                  <a:rPr lang="en-IN" sz="2800" b="1">
                    <a:solidFill>
                      <a:schemeClr val="tx1"/>
                    </a:solidFill>
                  </a:rPr>
                  <a:t>2.</a:t>
                </a:r>
                <a:r>
                  <a:rPr lang="en-IN" sz="2800" b="1"/>
                  <a:t> </a:t>
                </a:r>
                <a:r>
                  <a:rPr lang="en-IN" sz="2800" i="1"/>
                  <a:t>A</a:t>
                </a:r>
                <a:r>
                  <a:rPr lang="en-IN" sz="2800"/>
                  <a:t>(0, 8) and </a:t>
                </a:r>
                <a:r>
                  <a:rPr lang="en-IN" sz="2800" i="1"/>
                  <a:t>B</a:t>
                </a:r>
                <a:r>
                  <a:rPr lang="en-IN" sz="2800"/>
                  <a:t>(0, 4) </a:t>
                </a:r>
                <a:r>
                  <a:rPr lang="en-IN" sz="2800" b="1" i="1">
                    <a:solidFill>
                      <a:srgbClr val="FF0000"/>
                    </a:solidFill>
                  </a:rPr>
                  <a:t>C</a:t>
                </a:r>
                <a:r>
                  <a:rPr lang="en-IN" sz="2800" b="1">
                    <a:solidFill>
                      <a:srgbClr val="FF0000"/>
                    </a:solidFill>
                  </a:rPr>
                  <a:t>(0, 6)</a:t>
                </a:r>
              </a:p>
              <a:p>
                <a:r>
                  <a:rPr lang="en-IN" sz="2800" b="1">
                    <a:solidFill>
                      <a:schemeClr val="tx1"/>
                    </a:solidFill>
                  </a:rPr>
                  <a:t>3.</a:t>
                </a:r>
                <a:r>
                  <a:rPr lang="en-IN" sz="2800" b="1"/>
                  <a:t> </a:t>
                </a:r>
                <a:r>
                  <a:rPr lang="en-IN" sz="2800" i="1"/>
                  <a:t>A</a:t>
                </a:r>
                <a:r>
                  <a:rPr lang="en-IN" sz="2800"/>
                  <a:t>(5, −5) and </a:t>
                </a:r>
                <a:r>
                  <a:rPr lang="en-IN" sz="2800" i="1"/>
                  <a:t>B</a:t>
                </a:r>
                <a:r>
                  <a:rPr lang="en-IN" sz="2800"/>
                  <a:t>(−3, 1) </a:t>
                </a:r>
                <a:r>
                  <a:rPr lang="en-IN" sz="2800" b="1" i="1">
                    <a:solidFill>
                      <a:srgbClr val="FF0000"/>
                    </a:solidFill>
                  </a:rPr>
                  <a:t>C</a:t>
                </a:r>
                <a:r>
                  <a:rPr lang="en-IN" sz="2800" b="1">
                    <a:solidFill>
                      <a:srgbClr val="FF0000"/>
                    </a:solidFill>
                  </a:rPr>
                  <a:t>(1, −2)</a:t>
                </a:r>
              </a:p>
              <a:p>
                <a:r>
                  <a:rPr lang="en-IN" sz="2800" b="1">
                    <a:solidFill>
                      <a:schemeClr val="tx1"/>
                    </a:solidFill>
                  </a:rPr>
                  <a:t>4.</a:t>
                </a:r>
                <a:r>
                  <a:rPr lang="en-IN" sz="2800" b="1"/>
                  <a:t> </a:t>
                </a:r>
                <a:r>
                  <a:rPr lang="en-IN" sz="2800" i="1"/>
                  <a:t>A</a:t>
                </a:r>
                <a:r>
                  <a:rPr lang="en-IN" sz="2800"/>
                  <a:t>(−6, 6) and B(−1, 1) </a:t>
                </a:r>
                <a:r>
                  <a:rPr lang="en-IN" sz="2800" b="1" i="1">
                    <a:solidFill>
                      <a:srgbClr val="FF0000"/>
                    </a:solidFill>
                  </a:rPr>
                  <a:t>C</a:t>
                </a:r>
                <a:r>
                  <a:rPr lang="en-IN" sz="2800" b="1">
                    <a:solidFill>
                      <a:srgbClr val="FF0000"/>
                    </a:solidFill>
                  </a:rPr>
                  <a:t>(−3.5, 3.5)</a:t>
                </a:r>
              </a:p>
              <a:p>
                <a:pPr marL="444500" indent="-444500"/>
                <a:r>
                  <a:rPr lang="en-IN" sz="2800" b="1">
                    <a:solidFill>
                      <a:schemeClr val="tx1"/>
                    </a:solidFill>
                  </a:rPr>
                  <a:t>5.</a:t>
                </a:r>
                <a:r>
                  <a:rPr lang="en-IN" sz="2800" b="1"/>
                  <a:t> </a:t>
                </a:r>
                <a:r>
                  <a:rPr lang="en-IN" sz="280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𝑅𝑆</m:t>
                        </m:r>
                      </m:e>
                    </m:acc>
                  </m:oMath>
                </a14:m>
                <a:r>
                  <a:rPr lang="en-IN" sz="2800" i="1"/>
                  <a:t> </a:t>
                </a:r>
                <a:r>
                  <a:rPr lang="en-IN" sz="2800"/>
                  <a:t>has endpoints </a:t>
                </a:r>
                <a:r>
                  <a:rPr lang="en-IN" sz="2800" i="1"/>
                  <a:t>R</a:t>
                </a:r>
                <a:r>
                  <a:rPr lang="en-IN" sz="2800"/>
                  <a:t>(−5, 2) and </a:t>
                </a:r>
                <a:r>
                  <a:rPr lang="en-IN" sz="2800" i="1"/>
                  <a:t>S</a:t>
                </a:r>
                <a:r>
                  <a:rPr lang="en-IN" sz="2800"/>
                  <a:t>(3, −4), does </a:t>
                </a:r>
                <a:r>
                  <a:rPr lang="en-IN" sz="2800" i="1"/>
                  <a:t>C</a:t>
                </a:r>
                <a:r>
                  <a:rPr lang="en-IN" sz="2800"/>
                  <a:t>(2, 3) lie on the perpendicular bisector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𝑅𝑆</m:t>
                        </m:r>
                      </m:e>
                    </m:acc>
                  </m:oMath>
                </a14:m>
                <a:r>
                  <a:rPr lang="en-IN" sz="2800"/>
                  <a:t>? </a:t>
                </a:r>
                <a:r>
                  <a:rPr lang="en-IN" sz="2800" b="1">
                    <a:solidFill>
                      <a:srgbClr val="FF0000"/>
                    </a:solidFill>
                  </a:rPr>
                  <a:t>yes</a:t>
                </a:r>
                <a:endParaRPr lang="en-US" sz="28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7D5C8EC-F1EF-6146-850F-128719B25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52" y="1332862"/>
                <a:ext cx="9810348" cy="5067938"/>
              </a:xfrm>
              <a:prstGeom prst="rect">
                <a:avLst/>
              </a:prstGeom>
              <a:blipFill>
                <a:blip r:embed="rId3"/>
                <a:stretch>
                  <a:fillRect l="-1242" t="-1324" r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1853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66306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IN" sz="2800" b="1"/>
              <a:t>MA.912.GR.1.1 </a:t>
            </a:r>
            <a:r>
              <a:rPr lang="en-IN" sz="2800">
                <a:solidFill>
                  <a:schemeClr val="tx2"/>
                </a:solidFill>
              </a:rPr>
              <a:t>Prove relationships and theorems about lines and angles. Solve mathematical and real-world problems involving postulates, relationships and theorems of lines and angles.</a:t>
            </a:r>
          </a:p>
          <a:p>
            <a:pPr>
              <a:spcBef>
                <a:spcPts val="1200"/>
              </a:spcBef>
            </a:pPr>
            <a:r>
              <a:rPr lang="en-IN" sz="2800" b="1"/>
              <a:t>MA.912.GR.3.3 </a:t>
            </a:r>
            <a:r>
              <a:rPr lang="en-IN" sz="2800">
                <a:solidFill>
                  <a:schemeClr val="tx2"/>
                </a:solidFill>
              </a:rPr>
              <a:t>Use coordinate geometry to solve mathematical and real-world geometric problems involving lines, circles, triangles and quadrilaterals.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2"/>
            <a:ext cx="7264249" cy="1153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>
                <a:solidFill>
                  <a:srgbClr val="0070C0"/>
                </a:solidFill>
              </a:rPr>
              <a:t>Florida’s B.E.S.T. Standards for Mathematics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75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MA.K12.MTR.4.1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Engage in discussions that reflect on the mathematical thinking of self and others.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49937" cy="857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Florida’s Mathematical Thinking and Reasoning Standards</a:t>
            </a:r>
          </a:p>
        </p:txBody>
      </p:sp>
    </p:spTree>
    <p:extLst>
      <p:ext uri="{BB962C8B-B14F-4D97-AF65-F5344CB8AC3E}">
        <p14:creationId xmlns:p14="http://schemas.microsoft.com/office/powerpoint/2010/main" val="1568749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9827127" cy="42732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800" b="1">
                <a:solidFill>
                  <a:schemeClr val="tx1"/>
                </a:solidFill>
              </a:rPr>
              <a:t>Content Objective</a:t>
            </a:r>
            <a:br>
              <a:rPr lang="en-US" sz="2800" b="1">
                <a:solidFill>
                  <a:schemeClr val="tx1"/>
                </a:solidFill>
              </a:rPr>
            </a:br>
            <a:r>
              <a:rPr lang="en-US" sz="2800"/>
              <a:t>Students solve problems using angle bisectors.</a:t>
            </a:r>
            <a:br>
              <a:rPr lang="en-US" sz="2800"/>
            </a:br>
            <a:endParaRPr lang="en-US" sz="2800"/>
          </a:p>
          <a:p>
            <a:pPr>
              <a:spcBef>
                <a:spcPts val="1000"/>
              </a:spcBef>
            </a:pPr>
            <a:r>
              <a:rPr lang="en-US" sz="2800" b="1">
                <a:solidFill>
                  <a:schemeClr val="tx1"/>
                </a:solidFill>
              </a:rPr>
              <a:t>Language Objectives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US" sz="2800"/>
              <a:t>Students explain how to solve problems involving angle bisectors and the incenter of a triangle using </a:t>
            </a:r>
            <a:r>
              <a:rPr lang="en-US" sz="2800" i="1"/>
              <a:t>from </a:t>
            </a:r>
            <a:r>
              <a:rPr lang="en-US" sz="2800"/>
              <a:t>and </a:t>
            </a:r>
            <a:r>
              <a:rPr lang="en-US" sz="2800" i="1"/>
              <a:t>to</a:t>
            </a:r>
            <a:r>
              <a:rPr lang="en-US" sz="2800"/>
              <a:t>.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US" sz="2800"/>
              <a:t>To maximize linguistic and cognitive meta-awareness, students participate in MLR3: Critique, Correct, and Clarify.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DD125F-CFF1-4547-A589-1CE0FB62F2E8}"/>
              </a:ext>
            </a:extLst>
          </p:cNvPr>
          <p:cNvSpPr txBox="1">
            <a:spLocks/>
          </p:cNvSpPr>
          <p:nvPr/>
        </p:nvSpPr>
        <p:spPr>
          <a:xfrm>
            <a:off x="459873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Lesson Objectives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06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546482"/>
            <a:ext cx="9827127" cy="5840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Theorem 6.4: </a:t>
            </a:r>
            <a:r>
              <a:rPr lang="en-IN" sz="2800" b="1"/>
              <a:t>Angle Bisector Theorem</a:t>
            </a:r>
            <a:endParaRPr lang="en-IN" sz="2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Angle Bisectors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6900809"/>
                  </p:ext>
                </p:extLst>
              </p:nvPr>
            </p:nvGraphicFramePr>
            <p:xfrm>
              <a:off x="457201" y="2171781"/>
              <a:ext cx="10132325" cy="385033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975673757"/>
                        </a:ext>
                      </a:extLst>
                    </a:gridCol>
                    <a:gridCol w="4480560">
                      <a:extLst>
                        <a:ext uri="{9D8B030D-6E8A-4147-A177-3AD203B41FA5}">
                          <a16:colId xmlns:a16="http://schemas.microsoft.com/office/drawing/2014/main" val="2841951003"/>
                        </a:ext>
                      </a:extLst>
                    </a:gridCol>
                    <a:gridCol w="3822965">
                      <a:extLst>
                        <a:ext uri="{9D8B030D-6E8A-4147-A177-3AD203B41FA5}">
                          <a16:colId xmlns:a16="http://schemas.microsoft.com/office/drawing/2014/main" val="4103484185"/>
                        </a:ext>
                      </a:extLst>
                    </a:gridCol>
                  </a:tblGrid>
                  <a:tr h="1015697">
                    <a:tc>
                      <a:txBody>
                        <a:bodyPr/>
                        <a:lstStyle/>
                        <a:p>
                          <a:r>
                            <a:rPr lang="en-IN" sz="2800" b="1"/>
                            <a:t>Words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a point is on the bisector of an angle, then it is equidistant from the sides of the angle.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N" sz="2800" b="0" i="0" u="none" strike="noStrike" kern="1200" baseline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44355177"/>
                      </a:ext>
                    </a:extLst>
                  </a:tr>
                  <a:tr h="2834640">
                    <a:tc>
                      <a:txBody>
                        <a:bodyPr/>
                        <a:lstStyle/>
                        <a:p>
                          <a:r>
                            <a:rPr lang="en-IN" sz="2800" b="1"/>
                            <a:t>Example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𝐵𝐹</m:t>
                                  </m:r>
                                </m:e>
                              </m:acc>
                            </m:oMath>
                          </a14:m>
                          <a:r>
                            <a:rPr lang="en-IN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bisects ∠</a:t>
                          </a:r>
                          <a:r>
                            <a:rPr lang="en-IN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DBE</a:t>
                          </a:r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𝐹𝐷</m:t>
                                  </m:r>
                                </m:e>
                              </m:acc>
                              <m:r>
                                <a:rPr lang="en-IN" sz="2800" b="0" i="1" u="none" strike="noStrike" kern="1200" baseline="0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⟂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𝐵𝐷</m:t>
                                  </m:r>
                                </m:e>
                              </m:acc>
                            </m:oMath>
                          </a14:m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and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𝐹𝐸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⟂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𝐵𝐸</m:t>
                                  </m:r>
                                </m:e>
                              </m:acc>
                            </m:oMath>
                          </a14:m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then </a:t>
                          </a:r>
                          <a:r>
                            <a:rPr lang="en-IN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DF </a:t>
                          </a:r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 </a:t>
                          </a:r>
                          <a:r>
                            <a:rPr lang="en-IN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FE</a:t>
                          </a:r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b="0" i="0" u="none" strike="noStrike" kern="1200" baseline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163190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6900809"/>
                  </p:ext>
                </p:extLst>
              </p:nvPr>
            </p:nvGraphicFramePr>
            <p:xfrm>
              <a:off x="457201" y="2171781"/>
              <a:ext cx="10132325" cy="385033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975673757"/>
                        </a:ext>
                      </a:extLst>
                    </a:gridCol>
                    <a:gridCol w="4480560">
                      <a:extLst>
                        <a:ext uri="{9D8B030D-6E8A-4147-A177-3AD203B41FA5}">
                          <a16:colId xmlns:a16="http://schemas.microsoft.com/office/drawing/2014/main" val="2841951003"/>
                        </a:ext>
                      </a:extLst>
                    </a:gridCol>
                    <a:gridCol w="3822965">
                      <a:extLst>
                        <a:ext uri="{9D8B030D-6E8A-4147-A177-3AD203B41FA5}">
                          <a16:colId xmlns:a16="http://schemas.microsoft.com/office/drawing/2014/main" val="4103484185"/>
                        </a:ext>
                      </a:extLst>
                    </a:gridCol>
                  </a:tblGrid>
                  <a:tr h="1015697">
                    <a:tc>
                      <a:txBody>
                        <a:bodyPr/>
                        <a:lstStyle/>
                        <a:p>
                          <a:r>
                            <a:rPr lang="en-IN" sz="2800" b="1"/>
                            <a:t>Words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a point is on the bisector of an angle, then it is equidistant from the sides of the angle.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N" sz="2800" b="0" i="0" u="none" strike="noStrike" kern="1200" baseline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44355177"/>
                      </a:ext>
                    </a:extLst>
                  </a:tr>
                  <a:tr h="2834640">
                    <a:tc>
                      <a:txBody>
                        <a:bodyPr/>
                        <a:lstStyle/>
                        <a:p>
                          <a:r>
                            <a:rPr lang="en-IN" sz="2800" b="1"/>
                            <a:t>Example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033" t="-38065" r="-85462" b="-4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b="0" i="0" u="none" strike="noStrike" kern="1200" baseline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1631905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294" y="3502573"/>
            <a:ext cx="25717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37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573376"/>
            <a:ext cx="9827127" cy="5840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Theorem 6.5: </a:t>
            </a:r>
            <a:r>
              <a:rPr lang="en-IN" sz="2800" b="1"/>
              <a:t>Converse of the Angle Bisector Theorem</a:t>
            </a:r>
            <a:endParaRPr lang="en-IN" sz="2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Angle Bisectors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1987237"/>
                  </p:ext>
                </p:extLst>
              </p:nvPr>
            </p:nvGraphicFramePr>
            <p:xfrm>
              <a:off x="457200" y="2151175"/>
              <a:ext cx="10131552" cy="4206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975673757"/>
                        </a:ext>
                      </a:extLst>
                    </a:gridCol>
                    <a:gridCol w="4480560">
                      <a:extLst>
                        <a:ext uri="{9D8B030D-6E8A-4147-A177-3AD203B41FA5}">
                          <a16:colId xmlns:a16="http://schemas.microsoft.com/office/drawing/2014/main" val="2841951003"/>
                        </a:ext>
                      </a:extLst>
                    </a:gridCol>
                    <a:gridCol w="3822192">
                      <a:extLst>
                        <a:ext uri="{9D8B030D-6E8A-4147-A177-3AD203B41FA5}">
                          <a16:colId xmlns:a16="http://schemas.microsoft.com/office/drawing/2014/main" val="3220742487"/>
                        </a:ext>
                      </a:extLst>
                    </a:gridCol>
                  </a:tblGrid>
                  <a:tr h="1015697">
                    <a:tc>
                      <a:txBody>
                        <a:bodyPr/>
                        <a:lstStyle/>
                        <a:p>
                          <a:r>
                            <a:rPr lang="en-IN" sz="2800" b="1"/>
                            <a:t>Words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a point in the interior of an angle is equidistant from the sides of the angle, then it is on the bisector of the angle.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N" sz="2800" b="0" i="0" u="none" strike="noStrike" kern="1200" baseline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44355177"/>
                      </a:ext>
                    </a:extLst>
                  </a:tr>
                  <a:tr h="2834640">
                    <a:tc>
                      <a:txBody>
                        <a:bodyPr/>
                        <a:lstStyle/>
                        <a:p>
                          <a:r>
                            <a:rPr lang="en-IN" sz="2800" b="1"/>
                            <a:t>Example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𝐹𝐷</m:t>
                                  </m:r>
                                </m:e>
                              </m:acc>
                              <m:r>
                                <a:rPr lang="en-IN" sz="2800" b="0" i="1" u="none" strike="noStrike" kern="1200" baseline="0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⟂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𝐵𝐷</m:t>
                                  </m:r>
                                </m:e>
                              </m:acc>
                            </m:oMath>
                          </a14:m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𝐹𝐸</m:t>
                                  </m:r>
                                </m:e>
                              </m:acc>
                              <m:r>
                                <a:rPr lang="en-IN" sz="2800" b="0" i="1" u="none" strike="noStrike" kern="1200" baseline="0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⟂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𝐵𝐸</m:t>
                                  </m:r>
                                </m:e>
                              </m:acc>
                            </m:oMath>
                          </a14:m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and </a:t>
                          </a:r>
                        </a:p>
                        <a:p>
                          <a:r>
                            <a:rPr lang="en-IN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DF </a:t>
                          </a:r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 </a:t>
                          </a:r>
                          <a:r>
                            <a:rPr lang="en-IN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FE</a:t>
                          </a:r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then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𝐵𝐹</m:t>
                                  </m:r>
                                </m:e>
                              </m:acc>
                            </m:oMath>
                          </a14:m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bisects ∠</a:t>
                          </a:r>
                          <a:r>
                            <a:rPr lang="en-IN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DBE</a:t>
                          </a:r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b="0" i="0" u="none" strike="noStrike" kern="1200" baseline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163190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1987237"/>
                  </p:ext>
                </p:extLst>
              </p:nvPr>
            </p:nvGraphicFramePr>
            <p:xfrm>
              <a:off x="457200" y="2151175"/>
              <a:ext cx="10131552" cy="4206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975673757"/>
                        </a:ext>
                      </a:extLst>
                    </a:gridCol>
                    <a:gridCol w="4480560">
                      <a:extLst>
                        <a:ext uri="{9D8B030D-6E8A-4147-A177-3AD203B41FA5}">
                          <a16:colId xmlns:a16="http://schemas.microsoft.com/office/drawing/2014/main" val="2841951003"/>
                        </a:ext>
                      </a:extLst>
                    </a:gridCol>
                    <a:gridCol w="3822192">
                      <a:extLst>
                        <a:ext uri="{9D8B030D-6E8A-4147-A177-3AD203B41FA5}">
                          <a16:colId xmlns:a16="http://schemas.microsoft.com/office/drawing/2014/main" val="3220742487"/>
                        </a:ext>
                      </a:extLst>
                    </a:gridCol>
                  </a:tblGrid>
                  <a:tr h="1371600">
                    <a:tc>
                      <a:txBody>
                        <a:bodyPr/>
                        <a:lstStyle/>
                        <a:p>
                          <a:r>
                            <a:rPr lang="en-IN" sz="2800" b="1"/>
                            <a:t>Words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a point in the interior of an angle is equidistant from the sides of the angle, then it is on the bisector of the angle.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N" sz="2800" b="0" i="0" u="none" strike="noStrike" kern="1200" baseline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44355177"/>
                      </a:ext>
                    </a:extLst>
                  </a:tr>
                  <a:tr h="2834640">
                    <a:tc>
                      <a:txBody>
                        <a:bodyPr/>
                        <a:lstStyle/>
                        <a:p>
                          <a:r>
                            <a:rPr lang="en-IN" sz="2800" b="1"/>
                            <a:t>Example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088" t="-50429" r="-85714" b="-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b="0" i="0" u="none" strike="noStrike" kern="1200" baseline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1631905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 descr="Shape, polygon&#10;&#10;Description automatically generated">
            <a:extLst>
              <a:ext uri="{FF2B5EF4-FFF2-40B4-BE49-F238E27FC236}">
                <a16:creationId xmlns:a16="http://schemas.microsoft.com/office/drawing/2014/main" id="{5FB4E302-98DB-4C95-965A-209F20671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097" y="3761390"/>
            <a:ext cx="25717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2005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16x9 2020 update" id="{5E47A058-0525-4FF8-ABFF-DAB3961E1CA4}" vid="{3779B88A-58AE-471A-9261-01943B1F04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630E732CA44D970B0FD5490C9BA6" ma:contentTypeVersion="18" ma:contentTypeDescription="Create a new document." ma:contentTypeScope="" ma:versionID="90db7acf3981c1b8afc1ad983dca2cb0">
  <xsd:schema xmlns:xsd="http://www.w3.org/2001/XMLSchema" xmlns:xs="http://www.w3.org/2001/XMLSchema" xmlns:p="http://schemas.microsoft.com/office/2006/metadata/properties" xmlns:ns2="9450ef5d-1a70-432a-a187-b784c13ee2c7" xmlns:ns3="eebb11a2-b469-44b8-8bf8-081d58bb6473" targetNamespace="http://schemas.microsoft.com/office/2006/metadata/properties" ma:root="true" ma:fieldsID="43b234907c8b9389a0c1a05c706dc29a" ns2:_="" ns3:_="">
    <xsd:import namespace="9450ef5d-1a70-432a-a187-b784c13ee2c7"/>
    <xsd:import namespace="eebb11a2-b469-44b8-8bf8-081d58bb6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0ef5d-1a70-432a-a187-b784c13e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b11a2-b469-44b8-8bf8-081d58bb6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53635cd-e542-46dd-a609-9988ad3410aa}" ma:internalName="TaxCatchAll" ma:showField="CatchAllData" ma:web="eebb11a2-b469-44b8-8bf8-081d58bb6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bb11a2-b469-44b8-8bf8-081d58bb6473" xsi:nil="true"/>
    <lcf76f155ced4ddcb4097134ff3c332f xmlns="9450ef5d-1a70-432a-a187-b784c13ee2c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D2E7C71-38C8-4AE5-BA32-A0BF338EEF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625A38-5337-44DE-B089-6749023100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0ef5d-1a70-432a-a187-b784c13ee2c7"/>
    <ds:schemaRef ds:uri="eebb11a2-b469-44b8-8bf8-081d58bb6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0EC8B5-3819-4979-9120-C477F29E8895}">
  <ds:schemaRefs>
    <ds:schemaRef ds:uri="http://purl.org/dc/elements/1.1/"/>
    <ds:schemaRef ds:uri="http://schemas.microsoft.com/office/2006/metadata/properties"/>
    <ds:schemaRef ds:uri="http://purl.org/dc/terms/"/>
    <ds:schemaRef ds:uri="9450ef5d-1a70-432a-a187-b784c13ee2c7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eebb11a2-b469-44b8-8bf8-081d58bb647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1855</Words>
  <Application>Microsoft Office PowerPoint</Application>
  <PresentationFormat>Widescreen</PresentationFormat>
  <Paragraphs>236</Paragraphs>
  <Slides>35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Proxima Nova</vt:lpstr>
      <vt:lpstr>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16:9 PPT Template: User Notes Delete this slide from final presentation.</dc:title>
  <dc:creator>Grubelich, Rocio</dc:creator>
  <cp:lastModifiedBy>Sobalvarro, Jaime A.</cp:lastModifiedBy>
  <cp:revision>11</cp:revision>
  <cp:lastPrinted>2018-08-01T21:17:27Z</cp:lastPrinted>
  <dcterms:created xsi:type="dcterms:W3CDTF">2020-09-17T18:06:02Z</dcterms:created>
  <dcterms:modified xsi:type="dcterms:W3CDTF">2023-11-16T13:42:17Z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0x0101000266630E732CA44D970B0FD5490C9BA6</vt:lpwstr>
  </property>
</Properties>
</file>