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0"/>
  </p:notesMasterIdLst>
  <p:handoutMasterIdLst>
    <p:handoutMasterId r:id="rId41"/>
  </p:handoutMasterIdLst>
  <p:sldIdLst>
    <p:sldId id="362" r:id="rId6"/>
    <p:sldId id="396" r:id="rId7"/>
    <p:sldId id="408" r:id="rId8"/>
    <p:sldId id="368" r:id="rId9"/>
    <p:sldId id="378" r:id="rId10"/>
    <p:sldId id="304" r:id="rId11"/>
    <p:sldId id="385" r:id="rId12"/>
    <p:sldId id="307" r:id="rId13"/>
    <p:sldId id="397" r:id="rId14"/>
    <p:sldId id="331" r:id="rId15"/>
    <p:sldId id="402" r:id="rId16"/>
    <p:sldId id="403" r:id="rId17"/>
    <p:sldId id="409" r:id="rId18"/>
    <p:sldId id="375" r:id="rId19"/>
    <p:sldId id="410" r:id="rId20"/>
    <p:sldId id="411" r:id="rId21"/>
    <p:sldId id="404" r:id="rId22"/>
    <p:sldId id="388" r:id="rId23"/>
    <p:sldId id="389" r:id="rId24"/>
    <p:sldId id="399" r:id="rId25"/>
    <p:sldId id="390" r:id="rId26"/>
    <p:sldId id="308" r:id="rId27"/>
    <p:sldId id="400" r:id="rId28"/>
    <p:sldId id="376" r:id="rId29"/>
    <p:sldId id="381" r:id="rId30"/>
    <p:sldId id="406" r:id="rId31"/>
    <p:sldId id="392" r:id="rId32"/>
    <p:sldId id="407" r:id="rId33"/>
    <p:sldId id="382" r:id="rId34"/>
    <p:sldId id="364" r:id="rId35"/>
    <p:sldId id="393" r:id="rId36"/>
    <p:sldId id="401" r:id="rId37"/>
    <p:sldId id="398" r:id="rId38"/>
    <p:sldId id="412" r:id="rId39"/>
  </p:sldIdLst>
  <p:sldSz cx="12192000" cy="6858000"/>
  <p:notesSz cx="7010400" cy="923607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2, Vijaya" initials="SV" lastIdx="6" clrIdx="6">
    <p:extLst>
      <p:ext uri="{19B8F6BF-5375-455C-9EA6-DF929625EA0E}">
        <p15:presenceInfo xmlns:p15="http://schemas.microsoft.com/office/powerpoint/2012/main" userId="S2, Vijaya" providerId="None"/>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105"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0"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C7C3"/>
    <a:srgbClr val="E6E6E6"/>
    <a:srgbClr val="33175A"/>
    <a:srgbClr val="00A6B9"/>
    <a:srgbClr val="02F0DE"/>
    <a:srgbClr val="FFB600"/>
    <a:srgbClr val="33F0E1"/>
    <a:srgbClr val="017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8041D-3797-4352-A3F5-0ADA1FFF9696}" v="24" dt="2022-01-05T15:34:52.193"/>
    <p1510:client id="{A103E350-09AF-A4C8-175F-11211F0C8DB4}" v="7" dt="2022-01-06T13:54:11.8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9" autoAdjust="0"/>
    <p:restoredTop sz="88091" autoAdjust="0"/>
  </p:normalViewPr>
  <p:slideViewPr>
    <p:cSldViewPr snapToGrid="0">
      <p:cViewPr varScale="1">
        <p:scale>
          <a:sx n="52" d="100"/>
          <a:sy n="52" d="100"/>
        </p:scale>
        <p:origin x="312" y="52"/>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ea typeface="Cambria Math" panose="02040503050406030204" pitchFamily="18" charset="0"/>
              </a:rPr>
              <a:t>106°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8 in.</a:t>
            </a:r>
            <a:endParaRPr lang="en-US" sz="1200" b="0" kern="120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201731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35259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378962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67550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UniMath2 A"/>
              </a:rPr>
              <a:t>Statements</a:t>
            </a:r>
            <a:br>
              <a:rPr lang="en-US" sz="1200" b="0" dirty="0">
                <a:solidFill>
                  <a:srgbClr val="FF0000"/>
                </a:solidFill>
                <a:latin typeface="UniMath2 A"/>
              </a:rPr>
            </a:br>
            <a:r>
              <a:rPr lang="en-US" sz="1200" b="0" dirty="0">
                <a:solidFill>
                  <a:srgbClr val="FF0000"/>
                </a:solidFill>
                <a:latin typeface="UniMath2 A"/>
              </a:rPr>
              <a:t>2. ∠</a:t>
            </a:r>
            <a:r>
              <a:rPr lang="en-US" sz="1200" b="0" i="1" dirty="0">
                <a:solidFill>
                  <a:srgbClr val="FF0000"/>
                </a:solidFill>
                <a:latin typeface="Proxima Nova Cond"/>
              </a:rPr>
              <a:t>J</a:t>
            </a:r>
            <a:r>
              <a:rPr lang="en-US" sz="1200" b="0" dirty="0">
                <a:solidFill>
                  <a:srgbClr val="FF0000"/>
                </a:solidFill>
                <a:latin typeface="Proxima Nova Cond"/>
              </a:rPr>
              <a:t> </a:t>
            </a:r>
            <a:r>
              <a:rPr lang="en-US" sz="1200" b="0" dirty="0">
                <a:solidFill>
                  <a:srgbClr val="FF0000"/>
                </a:solidFill>
                <a:latin typeface="UniMath2 A"/>
              </a:rPr>
              <a:t>≅ ∠</a:t>
            </a:r>
            <a:r>
              <a:rPr lang="en-US" sz="1200" b="0" i="1" dirty="0">
                <a:solidFill>
                  <a:srgbClr val="FF0000"/>
                </a:solidFill>
                <a:latin typeface="Proxima Nova Cond"/>
              </a:rPr>
              <a:t>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latin typeface="UniMath2 A"/>
              </a:rPr>
              <a:t>3. ∠</a:t>
            </a:r>
            <a:r>
              <a:rPr lang="en-US" sz="1200" b="0" i="1" dirty="0">
                <a:solidFill>
                  <a:srgbClr val="FF0000"/>
                </a:solidFill>
                <a:latin typeface="Proxima Nova Cond"/>
              </a:rPr>
              <a:t>L</a:t>
            </a:r>
            <a:r>
              <a:rPr lang="en-US" sz="1200" b="0" dirty="0">
                <a:solidFill>
                  <a:srgbClr val="FF0000"/>
                </a:solidFill>
                <a:latin typeface="Proxima Nova Cond"/>
              </a:rPr>
              <a:t> </a:t>
            </a:r>
            <a:r>
              <a:rPr lang="en-US" sz="1200" b="0" dirty="0">
                <a:solidFill>
                  <a:srgbClr val="FF0000"/>
                </a:solidFill>
                <a:latin typeface="UniMath2 A"/>
              </a:rPr>
              <a:t>≅ ∠</a:t>
            </a:r>
            <a:r>
              <a:rPr lang="en-US" sz="1200" b="0" i="1" dirty="0">
                <a:solidFill>
                  <a:srgbClr val="FF0000"/>
                </a:solidFill>
                <a:latin typeface="Proxima Nova Cond"/>
              </a:rPr>
              <a:t>KNL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FF0000"/>
                </a:solidFill>
                <a:latin typeface="Proxima Nova Cond"/>
              </a:rPr>
              <a:t>Reasons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1. Given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4. Trans. Prop. of ≅</a:t>
            </a: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4018706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330912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99056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1986771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292845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226653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ED2025"/>
              </a:solidFill>
              <a:latin typeface="Proxima Nova Cond"/>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4235256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14857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231562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1248014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2912250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3804984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2337346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1654759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1793657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102382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i="1" dirty="0">
                    <a:solidFill>
                      <a:srgbClr val="FF0000"/>
                    </a:solidFill>
                  </a:rPr>
                  <a:t>A</a:t>
                </a:r>
                <a:r>
                  <a:rPr lang="en-US" sz="1200" dirty="0">
                    <a:solidFill>
                      <a:srgbClr val="FF0000"/>
                    </a:solidFill>
                  </a:rPr>
                  <a:t> = </a:t>
                </a:r>
                <a:r>
                  <a:rPr lang="en-US" sz="1200" dirty="0">
                    <a:solidFill>
                      <a:srgbClr val="FF0000"/>
                    </a:solidFill>
                    <a:uFill>
                      <a:solidFill>
                        <a:schemeClr val="tx2"/>
                      </a:solidFill>
                    </a:uFill>
                  </a:rPr>
                  <a:t>18</a:t>
                </a:r>
                <a:r>
                  <a:rPr lang="en-US" sz="1200" dirty="0">
                    <a:solidFill>
                      <a:srgbClr val="FF0000"/>
                    </a:solidFill>
                  </a:rPr>
                  <a:t> cm</a:t>
                </a:r>
                <a:r>
                  <a:rPr lang="en-US" sz="1200" baseline="30000" dirty="0">
                    <a:solidFill>
                      <a:srgbClr val="FF0000"/>
                    </a:solidFill>
                  </a:rPr>
                  <a:t>2</a:t>
                </a:r>
              </a:p>
              <a:p>
                <a:r>
                  <a:rPr lang="en-US" sz="1200" i="1" dirty="0">
                    <a:solidFill>
                      <a:srgbClr val="FF0000"/>
                    </a:solidFill>
                  </a:rPr>
                  <a:t>P</a:t>
                </a:r>
                <a:r>
                  <a:rPr lang="en-US" sz="1200" dirty="0">
                    <a:solidFill>
                      <a:srgbClr val="FF0000"/>
                    </a:solidFill>
                  </a:rPr>
                  <a:t> </a:t>
                </a:r>
                <a14:m>
                  <m:oMath xmlns:m="http://schemas.openxmlformats.org/officeDocument/2006/math">
                    <m:r>
                      <a:rPr lang="en-US" sz="1200" i="1" dirty="0" smtClean="0">
                        <a:solidFill>
                          <a:srgbClr val="FF0000"/>
                        </a:solidFill>
                        <a:latin typeface="Cambria Math" panose="02040503050406030204" pitchFamily="18" charset="0"/>
                        <a:ea typeface="Cambria Math" panose="02040503050406030204" pitchFamily="18" charset="0"/>
                      </a:rPr>
                      <m:t>≈</m:t>
                    </m:r>
                  </m:oMath>
                </a14:m>
                <a:r>
                  <a:rPr lang="en-US" sz="1200" dirty="0">
                    <a:solidFill>
                      <a:srgbClr val="FF0000"/>
                    </a:solidFill>
                  </a:rPr>
                  <a:t> </a:t>
                </a:r>
                <a:r>
                  <a:rPr lang="en-US" sz="1200" dirty="0">
                    <a:solidFill>
                      <a:srgbClr val="FF0000"/>
                    </a:solidFill>
                    <a:uFill>
                      <a:solidFill>
                        <a:schemeClr val="tx2"/>
                      </a:solidFill>
                    </a:uFill>
                  </a:rPr>
                  <a:t>17.0</a:t>
                </a:r>
                <a:r>
                  <a:rPr lang="en-US" sz="1200" dirty="0">
                    <a:solidFill>
                      <a:srgbClr val="FF0000"/>
                    </a:solidFill>
                  </a:rPr>
                  <a:t> cm</a:t>
                </a:r>
                <a:endParaRPr lang="en-US" sz="1200" baseline="30000" dirty="0">
                  <a:solidFill>
                    <a:srgbClr val="FF0000"/>
                  </a:solidFill>
                </a:endParaRPr>
              </a:p>
            </p:txBody>
          </p:sp>
        </mc:Choice>
        <mc:Fallback xmlns="">
          <p:sp>
            <p:nvSpPr>
              <p:cNvPr id="3" name="Notes Placeholder 2"/>
              <p:cNvSpPr>
                <a:spLocks noGrp="1"/>
              </p:cNvSpPr>
              <p:nvPr>
                <p:ph type="body" idx="1"/>
              </p:nvPr>
            </p:nvSpPr>
            <p:spPr/>
            <p:txBody>
              <a:bodyPr/>
              <a:lstStyle/>
              <a:p>
                <a:r>
                  <a:rPr lang="en-US" sz="1200" i="1" dirty="0">
                    <a:solidFill>
                      <a:srgbClr val="FF0000"/>
                    </a:solidFill>
                  </a:rPr>
                  <a:t>A</a:t>
                </a:r>
                <a:r>
                  <a:rPr lang="en-US" sz="1200" dirty="0">
                    <a:solidFill>
                      <a:srgbClr val="FF0000"/>
                    </a:solidFill>
                  </a:rPr>
                  <a:t> = </a:t>
                </a:r>
                <a:r>
                  <a:rPr lang="en-US" sz="1200" dirty="0">
                    <a:solidFill>
                      <a:srgbClr val="FF0000"/>
                    </a:solidFill>
                    <a:uFill>
                      <a:solidFill>
                        <a:schemeClr val="tx2"/>
                      </a:solidFill>
                    </a:uFill>
                  </a:rPr>
                  <a:t>18</a:t>
                </a:r>
                <a:r>
                  <a:rPr lang="en-US" sz="1200" dirty="0">
                    <a:solidFill>
                      <a:srgbClr val="FF0000"/>
                    </a:solidFill>
                  </a:rPr>
                  <a:t> cm</a:t>
                </a:r>
                <a:r>
                  <a:rPr lang="en-US" sz="1200" baseline="30000" dirty="0">
                    <a:solidFill>
                      <a:srgbClr val="FF0000"/>
                    </a:solidFill>
                  </a:rPr>
                  <a:t>2</a:t>
                </a:r>
              </a:p>
              <a:p>
                <a:r>
                  <a:rPr lang="en-US" sz="1200" i="1" dirty="0">
                    <a:solidFill>
                      <a:srgbClr val="FF0000"/>
                    </a:solidFill>
                  </a:rPr>
                  <a:t>P</a:t>
                </a:r>
                <a:r>
                  <a:rPr lang="en-US" sz="1200" dirty="0">
                    <a:solidFill>
                      <a:srgbClr val="FF0000"/>
                    </a:solidFill>
                  </a:rPr>
                  <a:t> </a:t>
                </a:r>
                <a:r>
                  <a:rPr lang="en-US" sz="1200" i="0" dirty="0">
                    <a:solidFill>
                      <a:srgbClr val="FF0000"/>
                    </a:solidFill>
                    <a:latin typeface="Cambria Math" panose="02040503050406030204" pitchFamily="18" charset="0"/>
                    <a:ea typeface="Cambria Math" panose="02040503050406030204" pitchFamily="18" charset="0"/>
                  </a:rPr>
                  <a:t>≈</a:t>
                </a:r>
                <a:r>
                  <a:rPr lang="en-US" sz="1200" dirty="0">
                    <a:solidFill>
                      <a:srgbClr val="FF0000"/>
                    </a:solidFill>
                  </a:rPr>
                  <a:t> </a:t>
                </a:r>
                <a:r>
                  <a:rPr lang="en-US" sz="1200" dirty="0">
                    <a:solidFill>
                      <a:srgbClr val="FF0000"/>
                    </a:solidFill>
                    <a:uFill>
                      <a:solidFill>
                        <a:schemeClr val="tx2"/>
                      </a:solidFill>
                    </a:uFill>
                  </a:rPr>
                  <a:t>17.0</a:t>
                </a:r>
                <a:r>
                  <a:rPr lang="en-US" sz="1200" dirty="0">
                    <a:solidFill>
                      <a:srgbClr val="FF0000"/>
                    </a:solidFill>
                  </a:rPr>
                  <a:t> cm</a:t>
                </a:r>
                <a:endParaRPr lang="en-US" sz="1200" baseline="30000" dirty="0">
                  <a:solidFill>
                    <a:srgbClr val="FF0000"/>
                  </a:solidFill>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321910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211D1E"/>
                </a:solidFill>
                <a:latin typeface="Proxima Nova" panose="02000506030000020004"/>
              </a:rPr>
              <a:t>1.</a:t>
            </a:r>
            <a:r>
              <a:rPr lang="en-US" sz="1200" b="1" dirty="0">
                <a:solidFill>
                  <a:srgbClr val="211D1E"/>
                </a:solidFill>
                <a:latin typeface="Proxima Nova Cond"/>
              </a:rPr>
              <a:t> </a:t>
            </a:r>
            <a:r>
              <a:rPr lang="en-US" sz="1200" dirty="0">
                <a:solidFill>
                  <a:srgbClr val="ED2025"/>
                </a:solidFill>
                <a:latin typeface="Arial" panose="020B0604020202020204" pitchFamily="34" charset="0"/>
                <a:cs typeface="Arial" panose="020B0604020202020204" pitchFamily="34" charset="0"/>
              </a:rPr>
              <a:t>false</a:t>
            </a:r>
          </a:p>
          <a:p>
            <a:r>
              <a:rPr lang="en-US" sz="1200" b="1" dirty="0">
                <a:solidFill>
                  <a:srgbClr val="211D1E"/>
                </a:solidFill>
                <a:latin typeface="Proxima Nova" panose="02000506030000020004"/>
              </a:rPr>
              <a:t>2.</a:t>
            </a:r>
            <a:r>
              <a:rPr lang="en-US" sz="1200" b="1" dirty="0">
                <a:solidFill>
                  <a:srgbClr val="211D1E"/>
                </a:solidFill>
                <a:latin typeface="Proxima Nova Cond"/>
              </a:rPr>
              <a:t> </a:t>
            </a:r>
            <a:r>
              <a:rPr lang="en-US" sz="1200" dirty="0">
                <a:solidFill>
                  <a:srgbClr val="ED2025"/>
                </a:solidFill>
                <a:latin typeface="Arial" panose="020B0604020202020204" pitchFamily="34" charset="0"/>
                <a:cs typeface="Arial" panose="020B0604020202020204" pitchFamily="34" charset="0"/>
              </a:rPr>
              <a:t>true</a:t>
            </a:r>
          </a:p>
          <a:p>
            <a:r>
              <a:rPr lang="en-US" sz="1200" b="1" dirty="0">
                <a:solidFill>
                  <a:srgbClr val="211D1E"/>
                </a:solidFill>
                <a:latin typeface="Proxima Nova" panose="02000506030000020004"/>
              </a:rPr>
              <a:t>3</a:t>
            </a:r>
            <a:r>
              <a:rPr lang="en-US" sz="1200" b="1" dirty="0">
                <a:solidFill>
                  <a:srgbClr val="211D1E"/>
                </a:solidFill>
                <a:latin typeface="Proxima Nova" panose="02000506030000020004"/>
                <a:cs typeface="Arial" panose="020B0604020202020204" pitchFamily="34" charset="0"/>
              </a:rPr>
              <a:t>.</a:t>
            </a:r>
            <a:r>
              <a:rPr lang="en-US" sz="1200" b="1" dirty="0">
                <a:solidFill>
                  <a:srgbClr val="211D1E"/>
                </a:solidFill>
                <a:latin typeface="Arial" panose="020B0604020202020204" pitchFamily="34" charset="0"/>
                <a:cs typeface="Arial" panose="020B0604020202020204" pitchFamily="34" charset="0"/>
              </a:rPr>
              <a:t> </a:t>
            </a:r>
            <a:r>
              <a:rPr lang="en-US" sz="1200" dirty="0">
                <a:solidFill>
                  <a:srgbClr val="ED2025"/>
                </a:solidFill>
                <a:latin typeface="Arial" panose="020B0604020202020204" pitchFamily="34" charset="0"/>
                <a:cs typeface="Arial" panose="020B0604020202020204" pitchFamily="34" charset="0"/>
              </a:rPr>
              <a:t>false</a:t>
            </a:r>
          </a:p>
          <a:p>
            <a:r>
              <a:rPr lang="en-US" sz="1200" b="1" dirty="0">
                <a:solidFill>
                  <a:srgbClr val="211D1E"/>
                </a:solidFill>
                <a:latin typeface="Proxima Nova" panose="02000506030000020004"/>
              </a:rPr>
              <a:t>4.</a:t>
            </a:r>
            <a:r>
              <a:rPr lang="en-US" sz="1200" b="1" dirty="0">
                <a:solidFill>
                  <a:srgbClr val="211D1E"/>
                </a:solidFill>
                <a:latin typeface="Proxima Nova Cond"/>
              </a:rPr>
              <a:t> </a:t>
            </a:r>
            <a:r>
              <a:rPr lang="en-US" sz="1200" dirty="0">
                <a:solidFill>
                  <a:srgbClr val="ED2025"/>
                </a:solidFill>
                <a:latin typeface="Arial" panose="020B0604020202020204" pitchFamily="34" charset="0"/>
                <a:cs typeface="Arial" panose="020B0604020202020204" pitchFamily="34" charset="0"/>
              </a:rPr>
              <a:t>true</a:t>
            </a:r>
          </a:p>
          <a:p>
            <a:r>
              <a:rPr lang="en-US" sz="1200" b="1" dirty="0">
                <a:solidFill>
                  <a:srgbClr val="211D1E"/>
                </a:solidFill>
                <a:latin typeface="Proxima Nova" panose="02000506030000020004"/>
              </a:rPr>
              <a:t>5.</a:t>
            </a:r>
            <a:r>
              <a:rPr lang="en-US" sz="1200" b="1" dirty="0">
                <a:solidFill>
                  <a:srgbClr val="211D1E"/>
                </a:solidFill>
                <a:latin typeface="Proxima Nova Cond"/>
              </a:rPr>
              <a:t> </a:t>
            </a:r>
            <a:r>
              <a:rPr lang="en-US" sz="1200" dirty="0">
                <a:solidFill>
                  <a:srgbClr val="ED2025"/>
                </a:solidFill>
                <a:latin typeface="Arial" panose="020B0604020202020204" pitchFamily="34" charset="0"/>
                <a:cs typeface="Arial" panose="020B0604020202020204" pitchFamily="34" charset="0"/>
              </a:rPr>
              <a:t>true</a:t>
            </a:r>
          </a:p>
          <a:p>
            <a:r>
              <a:rPr lang="en-US" sz="1200" b="1" dirty="0">
                <a:solidFill>
                  <a:srgbClr val="211D1E"/>
                </a:solidFill>
                <a:latin typeface="Proxima Nova" panose="02000506030000020004"/>
              </a:rPr>
              <a:t>6.</a:t>
            </a:r>
            <a:r>
              <a:rPr lang="en-US" sz="1200" b="1" dirty="0">
                <a:solidFill>
                  <a:srgbClr val="211D1E"/>
                </a:solidFill>
                <a:latin typeface="Proxima Nova Cond"/>
              </a:rPr>
              <a:t> </a:t>
            </a:r>
            <a:r>
              <a:rPr lang="en-US" sz="1200" dirty="0">
                <a:solidFill>
                  <a:srgbClr val="ED2025"/>
                </a:solidFill>
                <a:latin typeface="Arial" panose="020B0604020202020204" pitchFamily="34" charset="0"/>
                <a:cs typeface="Arial" panose="020B0604020202020204" pitchFamily="34" charset="0"/>
              </a:rPr>
              <a:t>true</a:t>
            </a:r>
          </a:p>
          <a:p>
            <a:endParaRPr lang="en-US" sz="1200" dirty="0">
              <a:solidFill>
                <a:srgbClr val="ED2025"/>
              </a:solidFill>
              <a:latin typeface="Proxima Nova Cond"/>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1020917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1850320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12</a:t>
            </a:r>
          </a:p>
          <a:p>
            <a:pPr marL="228600" indent="-228600">
              <a:buAutoNum type="arabicPeriod"/>
            </a:pPr>
            <a:r>
              <a:rPr lang="en-US" dirty="0"/>
              <a:t>7</a:t>
            </a:r>
          </a:p>
          <a:p>
            <a:r>
              <a:rPr lang="en-US" sz="1200" dirty="0">
                <a:solidFill>
                  <a:srgbClr val="FF0000"/>
                </a:solidFill>
              </a:rPr>
              <a:t>3.   82°</a:t>
            </a:r>
          </a:p>
          <a:p>
            <a:pPr marL="0" indent="0">
              <a:buNone/>
            </a:pPr>
            <a:r>
              <a:rPr lang="en-US" sz="1200" dirty="0">
                <a:solidFill>
                  <a:srgbClr val="FF0000"/>
                </a:solidFill>
              </a:rPr>
              <a:t>4.   68°</a:t>
            </a:r>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153038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8</a:t>
            </a:fld>
            <a:endParaRPr lang="en-US" dirty="0"/>
          </a:p>
        </p:txBody>
      </p:sp>
    </p:spTree>
    <p:extLst>
      <p:ext uri="{BB962C8B-B14F-4D97-AF65-F5344CB8AC3E}">
        <p14:creationId xmlns:p14="http://schemas.microsoft.com/office/powerpoint/2010/main" val="421440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9</a:t>
            </a:fld>
            <a:endParaRPr lang="en-US" dirty="0"/>
          </a:p>
        </p:txBody>
      </p:sp>
    </p:spTree>
    <p:extLst>
      <p:ext uri="{BB962C8B-B14F-4D97-AF65-F5344CB8AC3E}">
        <p14:creationId xmlns:p14="http://schemas.microsoft.com/office/powerpoint/2010/main" val="282916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10</a:t>
            </a:fld>
            <a:endParaRPr lang="en-US" dirty="0"/>
          </a:p>
        </p:txBody>
      </p:sp>
    </p:spTree>
    <p:extLst>
      <p:ext uri="{BB962C8B-B14F-4D97-AF65-F5344CB8AC3E}">
        <p14:creationId xmlns:p14="http://schemas.microsoft.com/office/powerpoint/2010/main" val="272956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11</a:t>
            </a:fld>
            <a:endParaRPr lang="en-US" dirty="0"/>
          </a:p>
        </p:txBody>
      </p:sp>
    </p:spTree>
    <p:extLst>
      <p:ext uri="{BB962C8B-B14F-4D97-AF65-F5344CB8AC3E}">
        <p14:creationId xmlns:p14="http://schemas.microsoft.com/office/powerpoint/2010/main" val="351591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rgbClr val="FF0000"/>
                  </a:solidFill>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FF0000"/>
                    </a:solidFill>
                    <a:latin typeface="+mn-lt"/>
                    <a:ea typeface="+mn-ea"/>
                    <a:cs typeface="+mn-cs"/>
                  </a:rPr>
                  <a:t>A.</a:t>
                </a:r>
                <a:r>
                  <a:rPr lang="en-US" sz="1200" kern="1200" dirty="0">
                    <a:solidFill>
                      <a:srgbClr val="FF0000"/>
                    </a:solidFill>
                    <a:latin typeface="+mn-lt"/>
                    <a:ea typeface="+mn-ea"/>
                    <a:cs typeface="+mn-cs"/>
                  </a:rPr>
                  <a:t> 315 </a:t>
                </a:r>
                <a:r>
                  <a:rPr lang="en-US" sz="1200" b="0" i="0">
                    <a:solidFill>
                      <a:srgbClr val="FF0000"/>
                    </a:solidFill>
                    <a:latin typeface="Cambria Math" panose="02040503050406030204" pitchFamily="18" charset="0"/>
                  </a:rPr>
                  <a:t>cm^2</a:t>
                </a:r>
                <a:endParaRPr lang="en-US" sz="1200" kern="1200" dirty="0">
                  <a:solidFill>
                    <a:srgbClr val="FF0000"/>
                  </a:solidFill>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dirty="0"/>
          </a:p>
        </p:txBody>
      </p:sp>
    </p:spTree>
    <p:extLst>
      <p:ext uri="{BB962C8B-B14F-4D97-AF65-F5344CB8AC3E}">
        <p14:creationId xmlns:p14="http://schemas.microsoft.com/office/powerpoint/2010/main" val="14471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Parallelograms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Parallelograms </a:t>
            </a: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p>
          <a:p>
            <a:r>
              <a:rPr lang="en-US" sz="2800" b="0" dirty="0">
                <a:solidFill>
                  <a:schemeClr val="tx1"/>
                </a:solidFill>
              </a:rPr>
              <a:t>Use Properties of Parallelograms</a:t>
            </a:r>
          </a:p>
        </p:txBody>
      </p:sp>
      <p:sp>
        <p:nvSpPr>
          <p:cNvPr id="6" name="Rectangle 5"/>
          <p:cNvSpPr/>
          <p:nvPr/>
        </p:nvSpPr>
        <p:spPr>
          <a:xfrm>
            <a:off x="583030" y="1644401"/>
            <a:ext cx="4424096" cy="523220"/>
          </a:xfrm>
          <a:prstGeom prst="rect">
            <a:avLst/>
          </a:prstGeom>
        </p:spPr>
        <p:txBody>
          <a:bodyPr wrap="square">
            <a:spAutoFit/>
          </a:bodyPr>
          <a:lstStyle/>
          <a:p>
            <a:r>
              <a:rPr lang="en-US" sz="2800" b="1" dirty="0">
                <a:solidFill>
                  <a:srgbClr val="221E1F"/>
                </a:solidFill>
              </a:rPr>
              <a:t>Given </a:t>
            </a:r>
            <a:r>
              <a:rPr lang="en-US" sz="2800" b="1" i="1" dirty="0">
                <a:solidFill>
                  <a:srgbClr val="221E1F"/>
                </a:solidFill>
                <a:ea typeface="Cambria Math" panose="02040503050406030204" pitchFamily="18" charset="0"/>
              </a:rPr>
              <a:t>▭ </a:t>
            </a:r>
            <a:r>
              <a:rPr lang="en-US" sz="2800" b="1" i="1" dirty="0">
                <a:solidFill>
                  <a:srgbClr val="221E1F"/>
                </a:solidFill>
              </a:rPr>
              <a:t>ABDC</a:t>
            </a:r>
            <a:r>
              <a:rPr lang="en-US" sz="2800" b="1" dirty="0">
                <a:solidFill>
                  <a:srgbClr val="221E1F"/>
                </a:solidFill>
              </a:rPr>
              <a:t>, find </a:t>
            </a:r>
            <a:r>
              <a:rPr lang="en-US" sz="2800" b="1" i="1" dirty="0">
                <a:solidFill>
                  <a:srgbClr val="221E1F"/>
                </a:solidFill>
              </a:rPr>
              <a:t>CD</a:t>
            </a:r>
            <a:r>
              <a:rPr lang="en-US" sz="2800" b="1" dirty="0">
                <a:solidFill>
                  <a:srgbClr val="221E1F"/>
                </a:solidFill>
              </a:rPr>
              <a:t>. </a:t>
            </a:r>
            <a:endParaRPr lang="en-US" sz="2800" dirty="0">
              <a:solidFill>
                <a:srgbClr val="221E1F"/>
              </a:solidFill>
            </a:endParaRPr>
          </a:p>
        </p:txBody>
      </p:sp>
      <p:pic>
        <p:nvPicPr>
          <p:cNvPr id="9" name="Picture 8">
            <a:extLst>
              <a:ext uri="{FF2B5EF4-FFF2-40B4-BE49-F238E27FC236}">
                <a16:creationId xmlns:a16="http://schemas.microsoft.com/office/drawing/2014/main" id="{5F180FE7-E6DF-4BC2-AFD6-96FD8B44F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667" y="1919779"/>
            <a:ext cx="4383729" cy="1554315"/>
          </a:xfrm>
          <a:prstGeom prst="rect">
            <a:avLst/>
          </a:prstGeom>
        </p:spPr>
      </p:pic>
    </p:spTree>
    <p:extLst>
      <p:ext uri="{BB962C8B-B14F-4D97-AF65-F5344CB8AC3E}">
        <p14:creationId xmlns:p14="http://schemas.microsoft.com/office/powerpoint/2010/main" val="3290997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10440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p>
          <a:p>
            <a:r>
              <a:rPr lang="en-US" sz="2800" b="0" dirty="0">
                <a:solidFill>
                  <a:schemeClr val="tx1"/>
                </a:solidFill>
              </a:rPr>
              <a:t>Use Properties of Parallelograms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667" y="1919779"/>
            <a:ext cx="4383729" cy="1554315"/>
          </a:xfrm>
          <a:prstGeom prst="rect">
            <a:avLst/>
          </a:prstGeom>
        </p:spPr>
      </p:pic>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2EC299AE-420A-476A-801E-2C6547ECF515}"/>
                  </a:ext>
                </a:extLst>
              </p:cNvPr>
              <p:cNvGraphicFramePr>
                <a:graphicFrameLocks noGrp="1"/>
              </p:cNvGraphicFramePr>
              <p:nvPr>
                <p:extLst>
                  <p:ext uri="{D42A27DB-BD31-4B8C-83A1-F6EECF244321}">
                    <p14:modId xmlns:p14="http://schemas.microsoft.com/office/powerpoint/2010/main" val="543853755"/>
                  </p:ext>
                </p:extLst>
              </p:nvPr>
            </p:nvGraphicFramePr>
            <p:xfrm>
              <a:off x="459873" y="1856738"/>
              <a:ext cx="6631040" cy="1555369"/>
            </p:xfrm>
            <a:graphic>
              <a:graphicData uri="http://schemas.openxmlformats.org/drawingml/2006/table">
                <a:tbl>
                  <a:tblPr firstRow="1" bandRow="1">
                    <a:tableStyleId>{5C22544A-7EE6-4342-B048-85BDC9FD1C3A}</a:tableStyleId>
                  </a:tblPr>
                  <a:tblGrid>
                    <a:gridCol w="1748489">
                      <a:extLst>
                        <a:ext uri="{9D8B030D-6E8A-4147-A177-3AD203B41FA5}">
                          <a16:colId xmlns:a16="http://schemas.microsoft.com/office/drawing/2014/main" val="240477817"/>
                        </a:ext>
                      </a:extLst>
                    </a:gridCol>
                    <a:gridCol w="4882551">
                      <a:extLst>
                        <a:ext uri="{9D8B030D-6E8A-4147-A177-3AD203B41FA5}">
                          <a16:colId xmlns:a16="http://schemas.microsoft.com/office/drawing/2014/main" val="2791370782"/>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𝐶𝐷</m:t>
                                    </m:r>
                                  </m:e>
                                </m:acc>
                                <m:r>
                                  <a:rPr lang="en-US" sz="2800" i="1" dirty="0" smtClean="0">
                                    <a:solidFill>
                                      <a:schemeClr val="tx2"/>
                                    </a:solidFill>
                                    <a:latin typeface="Cambria Math" panose="02040503050406030204" pitchFamily="18" charset="0"/>
                                    <a:ea typeface="Cambria Math" panose="02040503050406030204" pitchFamily="18" charset="0"/>
                                  </a:rPr>
                                  <m:t>≅</m:t>
                                </m:r>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𝐴𝐵</m:t>
                                    </m:r>
                                  </m:e>
                                </m:acc>
                              </m:oMath>
                            </m:oMathPara>
                          </a14:m>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Opposite sides of a </a:t>
                          </a:r>
                          <a:r>
                            <a:rPr lang="en-US" sz="2800" b="0" i="1" dirty="0">
                              <a:solidFill>
                                <a:srgbClr val="0070C0"/>
                              </a:solidFill>
                              <a:ea typeface="Cambria Math" panose="02040503050406030204" pitchFamily="18" charset="0"/>
                            </a:rPr>
                            <a:t>▭  </a:t>
                          </a:r>
                          <a:r>
                            <a:rPr lang="en-US" sz="2800" b="0" dirty="0">
                              <a:solidFill>
                                <a:srgbClr val="0070C0"/>
                              </a:solidFill>
                              <a:ea typeface="Cambria Math" panose="02040503050406030204" pitchFamily="18" charset="0"/>
                            </a:rPr>
                            <a:t>are </a:t>
                          </a:r>
                          <a14:m>
                            <m:oMath xmlns:m="http://schemas.openxmlformats.org/officeDocument/2006/math">
                              <m:r>
                                <a:rPr lang="en-US" sz="2800" b="0" i="1" dirty="0" smtClean="0">
                                  <a:solidFill>
                                    <a:srgbClr val="0070C0"/>
                                  </a:solidFill>
                                  <a:latin typeface="Cambria Math" panose="02040503050406030204" pitchFamily="18" charset="0"/>
                                  <a:ea typeface="Cambria Math" panose="02040503050406030204" pitchFamily="18" charset="0"/>
                                </a:rPr>
                                <m:t>≅</m:t>
                              </m:r>
                            </m:oMath>
                          </a14:m>
                          <a:r>
                            <a:rPr lang="en-US" sz="2800" b="0" dirty="0">
                              <a:solidFill>
                                <a:srgbClr val="0070C0"/>
                              </a:solidFill>
                              <a:ea typeface="Cambria Math" panose="020405030504060302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25507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tx2"/>
                              </a:solidFill>
                              <a:ea typeface="Cambria Math" panose="02040503050406030204" pitchFamily="18" charset="0"/>
                            </a:rPr>
                            <a:t>CD</a:t>
                          </a:r>
                          <a:r>
                            <a:rPr lang="en-US" sz="2800" dirty="0">
                              <a:solidFill>
                                <a:schemeClr val="tx2"/>
                              </a:solidFill>
                              <a:ea typeface="Cambria Math" panose="02040503050406030204" pitchFamily="18" charset="0"/>
                            </a:rPr>
                            <a:t> = </a:t>
                          </a:r>
                          <a:r>
                            <a:rPr lang="en-US" sz="2800" i="1" dirty="0">
                              <a:solidFill>
                                <a:schemeClr val="tx2"/>
                              </a:solidFill>
                              <a:ea typeface="Cambria Math" panose="02040503050406030204" pitchFamily="18" charset="0"/>
                            </a:rPr>
                            <a:t>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Definition of congruent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698352"/>
                      </a:ext>
                    </a:extLst>
                  </a:tr>
                  <a:tr h="370840">
                    <a:tc>
                      <a:txBody>
                        <a:bodyPr/>
                        <a:lstStyle/>
                        <a:p>
                          <a:r>
                            <a:rPr lang="en-US" sz="2800" dirty="0">
                              <a:solidFill>
                                <a:schemeClr val="tx2"/>
                              </a:solidFill>
                              <a:ea typeface="Cambria Math" panose="02040503050406030204" pitchFamily="18" charset="0"/>
                            </a:rPr>
                            <a:t>      = 4 ft</a:t>
                          </a:r>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rgbClr val="0070C0"/>
                              </a:solidFill>
                            </a:rPr>
                            <a:t>Substitution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3365191"/>
                      </a:ext>
                    </a:extLst>
                  </a:tr>
                </a:tbl>
              </a:graphicData>
            </a:graphic>
          </p:graphicFrame>
        </mc:Choice>
        <mc:Fallback xmlns="">
          <p:graphicFrame>
            <p:nvGraphicFramePr>
              <p:cNvPr id="2" name="Table 2">
                <a:extLst>
                  <a:ext uri="{FF2B5EF4-FFF2-40B4-BE49-F238E27FC236}">
                    <a16:creationId xmlns:a16="http://schemas.microsoft.com/office/drawing/2014/main" id="{2EC299AE-420A-476A-801E-2C6547ECF515}"/>
                  </a:ext>
                </a:extLst>
              </p:cNvPr>
              <p:cNvGraphicFramePr>
                <a:graphicFrameLocks noGrp="1"/>
              </p:cNvGraphicFramePr>
              <p:nvPr>
                <p:extLst>
                  <p:ext uri="{D42A27DB-BD31-4B8C-83A1-F6EECF244321}">
                    <p14:modId xmlns:p14="http://schemas.microsoft.com/office/powerpoint/2010/main" val="543853755"/>
                  </p:ext>
                </p:extLst>
              </p:nvPr>
            </p:nvGraphicFramePr>
            <p:xfrm>
              <a:off x="459873" y="1856738"/>
              <a:ext cx="6631040" cy="1555369"/>
            </p:xfrm>
            <a:graphic>
              <a:graphicData uri="http://schemas.openxmlformats.org/drawingml/2006/table">
                <a:tbl>
                  <a:tblPr firstRow="1" bandRow="1">
                    <a:tableStyleId>{5C22544A-7EE6-4342-B048-85BDC9FD1C3A}</a:tableStyleId>
                  </a:tblPr>
                  <a:tblGrid>
                    <a:gridCol w="1748489">
                      <a:extLst>
                        <a:ext uri="{9D8B030D-6E8A-4147-A177-3AD203B41FA5}">
                          <a16:colId xmlns:a16="http://schemas.microsoft.com/office/drawing/2014/main" val="240477817"/>
                        </a:ext>
                      </a:extLst>
                    </a:gridCol>
                    <a:gridCol w="4882551">
                      <a:extLst>
                        <a:ext uri="{9D8B030D-6E8A-4147-A177-3AD203B41FA5}">
                          <a16:colId xmlns:a16="http://schemas.microsoft.com/office/drawing/2014/main" val="2791370782"/>
                        </a:ext>
                      </a:extLst>
                    </a:gridCol>
                  </a:tblGrid>
                  <a:tr h="519049">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1765" r="-279443" b="-2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l="-35786" t="-11765" b="-234118"/>
                          </a:stretch>
                        </a:blipFill>
                      </a:tcPr>
                    </a:tc>
                    <a:extLst>
                      <a:ext uri="{0D108BD9-81ED-4DB2-BD59-A6C34878D82A}">
                        <a16:rowId xmlns:a16="http://schemas.microsoft.com/office/drawing/2014/main" val="4232550713"/>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solidFill>
                                <a:schemeClr val="tx2"/>
                              </a:solidFill>
                              <a:ea typeface="Cambria Math" panose="02040503050406030204" pitchFamily="18" charset="0"/>
                            </a:rPr>
                            <a:t>CD</a:t>
                          </a:r>
                          <a:r>
                            <a:rPr lang="en-US" sz="2800" dirty="0">
                              <a:solidFill>
                                <a:schemeClr val="tx2"/>
                              </a:solidFill>
                              <a:ea typeface="Cambria Math" panose="02040503050406030204" pitchFamily="18" charset="0"/>
                            </a:rPr>
                            <a:t> = </a:t>
                          </a:r>
                          <a:r>
                            <a:rPr lang="en-US" sz="2800" i="1" dirty="0">
                              <a:solidFill>
                                <a:schemeClr val="tx2"/>
                              </a:solidFill>
                              <a:ea typeface="Cambria Math" panose="02040503050406030204" pitchFamily="18" charset="0"/>
                            </a:rPr>
                            <a:t>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Definition of congruent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8698352"/>
                      </a:ext>
                    </a:extLst>
                  </a:tr>
                  <a:tr h="518160">
                    <a:tc>
                      <a:txBody>
                        <a:bodyPr/>
                        <a:lstStyle/>
                        <a:p>
                          <a:r>
                            <a:rPr lang="en-US" sz="2800" dirty="0">
                              <a:solidFill>
                                <a:schemeClr val="tx2"/>
                              </a:solidFill>
                              <a:ea typeface="Cambria Math" panose="02040503050406030204" pitchFamily="18" charset="0"/>
                            </a:rPr>
                            <a:t>      = 4 ft</a:t>
                          </a:r>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0" dirty="0">
                              <a:solidFill>
                                <a:srgbClr val="0070C0"/>
                              </a:solidFill>
                            </a:rPr>
                            <a:t>Substitution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3365191"/>
                      </a:ext>
                    </a:extLst>
                  </a:tr>
                </a:tbl>
              </a:graphicData>
            </a:graphic>
          </p:graphicFrame>
        </mc:Fallback>
      </mc:AlternateContent>
    </p:spTree>
    <p:extLst>
      <p:ext uri="{BB962C8B-B14F-4D97-AF65-F5344CB8AC3E}">
        <p14:creationId xmlns:p14="http://schemas.microsoft.com/office/powerpoint/2010/main" val="387832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p>
          <a:p>
            <a:r>
              <a:rPr lang="en-US" sz="2800" b="0" dirty="0">
                <a:solidFill>
                  <a:schemeClr val="tx1"/>
                </a:solidFill>
              </a:rPr>
              <a:t>Use Properties of Parallelograms</a:t>
            </a:r>
          </a:p>
        </p:txBody>
      </p:sp>
      <p:sp>
        <p:nvSpPr>
          <p:cNvPr id="10" name="Rectangle 9"/>
          <p:cNvSpPr/>
          <p:nvPr/>
        </p:nvSpPr>
        <p:spPr>
          <a:xfrm>
            <a:off x="459873" y="1551341"/>
            <a:ext cx="5871916" cy="954107"/>
          </a:xfrm>
          <a:prstGeom prst="rect">
            <a:avLst/>
          </a:prstGeom>
        </p:spPr>
        <p:txBody>
          <a:bodyPr wrap="square">
            <a:spAutoFit/>
          </a:bodyPr>
          <a:lstStyle/>
          <a:p>
            <a:r>
              <a:rPr lang="en-US" sz="2800" b="1" dirty="0"/>
              <a:t>Check</a:t>
            </a:r>
          </a:p>
          <a:p>
            <a:r>
              <a:rPr lang="en-US" sz="2800" dirty="0">
                <a:solidFill>
                  <a:schemeClr val="tx2"/>
                </a:solidFill>
              </a:rPr>
              <a:t>Given </a:t>
            </a:r>
            <a:r>
              <a:rPr lang="en-US" sz="2800" i="1" dirty="0">
                <a:solidFill>
                  <a:schemeClr val="tx2"/>
                </a:solidFill>
              </a:rPr>
              <a:t>▭DEFG</a:t>
            </a:r>
            <a:r>
              <a:rPr lang="en-US" sz="2800" dirty="0">
                <a:solidFill>
                  <a:schemeClr val="tx2"/>
                </a:solidFill>
              </a:rPr>
              <a:t>, find each measure.</a:t>
            </a:r>
          </a:p>
        </p:txBody>
      </p:sp>
      <p:sp>
        <p:nvSpPr>
          <p:cNvPr id="6" name="Rectangle 5"/>
          <p:cNvSpPr/>
          <p:nvPr/>
        </p:nvSpPr>
        <p:spPr>
          <a:xfrm>
            <a:off x="459873" y="3098165"/>
            <a:ext cx="6096000" cy="1056700"/>
          </a:xfrm>
          <a:prstGeom prst="rect">
            <a:avLst/>
          </a:prstGeom>
        </p:spPr>
        <p:txBody>
          <a:bodyPr>
            <a:spAutoFit/>
          </a:bodyPr>
          <a:lstStyle/>
          <a:p>
            <a:pPr marL="1252538" indent="-1201738">
              <a:spcBef>
                <a:spcPts val="800"/>
              </a:spcBef>
            </a:pPr>
            <a:r>
              <a:rPr lang="en-US" sz="2800" b="1" dirty="0"/>
              <a:t>a. </a:t>
            </a:r>
            <a:r>
              <a:rPr lang="en-US" sz="2800" i="1" dirty="0" err="1">
                <a:solidFill>
                  <a:schemeClr val="tx2"/>
                </a:solidFill>
                <a:ea typeface="Cambria Math" panose="02040503050406030204" pitchFamily="18" charset="0"/>
              </a:rPr>
              <a:t>m</a:t>
            </a:r>
            <a:r>
              <a:rPr lang="en-US" sz="2800" dirty="0" err="1">
                <a:solidFill>
                  <a:srgbClr val="211D1E"/>
                </a:solidFill>
                <a:latin typeface="UniMath2 A"/>
              </a:rPr>
              <a:t>∠</a:t>
            </a:r>
            <a:r>
              <a:rPr lang="en-US" sz="2800" i="1" dirty="0" err="1">
                <a:solidFill>
                  <a:schemeClr val="tx2"/>
                </a:solidFill>
                <a:ea typeface="Cambria Math" panose="02040503050406030204" pitchFamily="18" charset="0"/>
              </a:rPr>
              <a:t>D</a:t>
            </a:r>
            <a:r>
              <a:rPr lang="en-US" sz="2800" dirty="0">
                <a:solidFill>
                  <a:schemeClr val="tx2"/>
                </a:solidFill>
                <a:ea typeface="Cambria Math" panose="02040503050406030204" pitchFamily="18" charset="0"/>
              </a:rPr>
              <a:t>  </a:t>
            </a:r>
          </a:p>
          <a:p>
            <a:pPr marL="1252538" indent="-1201738">
              <a:spcBef>
                <a:spcPts val="800"/>
              </a:spcBef>
            </a:pPr>
            <a:r>
              <a:rPr lang="en-US" sz="2800" b="1" dirty="0"/>
              <a:t>b. </a:t>
            </a:r>
            <a:r>
              <a:rPr lang="en-US" sz="2800" i="1" dirty="0">
                <a:solidFill>
                  <a:schemeClr val="tx2"/>
                </a:solidFill>
              </a:rPr>
              <a:t>FG</a:t>
            </a:r>
            <a:endParaRPr lang="en-US" sz="2800" dirty="0">
              <a:solidFill>
                <a:srgbClr val="FF0000"/>
              </a:solidFill>
              <a:latin typeface="Cambria Math" panose="02040503050406030204" pitchFamily="18" charset="0"/>
              <a:ea typeface="Cambria Math"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402" y="2028394"/>
            <a:ext cx="3984302" cy="1955258"/>
          </a:xfrm>
          <a:prstGeom prst="rect">
            <a:avLst/>
          </a:prstGeom>
        </p:spPr>
      </p:pic>
    </p:spTree>
    <p:extLst>
      <p:ext uri="{BB962C8B-B14F-4D97-AF65-F5344CB8AC3E}">
        <p14:creationId xmlns:p14="http://schemas.microsoft.com/office/powerpoint/2010/main" val="120058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p>
          <a:p>
            <a:r>
              <a:rPr lang="en-US" sz="2800" b="0" dirty="0">
                <a:solidFill>
                  <a:schemeClr val="tx1"/>
                </a:solidFill>
              </a:rPr>
              <a:t>Use Properties of Parallelograms</a:t>
            </a:r>
          </a:p>
        </p:txBody>
      </p:sp>
      <p:sp>
        <p:nvSpPr>
          <p:cNvPr id="10" name="Rectangle 9"/>
          <p:cNvSpPr/>
          <p:nvPr/>
        </p:nvSpPr>
        <p:spPr>
          <a:xfrm>
            <a:off x="459873" y="1551341"/>
            <a:ext cx="5871916" cy="954107"/>
          </a:xfrm>
          <a:prstGeom prst="rect">
            <a:avLst/>
          </a:prstGeom>
        </p:spPr>
        <p:txBody>
          <a:bodyPr wrap="square">
            <a:spAutoFit/>
          </a:bodyPr>
          <a:lstStyle/>
          <a:p>
            <a:r>
              <a:rPr lang="en-US" sz="2800" b="1" dirty="0"/>
              <a:t>Check</a:t>
            </a:r>
          </a:p>
          <a:p>
            <a:r>
              <a:rPr lang="en-US" sz="2800" dirty="0">
                <a:solidFill>
                  <a:schemeClr val="tx2"/>
                </a:solidFill>
              </a:rPr>
              <a:t>Given </a:t>
            </a:r>
            <a:r>
              <a:rPr lang="en-US" sz="2800" i="1" dirty="0">
                <a:solidFill>
                  <a:schemeClr val="tx2"/>
                </a:solidFill>
              </a:rPr>
              <a:t>▭DEFG</a:t>
            </a:r>
            <a:r>
              <a:rPr lang="en-US" sz="2800" dirty="0">
                <a:solidFill>
                  <a:schemeClr val="tx2"/>
                </a:solidFill>
              </a:rPr>
              <a:t>, find each measure.</a:t>
            </a:r>
          </a:p>
        </p:txBody>
      </p:sp>
      <p:sp>
        <p:nvSpPr>
          <p:cNvPr id="6" name="Rectangle 5"/>
          <p:cNvSpPr/>
          <p:nvPr/>
        </p:nvSpPr>
        <p:spPr>
          <a:xfrm>
            <a:off x="459873" y="3098165"/>
            <a:ext cx="6096000" cy="1056700"/>
          </a:xfrm>
          <a:prstGeom prst="rect">
            <a:avLst/>
          </a:prstGeom>
        </p:spPr>
        <p:txBody>
          <a:bodyPr>
            <a:spAutoFit/>
          </a:bodyPr>
          <a:lstStyle/>
          <a:p>
            <a:pPr marL="1252538" indent="-1201738">
              <a:spcBef>
                <a:spcPts val="800"/>
              </a:spcBef>
            </a:pPr>
            <a:r>
              <a:rPr lang="en-US" sz="2800" b="1" dirty="0"/>
              <a:t>a. </a:t>
            </a:r>
            <a:r>
              <a:rPr lang="en-US" sz="2800" i="1" dirty="0" err="1">
                <a:solidFill>
                  <a:schemeClr val="tx2"/>
                </a:solidFill>
                <a:ea typeface="Cambria Math" panose="02040503050406030204" pitchFamily="18" charset="0"/>
              </a:rPr>
              <a:t>m</a:t>
            </a:r>
            <a:r>
              <a:rPr lang="en-US" sz="2800" dirty="0" err="1">
                <a:solidFill>
                  <a:srgbClr val="211D1E"/>
                </a:solidFill>
                <a:latin typeface="UniMath2 A"/>
              </a:rPr>
              <a:t>∠</a:t>
            </a:r>
            <a:r>
              <a:rPr lang="en-US" sz="2800" i="1" dirty="0" err="1">
                <a:solidFill>
                  <a:schemeClr val="tx2"/>
                </a:solidFill>
                <a:ea typeface="Cambria Math" panose="02040503050406030204" pitchFamily="18" charset="0"/>
              </a:rPr>
              <a:t>D</a:t>
            </a:r>
            <a:r>
              <a:rPr lang="en-US" sz="2800" dirty="0">
                <a:solidFill>
                  <a:schemeClr val="tx2"/>
                </a:solidFill>
                <a:ea typeface="Cambria Math" panose="02040503050406030204" pitchFamily="18" charset="0"/>
              </a:rPr>
              <a:t>  </a:t>
            </a:r>
            <a:r>
              <a:rPr lang="en-US" sz="2800" dirty="0">
                <a:solidFill>
                  <a:srgbClr val="FF0000"/>
                </a:solidFill>
                <a:ea typeface="Cambria Math" panose="02040503050406030204" pitchFamily="18" charset="0"/>
              </a:rPr>
              <a:t>106°</a:t>
            </a:r>
          </a:p>
          <a:p>
            <a:pPr marL="1252538" indent="-1201738">
              <a:spcBef>
                <a:spcPts val="800"/>
              </a:spcBef>
            </a:pPr>
            <a:r>
              <a:rPr lang="en-US" sz="2800" b="1" dirty="0"/>
              <a:t>b. </a:t>
            </a:r>
            <a:r>
              <a:rPr lang="en-US" sz="2800" i="1" dirty="0">
                <a:solidFill>
                  <a:schemeClr val="tx2"/>
                </a:solidFill>
              </a:rPr>
              <a:t>FG</a:t>
            </a:r>
            <a:r>
              <a:rPr lang="en-US" sz="2800" dirty="0">
                <a:solidFill>
                  <a:schemeClr val="tx2"/>
                </a:solidFill>
              </a:rPr>
              <a:t>  </a:t>
            </a:r>
            <a:r>
              <a:rPr lang="en-US" sz="2800" dirty="0">
                <a:solidFill>
                  <a:srgbClr val="FF0000"/>
                </a:solidFill>
              </a:rPr>
              <a:t>8 in.</a:t>
            </a:r>
            <a:endParaRPr lang="en-US" sz="2800" dirty="0">
              <a:solidFill>
                <a:srgbClr val="FF0000"/>
              </a:solidFill>
              <a:latin typeface="Cambria Math" panose="02040503050406030204" pitchFamily="18" charset="0"/>
              <a:ea typeface="Cambria Math" panose="020405030504060302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402" y="2028394"/>
            <a:ext cx="3984302" cy="1955258"/>
          </a:xfrm>
          <a:prstGeom prst="rect">
            <a:avLst/>
          </a:prstGeom>
        </p:spPr>
      </p:pic>
    </p:spTree>
    <p:extLst>
      <p:ext uri="{BB962C8B-B14F-4D97-AF65-F5344CB8AC3E}">
        <p14:creationId xmlns:p14="http://schemas.microsoft.com/office/powerpoint/2010/main" val="14874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9DD125F-CFF1-4547-A589-1CE0FB62F2E8}"/>
              </a:ext>
            </a:extLst>
          </p:cNvPr>
          <p:cNvSpPr txBox="1">
            <a:spLocks/>
          </p:cNvSpPr>
          <p:nvPr/>
        </p:nvSpPr>
        <p:spPr>
          <a:xfrm>
            <a:off x="459873" y="332812"/>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p>
          <a:p>
            <a:r>
              <a:rPr lang="en-US" sz="2800" b="0" dirty="0">
                <a:solidFill>
                  <a:schemeClr val="tx1"/>
                </a:solidFill>
              </a:rPr>
              <a:t>Proofs Using the Properties of Parallelograms</a:t>
            </a:r>
          </a:p>
        </p:txBody>
      </p:sp>
      <p:sp>
        <p:nvSpPr>
          <p:cNvPr id="2" name="Rectangle 1"/>
          <p:cNvSpPr/>
          <p:nvPr/>
        </p:nvSpPr>
        <p:spPr>
          <a:xfrm>
            <a:off x="459873" y="1592015"/>
            <a:ext cx="4608890" cy="523220"/>
          </a:xfrm>
          <a:prstGeom prst="rect">
            <a:avLst/>
          </a:prstGeom>
        </p:spPr>
        <p:txBody>
          <a:bodyPr wrap="none">
            <a:spAutoFit/>
          </a:bodyPr>
          <a:lstStyle/>
          <a:p>
            <a:r>
              <a:rPr lang="en-US" sz="2800" b="1" dirty="0"/>
              <a:t>Write a two-column proof.</a:t>
            </a:r>
            <a:endParaRPr lang="en-US" sz="2800" dirty="0"/>
          </a:p>
        </p:txBody>
      </p:sp>
      <mc:AlternateContent xmlns:mc="http://schemas.openxmlformats.org/markup-compatibility/2006" xmlns:a14="http://schemas.microsoft.com/office/drawing/2010/main">
        <mc:Choice Requires="a14">
          <p:sp>
            <p:nvSpPr>
              <p:cNvPr id="7" name="Rectangle 6"/>
              <p:cNvSpPr/>
              <p:nvPr/>
            </p:nvSpPr>
            <p:spPr>
              <a:xfrm>
                <a:off x="459873" y="2115235"/>
                <a:ext cx="4779963" cy="1615827"/>
              </a:xfrm>
              <a:prstGeom prst="rect">
                <a:avLst/>
              </a:prstGeom>
            </p:spPr>
            <p:txBody>
              <a:bodyPr wrap="none">
                <a:spAutoFit/>
              </a:bodyPr>
              <a:lstStyle/>
              <a:p>
                <a:r>
                  <a:rPr lang="en-US" sz="2800" b="1" dirty="0"/>
                  <a:t>Given: </a:t>
                </a:r>
                <a:r>
                  <a:rPr lang="en-US" sz="2800" i="1" dirty="0">
                    <a:solidFill>
                      <a:schemeClr val="tx2"/>
                    </a:solidFill>
                  </a:rPr>
                  <a:t>▭HJKP </a:t>
                </a:r>
                <a:r>
                  <a:rPr lang="en-US" sz="2800" dirty="0">
                    <a:solidFill>
                      <a:schemeClr val="tx2"/>
                    </a:solidFill>
                  </a:rPr>
                  <a:t>and </a:t>
                </a:r>
                <a:r>
                  <a:rPr lang="en-US" sz="2800" i="1" dirty="0">
                    <a:solidFill>
                      <a:schemeClr val="tx2"/>
                    </a:solidFill>
                  </a:rPr>
                  <a:t>▭PKLM</a:t>
                </a:r>
              </a:p>
              <a:p>
                <a:pPr>
                  <a:spcBef>
                    <a:spcPts val="1800"/>
                  </a:spcBef>
                </a:pPr>
                <a:r>
                  <a:rPr lang="en-US" sz="2800" b="1" dirty="0"/>
                  <a:t>Prove: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𝐻𝐽</m:t>
                        </m:r>
                      </m:e>
                    </m:acc>
                    <m:r>
                      <a:rPr lang="en-US" sz="2800" b="0" i="1" dirty="0" smtClean="0">
                        <a:solidFill>
                          <a:schemeClr val="tx2"/>
                        </a:solidFill>
                        <a:latin typeface="Cambria Math" panose="02040503050406030204" pitchFamily="18" charset="0"/>
                      </a:rPr>
                      <m:t> </m:t>
                    </m:r>
                  </m:oMath>
                </a14:m>
                <a:r>
                  <a:rPr lang="en-US" sz="2800" dirty="0">
                    <a:solidFill>
                      <a:schemeClr val="tx2"/>
                    </a:solidFill>
                  </a:rPr>
                  <a:t>≅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𝑀𝐿</m:t>
                        </m:r>
                      </m:e>
                    </m:acc>
                  </m:oMath>
                </a14:m>
                <a:endParaRPr lang="en-US" sz="2800" dirty="0"/>
              </a:p>
              <a:p>
                <a:endParaRPr lang="en-US" sz="2800" dirty="0">
                  <a:solidFill>
                    <a:srgbClr val="221E1F"/>
                  </a:solidFill>
                  <a:latin typeface="Proxima Nova"/>
                </a:endParaRPr>
              </a:p>
            </p:txBody>
          </p:sp>
        </mc:Choice>
        <mc:Fallback xmlns="">
          <p:sp>
            <p:nvSpPr>
              <p:cNvPr id="7" name="Rectangle 6"/>
              <p:cNvSpPr>
                <a:spLocks noRot="1" noChangeAspect="1" noMove="1" noResize="1" noEditPoints="1" noAdjustHandles="1" noChangeArrowheads="1" noChangeShapeType="1" noTextEdit="1"/>
              </p:cNvSpPr>
              <p:nvPr/>
            </p:nvSpPr>
            <p:spPr>
              <a:xfrm>
                <a:off x="459873" y="2115235"/>
                <a:ext cx="4779963" cy="1615827"/>
              </a:xfrm>
              <a:prstGeom prst="rect">
                <a:avLst/>
              </a:prstGeom>
              <a:blipFill>
                <a:blip r:embed="rId3"/>
                <a:stretch>
                  <a:fillRect l="-2548" t="-4151" r="-1401"/>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670" y="1592015"/>
            <a:ext cx="1941507" cy="2438721"/>
          </a:xfrm>
          <a:prstGeom prst="rect">
            <a:avLst/>
          </a:prstGeom>
        </p:spPr>
      </p:pic>
    </p:spTree>
    <p:extLst>
      <p:ext uri="{BB962C8B-B14F-4D97-AF65-F5344CB8AC3E}">
        <p14:creationId xmlns:p14="http://schemas.microsoft.com/office/powerpoint/2010/main" val="1013768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9DD125F-CFF1-4547-A589-1CE0FB62F2E8}"/>
              </a:ext>
            </a:extLst>
          </p:cNvPr>
          <p:cNvSpPr txBox="1">
            <a:spLocks/>
          </p:cNvSpPr>
          <p:nvPr/>
        </p:nvSpPr>
        <p:spPr>
          <a:xfrm>
            <a:off x="459873" y="332812"/>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p>
          <a:p>
            <a:r>
              <a:rPr lang="en-US" sz="2800" b="0" dirty="0">
                <a:solidFill>
                  <a:schemeClr val="tx1"/>
                </a:solidFill>
              </a:rPr>
              <a:t>Proofs Using the Properties of Parallelograms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455" y="1642491"/>
            <a:ext cx="1941507" cy="2438721"/>
          </a:xfrm>
          <a:prstGeom prst="rect">
            <a:avLst/>
          </a:prstGeom>
        </p:spPr>
      </p:pic>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2707941146"/>
                  </p:ext>
                </p:extLst>
              </p:nvPr>
            </p:nvGraphicFramePr>
            <p:xfrm>
              <a:off x="386301" y="2113676"/>
              <a:ext cx="8768210" cy="2072640"/>
            </p:xfrm>
            <a:graphic>
              <a:graphicData uri="http://schemas.openxmlformats.org/drawingml/2006/table">
                <a:tbl>
                  <a:tblPr firstRow="1" bandRow="1">
                    <a:tableStyleId>{5C22544A-7EE6-4342-B048-85BDC9FD1C3A}</a:tableStyleId>
                  </a:tblPr>
                  <a:tblGrid>
                    <a:gridCol w="4400393">
                      <a:extLst>
                        <a:ext uri="{9D8B030D-6E8A-4147-A177-3AD203B41FA5}">
                          <a16:colId xmlns:a16="http://schemas.microsoft.com/office/drawing/2014/main" val="3858145773"/>
                        </a:ext>
                      </a:extLst>
                    </a:gridCol>
                    <a:gridCol w="4367817">
                      <a:extLst>
                        <a:ext uri="{9D8B030D-6E8A-4147-A177-3AD203B41FA5}">
                          <a16:colId xmlns:a16="http://schemas.microsoft.com/office/drawing/2014/main" val="2060975072"/>
                        </a:ext>
                      </a:extLst>
                    </a:gridCol>
                  </a:tblGrid>
                  <a:tr h="370840">
                    <a:tc>
                      <a:txBody>
                        <a:bodyPr/>
                        <a:lstStyle/>
                        <a:p>
                          <a:pPr algn="ctr"/>
                          <a:r>
                            <a:rPr lang="en-US" sz="2800" dirty="0">
                              <a:solidFill>
                                <a:schemeClr val="tx1"/>
                              </a:solidFill>
                            </a:rPr>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567218"/>
                      </a:ext>
                    </a:extLst>
                  </a:tr>
                  <a:tr h="370840">
                    <a:tc>
                      <a:txBody>
                        <a:bodyPr/>
                        <a:lstStyle/>
                        <a:p>
                          <a:r>
                            <a:rPr lang="en-US" sz="2800" b="1" dirty="0">
                              <a:solidFill>
                                <a:schemeClr val="tx1"/>
                              </a:solidFill>
                              <a:latin typeface="Proxima Nova"/>
                            </a:rPr>
                            <a:t>1. </a:t>
                          </a:r>
                          <a:r>
                            <a:rPr lang="en-US" sz="2800" i="1" dirty="0">
                              <a:solidFill>
                                <a:schemeClr val="tx2"/>
                              </a:solidFill>
                            </a:rPr>
                            <a:t>▭HJKP</a:t>
                          </a:r>
                          <a:r>
                            <a:rPr lang="en-US" sz="2800" dirty="0">
                              <a:solidFill>
                                <a:schemeClr val="tx2"/>
                              </a:solidFill>
                            </a:rPr>
                            <a:t> and </a:t>
                          </a:r>
                          <a:r>
                            <a:rPr lang="en-US" sz="2800" i="1" dirty="0">
                              <a:solidFill>
                                <a:schemeClr val="tx2"/>
                              </a:solidFill>
                            </a:rPr>
                            <a:t>▭PKLM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1.</a:t>
                          </a:r>
                          <a:r>
                            <a:rPr lang="en-US" sz="2800" b="1" dirty="0">
                              <a:solidFill>
                                <a:schemeClr val="tx1"/>
                              </a:solidFill>
                            </a:rPr>
                            <a:t> </a:t>
                          </a:r>
                          <a:r>
                            <a:rPr lang="en-US" sz="2800" dirty="0">
                              <a:solidFill>
                                <a:schemeClr val="tx2"/>
                              </a:solidFill>
                            </a:rPr>
                            <a:t>Given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704225"/>
                      </a:ext>
                    </a:extLst>
                  </a:tr>
                  <a:tr h="370840">
                    <a:tc>
                      <a:txBody>
                        <a:bodyPr/>
                        <a:lstStyle/>
                        <a:p>
                          <a:r>
                            <a:rPr lang="en-US" sz="2800" b="1" dirty="0">
                              <a:solidFill>
                                <a:schemeClr val="tx1"/>
                              </a:solidFill>
                              <a:latin typeface="Proxima Nova"/>
                            </a:rPr>
                            <a:t>2.</a:t>
                          </a:r>
                          <a:r>
                            <a:rPr lang="en-US" sz="2800" b="1" dirty="0">
                              <a:solidFill>
                                <a:schemeClr val="tx1"/>
                              </a:solidFill>
                            </a:rPr>
                            <a:t>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𝐻𝐽</m:t>
                                  </m:r>
                                </m:e>
                              </m:acc>
                            </m:oMath>
                          </a14:m>
                          <a:r>
                            <a:rPr lang="en-US" sz="2800" dirty="0">
                              <a:solidFill>
                                <a:schemeClr val="tx2"/>
                              </a:solidFill>
                            </a:rPr>
                            <a:t> ≅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𝑃𝐾</m:t>
                                  </m:r>
                                </m:e>
                              </m:acc>
                            </m:oMath>
                          </a14:m>
                          <a:r>
                            <a:rPr lang="en-US"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𝑃𝐾</m:t>
                                  </m:r>
                                </m:e>
                              </m:acc>
                            </m:oMath>
                          </a14:m>
                          <a:r>
                            <a:rPr lang="en-US" sz="2800" dirty="0">
                              <a:solidFill>
                                <a:schemeClr val="tx2"/>
                              </a:solidFill>
                            </a:rPr>
                            <a:t> ≅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𝑀𝐿</m:t>
                                  </m:r>
                                </m:e>
                              </m:acc>
                            </m:oMath>
                          </a14:m>
                          <a:endParaRPr lang="en-US" sz="280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2.</a:t>
                          </a:r>
                          <a:r>
                            <a:rPr lang="en-US" sz="2800" b="1" dirty="0">
                              <a:solidFill>
                                <a:schemeClr val="tx1"/>
                              </a:solidFill>
                            </a:rPr>
                            <a:t> </a:t>
                          </a:r>
                          <a:r>
                            <a:rPr lang="en-US" sz="2800" dirty="0">
                              <a:solidFill>
                                <a:schemeClr val="tx2"/>
                              </a:solidFill>
                            </a:rPr>
                            <a:t>Opp. sides of </a:t>
                          </a:r>
                          <a:r>
                            <a:rPr lang="en-US" sz="2800" i="1" dirty="0">
                              <a:solidFill>
                                <a:schemeClr val="tx2"/>
                              </a:solidFill>
                            </a:rPr>
                            <a:t>▭</a:t>
                          </a:r>
                          <a:r>
                            <a:rPr lang="en-US" sz="2800" dirty="0">
                              <a:solidFill>
                                <a:schemeClr val="tx2"/>
                              </a:solidFill>
                            </a:rPr>
                            <a:t> are </a:t>
                          </a:r>
                          <a:r>
                            <a:rPr lang="en-US" sz="2800" b="1" dirty="0">
                              <a:solidFill>
                                <a:schemeClr val="tx2"/>
                              </a:solidFill>
                            </a:rPr>
                            <a:t>≅</a:t>
                          </a:r>
                          <a:r>
                            <a:rPr lang="en-US" sz="2800" b="0" dirty="0">
                              <a:solidFill>
                                <a:schemeClr val="tx2"/>
                              </a:solidFill>
                            </a:rPr>
                            <a:t>.</a:t>
                          </a:r>
                          <a:endParaRPr lang="en-US" sz="28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029067"/>
                      </a:ext>
                    </a:extLst>
                  </a:tr>
                  <a:tr h="273445">
                    <a:tc>
                      <a:txBody>
                        <a:bodyPr/>
                        <a:lstStyle/>
                        <a:p>
                          <a:r>
                            <a:rPr lang="en-US" sz="2800" b="1" dirty="0">
                              <a:solidFill>
                                <a:schemeClr val="tx1"/>
                              </a:solidFill>
                              <a:latin typeface="Proxima Nova"/>
                            </a:rPr>
                            <a:t>3.</a:t>
                          </a:r>
                          <a:r>
                            <a:rPr lang="en-US" sz="2800" b="1" dirty="0">
                              <a:solidFill>
                                <a:schemeClr val="tx1"/>
                              </a:solidFill>
                            </a:rPr>
                            <a:t>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𝐻𝐽</m:t>
                                  </m:r>
                                </m:e>
                              </m:acc>
                            </m:oMath>
                          </a14:m>
                          <a:r>
                            <a:rPr lang="en-US" sz="2800" dirty="0">
                              <a:solidFill>
                                <a:schemeClr val="tx2"/>
                              </a:solidFill>
                            </a:rPr>
                            <a:t> ≅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𝑀𝐿</m:t>
                                  </m:r>
                                </m:e>
                              </m:acc>
                            </m:oMath>
                          </a14:m>
                          <a:endParaRPr lang="en-US" sz="2800"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3.</a:t>
                          </a:r>
                          <a:r>
                            <a:rPr lang="en-US" sz="2800" b="1" dirty="0">
                              <a:solidFill>
                                <a:schemeClr val="tx1"/>
                              </a:solidFill>
                            </a:rPr>
                            <a:t> </a:t>
                          </a:r>
                          <a:r>
                            <a:rPr lang="en-US" sz="2800" dirty="0">
                              <a:solidFill>
                                <a:schemeClr val="tx2"/>
                              </a:solidFill>
                            </a:rPr>
                            <a:t>Trans. Prop. of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60450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2707941146"/>
                  </p:ext>
                </p:extLst>
              </p:nvPr>
            </p:nvGraphicFramePr>
            <p:xfrm>
              <a:off x="386301" y="2113676"/>
              <a:ext cx="8768210" cy="2072640"/>
            </p:xfrm>
            <a:graphic>
              <a:graphicData uri="http://schemas.openxmlformats.org/drawingml/2006/table">
                <a:tbl>
                  <a:tblPr firstRow="1" bandRow="1">
                    <a:tableStyleId>{5C22544A-7EE6-4342-B048-85BDC9FD1C3A}</a:tableStyleId>
                  </a:tblPr>
                  <a:tblGrid>
                    <a:gridCol w="4400393">
                      <a:extLst>
                        <a:ext uri="{9D8B030D-6E8A-4147-A177-3AD203B41FA5}">
                          <a16:colId xmlns:a16="http://schemas.microsoft.com/office/drawing/2014/main" val="3858145773"/>
                        </a:ext>
                      </a:extLst>
                    </a:gridCol>
                    <a:gridCol w="4367817">
                      <a:extLst>
                        <a:ext uri="{9D8B030D-6E8A-4147-A177-3AD203B41FA5}">
                          <a16:colId xmlns:a16="http://schemas.microsoft.com/office/drawing/2014/main" val="2060975072"/>
                        </a:ext>
                      </a:extLst>
                    </a:gridCol>
                  </a:tblGrid>
                  <a:tr h="518160">
                    <a:tc>
                      <a:txBody>
                        <a:bodyPr/>
                        <a:lstStyle/>
                        <a:p>
                          <a:pPr algn="ctr"/>
                          <a:r>
                            <a:rPr lang="en-US" sz="2800" dirty="0">
                              <a:solidFill>
                                <a:schemeClr val="tx1"/>
                              </a:solidFill>
                            </a:rPr>
                            <a:t>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4567218"/>
                      </a:ext>
                    </a:extLst>
                  </a:tr>
                  <a:tr h="518160">
                    <a:tc>
                      <a:txBody>
                        <a:bodyPr/>
                        <a:lstStyle/>
                        <a:p>
                          <a:r>
                            <a:rPr lang="en-US" sz="2800" b="1" dirty="0">
                              <a:solidFill>
                                <a:schemeClr val="tx1"/>
                              </a:solidFill>
                              <a:latin typeface="Proxima Nova"/>
                            </a:rPr>
                            <a:t>1. </a:t>
                          </a:r>
                          <a:r>
                            <a:rPr lang="en-US" sz="2800" i="1" dirty="0">
                              <a:solidFill>
                                <a:schemeClr val="tx2"/>
                              </a:solidFill>
                            </a:rPr>
                            <a:t>▭HJKP</a:t>
                          </a:r>
                          <a:r>
                            <a:rPr lang="en-US" sz="2800" dirty="0">
                              <a:solidFill>
                                <a:schemeClr val="tx2"/>
                              </a:solidFill>
                            </a:rPr>
                            <a:t> and </a:t>
                          </a:r>
                          <a:r>
                            <a:rPr lang="en-US" sz="2800" i="1" dirty="0">
                              <a:solidFill>
                                <a:schemeClr val="tx2"/>
                              </a:solidFill>
                            </a:rPr>
                            <a:t>▭PKLM</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1.</a:t>
                          </a:r>
                          <a:r>
                            <a:rPr lang="en-US" sz="2800" b="1" dirty="0">
                              <a:solidFill>
                                <a:schemeClr val="tx1"/>
                              </a:solidFill>
                            </a:rPr>
                            <a:t> </a:t>
                          </a:r>
                          <a:r>
                            <a:rPr lang="en-US" sz="2800" dirty="0">
                              <a:solidFill>
                                <a:schemeClr val="tx2"/>
                              </a:solidFill>
                            </a:rPr>
                            <a:t>Given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3704225"/>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212941" r="-99446" b="-132941"/>
                          </a:stretch>
                        </a:blipFill>
                      </a:tcPr>
                    </a:tc>
                    <a:tc>
                      <a:txBody>
                        <a:bodyPr/>
                        <a:lstStyle/>
                        <a:p>
                          <a:r>
                            <a:rPr lang="en-US" sz="2800" b="1" dirty="0">
                              <a:solidFill>
                                <a:schemeClr val="tx1"/>
                              </a:solidFill>
                              <a:latin typeface="Proxima Nova"/>
                            </a:rPr>
                            <a:t>2.</a:t>
                          </a:r>
                          <a:r>
                            <a:rPr lang="en-US" sz="2800" b="1" dirty="0">
                              <a:solidFill>
                                <a:schemeClr val="tx1"/>
                              </a:solidFill>
                            </a:rPr>
                            <a:t> </a:t>
                          </a:r>
                          <a:r>
                            <a:rPr lang="en-US" sz="2800" dirty="0">
                              <a:solidFill>
                                <a:schemeClr val="tx2"/>
                              </a:solidFill>
                            </a:rPr>
                            <a:t>Opp. sides of </a:t>
                          </a:r>
                          <a:r>
                            <a:rPr lang="en-US" sz="2800" i="1" dirty="0">
                              <a:solidFill>
                                <a:schemeClr val="tx2"/>
                              </a:solidFill>
                            </a:rPr>
                            <a:t>▭</a:t>
                          </a:r>
                          <a:r>
                            <a:rPr lang="en-US" sz="2800" dirty="0">
                              <a:solidFill>
                                <a:schemeClr val="tx2"/>
                              </a:solidFill>
                            </a:rPr>
                            <a:t> are </a:t>
                          </a:r>
                          <a:r>
                            <a:rPr lang="en-US" sz="2800" b="1" dirty="0">
                              <a:solidFill>
                                <a:schemeClr val="tx2"/>
                              </a:solidFill>
                            </a:rPr>
                            <a:t>≅</a:t>
                          </a:r>
                          <a:r>
                            <a:rPr lang="en-US" sz="2800" b="0" dirty="0">
                              <a:solidFill>
                                <a:schemeClr val="tx2"/>
                              </a:solidFill>
                            </a:rPr>
                            <a:t>.</a:t>
                          </a:r>
                          <a:endParaRPr lang="en-US" sz="28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029067"/>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312941" r="-99446" b="-32941"/>
                          </a:stretch>
                        </a:blipFill>
                      </a:tcPr>
                    </a:tc>
                    <a:tc>
                      <a:txBody>
                        <a:bodyPr/>
                        <a:lstStyle/>
                        <a:p>
                          <a:r>
                            <a:rPr lang="en-US" sz="2800" b="1" dirty="0">
                              <a:solidFill>
                                <a:schemeClr val="tx1"/>
                              </a:solidFill>
                              <a:latin typeface="Proxima Nova"/>
                            </a:rPr>
                            <a:t>3.</a:t>
                          </a:r>
                          <a:r>
                            <a:rPr lang="en-US" sz="2800" b="1" dirty="0">
                              <a:solidFill>
                                <a:schemeClr val="tx1"/>
                              </a:solidFill>
                            </a:rPr>
                            <a:t> </a:t>
                          </a:r>
                          <a:r>
                            <a:rPr lang="en-US" sz="2800" dirty="0">
                              <a:solidFill>
                                <a:schemeClr val="tx2"/>
                              </a:solidFill>
                            </a:rPr>
                            <a:t>Trans. Prop. of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604502"/>
                      </a:ext>
                    </a:extLst>
                  </a:tr>
                </a:tbl>
              </a:graphicData>
            </a:graphic>
          </p:graphicFrame>
        </mc:Fallback>
      </mc:AlternateContent>
    </p:spTree>
    <p:extLst>
      <p:ext uri="{BB962C8B-B14F-4D97-AF65-F5344CB8AC3E}">
        <p14:creationId xmlns:p14="http://schemas.microsoft.com/office/powerpoint/2010/main" val="65731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9DD125F-CFF1-4547-A589-1CE0FB62F2E8}"/>
              </a:ext>
            </a:extLst>
          </p:cNvPr>
          <p:cNvSpPr txBox="1">
            <a:spLocks/>
          </p:cNvSpPr>
          <p:nvPr/>
        </p:nvSpPr>
        <p:spPr>
          <a:xfrm>
            <a:off x="459873" y="314867"/>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p>
          <a:p>
            <a:r>
              <a:rPr lang="en-US" sz="2800" b="0" dirty="0">
                <a:solidFill>
                  <a:schemeClr val="tx1"/>
                </a:solidFill>
              </a:rPr>
              <a:t>Proofs Using the Properties of Parallelograms</a:t>
            </a:r>
          </a:p>
        </p:txBody>
      </p:sp>
      <mc:AlternateContent xmlns:mc="http://schemas.openxmlformats.org/markup-compatibility/2006" xmlns:a14="http://schemas.microsoft.com/office/drawing/2010/main">
        <mc:Choice Requires="a14">
          <p:sp>
            <p:nvSpPr>
              <p:cNvPr id="8" name="Rectangle 7"/>
              <p:cNvSpPr/>
              <p:nvPr/>
            </p:nvSpPr>
            <p:spPr>
              <a:xfrm>
                <a:off x="459873" y="1367661"/>
                <a:ext cx="6056541" cy="2708434"/>
              </a:xfrm>
              <a:prstGeom prst="rect">
                <a:avLst/>
              </a:prstGeom>
            </p:spPr>
            <p:txBody>
              <a:bodyPr wrap="square">
                <a:spAutoFit/>
              </a:bodyPr>
              <a:lstStyle/>
              <a:p>
                <a:r>
                  <a:rPr lang="en-US" sz="2800" b="1" dirty="0"/>
                  <a:t>Check</a:t>
                </a:r>
              </a:p>
              <a:p>
                <a:r>
                  <a:rPr lang="en-US" sz="2800" dirty="0">
                    <a:solidFill>
                      <a:schemeClr val="tx2"/>
                    </a:solidFill>
                  </a:rPr>
                  <a:t>Complete the two-column proof.</a:t>
                </a:r>
              </a:p>
              <a:p>
                <a:pPr>
                  <a:spcBef>
                    <a:spcPts val="1800"/>
                  </a:spcBef>
                </a:pPr>
                <a:r>
                  <a:rPr lang="en-US" sz="2800" b="1" dirty="0"/>
                  <a:t>Given: </a:t>
                </a:r>
                <a:r>
                  <a:rPr lang="en-US" sz="2800" i="1" dirty="0">
                    <a:solidFill>
                      <a:schemeClr val="tx2"/>
                    </a:solidFill>
                  </a:rPr>
                  <a:t>▭JKLM</a:t>
                </a:r>
                <a:r>
                  <a:rPr lang="en-US"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𝐾𝑁</m:t>
                        </m:r>
                      </m:e>
                    </m:acc>
                  </m:oMath>
                </a14:m>
                <a:r>
                  <a:rPr lang="en-US" sz="2800" dirty="0">
                    <a:solidFill>
                      <a:schemeClr val="tx2"/>
                    </a:solidFill>
                  </a:rPr>
                  <a:t> ≅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𝐾𝐿</m:t>
                        </m:r>
                      </m:e>
                    </m:acc>
                  </m:oMath>
                </a14:m>
                <a:endParaRPr lang="en-US" sz="2800" dirty="0">
                  <a:solidFill>
                    <a:schemeClr val="tx2"/>
                  </a:solidFill>
                </a:endParaRPr>
              </a:p>
              <a:p>
                <a:pPr>
                  <a:spcBef>
                    <a:spcPts val="1800"/>
                  </a:spcBef>
                </a:pPr>
                <a:r>
                  <a:rPr lang="en-US" sz="2800" b="1" dirty="0"/>
                  <a:t>Prove: </a:t>
                </a:r>
                <a:r>
                  <a:rPr lang="en-US" sz="2800" dirty="0">
                    <a:solidFill>
                      <a:schemeClr val="tx2"/>
                    </a:solidFill>
                  </a:rPr>
                  <a:t>∠</a:t>
                </a:r>
                <a:r>
                  <a:rPr lang="en-US" sz="2800" i="1" dirty="0">
                    <a:solidFill>
                      <a:schemeClr val="tx2"/>
                    </a:solidFill>
                  </a:rPr>
                  <a:t>J</a:t>
                </a:r>
                <a:r>
                  <a:rPr lang="en-US" sz="2800" dirty="0">
                    <a:solidFill>
                      <a:schemeClr val="tx2"/>
                    </a:solidFill>
                  </a:rPr>
                  <a:t> ≅ ∠</a:t>
                </a:r>
                <a:r>
                  <a:rPr lang="en-US" sz="2800" i="1" dirty="0">
                    <a:solidFill>
                      <a:schemeClr val="tx2"/>
                    </a:solidFill>
                  </a:rPr>
                  <a:t>KNL</a:t>
                </a:r>
              </a:p>
              <a:p>
                <a:endParaRPr lang="en-US" sz="2800" dirty="0">
                  <a:solidFill>
                    <a:schemeClr val="tx2"/>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59873" y="1367661"/>
                <a:ext cx="6056541" cy="2708434"/>
              </a:xfrm>
              <a:prstGeom prst="rect">
                <a:avLst/>
              </a:prstGeom>
              <a:blipFill>
                <a:blip r:embed="rId3"/>
                <a:stretch>
                  <a:fillRect l="-2012" t="-2247"/>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49" y="1691367"/>
            <a:ext cx="3895834" cy="2061022"/>
          </a:xfrm>
          <a:prstGeom prst="rect">
            <a:avLst/>
          </a:prstGeom>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897913325"/>
                  </p:ext>
                </p:extLst>
              </p:nvPr>
            </p:nvGraphicFramePr>
            <p:xfrm>
              <a:off x="595336" y="3815544"/>
              <a:ext cx="10749996" cy="2590800"/>
            </p:xfrm>
            <a:graphic>
              <a:graphicData uri="http://schemas.openxmlformats.org/drawingml/2006/table">
                <a:tbl>
                  <a:tblPr firstRow="1" bandRow="1">
                    <a:tableStyleId>{5C22544A-7EE6-4342-B048-85BDC9FD1C3A}</a:tableStyleId>
                  </a:tblPr>
                  <a:tblGrid>
                    <a:gridCol w="4603197">
                      <a:extLst>
                        <a:ext uri="{9D8B030D-6E8A-4147-A177-3AD203B41FA5}">
                          <a16:colId xmlns:a16="http://schemas.microsoft.com/office/drawing/2014/main" val="2991127614"/>
                        </a:ext>
                      </a:extLst>
                    </a:gridCol>
                    <a:gridCol w="6146799">
                      <a:extLst>
                        <a:ext uri="{9D8B030D-6E8A-4147-A177-3AD203B41FA5}">
                          <a16:colId xmlns:a16="http://schemas.microsoft.com/office/drawing/2014/main" val="355428915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Statements</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214193"/>
                      </a:ext>
                    </a:extLst>
                  </a:tr>
                  <a:tr h="370840">
                    <a:tc>
                      <a:txBody>
                        <a:bodyPr/>
                        <a:lstStyle/>
                        <a:p>
                          <a:r>
                            <a:rPr lang="en-US" sz="2800" b="1" dirty="0">
                              <a:solidFill>
                                <a:schemeClr val="tx1"/>
                              </a:solidFill>
                              <a:latin typeface="Proxima Nova"/>
                            </a:rPr>
                            <a:t>1.</a:t>
                          </a:r>
                          <a:r>
                            <a:rPr lang="en-US" sz="2800" b="1" baseline="0" dirty="0">
                              <a:solidFill>
                                <a:schemeClr val="tx1"/>
                              </a:solidFill>
                              <a:latin typeface="Proxima Nova"/>
                            </a:rPr>
                            <a:t> </a:t>
                          </a:r>
                          <a:r>
                            <a:rPr lang="en-US" sz="2800" i="1" dirty="0">
                              <a:solidFill>
                                <a:schemeClr val="tx2"/>
                              </a:solidFill>
                            </a:rPr>
                            <a:t>▭</a:t>
                          </a:r>
                          <a:r>
                            <a:rPr lang="en-US" sz="2800" b="0" i="1" dirty="0">
                              <a:solidFill>
                                <a:schemeClr val="tx2"/>
                              </a:solidFill>
                            </a:rPr>
                            <a:t>JKLM</a:t>
                          </a:r>
                          <a:r>
                            <a:rPr lang="en-US" sz="2800" b="0" dirty="0">
                              <a:solidFill>
                                <a:schemeClr val="tx2"/>
                              </a:solidFill>
                            </a:rPr>
                            <a:t>, </a:t>
                          </a:r>
                          <a14:m>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𝐾𝑁</m:t>
                                  </m:r>
                                </m:e>
                              </m:acc>
                            </m:oMath>
                          </a14:m>
                          <a:r>
                            <a:rPr lang="en-US" sz="2800" b="0" dirty="0">
                              <a:solidFill>
                                <a:schemeClr val="tx2"/>
                              </a:solidFill>
                            </a:rPr>
                            <a:t> ≅  </a:t>
                          </a:r>
                          <a14:m>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𝐾𝐿</m:t>
                                  </m:r>
                                </m:e>
                              </m:acc>
                            </m:oMath>
                          </a14:m>
                          <a:endParaRPr lang="en-US" sz="28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1.</a:t>
                          </a:r>
                          <a:r>
                            <a:rPr lang="en-US" sz="2800" b="1" dirty="0">
                              <a:solidFill>
                                <a:schemeClr val="tx1"/>
                              </a:solidFill>
                            </a:rPr>
                            <a:t>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5085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endParaRPr lang="en-US" sz="2800" b="1" i="1" dirty="0">
                            <a:solidFill>
                              <a:srgbClr val="FF0000"/>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r>
                            <a:rPr lang="en-US" sz="2800" b="0" dirty="0">
                              <a:solidFill>
                                <a:schemeClr val="tx2"/>
                              </a:solidFill>
                            </a:rPr>
                            <a:t>If a quad. is a </a:t>
                          </a:r>
                          <a:r>
                            <a:rPr lang="en-US" sz="2800" b="0" i="1" dirty="0">
                              <a:solidFill>
                                <a:schemeClr val="tx2"/>
                              </a:solidFill>
                            </a:rPr>
                            <a:t>▭</a:t>
                          </a:r>
                          <a:r>
                            <a:rPr lang="en-US" sz="2800" b="0" dirty="0">
                              <a:solidFill>
                                <a:schemeClr val="tx2"/>
                              </a:solidFill>
                            </a:rPr>
                            <a:t>, its opp. ∠s are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56221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3.</a:t>
                          </a:r>
                          <a:r>
                            <a:rPr lang="en-US" sz="2800" b="1" dirty="0">
                              <a:solidFill>
                                <a:schemeClr val="tx1"/>
                              </a:solidFill>
                            </a:rPr>
                            <a:t> </a:t>
                          </a:r>
                          <a:endParaRPr lang="en-US" b="1" dirty="0">
                            <a:solidFill>
                              <a:srgbClr val="FF0000"/>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3.</a:t>
                          </a:r>
                          <a:r>
                            <a:rPr lang="en-US" sz="2800" b="1" dirty="0">
                              <a:solidFill>
                                <a:schemeClr val="tx1"/>
                              </a:solidFill>
                            </a:rPr>
                            <a:t> </a:t>
                          </a:r>
                          <a:r>
                            <a:rPr lang="en-US" sz="2800" b="0" dirty="0">
                              <a:solidFill>
                                <a:schemeClr val="tx2"/>
                              </a:solidFill>
                            </a:rPr>
                            <a:t>Isosceles Triangle Theorem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4396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4.</a:t>
                          </a:r>
                          <a:r>
                            <a:rPr lang="en-US" sz="2800" b="1" dirty="0">
                              <a:solidFill>
                                <a:schemeClr val="tx1"/>
                              </a:solidFill>
                            </a:rPr>
                            <a:t> </a:t>
                          </a:r>
                          <a:r>
                            <a:rPr lang="en-US" sz="2800" b="0" dirty="0">
                              <a:solidFill>
                                <a:schemeClr val="tx2"/>
                              </a:solidFill>
                              <a:latin typeface="+mn-lt"/>
                            </a:rPr>
                            <a:t>∠</a:t>
                          </a:r>
                          <a:r>
                            <a:rPr lang="en-US" sz="2800" b="0" i="1" dirty="0">
                              <a:solidFill>
                                <a:schemeClr val="tx2"/>
                              </a:solidFill>
                              <a:latin typeface="+mn-lt"/>
                            </a:rPr>
                            <a:t>J</a:t>
                          </a:r>
                          <a:r>
                            <a:rPr lang="en-US" sz="2800" b="0" dirty="0">
                              <a:solidFill>
                                <a:schemeClr val="tx2"/>
                              </a:solidFill>
                              <a:latin typeface="+mn-lt"/>
                            </a:rPr>
                            <a:t> ≅ ∠</a:t>
                          </a:r>
                          <a:r>
                            <a:rPr lang="en-US" sz="2800" b="0" i="1" dirty="0">
                              <a:solidFill>
                                <a:schemeClr val="tx2"/>
                              </a:solidFill>
                              <a:latin typeface="+mn-lt"/>
                            </a:rPr>
                            <a:t>KNL</a:t>
                          </a:r>
                          <a:endParaRPr lang="en-US" b="0"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4.</a:t>
                          </a:r>
                          <a:r>
                            <a:rPr lang="en-US" sz="2800" b="1" dirty="0">
                              <a:solidFill>
                                <a:schemeClr val="tx1"/>
                              </a:solidFill>
                            </a:rPr>
                            <a:t> </a:t>
                          </a:r>
                          <a:endParaRPr lang="en-US"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032658"/>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897913325"/>
                  </p:ext>
                </p:extLst>
              </p:nvPr>
            </p:nvGraphicFramePr>
            <p:xfrm>
              <a:off x="595336" y="3815544"/>
              <a:ext cx="10749996" cy="2590800"/>
            </p:xfrm>
            <a:graphic>
              <a:graphicData uri="http://schemas.openxmlformats.org/drawingml/2006/table">
                <a:tbl>
                  <a:tblPr firstRow="1" bandRow="1">
                    <a:tableStyleId>{5C22544A-7EE6-4342-B048-85BDC9FD1C3A}</a:tableStyleId>
                  </a:tblPr>
                  <a:tblGrid>
                    <a:gridCol w="4603197">
                      <a:extLst>
                        <a:ext uri="{9D8B030D-6E8A-4147-A177-3AD203B41FA5}">
                          <a16:colId xmlns:a16="http://schemas.microsoft.com/office/drawing/2014/main" val="2991127614"/>
                        </a:ext>
                      </a:extLst>
                    </a:gridCol>
                    <a:gridCol w="6146799">
                      <a:extLst>
                        <a:ext uri="{9D8B030D-6E8A-4147-A177-3AD203B41FA5}">
                          <a16:colId xmlns:a16="http://schemas.microsoft.com/office/drawing/2014/main" val="3554289151"/>
                        </a:ext>
                      </a:extLst>
                    </a:gridCol>
                  </a:tblGrid>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Statements</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214193"/>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11765" r="-133598" b="-3341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1.</a:t>
                          </a:r>
                          <a:r>
                            <a:rPr lang="en-US" sz="2800" b="1" dirty="0">
                              <a:solidFill>
                                <a:schemeClr val="tx1"/>
                              </a:solidFill>
                            </a:rPr>
                            <a:t> </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50859"/>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endParaRPr lang="en-US" sz="2800" b="1" i="1" dirty="0">
                            <a:solidFill>
                              <a:srgbClr val="FF0000"/>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r>
                            <a:rPr lang="en-US" sz="2800" b="0" dirty="0">
                              <a:solidFill>
                                <a:schemeClr val="tx2"/>
                              </a:solidFill>
                            </a:rPr>
                            <a:t>If a quad. is a </a:t>
                          </a:r>
                          <a:r>
                            <a:rPr lang="en-US" sz="2800" b="0" i="1" dirty="0">
                              <a:solidFill>
                                <a:schemeClr val="tx2"/>
                              </a:solidFill>
                            </a:rPr>
                            <a:t>▭</a:t>
                          </a:r>
                          <a:r>
                            <a:rPr lang="en-US" sz="2800" b="0" dirty="0">
                              <a:solidFill>
                                <a:schemeClr val="tx2"/>
                              </a:solidFill>
                            </a:rPr>
                            <a:t>, its opp. ∠s are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562214"/>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3.</a:t>
                          </a:r>
                          <a:r>
                            <a:rPr lang="en-US" sz="2800" b="1" dirty="0">
                              <a:solidFill>
                                <a:schemeClr val="tx1"/>
                              </a:solidFill>
                            </a:rPr>
                            <a:t> </a:t>
                          </a:r>
                          <a:endParaRPr lang="en-US" b="1" dirty="0">
                            <a:solidFill>
                              <a:srgbClr val="FF0000"/>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3.</a:t>
                          </a:r>
                          <a:r>
                            <a:rPr lang="en-US" sz="2800" b="1" dirty="0">
                              <a:solidFill>
                                <a:schemeClr val="tx1"/>
                              </a:solidFill>
                            </a:rPr>
                            <a:t> </a:t>
                          </a:r>
                          <a:r>
                            <a:rPr lang="en-US" sz="2800" b="0" dirty="0">
                              <a:solidFill>
                                <a:schemeClr val="tx2"/>
                              </a:solidFill>
                            </a:rPr>
                            <a:t>Isosceles Triangle Theorem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439646"/>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4.</a:t>
                          </a:r>
                          <a:r>
                            <a:rPr lang="en-US" sz="2800" b="1" dirty="0">
                              <a:solidFill>
                                <a:schemeClr val="tx1"/>
                              </a:solidFill>
                            </a:rPr>
                            <a:t> </a:t>
                          </a:r>
                          <a:r>
                            <a:rPr lang="en-US" sz="2800" b="0" dirty="0">
                              <a:solidFill>
                                <a:schemeClr val="tx2"/>
                              </a:solidFill>
                              <a:latin typeface="+mn-lt"/>
                            </a:rPr>
                            <a:t>∠</a:t>
                          </a:r>
                          <a:r>
                            <a:rPr lang="en-US" sz="2800" b="0" i="1" dirty="0">
                              <a:solidFill>
                                <a:schemeClr val="tx2"/>
                              </a:solidFill>
                              <a:latin typeface="+mn-lt"/>
                            </a:rPr>
                            <a:t>J</a:t>
                          </a:r>
                          <a:r>
                            <a:rPr lang="en-US" sz="2800" b="0" dirty="0">
                              <a:solidFill>
                                <a:schemeClr val="tx2"/>
                              </a:solidFill>
                              <a:latin typeface="+mn-lt"/>
                            </a:rPr>
                            <a:t> ≅ ∠</a:t>
                          </a:r>
                          <a:r>
                            <a:rPr lang="en-US" sz="2800" b="0" i="1" dirty="0">
                              <a:solidFill>
                                <a:schemeClr val="tx2"/>
                              </a:solidFill>
                              <a:latin typeface="+mn-lt"/>
                            </a:rPr>
                            <a:t>KNL</a:t>
                          </a:r>
                          <a:endParaRPr lang="en-US" b="0"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4.</a:t>
                          </a:r>
                          <a:r>
                            <a:rPr lang="en-US" sz="2800" b="1" dirty="0">
                              <a:solidFill>
                                <a:schemeClr val="tx1"/>
                              </a:solidFill>
                            </a:rPr>
                            <a:t> </a:t>
                          </a:r>
                          <a:endParaRPr lang="en-US"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032658"/>
                      </a:ext>
                    </a:extLst>
                  </a:tr>
                </a:tbl>
              </a:graphicData>
            </a:graphic>
          </p:graphicFrame>
        </mc:Fallback>
      </mc:AlternateContent>
    </p:spTree>
    <p:extLst>
      <p:ext uri="{BB962C8B-B14F-4D97-AF65-F5344CB8AC3E}">
        <p14:creationId xmlns:p14="http://schemas.microsoft.com/office/powerpoint/2010/main" val="290599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9DD125F-CFF1-4547-A589-1CE0FB62F2E8}"/>
              </a:ext>
            </a:extLst>
          </p:cNvPr>
          <p:cNvSpPr txBox="1">
            <a:spLocks/>
          </p:cNvSpPr>
          <p:nvPr/>
        </p:nvSpPr>
        <p:spPr>
          <a:xfrm>
            <a:off x="459873" y="314867"/>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p>
          <a:p>
            <a:r>
              <a:rPr lang="en-US" sz="2800" b="0" dirty="0">
                <a:solidFill>
                  <a:schemeClr val="tx1"/>
                </a:solidFill>
              </a:rPr>
              <a:t>Proofs Using the Properties of Parallelograms</a:t>
            </a:r>
          </a:p>
        </p:txBody>
      </p:sp>
      <mc:AlternateContent xmlns:mc="http://schemas.openxmlformats.org/markup-compatibility/2006" xmlns:a14="http://schemas.microsoft.com/office/drawing/2010/main">
        <mc:Choice Requires="a14">
          <p:sp>
            <p:nvSpPr>
              <p:cNvPr id="8" name="Rectangle 7"/>
              <p:cNvSpPr/>
              <p:nvPr/>
            </p:nvSpPr>
            <p:spPr>
              <a:xfrm>
                <a:off x="459873" y="1367661"/>
                <a:ext cx="6056541" cy="2708434"/>
              </a:xfrm>
              <a:prstGeom prst="rect">
                <a:avLst/>
              </a:prstGeom>
            </p:spPr>
            <p:txBody>
              <a:bodyPr wrap="square">
                <a:spAutoFit/>
              </a:bodyPr>
              <a:lstStyle/>
              <a:p>
                <a:r>
                  <a:rPr lang="en-US" sz="2800" b="1" dirty="0"/>
                  <a:t>Check</a:t>
                </a:r>
              </a:p>
              <a:p>
                <a:r>
                  <a:rPr lang="en-US" sz="2800" dirty="0">
                    <a:solidFill>
                      <a:schemeClr val="tx2"/>
                    </a:solidFill>
                  </a:rPr>
                  <a:t>Complete the two-column proof.</a:t>
                </a:r>
              </a:p>
              <a:p>
                <a:pPr>
                  <a:spcBef>
                    <a:spcPts val="1800"/>
                  </a:spcBef>
                </a:pPr>
                <a:r>
                  <a:rPr lang="en-US" sz="2800" b="1" dirty="0"/>
                  <a:t>Given: </a:t>
                </a:r>
                <a:r>
                  <a:rPr lang="en-US" sz="2800" i="1" dirty="0">
                    <a:solidFill>
                      <a:schemeClr val="tx2"/>
                    </a:solidFill>
                  </a:rPr>
                  <a:t>▭JKLM</a:t>
                </a:r>
                <a:r>
                  <a:rPr lang="en-US"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𝐾𝑁</m:t>
                        </m:r>
                      </m:e>
                    </m:acc>
                  </m:oMath>
                </a14:m>
                <a:r>
                  <a:rPr lang="en-US" sz="2800" dirty="0">
                    <a:solidFill>
                      <a:schemeClr val="tx2"/>
                    </a:solidFill>
                  </a:rPr>
                  <a:t> ≅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𝐾𝐿</m:t>
                        </m:r>
                      </m:e>
                    </m:acc>
                  </m:oMath>
                </a14:m>
                <a:endParaRPr lang="en-US" sz="2800" dirty="0">
                  <a:solidFill>
                    <a:schemeClr val="tx2"/>
                  </a:solidFill>
                </a:endParaRPr>
              </a:p>
              <a:p>
                <a:pPr>
                  <a:spcBef>
                    <a:spcPts val="1800"/>
                  </a:spcBef>
                </a:pPr>
                <a:r>
                  <a:rPr lang="en-US" sz="2800" b="1" dirty="0"/>
                  <a:t>Prove: </a:t>
                </a:r>
                <a:r>
                  <a:rPr lang="en-US" sz="2800" dirty="0">
                    <a:solidFill>
                      <a:schemeClr val="tx2"/>
                    </a:solidFill>
                  </a:rPr>
                  <a:t>∠</a:t>
                </a:r>
                <a:r>
                  <a:rPr lang="en-US" sz="2800" i="1" dirty="0">
                    <a:solidFill>
                      <a:schemeClr val="tx2"/>
                    </a:solidFill>
                  </a:rPr>
                  <a:t>J</a:t>
                </a:r>
                <a:r>
                  <a:rPr lang="en-US" sz="2800" dirty="0">
                    <a:solidFill>
                      <a:schemeClr val="tx2"/>
                    </a:solidFill>
                  </a:rPr>
                  <a:t> ≅ ∠</a:t>
                </a:r>
                <a:r>
                  <a:rPr lang="en-US" sz="2800" i="1" dirty="0">
                    <a:solidFill>
                      <a:schemeClr val="tx2"/>
                    </a:solidFill>
                  </a:rPr>
                  <a:t>KNL</a:t>
                </a:r>
              </a:p>
              <a:p>
                <a:endParaRPr lang="en-US" sz="2800" dirty="0">
                  <a:solidFill>
                    <a:schemeClr val="tx2"/>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59873" y="1367661"/>
                <a:ext cx="6056541" cy="2708434"/>
              </a:xfrm>
              <a:prstGeom prst="rect">
                <a:avLst/>
              </a:prstGeom>
              <a:blipFill>
                <a:blip r:embed="rId3"/>
                <a:stretch>
                  <a:fillRect l="-2012" t="-2247"/>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49" y="1691367"/>
            <a:ext cx="3895834" cy="2061022"/>
          </a:xfrm>
          <a:prstGeom prst="rect">
            <a:avLst/>
          </a:prstGeom>
        </p:spPr>
      </p:pic>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642982612"/>
                  </p:ext>
                </p:extLst>
              </p:nvPr>
            </p:nvGraphicFramePr>
            <p:xfrm>
              <a:off x="595336" y="3815544"/>
              <a:ext cx="10749996" cy="2590800"/>
            </p:xfrm>
            <a:graphic>
              <a:graphicData uri="http://schemas.openxmlformats.org/drawingml/2006/table">
                <a:tbl>
                  <a:tblPr firstRow="1" bandRow="1">
                    <a:tableStyleId>{5C22544A-7EE6-4342-B048-85BDC9FD1C3A}</a:tableStyleId>
                  </a:tblPr>
                  <a:tblGrid>
                    <a:gridCol w="4603197">
                      <a:extLst>
                        <a:ext uri="{9D8B030D-6E8A-4147-A177-3AD203B41FA5}">
                          <a16:colId xmlns:a16="http://schemas.microsoft.com/office/drawing/2014/main" val="2991127614"/>
                        </a:ext>
                      </a:extLst>
                    </a:gridCol>
                    <a:gridCol w="6146799">
                      <a:extLst>
                        <a:ext uri="{9D8B030D-6E8A-4147-A177-3AD203B41FA5}">
                          <a16:colId xmlns:a16="http://schemas.microsoft.com/office/drawing/2014/main" val="355428915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Statements</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214193"/>
                      </a:ext>
                    </a:extLst>
                  </a:tr>
                  <a:tr h="370840">
                    <a:tc>
                      <a:txBody>
                        <a:bodyPr/>
                        <a:lstStyle/>
                        <a:p>
                          <a:r>
                            <a:rPr lang="en-US" sz="2800" b="1" dirty="0">
                              <a:solidFill>
                                <a:schemeClr val="tx1"/>
                              </a:solidFill>
                              <a:latin typeface="Proxima Nova"/>
                            </a:rPr>
                            <a:t>1.</a:t>
                          </a:r>
                          <a:r>
                            <a:rPr lang="en-US" sz="2800" b="1" baseline="0" dirty="0">
                              <a:solidFill>
                                <a:schemeClr val="tx1"/>
                              </a:solidFill>
                              <a:latin typeface="+mn-lt"/>
                            </a:rPr>
                            <a:t> </a:t>
                          </a:r>
                          <a:r>
                            <a:rPr lang="en-US" sz="2800" i="1" dirty="0">
                              <a:solidFill>
                                <a:schemeClr val="tx2"/>
                              </a:solidFill>
                            </a:rPr>
                            <a:t>▭</a:t>
                          </a:r>
                          <a:r>
                            <a:rPr lang="en-US" sz="2800" b="0" i="1" dirty="0">
                              <a:solidFill>
                                <a:schemeClr val="tx2"/>
                              </a:solidFill>
                            </a:rPr>
                            <a:t>JKLM</a:t>
                          </a:r>
                          <a:r>
                            <a:rPr lang="en-US" sz="2800" b="0" dirty="0">
                              <a:solidFill>
                                <a:schemeClr val="tx2"/>
                              </a:solidFill>
                            </a:rPr>
                            <a:t>, </a:t>
                          </a:r>
                          <a14:m>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𝐾𝑁</m:t>
                                  </m:r>
                                </m:e>
                              </m:acc>
                            </m:oMath>
                          </a14:m>
                          <a:r>
                            <a:rPr lang="en-US" sz="2800" b="0" dirty="0">
                              <a:solidFill>
                                <a:schemeClr val="tx2"/>
                              </a:solidFill>
                            </a:rPr>
                            <a:t> ≅  </a:t>
                          </a:r>
                          <a14:m>
                            <m:oMath xmlns:m="http://schemas.openxmlformats.org/officeDocument/2006/math">
                              <m:acc>
                                <m:accPr>
                                  <m:chr m:val="̅"/>
                                  <m:ctrlPr>
                                    <a:rPr lang="en-US"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𝐾𝐿</m:t>
                                  </m:r>
                                </m:e>
                              </m:acc>
                            </m:oMath>
                          </a14:m>
                          <a:endParaRPr lang="en-US" sz="28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1.</a:t>
                          </a:r>
                          <a:r>
                            <a:rPr lang="en-US" sz="2800" b="1" dirty="0">
                              <a:solidFill>
                                <a:schemeClr val="tx1"/>
                              </a:solidFill>
                            </a:rPr>
                            <a:t> </a:t>
                          </a:r>
                          <a:r>
                            <a:rPr lang="en-US" sz="2800" b="0" dirty="0">
                              <a:solidFill>
                                <a:srgbClr val="FF0000"/>
                              </a:solidFill>
                            </a:rPr>
                            <a:t>Given</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5085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r>
                            <a:rPr lang="en-US" sz="2800" b="0" dirty="0">
                              <a:solidFill>
                                <a:srgbClr val="FF0000"/>
                              </a:solidFill>
                              <a:latin typeface="+mn-lt"/>
                            </a:rPr>
                            <a:t>∠</a:t>
                          </a:r>
                          <a:r>
                            <a:rPr lang="en-US" sz="2800" b="0" i="1" dirty="0">
                              <a:solidFill>
                                <a:srgbClr val="FF0000"/>
                              </a:solidFill>
                              <a:latin typeface="+mn-lt"/>
                            </a:rPr>
                            <a:t>J</a:t>
                          </a:r>
                          <a:r>
                            <a:rPr lang="en-US" sz="2800" b="0" dirty="0">
                              <a:solidFill>
                                <a:srgbClr val="FF0000"/>
                              </a:solidFill>
                              <a:latin typeface="+mn-lt"/>
                            </a:rPr>
                            <a:t> ≅ ∠</a:t>
                          </a:r>
                          <a:r>
                            <a:rPr lang="en-US" sz="2800" b="0" i="1" dirty="0">
                              <a:solidFill>
                                <a:srgbClr val="FF0000"/>
                              </a:solidFill>
                              <a:latin typeface="+mn-lt"/>
                            </a:rPr>
                            <a:t>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r>
                            <a:rPr lang="en-US" sz="2800" b="0" dirty="0">
                              <a:solidFill>
                                <a:schemeClr val="tx2"/>
                              </a:solidFill>
                            </a:rPr>
                            <a:t>If a quad. is a </a:t>
                          </a:r>
                          <a:r>
                            <a:rPr lang="en-US" sz="2800" b="0" i="1" dirty="0">
                              <a:solidFill>
                                <a:schemeClr val="tx2"/>
                              </a:solidFill>
                            </a:rPr>
                            <a:t>▭</a:t>
                          </a:r>
                          <a:r>
                            <a:rPr lang="en-US" sz="2800" b="0" dirty="0">
                              <a:solidFill>
                                <a:schemeClr val="tx2"/>
                              </a:solidFill>
                            </a:rPr>
                            <a:t>, its opp. ∠s are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56221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3.</a:t>
                          </a:r>
                          <a:r>
                            <a:rPr lang="en-US" sz="2800" b="1" dirty="0">
                              <a:solidFill>
                                <a:schemeClr val="tx1"/>
                              </a:solidFill>
                            </a:rPr>
                            <a:t> </a:t>
                          </a:r>
                          <a:r>
                            <a:rPr lang="en-US" sz="2800" b="0" dirty="0">
                              <a:solidFill>
                                <a:srgbClr val="FF0000"/>
                              </a:solidFill>
                              <a:latin typeface="+mn-lt"/>
                            </a:rPr>
                            <a:t>∠</a:t>
                          </a:r>
                          <a:r>
                            <a:rPr lang="en-US" sz="2800" b="0" i="1" dirty="0">
                              <a:solidFill>
                                <a:srgbClr val="FF0000"/>
                              </a:solidFill>
                              <a:latin typeface="+mn-lt"/>
                            </a:rPr>
                            <a:t>L</a:t>
                          </a:r>
                          <a:r>
                            <a:rPr lang="en-US" sz="2800" b="0" dirty="0">
                              <a:solidFill>
                                <a:srgbClr val="FF0000"/>
                              </a:solidFill>
                              <a:latin typeface="+mn-lt"/>
                            </a:rPr>
                            <a:t> ≅ ∠</a:t>
                          </a:r>
                          <a:r>
                            <a:rPr lang="en-US" sz="2800" b="0" i="1" dirty="0">
                              <a:solidFill>
                                <a:srgbClr val="FF0000"/>
                              </a:solidFill>
                              <a:latin typeface="+mn-lt"/>
                            </a:rPr>
                            <a:t>KNL</a:t>
                          </a:r>
                          <a:endParaRPr lang="en-US" b="0" dirty="0">
                            <a:solidFill>
                              <a:srgbClr val="FF0000"/>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3.</a:t>
                          </a:r>
                          <a:r>
                            <a:rPr lang="en-US" sz="2800" b="1" dirty="0">
                              <a:solidFill>
                                <a:schemeClr val="tx1"/>
                              </a:solidFill>
                            </a:rPr>
                            <a:t> </a:t>
                          </a:r>
                          <a:r>
                            <a:rPr lang="en-US" sz="2800" b="0" dirty="0">
                              <a:solidFill>
                                <a:schemeClr val="tx2"/>
                              </a:solidFill>
                            </a:rPr>
                            <a:t>Isosceles Triangle Theorem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4396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4.</a:t>
                          </a:r>
                          <a:r>
                            <a:rPr lang="en-US" sz="2800" b="1" dirty="0">
                              <a:solidFill>
                                <a:schemeClr val="tx1"/>
                              </a:solidFill>
                            </a:rPr>
                            <a:t> </a:t>
                          </a:r>
                          <a:r>
                            <a:rPr lang="en-US" sz="2800" b="0" dirty="0">
                              <a:solidFill>
                                <a:schemeClr val="tx2"/>
                              </a:solidFill>
                              <a:latin typeface="+mn-lt"/>
                            </a:rPr>
                            <a:t>∠</a:t>
                          </a:r>
                          <a:r>
                            <a:rPr lang="en-US" sz="2800" b="0" i="1" dirty="0">
                              <a:solidFill>
                                <a:schemeClr val="tx2"/>
                              </a:solidFill>
                              <a:latin typeface="+mn-lt"/>
                            </a:rPr>
                            <a:t>J</a:t>
                          </a:r>
                          <a:r>
                            <a:rPr lang="en-US" sz="2800" b="0" dirty="0">
                              <a:solidFill>
                                <a:schemeClr val="tx2"/>
                              </a:solidFill>
                              <a:latin typeface="+mn-lt"/>
                            </a:rPr>
                            <a:t> ≅ ∠</a:t>
                          </a:r>
                          <a:r>
                            <a:rPr lang="en-US" sz="2800" b="0" i="1" dirty="0">
                              <a:solidFill>
                                <a:schemeClr val="tx2"/>
                              </a:solidFill>
                              <a:latin typeface="+mn-lt"/>
                            </a:rPr>
                            <a:t>KNL</a:t>
                          </a:r>
                          <a:endParaRPr lang="en-US" b="0"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4.</a:t>
                          </a:r>
                          <a:r>
                            <a:rPr lang="en-US" sz="2800" b="1" dirty="0">
                              <a:solidFill>
                                <a:schemeClr val="tx1"/>
                              </a:solidFill>
                            </a:rPr>
                            <a:t> </a:t>
                          </a:r>
                          <a:r>
                            <a:rPr lang="en-US" sz="2800" b="0" dirty="0">
                              <a:solidFill>
                                <a:srgbClr val="FF0000"/>
                              </a:solidFill>
                            </a:rPr>
                            <a:t>Trans. Prop. of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032658"/>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642982612"/>
                  </p:ext>
                </p:extLst>
              </p:nvPr>
            </p:nvGraphicFramePr>
            <p:xfrm>
              <a:off x="595336" y="3815544"/>
              <a:ext cx="10749996" cy="2590800"/>
            </p:xfrm>
            <a:graphic>
              <a:graphicData uri="http://schemas.openxmlformats.org/drawingml/2006/table">
                <a:tbl>
                  <a:tblPr firstRow="1" bandRow="1">
                    <a:tableStyleId>{5C22544A-7EE6-4342-B048-85BDC9FD1C3A}</a:tableStyleId>
                  </a:tblPr>
                  <a:tblGrid>
                    <a:gridCol w="4603197">
                      <a:extLst>
                        <a:ext uri="{9D8B030D-6E8A-4147-A177-3AD203B41FA5}">
                          <a16:colId xmlns:a16="http://schemas.microsoft.com/office/drawing/2014/main" val="2991127614"/>
                        </a:ext>
                      </a:extLst>
                    </a:gridCol>
                    <a:gridCol w="6146799">
                      <a:extLst>
                        <a:ext uri="{9D8B030D-6E8A-4147-A177-3AD203B41FA5}">
                          <a16:colId xmlns:a16="http://schemas.microsoft.com/office/drawing/2014/main" val="3554289151"/>
                        </a:ext>
                      </a:extLst>
                    </a:gridCol>
                  </a:tblGrid>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Statements</a:t>
                          </a:r>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solidFill>
                                <a:schemeClr val="tx1"/>
                              </a:solidFill>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214193"/>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11765" r="-133598" b="-3341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1.</a:t>
                          </a:r>
                          <a:r>
                            <a:rPr lang="en-US" sz="2800" b="1" dirty="0">
                              <a:solidFill>
                                <a:schemeClr val="tx1"/>
                              </a:solidFill>
                            </a:rPr>
                            <a:t> </a:t>
                          </a:r>
                          <a:r>
                            <a:rPr lang="en-US" sz="2800" b="0" dirty="0">
                              <a:solidFill>
                                <a:srgbClr val="FF0000"/>
                              </a:solidFill>
                            </a:rPr>
                            <a:t>Given</a:t>
                          </a:r>
                          <a:endParaRPr lang="en-US"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4950859"/>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r>
                            <a:rPr lang="en-US" sz="2800" b="0" dirty="0">
                              <a:solidFill>
                                <a:srgbClr val="FF0000"/>
                              </a:solidFill>
                              <a:latin typeface="+mn-lt"/>
                            </a:rPr>
                            <a:t>∠</a:t>
                          </a:r>
                          <a:r>
                            <a:rPr lang="en-US" sz="2800" b="0" i="1" dirty="0">
                              <a:solidFill>
                                <a:srgbClr val="FF0000"/>
                              </a:solidFill>
                              <a:latin typeface="+mn-lt"/>
                            </a:rPr>
                            <a:t>J</a:t>
                          </a:r>
                          <a:r>
                            <a:rPr lang="en-US" sz="2800" b="0" dirty="0">
                              <a:solidFill>
                                <a:srgbClr val="FF0000"/>
                              </a:solidFill>
                              <a:latin typeface="+mn-lt"/>
                            </a:rPr>
                            <a:t> ≅ ∠</a:t>
                          </a:r>
                          <a:r>
                            <a:rPr lang="en-US" sz="2800" b="0" i="1" dirty="0">
                              <a:solidFill>
                                <a:srgbClr val="FF0000"/>
                              </a:solidFill>
                              <a:latin typeface="+mn-lt"/>
                            </a:rPr>
                            <a:t>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2.</a:t>
                          </a:r>
                          <a:r>
                            <a:rPr lang="en-US" sz="2800" b="1" dirty="0">
                              <a:solidFill>
                                <a:schemeClr val="tx1"/>
                              </a:solidFill>
                            </a:rPr>
                            <a:t> </a:t>
                          </a:r>
                          <a:r>
                            <a:rPr lang="en-US" sz="2800" b="0" dirty="0">
                              <a:solidFill>
                                <a:schemeClr val="tx2"/>
                              </a:solidFill>
                            </a:rPr>
                            <a:t>If a quad. is a </a:t>
                          </a:r>
                          <a:r>
                            <a:rPr lang="en-US" sz="2800" b="0" i="1" dirty="0">
                              <a:solidFill>
                                <a:schemeClr val="tx2"/>
                              </a:solidFill>
                            </a:rPr>
                            <a:t>▭</a:t>
                          </a:r>
                          <a:r>
                            <a:rPr lang="en-US" sz="2800" b="0" dirty="0">
                              <a:solidFill>
                                <a:schemeClr val="tx2"/>
                              </a:solidFill>
                            </a:rPr>
                            <a:t>, its opp. ∠s are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5562214"/>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3.</a:t>
                          </a:r>
                          <a:r>
                            <a:rPr lang="en-US" sz="2800" b="1" dirty="0">
                              <a:solidFill>
                                <a:schemeClr val="tx1"/>
                              </a:solidFill>
                            </a:rPr>
                            <a:t> </a:t>
                          </a:r>
                          <a:r>
                            <a:rPr lang="en-US" sz="2800" b="0" dirty="0">
                              <a:solidFill>
                                <a:srgbClr val="FF0000"/>
                              </a:solidFill>
                              <a:latin typeface="+mn-lt"/>
                            </a:rPr>
                            <a:t>∠</a:t>
                          </a:r>
                          <a:r>
                            <a:rPr lang="en-US" sz="2800" b="0" i="1" dirty="0">
                              <a:solidFill>
                                <a:srgbClr val="FF0000"/>
                              </a:solidFill>
                              <a:latin typeface="+mn-lt"/>
                            </a:rPr>
                            <a:t>L</a:t>
                          </a:r>
                          <a:r>
                            <a:rPr lang="en-US" sz="2800" b="0" dirty="0">
                              <a:solidFill>
                                <a:srgbClr val="FF0000"/>
                              </a:solidFill>
                              <a:latin typeface="+mn-lt"/>
                            </a:rPr>
                            <a:t> ≅ ∠</a:t>
                          </a:r>
                          <a:r>
                            <a:rPr lang="en-US" sz="2800" b="0" i="1" dirty="0">
                              <a:solidFill>
                                <a:srgbClr val="FF0000"/>
                              </a:solidFill>
                              <a:latin typeface="+mn-lt"/>
                            </a:rPr>
                            <a:t>KNL</a:t>
                          </a:r>
                          <a:endParaRPr lang="en-US" b="0" dirty="0">
                            <a:solidFill>
                              <a:srgbClr val="FF0000"/>
                            </a:solidFill>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3.</a:t>
                          </a:r>
                          <a:r>
                            <a:rPr lang="en-US" sz="2800" b="1" dirty="0">
                              <a:solidFill>
                                <a:schemeClr val="tx1"/>
                              </a:solidFill>
                            </a:rPr>
                            <a:t> </a:t>
                          </a:r>
                          <a:r>
                            <a:rPr lang="en-US" sz="2800" b="0" dirty="0">
                              <a:solidFill>
                                <a:schemeClr val="tx2"/>
                              </a:solidFill>
                            </a:rPr>
                            <a:t>Isosceles Triangle Theorem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439646"/>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Proxima Nova"/>
                            </a:rPr>
                            <a:t>4.</a:t>
                          </a:r>
                          <a:r>
                            <a:rPr lang="en-US" sz="2800" b="1" dirty="0">
                              <a:solidFill>
                                <a:schemeClr val="tx1"/>
                              </a:solidFill>
                            </a:rPr>
                            <a:t> </a:t>
                          </a:r>
                          <a:r>
                            <a:rPr lang="en-US" sz="2800" b="0" dirty="0">
                              <a:solidFill>
                                <a:schemeClr val="tx2"/>
                              </a:solidFill>
                              <a:latin typeface="+mn-lt"/>
                            </a:rPr>
                            <a:t>∠</a:t>
                          </a:r>
                          <a:r>
                            <a:rPr lang="en-US" sz="2800" b="0" i="1" dirty="0">
                              <a:solidFill>
                                <a:schemeClr val="tx2"/>
                              </a:solidFill>
                              <a:latin typeface="+mn-lt"/>
                            </a:rPr>
                            <a:t>J</a:t>
                          </a:r>
                          <a:r>
                            <a:rPr lang="en-US" sz="2800" b="0" dirty="0">
                              <a:solidFill>
                                <a:schemeClr val="tx2"/>
                              </a:solidFill>
                              <a:latin typeface="+mn-lt"/>
                            </a:rPr>
                            <a:t> ≅ ∠</a:t>
                          </a:r>
                          <a:r>
                            <a:rPr lang="en-US" sz="2800" b="0" i="1" dirty="0">
                              <a:solidFill>
                                <a:schemeClr val="tx2"/>
                              </a:solidFill>
                              <a:latin typeface="+mn-lt"/>
                            </a:rPr>
                            <a:t>KNL</a:t>
                          </a:r>
                          <a:endParaRPr lang="en-US" b="0" dirty="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800" b="1" dirty="0">
                              <a:solidFill>
                                <a:schemeClr val="tx1"/>
                              </a:solidFill>
                              <a:latin typeface="Proxima Nova"/>
                            </a:rPr>
                            <a:t>4.</a:t>
                          </a:r>
                          <a:r>
                            <a:rPr lang="en-US" sz="2800" b="1" dirty="0">
                              <a:solidFill>
                                <a:schemeClr val="tx1"/>
                              </a:solidFill>
                            </a:rPr>
                            <a:t> </a:t>
                          </a:r>
                          <a:r>
                            <a:rPr lang="en-US" sz="2800" b="0" dirty="0">
                              <a:solidFill>
                                <a:srgbClr val="FF0000"/>
                              </a:solidFill>
                            </a:rPr>
                            <a:t>Trans. Prop. of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5032658"/>
                      </a:ext>
                    </a:extLst>
                  </a:tr>
                </a:tbl>
              </a:graphicData>
            </a:graphic>
          </p:graphicFrame>
        </mc:Fallback>
      </mc:AlternateContent>
    </p:spTree>
    <p:extLst>
      <p:ext uri="{BB962C8B-B14F-4D97-AF65-F5344CB8AC3E}">
        <p14:creationId xmlns:p14="http://schemas.microsoft.com/office/powerpoint/2010/main" val="314380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p>
          <a:p>
            <a:r>
              <a:rPr lang="en-US" sz="2800" b="0" dirty="0">
                <a:solidFill>
                  <a:schemeClr val="tx1"/>
                </a:solidFill>
              </a:rPr>
              <a:t>Diagonals of Parallelograms</a:t>
            </a:r>
          </a:p>
        </p:txBody>
      </p:sp>
      <p:sp>
        <p:nvSpPr>
          <p:cNvPr id="4" name="Rectangle 3"/>
          <p:cNvSpPr/>
          <p:nvPr/>
        </p:nvSpPr>
        <p:spPr>
          <a:xfrm>
            <a:off x="459873" y="1385606"/>
            <a:ext cx="9207970" cy="523220"/>
          </a:xfrm>
          <a:prstGeom prst="rect">
            <a:avLst/>
          </a:prstGeom>
        </p:spPr>
        <p:txBody>
          <a:bodyPr wrap="none">
            <a:spAutoFit/>
          </a:bodyPr>
          <a:lstStyle/>
          <a:p>
            <a:r>
              <a:rPr lang="en-US" sz="2800" dirty="0">
                <a:solidFill>
                  <a:schemeClr val="tx2"/>
                </a:solidFill>
              </a:rPr>
              <a:t>The diagonals of parallelograms have special properties.</a:t>
            </a:r>
          </a:p>
        </p:txBody>
      </p:sp>
      <p:graphicFrame>
        <p:nvGraphicFramePr>
          <p:cNvPr id="10" name="Table 9"/>
          <p:cNvGraphicFramePr>
            <a:graphicFrameLocks noGrp="1"/>
          </p:cNvGraphicFramePr>
          <p:nvPr>
            <p:extLst>
              <p:ext uri="{D42A27DB-BD31-4B8C-83A1-F6EECF244321}">
                <p14:modId xmlns:p14="http://schemas.microsoft.com/office/powerpoint/2010/main" val="4014380146"/>
              </p:ext>
            </p:extLst>
          </p:nvPr>
        </p:nvGraphicFramePr>
        <p:xfrm>
          <a:off x="523335" y="2247494"/>
          <a:ext cx="10837333" cy="3840709"/>
        </p:xfrm>
        <a:graphic>
          <a:graphicData uri="http://schemas.openxmlformats.org/drawingml/2006/table">
            <a:tbl>
              <a:tblPr firstRow="1" bandRow="1">
                <a:tableStyleId>{2D5ABB26-0587-4C30-8999-92F81FD0307C}</a:tableStyleId>
              </a:tblPr>
              <a:tblGrid>
                <a:gridCol w="10837333">
                  <a:extLst>
                    <a:ext uri="{9D8B030D-6E8A-4147-A177-3AD203B41FA5}">
                      <a16:colId xmlns:a16="http://schemas.microsoft.com/office/drawing/2014/main" val="787048556"/>
                    </a:ext>
                  </a:extLst>
                </a:gridCol>
              </a:tblGrid>
              <a:tr h="424903">
                <a:tc>
                  <a:txBody>
                    <a:bodyPr/>
                    <a:lstStyle/>
                    <a:p>
                      <a:r>
                        <a:rPr lang="en-US" sz="2800" b="1" dirty="0">
                          <a:solidFill>
                            <a:schemeClr val="tx1"/>
                          </a:solidFill>
                        </a:rPr>
                        <a:t>Theorems: </a:t>
                      </a:r>
                      <a:r>
                        <a:rPr lang="en-US" sz="2800" b="1" dirty="0">
                          <a:solidFill>
                            <a:schemeClr val="tx2"/>
                          </a:solidFill>
                        </a:rPr>
                        <a:t>Diagonals of Parallelograms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25542855"/>
                  </a:ext>
                </a:extLst>
              </a:tr>
              <a:tr h="424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none" strike="noStrike" kern="1200" baseline="0" dirty="0">
                          <a:solidFill>
                            <a:schemeClr val="tx1"/>
                          </a:solidFill>
                        </a:rPr>
                        <a:t>Theorem 7.7</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5470267"/>
                  </a:ext>
                </a:extLst>
              </a:tr>
              <a:tr h="1341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a:solidFill>
                            <a:schemeClr val="tx2"/>
                          </a:solidFill>
                        </a:rPr>
                        <a:t>If a quadrilateral is a parallelogram, then its diagonals bisect each other.</a:t>
                      </a:r>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5528100"/>
                  </a:ext>
                </a:extLst>
              </a:tr>
              <a:tr h="4249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u="none" strike="noStrike" kern="1200" baseline="0" dirty="0">
                          <a:solidFill>
                            <a:schemeClr val="tx1"/>
                          </a:solidFill>
                        </a:rPr>
                        <a:t>Theorem 7.8</a:t>
                      </a:r>
                      <a:endParaRPr lang="en-US" sz="28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51203145"/>
                  </a:ext>
                </a:extLst>
              </a:tr>
              <a:tr h="885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u="none" strike="noStrike" kern="1200" baseline="0" dirty="0">
                          <a:solidFill>
                            <a:schemeClr val="tx2"/>
                          </a:solidFill>
                        </a:rPr>
                        <a:t>If a quadrilateral is a parallelogram, then each diagonal separates the parallelogram into two congruent triangles.</a:t>
                      </a:r>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616393"/>
                  </a:ext>
                </a:extLst>
              </a:tr>
            </a:tbl>
          </a:graphicData>
        </a:graphic>
      </p:graphicFrame>
    </p:spTree>
    <p:extLst>
      <p:ext uri="{BB962C8B-B14F-4D97-AF65-F5344CB8AC3E}">
        <p14:creationId xmlns:p14="http://schemas.microsoft.com/office/powerpoint/2010/main" val="8218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9DD125F-CFF1-4547-A589-1CE0FB62F2E8}"/>
              </a:ext>
            </a:extLst>
          </p:cNvPr>
          <p:cNvSpPr txBox="1">
            <a:spLocks/>
          </p:cNvSpPr>
          <p:nvPr/>
        </p:nvSpPr>
        <p:spPr>
          <a:xfrm>
            <a:off x="459873" y="332812"/>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p>
          <a:p>
            <a:r>
              <a:rPr lang="en-US" sz="2800" b="0" dirty="0">
                <a:solidFill>
                  <a:schemeClr val="tx1"/>
                </a:solidFill>
              </a:rPr>
              <a:t>Use Properties of Parallelograms and Algebra</a:t>
            </a:r>
          </a:p>
        </p:txBody>
      </p:sp>
      <p:sp>
        <p:nvSpPr>
          <p:cNvPr id="2" name="Rectangle 1"/>
          <p:cNvSpPr/>
          <p:nvPr/>
        </p:nvSpPr>
        <p:spPr>
          <a:xfrm>
            <a:off x="549373" y="1407789"/>
            <a:ext cx="5316589" cy="1384995"/>
          </a:xfrm>
          <a:prstGeom prst="rect">
            <a:avLst/>
          </a:prstGeom>
        </p:spPr>
        <p:txBody>
          <a:bodyPr wrap="square">
            <a:spAutoFit/>
          </a:bodyPr>
          <a:lstStyle/>
          <a:p>
            <a:r>
              <a:rPr lang="en-US" sz="2800" b="1" dirty="0"/>
              <a:t>Find the values of </a:t>
            </a:r>
            <a:r>
              <a:rPr lang="en-US" sz="2800" b="1" i="1" dirty="0"/>
              <a:t>x</a:t>
            </a:r>
            <a:r>
              <a:rPr lang="en-US" sz="2800" b="1" dirty="0"/>
              <a:t> and </a:t>
            </a:r>
            <a:r>
              <a:rPr lang="en-US" sz="2800" b="1" i="1" dirty="0"/>
              <a:t>z</a:t>
            </a:r>
            <a:r>
              <a:rPr lang="en-US" sz="2800" b="1" dirty="0"/>
              <a:t> in </a:t>
            </a:r>
            <a:r>
              <a:rPr lang="en-US" sz="2800" i="1" dirty="0"/>
              <a:t>▭</a:t>
            </a:r>
            <a:r>
              <a:rPr lang="en-US" sz="2800" b="1" i="1" dirty="0"/>
              <a:t>ABCD</a:t>
            </a:r>
            <a:r>
              <a:rPr lang="en-US" sz="2800" b="1" dirty="0"/>
              <a:t> if </a:t>
            </a:r>
            <a:r>
              <a:rPr lang="en-US" sz="2800" b="1" i="1" dirty="0" err="1"/>
              <a:t>m</a:t>
            </a:r>
            <a:r>
              <a:rPr lang="en-US" sz="2800" b="1" dirty="0" err="1"/>
              <a:t>∠</a:t>
            </a:r>
            <a:r>
              <a:rPr lang="en-US" sz="2800" b="1" i="1" dirty="0" err="1"/>
              <a:t>ADC</a:t>
            </a:r>
            <a:r>
              <a:rPr lang="en-US" sz="2800" b="1" i="1" dirty="0">
                <a:latin typeface="Arial" panose="020B0604020202020204" pitchFamily="34" charset="0"/>
                <a:cs typeface="Arial" panose="020B0604020202020204" pitchFamily="34" charset="0"/>
              </a:rPr>
              <a:t> </a:t>
            </a:r>
            <a:r>
              <a:rPr lang="en-US" sz="2800" b="1" dirty="0"/>
              <a:t>= 4</a:t>
            </a:r>
            <a:r>
              <a:rPr lang="en-US" sz="2800" b="1" i="1" dirty="0"/>
              <a:t>x</a:t>
            </a:r>
            <a:r>
              <a:rPr lang="en-US" sz="2800" b="1" dirty="0"/>
              <a:t>° and  </a:t>
            </a:r>
            <a:r>
              <a:rPr lang="en-US" sz="2800" b="1" i="1" dirty="0" err="1"/>
              <a:t>m</a:t>
            </a:r>
            <a:r>
              <a:rPr lang="en-US" sz="2800" b="1" dirty="0" err="1"/>
              <a:t>∠</a:t>
            </a:r>
            <a:r>
              <a:rPr lang="en-US" sz="2800" b="1" i="1" dirty="0" err="1"/>
              <a:t>DAB</a:t>
            </a:r>
            <a:r>
              <a:rPr lang="en-US" sz="2800" b="1" i="1" dirty="0">
                <a:latin typeface="Arial" panose="020B0604020202020204" pitchFamily="34" charset="0"/>
                <a:cs typeface="Arial" panose="020B0604020202020204" pitchFamily="34" charset="0"/>
              </a:rPr>
              <a:t> </a:t>
            </a:r>
            <a:r>
              <a:rPr lang="en-US" sz="2800" b="1" dirty="0"/>
              <a:t>= (2</a:t>
            </a:r>
            <a:r>
              <a:rPr lang="en-US" sz="2800" b="1" i="1" dirty="0"/>
              <a:t>x</a:t>
            </a:r>
            <a:r>
              <a:rPr lang="en-US" sz="2800" b="1" i="1" dirty="0">
                <a:latin typeface="Arial" panose="020B0604020202020204" pitchFamily="34" charset="0"/>
                <a:cs typeface="Arial" panose="020B0604020202020204" pitchFamily="34" charset="0"/>
              </a:rPr>
              <a:t> </a:t>
            </a:r>
            <a:r>
              <a:rPr lang="en-US" sz="2800" b="1" dirty="0"/>
              <a:t>− 6)°.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57" y="1385606"/>
            <a:ext cx="3599123" cy="1852180"/>
          </a:xfrm>
          <a:prstGeom prst="rect">
            <a:avLst/>
          </a:prstGeom>
        </p:spPr>
      </p:pic>
      <p:sp>
        <p:nvSpPr>
          <p:cNvPr id="5" name="Rectangle 4"/>
          <p:cNvSpPr/>
          <p:nvPr/>
        </p:nvSpPr>
        <p:spPr>
          <a:xfrm>
            <a:off x="459873" y="3040407"/>
            <a:ext cx="4740400" cy="1384995"/>
          </a:xfrm>
          <a:prstGeom prst="rect">
            <a:avLst/>
          </a:prstGeom>
        </p:spPr>
        <p:txBody>
          <a:bodyPr wrap="none">
            <a:spAutoFit/>
          </a:bodyPr>
          <a:lstStyle/>
          <a:p>
            <a:r>
              <a:rPr lang="en-US" sz="2800" b="1" dirty="0"/>
              <a:t>Part A Find the value of </a:t>
            </a:r>
            <a:r>
              <a:rPr lang="en-US" sz="2800" b="1" i="1" dirty="0"/>
              <a:t>x</a:t>
            </a:r>
            <a:r>
              <a:rPr lang="en-US" sz="2800" b="1" dirty="0"/>
              <a:t>.</a:t>
            </a:r>
          </a:p>
          <a:p>
            <a:endParaRPr lang="en-US" sz="2800" b="1" dirty="0"/>
          </a:p>
          <a:p>
            <a:r>
              <a:rPr lang="en-US" sz="2800" b="1" dirty="0"/>
              <a:t>Part B  Find the value of </a:t>
            </a:r>
            <a:r>
              <a:rPr lang="en-US" sz="2800" b="1" i="1" dirty="0"/>
              <a:t>z</a:t>
            </a:r>
            <a:r>
              <a:rPr lang="en-US" sz="2800" b="1" dirty="0"/>
              <a:t>.</a:t>
            </a:r>
            <a:r>
              <a:rPr lang="en-US" dirty="0"/>
              <a:t> </a:t>
            </a:r>
          </a:p>
        </p:txBody>
      </p:sp>
    </p:spTree>
    <p:extLst>
      <p:ext uri="{BB962C8B-B14F-4D97-AF65-F5344CB8AC3E}">
        <p14:creationId xmlns:p14="http://schemas.microsoft.com/office/powerpoint/2010/main" val="227452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2" y="1017036"/>
            <a:ext cx="10286860" cy="954107"/>
          </a:xfrm>
          <a:prstGeom prst="rect">
            <a:avLst/>
          </a:prstGeom>
          <a:noFill/>
        </p:spPr>
        <p:txBody>
          <a:bodyPr wrap="square" rtlCol="0">
            <a:spAutoFit/>
          </a:bodyPr>
          <a:lstStyle/>
          <a:p>
            <a:r>
              <a:rPr lang="en-US" sz="2800" b="1" dirty="0"/>
              <a:t>In the figure, parallel lines </a:t>
            </a:r>
            <a:r>
              <a:rPr lang="en-US" sz="2800" b="1" i="1" dirty="0"/>
              <a:t>m</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n</a:t>
            </a:r>
            <a:r>
              <a:rPr lang="en-US" sz="2800" b="1" dirty="0"/>
              <a:t> are cut by transversals </a:t>
            </a:r>
            <a:r>
              <a:rPr lang="en-US" sz="2800" b="1" i="1" dirty="0"/>
              <a:t>s</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t</a:t>
            </a:r>
            <a:r>
              <a:rPr lang="en-US" sz="2800" b="1" dirty="0"/>
              <a:t>. Write </a:t>
            </a:r>
            <a:r>
              <a:rPr lang="en-US" sz="2800" b="1" i="1" dirty="0"/>
              <a:t>true </a:t>
            </a:r>
            <a:r>
              <a:rPr lang="en-US" sz="2800" b="1" dirty="0"/>
              <a:t>or </a:t>
            </a:r>
            <a:r>
              <a:rPr lang="en-US" sz="2800" b="1" i="1" dirty="0"/>
              <a:t>false</a:t>
            </a:r>
            <a:r>
              <a:rPr lang="en-US" sz="2800" b="1" dirty="0"/>
              <a:t>.</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4" name="Rectangle 3"/>
          <p:cNvSpPr/>
          <p:nvPr/>
        </p:nvSpPr>
        <p:spPr>
          <a:xfrm>
            <a:off x="454712" y="1986575"/>
            <a:ext cx="6573409" cy="1384995"/>
          </a:xfrm>
          <a:prstGeom prst="rect">
            <a:avLst/>
          </a:prstGeom>
        </p:spPr>
        <p:txBody>
          <a:bodyPr wrap="square">
            <a:spAutoFit/>
          </a:bodyPr>
          <a:lstStyle/>
          <a:p>
            <a:r>
              <a:rPr lang="en-US" sz="2800" b="1" dirty="0">
                <a:solidFill>
                  <a:srgbClr val="211D1E"/>
                </a:solidFill>
                <a:latin typeface="Proxima Nova" panose="02000506030000020004"/>
              </a:rPr>
              <a:t>1.</a:t>
            </a:r>
            <a:r>
              <a:rPr lang="en-US" sz="2800" b="1" dirty="0">
                <a:solidFill>
                  <a:srgbClr val="211D1E"/>
                </a:solidFill>
                <a:latin typeface="Proxima Nova Cond"/>
              </a:rPr>
              <a:t> </a:t>
            </a:r>
            <a:r>
              <a:rPr lang="en-US" sz="2800" dirty="0">
                <a:solidFill>
                  <a:srgbClr val="211D1E"/>
                </a:solidFill>
              </a:rPr>
              <a:t>∠6 ≅ ∠1 </a:t>
            </a:r>
          </a:p>
          <a:p>
            <a:r>
              <a:rPr lang="en-US" sz="2800" b="1" dirty="0">
                <a:solidFill>
                  <a:srgbClr val="211D1E"/>
                </a:solidFill>
                <a:latin typeface="Proxima Nova" panose="02000506030000020004"/>
              </a:rPr>
              <a:t>2.</a:t>
            </a:r>
            <a:r>
              <a:rPr lang="en-US" sz="2800" b="1" dirty="0">
                <a:solidFill>
                  <a:srgbClr val="211D1E"/>
                </a:solidFill>
                <a:latin typeface="Proxima Nova Cond"/>
              </a:rPr>
              <a:t> </a:t>
            </a:r>
            <a:r>
              <a:rPr lang="en-US" sz="2800" dirty="0">
                <a:solidFill>
                  <a:srgbClr val="211D1E"/>
                </a:solidFill>
              </a:rPr>
              <a:t>∠12 ≅ ∠13 </a:t>
            </a:r>
          </a:p>
          <a:p>
            <a:r>
              <a:rPr lang="en-US" sz="2800" b="1" dirty="0">
                <a:solidFill>
                  <a:srgbClr val="211D1E"/>
                </a:solidFill>
                <a:latin typeface="Proxima Nova" panose="02000506030000020004"/>
              </a:rPr>
              <a:t>3.</a:t>
            </a:r>
            <a:r>
              <a:rPr lang="en-US" sz="2800" b="1" dirty="0">
                <a:solidFill>
                  <a:srgbClr val="211D1E"/>
                </a:solidFill>
                <a:latin typeface="Proxima Nova Cond"/>
              </a:rPr>
              <a:t> </a:t>
            </a:r>
            <a:r>
              <a:rPr lang="en-US" sz="2800" dirty="0">
                <a:solidFill>
                  <a:srgbClr val="211D1E"/>
                </a:solidFill>
              </a:rPr>
              <a:t>∠4 and ∠11 are supplementary. </a:t>
            </a:r>
            <a:endParaRPr lang="en-US" sz="2800" b="1" dirty="0">
              <a:solidFill>
                <a:srgbClr val="ED2025"/>
              </a:solidFill>
              <a:latin typeface="Proxima Nova"/>
            </a:endParaRPr>
          </a:p>
        </p:txBody>
      </p:sp>
      <p:sp>
        <p:nvSpPr>
          <p:cNvPr id="5" name="Rectangle 4"/>
          <p:cNvSpPr/>
          <p:nvPr/>
        </p:nvSpPr>
        <p:spPr>
          <a:xfrm>
            <a:off x="454711" y="3567894"/>
            <a:ext cx="7483419" cy="1384995"/>
          </a:xfrm>
          <a:prstGeom prst="rect">
            <a:avLst/>
          </a:prstGeom>
        </p:spPr>
        <p:txBody>
          <a:bodyPr wrap="square">
            <a:spAutoFit/>
          </a:bodyPr>
          <a:lstStyle/>
          <a:p>
            <a:r>
              <a:rPr lang="en-US" sz="2800" b="1" dirty="0"/>
              <a:t>In the figure, suppose lines </a:t>
            </a:r>
            <a:r>
              <a:rPr lang="en-US" sz="2800" b="1" i="1" dirty="0"/>
              <a:t>m</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n</a:t>
            </a:r>
            <a:r>
              <a:rPr lang="en-US" sz="2800" b="1" dirty="0"/>
              <a:t> are parallel and that lines </a:t>
            </a:r>
            <a:r>
              <a:rPr lang="en-US" sz="2800" b="1" i="1" dirty="0">
                <a:effectLst/>
                <a:ea typeface="Calibri" panose="020F0502020204030204" pitchFamily="34" charset="0"/>
                <a:cs typeface="Cambria Math" panose="02040503050406030204" pitchFamily="18" charset="0"/>
              </a:rPr>
              <a:t>s</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t</a:t>
            </a:r>
            <a:r>
              <a:rPr lang="en-US" sz="2800" b="1" dirty="0">
                <a:effectLst/>
                <a:ea typeface="Calibri" panose="020F0502020204030204" pitchFamily="34" charset="0"/>
                <a:cs typeface="Cambria Math" panose="02040503050406030204" pitchFamily="18" charset="0"/>
              </a:rPr>
              <a:t> are parallel</a:t>
            </a:r>
            <a:r>
              <a:rPr lang="en-US" sz="2800" b="1" dirty="0"/>
              <a:t>. Write </a:t>
            </a:r>
            <a:r>
              <a:rPr lang="en-US" sz="2800" b="1" i="1" dirty="0"/>
              <a:t>true </a:t>
            </a:r>
            <a:r>
              <a:rPr lang="en-US" sz="2800" b="1" dirty="0"/>
              <a:t>or </a:t>
            </a:r>
            <a:r>
              <a:rPr lang="en-US" sz="2800" b="1" i="1" dirty="0"/>
              <a:t>false</a:t>
            </a:r>
            <a:r>
              <a:rPr lang="en-US" sz="2800" b="1" dirty="0"/>
              <a:t>.</a:t>
            </a:r>
          </a:p>
        </p:txBody>
      </p:sp>
      <p:sp>
        <p:nvSpPr>
          <p:cNvPr id="6" name="Rectangle 5"/>
          <p:cNvSpPr/>
          <p:nvPr/>
        </p:nvSpPr>
        <p:spPr>
          <a:xfrm>
            <a:off x="454711" y="4968321"/>
            <a:ext cx="6741956" cy="1384995"/>
          </a:xfrm>
          <a:prstGeom prst="rect">
            <a:avLst/>
          </a:prstGeom>
        </p:spPr>
        <p:txBody>
          <a:bodyPr wrap="square">
            <a:spAutoFit/>
          </a:bodyPr>
          <a:lstStyle/>
          <a:p>
            <a:r>
              <a:rPr lang="en-US" sz="2800" b="1" dirty="0">
                <a:solidFill>
                  <a:srgbClr val="211D1E"/>
                </a:solidFill>
                <a:latin typeface="Proxima Nova" panose="02000506030000020004"/>
              </a:rPr>
              <a:t>4.</a:t>
            </a:r>
            <a:r>
              <a:rPr lang="en-US" sz="2800" b="1" dirty="0">
                <a:solidFill>
                  <a:srgbClr val="211D1E"/>
                </a:solidFill>
                <a:latin typeface="Proxima Nova Cond"/>
              </a:rPr>
              <a:t> </a:t>
            </a:r>
            <a:r>
              <a:rPr lang="en-US" sz="2800" dirty="0">
                <a:solidFill>
                  <a:srgbClr val="211D1E"/>
                </a:solidFill>
              </a:rPr>
              <a:t>∠6 ≅ ∠15 </a:t>
            </a:r>
          </a:p>
          <a:p>
            <a:r>
              <a:rPr lang="en-US" sz="2800" b="1" dirty="0">
                <a:solidFill>
                  <a:srgbClr val="211D1E"/>
                </a:solidFill>
                <a:latin typeface="Proxima Nova" panose="02000506030000020004"/>
              </a:rPr>
              <a:t>5.</a:t>
            </a:r>
            <a:r>
              <a:rPr lang="en-US" sz="2800" b="1" dirty="0">
                <a:solidFill>
                  <a:srgbClr val="211D1E"/>
                </a:solidFill>
                <a:latin typeface="Proxima Nova Cond"/>
              </a:rPr>
              <a:t> </a:t>
            </a:r>
            <a:r>
              <a:rPr lang="en-US" sz="2800" dirty="0">
                <a:solidFill>
                  <a:srgbClr val="211D1E"/>
                </a:solidFill>
              </a:rPr>
              <a:t>∠4 ≅ ∠13 </a:t>
            </a:r>
          </a:p>
          <a:p>
            <a:r>
              <a:rPr lang="en-US" sz="2800" b="1" dirty="0">
                <a:solidFill>
                  <a:srgbClr val="211D1E"/>
                </a:solidFill>
                <a:latin typeface="Proxima Nova" panose="02000506030000020004"/>
              </a:rPr>
              <a:t>6.</a:t>
            </a:r>
            <a:r>
              <a:rPr lang="en-US" sz="2800" b="1" dirty="0">
                <a:solidFill>
                  <a:srgbClr val="211D1E"/>
                </a:solidFill>
                <a:latin typeface="Proxima Nova Cond"/>
              </a:rPr>
              <a:t> </a:t>
            </a:r>
            <a:r>
              <a:rPr lang="en-US" sz="2800" dirty="0">
                <a:solidFill>
                  <a:srgbClr val="211D1E"/>
                </a:solidFill>
              </a:rPr>
              <a:t>∠4 and ∠11 are supplementary. </a:t>
            </a:r>
            <a:endParaRPr lang="en-US" sz="2800" b="1" dirty="0">
              <a:solidFill>
                <a:srgbClr val="ED2025"/>
              </a:solidFill>
              <a:latin typeface="Proxima Nova"/>
            </a:endParaRPr>
          </a:p>
        </p:txBody>
      </p:sp>
      <p:pic>
        <p:nvPicPr>
          <p:cNvPr id="7" name="Picture 6" descr="Shape&#10;&#10;Description automatically generated with low confidence">
            <a:extLst>
              <a:ext uri="{FF2B5EF4-FFF2-40B4-BE49-F238E27FC236}">
                <a16:creationId xmlns:a16="http://schemas.microsoft.com/office/drawing/2014/main" id="{C0DED06B-F7F6-4CE5-BAC4-2F571181D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368" y="1883733"/>
            <a:ext cx="3572971" cy="3402829"/>
          </a:xfrm>
          <a:prstGeom prst="rect">
            <a:avLst/>
          </a:prstGeom>
        </p:spPr>
      </p:pic>
    </p:spTree>
    <p:extLst>
      <p:ext uri="{BB962C8B-B14F-4D97-AF65-F5344CB8AC3E}">
        <p14:creationId xmlns:p14="http://schemas.microsoft.com/office/powerpoint/2010/main" val="1566763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9DD125F-CFF1-4547-A589-1CE0FB62F2E8}"/>
              </a:ext>
            </a:extLst>
          </p:cNvPr>
          <p:cNvSpPr txBox="1">
            <a:spLocks/>
          </p:cNvSpPr>
          <p:nvPr/>
        </p:nvSpPr>
        <p:spPr>
          <a:xfrm>
            <a:off x="459873" y="332812"/>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p>
          <a:p>
            <a:r>
              <a:rPr lang="en-US" sz="2800" b="0" dirty="0">
                <a:solidFill>
                  <a:schemeClr val="tx1"/>
                </a:solidFill>
              </a:rPr>
              <a:t>Use Properties of Parallelograms and Algebra</a:t>
            </a:r>
          </a:p>
        </p:txBody>
      </p:sp>
      <p:sp>
        <p:nvSpPr>
          <p:cNvPr id="5" name="Rectangle 4"/>
          <p:cNvSpPr/>
          <p:nvPr/>
        </p:nvSpPr>
        <p:spPr>
          <a:xfrm>
            <a:off x="459873" y="1522159"/>
            <a:ext cx="4728667" cy="523220"/>
          </a:xfrm>
          <a:prstGeom prst="rect">
            <a:avLst/>
          </a:prstGeom>
        </p:spPr>
        <p:txBody>
          <a:bodyPr wrap="none">
            <a:spAutoFit/>
          </a:bodyPr>
          <a:lstStyle/>
          <a:p>
            <a:r>
              <a:rPr lang="en-US" sz="2800" b="1" dirty="0"/>
              <a:t>Part A Find the value of </a:t>
            </a:r>
            <a:r>
              <a:rPr lang="en-US" sz="2800" b="1" i="1" dirty="0"/>
              <a:t>x</a:t>
            </a:r>
            <a:r>
              <a:rPr lang="en-US" sz="2800" b="1" dirty="0"/>
              <a:t>.</a:t>
            </a:r>
            <a:r>
              <a:rPr lang="en-US" dirty="0"/>
              <a:t> </a:t>
            </a:r>
          </a:p>
        </p:txBody>
      </p:sp>
      <p:graphicFrame>
        <p:nvGraphicFramePr>
          <p:cNvPr id="2" name="Table 2">
            <a:extLst>
              <a:ext uri="{FF2B5EF4-FFF2-40B4-BE49-F238E27FC236}">
                <a16:creationId xmlns:a16="http://schemas.microsoft.com/office/drawing/2014/main" id="{126F358E-B23A-4161-97C5-4298C53E9F03}"/>
              </a:ext>
            </a:extLst>
          </p:cNvPr>
          <p:cNvGraphicFramePr>
            <a:graphicFrameLocks noGrp="1"/>
          </p:cNvGraphicFramePr>
          <p:nvPr>
            <p:extLst>
              <p:ext uri="{D42A27DB-BD31-4B8C-83A1-F6EECF244321}">
                <p14:modId xmlns:p14="http://schemas.microsoft.com/office/powerpoint/2010/main" val="423289982"/>
              </p:ext>
            </p:extLst>
          </p:nvPr>
        </p:nvGraphicFramePr>
        <p:xfrm>
          <a:off x="459873" y="3513340"/>
          <a:ext cx="10771719" cy="1554480"/>
        </p:xfrm>
        <a:graphic>
          <a:graphicData uri="http://schemas.openxmlformats.org/drawingml/2006/table">
            <a:tbl>
              <a:tblPr firstRow="1" bandRow="1">
                <a:tableStyleId>{5C22544A-7EE6-4342-B048-85BDC9FD1C3A}</a:tableStyleId>
              </a:tblPr>
              <a:tblGrid>
                <a:gridCol w="4422678">
                  <a:extLst>
                    <a:ext uri="{9D8B030D-6E8A-4147-A177-3AD203B41FA5}">
                      <a16:colId xmlns:a16="http://schemas.microsoft.com/office/drawing/2014/main" val="4026070972"/>
                    </a:ext>
                  </a:extLst>
                </a:gridCol>
                <a:gridCol w="6349041">
                  <a:extLst>
                    <a:ext uri="{9D8B030D-6E8A-4147-A177-3AD203B41FA5}">
                      <a16:colId xmlns:a16="http://schemas.microsoft.com/office/drawing/2014/main" val="1665151597"/>
                    </a:ext>
                  </a:extLst>
                </a:gridCol>
              </a:tblGrid>
              <a:tr h="370840">
                <a:tc>
                  <a:txBody>
                    <a:bodyPr/>
                    <a:lstStyle/>
                    <a:p>
                      <a:r>
                        <a:rPr lang="en-US" sz="2800" b="0" dirty="0">
                          <a:solidFill>
                            <a:schemeClr val="tx2"/>
                          </a:solidFill>
                        </a:rPr>
                        <a:t>180° = </a:t>
                      </a:r>
                      <a:r>
                        <a:rPr lang="en-US" sz="2800" b="0" i="1" dirty="0" err="1">
                          <a:solidFill>
                            <a:schemeClr val="tx2"/>
                          </a:solidFill>
                        </a:rPr>
                        <a:t>m</a:t>
                      </a:r>
                      <a:r>
                        <a:rPr lang="en-US" sz="2800" b="0" dirty="0" err="1">
                          <a:solidFill>
                            <a:schemeClr val="tx2"/>
                          </a:solidFill>
                        </a:rPr>
                        <a:t>∠</a:t>
                      </a:r>
                      <a:r>
                        <a:rPr lang="en-US" sz="2800" b="0" i="1" dirty="0" err="1">
                          <a:solidFill>
                            <a:schemeClr val="tx2"/>
                          </a:solidFill>
                        </a:rPr>
                        <a:t>ADC</a:t>
                      </a:r>
                      <a:r>
                        <a:rPr lang="en-US" sz="2800" b="1" i="1" dirty="0">
                          <a:solidFill>
                            <a:schemeClr val="tx2"/>
                          </a:solidFill>
                          <a:latin typeface="Arial" panose="020B0604020202020204" pitchFamily="34" charset="0"/>
                          <a:cs typeface="Arial" panose="020B0604020202020204" pitchFamily="34" charset="0"/>
                        </a:rPr>
                        <a:t> </a:t>
                      </a:r>
                      <a:r>
                        <a:rPr lang="en-US" sz="2800" b="0" dirty="0">
                          <a:solidFill>
                            <a:schemeClr val="tx2"/>
                          </a:solidFill>
                        </a:rPr>
                        <a:t>+ </a:t>
                      </a:r>
                      <a:r>
                        <a:rPr lang="en-US" sz="2800" b="0" i="1" dirty="0" err="1">
                          <a:solidFill>
                            <a:schemeClr val="tx2"/>
                          </a:solidFill>
                        </a:rPr>
                        <a:t>m</a:t>
                      </a:r>
                      <a:r>
                        <a:rPr lang="en-US" sz="2800" b="0" dirty="0" err="1">
                          <a:solidFill>
                            <a:schemeClr val="tx2"/>
                          </a:solidFill>
                        </a:rPr>
                        <a:t>∠</a:t>
                      </a:r>
                      <a:r>
                        <a:rPr lang="en-US" sz="2800" b="0" i="1" dirty="0" err="1">
                          <a:solidFill>
                            <a:schemeClr val="tx2"/>
                          </a:solidFill>
                        </a:rPr>
                        <a:t>DAB</a:t>
                      </a:r>
                      <a:endParaRPr lang="en-US" sz="28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70C0"/>
                          </a:solidFill>
                        </a:rPr>
                        <a:t>Consec</a:t>
                      </a:r>
                      <a:r>
                        <a:rPr lang="en-US" sz="2800" b="0" dirty="0">
                          <a:solidFill>
                            <a:srgbClr val="0070C0"/>
                          </a:solidFill>
                        </a:rPr>
                        <a:t>. </a:t>
                      </a:r>
                      <a:r>
                        <a:rPr lang="en-US" sz="2800" b="0" i="1" dirty="0">
                          <a:solidFill>
                            <a:srgbClr val="0070C0"/>
                          </a:solidFill>
                        </a:rPr>
                        <a:t>∠</a:t>
                      </a:r>
                      <a:r>
                        <a:rPr lang="en-US" sz="2800" b="0" dirty="0">
                          <a:solidFill>
                            <a:srgbClr val="0070C0"/>
                          </a:solidFill>
                        </a:rPr>
                        <a:t>s in a </a:t>
                      </a:r>
                      <a:r>
                        <a:rPr lang="en-US" sz="2800" b="0" i="1" dirty="0">
                          <a:solidFill>
                            <a:srgbClr val="0070C0"/>
                          </a:solidFill>
                        </a:rPr>
                        <a:t>▭</a:t>
                      </a:r>
                      <a:r>
                        <a:rPr lang="en-US" sz="2800" b="0" dirty="0">
                          <a:solidFill>
                            <a:srgbClr val="0070C0"/>
                          </a:solidFill>
                        </a:rPr>
                        <a:t> are supplementary.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115319"/>
                  </a:ext>
                </a:extLst>
              </a:tr>
              <a:tr h="370840">
                <a:tc>
                  <a:txBody>
                    <a:bodyPr/>
                    <a:lstStyle/>
                    <a:p>
                      <a:r>
                        <a:rPr lang="en-IN" sz="2800" b="0" dirty="0">
                          <a:solidFill>
                            <a:schemeClr val="tx2"/>
                          </a:solidFill>
                        </a:rPr>
                        <a:t>180</a:t>
                      </a:r>
                      <a:r>
                        <a:rPr lang="en-US" sz="2800" b="0" dirty="0">
                          <a:solidFill>
                            <a:schemeClr val="tx2"/>
                          </a:solidFill>
                        </a:rPr>
                        <a:t>°</a:t>
                      </a:r>
                      <a:r>
                        <a:rPr lang="en-IN" sz="2800" b="0" dirty="0">
                          <a:solidFill>
                            <a:schemeClr val="tx2"/>
                          </a:solidFill>
                        </a:rPr>
                        <a:t> =</a:t>
                      </a:r>
                      <a:r>
                        <a:rPr lang="en-US" sz="2800" b="0" dirty="0">
                          <a:solidFill>
                            <a:schemeClr val="tx2"/>
                          </a:solidFill>
                        </a:rPr>
                        <a:t> 4</a:t>
                      </a:r>
                      <a:r>
                        <a:rPr lang="en-US" sz="2800" b="0" i="1" dirty="0">
                          <a:solidFill>
                            <a:schemeClr val="tx2"/>
                          </a:solidFill>
                        </a:rPr>
                        <a:t>x</a:t>
                      </a:r>
                      <a:r>
                        <a:rPr lang="en-US" sz="2800" b="0" dirty="0">
                          <a:solidFill>
                            <a:schemeClr val="tx2"/>
                          </a:solidFill>
                        </a:rPr>
                        <a:t>°</a:t>
                      </a:r>
                      <a:r>
                        <a:rPr lang="en-US" sz="2800" b="1" i="1" dirty="0">
                          <a:solidFill>
                            <a:schemeClr val="tx2"/>
                          </a:solidFill>
                          <a:latin typeface="Arial" panose="020B0604020202020204" pitchFamily="34" charset="0"/>
                          <a:cs typeface="Arial" panose="020B0604020202020204" pitchFamily="34" charset="0"/>
                        </a:rPr>
                        <a:t> </a:t>
                      </a:r>
                      <a:r>
                        <a:rPr lang="en-US" sz="2800" b="0" dirty="0">
                          <a:solidFill>
                            <a:schemeClr val="tx2"/>
                          </a:solidFill>
                        </a:rPr>
                        <a:t>+ (2</a:t>
                      </a:r>
                      <a:r>
                        <a:rPr lang="en-US" sz="2800" b="0" i="1" dirty="0">
                          <a:solidFill>
                            <a:schemeClr val="tx2"/>
                          </a:solidFill>
                        </a:rPr>
                        <a:t>x</a:t>
                      </a:r>
                      <a:r>
                        <a:rPr lang="en-US" sz="2800" b="1" i="1" dirty="0">
                          <a:solidFill>
                            <a:schemeClr val="tx2"/>
                          </a:solidFill>
                          <a:latin typeface="Arial" panose="020B0604020202020204" pitchFamily="34" charset="0"/>
                          <a:cs typeface="Arial" panose="020B0604020202020204" pitchFamily="34" charset="0"/>
                        </a:rPr>
                        <a:t> </a:t>
                      </a:r>
                      <a:r>
                        <a:rPr lang="en-US" sz="2800" b="0" dirty="0">
                          <a:solidFill>
                            <a:schemeClr val="tx2"/>
                          </a:solidFill>
                        </a:rPr>
                        <a:t>− 6)°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Substitution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950809"/>
                  </a:ext>
                </a:extLst>
              </a:tr>
              <a:tr h="370840">
                <a:tc>
                  <a:txBody>
                    <a:bodyPr/>
                    <a:lstStyle/>
                    <a:p>
                      <a:r>
                        <a:rPr lang="en-US" sz="2800" b="0" dirty="0">
                          <a:solidFill>
                            <a:schemeClr val="tx2"/>
                          </a:solidFill>
                        </a:rPr>
                        <a:t>      </a:t>
                      </a:r>
                      <a:r>
                        <a:rPr lang="en-US" sz="2800" b="0" i="1" dirty="0">
                          <a:solidFill>
                            <a:schemeClr val="tx2"/>
                          </a:solidFill>
                        </a:rPr>
                        <a:t>x</a:t>
                      </a:r>
                      <a:r>
                        <a:rPr lang="en-US" sz="2800" b="0" dirty="0">
                          <a:solidFill>
                            <a:schemeClr val="tx2"/>
                          </a:solidFill>
                        </a:rPr>
                        <a:t> = 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Solve.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97213"/>
                  </a:ext>
                </a:extLst>
              </a:tr>
            </a:tbl>
          </a:graphicData>
        </a:graphic>
      </p:graphicFrame>
      <p:pic>
        <p:nvPicPr>
          <p:cNvPr id="6" name="Picture 5">
            <a:extLst>
              <a:ext uri="{FF2B5EF4-FFF2-40B4-BE49-F238E27FC236}">
                <a16:creationId xmlns:a16="http://schemas.microsoft.com/office/drawing/2014/main" id="{90C4149B-B2AA-45AC-9C1C-7C70EBC97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857" y="1385606"/>
            <a:ext cx="3599123" cy="1852180"/>
          </a:xfrm>
          <a:prstGeom prst="rect">
            <a:avLst/>
          </a:prstGeom>
        </p:spPr>
      </p:pic>
    </p:spTree>
    <p:extLst>
      <p:ext uri="{BB962C8B-B14F-4D97-AF65-F5344CB8AC3E}">
        <p14:creationId xmlns:p14="http://schemas.microsoft.com/office/powerpoint/2010/main" val="28566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6996" y="1527582"/>
            <a:ext cx="4740400" cy="523220"/>
          </a:xfrm>
          <a:prstGeom prst="rect">
            <a:avLst/>
          </a:prstGeom>
        </p:spPr>
        <p:txBody>
          <a:bodyPr wrap="none">
            <a:spAutoFit/>
          </a:bodyPr>
          <a:lstStyle/>
          <a:p>
            <a:r>
              <a:rPr lang="en-US" sz="2800" b="1" dirty="0"/>
              <a:t>Part B  Find the value of </a:t>
            </a:r>
            <a:r>
              <a:rPr lang="en-US" sz="2800" b="1" i="1" dirty="0"/>
              <a:t>z</a:t>
            </a:r>
            <a:r>
              <a:rPr lang="en-US" sz="2800" b="1" dirty="0"/>
              <a:t>.</a:t>
            </a:r>
            <a:r>
              <a:rPr lang="en-US" dirty="0"/>
              <a:t> </a:t>
            </a:r>
          </a:p>
        </p:txBody>
      </p:sp>
      <p:sp>
        <p:nvSpPr>
          <p:cNvPr id="10" name="Title 1">
            <a:extLst>
              <a:ext uri="{FF2B5EF4-FFF2-40B4-BE49-F238E27FC236}">
                <a16:creationId xmlns:a16="http://schemas.microsoft.com/office/drawing/2014/main" id="{00F18ED2-6863-4905-A9D8-F3BBDF83DF3E}"/>
              </a:ext>
            </a:extLst>
          </p:cNvPr>
          <p:cNvSpPr txBox="1">
            <a:spLocks/>
          </p:cNvSpPr>
          <p:nvPr/>
        </p:nvSpPr>
        <p:spPr>
          <a:xfrm>
            <a:off x="459873" y="332812"/>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p>
          <a:p>
            <a:r>
              <a:rPr lang="en-US" sz="2800" b="0" dirty="0">
                <a:solidFill>
                  <a:schemeClr val="tx1"/>
                </a:solidFill>
              </a:rPr>
              <a:t>Use Properties of Parallelograms and Algebra</a:t>
            </a:r>
          </a:p>
        </p:txBody>
      </p:sp>
      <mc:AlternateContent xmlns:mc="http://schemas.openxmlformats.org/markup-compatibility/2006" xmlns:a14="http://schemas.microsoft.com/office/drawing/2010/main">
        <mc:Choice Requires="a14">
          <p:graphicFrame>
            <p:nvGraphicFramePr>
              <p:cNvPr id="11" name="Table 2">
                <a:extLst>
                  <a:ext uri="{FF2B5EF4-FFF2-40B4-BE49-F238E27FC236}">
                    <a16:creationId xmlns:a16="http://schemas.microsoft.com/office/drawing/2014/main" id="{4DFCF5DC-C2D3-44F0-9026-AFB2986697FD}"/>
                  </a:ext>
                </a:extLst>
              </p:cNvPr>
              <p:cNvGraphicFramePr>
                <a:graphicFrameLocks noGrp="1"/>
              </p:cNvGraphicFramePr>
              <p:nvPr>
                <p:extLst>
                  <p:ext uri="{D42A27DB-BD31-4B8C-83A1-F6EECF244321}">
                    <p14:modId xmlns:p14="http://schemas.microsoft.com/office/powerpoint/2010/main" val="4191509967"/>
                  </p:ext>
                </p:extLst>
              </p:nvPr>
            </p:nvGraphicFramePr>
            <p:xfrm>
              <a:off x="456996" y="3770434"/>
              <a:ext cx="9989389" cy="2073529"/>
            </p:xfrm>
            <a:graphic>
              <a:graphicData uri="http://schemas.openxmlformats.org/drawingml/2006/table">
                <a:tbl>
                  <a:tblPr firstRow="1" bandRow="1">
                    <a:tableStyleId>{5C22544A-7EE6-4342-B048-85BDC9FD1C3A}</a:tableStyleId>
                  </a:tblPr>
                  <a:tblGrid>
                    <a:gridCol w="2976317">
                      <a:extLst>
                        <a:ext uri="{9D8B030D-6E8A-4147-A177-3AD203B41FA5}">
                          <a16:colId xmlns:a16="http://schemas.microsoft.com/office/drawing/2014/main" val="4026070972"/>
                        </a:ext>
                      </a:extLst>
                    </a:gridCol>
                    <a:gridCol w="7013072">
                      <a:extLst>
                        <a:ext uri="{9D8B030D-6E8A-4147-A177-3AD203B41FA5}">
                          <a16:colId xmlns:a16="http://schemas.microsoft.com/office/drawing/2014/main" val="1665151597"/>
                        </a:ext>
                      </a:extLst>
                    </a:gridCol>
                  </a:tblGrid>
                  <a:tr h="370840">
                    <a:tc>
                      <a:txBody>
                        <a:bodyPr/>
                        <a:lstStyle/>
                        <a:p>
                          <a:r>
                            <a:rPr lang="en-US"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𝐴𝐸</m:t>
                                  </m:r>
                                  <m:r>
                                    <a:rPr lang="en-US" sz="2800" b="0" i="1" smtClean="0">
                                      <a:solidFill>
                                        <a:schemeClr val="tx2"/>
                                      </a:solidFill>
                                      <a:latin typeface="Cambria Math" panose="02040503050406030204" pitchFamily="18" charset="0"/>
                                    </a:rPr>
                                    <m:t> </m:t>
                                  </m:r>
                                </m:e>
                              </m:acc>
                            </m:oMath>
                          </a14:m>
                          <a:r>
                            <a:rPr lang="en-US" sz="2800" dirty="0">
                              <a:solidFill>
                                <a:schemeClr val="tx2"/>
                              </a:solidFill>
                            </a:rPr>
                            <a:t> ≅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𝐶𝐸</m:t>
                                  </m:r>
                                </m:e>
                              </m:acc>
                            </m:oMath>
                          </a14:m>
                          <a:endParaRPr lang="en-US" sz="2800" b="0" dirty="0">
                            <a:solidFill>
                              <a:schemeClr val="tx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Diagonals of a </a:t>
                          </a:r>
                          <a:r>
                            <a:rPr lang="en-US" sz="2800" b="0" i="1" dirty="0">
                              <a:solidFill>
                                <a:srgbClr val="0070C0"/>
                              </a:solidFill>
                            </a:rPr>
                            <a:t>▭</a:t>
                          </a:r>
                          <a:r>
                            <a:rPr lang="en-US" sz="2800" b="0" dirty="0">
                              <a:solidFill>
                                <a:srgbClr val="0070C0"/>
                              </a:solidFill>
                            </a:rPr>
                            <a:t> bisect each other.</a:t>
                          </a:r>
                        </a:p>
                      </a:txBody>
                      <a:tcPr>
                        <a:noFill/>
                      </a:tcPr>
                    </a:tc>
                    <a:extLst>
                      <a:ext uri="{0D108BD9-81ED-4DB2-BD59-A6C34878D82A}">
                        <a16:rowId xmlns:a16="http://schemas.microsoft.com/office/drawing/2014/main" val="23011153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dirty="0">
                              <a:solidFill>
                                <a:schemeClr val="tx2"/>
                              </a:solidFill>
                            </a:rPr>
                            <a:t>      </a:t>
                          </a:r>
                          <a:r>
                            <a:rPr lang="en-US" sz="2800" i="1" dirty="0">
                              <a:solidFill>
                                <a:schemeClr val="tx2"/>
                              </a:solidFill>
                            </a:rPr>
                            <a:t>AE</a:t>
                          </a:r>
                          <a:r>
                            <a:rPr lang="en-US" sz="2800" dirty="0">
                              <a:solidFill>
                                <a:schemeClr val="tx2"/>
                              </a:solidFill>
                            </a:rPr>
                            <a:t> = </a:t>
                          </a:r>
                          <a:r>
                            <a:rPr lang="en-US" sz="2800" i="1" dirty="0">
                              <a:solidFill>
                                <a:schemeClr val="tx2"/>
                              </a:solidFill>
                            </a:rPr>
                            <a:t>CE</a:t>
                          </a:r>
                        </a:p>
                      </a:txBody>
                      <a:tcPr>
                        <a:noFill/>
                      </a:tcPr>
                    </a:tc>
                    <a:tc>
                      <a:txBody>
                        <a:bodyPr/>
                        <a:lstStyle/>
                        <a:p>
                          <a:r>
                            <a:rPr lang="en-US" sz="2800" b="0" dirty="0">
                              <a:solidFill>
                                <a:srgbClr val="0070C0"/>
                              </a:solidFill>
                            </a:rPr>
                            <a:t>Definition of congruent </a:t>
                          </a:r>
                        </a:p>
                      </a:txBody>
                      <a:tcPr>
                        <a:noFill/>
                      </a:tcPr>
                    </a:tc>
                    <a:extLst>
                      <a:ext uri="{0D108BD9-81ED-4DB2-BD59-A6C34878D82A}">
                        <a16:rowId xmlns:a16="http://schemas.microsoft.com/office/drawing/2014/main" val="36629508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800" dirty="0">
                              <a:solidFill>
                                <a:schemeClr val="tx2"/>
                              </a:solidFill>
                            </a:rPr>
                            <a:t>3</a:t>
                          </a:r>
                          <a:r>
                            <a:rPr lang="pl-PL" sz="2800" i="1" dirty="0">
                              <a:solidFill>
                                <a:schemeClr val="tx2"/>
                              </a:solidFill>
                            </a:rPr>
                            <a:t>z</a:t>
                          </a:r>
                          <a:r>
                            <a:rPr lang="pl-PL" sz="2800" dirty="0">
                              <a:solidFill>
                                <a:schemeClr val="tx2"/>
                              </a:solidFill>
                            </a:rPr>
                            <a:t> − 4 =</a:t>
                          </a:r>
                          <a:r>
                            <a:rPr lang="en-US" sz="2800" dirty="0">
                              <a:solidFill>
                                <a:schemeClr val="tx2"/>
                              </a:solidFill>
                            </a:rPr>
                            <a:t> </a:t>
                          </a:r>
                          <a:r>
                            <a:rPr lang="pl-PL" sz="2800" i="1" dirty="0">
                              <a:solidFill>
                                <a:schemeClr val="tx2"/>
                              </a:solidFill>
                            </a:rPr>
                            <a:t>z</a:t>
                          </a:r>
                          <a:r>
                            <a:rPr lang="pl-PL" sz="2800" dirty="0">
                              <a:solidFill>
                                <a:schemeClr val="tx2"/>
                              </a:solidFill>
                            </a:rPr>
                            <a:t> </a:t>
                          </a:r>
                          <a:r>
                            <a:rPr lang="en-US" sz="2800" dirty="0">
                              <a:solidFill>
                                <a:schemeClr val="tx2"/>
                              </a:solidFill>
                            </a:rPr>
                            <a:t> + 5</a:t>
                          </a:r>
                        </a:p>
                      </a:txBody>
                      <a:tcPr>
                        <a:noFill/>
                      </a:tcPr>
                    </a:tc>
                    <a:tc>
                      <a:txBody>
                        <a:bodyPr/>
                        <a:lstStyle/>
                        <a:p>
                          <a:r>
                            <a:rPr lang="en-US" sz="2800" b="0" dirty="0">
                              <a:solidFill>
                                <a:srgbClr val="0070C0"/>
                              </a:solidFill>
                            </a:rPr>
                            <a:t>Substitution</a:t>
                          </a:r>
                        </a:p>
                      </a:txBody>
                      <a:tcPr>
                        <a:noFill/>
                      </a:tcPr>
                    </a:tc>
                    <a:extLst>
                      <a:ext uri="{0D108BD9-81ED-4DB2-BD59-A6C34878D82A}">
                        <a16:rowId xmlns:a16="http://schemas.microsoft.com/office/drawing/2014/main" val="388097213"/>
                      </a:ext>
                    </a:extLst>
                  </a:tr>
                  <a:tr h="370840">
                    <a:tc>
                      <a:txBody>
                        <a:bodyPr/>
                        <a:lstStyle/>
                        <a:p>
                          <a:r>
                            <a:rPr lang="en-US" sz="2800" i="1" dirty="0">
                              <a:solidFill>
                                <a:schemeClr val="tx2"/>
                              </a:solidFill>
                            </a:rPr>
                            <a:t>        z</a:t>
                          </a:r>
                          <a:r>
                            <a:rPr lang="en-US" sz="2800" dirty="0">
                              <a:solidFill>
                                <a:schemeClr val="tx2"/>
                              </a:solidFill>
                            </a:rPr>
                            <a:t> </a:t>
                          </a:r>
                          <a:r>
                            <a:rPr lang="pl-PL" sz="2800" dirty="0">
                              <a:solidFill>
                                <a:schemeClr val="tx2"/>
                              </a:solidFill>
                            </a:rPr>
                            <a:t>=</a:t>
                          </a:r>
                          <a:r>
                            <a:rPr lang="en-US" sz="2800" dirty="0">
                              <a:solidFill>
                                <a:schemeClr val="tx2"/>
                              </a:solidFill>
                            </a:rPr>
                            <a:t> </a:t>
                          </a:r>
                          <a:r>
                            <a:rPr lang="pl-PL" sz="2800" dirty="0">
                              <a:solidFill>
                                <a:schemeClr val="tx2"/>
                              </a:solidFill>
                            </a:rPr>
                            <a:t>4.5</a:t>
                          </a:r>
                          <a:endParaRPr lang="en-US" sz="2800" b="0" dirty="0">
                            <a:solidFill>
                              <a:schemeClr val="tx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Solve.</a:t>
                          </a:r>
                        </a:p>
                      </a:txBody>
                      <a:tcPr>
                        <a:noFill/>
                      </a:tcPr>
                    </a:tc>
                    <a:extLst>
                      <a:ext uri="{0D108BD9-81ED-4DB2-BD59-A6C34878D82A}">
                        <a16:rowId xmlns:a16="http://schemas.microsoft.com/office/drawing/2014/main" val="3730240973"/>
                      </a:ext>
                    </a:extLst>
                  </a:tr>
                </a:tbl>
              </a:graphicData>
            </a:graphic>
          </p:graphicFrame>
        </mc:Choice>
        <mc:Fallback xmlns="">
          <p:graphicFrame>
            <p:nvGraphicFramePr>
              <p:cNvPr id="11" name="Table 2">
                <a:extLst>
                  <a:ext uri="{FF2B5EF4-FFF2-40B4-BE49-F238E27FC236}">
                    <a16:creationId xmlns:a16="http://schemas.microsoft.com/office/drawing/2014/main" id="{4DFCF5DC-C2D3-44F0-9026-AFB2986697FD}"/>
                  </a:ext>
                </a:extLst>
              </p:cNvPr>
              <p:cNvGraphicFramePr>
                <a:graphicFrameLocks noGrp="1"/>
              </p:cNvGraphicFramePr>
              <p:nvPr>
                <p:extLst>
                  <p:ext uri="{D42A27DB-BD31-4B8C-83A1-F6EECF244321}">
                    <p14:modId xmlns:p14="http://schemas.microsoft.com/office/powerpoint/2010/main" val="4191509967"/>
                  </p:ext>
                </p:extLst>
              </p:nvPr>
            </p:nvGraphicFramePr>
            <p:xfrm>
              <a:off x="456996" y="3770434"/>
              <a:ext cx="9989389" cy="2073529"/>
            </p:xfrm>
            <a:graphic>
              <a:graphicData uri="http://schemas.openxmlformats.org/drawingml/2006/table">
                <a:tbl>
                  <a:tblPr firstRow="1" bandRow="1">
                    <a:tableStyleId>{5C22544A-7EE6-4342-B048-85BDC9FD1C3A}</a:tableStyleId>
                  </a:tblPr>
                  <a:tblGrid>
                    <a:gridCol w="2976317">
                      <a:extLst>
                        <a:ext uri="{9D8B030D-6E8A-4147-A177-3AD203B41FA5}">
                          <a16:colId xmlns:a16="http://schemas.microsoft.com/office/drawing/2014/main" val="4026070972"/>
                        </a:ext>
                      </a:extLst>
                    </a:gridCol>
                    <a:gridCol w="7013072">
                      <a:extLst>
                        <a:ext uri="{9D8B030D-6E8A-4147-A177-3AD203B41FA5}">
                          <a16:colId xmlns:a16="http://schemas.microsoft.com/office/drawing/2014/main" val="1665151597"/>
                        </a:ext>
                      </a:extLst>
                    </a:gridCol>
                  </a:tblGrid>
                  <a:tr h="519049">
                    <a:tc>
                      <a:txBody>
                        <a:bodyPr/>
                        <a:lstStyle/>
                        <a:p>
                          <a:endParaRPr lang="en-US"/>
                        </a:p>
                      </a:txBody>
                      <a:tcPr>
                        <a:blipFill>
                          <a:blip r:embed="rId3"/>
                          <a:stretch>
                            <a:fillRect l="-204" t="-11765" r="-236196" b="-334118"/>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Diagonals of a </a:t>
                          </a:r>
                          <a:r>
                            <a:rPr lang="en-US" sz="2800" b="0" i="1" dirty="0">
                              <a:solidFill>
                                <a:srgbClr val="0070C0"/>
                              </a:solidFill>
                            </a:rPr>
                            <a:t>▭</a:t>
                          </a:r>
                          <a:r>
                            <a:rPr lang="en-US" sz="2800" b="0" dirty="0">
                              <a:solidFill>
                                <a:srgbClr val="0070C0"/>
                              </a:solidFill>
                            </a:rPr>
                            <a:t> bisect each other.</a:t>
                          </a:r>
                        </a:p>
                      </a:txBody>
                      <a:tcPr>
                        <a:noFill/>
                      </a:tcPr>
                    </a:tc>
                    <a:extLst>
                      <a:ext uri="{0D108BD9-81ED-4DB2-BD59-A6C34878D82A}">
                        <a16:rowId xmlns:a16="http://schemas.microsoft.com/office/drawing/2014/main" val="2301115319"/>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0" dirty="0">
                              <a:solidFill>
                                <a:schemeClr val="tx2"/>
                              </a:solidFill>
                            </a:rPr>
                            <a:t>      </a:t>
                          </a:r>
                          <a:r>
                            <a:rPr lang="en-US" sz="2800" i="1" dirty="0">
                              <a:solidFill>
                                <a:schemeClr val="tx2"/>
                              </a:solidFill>
                            </a:rPr>
                            <a:t>AE</a:t>
                          </a:r>
                          <a:r>
                            <a:rPr lang="en-US" sz="2800" dirty="0">
                              <a:solidFill>
                                <a:schemeClr val="tx2"/>
                              </a:solidFill>
                            </a:rPr>
                            <a:t> = </a:t>
                          </a:r>
                          <a:r>
                            <a:rPr lang="en-US" sz="2800" i="1" dirty="0">
                              <a:solidFill>
                                <a:schemeClr val="tx2"/>
                              </a:solidFill>
                            </a:rPr>
                            <a:t>CE</a:t>
                          </a:r>
                        </a:p>
                      </a:txBody>
                      <a:tcPr>
                        <a:noFill/>
                      </a:tcPr>
                    </a:tc>
                    <a:tc>
                      <a:txBody>
                        <a:bodyPr/>
                        <a:lstStyle/>
                        <a:p>
                          <a:r>
                            <a:rPr lang="en-US" sz="2800" b="0" dirty="0">
                              <a:solidFill>
                                <a:srgbClr val="0070C0"/>
                              </a:solidFill>
                            </a:rPr>
                            <a:t>Definition of congruent </a:t>
                          </a:r>
                        </a:p>
                      </a:txBody>
                      <a:tcPr>
                        <a:noFill/>
                      </a:tcPr>
                    </a:tc>
                    <a:extLst>
                      <a:ext uri="{0D108BD9-81ED-4DB2-BD59-A6C34878D82A}">
                        <a16:rowId xmlns:a16="http://schemas.microsoft.com/office/drawing/2014/main" val="3662950809"/>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2800" dirty="0">
                              <a:solidFill>
                                <a:schemeClr val="tx2"/>
                              </a:solidFill>
                            </a:rPr>
                            <a:t>3</a:t>
                          </a:r>
                          <a:r>
                            <a:rPr lang="pl-PL" sz="2800" i="1" dirty="0">
                              <a:solidFill>
                                <a:schemeClr val="tx2"/>
                              </a:solidFill>
                            </a:rPr>
                            <a:t>z</a:t>
                          </a:r>
                          <a:r>
                            <a:rPr lang="pl-PL" sz="2800" dirty="0">
                              <a:solidFill>
                                <a:schemeClr val="tx2"/>
                              </a:solidFill>
                            </a:rPr>
                            <a:t> − 4 =</a:t>
                          </a:r>
                          <a:r>
                            <a:rPr lang="en-US" sz="2800" dirty="0">
                              <a:solidFill>
                                <a:schemeClr val="tx2"/>
                              </a:solidFill>
                            </a:rPr>
                            <a:t> </a:t>
                          </a:r>
                          <a:r>
                            <a:rPr lang="pl-PL" sz="2800" i="1" dirty="0">
                              <a:solidFill>
                                <a:schemeClr val="tx2"/>
                              </a:solidFill>
                            </a:rPr>
                            <a:t>z</a:t>
                          </a:r>
                          <a:r>
                            <a:rPr lang="pl-PL" sz="2800" dirty="0">
                              <a:solidFill>
                                <a:schemeClr val="tx2"/>
                              </a:solidFill>
                            </a:rPr>
                            <a:t> </a:t>
                          </a:r>
                          <a:r>
                            <a:rPr lang="en-US" sz="2800" dirty="0">
                              <a:solidFill>
                                <a:schemeClr val="tx2"/>
                              </a:solidFill>
                            </a:rPr>
                            <a:t> + 5</a:t>
                          </a:r>
                        </a:p>
                      </a:txBody>
                      <a:tcPr>
                        <a:noFill/>
                      </a:tcPr>
                    </a:tc>
                    <a:tc>
                      <a:txBody>
                        <a:bodyPr/>
                        <a:lstStyle/>
                        <a:p>
                          <a:r>
                            <a:rPr lang="en-US" sz="2800" b="0" dirty="0">
                              <a:solidFill>
                                <a:srgbClr val="0070C0"/>
                              </a:solidFill>
                            </a:rPr>
                            <a:t>Substitution</a:t>
                          </a:r>
                        </a:p>
                      </a:txBody>
                      <a:tcPr>
                        <a:noFill/>
                      </a:tcPr>
                    </a:tc>
                    <a:extLst>
                      <a:ext uri="{0D108BD9-81ED-4DB2-BD59-A6C34878D82A}">
                        <a16:rowId xmlns:a16="http://schemas.microsoft.com/office/drawing/2014/main" val="388097213"/>
                      </a:ext>
                    </a:extLst>
                  </a:tr>
                  <a:tr h="518160">
                    <a:tc>
                      <a:txBody>
                        <a:bodyPr/>
                        <a:lstStyle/>
                        <a:p>
                          <a:r>
                            <a:rPr lang="en-US" sz="2800" i="1" dirty="0">
                              <a:solidFill>
                                <a:schemeClr val="tx2"/>
                              </a:solidFill>
                            </a:rPr>
                            <a:t>        z</a:t>
                          </a:r>
                          <a:r>
                            <a:rPr lang="en-US" sz="2800" dirty="0">
                              <a:solidFill>
                                <a:schemeClr val="tx2"/>
                              </a:solidFill>
                            </a:rPr>
                            <a:t> </a:t>
                          </a:r>
                          <a:r>
                            <a:rPr lang="pl-PL" sz="2800" dirty="0">
                              <a:solidFill>
                                <a:schemeClr val="tx2"/>
                              </a:solidFill>
                            </a:rPr>
                            <a:t>=</a:t>
                          </a:r>
                          <a:r>
                            <a:rPr lang="en-US" sz="2800" dirty="0">
                              <a:solidFill>
                                <a:schemeClr val="tx2"/>
                              </a:solidFill>
                            </a:rPr>
                            <a:t> </a:t>
                          </a:r>
                          <a:r>
                            <a:rPr lang="pl-PL" sz="2800" dirty="0">
                              <a:solidFill>
                                <a:schemeClr val="tx2"/>
                              </a:solidFill>
                            </a:rPr>
                            <a:t>4.5</a:t>
                          </a:r>
                          <a:endParaRPr lang="en-US" sz="2800" b="0" dirty="0">
                            <a:solidFill>
                              <a:schemeClr val="tx2"/>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Solve.</a:t>
                          </a:r>
                        </a:p>
                      </a:txBody>
                      <a:tcPr>
                        <a:noFill/>
                      </a:tcPr>
                    </a:tc>
                    <a:extLst>
                      <a:ext uri="{0D108BD9-81ED-4DB2-BD59-A6C34878D82A}">
                        <a16:rowId xmlns:a16="http://schemas.microsoft.com/office/drawing/2014/main" val="3730240973"/>
                      </a:ext>
                    </a:extLst>
                  </a:tr>
                </a:tbl>
              </a:graphicData>
            </a:graphic>
          </p:graphicFrame>
        </mc:Fallback>
      </mc:AlternateContent>
      <p:pic>
        <p:nvPicPr>
          <p:cNvPr id="6" name="Picture 5">
            <a:extLst>
              <a:ext uri="{FF2B5EF4-FFF2-40B4-BE49-F238E27FC236}">
                <a16:creationId xmlns:a16="http://schemas.microsoft.com/office/drawing/2014/main" id="{7D649181-1C27-46BF-963A-420C3683C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857" y="1385606"/>
            <a:ext cx="3599123" cy="1852180"/>
          </a:xfrm>
          <a:prstGeom prst="rect">
            <a:avLst/>
          </a:prstGeom>
        </p:spPr>
      </p:pic>
    </p:spTree>
    <p:extLst>
      <p:ext uri="{BB962C8B-B14F-4D97-AF65-F5344CB8AC3E}">
        <p14:creationId xmlns:p14="http://schemas.microsoft.com/office/powerpoint/2010/main" val="2538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4" name="Rectangle 3"/>
          <p:cNvSpPr/>
          <p:nvPr/>
        </p:nvSpPr>
        <p:spPr>
          <a:xfrm>
            <a:off x="612273" y="1659285"/>
            <a:ext cx="8058761" cy="3539430"/>
          </a:xfrm>
          <a:prstGeom prst="rect">
            <a:avLst/>
          </a:prstGeom>
        </p:spPr>
        <p:txBody>
          <a:bodyPr wrap="square">
            <a:spAutoFit/>
          </a:bodyPr>
          <a:lstStyle/>
          <a:p>
            <a:r>
              <a:rPr lang="en-US" sz="2800" b="1" spc="-100" dirty="0">
                <a:solidFill>
                  <a:srgbClr val="000000"/>
                </a:solidFill>
              </a:rPr>
              <a:t>SCRAPBOOKING</a:t>
            </a:r>
            <a:r>
              <a:rPr lang="en-US" sz="2800" spc="-100" dirty="0">
                <a:solidFill>
                  <a:srgbClr val="000000"/>
                </a:solidFill>
              </a:rPr>
              <a:t> </a:t>
            </a:r>
            <a:r>
              <a:rPr lang="en-US" sz="2800" b="1" spc="-100" dirty="0">
                <a:solidFill>
                  <a:schemeClr val="tx2"/>
                </a:solidFill>
              </a:rPr>
              <a:t>Tomas is making envelopes to sell with handmade cards. He uses a different style of paper to create the flap of the envelope, and he edges the envelopes with washi tape. The envelopes are parallelograms, and the edges of the flaps lie along the diagonals of the parallelograms. Find the area of the flap and the perimeter of the envelope.</a:t>
            </a:r>
          </a:p>
        </p:txBody>
      </p:sp>
      <p:sp>
        <p:nvSpPr>
          <p:cNvPr id="9" name="Rectangle 8"/>
          <p:cNvSpPr/>
          <p:nvPr/>
        </p:nvSpPr>
        <p:spPr>
          <a:xfrm>
            <a:off x="612273" y="5405973"/>
            <a:ext cx="11359595" cy="954107"/>
          </a:xfrm>
          <a:prstGeom prst="rect">
            <a:avLst/>
          </a:prstGeom>
        </p:spPr>
        <p:txBody>
          <a:bodyPr wrap="square">
            <a:spAutoFit/>
          </a:bodyPr>
          <a:lstStyle/>
          <a:p>
            <a:r>
              <a:rPr lang="en-US" sz="2800" b="1" dirty="0"/>
              <a:t>Part A Find the amount of paper needed to create the flap.</a:t>
            </a:r>
          </a:p>
          <a:p>
            <a:r>
              <a:rPr lang="en-US" sz="2800" b="1" dirty="0"/>
              <a:t>Part B Find the length of washi tape needed to create the border.</a:t>
            </a:r>
          </a:p>
        </p:txBody>
      </p:sp>
      <p:pic>
        <p:nvPicPr>
          <p:cNvPr id="7" name="Picture 6">
            <a:extLst>
              <a:ext uri="{FF2B5EF4-FFF2-40B4-BE49-F238E27FC236}">
                <a16:creationId xmlns:a16="http://schemas.microsoft.com/office/drawing/2014/main" id="{BF30C1A8-E8C3-402F-8CAA-84FC190ED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spTree>
    <p:extLst>
      <p:ext uri="{BB962C8B-B14F-4D97-AF65-F5344CB8AC3E}">
        <p14:creationId xmlns:p14="http://schemas.microsoft.com/office/powerpoint/2010/main" val="2262966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9" name="Rectangle 8"/>
          <p:cNvSpPr/>
          <p:nvPr/>
        </p:nvSpPr>
        <p:spPr>
          <a:xfrm>
            <a:off x="612274" y="1667967"/>
            <a:ext cx="7070788" cy="954107"/>
          </a:xfrm>
          <a:prstGeom prst="rect">
            <a:avLst/>
          </a:prstGeom>
        </p:spPr>
        <p:txBody>
          <a:bodyPr wrap="square">
            <a:spAutoFit/>
          </a:bodyPr>
          <a:lstStyle/>
          <a:p>
            <a:pPr marL="1198563" indent="-1198563"/>
            <a:r>
              <a:rPr lang="en-US" sz="2800" b="1" dirty="0"/>
              <a:t>Part A Find the amount of paper needed to create the flap.</a:t>
            </a:r>
          </a:p>
        </p:txBody>
      </p:sp>
      <mc:AlternateContent xmlns:mc="http://schemas.openxmlformats.org/markup-compatibility/2006" xmlns:a14="http://schemas.microsoft.com/office/drawing/2010/main">
        <mc:Choice Requires="a14">
          <p:sp>
            <p:nvSpPr>
              <p:cNvPr id="10" name="Rectangle 9"/>
              <p:cNvSpPr/>
              <p:nvPr/>
            </p:nvSpPr>
            <p:spPr>
              <a:xfrm>
                <a:off x="612273" y="2844613"/>
                <a:ext cx="7070789" cy="1131592"/>
              </a:xfrm>
              <a:prstGeom prst="rect">
                <a:avLst/>
              </a:prstGeom>
            </p:spPr>
            <p:txBody>
              <a:bodyPr wrap="square">
                <a:spAutoFit/>
              </a:bodyPr>
              <a:lstStyle/>
              <a:p>
                <a:r>
                  <a:rPr lang="en-US" sz="2800" dirty="0">
                    <a:solidFill>
                      <a:schemeClr val="tx2"/>
                    </a:solidFill>
                  </a:rPr>
                  <a:t>You can approximate the area of the flap with a triangle, so the area is </a:t>
                </a:r>
                <a14:m>
                  <m:oMath xmlns:m="http://schemas.openxmlformats.org/officeDocument/2006/math">
                    <m:r>
                      <a:rPr lang="en-US" sz="2800" b="0" i="1" smtClean="0">
                        <a:solidFill>
                          <a:schemeClr val="tx2"/>
                        </a:solidFill>
                        <a:latin typeface="Cambria Math" panose="02040503050406030204" pitchFamily="18" charset="0"/>
                      </a:rPr>
                      <m:t>𝐴</m:t>
                    </m:r>
                    <m:r>
                      <a:rPr lang="en-US"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𝑏h</m:t>
                    </m:r>
                  </m:oMath>
                </a14:m>
                <a:r>
                  <a:rPr lang="en-US" sz="280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612273" y="2844613"/>
                <a:ext cx="7070789" cy="1131592"/>
              </a:xfrm>
              <a:prstGeom prst="rect">
                <a:avLst/>
              </a:prstGeom>
              <a:blipFill>
                <a:blip r:embed="rId3"/>
                <a:stretch>
                  <a:fillRect l="-1724" t="-5946" b="-5946"/>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6A0FA599-2EBF-4695-A12D-6DCA82209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spTree>
    <p:extLst>
      <p:ext uri="{BB962C8B-B14F-4D97-AF65-F5344CB8AC3E}">
        <p14:creationId xmlns:p14="http://schemas.microsoft.com/office/powerpoint/2010/main" val="2133284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mc:AlternateContent xmlns:mc="http://schemas.openxmlformats.org/markup-compatibility/2006" xmlns:a14="http://schemas.microsoft.com/office/drawing/2010/main">
        <mc:Choice Requires="a14">
          <p:sp>
            <p:nvSpPr>
              <p:cNvPr id="10" name="Rectangle 9"/>
              <p:cNvSpPr/>
              <p:nvPr/>
            </p:nvSpPr>
            <p:spPr>
              <a:xfrm>
                <a:off x="558134" y="1627633"/>
                <a:ext cx="8220528" cy="3301801"/>
              </a:xfrm>
              <a:prstGeom prst="rect">
                <a:avLst/>
              </a:prstGeom>
            </p:spPr>
            <p:txBody>
              <a:bodyPr wrap="square">
                <a:spAutoFit/>
              </a:bodyPr>
              <a:lstStyle/>
              <a:p>
                <a:pPr>
                  <a:spcAft>
                    <a:spcPts val="1500"/>
                  </a:spcAft>
                </a:pPr>
                <a:r>
                  <a:rPr lang="en-US" sz="2800" b="1" dirty="0">
                    <a:solidFill>
                      <a:srgbClr val="000000"/>
                    </a:solidFill>
                  </a:rPr>
                  <a:t>Step 1   Find the height.</a:t>
                </a:r>
              </a:p>
              <a:p>
                <a:pPr>
                  <a:spcAft>
                    <a:spcPts val="1500"/>
                  </a:spcAft>
                </a:pPr>
                <a:r>
                  <a:rPr lang="en-US" sz="2800" spc="-90" dirty="0">
                    <a:solidFill>
                      <a:schemeClr val="tx2"/>
                    </a:solidFill>
                  </a:rPr>
                  <a:t>To find the height, determine the coordinates of the intersection of  the diagonals of the envelope, which has vertices at </a:t>
                </a:r>
                <a:r>
                  <a:rPr lang="en-US" sz="2800" i="1" spc="-90" dirty="0">
                    <a:solidFill>
                      <a:schemeClr val="tx2"/>
                    </a:solidFill>
                  </a:rPr>
                  <a:t>A</a:t>
                </a:r>
                <a:r>
                  <a:rPr lang="en-US" sz="2800" spc="-90" dirty="0">
                    <a:solidFill>
                      <a:schemeClr val="tx2"/>
                    </a:solidFill>
                  </a:rPr>
                  <a:t>(−7,</a:t>
                </a:r>
                <a:r>
                  <a:rPr lang="en-US" sz="2800" spc="-90" dirty="0">
                    <a:solidFill>
                      <a:schemeClr val="tx2"/>
                    </a:solidFill>
                    <a:latin typeface="Arial" panose="020B0604020202020204" pitchFamily="34" charset="0"/>
                    <a:cs typeface="Arial" panose="020B0604020202020204" pitchFamily="34" charset="0"/>
                  </a:rPr>
                  <a:t> </a:t>
                </a:r>
                <a:r>
                  <a:rPr lang="en-US" sz="2800" spc="-90" dirty="0">
                    <a:solidFill>
                      <a:schemeClr val="tx2"/>
                    </a:solidFill>
                  </a:rPr>
                  <a:t>7), </a:t>
                </a:r>
                <a:r>
                  <a:rPr lang="en-US" sz="2800" i="1" spc="-90" dirty="0">
                    <a:solidFill>
                      <a:schemeClr val="tx2"/>
                    </a:solidFill>
                  </a:rPr>
                  <a:t>B</a:t>
                </a:r>
                <a:r>
                  <a:rPr lang="en-US" sz="2800" spc="-90" dirty="0">
                    <a:solidFill>
                      <a:schemeClr val="tx2"/>
                    </a:solidFill>
                  </a:rPr>
                  <a:t>(7,</a:t>
                </a:r>
                <a:r>
                  <a:rPr lang="en-US" sz="2800" spc="-90" dirty="0">
                    <a:solidFill>
                      <a:schemeClr val="tx2"/>
                    </a:solidFill>
                    <a:latin typeface="Arial" panose="020B0604020202020204" pitchFamily="34" charset="0"/>
                    <a:cs typeface="Arial" panose="020B0604020202020204" pitchFamily="34" charset="0"/>
                  </a:rPr>
                  <a:t> </a:t>
                </a:r>
                <a:r>
                  <a:rPr lang="en-US" sz="2800" spc="-90" dirty="0">
                    <a:solidFill>
                      <a:schemeClr val="tx2"/>
                    </a:solidFill>
                  </a:rPr>
                  <a:t>7), </a:t>
                </a:r>
                <a:r>
                  <a:rPr lang="en-US" sz="2800" i="1" spc="-90" dirty="0">
                    <a:solidFill>
                      <a:schemeClr val="tx2"/>
                    </a:solidFill>
                  </a:rPr>
                  <a:t>C</a:t>
                </a:r>
                <a:r>
                  <a:rPr lang="en-US" sz="2800" spc="-90" dirty="0">
                    <a:solidFill>
                      <a:schemeClr val="tx2"/>
                    </a:solidFill>
                  </a:rPr>
                  <a:t>(−7,</a:t>
                </a:r>
                <a:r>
                  <a:rPr lang="en-US" sz="2800" spc="-90" dirty="0">
                    <a:solidFill>
                      <a:schemeClr val="tx2"/>
                    </a:solidFill>
                    <a:latin typeface="Arial" panose="020B0604020202020204" pitchFamily="34" charset="0"/>
                    <a:cs typeface="Arial" panose="020B0604020202020204" pitchFamily="34" charset="0"/>
                  </a:rPr>
                  <a:t> </a:t>
                </a:r>
                <a:r>
                  <a:rPr lang="en-US" sz="2800" spc="-90" dirty="0">
                    <a:solidFill>
                      <a:schemeClr val="tx2"/>
                    </a:solidFill>
                  </a:rPr>
                  <a:t>−3), and </a:t>
                </a:r>
                <a:r>
                  <a:rPr lang="en-US" sz="2800" i="1" spc="-90" dirty="0">
                    <a:solidFill>
                      <a:schemeClr val="tx2"/>
                    </a:solidFill>
                  </a:rPr>
                  <a:t>D</a:t>
                </a:r>
                <a:r>
                  <a:rPr lang="en-US" sz="2800" spc="-90" dirty="0">
                    <a:solidFill>
                      <a:schemeClr val="tx2"/>
                    </a:solidFill>
                  </a:rPr>
                  <a:t>(7,</a:t>
                </a:r>
                <a:r>
                  <a:rPr lang="en-US" sz="2800" spc="-90" dirty="0">
                    <a:solidFill>
                      <a:schemeClr val="tx2"/>
                    </a:solidFill>
                    <a:latin typeface="Arial" panose="020B0604020202020204" pitchFamily="34" charset="0"/>
                    <a:cs typeface="Arial" panose="020B0604020202020204" pitchFamily="34" charset="0"/>
                  </a:rPr>
                  <a:t> </a:t>
                </a:r>
                <a:r>
                  <a:rPr lang="en-US" sz="2800" spc="-90" dirty="0">
                    <a:solidFill>
                      <a:schemeClr val="tx2"/>
                    </a:solidFill>
                  </a:rPr>
                  <a:t>−3). Because the diagonals of a parallelogram bisect each other, the intersection point is the midpoint of  </a:t>
                </a:r>
                <a14:m>
                  <m:oMath xmlns:m="http://schemas.openxmlformats.org/officeDocument/2006/math">
                    <m:acc>
                      <m:accPr>
                        <m:chr m:val="̅"/>
                        <m:ctrlPr>
                          <a:rPr lang="en-US" sz="2800" i="1" spc="-90" smtClean="0">
                            <a:solidFill>
                              <a:schemeClr val="tx2"/>
                            </a:solidFill>
                            <a:latin typeface="Cambria Math" panose="02040503050406030204" pitchFamily="18" charset="0"/>
                          </a:rPr>
                        </m:ctrlPr>
                      </m:accPr>
                      <m:e>
                        <m:r>
                          <a:rPr lang="en-US" sz="2800" b="0" i="1" spc="-90" smtClean="0">
                            <a:solidFill>
                              <a:schemeClr val="tx2"/>
                            </a:solidFill>
                            <a:latin typeface="Cambria Math" panose="02040503050406030204" pitchFamily="18" charset="0"/>
                          </a:rPr>
                          <m:t>𝐴𝐷</m:t>
                        </m:r>
                      </m:e>
                    </m:acc>
                  </m:oMath>
                </a14:m>
                <a:r>
                  <a:rPr lang="en-US" sz="2800" spc="-90" dirty="0">
                    <a:solidFill>
                      <a:schemeClr val="tx2"/>
                    </a:solidFill>
                  </a:rPr>
                  <a:t> and  </a:t>
                </a:r>
                <a14:m>
                  <m:oMath xmlns:m="http://schemas.openxmlformats.org/officeDocument/2006/math">
                    <m:acc>
                      <m:accPr>
                        <m:chr m:val="̅"/>
                        <m:ctrlPr>
                          <a:rPr lang="en-US" sz="2800" i="1" spc="-90" smtClean="0">
                            <a:solidFill>
                              <a:schemeClr val="tx2"/>
                            </a:solidFill>
                            <a:latin typeface="Cambria Math" panose="02040503050406030204" pitchFamily="18" charset="0"/>
                          </a:rPr>
                        </m:ctrlPr>
                      </m:accPr>
                      <m:e>
                        <m:r>
                          <a:rPr lang="en-US" sz="2800" b="0" i="1" spc="-90" smtClean="0">
                            <a:solidFill>
                              <a:schemeClr val="tx2"/>
                            </a:solidFill>
                            <a:latin typeface="Cambria Math" panose="02040503050406030204" pitchFamily="18" charset="0"/>
                          </a:rPr>
                          <m:t>𝐵𝐶</m:t>
                        </m:r>
                      </m:e>
                    </m:acc>
                  </m:oMath>
                </a14:m>
                <a:r>
                  <a:rPr lang="en-US" sz="2800" spc="-90" dirty="0">
                    <a:solidFill>
                      <a:schemeClr val="tx2"/>
                    </a:solidFill>
                  </a:rPr>
                  <a:t>. Find the midpoint of </a:t>
                </a:r>
                <a14:m>
                  <m:oMath xmlns:m="http://schemas.openxmlformats.org/officeDocument/2006/math">
                    <m:acc>
                      <m:accPr>
                        <m:chr m:val="̅"/>
                        <m:ctrlPr>
                          <a:rPr lang="en-US" sz="2800" i="1" spc="-90" smtClean="0">
                            <a:solidFill>
                              <a:schemeClr val="tx2"/>
                            </a:solidFill>
                            <a:latin typeface="Cambria Math" panose="02040503050406030204" pitchFamily="18" charset="0"/>
                          </a:rPr>
                        </m:ctrlPr>
                      </m:accPr>
                      <m:e>
                        <m:r>
                          <a:rPr lang="en-US" sz="2800" b="0" i="1" spc="-90" smtClean="0">
                            <a:solidFill>
                              <a:schemeClr val="tx2"/>
                            </a:solidFill>
                            <a:latin typeface="Cambria Math" panose="02040503050406030204" pitchFamily="18" charset="0"/>
                          </a:rPr>
                          <m:t>𝐴𝐷</m:t>
                        </m:r>
                      </m:e>
                    </m:acc>
                  </m:oMath>
                </a14:m>
                <a:r>
                  <a:rPr lang="en-US" sz="2800" spc="-90" dirty="0">
                    <a:solidFill>
                      <a:schemeClr val="tx2"/>
                    </a:solidFill>
                  </a:rPr>
                  <a:t>.</a:t>
                </a:r>
              </a:p>
            </p:txBody>
          </p:sp>
        </mc:Choice>
        <mc:Fallback xmlns="">
          <p:sp>
            <p:nvSpPr>
              <p:cNvPr id="10" name="Rectangle 9"/>
              <p:cNvSpPr>
                <a:spLocks noRot="1" noChangeAspect="1" noMove="1" noResize="1" noEditPoints="1" noAdjustHandles="1" noChangeArrowheads="1" noChangeShapeType="1" noTextEdit="1"/>
              </p:cNvSpPr>
              <p:nvPr/>
            </p:nvSpPr>
            <p:spPr>
              <a:xfrm>
                <a:off x="558134" y="1627633"/>
                <a:ext cx="8220528" cy="3301801"/>
              </a:xfrm>
              <a:prstGeom prst="rect">
                <a:avLst/>
              </a:prstGeom>
              <a:blipFill>
                <a:blip r:embed="rId3"/>
                <a:stretch>
                  <a:fillRect l="-1558" t="-1845" r="-1187" b="-4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8133" y="5151153"/>
                <a:ext cx="10987065" cy="1321965"/>
              </a:xfrm>
              <a:prstGeom prst="rect">
                <a:avLst/>
              </a:prstGeom>
            </p:spPr>
            <p:txBody>
              <a:bodyPr wrap="square">
                <a:spAutoFit/>
              </a:bodyPr>
              <a:lstStyle/>
              <a:p>
                <a:pPr>
                  <a:spcBef>
                    <a:spcPts val="800"/>
                  </a:spcBef>
                </a:pPr>
                <a14:m>
                  <m:oMath xmlns:m="http://schemas.openxmlformats.org/officeDocument/2006/math">
                    <m:d>
                      <m:dPr>
                        <m:ctrlPr>
                          <a:rPr lang="en-US" sz="2800" i="1" smtClean="0">
                            <a:solidFill>
                              <a:schemeClr val="tx2"/>
                            </a:solidFill>
                            <a:latin typeface="Cambria Math" panose="02040503050406030204" pitchFamily="18" charset="0"/>
                          </a:rPr>
                        </m:ctrlPr>
                      </m:dPr>
                      <m:e>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𝑥</m:t>
                            </m:r>
                            <m:r>
                              <a:rPr lang="en-US" sz="2800" b="0" i="1" baseline="-25000" smtClean="0">
                                <a:solidFill>
                                  <a:schemeClr val="tx2"/>
                                </a:solidFill>
                                <a:latin typeface="Cambria Math" panose="02040503050406030204" pitchFamily="18" charset="0"/>
                              </a:rPr>
                              <m:t>1</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𝑥</m:t>
                            </m:r>
                            <m:r>
                              <a:rPr lang="en-US" sz="2800" b="0" i="1" baseline="-25000"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 </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𝑦</m:t>
                            </m:r>
                            <m:r>
                              <a:rPr lang="en-US" sz="2800" b="0" i="1" baseline="-25000" smtClean="0">
                                <a:solidFill>
                                  <a:schemeClr val="tx2"/>
                                </a:solidFill>
                                <a:latin typeface="Cambria Math" panose="02040503050406030204" pitchFamily="18" charset="0"/>
                              </a:rPr>
                              <m:t>1</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𝑦</m:t>
                            </m:r>
                            <m:r>
                              <a:rPr lang="en-US" sz="2800" b="0" i="1" baseline="-25000" smtClean="0">
                                <a:solidFill>
                                  <a:schemeClr val="tx2"/>
                                </a:solidFill>
                                <a:latin typeface="Cambria Math" panose="02040503050406030204" pitchFamily="18" charset="0"/>
                              </a:rPr>
                              <m:t>2</m:t>
                            </m:r>
                          </m:num>
                          <m:den>
                            <m:r>
                              <a:rPr lang="en-US" sz="2800" b="0" i="1" smtClean="0">
                                <a:solidFill>
                                  <a:schemeClr val="tx2"/>
                                </a:solidFill>
                                <a:latin typeface="Cambria Math" panose="02040503050406030204" pitchFamily="18" charset="0"/>
                              </a:rPr>
                              <m:t>2</m:t>
                            </m:r>
                          </m:den>
                        </m:f>
                      </m:e>
                    </m:d>
                    <m:r>
                      <a:rPr lang="en-US" sz="2800" b="0" i="0" smtClean="0">
                        <a:solidFill>
                          <a:schemeClr val="tx2"/>
                        </a:solidFill>
                        <a:latin typeface="Cambria Math" panose="02040503050406030204" pitchFamily="18" charset="0"/>
                      </a:rPr>
                      <m:t>=</m:t>
                    </m:r>
                    <m:d>
                      <m:dPr>
                        <m:ctrlPr>
                          <a:rPr lang="en-US" sz="2800" i="1" smtClean="0">
                            <a:solidFill>
                              <a:schemeClr val="tx2"/>
                            </a:solidFill>
                            <a:latin typeface="Cambria Math" panose="02040503050406030204" pitchFamily="18" charset="0"/>
                          </a:rPr>
                        </m:ctrlPr>
                      </m:dPr>
                      <m:e>
                        <m:f>
                          <m:fPr>
                            <m:ctrlPr>
                              <a:rPr lang="en-US" sz="2800" i="1" smtClean="0">
                                <a:solidFill>
                                  <a:schemeClr val="tx2"/>
                                </a:solidFill>
                                <a:latin typeface="Cambria Math" panose="02040503050406030204" pitchFamily="18" charset="0"/>
                              </a:rPr>
                            </m:ctrlPr>
                          </m:fPr>
                          <m:num>
                            <m:r>
                              <a:rPr lang="en-US" sz="280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7 + 7</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  </m:t>
                        </m:r>
                        <m:f>
                          <m:fPr>
                            <m:ctrlPr>
                              <a:rPr lang="en-US" sz="2800" b="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7 +(−3)</m:t>
                            </m:r>
                          </m:num>
                          <m:den>
                            <m:r>
                              <a:rPr lang="en-US" sz="2800" b="0" i="1" smtClean="0">
                                <a:solidFill>
                                  <a:schemeClr val="tx2"/>
                                </a:solidFill>
                                <a:latin typeface="Cambria Math" panose="02040503050406030204" pitchFamily="18" charset="0"/>
                              </a:rPr>
                              <m:t>2</m:t>
                            </m:r>
                          </m:den>
                        </m:f>
                      </m:e>
                    </m:d>
                  </m:oMath>
                </a14:m>
                <a:r>
                  <a:rPr lang="en-US" sz="2800" dirty="0">
                    <a:solidFill>
                      <a:schemeClr val="tx2"/>
                    </a:solidFill>
                  </a:rPr>
                  <a:t>   </a:t>
                </a:r>
                <a:r>
                  <a:rPr lang="en-US" sz="2800" dirty="0">
                    <a:solidFill>
                      <a:srgbClr val="0070C0"/>
                    </a:solidFill>
                  </a:rPr>
                  <a:t>Midpoint Formula</a:t>
                </a:r>
              </a:p>
              <a:p>
                <a:pPr>
                  <a:spcBef>
                    <a:spcPts val="1200"/>
                  </a:spcBef>
                </a:pPr>
                <a:r>
                  <a:rPr lang="en-US" sz="2800" dirty="0">
                    <a:solidFill>
                      <a:schemeClr val="tx2"/>
                    </a:solidFill>
                  </a:rPr>
                  <a:t>                     = (0,</a:t>
                </a:r>
                <a:r>
                  <a:rPr lang="en-US" sz="2800" spc="-9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2)		     </a:t>
                </a:r>
                <a:r>
                  <a:rPr lang="en-US" sz="2800" dirty="0">
                    <a:solidFill>
                      <a:srgbClr val="0070C0"/>
                    </a:solidFill>
                  </a:rPr>
                  <a:t>Simplify.</a:t>
                </a:r>
              </a:p>
            </p:txBody>
          </p:sp>
        </mc:Choice>
        <mc:Fallback xmlns="">
          <p:sp>
            <p:nvSpPr>
              <p:cNvPr id="11" name="Rectangle 10"/>
              <p:cNvSpPr>
                <a:spLocks noRot="1" noChangeAspect="1" noMove="1" noResize="1" noEditPoints="1" noAdjustHandles="1" noChangeArrowheads="1" noChangeShapeType="1" noTextEdit="1"/>
              </p:cNvSpPr>
              <p:nvPr/>
            </p:nvSpPr>
            <p:spPr>
              <a:xfrm>
                <a:off x="558133" y="5151153"/>
                <a:ext cx="10987065" cy="1321965"/>
              </a:xfrm>
              <a:prstGeom prst="rect">
                <a:avLst/>
              </a:prstGeom>
              <a:blipFill>
                <a:blip r:embed="rId4"/>
                <a:stretch>
                  <a:fillRect b="-1152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20B28C48-B681-4F66-B599-2797FD8104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spTree>
    <p:extLst>
      <p:ext uri="{BB962C8B-B14F-4D97-AF65-F5344CB8AC3E}">
        <p14:creationId xmlns:p14="http://schemas.microsoft.com/office/powerpoint/2010/main" val="62498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2" name="Rectangle 1"/>
          <p:cNvSpPr/>
          <p:nvPr/>
        </p:nvSpPr>
        <p:spPr>
          <a:xfrm>
            <a:off x="538700" y="4074292"/>
            <a:ext cx="4158511" cy="523220"/>
          </a:xfrm>
          <a:prstGeom prst="rect">
            <a:avLst/>
          </a:prstGeom>
        </p:spPr>
        <p:txBody>
          <a:bodyPr wrap="none">
            <a:spAutoFit/>
          </a:bodyPr>
          <a:lstStyle/>
          <a:p>
            <a:r>
              <a:rPr lang="en-US" sz="2800" b="1" dirty="0"/>
              <a:t>Step 2   Find the base. </a:t>
            </a:r>
          </a:p>
        </p:txBody>
      </p:sp>
      <p:sp>
        <p:nvSpPr>
          <p:cNvPr id="4" name="Rectangle 3"/>
          <p:cNvSpPr/>
          <p:nvPr/>
        </p:nvSpPr>
        <p:spPr>
          <a:xfrm>
            <a:off x="538700" y="4666524"/>
            <a:ext cx="8037741" cy="1815882"/>
          </a:xfrm>
          <a:prstGeom prst="rect">
            <a:avLst/>
          </a:prstGeom>
        </p:spPr>
        <p:txBody>
          <a:bodyPr wrap="square">
            <a:spAutoFit/>
          </a:bodyPr>
          <a:lstStyle/>
          <a:p>
            <a:r>
              <a:rPr lang="en-US" sz="2800" dirty="0">
                <a:solidFill>
                  <a:schemeClr val="tx2"/>
                </a:solidFill>
              </a:rPr>
              <a:t>The base of the flap is the length of the top edge of the envelope. You can count the units to determine the base.</a:t>
            </a:r>
          </a:p>
          <a:p>
            <a:r>
              <a:rPr lang="en-US" sz="2800" i="1" dirty="0">
                <a:solidFill>
                  <a:schemeClr val="tx2"/>
                </a:solidFill>
              </a:rPr>
              <a:t>b</a:t>
            </a:r>
            <a:r>
              <a:rPr lang="en-US" sz="2800" dirty="0">
                <a:solidFill>
                  <a:schemeClr val="tx2"/>
                </a:solidFill>
              </a:rPr>
              <a:t> = 14 cm</a:t>
            </a:r>
          </a:p>
        </p:txBody>
      </p:sp>
      <p:sp>
        <p:nvSpPr>
          <p:cNvPr id="6" name="Rectangle 5">
            <a:extLst>
              <a:ext uri="{FF2B5EF4-FFF2-40B4-BE49-F238E27FC236}">
                <a16:creationId xmlns:a16="http://schemas.microsoft.com/office/drawing/2014/main" id="{D8E1A83B-3F9A-4975-A6F2-F6D47D34EB76}"/>
              </a:ext>
            </a:extLst>
          </p:cNvPr>
          <p:cNvSpPr/>
          <p:nvPr/>
        </p:nvSpPr>
        <p:spPr>
          <a:xfrm>
            <a:off x="538701" y="1766161"/>
            <a:ext cx="7685060" cy="1384995"/>
          </a:xfrm>
          <a:prstGeom prst="rect">
            <a:avLst/>
          </a:prstGeom>
        </p:spPr>
        <p:txBody>
          <a:bodyPr wrap="square">
            <a:spAutoFit/>
          </a:bodyPr>
          <a:lstStyle/>
          <a:p>
            <a:r>
              <a:rPr lang="en-US" sz="2800" dirty="0">
                <a:solidFill>
                  <a:schemeClr val="tx2"/>
                </a:solidFill>
              </a:rPr>
              <a:t>The height is the difference in the </a:t>
            </a:r>
            <a:r>
              <a:rPr lang="en-US" sz="2800" i="1" dirty="0">
                <a:solidFill>
                  <a:schemeClr val="tx2"/>
                </a:solidFill>
              </a:rPr>
              <a:t>y</a:t>
            </a:r>
            <a:r>
              <a:rPr lang="en-US" sz="2800" dirty="0">
                <a:solidFill>
                  <a:schemeClr val="tx2"/>
                </a:solidFill>
              </a:rPr>
              <a:t>-coordinates of the intersection of the diagonals and the vertices of the top edge of the envelope.</a:t>
            </a:r>
          </a:p>
        </p:txBody>
      </p:sp>
      <p:sp>
        <p:nvSpPr>
          <p:cNvPr id="7" name="Rectangle 6">
            <a:extLst>
              <a:ext uri="{FF2B5EF4-FFF2-40B4-BE49-F238E27FC236}">
                <a16:creationId xmlns:a16="http://schemas.microsoft.com/office/drawing/2014/main" id="{E6E50B4F-2845-4644-A0CF-E77848EB35B4}"/>
              </a:ext>
            </a:extLst>
          </p:cNvPr>
          <p:cNvSpPr/>
          <p:nvPr/>
        </p:nvSpPr>
        <p:spPr>
          <a:xfrm>
            <a:off x="538700" y="3204868"/>
            <a:ext cx="3036497" cy="523220"/>
          </a:xfrm>
          <a:prstGeom prst="rect">
            <a:avLst/>
          </a:prstGeom>
        </p:spPr>
        <p:txBody>
          <a:bodyPr wrap="square">
            <a:spAutoFit/>
          </a:bodyPr>
          <a:lstStyle/>
          <a:p>
            <a:pPr>
              <a:spcBef>
                <a:spcPts val="1200"/>
              </a:spcBef>
            </a:pPr>
            <a:r>
              <a:rPr lang="en-US" sz="2800" i="1" dirty="0">
                <a:solidFill>
                  <a:schemeClr val="tx2"/>
                </a:solidFill>
              </a:rPr>
              <a:t>h</a:t>
            </a:r>
            <a:r>
              <a:rPr lang="en-US" sz="2800" dirty="0">
                <a:solidFill>
                  <a:schemeClr val="tx2"/>
                </a:solidFill>
              </a:rPr>
              <a:t> = 7</a:t>
            </a:r>
            <a:r>
              <a:rPr lang="en-US" sz="2800"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− 2 or 5 cm</a:t>
            </a:r>
          </a:p>
        </p:txBody>
      </p:sp>
      <p:pic>
        <p:nvPicPr>
          <p:cNvPr id="8" name="Picture 7">
            <a:extLst>
              <a:ext uri="{FF2B5EF4-FFF2-40B4-BE49-F238E27FC236}">
                <a16:creationId xmlns:a16="http://schemas.microsoft.com/office/drawing/2014/main" id="{D104F81A-4413-4144-8DDA-38CD99D7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spTree>
    <p:extLst>
      <p:ext uri="{BB962C8B-B14F-4D97-AF65-F5344CB8AC3E}">
        <p14:creationId xmlns:p14="http://schemas.microsoft.com/office/powerpoint/2010/main" val="1628105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5" name="Rectangle 4"/>
          <p:cNvSpPr/>
          <p:nvPr/>
        </p:nvSpPr>
        <p:spPr>
          <a:xfrm>
            <a:off x="612273" y="1887532"/>
            <a:ext cx="5796780" cy="523220"/>
          </a:xfrm>
          <a:prstGeom prst="rect">
            <a:avLst/>
          </a:prstGeom>
        </p:spPr>
        <p:txBody>
          <a:bodyPr wrap="none">
            <a:spAutoFit/>
          </a:bodyPr>
          <a:lstStyle/>
          <a:p>
            <a:r>
              <a:rPr lang="en-US" sz="2800" b="1" dirty="0"/>
              <a:t>Step 3   Find the area of the flap.</a:t>
            </a:r>
          </a:p>
        </p:txBody>
      </p:sp>
      <p:pic>
        <p:nvPicPr>
          <p:cNvPr id="9" name="Picture 8">
            <a:extLst>
              <a:ext uri="{FF2B5EF4-FFF2-40B4-BE49-F238E27FC236}">
                <a16:creationId xmlns:a16="http://schemas.microsoft.com/office/drawing/2014/main" id="{A2A70D4A-AD9C-400F-BAC0-9A41B2091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47A4AA6C-6815-4E0D-A070-043603DB5605}"/>
                  </a:ext>
                </a:extLst>
              </p:cNvPr>
              <p:cNvGraphicFramePr>
                <a:graphicFrameLocks noGrp="1"/>
              </p:cNvGraphicFramePr>
              <p:nvPr>
                <p:extLst>
                  <p:ext uri="{D42A27DB-BD31-4B8C-83A1-F6EECF244321}">
                    <p14:modId xmlns:p14="http://schemas.microsoft.com/office/powerpoint/2010/main" val="2458418524"/>
                  </p:ext>
                </p:extLst>
              </p:nvPr>
            </p:nvGraphicFramePr>
            <p:xfrm>
              <a:off x="784803" y="2758508"/>
              <a:ext cx="5961055" cy="2331077"/>
            </p:xfrm>
            <a:graphic>
              <a:graphicData uri="http://schemas.openxmlformats.org/drawingml/2006/table">
                <a:tbl>
                  <a:tblPr firstRow="1" bandRow="1">
                    <a:tableStyleId>{5C22544A-7EE6-4342-B048-85BDC9FD1C3A}</a:tableStyleId>
                  </a:tblPr>
                  <a:tblGrid>
                    <a:gridCol w="2665765">
                      <a:extLst>
                        <a:ext uri="{9D8B030D-6E8A-4147-A177-3AD203B41FA5}">
                          <a16:colId xmlns:a16="http://schemas.microsoft.com/office/drawing/2014/main" val="3550912587"/>
                        </a:ext>
                      </a:extLst>
                    </a:gridCol>
                    <a:gridCol w="3295290">
                      <a:extLst>
                        <a:ext uri="{9D8B030D-6E8A-4147-A177-3AD203B41FA5}">
                          <a16:colId xmlns:a16="http://schemas.microsoft.com/office/drawing/2014/main" val="2549197950"/>
                        </a:ext>
                      </a:extLst>
                    </a:gridCol>
                  </a:tblGrid>
                  <a:tr h="902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IN" sz="2800" b="0" i="1" smtClean="0">
                                    <a:solidFill>
                                      <a:schemeClr val="tx2"/>
                                    </a:solidFill>
                                    <a:latin typeface="Cambria Math" panose="02040503050406030204" pitchFamily="18" charset="0"/>
                                  </a:rPr>
                                  <m:t>𝐴</m:t>
                                </m:r>
                                <m:r>
                                  <a:rPr lang="en-IN" sz="2800" b="0" i="0"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𝑏h</m:t>
                                </m:r>
                              </m:oMath>
                            </m:oMathPara>
                          </a14:m>
                          <a:endParaRPr lang="en-US" sz="28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Area of a triangle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82403169"/>
                      </a:ext>
                    </a:extLst>
                  </a:tr>
                  <a:tr h="902809">
                    <a:tc>
                      <a:txBody>
                        <a:bodyPr/>
                        <a:lstStyle/>
                        <a:p>
                          <a:pPr/>
                          <a14:m>
                            <m:oMathPara xmlns:m="http://schemas.openxmlformats.org/officeDocument/2006/math">
                              <m:oMathParaPr>
                                <m:jc m:val="left"/>
                              </m:oMathParaPr>
                              <m:oMath xmlns:m="http://schemas.openxmlformats.org/officeDocument/2006/math">
                                <m:r>
                                  <a:rPr lang="en-IN" sz="2800" b="0" i="0" smtClean="0">
                                    <a:solidFill>
                                      <a:schemeClr val="tx2"/>
                                    </a:solidFill>
                                    <a:latin typeface="Cambria Math" panose="02040503050406030204" pitchFamily="18" charset="0"/>
                                  </a:rPr>
                                  <m:t>    =</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IN" sz="2800" b="0" i="1" smtClean="0">
                                        <a:solidFill>
                                          <a:schemeClr val="tx2"/>
                                        </a:solidFill>
                                        <a:latin typeface="Cambria Math" panose="02040503050406030204" pitchFamily="18" charset="0"/>
                                      </a:rPr>
                                    </m:ctrlPr>
                                  </m:dPr>
                                  <m:e>
                                    <m:r>
                                      <a:rPr lang="en-IN" sz="2800" b="0" i="1" smtClean="0">
                                        <a:solidFill>
                                          <a:schemeClr val="tx2"/>
                                        </a:solidFill>
                                        <a:latin typeface="Cambria Math" panose="02040503050406030204" pitchFamily="18" charset="0"/>
                                      </a:rPr>
                                      <m:t>14</m:t>
                                    </m:r>
                                  </m:e>
                                </m:d>
                                <m:r>
                                  <a:rPr lang="en-IN" sz="2800" b="0" i="1" smtClean="0">
                                    <a:solidFill>
                                      <a:schemeClr val="tx2"/>
                                    </a:solidFill>
                                    <a:latin typeface="Cambria Math" panose="02040503050406030204" pitchFamily="18" charset="0"/>
                                  </a:rPr>
                                  <m:t>(5)</m:t>
                                </m:r>
                              </m:oMath>
                            </m:oMathPara>
                          </a14:m>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rPr>
                            <a:t>Substitute.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65951632"/>
                      </a:ext>
                    </a:extLst>
                  </a:tr>
                  <a:tr h="525459">
                    <a:tc>
                      <a:txBody>
                        <a:bodyPr/>
                        <a:lstStyle/>
                        <a:p>
                          <a:r>
                            <a:rPr lang="en-US" sz="2800" dirty="0">
                              <a:solidFill>
                                <a:schemeClr val="tx2"/>
                              </a:solidFill>
                            </a:rPr>
                            <a:t>    = 35 cm</a:t>
                          </a:r>
                          <a:r>
                            <a:rPr lang="en-US" sz="2800" baseline="30000" dirty="0">
                              <a:solidFill>
                                <a:schemeClr val="tx2"/>
                              </a:solidFill>
                            </a:rPr>
                            <a:t>2</a:t>
                          </a:r>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rPr>
                            <a:t>Solve.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72377705"/>
                      </a:ext>
                    </a:extLst>
                  </a:tr>
                </a:tbl>
              </a:graphicData>
            </a:graphic>
          </p:graphicFrame>
        </mc:Choice>
        <mc:Fallback xmlns="">
          <p:graphicFrame>
            <p:nvGraphicFramePr>
              <p:cNvPr id="2" name="Table 2">
                <a:extLst>
                  <a:ext uri="{FF2B5EF4-FFF2-40B4-BE49-F238E27FC236}">
                    <a16:creationId xmlns:a16="http://schemas.microsoft.com/office/drawing/2014/main" id="{47A4AA6C-6815-4E0D-A070-043603DB5605}"/>
                  </a:ext>
                </a:extLst>
              </p:cNvPr>
              <p:cNvGraphicFramePr>
                <a:graphicFrameLocks noGrp="1"/>
              </p:cNvGraphicFramePr>
              <p:nvPr>
                <p:extLst>
                  <p:ext uri="{D42A27DB-BD31-4B8C-83A1-F6EECF244321}">
                    <p14:modId xmlns:p14="http://schemas.microsoft.com/office/powerpoint/2010/main" val="2458418524"/>
                  </p:ext>
                </p:extLst>
              </p:nvPr>
            </p:nvGraphicFramePr>
            <p:xfrm>
              <a:off x="784803" y="2758508"/>
              <a:ext cx="5961055" cy="2331077"/>
            </p:xfrm>
            <a:graphic>
              <a:graphicData uri="http://schemas.openxmlformats.org/drawingml/2006/table">
                <a:tbl>
                  <a:tblPr firstRow="1" bandRow="1">
                    <a:tableStyleId>{5C22544A-7EE6-4342-B048-85BDC9FD1C3A}</a:tableStyleId>
                  </a:tblPr>
                  <a:tblGrid>
                    <a:gridCol w="2665765">
                      <a:extLst>
                        <a:ext uri="{9D8B030D-6E8A-4147-A177-3AD203B41FA5}">
                          <a16:colId xmlns:a16="http://schemas.microsoft.com/office/drawing/2014/main" val="3550912587"/>
                        </a:ext>
                      </a:extLst>
                    </a:gridCol>
                    <a:gridCol w="3295290">
                      <a:extLst>
                        <a:ext uri="{9D8B030D-6E8A-4147-A177-3AD203B41FA5}">
                          <a16:colId xmlns:a16="http://schemas.microsoft.com/office/drawing/2014/main" val="2549197950"/>
                        </a:ext>
                      </a:extLst>
                    </a:gridCol>
                  </a:tblGrid>
                  <a:tr h="902809">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6757" r="-123516" b="-1770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Area of a triangle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82403169"/>
                      </a:ext>
                    </a:extLst>
                  </a:tr>
                  <a:tr h="902809">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t="-106040" r="-123516" b="-7583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rPr>
                            <a:t>Substitute.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65951632"/>
                      </a:ext>
                    </a:extLst>
                  </a:tr>
                  <a:tr h="525459">
                    <a:tc>
                      <a:txBody>
                        <a:bodyPr/>
                        <a:lstStyle/>
                        <a:p>
                          <a:r>
                            <a:rPr lang="en-US" sz="2800" dirty="0">
                              <a:solidFill>
                                <a:schemeClr val="tx2"/>
                              </a:solidFill>
                            </a:rPr>
                            <a:t>    = 35 cm</a:t>
                          </a:r>
                          <a:r>
                            <a:rPr lang="en-US" sz="2800" baseline="30000" dirty="0">
                              <a:solidFill>
                                <a:schemeClr val="tx2"/>
                              </a:solidFill>
                            </a:rPr>
                            <a:t>2</a:t>
                          </a:r>
                          <a:endParaRPr lang="en-US" sz="28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70C0"/>
                              </a:solidFill>
                            </a:rPr>
                            <a:t>Solve.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72377705"/>
                      </a:ext>
                    </a:extLst>
                  </a:tr>
                </a:tbl>
              </a:graphicData>
            </a:graphic>
          </p:graphicFrame>
        </mc:Fallback>
      </mc:AlternateContent>
    </p:spTree>
    <p:extLst>
      <p:ext uri="{BB962C8B-B14F-4D97-AF65-F5344CB8AC3E}">
        <p14:creationId xmlns:p14="http://schemas.microsoft.com/office/powerpoint/2010/main" val="2611521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3" name="Rectangle 2"/>
          <p:cNvSpPr/>
          <p:nvPr/>
        </p:nvSpPr>
        <p:spPr>
          <a:xfrm>
            <a:off x="612273" y="1710004"/>
            <a:ext cx="7459672" cy="954107"/>
          </a:xfrm>
          <a:prstGeom prst="rect">
            <a:avLst/>
          </a:prstGeom>
        </p:spPr>
        <p:txBody>
          <a:bodyPr wrap="square">
            <a:spAutoFit/>
          </a:bodyPr>
          <a:lstStyle/>
          <a:p>
            <a:pPr marL="1258888" indent="-1258888"/>
            <a:r>
              <a:rPr lang="en-US" sz="2800" b="1" dirty="0"/>
              <a:t>Part B Find the length of washi tape needed to create the border.</a:t>
            </a:r>
          </a:p>
        </p:txBody>
      </p:sp>
      <p:sp>
        <p:nvSpPr>
          <p:cNvPr id="5" name="Rectangle 4"/>
          <p:cNvSpPr/>
          <p:nvPr/>
        </p:nvSpPr>
        <p:spPr>
          <a:xfrm>
            <a:off x="612273" y="3006331"/>
            <a:ext cx="4416594" cy="523220"/>
          </a:xfrm>
          <a:prstGeom prst="rect">
            <a:avLst/>
          </a:prstGeom>
        </p:spPr>
        <p:txBody>
          <a:bodyPr wrap="none">
            <a:spAutoFit/>
          </a:bodyPr>
          <a:lstStyle/>
          <a:p>
            <a:r>
              <a:rPr lang="en-US" sz="2800" b="1" dirty="0"/>
              <a:t>Step 1    Find the length.</a:t>
            </a:r>
          </a:p>
        </p:txBody>
      </p:sp>
      <mc:AlternateContent xmlns:mc="http://schemas.openxmlformats.org/markup-compatibility/2006" xmlns:a14="http://schemas.microsoft.com/office/drawing/2010/main">
        <mc:Choice Requires="a14">
          <p:sp>
            <p:nvSpPr>
              <p:cNvPr id="8" name="Rectangle 7"/>
              <p:cNvSpPr/>
              <p:nvPr/>
            </p:nvSpPr>
            <p:spPr>
              <a:xfrm>
                <a:off x="612273" y="3651229"/>
                <a:ext cx="7554265" cy="1944122"/>
              </a:xfrm>
              <a:prstGeom prst="rect">
                <a:avLst/>
              </a:prstGeom>
            </p:spPr>
            <p:txBody>
              <a:bodyPr wrap="square">
                <a:spAutoFit/>
              </a:bodyPr>
              <a:lstStyle/>
              <a:p>
                <a:pPr>
                  <a:spcAft>
                    <a:spcPts val="1000"/>
                  </a:spcAft>
                </a:pPr>
                <a:r>
                  <a:rPr lang="en-US" sz="2800" dirty="0">
                    <a:solidFill>
                      <a:schemeClr val="tx2"/>
                    </a:solidFill>
                  </a:rPr>
                  <a:t>The length of the envelope is the same as the base of the triangle determined on a previous slide.</a:t>
                </a:r>
              </a:p>
              <a:p>
                <a14:m>
                  <m:oMath xmlns:m="http://schemas.openxmlformats.org/officeDocument/2006/math">
                    <m:r>
                      <a:rPr lang="en-US" sz="2800" i="1" dirty="0" smtClean="0">
                        <a:solidFill>
                          <a:schemeClr val="tx2"/>
                        </a:solidFill>
                        <a:latin typeface="Cambria Math" panose="02040503050406030204" pitchFamily="18" charset="0"/>
                        <a:ea typeface="Cambria Math" panose="02040503050406030204" pitchFamily="18" charset="0"/>
                      </a:rPr>
                      <m:t>ℓ</m:t>
                    </m:r>
                  </m:oMath>
                </a14:m>
                <a:r>
                  <a:rPr lang="en-US" sz="2800" dirty="0">
                    <a:solidFill>
                      <a:schemeClr val="tx2"/>
                    </a:solidFill>
                  </a:rPr>
                  <a:t> = 14 cm</a:t>
                </a:r>
              </a:p>
            </p:txBody>
          </p:sp>
        </mc:Choice>
        <mc:Fallback xmlns="">
          <p:sp>
            <p:nvSpPr>
              <p:cNvPr id="8" name="Rectangle 7"/>
              <p:cNvSpPr>
                <a:spLocks noRot="1" noChangeAspect="1" noMove="1" noResize="1" noEditPoints="1" noAdjustHandles="1" noChangeArrowheads="1" noChangeShapeType="1" noTextEdit="1"/>
              </p:cNvSpPr>
              <p:nvPr/>
            </p:nvSpPr>
            <p:spPr>
              <a:xfrm>
                <a:off x="612273" y="3651229"/>
                <a:ext cx="7554265" cy="1944122"/>
              </a:xfrm>
              <a:prstGeom prst="rect">
                <a:avLst/>
              </a:prstGeom>
              <a:blipFill>
                <a:blip r:embed="rId3"/>
                <a:stretch>
                  <a:fillRect l="-1613" t="-3448" r="-726" b="-783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B564468D-52EF-42B8-9AF8-5F8D94EA13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spTree>
    <p:extLst>
      <p:ext uri="{BB962C8B-B14F-4D97-AF65-F5344CB8AC3E}">
        <p14:creationId xmlns:p14="http://schemas.microsoft.com/office/powerpoint/2010/main" val="5706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9" name="Rectangle 8"/>
          <p:cNvSpPr/>
          <p:nvPr/>
        </p:nvSpPr>
        <p:spPr>
          <a:xfrm>
            <a:off x="612273" y="1827201"/>
            <a:ext cx="4176143" cy="523220"/>
          </a:xfrm>
          <a:prstGeom prst="rect">
            <a:avLst/>
          </a:prstGeom>
        </p:spPr>
        <p:txBody>
          <a:bodyPr wrap="none">
            <a:spAutoFit/>
          </a:bodyPr>
          <a:lstStyle/>
          <a:p>
            <a:r>
              <a:rPr lang="en-US" sz="2800" b="1" dirty="0"/>
              <a:t>Step 2   Find the width.</a:t>
            </a:r>
          </a:p>
        </p:txBody>
      </p:sp>
      <p:sp>
        <p:nvSpPr>
          <p:cNvPr id="10" name="Rectangle 9"/>
          <p:cNvSpPr/>
          <p:nvPr/>
        </p:nvSpPr>
        <p:spPr>
          <a:xfrm>
            <a:off x="612274" y="2419433"/>
            <a:ext cx="7501712" cy="2072362"/>
          </a:xfrm>
          <a:prstGeom prst="rect">
            <a:avLst/>
          </a:prstGeom>
        </p:spPr>
        <p:txBody>
          <a:bodyPr wrap="square">
            <a:spAutoFit/>
          </a:bodyPr>
          <a:lstStyle/>
          <a:p>
            <a:r>
              <a:rPr lang="en-US" sz="2800" dirty="0">
                <a:solidFill>
                  <a:schemeClr val="tx2"/>
                </a:solidFill>
              </a:rPr>
              <a:t>The width of the envelope is the distance between the top edge and the bottom edge of the envelope.</a:t>
            </a:r>
          </a:p>
          <a:p>
            <a:pPr>
              <a:spcBef>
                <a:spcPts val="2000"/>
              </a:spcBef>
            </a:pPr>
            <a:r>
              <a:rPr lang="en-US" sz="2800" i="1" dirty="0">
                <a:solidFill>
                  <a:schemeClr val="tx2"/>
                </a:solidFill>
              </a:rPr>
              <a:t>w</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7</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(−3)</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10 cm </a:t>
            </a:r>
          </a:p>
        </p:txBody>
      </p:sp>
      <p:pic>
        <p:nvPicPr>
          <p:cNvPr id="6" name="Picture 5">
            <a:extLst>
              <a:ext uri="{FF2B5EF4-FFF2-40B4-BE49-F238E27FC236}">
                <a16:creationId xmlns:a16="http://schemas.microsoft.com/office/drawing/2014/main" id="{80900EAF-4377-4F41-A1AA-195E1004B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spTree>
    <p:extLst>
      <p:ext uri="{BB962C8B-B14F-4D97-AF65-F5344CB8AC3E}">
        <p14:creationId xmlns:p14="http://schemas.microsoft.com/office/powerpoint/2010/main" val="1927401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3" name="Rectangle 2"/>
          <p:cNvSpPr/>
          <p:nvPr/>
        </p:nvSpPr>
        <p:spPr>
          <a:xfrm>
            <a:off x="612273" y="1775003"/>
            <a:ext cx="4856842" cy="523220"/>
          </a:xfrm>
          <a:prstGeom prst="rect">
            <a:avLst/>
          </a:prstGeom>
        </p:spPr>
        <p:txBody>
          <a:bodyPr wrap="none">
            <a:spAutoFit/>
          </a:bodyPr>
          <a:lstStyle/>
          <a:p>
            <a:r>
              <a:rPr lang="en-US" sz="2800" b="1" dirty="0"/>
              <a:t>Step 3   Find the perimeter.</a:t>
            </a:r>
          </a:p>
        </p:txBody>
      </p:sp>
      <p:sp>
        <p:nvSpPr>
          <p:cNvPr id="5" name="Rectangle 4"/>
          <p:cNvSpPr/>
          <p:nvPr/>
        </p:nvSpPr>
        <p:spPr>
          <a:xfrm>
            <a:off x="612273" y="2298223"/>
            <a:ext cx="7270487" cy="1384995"/>
          </a:xfrm>
          <a:prstGeom prst="rect">
            <a:avLst/>
          </a:prstGeom>
        </p:spPr>
        <p:txBody>
          <a:bodyPr wrap="square">
            <a:spAutoFit/>
          </a:bodyPr>
          <a:lstStyle/>
          <a:p>
            <a:r>
              <a:rPr lang="en-US" sz="2800" dirty="0">
                <a:solidFill>
                  <a:schemeClr val="tx2"/>
                </a:solidFill>
              </a:rPr>
              <a:t>Because the envelope is a parallelogram, opposite sides are congruent. So, the perimeter is given by </a:t>
            </a:r>
            <a:r>
              <a:rPr lang="en-US" sz="2800" i="1" dirty="0">
                <a:solidFill>
                  <a:schemeClr val="tx2"/>
                </a:solidFill>
              </a:rPr>
              <a:t>P</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2</a:t>
            </a:r>
            <a:r>
              <a:rPr lang="en-US" sz="2800" i="1" dirty="0">
                <a:solidFill>
                  <a:schemeClr val="tx2"/>
                </a:solidFill>
              </a:rPr>
              <a:t>ℓ</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+ 2</a:t>
            </a:r>
            <a:r>
              <a:rPr lang="en-US" sz="2800" i="1" dirty="0">
                <a:solidFill>
                  <a:schemeClr val="tx2"/>
                </a:solidFill>
              </a:rPr>
              <a:t>w</a:t>
            </a:r>
            <a:r>
              <a:rPr lang="en-US" sz="2800" dirty="0">
                <a:solidFill>
                  <a:schemeClr val="tx2"/>
                </a:solidFill>
              </a:rPr>
              <a:t>.</a:t>
            </a:r>
          </a:p>
        </p:txBody>
      </p:sp>
      <p:pic>
        <p:nvPicPr>
          <p:cNvPr id="10" name="Picture 9">
            <a:extLst>
              <a:ext uri="{FF2B5EF4-FFF2-40B4-BE49-F238E27FC236}">
                <a16:creationId xmlns:a16="http://schemas.microsoft.com/office/drawing/2014/main" id="{46982CDE-8BE6-4C2B-866B-5BBD4951A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661" y="1764026"/>
            <a:ext cx="3413339" cy="3466341"/>
          </a:xfrm>
          <a:prstGeom prst="rect">
            <a:avLst/>
          </a:prstGeom>
        </p:spPr>
      </p:pic>
      <p:graphicFrame>
        <p:nvGraphicFramePr>
          <p:cNvPr id="16" name="Table 2">
            <a:extLst>
              <a:ext uri="{FF2B5EF4-FFF2-40B4-BE49-F238E27FC236}">
                <a16:creationId xmlns:a16="http://schemas.microsoft.com/office/drawing/2014/main" id="{248A54C9-362A-49BF-8A85-D4FC06A9F994}"/>
              </a:ext>
            </a:extLst>
          </p:cNvPr>
          <p:cNvGraphicFramePr>
            <a:graphicFrameLocks noGrp="1"/>
          </p:cNvGraphicFramePr>
          <p:nvPr>
            <p:extLst>
              <p:ext uri="{D42A27DB-BD31-4B8C-83A1-F6EECF244321}">
                <p14:modId xmlns:p14="http://schemas.microsoft.com/office/powerpoint/2010/main" val="4135693426"/>
              </p:ext>
            </p:extLst>
          </p:nvPr>
        </p:nvGraphicFramePr>
        <p:xfrm>
          <a:off x="836561" y="4072227"/>
          <a:ext cx="6409628" cy="1554480"/>
        </p:xfrm>
        <a:graphic>
          <a:graphicData uri="http://schemas.openxmlformats.org/drawingml/2006/table">
            <a:tbl>
              <a:tblPr firstRow="1" bandRow="1">
                <a:tableStyleId>{5C22544A-7EE6-4342-B048-85BDC9FD1C3A}</a:tableStyleId>
              </a:tblPr>
              <a:tblGrid>
                <a:gridCol w="2993567">
                  <a:extLst>
                    <a:ext uri="{9D8B030D-6E8A-4147-A177-3AD203B41FA5}">
                      <a16:colId xmlns:a16="http://schemas.microsoft.com/office/drawing/2014/main" val="3550912587"/>
                    </a:ext>
                  </a:extLst>
                </a:gridCol>
                <a:gridCol w="3416061">
                  <a:extLst>
                    <a:ext uri="{9D8B030D-6E8A-4147-A177-3AD203B41FA5}">
                      <a16:colId xmlns:a16="http://schemas.microsoft.com/office/drawing/2014/main" val="2549197950"/>
                    </a:ext>
                  </a:extLst>
                </a:gridCol>
              </a:tblGrid>
              <a:tr h="350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chemeClr val="tx2"/>
                          </a:solidFill>
                        </a:rPr>
                        <a:t>P</a:t>
                      </a:r>
                      <a:r>
                        <a:rPr lang="en-US" sz="2800" b="0" dirty="0">
                          <a:solidFill>
                            <a:schemeClr val="tx2"/>
                          </a:solidFill>
                        </a:rPr>
                        <a:t> = 2</a:t>
                      </a:r>
                      <a:r>
                        <a:rPr lang="en-US" sz="2800" b="0" i="1" dirty="0">
                          <a:solidFill>
                            <a:schemeClr val="tx2"/>
                          </a:solidFill>
                        </a:rPr>
                        <a:t>ℓ</a:t>
                      </a:r>
                      <a:r>
                        <a:rPr lang="en-US" sz="2800" b="0" i="1" dirty="0">
                          <a:solidFill>
                            <a:schemeClr val="tx2"/>
                          </a:solidFill>
                          <a:latin typeface="Arial" panose="020B0604020202020204" pitchFamily="34" charset="0"/>
                          <a:cs typeface="Arial" panose="020B0604020202020204" pitchFamily="34" charset="0"/>
                        </a:rPr>
                        <a:t> </a:t>
                      </a:r>
                      <a:r>
                        <a:rPr lang="en-US" sz="2800" b="0" dirty="0">
                          <a:solidFill>
                            <a:schemeClr val="tx2"/>
                          </a:solidFill>
                        </a:rPr>
                        <a:t>+ 2</a:t>
                      </a:r>
                      <a:r>
                        <a:rPr lang="en-US" sz="2800" b="0" i="1" dirty="0">
                          <a:solidFill>
                            <a:schemeClr val="tx2"/>
                          </a:solidFill>
                        </a:rPr>
                        <a:t>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2800" b="0" dirty="0">
                          <a:solidFill>
                            <a:srgbClr val="0070C0"/>
                          </a:solidFill>
                        </a:rPr>
                        <a:t>Perimeter formula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82403169"/>
                  </a:ext>
                </a:extLst>
              </a:tr>
              <a:tr h="350621">
                <a:tc>
                  <a:txBody>
                    <a:bodyPr/>
                    <a:lstStyle/>
                    <a:p>
                      <a:r>
                        <a:rPr lang="en-US" sz="2800" dirty="0">
                          <a:solidFill>
                            <a:schemeClr val="tx2"/>
                          </a:solidFill>
                        </a:rPr>
                        <a:t>   = 2(14)</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+ 2(10)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Substitute.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65951632"/>
                  </a:ext>
                </a:extLst>
              </a:tr>
              <a:tr h="350621">
                <a:tc>
                  <a:txBody>
                    <a:bodyPr/>
                    <a:lstStyle/>
                    <a:p>
                      <a:r>
                        <a:rPr lang="en-US" sz="2800" dirty="0">
                          <a:solidFill>
                            <a:schemeClr val="tx2"/>
                          </a:solidFill>
                        </a:rPr>
                        <a:t>   = 48 cm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70C0"/>
                          </a:solidFill>
                        </a:rPr>
                        <a:t>Solve.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72377705"/>
                  </a:ext>
                </a:extLst>
              </a:tr>
            </a:tbl>
          </a:graphicData>
        </a:graphic>
      </p:graphicFrame>
    </p:spTree>
    <p:extLst>
      <p:ext uri="{BB962C8B-B14F-4D97-AF65-F5344CB8AC3E}">
        <p14:creationId xmlns:p14="http://schemas.microsoft.com/office/powerpoint/2010/main" val="185576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2" y="1017036"/>
            <a:ext cx="10286860" cy="954107"/>
          </a:xfrm>
          <a:prstGeom prst="rect">
            <a:avLst/>
          </a:prstGeom>
          <a:noFill/>
        </p:spPr>
        <p:txBody>
          <a:bodyPr wrap="square" rtlCol="0">
            <a:spAutoFit/>
          </a:bodyPr>
          <a:lstStyle/>
          <a:p>
            <a:r>
              <a:rPr lang="en-US" sz="2800" b="1" dirty="0"/>
              <a:t>In the figure, parallel lines </a:t>
            </a:r>
            <a:r>
              <a:rPr lang="en-US" sz="2800" b="1" i="1" dirty="0"/>
              <a:t>m</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n</a:t>
            </a:r>
            <a:r>
              <a:rPr lang="en-US" sz="2800" b="1" dirty="0"/>
              <a:t> are cut by transversals </a:t>
            </a:r>
            <a:r>
              <a:rPr lang="en-US" sz="2800" b="1" i="1" dirty="0"/>
              <a:t>s</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t</a:t>
            </a:r>
            <a:r>
              <a:rPr lang="en-US" sz="2800" b="1" dirty="0"/>
              <a:t>. Write </a:t>
            </a:r>
            <a:r>
              <a:rPr lang="en-US" sz="2800" b="1" i="1" dirty="0"/>
              <a:t>true </a:t>
            </a:r>
            <a:r>
              <a:rPr lang="en-US" sz="2800" b="1" dirty="0"/>
              <a:t>or </a:t>
            </a:r>
            <a:r>
              <a:rPr lang="en-US" sz="2800" b="1" i="1" dirty="0"/>
              <a:t>false</a:t>
            </a:r>
            <a:r>
              <a:rPr lang="en-US" sz="2800" b="1" dirty="0"/>
              <a:t>.</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
        <p:nvSpPr>
          <p:cNvPr id="4" name="Rectangle 3"/>
          <p:cNvSpPr/>
          <p:nvPr/>
        </p:nvSpPr>
        <p:spPr>
          <a:xfrm>
            <a:off x="454712" y="1986575"/>
            <a:ext cx="6573409" cy="1384995"/>
          </a:xfrm>
          <a:prstGeom prst="rect">
            <a:avLst/>
          </a:prstGeom>
        </p:spPr>
        <p:txBody>
          <a:bodyPr wrap="square">
            <a:spAutoFit/>
          </a:bodyPr>
          <a:lstStyle/>
          <a:p>
            <a:r>
              <a:rPr lang="en-US" sz="2800" b="1" dirty="0">
                <a:solidFill>
                  <a:srgbClr val="211D1E"/>
                </a:solidFill>
                <a:latin typeface="Proxima Nova" panose="02000506030000020004"/>
              </a:rPr>
              <a:t>1.</a:t>
            </a:r>
            <a:r>
              <a:rPr lang="en-US" sz="2800" b="1" dirty="0">
                <a:solidFill>
                  <a:srgbClr val="211D1E"/>
                </a:solidFill>
                <a:latin typeface="Proxima Nova Cond"/>
              </a:rPr>
              <a:t> </a:t>
            </a:r>
            <a:r>
              <a:rPr lang="en-US" sz="2800" dirty="0">
                <a:solidFill>
                  <a:srgbClr val="211D1E"/>
                </a:solidFill>
              </a:rPr>
              <a:t>∠6 ≅ ∠1 </a:t>
            </a:r>
            <a:r>
              <a:rPr lang="en-US" sz="2800" b="1" dirty="0">
                <a:solidFill>
                  <a:srgbClr val="ED2025"/>
                </a:solidFill>
              </a:rPr>
              <a:t>false</a:t>
            </a:r>
          </a:p>
          <a:p>
            <a:r>
              <a:rPr lang="en-US" sz="2800" b="1" dirty="0">
                <a:solidFill>
                  <a:srgbClr val="211D1E"/>
                </a:solidFill>
                <a:latin typeface="Proxima Nova" panose="02000506030000020004"/>
              </a:rPr>
              <a:t>2.</a:t>
            </a:r>
            <a:r>
              <a:rPr lang="en-US" sz="2800" b="1" dirty="0">
                <a:solidFill>
                  <a:srgbClr val="211D1E"/>
                </a:solidFill>
                <a:latin typeface="Proxima Nova Cond"/>
              </a:rPr>
              <a:t> </a:t>
            </a:r>
            <a:r>
              <a:rPr lang="en-US" sz="2800" dirty="0">
                <a:solidFill>
                  <a:srgbClr val="211D1E"/>
                </a:solidFill>
              </a:rPr>
              <a:t>∠12 ≅ ∠13 </a:t>
            </a:r>
            <a:r>
              <a:rPr lang="en-US" sz="2800" b="1" dirty="0">
                <a:solidFill>
                  <a:srgbClr val="ED2025"/>
                </a:solidFill>
              </a:rPr>
              <a:t>true</a:t>
            </a:r>
          </a:p>
          <a:p>
            <a:r>
              <a:rPr lang="en-US" sz="2800" b="1" dirty="0">
                <a:solidFill>
                  <a:srgbClr val="211D1E"/>
                </a:solidFill>
                <a:latin typeface="Proxima Nova" panose="02000506030000020004"/>
              </a:rPr>
              <a:t>3.</a:t>
            </a:r>
            <a:r>
              <a:rPr lang="en-US" sz="2800" b="1" dirty="0">
                <a:solidFill>
                  <a:srgbClr val="211D1E"/>
                </a:solidFill>
                <a:latin typeface="Proxima Nova Cond"/>
              </a:rPr>
              <a:t> </a:t>
            </a:r>
            <a:r>
              <a:rPr lang="en-US" sz="2800" dirty="0">
                <a:solidFill>
                  <a:srgbClr val="211D1E"/>
                </a:solidFill>
              </a:rPr>
              <a:t>∠4 and ∠11 are supplementary. </a:t>
            </a:r>
            <a:r>
              <a:rPr lang="en-US" sz="2800" b="1" dirty="0">
                <a:solidFill>
                  <a:srgbClr val="ED2025"/>
                </a:solidFill>
              </a:rPr>
              <a:t>false</a:t>
            </a:r>
          </a:p>
        </p:txBody>
      </p:sp>
      <p:sp>
        <p:nvSpPr>
          <p:cNvPr id="5" name="Rectangle 4"/>
          <p:cNvSpPr/>
          <p:nvPr/>
        </p:nvSpPr>
        <p:spPr>
          <a:xfrm>
            <a:off x="454711" y="3567894"/>
            <a:ext cx="7483419" cy="1384995"/>
          </a:xfrm>
          <a:prstGeom prst="rect">
            <a:avLst/>
          </a:prstGeom>
        </p:spPr>
        <p:txBody>
          <a:bodyPr wrap="square">
            <a:spAutoFit/>
          </a:bodyPr>
          <a:lstStyle/>
          <a:p>
            <a:r>
              <a:rPr lang="en-US" sz="2800" b="1" dirty="0"/>
              <a:t>In the figure, suppose lines </a:t>
            </a:r>
            <a:r>
              <a:rPr lang="en-US" sz="2800" b="1" i="1" dirty="0"/>
              <a:t>m</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n</a:t>
            </a:r>
            <a:r>
              <a:rPr lang="en-US" sz="2800" b="1" dirty="0"/>
              <a:t> are parallel and that lines </a:t>
            </a:r>
            <a:r>
              <a:rPr lang="en-US" sz="2800" b="1" i="1" dirty="0">
                <a:effectLst/>
                <a:ea typeface="Calibri" panose="020F0502020204030204" pitchFamily="34" charset="0"/>
                <a:cs typeface="Cambria Math" panose="02040503050406030204" pitchFamily="18" charset="0"/>
              </a:rPr>
              <a:t>s</a:t>
            </a:r>
            <a:r>
              <a:rPr lang="en-US" sz="2800" b="1" dirty="0">
                <a:ea typeface="Calibri" panose="020F0502020204030204" pitchFamily="34" charset="0"/>
                <a:cs typeface="Times New Roman" panose="02020603050405020304" pitchFamily="18" charset="0"/>
              </a:rPr>
              <a:t> </a:t>
            </a:r>
            <a:r>
              <a:rPr lang="en-US" sz="2800" b="1" dirty="0"/>
              <a:t>and </a:t>
            </a:r>
            <a:r>
              <a:rPr lang="en-US" sz="2800" b="1" i="1" dirty="0"/>
              <a:t>t</a:t>
            </a:r>
            <a:r>
              <a:rPr lang="en-US" sz="2800" b="1" dirty="0">
                <a:effectLst/>
                <a:ea typeface="Calibri" panose="020F0502020204030204" pitchFamily="34" charset="0"/>
                <a:cs typeface="Cambria Math" panose="02040503050406030204" pitchFamily="18" charset="0"/>
              </a:rPr>
              <a:t> are parallel</a:t>
            </a:r>
            <a:r>
              <a:rPr lang="en-US" sz="2800" b="1" dirty="0"/>
              <a:t>. Write </a:t>
            </a:r>
            <a:r>
              <a:rPr lang="en-US" sz="2800" b="1" i="1" dirty="0"/>
              <a:t>true </a:t>
            </a:r>
            <a:r>
              <a:rPr lang="en-US" sz="2800" b="1" dirty="0"/>
              <a:t>or </a:t>
            </a:r>
            <a:r>
              <a:rPr lang="en-US" sz="2800" b="1" i="1" dirty="0"/>
              <a:t>false</a:t>
            </a:r>
            <a:r>
              <a:rPr lang="en-US" sz="2800" b="1" dirty="0"/>
              <a:t>.</a:t>
            </a:r>
          </a:p>
        </p:txBody>
      </p:sp>
      <p:sp>
        <p:nvSpPr>
          <p:cNvPr id="6" name="Rectangle 5"/>
          <p:cNvSpPr/>
          <p:nvPr/>
        </p:nvSpPr>
        <p:spPr>
          <a:xfrm>
            <a:off x="454711" y="4968321"/>
            <a:ext cx="6741956" cy="1384995"/>
          </a:xfrm>
          <a:prstGeom prst="rect">
            <a:avLst/>
          </a:prstGeom>
        </p:spPr>
        <p:txBody>
          <a:bodyPr wrap="square">
            <a:spAutoFit/>
          </a:bodyPr>
          <a:lstStyle/>
          <a:p>
            <a:r>
              <a:rPr lang="en-US" sz="2800" b="1" dirty="0">
                <a:solidFill>
                  <a:srgbClr val="211D1E"/>
                </a:solidFill>
                <a:latin typeface="Proxima Nova" panose="02000506030000020004"/>
              </a:rPr>
              <a:t>4.</a:t>
            </a:r>
            <a:r>
              <a:rPr lang="en-US" sz="2800" b="1" dirty="0">
                <a:solidFill>
                  <a:srgbClr val="211D1E"/>
                </a:solidFill>
                <a:latin typeface="Proxima Nova Cond"/>
              </a:rPr>
              <a:t> </a:t>
            </a:r>
            <a:r>
              <a:rPr lang="en-US" sz="2800" dirty="0">
                <a:solidFill>
                  <a:srgbClr val="211D1E"/>
                </a:solidFill>
              </a:rPr>
              <a:t>∠6 ≅ ∠15 </a:t>
            </a:r>
            <a:r>
              <a:rPr lang="en-US" sz="2800" b="1" dirty="0">
                <a:solidFill>
                  <a:srgbClr val="ED2025"/>
                </a:solidFill>
              </a:rPr>
              <a:t>true</a:t>
            </a:r>
          </a:p>
          <a:p>
            <a:r>
              <a:rPr lang="en-US" sz="2800" b="1" dirty="0">
                <a:solidFill>
                  <a:srgbClr val="211D1E"/>
                </a:solidFill>
                <a:latin typeface="Proxima Nova" panose="02000506030000020004"/>
              </a:rPr>
              <a:t>5.</a:t>
            </a:r>
            <a:r>
              <a:rPr lang="en-US" sz="2800" b="1" dirty="0">
                <a:solidFill>
                  <a:srgbClr val="211D1E"/>
                </a:solidFill>
                <a:latin typeface="Proxima Nova Cond"/>
              </a:rPr>
              <a:t> </a:t>
            </a:r>
            <a:r>
              <a:rPr lang="en-US" sz="2800" dirty="0">
                <a:solidFill>
                  <a:srgbClr val="211D1E"/>
                </a:solidFill>
              </a:rPr>
              <a:t>∠4 ≅ ∠13 </a:t>
            </a:r>
            <a:r>
              <a:rPr lang="en-US" sz="2800" b="1" dirty="0">
                <a:solidFill>
                  <a:srgbClr val="ED2025"/>
                </a:solidFill>
              </a:rPr>
              <a:t>true</a:t>
            </a:r>
          </a:p>
          <a:p>
            <a:r>
              <a:rPr lang="en-US" sz="2800" b="1" dirty="0">
                <a:solidFill>
                  <a:srgbClr val="211D1E"/>
                </a:solidFill>
                <a:latin typeface="Proxima Nova" panose="02000506030000020004"/>
              </a:rPr>
              <a:t>6.</a:t>
            </a:r>
            <a:r>
              <a:rPr lang="en-US" sz="2800" b="1" dirty="0">
                <a:solidFill>
                  <a:srgbClr val="211D1E"/>
                </a:solidFill>
                <a:latin typeface="Proxima Nova Cond"/>
              </a:rPr>
              <a:t> </a:t>
            </a:r>
            <a:r>
              <a:rPr lang="en-US" sz="2800" dirty="0">
                <a:solidFill>
                  <a:srgbClr val="211D1E"/>
                </a:solidFill>
              </a:rPr>
              <a:t>∠4 and ∠11 are supplementary. </a:t>
            </a:r>
            <a:r>
              <a:rPr lang="en-US" sz="2800" b="1" dirty="0">
                <a:solidFill>
                  <a:srgbClr val="ED2025"/>
                </a:solidFill>
              </a:rPr>
              <a:t>true</a:t>
            </a:r>
          </a:p>
        </p:txBody>
      </p:sp>
      <p:pic>
        <p:nvPicPr>
          <p:cNvPr id="10" name="Picture 9" descr="Shape&#10;&#10;Description automatically generated with low confidence">
            <a:extLst>
              <a:ext uri="{FF2B5EF4-FFF2-40B4-BE49-F238E27FC236}">
                <a16:creationId xmlns:a16="http://schemas.microsoft.com/office/drawing/2014/main" id="{2D8F658D-31A6-4D7D-9E2F-D978AA3A23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368" y="1883733"/>
            <a:ext cx="3572971" cy="3402829"/>
          </a:xfrm>
          <a:prstGeom prst="rect">
            <a:avLst/>
          </a:prstGeom>
        </p:spPr>
      </p:pic>
    </p:spTree>
    <p:extLst>
      <p:ext uri="{BB962C8B-B14F-4D97-AF65-F5344CB8AC3E}">
        <p14:creationId xmlns:p14="http://schemas.microsoft.com/office/powerpoint/2010/main" val="3347546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612274" y="1707845"/>
            <a:ext cx="8687002"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pPr>
              <a:spcBef>
                <a:spcPts val="600"/>
              </a:spcBef>
            </a:pPr>
            <a:r>
              <a:rPr lang="en-US" sz="2800" dirty="0"/>
              <a:t>What assumptions did you make when calculating the area of the paper and the length of washi tape?</a:t>
            </a:r>
            <a:endParaRPr lang="en-US" sz="2800" dirty="0">
              <a:latin typeface="+mj-lt"/>
            </a:endParaRPr>
          </a:p>
        </p:txBody>
      </p:sp>
    </p:spTree>
    <p:extLst>
      <p:ext uri="{BB962C8B-B14F-4D97-AF65-F5344CB8AC3E}">
        <p14:creationId xmlns:p14="http://schemas.microsoft.com/office/powerpoint/2010/main" val="3216045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p:sp>
        <p:nvSpPr>
          <p:cNvPr id="3" name="Rectangle 2"/>
          <p:cNvSpPr/>
          <p:nvPr/>
        </p:nvSpPr>
        <p:spPr>
          <a:xfrm>
            <a:off x="612273" y="1550714"/>
            <a:ext cx="7481860" cy="3539430"/>
          </a:xfrm>
          <a:prstGeom prst="rect">
            <a:avLst/>
          </a:prstGeom>
        </p:spPr>
        <p:txBody>
          <a:bodyPr wrap="square">
            <a:spAutoFit/>
          </a:bodyPr>
          <a:lstStyle/>
          <a:p>
            <a:r>
              <a:rPr lang="en-US" sz="2800" b="1" dirty="0"/>
              <a:t>Check</a:t>
            </a:r>
          </a:p>
          <a:p>
            <a:r>
              <a:rPr lang="en-US" sz="2800" b="1" dirty="0"/>
              <a:t>QUILTING</a:t>
            </a:r>
            <a:r>
              <a:rPr lang="en-US" sz="2800" dirty="0"/>
              <a:t> </a:t>
            </a:r>
            <a:r>
              <a:rPr lang="en-US" sz="2800" dirty="0">
                <a:solidFill>
                  <a:schemeClr val="tx2"/>
                </a:solidFill>
              </a:rPr>
              <a:t>Jimena is making a quilt. Each block is a parallelogram made of a single piece of patterned fabric and is trimmed with a gray border. Find the area of the fabric used to make the block. Find the length of fabric used to make the border of the block. Round to the nearest tenth if necessary.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333" y="1913023"/>
            <a:ext cx="3562847" cy="3562847"/>
          </a:xfrm>
          <a:prstGeom prst="rect">
            <a:avLst/>
          </a:prstGeom>
        </p:spPr>
      </p:pic>
    </p:spTree>
    <p:extLst>
      <p:ext uri="{BB962C8B-B14F-4D97-AF65-F5344CB8AC3E}">
        <p14:creationId xmlns:p14="http://schemas.microsoft.com/office/powerpoint/2010/main" val="128791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A9DD125F-CFF1-4547-A589-1CE0FB62F2E8}"/>
              </a:ext>
            </a:extLst>
          </p:cNvPr>
          <p:cNvSpPr txBox="1">
            <a:spLocks/>
          </p:cNvSpPr>
          <p:nvPr/>
        </p:nvSpPr>
        <p:spPr>
          <a:xfrm>
            <a:off x="612273" y="497920"/>
            <a:ext cx="76850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p>
          <a:p>
            <a:r>
              <a:rPr lang="en-US" sz="2800" b="0" dirty="0">
                <a:solidFill>
                  <a:schemeClr val="tx1"/>
                </a:solidFill>
              </a:rPr>
              <a:t>Parallelograms and Coordinate Geometry</a:t>
            </a:r>
          </a:p>
        </p:txBody>
      </p:sp>
      <mc:AlternateContent xmlns:mc="http://schemas.openxmlformats.org/markup-compatibility/2006" xmlns:a14="http://schemas.microsoft.com/office/drawing/2010/main">
        <mc:Choice Requires="a14">
          <p:sp>
            <p:nvSpPr>
              <p:cNvPr id="3" name="Rectangle 2"/>
              <p:cNvSpPr/>
              <p:nvPr/>
            </p:nvSpPr>
            <p:spPr>
              <a:xfrm>
                <a:off x="612273" y="1550714"/>
                <a:ext cx="7481860" cy="4832092"/>
              </a:xfrm>
              <a:prstGeom prst="rect">
                <a:avLst/>
              </a:prstGeom>
            </p:spPr>
            <p:txBody>
              <a:bodyPr wrap="square">
                <a:spAutoFit/>
              </a:bodyPr>
              <a:lstStyle/>
              <a:p>
                <a:r>
                  <a:rPr lang="en-US" sz="2800" b="1" dirty="0"/>
                  <a:t>Check</a:t>
                </a:r>
              </a:p>
              <a:p>
                <a:r>
                  <a:rPr lang="en-US" sz="2800" b="1" dirty="0"/>
                  <a:t>QUILTING</a:t>
                </a:r>
                <a:r>
                  <a:rPr lang="en-US" sz="2800" dirty="0"/>
                  <a:t> </a:t>
                </a:r>
                <a:r>
                  <a:rPr lang="en-US" sz="2800" dirty="0">
                    <a:solidFill>
                      <a:schemeClr val="tx2"/>
                    </a:solidFill>
                  </a:rPr>
                  <a:t>Jimena is making a quilt. Each block is a parallelogram made of a single piece of patterned fabric and is trimmed with a gray border. Find the area of the fabric used to make the block. Find the length of fabric used to make the border of the block. Round to the nearest tenth if necessary.</a:t>
                </a:r>
              </a:p>
              <a:p>
                <a:r>
                  <a:rPr lang="en-US" sz="2800" i="1" dirty="0">
                    <a:solidFill>
                      <a:srgbClr val="FF0000"/>
                    </a:solidFill>
                  </a:rPr>
                  <a:t>A</a:t>
                </a:r>
                <a:r>
                  <a:rPr lang="en-US" sz="2800" dirty="0">
                    <a:solidFill>
                      <a:srgbClr val="FF0000"/>
                    </a:solidFill>
                  </a:rPr>
                  <a:t> = </a:t>
                </a:r>
                <a:r>
                  <a:rPr lang="en-US" sz="2800" dirty="0">
                    <a:solidFill>
                      <a:srgbClr val="FF0000"/>
                    </a:solidFill>
                    <a:uFill>
                      <a:solidFill>
                        <a:schemeClr val="tx2"/>
                      </a:solidFill>
                    </a:uFill>
                  </a:rPr>
                  <a:t>18</a:t>
                </a:r>
                <a:r>
                  <a:rPr lang="en-US" sz="2800" dirty="0">
                    <a:solidFill>
                      <a:srgbClr val="FF0000"/>
                    </a:solidFill>
                  </a:rPr>
                  <a:t> cm</a:t>
                </a:r>
                <a:r>
                  <a:rPr lang="en-US" sz="2800" baseline="30000" dirty="0">
                    <a:solidFill>
                      <a:srgbClr val="FF0000"/>
                    </a:solidFill>
                  </a:rPr>
                  <a:t>2</a:t>
                </a:r>
              </a:p>
              <a:p>
                <a:r>
                  <a:rPr lang="en-US" sz="2800" i="1" dirty="0">
                    <a:solidFill>
                      <a:srgbClr val="FF0000"/>
                    </a:solidFill>
                  </a:rPr>
                  <a:t>P</a:t>
                </a:r>
                <a:r>
                  <a:rPr lang="en-US" sz="2800" dirty="0">
                    <a:solidFill>
                      <a:srgbClr val="FF0000"/>
                    </a:solidFill>
                  </a:rPr>
                  <a:t> </a:t>
                </a:r>
                <a14:m>
                  <m:oMath xmlns:m="http://schemas.openxmlformats.org/officeDocument/2006/math">
                    <m:r>
                      <a:rPr lang="en-US" sz="2800" i="1" dirty="0" smtClean="0">
                        <a:solidFill>
                          <a:srgbClr val="FF0000"/>
                        </a:solidFill>
                        <a:latin typeface="Cambria Math" panose="02040503050406030204" pitchFamily="18" charset="0"/>
                        <a:ea typeface="Cambria Math" panose="02040503050406030204" pitchFamily="18" charset="0"/>
                      </a:rPr>
                      <m:t>≈</m:t>
                    </m:r>
                  </m:oMath>
                </a14:m>
                <a:r>
                  <a:rPr lang="en-US" sz="2800" dirty="0">
                    <a:solidFill>
                      <a:srgbClr val="FF0000"/>
                    </a:solidFill>
                  </a:rPr>
                  <a:t> </a:t>
                </a:r>
                <a:r>
                  <a:rPr lang="en-US" sz="2800" dirty="0">
                    <a:solidFill>
                      <a:srgbClr val="FF0000"/>
                    </a:solidFill>
                    <a:uFill>
                      <a:solidFill>
                        <a:schemeClr val="tx2"/>
                      </a:solidFill>
                    </a:uFill>
                  </a:rPr>
                  <a:t>17.0</a:t>
                </a:r>
                <a:r>
                  <a:rPr lang="en-US" sz="2800" dirty="0">
                    <a:solidFill>
                      <a:srgbClr val="FF0000"/>
                    </a:solidFill>
                  </a:rPr>
                  <a:t> cm</a:t>
                </a:r>
                <a:endParaRPr lang="en-US" sz="2800" baseline="30000" dirty="0">
                  <a:solidFill>
                    <a:srgbClr val="FF0000"/>
                  </a:solidFill>
                </a:endParaRPr>
              </a:p>
              <a:p>
                <a:endParaRPr lang="en-US" sz="2800" dirty="0">
                  <a:solidFill>
                    <a:schemeClr val="tx2"/>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12273" y="1550714"/>
                <a:ext cx="7481860" cy="4832092"/>
              </a:xfrm>
              <a:prstGeom prst="rect">
                <a:avLst/>
              </a:prstGeom>
              <a:blipFill>
                <a:blip r:embed="rId3"/>
                <a:stretch>
                  <a:fillRect l="-1629" t="-1261" r="-276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36158D44-A7A0-4901-AD5C-B17776B01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333" y="1913023"/>
            <a:ext cx="3562847" cy="3562847"/>
          </a:xfrm>
          <a:prstGeom prst="rect">
            <a:avLst/>
          </a:prstGeom>
        </p:spPr>
      </p:pic>
    </p:spTree>
    <p:extLst>
      <p:ext uri="{BB962C8B-B14F-4D97-AF65-F5344CB8AC3E}">
        <p14:creationId xmlns:p14="http://schemas.microsoft.com/office/powerpoint/2010/main" val="3885518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65060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270" y="1684879"/>
            <a:ext cx="3447423" cy="3129689"/>
          </a:xfrm>
          <a:prstGeom prst="rect">
            <a:avLst/>
          </a:prstGeom>
        </p:spPr>
      </p:pic>
      <p:sp>
        <p:nvSpPr>
          <p:cNvPr id="7" name="Content Placeholder 2">
            <a:extLst>
              <a:ext uri="{FF2B5EF4-FFF2-40B4-BE49-F238E27FC236}">
                <a16:creationId xmlns:a16="http://schemas.microsoft.com/office/drawing/2014/main" id="{C31DF028-702C-4129-BD70-47D098EC70F7}"/>
              </a:ext>
            </a:extLst>
          </p:cNvPr>
          <p:cNvSpPr txBox="1">
            <a:spLocks/>
          </p:cNvSpPr>
          <p:nvPr/>
        </p:nvSpPr>
        <p:spPr>
          <a:xfrm>
            <a:off x="459871" y="1127496"/>
            <a:ext cx="9841809" cy="45831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Use parallelogram </a:t>
            </a:r>
            <a:r>
              <a:rPr lang="en-US" sz="2800" b="1" i="1" dirty="0">
                <a:solidFill>
                  <a:schemeClr val="tx1"/>
                </a:solidFill>
              </a:rPr>
              <a:t>WXYZ</a:t>
            </a:r>
            <a:r>
              <a:rPr lang="en-US" sz="2800" b="1" dirty="0">
                <a:solidFill>
                  <a:schemeClr val="tx1"/>
                </a:solidFill>
              </a:rPr>
              <a:t> to find each measure.</a:t>
            </a:r>
          </a:p>
          <a:p>
            <a:pPr>
              <a:spcAft>
                <a:spcPts val="1200"/>
              </a:spcAft>
            </a:pPr>
            <a:r>
              <a:rPr lang="en-US" sz="2800" b="1" dirty="0">
                <a:solidFill>
                  <a:schemeClr val="tx1"/>
                </a:solidFill>
              </a:rPr>
              <a:t>1.</a:t>
            </a:r>
            <a:r>
              <a:rPr lang="en-US" sz="2800" b="1" dirty="0"/>
              <a:t> </a:t>
            </a:r>
            <a:r>
              <a:rPr lang="en-US" sz="2800" dirty="0"/>
              <a:t>If </a:t>
            </a:r>
            <a:r>
              <a:rPr lang="en-US" sz="2800" i="1" dirty="0"/>
              <a:t>WZ</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12, what is</a:t>
            </a:r>
            <a:r>
              <a:rPr lang="en-US" sz="2800" i="1" dirty="0"/>
              <a:t> XY</a:t>
            </a:r>
            <a:r>
              <a:rPr lang="en-US" sz="2800" dirty="0"/>
              <a:t>? </a:t>
            </a:r>
            <a:endParaRPr lang="en-US" sz="2800" dirty="0">
              <a:solidFill>
                <a:srgbClr val="FF0000"/>
              </a:solidFill>
            </a:endParaRPr>
          </a:p>
          <a:p>
            <a:pPr>
              <a:spcAft>
                <a:spcPts val="1200"/>
              </a:spcAft>
            </a:pPr>
            <a:r>
              <a:rPr lang="en-US" sz="2800" b="1" dirty="0">
                <a:solidFill>
                  <a:schemeClr val="tx1"/>
                </a:solidFill>
              </a:rPr>
              <a:t>2.</a:t>
            </a:r>
            <a:r>
              <a:rPr lang="en-US" sz="2800" b="1" dirty="0"/>
              <a:t> </a:t>
            </a:r>
            <a:r>
              <a:rPr lang="en-US" sz="2800" dirty="0"/>
              <a:t>If </a:t>
            </a:r>
            <a:r>
              <a:rPr lang="en-US" sz="2800" i="1" dirty="0"/>
              <a:t>WY</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14, what is </a:t>
            </a:r>
            <a:r>
              <a:rPr lang="en-US" sz="2800" i="1" dirty="0"/>
              <a:t>GY</a:t>
            </a:r>
            <a:r>
              <a:rPr lang="en-US" sz="2800" dirty="0"/>
              <a:t>? </a:t>
            </a:r>
            <a:endParaRPr lang="en-US" sz="2800" dirty="0">
              <a:solidFill>
                <a:srgbClr val="FF0000"/>
              </a:solidFill>
            </a:endParaRPr>
          </a:p>
          <a:p>
            <a:pPr>
              <a:spcAft>
                <a:spcPts val="1200"/>
              </a:spcAft>
            </a:pPr>
            <a:r>
              <a:rPr lang="en-US" sz="2800" b="1" dirty="0">
                <a:solidFill>
                  <a:schemeClr val="tx1"/>
                </a:solidFill>
              </a:rPr>
              <a:t>3.</a:t>
            </a:r>
            <a:r>
              <a:rPr lang="en-US" sz="2800" b="1" dirty="0"/>
              <a:t> </a:t>
            </a:r>
            <a:r>
              <a:rPr lang="en-US" sz="2800" dirty="0"/>
              <a:t>If </a:t>
            </a:r>
            <a:r>
              <a:rPr lang="en-US" sz="2800" i="1" dirty="0" err="1"/>
              <a:t>m</a:t>
            </a:r>
            <a:r>
              <a:rPr lang="en-US" sz="2800" dirty="0" err="1"/>
              <a:t>∠</a:t>
            </a:r>
            <a:r>
              <a:rPr lang="en-US" sz="2800" i="1" dirty="0" err="1"/>
              <a:t>XWZ</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82°, what is </a:t>
            </a:r>
            <a:r>
              <a:rPr lang="en-US" sz="2800" i="1" dirty="0" err="1"/>
              <a:t>m</a:t>
            </a:r>
            <a:r>
              <a:rPr lang="en-US" sz="2800" dirty="0" err="1"/>
              <a:t>∠</a:t>
            </a:r>
            <a:r>
              <a:rPr lang="en-US" sz="2800" i="1" dirty="0" err="1"/>
              <a:t>ZYX</a:t>
            </a:r>
            <a:r>
              <a:rPr lang="en-US" sz="2800" dirty="0"/>
              <a:t>? </a:t>
            </a:r>
          </a:p>
          <a:p>
            <a:pPr>
              <a:spcAft>
                <a:spcPts val="1200"/>
              </a:spcAft>
            </a:pPr>
            <a:r>
              <a:rPr lang="en-US" sz="2800" b="1" dirty="0">
                <a:solidFill>
                  <a:schemeClr val="tx1"/>
                </a:solidFill>
              </a:rPr>
              <a:t>4.</a:t>
            </a:r>
            <a:r>
              <a:rPr lang="en-US" sz="2800" b="1" dirty="0"/>
              <a:t> </a:t>
            </a:r>
            <a:r>
              <a:rPr lang="en-US" sz="2800" dirty="0"/>
              <a:t>If </a:t>
            </a:r>
            <a:r>
              <a:rPr lang="en-US" sz="2800" i="1" dirty="0" err="1"/>
              <a:t>m</a:t>
            </a:r>
            <a:r>
              <a:rPr lang="en-US" sz="2800" dirty="0" err="1"/>
              <a:t>∠</a:t>
            </a:r>
            <a:r>
              <a:rPr lang="en-US" sz="2800" i="1" dirty="0" err="1"/>
              <a:t>WZY</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112°, what is </a:t>
            </a:r>
            <a:r>
              <a:rPr lang="en-US" sz="2800" i="1" dirty="0" err="1"/>
              <a:t>m</a:t>
            </a:r>
            <a:r>
              <a:rPr lang="en-US" sz="2800" dirty="0" err="1"/>
              <a:t>∠</a:t>
            </a:r>
            <a:r>
              <a:rPr lang="en-US" sz="2800" i="1" dirty="0" err="1"/>
              <a:t>XYZ</a:t>
            </a:r>
            <a:r>
              <a:rPr lang="en-US" sz="2800" dirty="0"/>
              <a:t>? </a:t>
            </a:r>
          </a:p>
        </p:txBody>
      </p:sp>
    </p:spTree>
    <p:extLst>
      <p:ext uri="{BB962C8B-B14F-4D97-AF65-F5344CB8AC3E}">
        <p14:creationId xmlns:p14="http://schemas.microsoft.com/office/powerpoint/2010/main" val="783859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270" y="1684879"/>
            <a:ext cx="3447423" cy="3129689"/>
          </a:xfrm>
          <a:prstGeom prst="rect">
            <a:avLst/>
          </a:prstGeom>
        </p:spPr>
      </p:pic>
      <p:sp>
        <p:nvSpPr>
          <p:cNvPr id="8" name="Content Placeholder 2">
            <a:extLst>
              <a:ext uri="{FF2B5EF4-FFF2-40B4-BE49-F238E27FC236}">
                <a16:creationId xmlns:a16="http://schemas.microsoft.com/office/drawing/2014/main" id="{8C8E7E8C-6672-45A5-95BC-82A56644E83E}"/>
              </a:ext>
            </a:extLst>
          </p:cNvPr>
          <p:cNvSpPr txBox="1">
            <a:spLocks/>
          </p:cNvSpPr>
          <p:nvPr/>
        </p:nvSpPr>
        <p:spPr>
          <a:xfrm>
            <a:off x="459871" y="1127496"/>
            <a:ext cx="9841809" cy="45831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Use parallelogram </a:t>
            </a:r>
            <a:r>
              <a:rPr lang="en-US" sz="2800" b="1" i="1" dirty="0">
                <a:solidFill>
                  <a:schemeClr val="tx1"/>
                </a:solidFill>
              </a:rPr>
              <a:t>WXYZ</a:t>
            </a:r>
            <a:r>
              <a:rPr lang="en-US" sz="2800" b="1" dirty="0">
                <a:solidFill>
                  <a:schemeClr val="tx1"/>
                </a:solidFill>
              </a:rPr>
              <a:t> to find each measure.</a:t>
            </a:r>
          </a:p>
          <a:p>
            <a:pPr>
              <a:spcAft>
                <a:spcPts val="1200"/>
              </a:spcAft>
            </a:pPr>
            <a:r>
              <a:rPr lang="en-US" sz="2800" b="1" dirty="0">
                <a:solidFill>
                  <a:schemeClr val="tx1"/>
                </a:solidFill>
              </a:rPr>
              <a:t>1.</a:t>
            </a:r>
            <a:r>
              <a:rPr lang="en-US" sz="2800" b="1" dirty="0"/>
              <a:t> </a:t>
            </a:r>
            <a:r>
              <a:rPr lang="en-US" sz="2800" dirty="0"/>
              <a:t>If </a:t>
            </a:r>
            <a:r>
              <a:rPr lang="en-US" sz="2800" i="1" dirty="0"/>
              <a:t>WZ</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12, what is</a:t>
            </a:r>
            <a:r>
              <a:rPr lang="en-US" sz="2800" i="1" dirty="0"/>
              <a:t> XY</a:t>
            </a:r>
            <a:r>
              <a:rPr lang="en-US" sz="2800" dirty="0"/>
              <a:t>?  </a:t>
            </a:r>
            <a:r>
              <a:rPr lang="en-US" sz="2800" dirty="0">
                <a:solidFill>
                  <a:srgbClr val="FF0000"/>
                </a:solidFill>
              </a:rPr>
              <a:t>12</a:t>
            </a:r>
          </a:p>
          <a:p>
            <a:pPr>
              <a:spcAft>
                <a:spcPts val="1200"/>
              </a:spcAft>
            </a:pPr>
            <a:r>
              <a:rPr lang="en-US" sz="2800" b="1" dirty="0">
                <a:solidFill>
                  <a:schemeClr val="tx1"/>
                </a:solidFill>
              </a:rPr>
              <a:t>2.</a:t>
            </a:r>
            <a:r>
              <a:rPr lang="en-US" sz="2800" b="1" dirty="0"/>
              <a:t> </a:t>
            </a:r>
            <a:r>
              <a:rPr lang="en-US" sz="2800" dirty="0"/>
              <a:t>If </a:t>
            </a:r>
            <a:r>
              <a:rPr lang="en-US" sz="2800" i="1" dirty="0"/>
              <a:t>WY</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14, what is </a:t>
            </a:r>
            <a:r>
              <a:rPr lang="en-US" sz="2800" i="1" dirty="0"/>
              <a:t>GY</a:t>
            </a:r>
            <a:r>
              <a:rPr lang="en-US" sz="2800" dirty="0"/>
              <a:t>?  </a:t>
            </a:r>
            <a:r>
              <a:rPr lang="en-US" sz="2800" dirty="0">
                <a:solidFill>
                  <a:srgbClr val="FF0000"/>
                </a:solidFill>
              </a:rPr>
              <a:t>7</a:t>
            </a:r>
          </a:p>
          <a:p>
            <a:pPr>
              <a:spcAft>
                <a:spcPts val="1200"/>
              </a:spcAft>
            </a:pPr>
            <a:r>
              <a:rPr lang="en-US" sz="2800" b="1" dirty="0">
                <a:solidFill>
                  <a:schemeClr val="tx1"/>
                </a:solidFill>
              </a:rPr>
              <a:t>3.</a:t>
            </a:r>
            <a:r>
              <a:rPr lang="en-US" sz="2800" b="1" dirty="0"/>
              <a:t> </a:t>
            </a:r>
            <a:r>
              <a:rPr lang="en-US" sz="2800" dirty="0"/>
              <a:t>If </a:t>
            </a:r>
            <a:r>
              <a:rPr lang="en-US" sz="2800" i="1" dirty="0" err="1"/>
              <a:t>m</a:t>
            </a:r>
            <a:r>
              <a:rPr lang="en-US" sz="2800" dirty="0" err="1"/>
              <a:t>∠</a:t>
            </a:r>
            <a:r>
              <a:rPr lang="en-US" sz="2800" i="1" dirty="0" err="1"/>
              <a:t>XWZ</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82°, what is </a:t>
            </a:r>
            <a:r>
              <a:rPr lang="en-US" sz="2800" i="1" dirty="0" err="1"/>
              <a:t>m</a:t>
            </a:r>
            <a:r>
              <a:rPr lang="en-US" sz="2800" dirty="0" err="1"/>
              <a:t>∠</a:t>
            </a:r>
            <a:r>
              <a:rPr lang="en-US" sz="2800" i="1" dirty="0" err="1"/>
              <a:t>ZYX</a:t>
            </a:r>
            <a:r>
              <a:rPr lang="en-US" sz="2800" dirty="0"/>
              <a:t>? </a:t>
            </a:r>
            <a:r>
              <a:rPr lang="en-US" sz="2800" dirty="0">
                <a:solidFill>
                  <a:srgbClr val="FF0000"/>
                </a:solidFill>
              </a:rPr>
              <a:t>82°</a:t>
            </a:r>
          </a:p>
          <a:p>
            <a:pPr>
              <a:spcAft>
                <a:spcPts val="1200"/>
              </a:spcAft>
            </a:pPr>
            <a:r>
              <a:rPr lang="en-US" sz="2800" b="1" dirty="0">
                <a:solidFill>
                  <a:schemeClr val="tx1"/>
                </a:solidFill>
              </a:rPr>
              <a:t>4.</a:t>
            </a:r>
            <a:r>
              <a:rPr lang="en-US" sz="2800" b="1" dirty="0"/>
              <a:t> </a:t>
            </a:r>
            <a:r>
              <a:rPr lang="en-US" sz="2800" dirty="0"/>
              <a:t>If </a:t>
            </a:r>
            <a:r>
              <a:rPr lang="en-US" sz="2800" i="1" dirty="0" err="1"/>
              <a:t>m</a:t>
            </a:r>
            <a:r>
              <a:rPr lang="en-US" sz="2800" dirty="0" err="1"/>
              <a:t>∠</a:t>
            </a:r>
            <a:r>
              <a:rPr lang="en-US" sz="2800" i="1" dirty="0" err="1"/>
              <a:t>WZY</a:t>
            </a:r>
            <a:r>
              <a:rPr lang="en-US" sz="2800" i="1" dirty="0">
                <a:latin typeface="Arial" panose="020B0604020202020204" pitchFamily="34" charset="0"/>
                <a:cs typeface="Arial" panose="020B0604020202020204" pitchFamily="34" charset="0"/>
              </a:rPr>
              <a:t> </a:t>
            </a:r>
            <a:r>
              <a:rPr lang="en-US" sz="2800" dirty="0"/>
              <a:t>=</a:t>
            </a:r>
            <a:r>
              <a:rPr lang="en-US" sz="2800" i="1" dirty="0">
                <a:latin typeface="Arial" panose="020B0604020202020204" pitchFamily="34" charset="0"/>
                <a:cs typeface="Arial" panose="020B0604020202020204" pitchFamily="34" charset="0"/>
              </a:rPr>
              <a:t> </a:t>
            </a:r>
            <a:r>
              <a:rPr lang="en-US" sz="2800" dirty="0"/>
              <a:t>112°, what is </a:t>
            </a:r>
            <a:r>
              <a:rPr lang="en-US" sz="2800" i="1" dirty="0" err="1"/>
              <a:t>m</a:t>
            </a:r>
            <a:r>
              <a:rPr lang="en-US" sz="2800" dirty="0" err="1"/>
              <a:t>∠</a:t>
            </a:r>
            <a:r>
              <a:rPr lang="en-US" sz="2800" i="1" dirty="0" err="1"/>
              <a:t>XYZ</a:t>
            </a:r>
            <a:r>
              <a:rPr lang="en-US" sz="2800" dirty="0"/>
              <a:t>? </a:t>
            </a:r>
            <a:r>
              <a:rPr lang="en-US" sz="2800" dirty="0">
                <a:solidFill>
                  <a:srgbClr val="FF0000"/>
                </a:solidFill>
              </a:rPr>
              <a:t>68°</a:t>
            </a:r>
          </a:p>
        </p:txBody>
      </p:sp>
    </p:spTree>
    <p:extLst>
      <p:ext uri="{BB962C8B-B14F-4D97-AF65-F5344CB8AC3E}">
        <p14:creationId xmlns:p14="http://schemas.microsoft.com/office/powerpoint/2010/main" val="288167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10128622" cy="1815882"/>
          </a:xfrm>
          <a:prstGeom prst="rect">
            <a:avLst/>
          </a:prstGeom>
          <a:noFill/>
        </p:spPr>
        <p:txBody>
          <a:bodyPr wrap="square" rtlCol="0">
            <a:spAutoFit/>
          </a:bodyPr>
          <a:lstStyle/>
          <a:p>
            <a:r>
              <a:rPr lang="en-IN" sz="2800" b="1" dirty="0"/>
              <a:t>MA.912.GR.1.4</a:t>
            </a:r>
          </a:p>
          <a:p>
            <a:r>
              <a:rPr lang="en-US" sz="2800" dirty="0">
                <a:solidFill>
                  <a:schemeClr val="tx2"/>
                </a:solidFill>
              </a:rPr>
              <a:t>Prove relationships and theorems about parallelograms. Solve mathematical and real-world problems involving postulates, relationships and theorems of parallelograms.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
        <p:nvSpPr>
          <p:cNvPr id="5" name="TextBox 4">
            <a:extLst>
              <a:ext uri="{FF2B5EF4-FFF2-40B4-BE49-F238E27FC236}">
                <a16:creationId xmlns:a16="http://schemas.microsoft.com/office/drawing/2014/main" id="{3B444D6E-B0F7-6C42-A572-7680D7C7EF9B}"/>
              </a:ext>
            </a:extLst>
          </p:cNvPr>
          <p:cNvSpPr txBox="1"/>
          <p:nvPr/>
        </p:nvSpPr>
        <p:spPr>
          <a:xfrm>
            <a:off x="454711" y="3870959"/>
            <a:ext cx="10128622" cy="1815882"/>
          </a:xfrm>
          <a:prstGeom prst="rect">
            <a:avLst/>
          </a:prstGeom>
          <a:noFill/>
        </p:spPr>
        <p:txBody>
          <a:bodyPr wrap="square" rtlCol="0">
            <a:spAutoFit/>
          </a:bodyPr>
          <a:lstStyle/>
          <a:p>
            <a:r>
              <a:rPr lang="en-IN" sz="2800" b="1" dirty="0"/>
              <a:t>MA.912.GR.3.3</a:t>
            </a:r>
          </a:p>
          <a:p>
            <a:r>
              <a:rPr lang="en-US" sz="2800" dirty="0">
                <a:solidFill>
                  <a:schemeClr val="tx2"/>
                </a:solidFill>
              </a:rPr>
              <a:t>Use coordinate geometry to solve mathematical and real-world geometric problems involving lines, circles, triangles and quadrilaterals.</a:t>
            </a:r>
          </a:p>
        </p:txBody>
      </p:sp>
    </p:spTree>
    <p:extLst>
      <p:ext uri="{BB962C8B-B14F-4D97-AF65-F5344CB8AC3E}">
        <p14:creationId xmlns:p14="http://schemas.microsoft.com/office/powerpoint/2010/main" val="418510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35312"/>
            <a:ext cx="11548351" cy="48929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Content Objective</a:t>
            </a:r>
          </a:p>
          <a:p>
            <a:r>
              <a:rPr lang="en-US" sz="2800" dirty="0"/>
              <a:t>Students apply and prove theorems about the properties of parallelograms.</a:t>
            </a:r>
          </a:p>
          <a:p>
            <a:pPr>
              <a:spcBef>
                <a:spcPts val="2400"/>
              </a:spcBef>
            </a:pPr>
            <a:r>
              <a:rPr lang="en-US" sz="2800" b="1" dirty="0">
                <a:solidFill>
                  <a:schemeClr val="tx1"/>
                </a:solidFill>
              </a:rPr>
              <a:t>Language Objectives</a:t>
            </a:r>
            <a:endParaRPr lang="en-US" sz="2800" b="0" i="0" u="none" strike="noStrike" baseline="0" dirty="0">
              <a:solidFill>
                <a:schemeClr val="tx1"/>
              </a:solidFill>
            </a:endParaRPr>
          </a:p>
          <a:p>
            <a:pPr marL="457200" indent="-457200">
              <a:buFont typeface="Arial" panose="020B0604020202020204" pitchFamily="34" charset="0"/>
              <a:buChar char="•"/>
            </a:pPr>
            <a:r>
              <a:rPr lang="en-US" sz="2800" dirty="0"/>
              <a:t>Students talk about applying and proving theorems about the properties of parallelograms using complex sentences with connecting words such as </a:t>
            </a:r>
            <a:r>
              <a:rPr lang="en-US" sz="2800" i="1" dirty="0"/>
              <a:t>so </a:t>
            </a:r>
            <a:r>
              <a:rPr lang="en-US" sz="2800" dirty="0"/>
              <a:t>and </a:t>
            </a:r>
            <a:r>
              <a:rPr lang="en-US" sz="2800" i="1" dirty="0"/>
              <a:t>because</a:t>
            </a:r>
            <a:r>
              <a:rPr lang="en-US" sz="2800" dirty="0"/>
              <a:t>. </a:t>
            </a:r>
          </a:p>
          <a:p>
            <a:pPr marL="457200" indent="-457200">
              <a:buFont typeface="Arial" panose="020B0604020202020204" pitchFamily="34" charset="0"/>
              <a:buChar char="•"/>
            </a:pPr>
            <a:r>
              <a:rPr lang="en-US" sz="2800" dirty="0"/>
              <a:t>To maximize linguistic and cognitive meta-awareness, students participate in MLR7: Compare and Connect. </a:t>
            </a:r>
          </a:p>
          <a:p>
            <a:endParaRPr lang="en-US"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p>
          <a:p>
            <a:r>
              <a:rPr lang="en-US" sz="2800" b="0" dirty="0">
                <a:solidFill>
                  <a:schemeClr val="tx1"/>
                </a:solidFill>
              </a:rPr>
              <a:t>Parallelograms</a:t>
            </a:r>
          </a:p>
        </p:txBody>
      </p:sp>
      <mc:AlternateContent xmlns:mc="http://schemas.openxmlformats.org/markup-compatibility/2006" xmlns:a14="http://schemas.microsoft.com/office/drawing/2010/main">
        <mc:Choice Requires="a14">
          <p:sp>
            <p:nvSpPr>
              <p:cNvPr id="3" name="Rectangle 2"/>
              <p:cNvSpPr/>
              <p:nvPr/>
            </p:nvSpPr>
            <p:spPr>
              <a:xfrm>
                <a:off x="459873" y="1600538"/>
                <a:ext cx="6821460" cy="3365921"/>
              </a:xfrm>
              <a:prstGeom prst="rect">
                <a:avLst/>
              </a:prstGeom>
            </p:spPr>
            <p:txBody>
              <a:bodyPr wrap="square">
                <a:spAutoFit/>
              </a:bodyPr>
              <a:lstStyle/>
              <a:p>
                <a:r>
                  <a:rPr lang="en-US" sz="2800" dirty="0">
                    <a:solidFill>
                      <a:schemeClr val="tx2"/>
                    </a:solidFill>
                  </a:rPr>
                  <a:t>A </a:t>
                </a:r>
                <a:r>
                  <a:rPr lang="en-US" sz="2800" b="1" dirty="0"/>
                  <a:t>parallelogram</a:t>
                </a:r>
                <a:r>
                  <a:rPr lang="en-US" sz="2800" b="1" dirty="0">
                    <a:solidFill>
                      <a:schemeClr val="tx2"/>
                    </a:solidFill>
                  </a:rPr>
                  <a:t> </a:t>
                </a:r>
                <a:r>
                  <a:rPr lang="en-US" sz="2800" dirty="0">
                    <a:solidFill>
                      <a:schemeClr val="tx2"/>
                    </a:solidFill>
                  </a:rPr>
                  <a:t>is a quadrilateral with both pairs of opposite sides parallel. To name a parallelogram, use the symbol </a:t>
                </a:r>
                <a:r>
                  <a:rPr lang="en-US" sz="2800" i="1" dirty="0">
                    <a:solidFill>
                      <a:schemeClr val="tx2"/>
                    </a:solidFill>
                  </a:rPr>
                  <a:t>▭</a:t>
                </a:r>
                <a:r>
                  <a:rPr lang="en-US" sz="2800" dirty="0">
                    <a:solidFill>
                      <a:schemeClr val="tx2"/>
                    </a:solidFill>
                  </a:rPr>
                  <a:t>. In </a:t>
                </a:r>
                <a:r>
                  <a:rPr lang="en-US" sz="2800" i="1" dirty="0">
                    <a:solidFill>
                      <a:schemeClr val="tx2"/>
                    </a:solidFill>
                  </a:rPr>
                  <a:t>▭ABCD</a:t>
                </a:r>
                <a:r>
                  <a:rPr lang="en-US" sz="2800" dirty="0">
                    <a:solidFill>
                      <a:schemeClr val="tx2"/>
                    </a:solidFill>
                  </a:rPr>
                  <a:t>,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𝐵𝐶</m:t>
                        </m:r>
                      </m:e>
                    </m:acc>
                  </m:oMath>
                </a14:m>
                <a:r>
                  <a:rPr lang="en-US" sz="2800" dirty="0">
                    <a:solidFill>
                      <a:schemeClr val="tx2"/>
                    </a:solidFill>
                  </a:rPr>
                  <a:t> ǁ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𝐴𝐷</m:t>
                        </m:r>
                        <m:r>
                          <a:rPr lang="en-US" sz="2800" b="0" i="1" smtClean="0">
                            <a:solidFill>
                              <a:schemeClr val="tx2"/>
                            </a:solidFill>
                            <a:latin typeface="Cambria Math" panose="02040503050406030204" pitchFamily="18" charset="0"/>
                          </a:rPr>
                          <m:t> </m:t>
                        </m:r>
                      </m:e>
                    </m:acc>
                  </m:oMath>
                </a14:m>
                <a:r>
                  <a:rPr lang="en-US" sz="2800" dirty="0">
                    <a:solidFill>
                      <a:schemeClr val="tx2"/>
                    </a:solidFill>
                  </a:rPr>
                  <a:t> and </a:t>
                </a:r>
                <a14:m>
                  <m:oMath xmlns:m="http://schemas.openxmlformats.org/officeDocument/2006/math">
                    <m:acc>
                      <m:accPr>
                        <m:chr m:val="̅"/>
                        <m:ctrlPr>
                          <a:rPr lang="en-US" sz="2800" i="1" dirty="0" smtClean="0">
                            <a:solidFill>
                              <a:schemeClr val="tx2"/>
                            </a:solidFill>
                            <a:latin typeface="Cambria Math" panose="02040503050406030204" pitchFamily="18" charset="0"/>
                          </a:rPr>
                        </m:ctrlPr>
                      </m:accPr>
                      <m:e>
                        <m:r>
                          <a:rPr lang="en-US" sz="2800" b="0" i="1" dirty="0" smtClean="0">
                            <a:solidFill>
                              <a:schemeClr val="tx2"/>
                            </a:solidFill>
                            <a:latin typeface="Cambria Math" panose="02040503050406030204" pitchFamily="18" charset="0"/>
                          </a:rPr>
                          <m:t>𝐴𝐵</m:t>
                        </m:r>
                      </m:e>
                    </m:acc>
                  </m:oMath>
                </a14:m>
                <a:r>
                  <a:rPr lang="en-US" sz="2800" dirty="0">
                    <a:solidFill>
                      <a:schemeClr val="tx2"/>
                    </a:solidFill>
                  </a:rPr>
                  <a:t> ǁ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𝐷𝐶</m:t>
                        </m:r>
                      </m:e>
                    </m:acc>
                  </m:oMath>
                </a14:m>
                <a:r>
                  <a:rPr lang="en-US" sz="2800" dirty="0">
                    <a:solidFill>
                      <a:schemeClr val="tx2"/>
                    </a:solidFill>
                  </a:rPr>
                  <a:t> by definition.</a:t>
                </a:r>
              </a:p>
              <a:p>
                <a:pPr>
                  <a:spcBef>
                    <a:spcPts val="2000"/>
                  </a:spcBef>
                </a:pPr>
                <a:r>
                  <a:rPr lang="en-US" sz="2800" dirty="0">
                    <a:solidFill>
                      <a:schemeClr val="tx2"/>
                    </a:solidFill>
                  </a:rPr>
                  <a:t>Other properties of parallelograms are given in the theorems on the next slide.</a:t>
                </a:r>
              </a:p>
            </p:txBody>
          </p:sp>
        </mc:Choice>
        <mc:Fallback xmlns="">
          <p:sp>
            <p:nvSpPr>
              <p:cNvPr id="3" name="Rectangle 2"/>
              <p:cNvSpPr>
                <a:spLocks noRot="1" noChangeAspect="1" noMove="1" noResize="1" noEditPoints="1" noAdjustHandles="1" noChangeArrowheads="1" noChangeShapeType="1" noTextEdit="1"/>
              </p:cNvSpPr>
              <p:nvPr/>
            </p:nvSpPr>
            <p:spPr>
              <a:xfrm>
                <a:off x="459873" y="1600538"/>
                <a:ext cx="6821460" cy="3365921"/>
              </a:xfrm>
              <a:prstGeom prst="rect">
                <a:avLst/>
              </a:prstGeom>
              <a:blipFill>
                <a:blip r:embed="rId2"/>
                <a:stretch>
                  <a:fillRect l="-1787" t="-1993" r="-2502" b="-4167"/>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499" y="1754924"/>
            <a:ext cx="3878628" cy="3128382"/>
          </a:xfrm>
          <a:prstGeom prst="rect">
            <a:avLst/>
          </a:prstGeom>
        </p:spPr>
      </p:pic>
    </p:spTree>
    <p:extLst>
      <p:ext uri="{BB962C8B-B14F-4D97-AF65-F5344CB8AC3E}">
        <p14:creationId xmlns:p14="http://schemas.microsoft.com/office/powerpoint/2010/main" val="93739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p>
          <a:p>
            <a:r>
              <a:rPr lang="en-US" sz="2800" b="0" dirty="0">
                <a:solidFill>
                  <a:schemeClr val="tx1"/>
                </a:solidFill>
              </a:rPr>
              <a:t>Parallelograms</a:t>
            </a:r>
          </a:p>
        </p:txBody>
      </p:sp>
      <p:graphicFrame>
        <p:nvGraphicFramePr>
          <p:cNvPr id="2" name="Table 1"/>
          <p:cNvGraphicFramePr>
            <a:graphicFrameLocks noGrp="1"/>
          </p:cNvGraphicFramePr>
          <p:nvPr>
            <p:extLst>
              <p:ext uri="{D42A27DB-BD31-4B8C-83A1-F6EECF244321}">
                <p14:modId xmlns:p14="http://schemas.microsoft.com/office/powerpoint/2010/main" val="2582684946"/>
              </p:ext>
            </p:extLst>
          </p:nvPr>
        </p:nvGraphicFramePr>
        <p:xfrm>
          <a:off x="609600" y="1385606"/>
          <a:ext cx="10815144" cy="4952132"/>
        </p:xfrm>
        <a:graphic>
          <a:graphicData uri="http://schemas.openxmlformats.org/drawingml/2006/table">
            <a:tbl>
              <a:tblPr firstRow="1" bandRow="1">
                <a:tableStyleId>{2D5ABB26-0587-4C30-8999-92F81FD0307C}</a:tableStyleId>
              </a:tblPr>
              <a:tblGrid>
                <a:gridCol w="10815144">
                  <a:extLst>
                    <a:ext uri="{9D8B030D-6E8A-4147-A177-3AD203B41FA5}">
                      <a16:colId xmlns:a16="http://schemas.microsoft.com/office/drawing/2014/main" val="787048556"/>
                    </a:ext>
                  </a:extLst>
                </a:gridCol>
              </a:tblGrid>
              <a:tr h="370840">
                <a:tc>
                  <a:txBody>
                    <a:bodyPr/>
                    <a:lstStyle/>
                    <a:p>
                      <a:r>
                        <a:rPr lang="en-US" sz="2400" b="1" u="none" strike="noStrike" kern="1200" baseline="0" dirty="0">
                          <a:solidFill>
                            <a:schemeClr val="tx1"/>
                          </a:solidFill>
                        </a:rPr>
                        <a:t>Theorems: </a:t>
                      </a:r>
                      <a:r>
                        <a:rPr lang="en-US" sz="2400" b="1" u="none" strike="noStrike" kern="1200" baseline="0" dirty="0">
                          <a:solidFill>
                            <a:schemeClr val="tx2"/>
                          </a:solidFill>
                        </a:rPr>
                        <a:t>Properties of Parallelograms</a:t>
                      </a:r>
                      <a:endParaRPr lang="en-US" sz="2400" b="1"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255428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a:solidFill>
                            <a:schemeClr val="tx1"/>
                          </a:solidFill>
                        </a:rPr>
                        <a:t>Theorem 7.3</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05470267"/>
                  </a:ext>
                </a:extLst>
              </a:tr>
              <a:tr h="7269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strike="noStrike" kern="1200" baseline="0" dirty="0">
                          <a:solidFill>
                            <a:schemeClr val="tx2"/>
                          </a:solidFill>
                        </a:rPr>
                        <a:t>If a quadrilateral is a parallelogram, then its opposite sides are congruent.</a:t>
                      </a:r>
                      <a:endParaRPr lang="en-US" sz="2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55281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a:solidFill>
                            <a:schemeClr val="tx1"/>
                          </a:solidFill>
                        </a:rPr>
                        <a:t>Theorem 7.4</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51203145"/>
                  </a:ext>
                </a:extLst>
              </a:tr>
              <a:tr h="730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strike="noStrike" kern="1200" baseline="0" dirty="0">
                          <a:solidFill>
                            <a:schemeClr val="tx2"/>
                          </a:solidFill>
                        </a:rPr>
                        <a:t>If a quadrilateral is a parallelogram, then its opposite angles are congruent.</a:t>
                      </a:r>
                      <a:endParaRPr lang="en-US" sz="2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86616393"/>
                  </a:ext>
                </a:extLst>
              </a:tr>
              <a:tr h="370840">
                <a:tc>
                  <a:txBody>
                    <a:bodyPr/>
                    <a:lstStyle/>
                    <a:p>
                      <a:r>
                        <a:rPr lang="en-US" sz="2400" b="1" u="none" strike="noStrike" kern="1200" baseline="0" dirty="0">
                          <a:solidFill>
                            <a:schemeClr val="tx1"/>
                          </a:solidFill>
                        </a:rPr>
                        <a:t>Theorem 7.5</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7189436"/>
                  </a:ext>
                </a:extLst>
              </a:tr>
              <a:tr h="751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u="none" strike="noStrike" kern="100" spc="-150" baseline="0" dirty="0">
                          <a:solidFill>
                            <a:schemeClr val="tx2"/>
                          </a:solidFill>
                        </a:rPr>
                        <a:t>If a quadrilateral is a parallelogram, then its consecutive angles are supplementary.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0934743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u="none" strike="noStrike" kern="1200" baseline="0" dirty="0">
                          <a:solidFill>
                            <a:schemeClr val="tx1"/>
                          </a:solidFill>
                        </a:rPr>
                        <a:t>Theorem 7.6</a:t>
                      </a:r>
                      <a:endParaRPr lang="en-US" sz="24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7756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u="none" strike="noStrike" kern="1200" baseline="0" dirty="0">
                          <a:solidFill>
                            <a:schemeClr val="tx2"/>
                          </a:solidFill>
                        </a:rPr>
                        <a:t>If a parallelogram has one right angle, then it has four right angles.</a:t>
                      </a:r>
                      <a:endParaRPr lang="en-US" sz="1800" b="0" i="0" u="none" strike="noStrike" kern="1200" baseline="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831245"/>
                  </a:ext>
                </a:extLst>
              </a:tr>
            </a:tbl>
          </a:graphicData>
        </a:graphic>
      </p:graphicFrame>
    </p:spTree>
    <p:extLst>
      <p:ext uri="{BB962C8B-B14F-4D97-AF65-F5344CB8AC3E}">
        <p14:creationId xmlns:p14="http://schemas.microsoft.com/office/powerpoint/2010/main" val="209284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9DD125F-CFF1-4547-A589-1CE0FB62F2E8}"/>
              </a:ext>
            </a:extLst>
          </p:cNvPr>
          <p:cNvSpPr txBox="1">
            <a:spLocks/>
          </p:cNvSpPr>
          <p:nvPr/>
        </p:nvSpPr>
        <p:spPr>
          <a:xfrm>
            <a:off x="459873" y="332812"/>
            <a:ext cx="6821460" cy="21055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p>
          <a:p>
            <a:r>
              <a:rPr lang="en-US" sz="2800" b="0" dirty="0">
                <a:solidFill>
                  <a:schemeClr val="tx1"/>
                </a:solidFill>
              </a:rPr>
              <a:t>Parallelograms</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911045"/>
            <a:ext cx="10309728"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Thiago states that because all parallelograms are quadrilaterals, all quadrilaterals are parallelograms. Do you agree? Justify your answer.</a:t>
            </a:r>
          </a:p>
        </p:txBody>
      </p:sp>
    </p:spTree>
    <p:extLst>
      <p:ext uri="{BB962C8B-B14F-4D97-AF65-F5344CB8AC3E}">
        <p14:creationId xmlns:p14="http://schemas.microsoft.com/office/powerpoint/2010/main" val="3745794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1FC82C-9650-45F1-8C52-CEA552957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3.xml><?xml version="1.0" encoding="utf-8"?>
<ds:datastoreItem xmlns:ds="http://schemas.openxmlformats.org/officeDocument/2006/customXml" ds:itemID="{3A7B8949-CBC3-4377-A494-7591C33E696E}">
  <ds:schemaRefs>
    <ds:schemaRef ds:uri="http://purl.org/dc/term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11489</TotalTime>
  <Words>1989</Words>
  <Application>Microsoft Office PowerPoint</Application>
  <PresentationFormat>Widescreen</PresentationFormat>
  <Paragraphs>287</Paragraphs>
  <Slides>34</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Cambria Math</vt:lpstr>
      <vt:lpstr>Proxima Nova</vt:lpstr>
      <vt:lpstr>Proxima Nova Cond</vt:lpstr>
      <vt:lpstr>UniMath2 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417</cp:revision>
  <cp:lastPrinted>2018-08-01T21:17:27Z</cp:lastPrinted>
  <dcterms:created xsi:type="dcterms:W3CDTF">2020-09-17T18:06:02Z</dcterms:created>
  <dcterms:modified xsi:type="dcterms:W3CDTF">2023-01-02T21:15:53Z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