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327" r:id="rId6"/>
    <p:sldId id="261" r:id="rId7"/>
    <p:sldId id="492" r:id="rId8"/>
    <p:sldId id="303" r:id="rId9"/>
    <p:sldId id="377" r:id="rId10"/>
    <p:sldId id="304" r:id="rId11"/>
    <p:sldId id="493" r:id="rId12"/>
    <p:sldId id="494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16" r:id="rId23"/>
    <p:sldId id="517" r:id="rId24"/>
    <p:sldId id="510" r:id="rId25"/>
    <p:sldId id="511" r:id="rId26"/>
    <p:sldId id="512" r:id="rId27"/>
    <p:sldId id="513" r:id="rId28"/>
    <p:sldId id="514" r:id="rId29"/>
    <p:sldId id="515" r:id="rId3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84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1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02F0DE"/>
    <a:srgbClr val="33F0E1"/>
    <a:srgbClr val="33175A"/>
    <a:srgbClr val="FFB600"/>
    <a:srgbClr val="01708C"/>
    <a:srgbClr val="692146"/>
    <a:srgbClr val="720F1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50780-7F06-4E4D-87BA-9109EABF7805}" v="5" dt="2021-12-20T16:44:50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4"/>
      </p:cViewPr>
      <p:guideLst>
        <p:guide pos="1512"/>
        <p:guide orient="horz" pos="2999"/>
        <p:guide orient="horz" pos="384"/>
        <p:guide orient="horz" pos="2523"/>
        <p:guide orient="horz" pos="1080"/>
        <p:guide orient="horz" pos="1661"/>
        <p:guide orient="horz" pos="3432"/>
        <p:guide orient="horz" pos="3113"/>
        <p:guide pos="48"/>
        <p:guide pos="384"/>
        <p:guide pos="6480"/>
        <p:guide pos="2597"/>
        <p:guide pos="288"/>
        <p:guide orient="horz" pos="2137"/>
        <p:guide orient="horz" pos="216"/>
        <p:guide orient="horz" pos="936"/>
        <p:guide pos="4384"/>
        <p:guide pos="7296"/>
        <p:guide pos="3288"/>
        <p:guide pos="5904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8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>
                <a:solidFill>
                  <a:srgbClr val="FF0000"/>
                </a:solidFill>
              </a:rPr>
              <a:t>∠</a:t>
            </a:r>
            <a:r>
              <a:rPr lang="pl-PL" sz="1200" i="1">
                <a:solidFill>
                  <a:srgbClr val="FF0000"/>
                </a:solidFill>
              </a:rPr>
              <a:t>Z</a:t>
            </a:r>
            <a:r>
              <a:rPr lang="pl-PL" sz="1200">
                <a:solidFill>
                  <a:srgbClr val="FF0000"/>
                </a:solidFill>
              </a:rPr>
              <a:t>, ∠</a:t>
            </a:r>
            <a:r>
              <a:rPr lang="pl-PL" sz="1200" i="1">
                <a:solidFill>
                  <a:srgbClr val="FF0000"/>
                </a:solidFill>
              </a:rPr>
              <a:t>X</a:t>
            </a:r>
            <a:r>
              <a:rPr lang="pl-PL" sz="1200">
                <a:solidFill>
                  <a:srgbClr val="FF0000"/>
                </a:solidFill>
              </a:rPr>
              <a:t>, ∠</a:t>
            </a:r>
            <a:r>
              <a:rPr lang="pl-PL" sz="1200" i="1">
                <a:solidFill>
                  <a:srgbClr val="FF0000"/>
                </a:solidFill>
              </a:rPr>
              <a:t>Y </a:t>
            </a:r>
            <a:endParaRPr lang="en-US" sz="1200" i="1">
              <a:solidFill>
                <a:srgbClr val="FF0000"/>
              </a:solidFill>
            </a:endParaRPr>
          </a:p>
          <a:p>
            <a:r>
              <a:rPr lang="pl-PL" sz="1200">
                <a:solidFill>
                  <a:srgbClr val="FF0000"/>
                </a:solidFill>
              </a:rPr>
              <a:t>∠</a:t>
            </a:r>
            <a:r>
              <a:rPr lang="pl-PL" sz="1200" i="1">
                <a:solidFill>
                  <a:srgbClr val="FF0000"/>
                </a:solidFill>
              </a:rPr>
              <a:t>Z</a:t>
            </a:r>
            <a:r>
              <a:rPr lang="pl-PL" sz="1200">
                <a:solidFill>
                  <a:srgbClr val="FF0000"/>
                </a:solidFill>
              </a:rPr>
              <a:t>, ∠</a:t>
            </a:r>
            <a:r>
              <a:rPr lang="pl-PL" sz="1200" i="1">
                <a:solidFill>
                  <a:srgbClr val="FF0000"/>
                </a:solidFill>
              </a:rPr>
              <a:t>Y</a:t>
            </a:r>
            <a:r>
              <a:rPr lang="pl-PL" sz="1200">
                <a:solidFill>
                  <a:srgbClr val="FF0000"/>
                </a:solidFill>
              </a:rPr>
              <a:t>, ∠</a:t>
            </a:r>
            <a:r>
              <a:rPr lang="pl-PL" sz="1200" i="1">
                <a:solidFill>
                  <a:srgbClr val="FF0000"/>
                </a:solidFill>
              </a:rPr>
              <a:t>X</a:t>
            </a: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>
                <a:solidFill>
                  <a:srgbClr val="FF0000"/>
                </a:solidFill>
              </a:rPr>
              <a:t>1 in., 1 in., 6 in.; 1 in., 2 in., 5 in.; 1 in., 3 in., 4 in.; 2 in., 2 in., 4 in.; 2 in., 3 in., 3 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/>
              <a:t>2 in., 3 in., 3 in. </a:t>
            </a:r>
            <a:endParaRPr lang="pl-PL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>
                <a:solidFill>
                  <a:srgbClr val="FF0000"/>
                </a:solidFill>
              </a:rPr>
              <a:t>−2 ≤ </a:t>
            </a:r>
            <a:r>
              <a:rPr lang="en-IN" sz="1200" i="1">
                <a:solidFill>
                  <a:srgbClr val="FF0000"/>
                </a:solidFill>
              </a:rPr>
              <a:t>x </a:t>
            </a:r>
            <a:r>
              <a:rPr lang="en-IN" sz="1200">
                <a:solidFill>
                  <a:srgbClr val="FF0000"/>
                </a:solidFill>
              </a:rPr>
              <a:t>&lt; −1</a:t>
            </a:r>
          </a:p>
          <a:p>
            <a:r>
              <a:rPr lang="en-IN" sz="1200"/>
              <a:t>2 &lt; </a:t>
            </a:r>
            <a:r>
              <a:rPr lang="en-IN" sz="1200" i="1"/>
              <a:t>x </a:t>
            </a:r>
            <a:r>
              <a:rPr lang="en-IN" sz="1200"/>
              <a:t>&lt; 18</a:t>
            </a:r>
          </a:p>
          <a:p>
            <a:r>
              <a:rPr lang="en-IN" sz="1200">
                <a:solidFill>
                  <a:srgbClr val="FF0000"/>
                </a:solidFill>
              </a:rPr>
              <a:t>0 &lt; </a:t>
            </a:r>
            <a:r>
              <a:rPr lang="en-IN" sz="1200" i="1">
                <a:solidFill>
                  <a:srgbClr val="FF0000"/>
                </a:solidFill>
              </a:rPr>
              <a:t>x </a:t>
            </a:r>
            <a:r>
              <a:rPr lang="en-IN" sz="1200">
                <a:solidFill>
                  <a:srgbClr val="FF0000"/>
                </a:solidFill>
              </a:rPr>
              <a:t>&lt; 4</a:t>
            </a:r>
          </a:p>
          <a:p>
            <a:r>
              <a:rPr lang="en-IN" sz="1200" i="1">
                <a:solidFill>
                  <a:srgbClr val="FF0000"/>
                </a:solidFill>
              </a:rPr>
              <a:t>x </a:t>
            </a:r>
            <a:r>
              <a:rPr lang="en-IN" sz="1200">
                <a:solidFill>
                  <a:srgbClr val="FF0000"/>
                </a:solidFill>
              </a:rPr>
              <a:t>&gt; 2 or </a:t>
            </a:r>
            <a:r>
              <a:rPr lang="en-IN" sz="1200" i="1">
                <a:solidFill>
                  <a:srgbClr val="FF0000"/>
                </a:solidFill>
              </a:rPr>
              <a:t>x </a:t>
            </a:r>
            <a:r>
              <a:rPr lang="en-IN" sz="1200">
                <a:solidFill>
                  <a:srgbClr val="FF0000"/>
                </a:solidFill>
              </a:rPr>
              <a:t>≤ −3</a:t>
            </a:r>
          </a:p>
          <a:p>
            <a:r>
              <a:rPr lang="en-IN" sz="1200">
                <a:solidFill>
                  <a:srgbClr val="FF0000"/>
                </a:solidFill>
              </a:rPr>
              <a:t>18 &lt; </a:t>
            </a:r>
            <a:r>
              <a:rPr lang="en-IN" sz="1200" i="1">
                <a:solidFill>
                  <a:srgbClr val="FF0000"/>
                </a:solidFill>
              </a:rPr>
              <a:t>x </a:t>
            </a:r>
            <a:r>
              <a:rPr lang="en-IN" sz="1200">
                <a:solidFill>
                  <a:srgbClr val="FF0000"/>
                </a:solidFill>
              </a:rPr>
              <a:t>&lt;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>
                <a:solidFill>
                  <a:srgbClr val="FF0000"/>
                </a:solidFill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>
                <a:solidFill>
                  <a:srgbClr val="FF0000"/>
                </a:solidFill>
              </a:rPr>
              <a:t>No; because 3 + 4 ≯ 8, the side lengths will not form a triangle. </a:t>
            </a: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>
                    <a:solidFill>
                      <a:srgbClr val="FF0000"/>
                    </a:solidFill>
                  </a:rPr>
                  <a:t>C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IN" sz="12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>
                    <a:solidFill>
                      <a:srgbClr val="FF0000"/>
                    </a:solidFill>
                  </a:rPr>
                  <a:t>C</a:t>
                </a:r>
              </a:p>
              <a:p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16&lt;𝑛&lt;4 5/16</a:t>
                </a:r>
                <a:r>
                  <a:rPr lang="en-IN" sz="1200">
                    <a:solidFill>
                      <a:srgbClr val="FF0000"/>
                    </a:solidFill>
                  </a:rPr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9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Triangle Inequality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6-6 The Triangle Inequality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9107424" cy="3053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b. 3 in., 5 in., 8 in.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3 + 5 </a:t>
            </a:r>
            <a:r>
              <a:rPr lang="en-IN" sz="2800" b="1"/>
              <a:t>≯ </a:t>
            </a:r>
            <a:r>
              <a:rPr lang="en-IN" sz="2800"/>
              <a:t>8</a:t>
            </a:r>
          </a:p>
          <a:p>
            <a:r>
              <a:rPr lang="en-IN" sz="2800"/>
              <a:t>Because the sum of one pair of side lengths is not greater than the third side length, sides with lengths 3, 5, and 8 inches will not form a triangle.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Possible Triangles Given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0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855694"/>
            <a:ext cx="9006856" cy="2905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/>
              <a:t>How can you eliminate triangle side length possibilities by looking at only one inequality?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Possible Triangles Given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3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9741031" cy="27810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Is it possible to form a triangle with the given side lengths? If not, explain why not. </a:t>
            </a:r>
          </a:p>
          <a:p>
            <a:r>
              <a:rPr lang="en-IN" sz="2800" b="1">
                <a:solidFill>
                  <a:schemeClr val="tx1"/>
                </a:solidFill>
              </a:rPr>
              <a:t>a.</a:t>
            </a:r>
            <a:r>
              <a:rPr lang="en-IN" sz="2800" b="1"/>
              <a:t> </a:t>
            </a:r>
            <a:r>
              <a:rPr lang="en-IN" sz="2800"/>
              <a:t>2 mm, 5 mm, 6 mm</a:t>
            </a:r>
            <a:endParaRPr lang="en-IN" sz="2800" b="1">
              <a:solidFill>
                <a:srgbClr val="FF0000"/>
              </a:solidFill>
            </a:endParaRPr>
          </a:p>
          <a:p>
            <a:r>
              <a:rPr lang="da-DK" sz="2800" b="1">
                <a:solidFill>
                  <a:schemeClr val="tx1"/>
                </a:solidFill>
              </a:rPr>
              <a:t>b.</a:t>
            </a:r>
            <a:r>
              <a:rPr lang="da-DK" sz="2800" b="1"/>
              <a:t> </a:t>
            </a:r>
            <a:r>
              <a:rPr lang="da-DK" sz="2800"/>
              <a:t>3 yd, 4 yd, 8 yd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Possible Triangles Given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2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9741031" cy="40981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Is it possible to form a triangle with the given side lengths? If not, explain why not. </a:t>
            </a:r>
          </a:p>
          <a:p>
            <a:r>
              <a:rPr lang="en-IN" sz="2800" b="1">
                <a:solidFill>
                  <a:schemeClr val="tx1"/>
                </a:solidFill>
              </a:rPr>
              <a:t>a.</a:t>
            </a:r>
            <a:r>
              <a:rPr lang="en-IN" sz="2800" b="1"/>
              <a:t> </a:t>
            </a:r>
            <a:r>
              <a:rPr lang="en-IN" sz="2800"/>
              <a:t>2 mm, 5 mm, 6 mm	</a:t>
            </a:r>
            <a:r>
              <a:rPr lang="en-IN" sz="2800">
                <a:solidFill>
                  <a:srgbClr val="FF0000"/>
                </a:solidFill>
              </a:rPr>
              <a:t> yes </a:t>
            </a:r>
            <a:r>
              <a:rPr lang="en-IN" sz="2800"/>
              <a:t>		</a:t>
            </a:r>
            <a:endParaRPr lang="en-IN" sz="2800">
              <a:solidFill>
                <a:srgbClr val="FF0000"/>
              </a:solidFill>
            </a:endParaRPr>
          </a:p>
          <a:p>
            <a:pPr marL="400050" indent="-400050"/>
            <a:r>
              <a:rPr lang="da-DK" sz="2800" b="1">
                <a:solidFill>
                  <a:schemeClr val="tx1"/>
                </a:solidFill>
              </a:rPr>
              <a:t>b.</a:t>
            </a:r>
            <a:r>
              <a:rPr lang="da-DK" sz="2800" b="1"/>
              <a:t> </a:t>
            </a:r>
            <a:r>
              <a:rPr lang="da-DK" sz="2800"/>
              <a:t>3 yd, 4 yd, 8 yd</a:t>
            </a:r>
            <a:br>
              <a:rPr lang="da-DK" sz="2800"/>
            </a:br>
            <a:r>
              <a:rPr lang="en-IN" sz="2800">
                <a:solidFill>
                  <a:srgbClr val="FF0000"/>
                </a:solidFill>
              </a:rPr>
              <a:t>No; because 3 + 4 ≯ 8, the side lengths will not form a triangle. </a:t>
            </a:r>
          </a:p>
          <a:p>
            <a:endParaRPr lang="da-DK" sz="2800"/>
          </a:p>
          <a:p>
            <a:endParaRPr lang="da-DK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Possible Triangles Given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0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447801" cy="4502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0" i="0" u="none" strike="noStrike" baseline="0"/>
              <a:t>When the lengths of two sides of a triangle are known, the third side can be any length in a range of values.</a:t>
            </a:r>
            <a:endParaRPr lang="en-IN" sz="2800" b="1">
              <a:solidFill>
                <a:schemeClr val="tx1"/>
              </a:solidFill>
            </a:endParaRPr>
          </a:p>
          <a:p>
            <a:br>
              <a:rPr lang="en-IN" sz="2800" b="1">
                <a:solidFill>
                  <a:schemeClr val="tx1"/>
                </a:solidFill>
              </a:rPr>
            </a:br>
            <a:r>
              <a:rPr lang="en-IN" sz="2800" b="1">
                <a:solidFill>
                  <a:schemeClr val="tx1"/>
                </a:solidFill>
              </a:rPr>
              <a:t>DRONES</a:t>
            </a:r>
            <a:r>
              <a:rPr lang="en-IN" sz="2800" b="1"/>
              <a:t>  A delivery company uses drones to make speedy deliveries around the city. A drone leaves the home office and flies 8 miles east to its first delivery and then 4 more miles southwest to a second delivery. What is the </a:t>
            </a:r>
            <a:r>
              <a:rPr lang="en-IN" sz="2800" b="1" i="1"/>
              <a:t>least </a:t>
            </a:r>
            <a:r>
              <a:rPr lang="en-IN" sz="2800" b="1"/>
              <a:t>possible whole-number distance the drone will fly to return to the home office? </a:t>
            </a:r>
            <a:endParaRPr lang="en-IN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Possible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9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316139" cy="44643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Let </a:t>
            </a:r>
            <a:r>
              <a:rPr lang="en-IN" sz="2800" i="1"/>
              <a:t>x </a:t>
            </a:r>
            <a:r>
              <a:rPr lang="en-IN" sz="2800"/>
              <a:t>represent the length of the third side of a triangle with sides that measure 8 miles and 4 miles. Set up and solve each of the three triangle inequalities.</a:t>
            </a:r>
          </a:p>
          <a:p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IN" sz="2800"/>
              <a:t>The least whole-number value between 4 and 12 is 5. The drone has to fly at least 5 miles to the home office after the two deliveries.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Possible Side Lengths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58302"/>
              </p:ext>
            </p:extLst>
          </p:nvPr>
        </p:nvGraphicFramePr>
        <p:xfrm>
          <a:off x="609600" y="3392488"/>
          <a:ext cx="797560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6302">
                  <a:extLst>
                    <a:ext uri="{9D8B030D-6E8A-4147-A177-3AD203B41FA5}">
                      <a16:colId xmlns:a16="http://schemas.microsoft.com/office/drawing/2014/main" val="1695699885"/>
                    </a:ext>
                  </a:extLst>
                </a:gridCol>
                <a:gridCol w="1662232">
                  <a:extLst>
                    <a:ext uri="{9D8B030D-6E8A-4147-A177-3AD203B41FA5}">
                      <a16:colId xmlns:a16="http://schemas.microsoft.com/office/drawing/2014/main" val="192994192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39183151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675142414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3069459573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757735013"/>
                    </a:ext>
                  </a:extLst>
                </a:gridCol>
              </a:tblGrid>
              <a:tr h="494754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+ 8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 8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+ 8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&gt; 4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76330"/>
                  </a:ext>
                </a:extLst>
              </a:tr>
              <a:tr h="494754"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1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IN" sz="2800" i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&gt; 4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1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IN" sz="2800" i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&gt; −4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61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51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372977" cy="2507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What is the greatest possible whole-number measure for the third side?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Possible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7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8939621" cy="27335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</a:rPr>
                  <a:t>HOME IMPROVEMENT</a:t>
                </a:r>
                <a:r>
                  <a:rPr lang="en-IN" sz="2800" b="1"/>
                  <a:t>  </a:t>
                </a:r>
                <a:r>
                  <a:rPr lang="en-IN" sz="2800"/>
                  <a:t>To install a smart thermostat, Kelvin is cutting a triangular hole in the wall. He marks side lengths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IN" sz="2800"/>
                  <a:t> inches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IN" sz="2800"/>
                  <a:t> inches.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8939621" cy="2733526"/>
              </a:xfrm>
              <a:prstGeom prst="rect">
                <a:avLst/>
              </a:prstGeom>
              <a:blipFill>
                <a:blip r:embed="rId3"/>
                <a:stretch>
                  <a:fillRect l="-1363" t="-2227" r="-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Possible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6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0916688" cy="4704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5388" indent="-1195388"/>
            <a:r>
              <a:rPr lang="en-IN" sz="2800" b="1">
                <a:solidFill>
                  <a:schemeClr val="tx1"/>
                </a:solidFill>
              </a:rPr>
              <a:t>Part A  Which assumption do you need to make to determine the range for the measure of the third side of the hole?</a:t>
            </a:r>
          </a:p>
          <a:p>
            <a:r>
              <a:rPr lang="en-IN" sz="2800"/>
              <a:t>A. The triangular hole is not equiangular.</a:t>
            </a:r>
          </a:p>
          <a:p>
            <a:r>
              <a:rPr lang="en-IN" sz="2800"/>
              <a:t>B. The smart thermostat requires a triangular hole.</a:t>
            </a:r>
          </a:p>
          <a:p>
            <a:r>
              <a:rPr lang="en-IN" sz="2800"/>
              <a:t>C. Kelvin measured the side lengths accurately.</a:t>
            </a:r>
          </a:p>
          <a:p>
            <a:pPr>
              <a:spcAft>
                <a:spcPts val="1200"/>
              </a:spcAft>
            </a:pPr>
            <a:r>
              <a:rPr lang="en-IN" sz="2800"/>
              <a:t>D. Two sides of the hole are longer than the third side.</a:t>
            </a:r>
            <a:endParaRPr lang="en-IN" sz="2800" b="1">
              <a:solidFill>
                <a:schemeClr val="tx1"/>
              </a:solidFill>
            </a:endParaRPr>
          </a:p>
          <a:p>
            <a:r>
              <a:rPr lang="en-IN" sz="2800" b="1">
                <a:solidFill>
                  <a:schemeClr val="tx1"/>
                </a:solidFill>
              </a:rPr>
              <a:t>Part B  What is the possible range for the third side length?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Possible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0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10945007" cy="470483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95388" indent="-1195388"/>
                <a:r>
                  <a:rPr lang="en-IN" sz="2800" b="1">
                    <a:solidFill>
                      <a:schemeClr val="tx1"/>
                    </a:solidFill>
                  </a:rPr>
                  <a:t>Part A  Which assumption do you need to make to determine the range for the measure of the third side of the hole?</a:t>
                </a:r>
              </a:p>
              <a:p>
                <a:r>
                  <a:rPr lang="en-IN" sz="2800"/>
                  <a:t>A. The triangular hole is not equiangular.			</a:t>
                </a:r>
                <a:r>
                  <a:rPr lang="en-IN" sz="2800">
                    <a:solidFill>
                      <a:srgbClr val="FF0000"/>
                    </a:solidFill>
                  </a:rPr>
                  <a:t>C</a:t>
                </a:r>
              </a:p>
              <a:p>
                <a:r>
                  <a:rPr lang="en-IN" sz="2800"/>
                  <a:t>B. The smart thermostat requires a triangular hole.</a:t>
                </a:r>
              </a:p>
              <a:p>
                <a:r>
                  <a:rPr lang="en-IN" sz="2800"/>
                  <a:t>C. Kelvin measured the side lengths accurately.</a:t>
                </a:r>
              </a:p>
              <a:p>
                <a:pPr>
                  <a:spcAft>
                    <a:spcPts val="1200"/>
                  </a:spcAft>
                </a:pPr>
                <a:r>
                  <a:rPr lang="en-IN" sz="2800"/>
                  <a:t>D. Two sides of the hole are longer than the third side.</a:t>
                </a:r>
                <a:endParaRPr lang="en-IN" sz="2800" b="1">
                  <a:solidFill>
                    <a:schemeClr val="tx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IN" sz="2800" b="1">
                    <a:solidFill>
                      <a:schemeClr val="tx1"/>
                    </a:solidFill>
                  </a:rPr>
                  <a:t>Part B  What is the possible range for the third side length?</a:t>
                </a:r>
                <a:br>
                  <a:rPr lang="en-IN" sz="2800" b="1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IN" sz="2800" b="1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10945007" cy="4704830"/>
              </a:xfrm>
              <a:prstGeom prst="rect">
                <a:avLst/>
              </a:prstGeom>
              <a:blipFill>
                <a:blip r:embed="rId3"/>
                <a:stretch>
                  <a:fillRect l="-1114" t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Possible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3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11105748" cy="4462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Solve each inequality.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/>
              <a:t> </a:t>
            </a:r>
            <a:r>
              <a:rPr lang="en-IN" sz="2800"/>
              <a:t>−3 ≤ 5</a:t>
            </a:r>
            <a:r>
              <a:rPr lang="en-IN" sz="2800" i="1"/>
              <a:t>x </a:t>
            </a:r>
            <a:r>
              <a:rPr lang="en-IN" sz="2800"/>
              <a:t>+ 7 &lt; 2</a:t>
            </a: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/>
              <a:t> </a:t>
            </a:r>
            <a:r>
              <a:rPr lang="en-IN" sz="2800" i="1"/>
              <a:t>x </a:t>
            </a:r>
            <a:r>
              <a:rPr lang="en-IN" sz="2800"/>
              <a:t>− 6 &lt; 12 and </a:t>
            </a:r>
            <a:r>
              <a:rPr lang="en-IN" sz="2800" i="1"/>
              <a:t>x </a:t>
            </a:r>
            <a:r>
              <a:rPr lang="en-IN" sz="2800"/>
              <a:t>+ 2 &gt; 4</a:t>
            </a: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1 &lt; 3</a:t>
            </a:r>
            <a:r>
              <a:rPr lang="en-IN" sz="2800" i="1"/>
              <a:t>x </a:t>
            </a:r>
            <a:r>
              <a:rPr lang="en-IN" sz="2800"/>
              <a:t>+ 1 &lt; 13</a:t>
            </a: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800" b="1"/>
              <a:t> </a:t>
            </a:r>
            <a:r>
              <a:rPr lang="en-IN" sz="2800"/>
              <a:t>3(</a:t>
            </a:r>
            <a:r>
              <a:rPr lang="en-IN" sz="2800" i="1"/>
              <a:t>x </a:t>
            </a:r>
            <a:r>
              <a:rPr lang="en-IN" sz="2800"/>
              <a:t>− 3) &gt; −3 or −8</a:t>
            </a:r>
            <a:r>
              <a:rPr lang="en-IN" sz="2800" i="1"/>
              <a:t>x </a:t>
            </a:r>
            <a:r>
              <a:rPr lang="en-IN" sz="2800"/>
              <a:t>≥ 24</a:t>
            </a:r>
          </a:p>
          <a:p>
            <a:pPr marL="444500" indent="-444500"/>
            <a:r>
              <a:rPr lang="en-IN" sz="2800" b="1">
                <a:solidFill>
                  <a:schemeClr val="tx1"/>
                </a:solidFill>
                <a:latin typeface="Proxima Nova"/>
              </a:rPr>
              <a:t>5.</a:t>
            </a:r>
            <a:r>
              <a:rPr lang="en-IN" sz="2800" b="1">
                <a:solidFill>
                  <a:schemeClr val="tx1"/>
                </a:solidFill>
              </a:rPr>
              <a:t> SCIENCE</a:t>
            </a:r>
            <a:r>
              <a:rPr lang="en-IN" sz="2800" b="1"/>
              <a:t>  </a:t>
            </a:r>
            <a:r>
              <a:rPr lang="en-IN" sz="2800"/>
              <a:t>The temperature in a mixture in a chemical experiment must be between 18°C and 25°C. Write a compound inequality to show the required temperatures.</a:t>
            </a:r>
          </a:p>
        </p:txBody>
      </p:sp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6202184" cy="3053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△</a:t>
            </a:r>
            <a:r>
              <a:rPr lang="en-IN" sz="2800" b="1" i="1">
                <a:solidFill>
                  <a:schemeClr val="tx1"/>
                </a:solidFill>
              </a:rPr>
              <a:t>HAB </a:t>
            </a:r>
            <a:r>
              <a:rPr lang="en-IN" sz="2800" b="1">
                <a:solidFill>
                  <a:schemeClr val="tx1"/>
                </a:solidFill>
              </a:rPr>
              <a:t>and △</a:t>
            </a:r>
            <a:r>
              <a:rPr lang="en-IN" sz="2800" b="1" i="1">
                <a:solidFill>
                  <a:schemeClr val="tx1"/>
                </a:solidFill>
              </a:rPr>
              <a:t>HCB </a:t>
            </a:r>
            <a:r>
              <a:rPr lang="en-IN" sz="2800" b="1">
                <a:solidFill>
                  <a:schemeClr val="tx1"/>
                </a:solidFill>
              </a:rPr>
              <a:t>share side </a:t>
            </a:r>
            <a:r>
              <a:rPr lang="en-IN" sz="2800" b="1" i="1">
                <a:solidFill>
                  <a:schemeClr val="tx1"/>
                </a:solidFill>
              </a:rPr>
              <a:t>HB</a:t>
            </a:r>
            <a:r>
              <a:rPr lang="en-IN" sz="2800" b="1">
                <a:solidFill>
                  <a:schemeClr val="tx1"/>
                </a:solidFill>
              </a:rPr>
              <a:t>, and </a:t>
            </a:r>
            <a:r>
              <a:rPr lang="en-IN" sz="2800" b="1" i="1">
                <a:solidFill>
                  <a:schemeClr val="tx1"/>
                </a:solidFill>
              </a:rPr>
              <a:t>HC </a:t>
            </a:r>
            <a:r>
              <a:rPr lang="en-IN" sz="2800" b="1">
                <a:solidFill>
                  <a:schemeClr val="tx1"/>
                </a:solidFill>
              </a:rPr>
              <a:t>= </a:t>
            </a:r>
            <a:r>
              <a:rPr lang="en-IN" sz="2800" b="1" i="1">
                <a:solidFill>
                  <a:schemeClr val="tx1"/>
                </a:solidFill>
              </a:rPr>
              <a:t>HB</a:t>
            </a:r>
            <a:r>
              <a:rPr lang="en-IN" sz="2800" b="1">
                <a:solidFill>
                  <a:schemeClr val="tx1"/>
                </a:solidFill>
              </a:rPr>
              <a:t>. Prove that </a:t>
            </a:r>
            <a:r>
              <a:rPr lang="en-IN" sz="2800" b="1" i="1">
                <a:solidFill>
                  <a:schemeClr val="tx1"/>
                </a:solidFill>
              </a:rPr>
              <a:t>HA </a:t>
            </a:r>
            <a:r>
              <a:rPr lang="en-IN" sz="2800" b="1">
                <a:solidFill>
                  <a:schemeClr val="tx1"/>
                </a:solidFill>
              </a:rPr>
              <a:t>+ </a:t>
            </a:r>
            <a:r>
              <a:rPr lang="en-IN" sz="2800" b="1" i="1">
                <a:solidFill>
                  <a:schemeClr val="tx1"/>
                </a:solidFill>
              </a:rPr>
              <a:t>AB </a:t>
            </a:r>
            <a:r>
              <a:rPr lang="en-IN" sz="2800" b="1">
                <a:solidFill>
                  <a:schemeClr val="tx1"/>
                </a:solidFill>
              </a:rPr>
              <a:t>&gt; </a:t>
            </a:r>
            <a:r>
              <a:rPr lang="en-IN" sz="2800" b="1" i="1">
                <a:solidFill>
                  <a:schemeClr val="tx1"/>
                </a:solidFill>
              </a:rPr>
              <a:t>HC</a:t>
            </a:r>
            <a:r>
              <a:rPr lang="en-IN" sz="28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Triangle Inequality Theorem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 descr="Polygon&#10;&#10;Description automatically generated">
            <a:extLst>
              <a:ext uri="{FF2B5EF4-FFF2-40B4-BE49-F238E27FC236}">
                <a16:creationId xmlns:a16="http://schemas.microsoft.com/office/drawing/2014/main" id="{E4AD988D-445A-488C-A399-9E6BCFAFD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31" y="1707845"/>
            <a:ext cx="202615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372977" cy="3053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Triangle Inequality Theorem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77225"/>
              </p:ext>
            </p:extLst>
          </p:nvPr>
        </p:nvGraphicFramePr>
        <p:xfrm>
          <a:off x="605117" y="3577723"/>
          <a:ext cx="9078686" cy="2774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4171">
                  <a:extLst>
                    <a:ext uri="{9D8B030D-6E8A-4147-A177-3AD203B41FA5}">
                      <a16:colId xmlns:a16="http://schemas.microsoft.com/office/drawing/2014/main" val="3524488728"/>
                    </a:ext>
                  </a:extLst>
                </a:gridCol>
                <a:gridCol w="5094515">
                  <a:extLst>
                    <a:ext uri="{9D8B030D-6E8A-4147-A177-3AD203B41FA5}">
                      <a16:colId xmlns:a16="http://schemas.microsoft.com/office/drawing/2014/main" val="2489184473"/>
                    </a:ext>
                  </a:extLst>
                </a:gridCol>
              </a:tblGrid>
              <a:tr h="740914">
                <a:tc>
                  <a:txBody>
                    <a:bodyPr/>
                    <a:lstStyle/>
                    <a:p>
                      <a:pPr algn="ctr"/>
                      <a:r>
                        <a:rPr lang="en-IN" sz="2800" b="1">
                          <a:solidFill>
                            <a:schemeClr val="tx1"/>
                          </a:solidFill>
                        </a:rPr>
                        <a:t>Statements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>
                          <a:solidFill>
                            <a:schemeClr val="tx1"/>
                          </a:solidFill>
                        </a:rPr>
                        <a:t>Reasons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8052883"/>
                  </a:ext>
                </a:extLst>
              </a:tr>
              <a:tr h="2033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Proxima Nova"/>
                          <a:ea typeface="+mn-ea"/>
                          <a:cs typeface="+mn-cs"/>
                        </a:rPr>
                        <a:t>1.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HC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Proxima Nova"/>
                          <a:ea typeface="+mn-ea"/>
                          <a:cs typeface="+mn-cs"/>
                        </a:rPr>
                        <a:t>2.</a:t>
                      </a: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HA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Proxima Nova"/>
                          <a:ea typeface="+mn-ea"/>
                          <a:cs typeface="+mn-cs"/>
                        </a:rPr>
                        <a:t>3.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HA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HC </a:t>
                      </a:r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Proxima Nova"/>
                          <a:ea typeface="+mn-ea"/>
                          <a:cs typeface="+mn-cs"/>
                        </a:rPr>
                        <a:t>1.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Given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Proxima Nova"/>
                          <a:ea typeface="+mn-ea"/>
                          <a:cs typeface="+mn-cs"/>
                        </a:rPr>
                        <a:t>2.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Triangle Inequality Theorem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Proxima Nova"/>
                          <a:ea typeface="+mn-ea"/>
                          <a:cs typeface="+mn-cs"/>
                        </a:rPr>
                        <a:t>3.</a:t>
                      </a: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37530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DFB8E4-45A4-492A-ABEF-ED75B313041A}"/>
              </a:ext>
            </a:extLst>
          </p:cNvPr>
          <p:cNvSpPr txBox="1">
            <a:spLocks/>
          </p:cNvSpPr>
          <p:nvPr/>
        </p:nvSpPr>
        <p:spPr>
          <a:xfrm>
            <a:off x="558486" y="1597520"/>
            <a:ext cx="8203677" cy="15074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Given: </a:t>
            </a:r>
            <a:r>
              <a:rPr lang="en-IN" sz="2800" i="1"/>
              <a:t>HC </a:t>
            </a:r>
            <a:r>
              <a:rPr lang="en-IN" sz="2800"/>
              <a:t>= </a:t>
            </a:r>
            <a:r>
              <a:rPr lang="en-IN" sz="2800" i="1"/>
              <a:t>HB</a:t>
            </a:r>
            <a:br>
              <a:rPr lang="en-IN" sz="2800" b="1"/>
            </a:br>
            <a:r>
              <a:rPr lang="en-IN" sz="2800" b="1">
                <a:solidFill>
                  <a:schemeClr val="tx1"/>
                </a:solidFill>
              </a:rPr>
              <a:t>Prove: </a:t>
            </a:r>
            <a:r>
              <a:rPr lang="en-IN" sz="2800" i="1"/>
              <a:t>HA </a:t>
            </a:r>
            <a:r>
              <a:rPr lang="en-IN" sz="2800"/>
              <a:t>+ </a:t>
            </a:r>
            <a:r>
              <a:rPr lang="en-IN" sz="2800" i="1"/>
              <a:t>AB </a:t>
            </a:r>
            <a:r>
              <a:rPr lang="en-IN" sz="2800"/>
              <a:t>&gt; </a:t>
            </a:r>
            <a:r>
              <a:rPr lang="en-IN" sz="2800" i="1"/>
              <a:t>HC</a:t>
            </a:r>
            <a:endParaRPr lang="en-IN" sz="2800"/>
          </a:p>
          <a:p>
            <a:r>
              <a:rPr lang="en-IN" sz="2800" b="1">
                <a:solidFill>
                  <a:schemeClr val="tx1"/>
                </a:solidFill>
              </a:rPr>
              <a:t>Proof:</a:t>
            </a:r>
          </a:p>
        </p:txBody>
      </p:sp>
      <p:pic>
        <p:nvPicPr>
          <p:cNvPr id="7" name="Picture 6" descr="Polygon&#10;&#10;Description automatically generated">
            <a:extLst>
              <a:ext uri="{FF2B5EF4-FFF2-40B4-BE49-F238E27FC236}">
                <a16:creationId xmlns:a16="http://schemas.microsoft.com/office/drawing/2014/main" id="{54527998-0CC0-4148-96BB-0359ED264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90" y="1597520"/>
            <a:ext cx="202615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6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052262" cy="33213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 b="1">
                <a:solidFill>
                  <a:schemeClr val="tx1"/>
                </a:solidFill>
              </a:rPr>
              <a:t>The coordinates of the vertices of </a:t>
            </a:r>
            <a:r>
              <a:rPr lang="en-IN" sz="2600">
                <a:solidFill>
                  <a:schemeClr val="tx1"/>
                </a:solidFill>
              </a:rPr>
              <a:t>△</a:t>
            </a:r>
            <a:r>
              <a:rPr lang="en-IN" sz="2600" b="1" i="1">
                <a:solidFill>
                  <a:schemeClr val="tx1"/>
                </a:solidFill>
              </a:rPr>
              <a:t>XYZ </a:t>
            </a:r>
            <a:r>
              <a:rPr lang="en-IN" sz="2600" b="1">
                <a:solidFill>
                  <a:schemeClr val="tx1"/>
                </a:solidFill>
              </a:rPr>
              <a:t>are given. List the angles in order from least to greatest measure. </a:t>
            </a:r>
            <a:endParaRPr lang="en-IN" sz="2600">
              <a:solidFill>
                <a:schemeClr val="tx1"/>
              </a:solidFill>
            </a:endParaRPr>
          </a:p>
          <a:p>
            <a:r>
              <a:rPr lang="pl-PL" sz="26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pl-PL" sz="2600" b="1"/>
              <a:t> </a:t>
            </a:r>
            <a:r>
              <a:rPr lang="pl-PL" sz="2600" i="1"/>
              <a:t>X</a:t>
            </a:r>
            <a:r>
              <a:rPr lang="pl-PL" sz="2600"/>
              <a:t>(1, 3), </a:t>
            </a:r>
            <a:r>
              <a:rPr lang="pl-PL" sz="2600" i="1"/>
              <a:t>Y</a:t>
            </a:r>
            <a:r>
              <a:rPr lang="pl-PL" sz="2600"/>
              <a:t>(1, 8), </a:t>
            </a:r>
            <a:r>
              <a:rPr lang="pl-PL" sz="2600" i="1"/>
              <a:t>Z</a:t>
            </a:r>
            <a:r>
              <a:rPr lang="pl-PL" sz="2600"/>
              <a:t>(13, 8)</a:t>
            </a:r>
          </a:p>
          <a:p>
            <a:r>
              <a:rPr lang="pl-PL" sz="26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pl-PL" sz="2600" b="1"/>
              <a:t> </a:t>
            </a:r>
            <a:r>
              <a:rPr lang="pl-PL" sz="2600" i="1"/>
              <a:t>X</a:t>
            </a:r>
            <a:r>
              <a:rPr lang="pl-PL" sz="2600"/>
              <a:t>(−3, −4), </a:t>
            </a:r>
            <a:r>
              <a:rPr lang="pl-PL" sz="2600" i="1"/>
              <a:t>Y</a:t>
            </a:r>
            <a:r>
              <a:rPr lang="pl-PL" sz="2600"/>
              <a:t>(−1, −9), </a:t>
            </a:r>
            <a:r>
              <a:rPr lang="pl-PL" sz="2600" i="1"/>
              <a:t>Z</a:t>
            </a:r>
            <a:r>
              <a:rPr lang="pl-PL" sz="2600"/>
              <a:t>(3, −3)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052262" cy="4262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Suppose a stick 8 inches long is broken into three pieces, and the length of each piece is an integer measure.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What are the possible lengths of the three pieces? </a:t>
            </a:r>
            <a:br>
              <a:rPr lang="en-IN" sz="2800"/>
            </a:br>
            <a:br>
              <a:rPr lang="en-IN" sz="2800"/>
            </a:br>
            <a:endParaRPr lang="en-IN" sz="2800"/>
          </a:p>
          <a:p>
            <a:pPr marL="444500" indent="-444500"/>
            <a:r>
              <a:rPr lang="en-IN" sz="2800" b="1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800" b="1"/>
              <a:t> </a:t>
            </a:r>
            <a:r>
              <a:rPr lang="en-IN" sz="2800"/>
              <a:t>What are the lengths of the three pieces that can actually form a triangle?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7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052262" cy="477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 b="1">
                <a:solidFill>
                  <a:schemeClr val="tx1"/>
                </a:solidFill>
              </a:rPr>
              <a:t>The coordinates of the vertices of </a:t>
            </a:r>
            <a:r>
              <a:rPr lang="en-IN" sz="2600">
                <a:solidFill>
                  <a:schemeClr val="tx1"/>
                </a:solidFill>
              </a:rPr>
              <a:t>△</a:t>
            </a:r>
            <a:r>
              <a:rPr lang="en-IN" sz="2600" b="1" i="1">
                <a:solidFill>
                  <a:schemeClr val="tx1"/>
                </a:solidFill>
              </a:rPr>
              <a:t>XYZ </a:t>
            </a:r>
            <a:r>
              <a:rPr lang="en-IN" sz="2600" b="1">
                <a:solidFill>
                  <a:schemeClr val="tx1"/>
                </a:solidFill>
              </a:rPr>
              <a:t>are given. List the angles in order from least to greatest measure. </a:t>
            </a:r>
            <a:endParaRPr lang="en-IN" sz="2600">
              <a:solidFill>
                <a:schemeClr val="tx1"/>
              </a:solidFill>
            </a:endParaRPr>
          </a:p>
          <a:p>
            <a:r>
              <a:rPr lang="pl-PL" sz="26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pl-PL" sz="2600" b="1"/>
              <a:t> </a:t>
            </a:r>
            <a:r>
              <a:rPr lang="pl-PL" sz="2600" i="1"/>
              <a:t>X</a:t>
            </a:r>
            <a:r>
              <a:rPr lang="pl-PL" sz="2600"/>
              <a:t>(1, 3), </a:t>
            </a:r>
            <a:r>
              <a:rPr lang="pl-PL" sz="2600" i="1"/>
              <a:t>Y</a:t>
            </a:r>
            <a:r>
              <a:rPr lang="pl-PL" sz="2600"/>
              <a:t>(1, 8), </a:t>
            </a:r>
            <a:r>
              <a:rPr lang="pl-PL" sz="2600" i="1"/>
              <a:t>Z</a:t>
            </a:r>
            <a:r>
              <a:rPr lang="pl-PL" sz="2600"/>
              <a:t>(13, 8) </a:t>
            </a:r>
            <a:r>
              <a:rPr lang="en-US" sz="2600"/>
              <a:t>	</a:t>
            </a:r>
            <a:r>
              <a:rPr lang="pl-PL" sz="2600">
                <a:solidFill>
                  <a:srgbClr val="FF0000"/>
                </a:solidFill>
              </a:rPr>
              <a:t>∠</a:t>
            </a:r>
            <a:r>
              <a:rPr lang="pl-PL" sz="2600" i="1">
                <a:solidFill>
                  <a:srgbClr val="FF0000"/>
                </a:solidFill>
              </a:rPr>
              <a:t>Z</a:t>
            </a:r>
            <a:r>
              <a:rPr lang="pl-PL" sz="2600">
                <a:solidFill>
                  <a:srgbClr val="FF0000"/>
                </a:solidFill>
              </a:rPr>
              <a:t>, ∠</a:t>
            </a:r>
            <a:r>
              <a:rPr lang="pl-PL" sz="2600" i="1">
                <a:solidFill>
                  <a:srgbClr val="FF0000"/>
                </a:solidFill>
              </a:rPr>
              <a:t>X</a:t>
            </a:r>
            <a:r>
              <a:rPr lang="pl-PL" sz="2600">
                <a:solidFill>
                  <a:srgbClr val="FF0000"/>
                </a:solidFill>
              </a:rPr>
              <a:t>, ∠</a:t>
            </a:r>
            <a:r>
              <a:rPr lang="pl-PL" sz="2600" i="1">
                <a:solidFill>
                  <a:srgbClr val="FF0000"/>
                </a:solidFill>
              </a:rPr>
              <a:t>Y </a:t>
            </a:r>
            <a:endParaRPr lang="pl-PL" sz="2600">
              <a:solidFill>
                <a:srgbClr val="FF0000"/>
              </a:solidFill>
            </a:endParaRPr>
          </a:p>
          <a:p>
            <a:r>
              <a:rPr lang="pl-PL" sz="26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pl-PL" sz="2600" b="1"/>
              <a:t> </a:t>
            </a:r>
            <a:r>
              <a:rPr lang="pl-PL" sz="2600" i="1"/>
              <a:t>X</a:t>
            </a:r>
            <a:r>
              <a:rPr lang="pl-PL" sz="2600"/>
              <a:t>(−3, −4), </a:t>
            </a:r>
            <a:r>
              <a:rPr lang="pl-PL" sz="2600" i="1"/>
              <a:t>Y</a:t>
            </a:r>
            <a:r>
              <a:rPr lang="pl-PL" sz="2600"/>
              <a:t>(−1, −9), </a:t>
            </a:r>
            <a:r>
              <a:rPr lang="pl-PL" sz="2600" i="1"/>
              <a:t>Z</a:t>
            </a:r>
            <a:r>
              <a:rPr lang="pl-PL" sz="2600"/>
              <a:t>(3, −3) </a:t>
            </a:r>
            <a:r>
              <a:rPr lang="en-US" sz="2600"/>
              <a:t>	</a:t>
            </a:r>
            <a:r>
              <a:rPr lang="pl-PL" sz="2600">
                <a:solidFill>
                  <a:srgbClr val="FF0000"/>
                </a:solidFill>
              </a:rPr>
              <a:t>∠</a:t>
            </a:r>
            <a:r>
              <a:rPr lang="pl-PL" sz="2600" i="1">
                <a:solidFill>
                  <a:srgbClr val="FF0000"/>
                </a:solidFill>
              </a:rPr>
              <a:t>Z</a:t>
            </a:r>
            <a:r>
              <a:rPr lang="pl-PL" sz="2600">
                <a:solidFill>
                  <a:srgbClr val="FF0000"/>
                </a:solidFill>
              </a:rPr>
              <a:t>, ∠</a:t>
            </a:r>
            <a:r>
              <a:rPr lang="pl-PL" sz="2600" i="1">
                <a:solidFill>
                  <a:srgbClr val="FF0000"/>
                </a:solidFill>
              </a:rPr>
              <a:t>Y</a:t>
            </a:r>
            <a:r>
              <a:rPr lang="pl-PL" sz="2600">
                <a:solidFill>
                  <a:srgbClr val="FF0000"/>
                </a:solidFill>
              </a:rPr>
              <a:t>, ∠</a:t>
            </a:r>
            <a:r>
              <a:rPr lang="pl-PL" sz="2600" i="1">
                <a:solidFill>
                  <a:srgbClr val="FF0000"/>
                </a:solidFill>
              </a:rPr>
              <a:t>X</a:t>
            </a:r>
            <a:r>
              <a:rPr lang="pl-PL" sz="2600" i="1"/>
              <a:t> </a:t>
            </a:r>
            <a:endParaRPr lang="pl-PL" sz="26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50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052262" cy="4518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Suppose a stick 8 inches long is broken into three pieces, and the length of each piece is an integer measure.</a:t>
            </a:r>
            <a:endParaRPr lang="en-IN" sz="2800">
              <a:solidFill>
                <a:schemeClr val="tx1"/>
              </a:solidFill>
            </a:endParaRPr>
          </a:p>
          <a:p>
            <a:pPr marL="461963" indent="-461963"/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What are the possible lengths of the three pieces? </a:t>
            </a:r>
            <a:br>
              <a:rPr lang="en-IN" sz="2800"/>
            </a:br>
            <a:r>
              <a:rPr lang="en-IN" sz="2800">
                <a:solidFill>
                  <a:srgbClr val="FF0000"/>
                </a:solidFill>
              </a:rPr>
              <a:t>1 in., 1 in., 6 in.; 1 in., 2 in., 5 in.; 1 in., 3 in., 4 in.; 2 in., 2 in., 4 in.; 2 in., 3 in., 3 in. </a:t>
            </a:r>
          </a:p>
          <a:p>
            <a:pPr marL="444500" indent="-444500"/>
            <a:r>
              <a:rPr lang="en-IN" sz="2800" b="1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800" b="1"/>
              <a:t> </a:t>
            </a:r>
            <a:r>
              <a:rPr lang="en-IN" sz="2800"/>
              <a:t>What are the lengths of the three pieces that can actually form a triangle? </a:t>
            </a:r>
            <a:br>
              <a:rPr lang="en-IN" sz="2800"/>
            </a:br>
            <a:r>
              <a:rPr lang="en-IN" sz="2800">
                <a:solidFill>
                  <a:srgbClr val="FF0000"/>
                </a:solidFill>
              </a:rPr>
              <a:t>2 in., 3 in., 3 in.</a:t>
            </a:r>
            <a:endParaRPr lang="pl-PL" sz="280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4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11105748" cy="4570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Solve each inequality.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/>
              <a:t> </a:t>
            </a:r>
            <a:r>
              <a:rPr lang="en-IN" sz="2800"/>
              <a:t>−3 ≤ 5</a:t>
            </a:r>
            <a:r>
              <a:rPr lang="en-IN" sz="2800" i="1"/>
              <a:t>x </a:t>
            </a:r>
            <a:r>
              <a:rPr lang="en-IN" sz="2800"/>
              <a:t>+ 7 &lt; 2 	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−2 ≤ </a:t>
            </a:r>
            <a:r>
              <a:rPr lang="en-IN" sz="2800" b="1" i="1">
                <a:solidFill>
                  <a:srgbClr val="FF0000"/>
                </a:solidFill>
                <a:latin typeface="Proxima Nova"/>
              </a:rPr>
              <a:t>x 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&lt; −1</a:t>
            </a: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/>
              <a:t> </a:t>
            </a:r>
            <a:r>
              <a:rPr lang="en-IN" sz="2800" i="1"/>
              <a:t>x </a:t>
            </a:r>
            <a:r>
              <a:rPr lang="en-IN" sz="2800"/>
              <a:t>− 6 &lt; 12 and </a:t>
            </a:r>
            <a:r>
              <a:rPr lang="en-IN" sz="2800" i="1"/>
              <a:t>x </a:t>
            </a:r>
            <a:r>
              <a:rPr lang="en-IN" sz="2800"/>
              <a:t>+ 2 &gt; 4 	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2 &lt; </a:t>
            </a:r>
            <a:r>
              <a:rPr lang="en-IN" sz="2800" b="1" i="1">
                <a:solidFill>
                  <a:srgbClr val="FF0000"/>
                </a:solidFill>
                <a:latin typeface="Proxima Nova"/>
              </a:rPr>
              <a:t>x 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&lt; 18</a:t>
            </a: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1 &lt; 3</a:t>
            </a:r>
            <a:r>
              <a:rPr lang="en-IN" sz="2800" i="1"/>
              <a:t>x </a:t>
            </a:r>
            <a:r>
              <a:rPr lang="en-IN" sz="2800"/>
              <a:t>+ 1 &lt; 13 	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0 &lt; </a:t>
            </a:r>
            <a:r>
              <a:rPr lang="en-IN" sz="2800" b="1" i="1">
                <a:solidFill>
                  <a:srgbClr val="FF0000"/>
                </a:solidFill>
                <a:latin typeface="Proxima Nova"/>
              </a:rPr>
              <a:t>x 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&lt; 4</a:t>
            </a: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800" b="1"/>
              <a:t> </a:t>
            </a:r>
            <a:r>
              <a:rPr lang="en-IN" sz="2800"/>
              <a:t>3(</a:t>
            </a:r>
            <a:r>
              <a:rPr lang="en-IN" sz="2800" i="1"/>
              <a:t>x </a:t>
            </a:r>
            <a:r>
              <a:rPr lang="en-IN" sz="2800"/>
              <a:t>− 3) &gt; −3 or −8</a:t>
            </a:r>
            <a:r>
              <a:rPr lang="en-IN" sz="2800" i="1"/>
              <a:t>x </a:t>
            </a:r>
            <a:r>
              <a:rPr lang="en-IN" sz="2800"/>
              <a:t>≥ 24 	</a:t>
            </a:r>
            <a:r>
              <a:rPr lang="en-IN" sz="2800" b="1" i="1">
                <a:solidFill>
                  <a:srgbClr val="FF0000"/>
                </a:solidFill>
                <a:latin typeface="Proxima Nova"/>
              </a:rPr>
              <a:t>x 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&gt; 2 or </a:t>
            </a:r>
            <a:r>
              <a:rPr lang="en-IN" sz="2800" b="1" i="1">
                <a:solidFill>
                  <a:srgbClr val="FF0000"/>
                </a:solidFill>
                <a:latin typeface="Proxima Nova"/>
              </a:rPr>
              <a:t>x 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≤ −3</a:t>
            </a:r>
          </a:p>
          <a:p>
            <a:pPr marL="444500" indent="-444500"/>
            <a:r>
              <a:rPr lang="en-IN" sz="2800" b="1">
                <a:solidFill>
                  <a:schemeClr val="tx1"/>
                </a:solidFill>
                <a:latin typeface="Proxima Nova"/>
              </a:rPr>
              <a:t>5.</a:t>
            </a:r>
            <a:r>
              <a:rPr lang="en-IN" sz="2800" b="1">
                <a:solidFill>
                  <a:schemeClr val="tx1"/>
                </a:solidFill>
              </a:rPr>
              <a:t> SCIENCE</a:t>
            </a:r>
            <a:r>
              <a:rPr lang="en-IN" sz="2800" b="1"/>
              <a:t>  </a:t>
            </a:r>
            <a:r>
              <a:rPr lang="en-IN" sz="2800"/>
              <a:t>The temperature in a mixture in a chemical experiment must be between 18°C and 25°C. Write a compound inequality to show the required temperatures. 	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18 &lt; </a:t>
            </a:r>
            <a:r>
              <a:rPr lang="en-IN" sz="2800" b="1" i="1">
                <a:solidFill>
                  <a:srgbClr val="FF0000"/>
                </a:solidFill>
                <a:latin typeface="Proxima Nova"/>
              </a:rPr>
              <a:t>x </a:t>
            </a:r>
            <a:r>
              <a:rPr lang="en-IN" sz="2800" b="1">
                <a:solidFill>
                  <a:srgbClr val="FF0000"/>
                </a:solidFill>
                <a:latin typeface="Proxima Nova"/>
              </a:rPr>
              <a:t>&lt; 25</a:t>
            </a:r>
          </a:p>
        </p:txBody>
      </p:sp>
    </p:spTree>
    <p:extLst>
      <p:ext uri="{BB962C8B-B14F-4D97-AF65-F5344CB8AC3E}">
        <p14:creationId xmlns:p14="http://schemas.microsoft.com/office/powerpoint/2010/main" val="324674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8769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MA.912.GR.1.3 </a:t>
            </a:r>
            <a:r>
              <a:rPr lang="en-IN" sz="2800">
                <a:solidFill>
                  <a:schemeClr val="tx2"/>
                </a:solidFill>
              </a:rPr>
              <a:t>Prove relationships and theorems about triangles. Solve mathematical and real-world problems involving postulates, relationships and theorems of triangles.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264249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0049790" cy="41416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 b="1">
                <a:solidFill>
                  <a:schemeClr val="tx1"/>
                </a:solidFill>
              </a:rPr>
              <a:t>Content Objective</a:t>
            </a:r>
            <a:br>
              <a:rPr lang="en-US" sz="2800" b="1">
                <a:solidFill>
                  <a:schemeClr val="tx1"/>
                </a:solidFill>
              </a:rPr>
            </a:br>
            <a:r>
              <a:rPr lang="en-IN" sz="2800"/>
              <a:t>Students prove and apply the Triangle Inequality Theorem.</a:t>
            </a:r>
            <a:br>
              <a:rPr lang="en-US" sz="2800"/>
            </a:br>
            <a:endParaRPr lang="en-US" sz="2800"/>
          </a:p>
          <a:p>
            <a:pPr>
              <a:spcBef>
                <a:spcPts val="1000"/>
              </a:spcBef>
            </a:pPr>
            <a:r>
              <a:rPr lang="en-US" sz="2800" b="1">
                <a:solidFill>
                  <a:schemeClr val="tx1"/>
                </a:solidFill>
              </a:rPr>
              <a:t>Language Objectives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Students explain how to prove and apply the Triangle Inequality Theorem using </a:t>
            </a:r>
            <a:r>
              <a:rPr lang="en-IN" sz="2800" i="1"/>
              <a:t>If</a:t>
            </a:r>
            <a:r>
              <a:rPr lang="en-IN" sz="2800"/>
              <a:t>…, </a:t>
            </a:r>
            <a:r>
              <a:rPr lang="en-IN" sz="2800" i="1"/>
              <a:t>then</a:t>
            </a:r>
            <a:r>
              <a:rPr lang="en-IN" sz="2800"/>
              <a:t>… statements.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To optimize output, students participate in MLR7: Compare and Connect.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741031" cy="45266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In order for three segments to form a triangle, a special relationship must exist among their lengths. </a:t>
            </a:r>
            <a:endParaRPr lang="en-IN" sz="2800" b="1">
              <a:solidFill>
                <a:schemeClr val="tx1"/>
              </a:solidFill>
            </a:endParaRPr>
          </a:p>
          <a:p>
            <a:endParaRPr lang="en-IN" sz="2800" b="1">
              <a:solidFill>
                <a:schemeClr val="tx1"/>
              </a:solidFill>
            </a:endParaRPr>
          </a:p>
          <a:p>
            <a:r>
              <a:rPr lang="en-IN" sz="2800" b="1">
                <a:solidFill>
                  <a:schemeClr val="tx1"/>
                </a:solidFill>
              </a:rPr>
              <a:t>Theorem 6.11: </a:t>
            </a:r>
            <a:r>
              <a:rPr lang="en-IN" sz="2800" b="1"/>
              <a:t>Triangle Inequality Theorem</a:t>
            </a:r>
            <a:endParaRPr lang="en-IN" sz="2800"/>
          </a:p>
          <a:p>
            <a:r>
              <a:rPr lang="en-IN" sz="2800"/>
              <a:t>The sum of the lengths of any two sides of a triangle must be greater than the length of the third side.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The Triangle Inequality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1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815422"/>
            <a:ext cx="9741031" cy="11698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Is it possible to form a triangle with the given side lengths? If not, explain why not.</a:t>
            </a:r>
          </a:p>
          <a:p>
            <a:r>
              <a:rPr lang="en-IN" sz="2800" b="1">
                <a:solidFill>
                  <a:schemeClr val="tx1"/>
                </a:solidFill>
              </a:rPr>
              <a:t>a. 9 cm, 12 cm, 18 cm</a:t>
            </a:r>
          </a:p>
          <a:p>
            <a:r>
              <a:rPr lang="en-IN" sz="2800" b="1">
                <a:solidFill>
                  <a:schemeClr val="tx1"/>
                </a:solidFill>
              </a:rPr>
              <a:t>b. 3 in., 5 in., 8 in.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Possible Triangles Given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3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110255" cy="37516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a. 9 cm, 12 cm, 18 cm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Check each inequality. </a:t>
            </a:r>
          </a:p>
          <a:p>
            <a:r>
              <a:rPr lang="en-IN" sz="2800"/>
              <a:t>9 + 12 &gt; 18 	12 + 18 &gt; 9 	9 + 18 &gt; 12 </a:t>
            </a:r>
          </a:p>
          <a:p>
            <a:r>
              <a:rPr lang="en-US" sz="2800"/>
              <a:t>Because the sum of each pair of side lengths is greater than the third side length, sides with lengths 9, 12, and 18 centimeters will</a:t>
            </a:r>
            <a:r>
              <a:rPr lang="en-US" sz="2800" b="1"/>
              <a:t> </a:t>
            </a:r>
            <a:r>
              <a:rPr lang="en-US" sz="2800"/>
              <a:t>form a triangle.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Possible Triangles Given Side Lengths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9584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EC8B5-3819-4979-9120-C477F29E8895}">
  <ds:schemaRefs>
    <ds:schemaRef ds:uri="9450ef5d-1a70-432a-a187-b784c13ee2c7"/>
    <ds:schemaRef ds:uri="eebb11a2-b469-44b8-8bf8-081d58bb64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E28875-97E1-4E18-AF3F-C7A2EBF54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1686</Words>
  <Application>Microsoft Office PowerPoint</Application>
  <PresentationFormat>Widescreen</PresentationFormat>
  <Paragraphs>154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Proxima Nova</vt:lpstr>
      <vt:lpstr>Wingdings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4</cp:revision>
  <cp:lastPrinted>2018-08-01T21:17:27Z</cp:lastPrinted>
  <dcterms:created xsi:type="dcterms:W3CDTF">2020-09-17T18:06:02Z</dcterms:created>
  <dcterms:modified xsi:type="dcterms:W3CDTF">2022-11-22T12:16:48Z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