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1"/>
  </p:notesMasterIdLst>
  <p:handoutMasterIdLst>
    <p:handoutMasterId r:id="rId42"/>
  </p:handoutMasterIdLst>
  <p:sldIdLst>
    <p:sldId id="362" r:id="rId6"/>
    <p:sldId id="303" r:id="rId7"/>
    <p:sldId id="368" r:id="rId8"/>
    <p:sldId id="481" r:id="rId9"/>
    <p:sldId id="304" r:id="rId10"/>
    <p:sldId id="305" r:id="rId11"/>
    <p:sldId id="427" r:id="rId12"/>
    <p:sldId id="478" r:id="rId13"/>
    <p:sldId id="461" r:id="rId14"/>
    <p:sldId id="377" r:id="rId15"/>
    <p:sldId id="429" r:id="rId16"/>
    <p:sldId id="433" r:id="rId17"/>
    <p:sldId id="331" r:id="rId18"/>
    <p:sldId id="468" r:id="rId19"/>
    <p:sldId id="434" r:id="rId20"/>
    <p:sldId id="385" r:id="rId21"/>
    <p:sldId id="464" r:id="rId22"/>
    <p:sldId id="439" r:id="rId23"/>
    <p:sldId id="465" r:id="rId24"/>
    <p:sldId id="440" r:id="rId25"/>
    <p:sldId id="445" r:id="rId26"/>
    <p:sldId id="466" r:id="rId27"/>
    <p:sldId id="446" r:id="rId28"/>
    <p:sldId id="448" r:id="rId29"/>
    <p:sldId id="450" r:id="rId30"/>
    <p:sldId id="451" r:id="rId31"/>
    <p:sldId id="452" r:id="rId32"/>
    <p:sldId id="386" r:id="rId33"/>
    <p:sldId id="470" r:id="rId34"/>
    <p:sldId id="453" r:id="rId35"/>
    <p:sldId id="387" r:id="rId36"/>
    <p:sldId id="467" r:id="rId37"/>
    <p:sldId id="454" r:id="rId38"/>
    <p:sldId id="456" r:id="rId39"/>
    <p:sldId id="370" r:id="rId40"/>
  </p:sldIdLst>
  <p:sldSz cx="12192000" cy="6858000"/>
  <p:notesSz cx="7010400" cy="923607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107"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8"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175A"/>
    <a:srgbClr val="FFFFFF"/>
    <a:srgbClr val="00A6B9"/>
    <a:srgbClr val="00C7C3"/>
    <a:srgbClr val="02F0DE"/>
    <a:srgbClr val="FFB600"/>
    <a:srgbClr val="33F0E1"/>
    <a:srgbClr val="01708C"/>
    <a:srgbClr val="692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32972-5F74-4CE8-A437-449FAC412C94}" v="2" dt="2021-11-25T12:40:40.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0" autoAdjust="0"/>
    <p:restoredTop sz="78664" autoAdjust="0"/>
  </p:normalViewPr>
  <p:slideViewPr>
    <p:cSldViewPr snapToGrid="0">
      <p:cViewPr varScale="1">
        <p:scale>
          <a:sx n="65" d="100"/>
          <a:sy n="65" d="100"/>
        </p:scale>
        <p:origin x="1363" y="43"/>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5814"/>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9/4/2024</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9/4/2024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425830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362296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1773064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67365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3539602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45841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382802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58992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408486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124651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276627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7254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2998394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70260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308915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759967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493983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2246098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3783252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530308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170170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241723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248119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391935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6</a:t>
            </a:fld>
            <a:endParaRPr lang="en-US" dirty="0"/>
          </a:p>
        </p:txBody>
      </p:sp>
    </p:spTree>
    <p:extLst>
      <p:ext uri="{BB962C8B-B14F-4D97-AF65-F5344CB8AC3E}">
        <p14:creationId xmlns:p14="http://schemas.microsoft.com/office/powerpoint/2010/main" val="292368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7</a:t>
            </a:fld>
            <a:endParaRPr lang="en-US" dirty="0"/>
          </a:p>
        </p:txBody>
      </p:sp>
    </p:spTree>
    <p:extLst>
      <p:ext uri="{BB962C8B-B14F-4D97-AF65-F5344CB8AC3E}">
        <p14:creationId xmlns:p14="http://schemas.microsoft.com/office/powerpoint/2010/main" val="126127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8</a:t>
            </a:fld>
            <a:endParaRPr lang="en-US" dirty="0"/>
          </a:p>
        </p:txBody>
      </p:sp>
    </p:spTree>
    <p:extLst>
      <p:ext uri="{BB962C8B-B14F-4D97-AF65-F5344CB8AC3E}">
        <p14:creationId xmlns:p14="http://schemas.microsoft.com/office/powerpoint/2010/main" val="326415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12</a:t>
            </a:fld>
            <a:endParaRPr lang="en-US" dirty="0"/>
          </a:p>
        </p:txBody>
      </p:sp>
    </p:spTree>
    <p:extLst>
      <p:ext uri="{BB962C8B-B14F-4D97-AF65-F5344CB8AC3E}">
        <p14:creationId xmlns:p14="http://schemas.microsoft.com/office/powerpoint/2010/main" val="416657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272956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9/4/2024</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rgbClr val="33175A"/>
                </a:solidFill>
                <a:latin typeface="Arial" panose="020B0604020202020204" pitchFamily="34" charset="0"/>
                <a:cs typeface="Arial" panose="020B0604020202020204" pitchFamily="34" charset="0"/>
              </a:rPr>
              <a:t>Transformations in the Plane</a:t>
            </a:r>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Section 2-4</a:t>
            </a:r>
          </a:p>
          <a:p>
            <a:r>
              <a:rPr lang="en-US" sz="3600" b="1" dirty="0">
                <a:solidFill>
                  <a:srgbClr val="33175A"/>
                </a:solidFill>
                <a:latin typeface="Arial" panose="020B0604020202020204" pitchFamily="34" charset="0"/>
                <a:cs typeface="Arial" panose="020B0604020202020204" pitchFamily="34" charset="0"/>
              </a:rPr>
              <a:t>Transformations in the Plane </a:t>
            </a: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99802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Identify Transformations in the Real World</a:t>
            </a:r>
          </a:p>
        </p:txBody>
      </p:sp>
      <p:sp>
        <p:nvSpPr>
          <p:cNvPr id="8"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8103556" cy="40255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b="1" dirty="0">
                <a:solidFill>
                  <a:schemeClr val="tx1"/>
                </a:solidFill>
              </a:rPr>
              <a:t>CHECKERS</a:t>
            </a:r>
            <a:r>
              <a:rPr lang="en-US" sz="2800" b="1" dirty="0"/>
              <a:t> </a:t>
            </a:r>
            <a:r>
              <a:rPr lang="en-US" sz="2800" dirty="0"/>
              <a:t>In the game of checkers, players move their pieces on the diagonal. Identify the type of rigid transformation shown as a </a:t>
            </a:r>
            <a:r>
              <a:rPr lang="en-US" sz="2800" i="1" dirty="0"/>
              <a:t>reflection</a:t>
            </a:r>
            <a:r>
              <a:rPr lang="en-US" sz="2800" dirty="0"/>
              <a:t>, </a:t>
            </a:r>
            <a:r>
              <a:rPr lang="en-US" sz="2800" i="1" dirty="0"/>
              <a:t>translation</a:t>
            </a:r>
            <a:r>
              <a:rPr lang="en-US" sz="2800" dirty="0"/>
              <a:t>, or </a:t>
            </a:r>
            <a:r>
              <a:rPr lang="en-US" sz="2800" i="1" dirty="0"/>
              <a:t>rotation</a:t>
            </a:r>
            <a:r>
              <a:rPr lang="en-US" sz="2800" dirty="0"/>
              <a:t>.</a:t>
            </a:r>
          </a:p>
          <a:p>
            <a:r>
              <a:rPr lang="en-US" sz="2800" dirty="0"/>
              <a:t>.</a:t>
            </a:r>
          </a:p>
          <a:p>
            <a:r>
              <a:rPr lang="en-US" sz="2800" dirty="0"/>
              <a:t> </a:t>
            </a:r>
            <a:r>
              <a:rPr lang="en-US" dirty="0"/>
              <a:t>	</a:t>
            </a:r>
          </a:p>
          <a:p>
            <a:r>
              <a:rPr lang="en-US" sz="2800" dirty="0"/>
              <a:t> </a:t>
            </a:r>
          </a:p>
        </p:txBody>
      </p:sp>
      <p:pic>
        <p:nvPicPr>
          <p:cNvPr id="2" name="Picture 2" descr="A picture containing checker&#10;&#10;Description automatically generated">
            <a:extLst>
              <a:ext uri="{FF2B5EF4-FFF2-40B4-BE49-F238E27FC236}">
                <a16:creationId xmlns:a16="http://schemas.microsoft.com/office/drawing/2014/main" id="{188849D3-9606-4F03-A8B4-40C78AFC9868}"/>
              </a:ext>
            </a:extLst>
          </p:cNvPr>
          <p:cNvPicPr>
            <a:picLocks noChangeAspect="1"/>
          </p:cNvPicPr>
          <p:nvPr/>
        </p:nvPicPr>
        <p:blipFill>
          <a:blip r:embed="rId2"/>
          <a:stretch>
            <a:fillRect/>
          </a:stretch>
        </p:blipFill>
        <p:spPr>
          <a:xfrm>
            <a:off x="8489576" y="1992428"/>
            <a:ext cx="3263152" cy="3267591"/>
          </a:xfrm>
          <a:prstGeom prst="rect">
            <a:avLst/>
          </a:prstGeom>
        </p:spPr>
      </p:pic>
    </p:spTree>
    <p:extLst>
      <p:ext uri="{BB962C8B-B14F-4D97-AF65-F5344CB8AC3E}">
        <p14:creationId xmlns:p14="http://schemas.microsoft.com/office/powerpoint/2010/main" val="302807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99802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Identify Transformations on the Coordinate Plane</a:t>
            </a:r>
          </a:p>
        </p:txBody>
      </p:sp>
      <p:sp>
        <p:nvSpPr>
          <p:cNvPr id="8" name="Content Placeholder 2">
            <a:extLst>
              <a:ext uri="{FF2B5EF4-FFF2-40B4-BE49-F238E27FC236}">
                <a16:creationId xmlns:a16="http://schemas.microsoft.com/office/drawing/2014/main" id="{66BD4E7D-0912-754B-9237-13B457F2A578}"/>
              </a:ext>
            </a:extLst>
          </p:cNvPr>
          <p:cNvSpPr txBox="1">
            <a:spLocks/>
          </p:cNvSpPr>
          <p:nvPr/>
        </p:nvSpPr>
        <p:spPr>
          <a:xfrm>
            <a:off x="459172" y="1509774"/>
            <a:ext cx="10309727" cy="5623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Identify the type of rigid transformation shown as a </a:t>
            </a:r>
            <a:r>
              <a:rPr lang="en-US" sz="2800" b="1" i="1" dirty="0">
                <a:solidFill>
                  <a:schemeClr val="tx1"/>
                </a:solidFill>
              </a:rPr>
              <a:t>reflection, translation, </a:t>
            </a:r>
            <a:r>
              <a:rPr lang="en-US" sz="2800" b="1" dirty="0">
                <a:solidFill>
                  <a:schemeClr val="tx1"/>
                </a:solidFill>
              </a:rPr>
              <a:t>or </a:t>
            </a:r>
            <a:r>
              <a:rPr lang="en-US" sz="2800" b="1" i="1" dirty="0">
                <a:solidFill>
                  <a:schemeClr val="tx1"/>
                </a:solidFill>
              </a:rPr>
              <a:t>rotation</a:t>
            </a:r>
            <a:r>
              <a:rPr lang="en-US" sz="2800" b="1" dirty="0">
                <a:solidFill>
                  <a:schemeClr val="tx1"/>
                </a:solidFill>
              </a:rPr>
              <a:t>.</a:t>
            </a:r>
            <a:r>
              <a:rPr lang="en-US" sz="2800" dirty="0"/>
              <a:t>	</a:t>
            </a:r>
          </a:p>
          <a:p>
            <a:r>
              <a:rPr lang="en-US" sz="2800" dirty="0"/>
              <a:t> </a:t>
            </a:r>
            <a:r>
              <a:rPr lang="en-US" dirty="0"/>
              <a:t>	</a:t>
            </a:r>
          </a:p>
          <a:p>
            <a:r>
              <a:rPr lang="en-US" sz="2800"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881" y="2790875"/>
            <a:ext cx="2828251" cy="22763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420" y="2776381"/>
            <a:ext cx="2982640" cy="2400660"/>
          </a:xfrm>
          <a:prstGeom prst="rect">
            <a:avLst/>
          </a:prstGeom>
        </p:spPr>
      </p:pic>
      <p:sp>
        <p:nvSpPr>
          <p:cNvPr id="7" name="Rectangle 6"/>
          <p:cNvSpPr/>
          <p:nvPr/>
        </p:nvSpPr>
        <p:spPr>
          <a:xfrm>
            <a:off x="459172" y="2725832"/>
            <a:ext cx="11732828" cy="523220"/>
          </a:xfrm>
          <a:prstGeom prst="rect">
            <a:avLst/>
          </a:prstGeom>
        </p:spPr>
        <p:txBody>
          <a:bodyPr wrap="square">
            <a:spAutoFit/>
          </a:bodyPr>
          <a:lstStyle/>
          <a:p>
            <a:r>
              <a:rPr lang="en-US" sz="2800" b="1" dirty="0">
                <a:solidFill>
                  <a:srgbClr val="221E1F"/>
                </a:solidFill>
              </a:rPr>
              <a:t>a. 				   b.				    c.</a:t>
            </a:r>
            <a:endParaRPr lang="en-US" sz="2800" dirty="0"/>
          </a:p>
        </p:txBody>
      </p:sp>
      <p:pic>
        <p:nvPicPr>
          <p:cNvPr id="16" name="Picture 15">
            <a:extLst>
              <a:ext uri="{FF2B5EF4-FFF2-40B4-BE49-F238E27FC236}">
                <a16:creationId xmlns:a16="http://schemas.microsoft.com/office/drawing/2014/main" id="{3EBDE1E7-0B7B-40F3-ACA2-BB3CDEDB3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3213" y="2753808"/>
            <a:ext cx="3317353" cy="2386166"/>
          </a:xfrm>
          <a:prstGeom prst="rect">
            <a:avLst/>
          </a:prstGeom>
        </p:spPr>
      </p:pic>
    </p:spTree>
    <p:extLst>
      <p:ext uri="{BB962C8B-B14F-4D97-AF65-F5344CB8AC3E}">
        <p14:creationId xmlns:p14="http://schemas.microsoft.com/office/powerpoint/2010/main" val="284871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99802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Identify Transformations on the Coordinate Plane</a:t>
            </a:r>
          </a:p>
        </p:txBody>
      </p:sp>
      <p:sp>
        <p:nvSpPr>
          <p:cNvPr id="2" name="Rectangle 1"/>
          <p:cNvSpPr/>
          <p:nvPr/>
        </p:nvSpPr>
        <p:spPr>
          <a:xfrm>
            <a:off x="459873" y="1619075"/>
            <a:ext cx="2065613" cy="523220"/>
          </a:xfrm>
          <a:prstGeom prst="rect">
            <a:avLst/>
          </a:prstGeom>
        </p:spPr>
        <p:txBody>
          <a:bodyPr wrap="square">
            <a:spAutoFit/>
          </a:bodyPr>
          <a:lstStyle/>
          <a:p>
            <a:r>
              <a:rPr lang="en-US" sz="2800" b="1" dirty="0"/>
              <a:t>Check</a:t>
            </a:r>
            <a:endParaRPr lang="en-US" sz="2800" dirty="0"/>
          </a:p>
        </p:txBody>
      </p:sp>
      <p:sp>
        <p:nvSpPr>
          <p:cNvPr id="3" name="Rectangle 2"/>
          <p:cNvSpPr/>
          <p:nvPr/>
        </p:nvSpPr>
        <p:spPr>
          <a:xfrm>
            <a:off x="459873" y="2315420"/>
            <a:ext cx="8843784" cy="954107"/>
          </a:xfrm>
          <a:prstGeom prst="rect">
            <a:avLst/>
          </a:prstGeom>
        </p:spPr>
        <p:txBody>
          <a:bodyPr wrap="square">
            <a:spAutoFit/>
          </a:bodyPr>
          <a:lstStyle/>
          <a:p>
            <a:r>
              <a:rPr lang="en-US" sz="2800" dirty="0">
                <a:solidFill>
                  <a:srgbClr val="221E1F"/>
                </a:solidFill>
              </a:rPr>
              <a:t>Which type of rigid transformation is shown?</a:t>
            </a:r>
            <a:br>
              <a:rPr lang="en-US" sz="2800" dirty="0">
                <a:solidFill>
                  <a:srgbClr val="221E1F"/>
                </a:solidFill>
              </a:rPr>
            </a:br>
            <a:endParaRPr lang="en-US" sz="2800" dirty="0">
              <a:solidFill>
                <a:srgbClr val="221E1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515" y="2315420"/>
            <a:ext cx="3210612" cy="2821447"/>
          </a:xfrm>
          <a:prstGeom prst="rect">
            <a:avLst/>
          </a:prstGeom>
        </p:spPr>
      </p:pic>
    </p:spTree>
    <p:extLst>
      <p:ext uri="{BB962C8B-B14F-4D97-AF65-F5344CB8AC3E}">
        <p14:creationId xmlns:p14="http://schemas.microsoft.com/office/powerpoint/2010/main" val="137718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9872" y="512137"/>
            <a:ext cx="8121419" cy="954107"/>
          </a:xfrm>
          <a:prstGeom prst="rect">
            <a:avLst/>
          </a:prstGeom>
        </p:spPr>
        <p:txBody>
          <a:bodyPr wrap="square">
            <a:spAutoFit/>
          </a:bodyPr>
          <a:lstStyle/>
          <a:p>
            <a:r>
              <a:rPr lang="en-US" sz="2800" b="1" dirty="0">
                <a:solidFill>
                  <a:srgbClr val="0070C0"/>
                </a:solidFill>
              </a:rPr>
              <a:t>Learn</a:t>
            </a:r>
            <a:br>
              <a:rPr lang="en-US" sz="2800" dirty="0">
                <a:solidFill>
                  <a:srgbClr val="33175A"/>
                </a:solidFill>
              </a:rPr>
            </a:br>
            <a:r>
              <a:rPr lang="en-US" sz="2800" dirty="0"/>
              <a:t>Representing Reflections</a:t>
            </a:r>
          </a:p>
        </p:txBody>
      </p:sp>
      <p:sp>
        <p:nvSpPr>
          <p:cNvPr id="3" name="Rectangle 2"/>
          <p:cNvSpPr/>
          <p:nvPr/>
        </p:nvSpPr>
        <p:spPr>
          <a:xfrm>
            <a:off x="459871" y="2086796"/>
            <a:ext cx="7699391" cy="2677656"/>
          </a:xfrm>
          <a:prstGeom prst="rect">
            <a:avLst/>
          </a:prstGeom>
        </p:spPr>
        <p:txBody>
          <a:bodyPr wrap="square">
            <a:spAutoFit/>
          </a:bodyPr>
          <a:lstStyle/>
          <a:p>
            <a:r>
              <a:rPr lang="en-US" sz="2800" dirty="0">
                <a:solidFill>
                  <a:schemeClr val="tx2"/>
                </a:solidFill>
              </a:rPr>
              <a:t>In a reflection, each point of the preimage and its corresponding point on the image are the same distance from the line of reflection. The segment that connects a point on the preimage to its corresponding point on the image is perpendicular to the line of reflection.</a:t>
            </a:r>
          </a:p>
        </p:txBody>
      </p:sp>
    </p:spTree>
    <p:extLst>
      <p:ext uri="{BB962C8B-B14F-4D97-AF65-F5344CB8AC3E}">
        <p14:creationId xmlns:p14="http://schemas.microsoft.com/office/powerpoint/2010/main" val="329099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9872" y="512137"/>
            <a:ext cx="8121419" cy="954107"/>
          </a:xfrm>
          <a:prstGeom prst="rect">
            <a:avLst/>
          </a:prstGeom>
        </p:spPr>
        <p:txBody>
          <a:bodyPr wrap="square">
            <a:spAutoFit/>
          </a:bodyPr>
          <a:lstStyle/>
          <a:p>
            <a:r>
              <a:rPr lang="en-US" sz="2800" b="1" dirty="0">
                <a:solidFill>
                  <a:srgbClr val="0070C0"/>
                </a:solidFill>
              </a:rPr>
              <a:t>Learn</a:t>
            </a:r>
            <a:br>
              <a:rPr lang="en-US" sz="2800" dirty="0">
                <a:solidFill>
                  <a:srgbClr val="33175A"/>
                </a:solidFill>
              </a:rPr>
            </a:br>
            <a:r>
              <a:rPr lang="en-US" sz="2800" dirty="0"/>
              <a:t>Representing Reflections</a:t>
            </a:r>
          </a:p>
        </p:txBody>
      </p:sp>
      <p:sp>
        <p:nvSpPr>
          <p:cNvPr id="5" name="Rectangle 4"/>
          <p:cNvSpPr/>
          <p:nvPr/>
        </p:nvSpPr>
        <p:spPr>
          <a:xfrm>
            <a:off x="459869" y="2131712"/>
            <a:ext cx="8121419" cy="3539430"/>
          </a:xfrm>
          <a:prstGeom prst="rect">
            <a:avLst/>
          </a:prstGeom>
        </p:spPr>
        <p:txBody>
          <a:bodyPr wrap="square">
            <a:spAutoFit/>
          </a:bodyPr>
          <a:lstStyle/>
          <a:p>
            <a:r>
              <a:rPr lang="en-US" sz="2800" dirty="0">
                <a:solidFill>
                  <a:schemeClr val="tx2"/>
                </a:solidFill>
              </a:rPr>
              <a:t>A reflection can be described as a function in which the preimage is reflected in the line of reflection. The points of the preimage are the input, and the corresponding points on the image are the output. A </a:t>
            </a:r>
            <a:r>
              <a:rPr lang="en-US" sz="2800" b="1" dirty="0"/>
              <a:t>coordinate rule </a:t>
            </a:r>
            <a:r>
              <a:rPr lang="en-US" sz="2800" dirty="0">
                <a:solidFill>
                  <a:schemeClr val="tx2"/>
                </a:solidFill>
              </a:rPr>
              <a:t>uses symbols to describe how the coordinates of the points of the preimage change to create the coordinates of the corresponding points on the image. </a:t>
            </a:r>
          </a:p>
        </p:txBody>
      </p:sp>
    </p:spTree>
    <p:extLst>
      <p:ext uri="{BB962C8B-B14F-4D97-AF65-F5344CB8AC3E}">
        <p14:creationId xmlns:p14="http://schemas.microsoft.com/office/powerpoint/2010/main" val="412532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9872" y="512137"/>
            <a:ext cx="8121419" cy="954107"/>
          </a:xfrm>
          <a:prstGeom prst="rect">
            <a:avLst/>
          </a:prstGeom>
        </p:spPr>
        <p:txBody>
          <a:bodyPr wrap="square">
            <a:spAutoFit/>
          </a:bodyPr>
          <a:lstStyle/>
          <a:p>
            <a:r>
              <a:rPr lang="en-US" sz="2800" b="1" dirty="0">
                <a:solidFill>
                  <a:srgbClr val="0070C0"/>
                </a:solidFill>
              </a:rPr>
              <a:t>Learn</a:t>
            </a:r>
            <a:br>
              <a:rPr lang="en-US" sz="2800" dirty="0">
                <a:solidFill>
                  <a:srgbClr val="33175A"/>
                </a:solidFill>
              </a:rPr>
            </a:br>
            <a:r>
              <a:rPr lang="en-US" sz="2800" dirty="0"/>
              <a:t>Representing Reflections</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2" y="1466244"/>
            <a:ext cx="9236388" cy="3666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2883039"/>
              </p:ext>
            </p:extLst>
          </p:nvPr>
        </p:nvGraphicFramePr>
        <p:xfrm>
          <a:off x="300214" y="2104428"/>
          <a:ext cx="11630529" cy="4155610"/>
        </p:xfrm>
        <a:graphic>
          <a:graphicData uri="http://schemas.openxmlformats.org/drawingml/2006/table">
            <a:tbl>
              <a:tblPr firstRow="1" bandRow="1">
                <a:tableStyleId>{5C22544A-7EE6-4342-B048-85BDC9FD1C3A}</a:tableStyleId>
              </a:tblPr>
              <a:tblGrid>
                <a:gridCol w="2184766">
                  <a:extLst>
                    <a:ext uri="{9D8B030D-6E8A-4147-A177-3AD203B41FA5}">
                      <a16:colId xmlns:a16="http://schemas.microsoft.com/office/drawing/2014/main" val="1676843424"/>
                    </a:ext>
                  </a:extLst>
                </a:gridCol>
                <a:gridCol w="3388282">
                  <a:extLst>
                    <a:ext uri="{9D8B030D-6E8A-4147-A177-3AD203B41FA5}">
                      <a16:colId xmlns:a16="http://schemas.microsoft.com/office/drawing/2014/main" val="1330190276"/>
                    </a:ext>
                  </a:extLst>
                </a:gridCol>
                <a:gridCol w="2602523">
                  <a:extLst>
                    <a:ext uri="{9D8B030D-6E8A-4147-A177-3AD203B41FA5}">
                      <a16:colId xmlns:a16="http://schemas.microsoft.com/office/drawing/2014/main" val="4230282190"/>
                    </a:ext>
                  </a:extLst>
                </a:gridCol>
                <a:gridCol w="3454958">
                  <a:extLst>
                    <a:ext uri="{9D8B030D-6E8A-4147-A177-3AD203B41FA5}">
                      <a16:colId xmlns:a16="http://schemas.microsoft.com/office/drawing/2014/main" val="3962133969"/>
                    </a:ext>
                  </a:extLst>
                </a:gridCol>
              </a:tblGrid>
              <a:tr h="486684">
                <a:tc>
                  <a:txBody>
                    <a:bodyPr/>
                    <a:lstStyle/>
                    <a:p>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i="0" u="none" strike="noStrike" kern="1200" baseline="0" dirty="0">
                          <a:solidFill>
                            <a:schemeClr val="tx1"/>
                          </a:solidFill>
                          <a:latin typeface="+mn-lt"/>
                          <a:ea typeface="+mn-ea"/>
                          <a:cs typeface="+mn-cs"/>
                        </a:rPr>
                        <a:t>Words</a:t>
                      </a: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Coordinate Rule</a:t>
                      </a: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Example</a:t>
                      </a:r>
                      <a:endParaRPr lang="en-US" sz="2800" b="0" i="0" u="none" strike="noStrike" kern="1200" baseline="0" dirty="0">
                        <a:solidFill>
                          <a:schemeClr val="tx1"/>
                        </a:solidFill>
                        <a:latin typeface="+mn-lt"/>
                        <a:ea typeface="+mn-ea"/>
                        <a:cs typeface="+mn-cs"/>
                      </a:endParaRPr>
                    </a:p>
                    <a:p>
                      <a:pPr algn="ct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906262"/>
                  </a:ext>
                </a:extLst>
              </a:tr>
              <a:tr h="3210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Reflections in the </a:t>
                      </a:r>
                      <a:br>
                        <a:rPr lang="en-US" sz="2800" b="1" i="0" u="none" strike="noStrike" kern="1200" baseline="0" dirty="0">
                          <a:solidFill>
                            <a:schemeClr val="tx1"/>
                          </a:solidFill>
                          <a:latin typeface="+mn-lt"/>
                          <a:ea typeface="+mn-ea"/>
                          <a:cs typeface="+mn-cs"/>
                        </a:rPr>
                      </a:br>
                      <a:r>
                        <a:rPr lang="en-US" sz="2800" b="1" i="1" u="none" strike="noStrike" kern="1200" baseline="0" dirty="0">
                          <a:solidFill>
                            <a:schemeClr val="tx1"/>
                          </a:solidFill>
                          <a:latin typeface="+mn-lt"/>
                          <a:ea typeface="+mn-ea"/>
                          <a:cs typeface="+mn-cs"/>
                        </a:rPr>
                        <a:t>x</a:t>
                      </a:r>
                      <a:r>
                        <a:rPr lang="en-US" sz="2800" b="1" i="0" u="none" strike="noStrike" kern="1200" baseline="0" dirty="0">
                          <a:solidFill>
                            <a:schemeClr val="tx1"/>
                          </a:solidFill>
                          <a:latin typeface="+mn-lt"/>
                          <a:ea typeface="+mn-ea"/>
                          <a:cs typeface="+mn-cs"/>
                        </a:rPr>
                        <a:t>-axis</a:t>
                      </a:r>
                      <a:endParaRPr lang="en-US" sz="2800" b="0" i="0" u="none" strike="noStrike" kern="1200" baseline="0" dirty="0">
                        <a:solidFill>
                          <a:schemeClr val="tx1"/>
                        </a:solidFill>
                        <a:latin typeface="+mn-lt"/>
                        <a:ea typeface="+mn-ea"/>
                        <a:cs typeface="+mn-cs"/>
                      </a:endParaRPr>
                    </a:p>
                    <a:p>
                      <a:r>
                        <a:rPr lang="en-US" sz="2400"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dirty="0">
                          <a:solidFill>
                            <a:schemeClr val="tx2"/>
                          </a:solidFill>
                          <a:latin typeface="+mn-lt"/>
                          <a:ea typeface="+mn-ea"/>
                          <a:cs typeface="+mn-cs"/>
                        </a:rPr>
                        <a:t>To reflect a point in the </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-axis, multiply its </a:t>
                      </a:r>
                      <a:r>
                        <a:rPr lang="en-US" sz="2800" b="0" i="1" u="none" strike="noStrike" kern="1200" baseline="0" dirty="0">
                          <a:solidFill>
                            <a:schemeClr val="tx2"/>
                          </a:solidFill>
                          <a:latin typeface="+mn-lt"/>
                          <a:ea typeface="+mn-ea"/>
                          <a:cs typeface="+mn-cs"/>
                        </a:rPr>
                        <a:t>y</a:t>
                      </a:r>
                      <a:r>
                        <a:rPr lang="en-US" sz="2800" b="0" i="0" u="none" strike="noStrike" kern="1200" baseline="0" dirty="0">
                          <a:solidFill>
                            <a:schemeClr val="tx2"/>
                          </a:solidFill>
                          <a:latin typeface="+mn-lt"/>
                          <a:ea typeface="+mn-ea"/>
                          <a:cs typeface="+mn-cs"/>
                        </a:rPr>
                        <a:t>-coordinate by </a:t>
                      </a:r>
                      <a:r>
                        <a:rPr lang="en-US" sz="2800" b="0" i="0" u="none" strike="noStrike" kern="1200" baseline="0" dirty="0">
                          <a:solidFill>
                            <a:schemeClr val="tx2"/>
                          </a:solidFill>
                          <a:latin typeface="Arial" panose="020B0604020202020204" pitchFamily="34" charset="0"/>
                          <a:ea typeface="+mn-ea"/>
                          <a:cs typeface="Arial" panose="020B0604020202020204" pitchFamily="34" charset="0"/>
                        </a:rPr>
                        <a:t>−</a:t>
                      </a:r>
                      <a:r>
                        <a:rPr lang="en-US" sz="2800" b="0" i="0" u="none" strike="noStrike" kern="1200" baseline="0" dirty="0">
                          <a:solidFill>
                            <a:schemeClr val="tx2"/>
                          </a:solidFill>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r>
                        <a:rPr lang="en-US" sz="2800" b="0" i="0" u="none" strike="noStrike" kern="1200" baseline="0" dirty="0">
                          <a:solidFill>
                            <a:schemeClr val="tx2"/>
                          </a:solidFill>
                          <a:latin typeface="+mn-lt"/>
                          <a:ea typeface="+mn-ea"/>
                          <a:cs typeface="+mn-cs"/>
                        </a:rPr>
                        <a:t>→ </a:t>
                      </a:r>
                      <a:r>
                        <a:rPr lang="en-US" sz="2800" b="0" i="0" u="none" strike="noStrike" kern="1200" baseline="0" dirty="0">
                          <a:solidFill>
                            <a:srgbClr val="7030A0"/>
                          </a:solidFill>
                          <a:latin typeface="+mn-lt"/>
                          <a:ea typeface="+mn-ea"/>
                          <a:cs typeface="+mn-cs"/>
                        </a:rPr>
                        <a:t>(</a:t>
                      </a:r>
                      <a:r>
                        <a:rPr lang="en-US" sz="2800" b="0" i="1" u="none" strike="noStrike" kern="1200" baseline="0" dirty="0">
                          <a:solidFill>
                            <a:srgbClr val="7030A0"/>
                          </a:solidFill>
                          <a:latin typeface="+mn-lt"/>
                          <a:ea typeface="+mn-ea"/>
                          <a:cs typeface="+mn-cs"/>
                        </a:rPr>
                        <a:t>x</a:t>
                      </a:r>
                      <a:r>
                        <a:rPr lang="en-US" sz="2800" b="0" i="0" u="none" strike="noStrike" kern="1200" baseline="0" dirty="0">
                          <a:solidFill>
                            <a:srgbClr val="7030A0"/>
                          </a:solidFill>
                          <a:latin typeface="+mn-lt"/>
                          <a:ea typeface="+mn-ea"/>
                          <a:cs typeface="+mn-cs"/>
                        </a:rPr>
                        <a:t>, </a:t>
                      </a:r>
                      <a:r>
                        <a:rPr lang="en-US" sz="2800" b="0" i="0" u="none" strike="noStrike" kern="1200" baseline="0" dirty="0">
                          <a:solidFill>
                            <a:srgbClr val="7030A0"/>
                          </a:solidFill>
                          <a:latin typeface="Arial" panose="020B0604020202020204" pitchFamily="34" charset="0"/>
                          <a:ea typeface="+mn-ea"/>
                          <a:cs typeface="Arial" panose="020B0604020202020204" pitchFamily="34" charset="0"/>
                        </a:rPr>
                        <a:t>−</a:t>
                      </a:r>
                      <a:r>
                        <a:rPr lang="en-US" sz="2800" b="0" i="1" u="none" strike="noStrike" kern="1200" baseline="0" dirty="0">
                          <a:solidFill>
                            <a:srgbClr val="7030A0"/>
                          </a:solidFill>
                          <a:latin typeface="+mn-lt"/>
                          <a:ea typeface="+mn-ea"/>
                          <a:cs typeface="+mn-cs"/>
                        </a:rPr>
                        <a:t>y</a:t>
                      </a:r>
                      <a:r>
                        <a:rPr lang="en-US" sz="2800" b="0" i="0" u="none" strike="noStrike" kern="1200" baseline="0" dirty="0">
                          <a:solidFill>
                            <a:srgbClr val="7030A0"/>
                          </a:solidFill>
                          <a:latin typeface="+mn-lt"/>
                          <a:ea typeface="+mn-ea"/>
                          <a:cs typeface="+mn-cs"/>
                        </a:rPr>
                        <a:t>)</a:t>
                      </a:r>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7494794"/>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1291" y="3145906"/>
            <a:ext cx="3104153" cy="2850448"/>
          </a:xfrm>
          <a:prstGeom prst="rect">
            <a:avLst/>
          </a:prstGeom>
        </p:spPr>
      </p:pic>
      <p:sp>
        <p:nvSpPr>
          <p:cNvPr id="10" name="Rectangle 9"/>
          <p:cNvSpPr/>
          <p:nvPr/>
        </p:nvSpPr>
        <p:spPr>
          <a:xfrm>
            <a:off x="354362" y="1589939"/>
            <a:ext cx="9047624" cy="523220"/>
          </a:xfrm>
          <a:prstGeom prst="rect">
            <a:avLst/>
          </a:prstGeom>
        </p:spPr>
        <p:txBody>
          <a:bodyPr wrap="square">
            <a:spAutoFit/>
          </a:bodyPr>
          <a:lstStyle/>
          <a:p>
            <a:r>
              <a:rPr lang="en-US" sz="2800" b="1" dirty="0"/>
              <a:t>Key Concept: </a:t>
            </a:r>
            <a:r>
              <a:rPr lang="en-US" sz="2800" b="1" dirty="0">
                <a:solidFill>
                  <a:schemeClr val="tx2"/>
                </a:solidFill>
              </a:rPr>
              <a:t>Reflections in the </a:t>
            </a:r>
            <a:r>
              <a:rPr lang="en-US" sz="2800" b="1" i="1" dirty="0">
                <a:solidFill>
                  <a:schemeClr val="tx2"/>
                </a:solidFill>
              </a:rPr>
              <a:t>x</a:t>
            </a:r>
            <a:r>
              <a:rPr lang="en-US" sz="2800" b="1" dirty="0">
                <a:solidFill>
                  <a:schemeClr val="tx2"/>
                </a:solidFill>
              </a:rPr>
              <a:t>- or </a:t>
            </a:r>
            <a:r>
              <a:rPr lang="en-US" sz="2800" b="1" i="1" dirty="0">
                <a:solidFill>
                  <a:schemeClr val="tx2"/>
                </a:solidFill>
              </a:rPr>
              <a:t>y</a:t>
            </a:r>
            <a:r>
              <a:rPr lang="en-US" sz="2800" b="1" dirty="0">
                <a:solidFill>
                  <a:schemeClr val="tx2"/>
                </a:solidFill>
              </a:rPr>
              <a:t>-axis</a:t>
            </a:r>
            <a:r>
              <a:rPr lang="en-US" sz="2800" dirty="0">
                <a:solidFill>
                  <a:schemeClr val="tx2"/>
                </a:solidFill>
              </a:rPr>
              <a:t>	</a:t>
            </a:r>
          </a:p>
        </p:txBody>
      </p:sp>
    </p:spTree>
    <p:extLst>
      <p:ext uri="{BB962C8B-B14F-4D97-AF65-F5344CB8AC3E}">
        <p14:creationId xmlns:p14="http://schemas.microsoft.com/office/powerpoint/2010/main" val="117355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Reflection in the </a:t>
            </a:r>
            <a:r>
              <a:rPr lang="en-US" sz="2800" b="0" i="1" dirty="0">
                <a:solidFill>
                  <a:schemeClr val="tx1"/>
                </a:solidFill>
              </a:rPr>
              <a:t>x</a:t>
            </a:r>
            <a:r>
              <a:rPr lang="en-US" sz="2800" b="0" dirty="0">
                <a:solidFill>
                  <a:schemeClr val="tx1"/>
                </a:solidFill>
              </a:rPr>
              <a:t>- or </a:t>
            </a:r>
            <a:r>
              <a:rPr lang="en-US" sz="2800" b="0" i="1" dirty="0">
                <a:solidFill>
                  <a:schemeClr val="tx1"/>
                </a:solidFill>
              </a:rPr>
              <a:t>y</a:t>
            </a:r>
            <a:r>
              <a:rPr lang="en-US" sz="2800" b="0" dirty="0">
                <a:solidFill>
                  <a:schemeClr val="tx1"/>
                </a:solidFill>
              </a:rPr>
              <a:t>-Axis</a:t>
            </a:r>
          </a:p>
        </p:txBody>
      </p:sp>
      <p:sp>
        <p:nvSpPr>
          <p:cNvPr id="5" name="Rectangle 4"/>
          <p:cNvSpPr/>
          <p:nvPr/>
        </p:nvSpPr>
        <p:spPr>
          <a:xfrm>
            <a:off x="459873" y="1665297"/>
            <a:ext cx="9053404" cy="3847207"/>
          </a:xfrm>
          <a:prstGeom prst="rect">
            <a:avLst/>
          </a:prstGeom>
        </p:spPr>
        <p:txBody>
          <a:bodyPr wrap="square">
            <a:spAutoFit/>
          </a:bodyPr>
          <a:lstStyle/>
          <a:p>
            <a:r>
              <a:rPr lang="en-US" sz="2800" b="1" dirty="0"/>
              <a:t>Triangle </a:t>
            </a:r>
            <a:r>
              <a:rPr lang="en-US" sz="2800" b="1" i="1" dirty="0"/>
              <a:t>ABC </a:t>
            </a:r>
            <a:r>
              <a:rPr lang="en-US" sz="2800" b="1" dirty="0"/>
              <a:t>has coordinates </a:t>
            </a:r>
            <a:r>
              <a:rPr lang="en-US" sz="2800" b="1" i="1" dirty="0"/>
              <a:t>A</a:t>
            </a:r>
            <a:r>
              <a:rPr lang="en-US" sz="2800" b="1" dirty="0"/>
              <a:t>(3,</a:t>
            </a:r>
            <a:r>
              <a:rPr lang="en-US" sz="2800" b="1" dirty="0">
                <a:latin typeface="Arial" panose="020B0604020202020204" pitchFamily="34" charset="0"/>
                <a:cs typeface="Arial" panose="020B0604020202020204" pitchFamily="34" charset="0"/>
              </a:rPr>
              <a:t> </a:t>
            </a:r>
            <a:r>
              <a:rPr lang="en-US" sz="2800" b="1" dirty="0"/>
              <a:t>2), </a:t>
            </a:r>
            <a:r>
              <a:rPr lang="en-US" sz="2800" b="1" i="1" dirty="0"/>
              <a:t>B</a:t>
            </a:r>
            <a:r>
              <a:rPr lang="en-US" sz="2800" b="1" dirty="0"/>
              <a:t>(2,</a:t>
            </a:r>
            <a:r>
              <a:rPr lang="en-US" sz="2800" b="1" dirty="0">
                <a:latin typeface="Arial" panose="020B0604020202020204" pitchFamily="34" charset="0"/>
                <a:cs typeface="Arial" panose="020B0604020202020204" pitchFamily="34" charset="0"/>
              </a:rPr>
              <a:t> </a:t>
            </a:r>
            <a:r>
              <a:rPr lang="en-US" sz="2800" b="1" dirty="0">
                <a:ea typeface="Cambria Math" panose="02040503050406030204" pitchFamily="18" charset="0"/>
              </a:rPr>
              <a:t>−</a:t>
            </a:r>
            <a:r>
              <a:rPr lang="en-US" sz="2800" b="1" dirty="0"/>
              <a:t>2), and </a:t>
            </a:r>
            <a:r>
              <a:rPr lang="en-US" sz="2800" b="1" i="1" dirty="0"/>
              <a:t>C</a:t>
            </a:r>
            <a:r>
              <a:rPr lang="en-US" sz="2800" b="1" dirty="0"/>
              <a:t>(4,</a:t>
            </a:r>
            <a:r>
              <a:rPr lang="en-US" sz="2800" b="1" dirty="0">
                <a:latin typeface="Arial" panose="020B0604020202020204" pitchFamily="34" charset="0"/>
                <a:cs typeface="Arial" panose="020B0604020202020204" pitchFamily="34" charset="0"/>
              </a:rPr>
              <a:t> </a:t>
            </a:r>
            <a:r>
              <a:rPr lang="en-US" sz="2800" b="1" dirty="0">
                <a:ea typeface="Cambria Math" panose="02040503050406030204" pitchFamily="18" charset="0"/>
              </a:rPr>
              <a:t>−</a:t>
            </a:r>
            <a:r>
              <a:rPr lang="en-US" sz="2800" b="1" dirty="0"/>
              <a:t>5).</a:t>
            </a:r>
            <a:br>
              <a:rPr lang="en-US" sz="2800" b="1" dirty="0"/>
            </a:br>
            <a:endParaRPr lang="en-US" sz="2800" b="1" dirty="0"/>
          </a:p>
          <a:p>
            <a:pPr marL="1143000" indent="-1143000">
              <a:spcBef>
                <a:spcPts val="1200"/>
              </a:spcBef>
            </a:pPr>
            <a:r>
              <a:rPr lang="en-US" sz="2800" b="1" dirty="0"/>
              <a:t>Part A Determine the coordinates of the vertices of the image after a reflection in the </a:t>
            </a:r>
            <a:r>
              <a:rPr lang="en-US" sz="2800" b="1" i="1" dirty="0"/>
              <a:t>x</a:t>
            </a:r>
            <a:r>
              <a:rPr lang="en-US" sz="2800" b="1" dirty="0"/>
              <a:t>-axis.</a:t>
            </a:r>
            <a:br>
              <a:rPr lang="en-US" sz="2800" b="1" dirty="0"/>
            </a:br>
            <a:endParaRPr lang="en-US" sz="2800" b="1" dirty="0"/>
          </a:p>
          <a:p>
            <a:pPr marL="1143000" indent="-1143000">
              <a:spcBef>
                <a:spcPts val="1200"/>
              </a:spcBef>
            </a:pPr>
            <a:r>
              <a:rPr lang="en-US" sz="2800" b="1" dirty="0"/>
              <a:t>Part B Reflect </a:t>
            </a:r>
            <a:r>
              <a:rPr lang="en-US" sz="2800" b="1" dirty="0">
                <a:ea typeface="Cambria Math" panose="02040503050406030204" pitchFamily="18" charset="0"/>
              </a:rPr>
              <a:t>△</a:t>
            </a:r>
            <a:r>
              <a:rPr lang="en-US" sz="2800" b="1" i="1" dirty="0"/>
              <a:t>ABC </a:t>
            </a:r>
            <a:r>
              <a:rPr lang="en-US" sz="2800" b="1" dirty="0"/>
              <a:t>in the </a:t>
            </a:r>
            <a:r>
              <a:rPr lang="en-US" sz="2800" b="1" i="1" dirty="0"/>
              <a:t>y</a:t>
            </a:r>
            <a:r>
              <a:rPr lang="en-US" sz="2800" b="1" dirty="0"/>
              <a:t>-axis. Determine the coordinates of the image.</a:t>
            </a:r>
            <a:endParaRPr lang="en-US" sz="2800" dirty="0"/>
          </a:p>
        </p:txBody>
      </p:sp>
    </p:spTree>
    <p:extLst>
      <p:ext uri="{BB962C8B-B14F-4D97-AF65-F5344CB8AC3E}">
        <p14:creationId xmlns:p14="http://schemas.microsoft.com/office/powerpoint/2010/main" val="728237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Reflection in the </a:t>
            </a:r>
            <a:r>
              <a:rPr lang="en-US" sz="2800" b="0" i="1" dirty="0">
                <a:solidFill>
                  <a:schemeClr val="tx1"/>
                </a:solidFill>
              </a:rPr>
              <a:t>x</a:t>
            </a:r>
            <a:r>
              <a:rPr lang="en-US" sz="2800" b="0" dirty="0">
                <a:solidFill>
                  <a:schemeClr val="tx1"/>
                </a:solidFill>
              </a:rPr>
              <a:t>- or </a:t>
            </a:r>
            <a:r>
              <a:rPr lang="en-US" sz="2800" b="0" i="1" dirty="0">
                <a:solidFill>
                  <a:schemeClr val="tx1"/>
                </a:solidFill>
              </a:rPr>
              <a:t>y</a:t>
            </a:r>
            <a:r>
              <a:rPr lang="en-US" sz="2800" b="0" dirty="0">
                <a:solidFill>
                  <a:schemeClr val="tx1"/>
                </a:solidFill>
              </a:rPr>
              <a:t>-Axis</a:t>
            </a:r>
          </a:p>
        </p:txBody>
      </p:sp>
      <p:sp>
        <p:nvSpPr>
          <p:cNvPr id="2" name="Rectangle 1"/>
          <p:cNvSpPr/>
          <p:nvPr/>
        </p:nvSpPr>
        <p:spPr>
          <a:xfrm>
            <a:off x="459873" y="1434409"/>
            <a:ext cx="3379485" cy="523220"/>
          </a:xfrm>
          <a:prstGeom prst="rect">
            <a:avLst/>
          </a:prstGeom>
        </p:spPr>
        <p:txBody>
          <a:bodyPr wrap="square">
            <a:spAutoFit/>
          </a:bodyPr>
          <a:lstStyle/>
          <a:p>
            <a:r>
              <a:rPr lang="en-US" sz="2800" b="1" dirty="0"/>
              <a:t>Check</a:t>
            </a:r>
          </a:p>
        </p:txBody>
      </p:sp>
      <p:sp>
        <p:nvSpPr>
          <p:cNvPr id="3" name="Rectangle 2"/>
          <p:cNvSpPr/>
          <p:nvPr/>
        </p:nvSpPr>
        <p:spPr>
          <a:xfrm>
            <a:off x="459873" y="2165042"/>
            <a:ext cx="9897465" cy="3847207"/>
          </a:xfrm>
          <a:prstGeom prst="rect">
            <a:avLst/>
          </a:prstGeom>
        </p:spPr>
        <p:txBody>
          <a:bodyPr wrap="square">
            <a:spAutoFit/>
          </a:bodyPr>
          <a:lstStyle/>
          <a:p>
            <a:r>
              <a:rPr lang="en-US" sz="2800" dirty="0">
                <a:solidFill>
                  <a:schemeClr val="tx2"/>
                </a:solidFill>
              </a:rPr>
              <a:t>Triangle </a:t>
            </a:r>
            <a:r>
              <a:rPr lang="en-US" sz="2800" i="1" dirty="0">
                <a:solidFill>
                  <a:schemeClr val="tx2"/>
                </a:solidFill>
              </a:rPr>
              <a:t>JKL </a:t>
            </a:r>
            <a:r>
              <a:rPr lang="en-US" sz="2800" dirty="0">
                <a:solidFill>
                  <a:schemeClr val="tx2"/>
                </a:solidFill>
              </a:rPr>
              <a:t>has coordinates </a:t>
            </a:r>
            <a:r>
              <a:rPr lang="en-US" sz="2800" i="1" dirty="0">
                <a:solidFill>
                  <a:schemeClr val="tx2"/>
                </a:solidFill>
              </a:rPr>
              <a:t>J</a:t>
            </a:r>
            <a:r>
              <a:rPr lang="en-US"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8), </a:t>
            </a:r>
            <a:r>
              <a:rPr lang="en-US" sz="2800" i="1" dirty="0">
                <a:solidFill>
                  <a:schemeClr val="tx2"/>
                </a:solidFill>
              </a:rPr>
              <a:t>K</a:t>
            </a:r>
            <a:r>
              <a:rPr lang="en-US" sz="2800" dirty="0">
                <a:solidFill>
                  <a:schemeClr val="tx2"/>
                </a:solidFill>
              </a:rPr>
              <a:t>(6,</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7), and </a:t>
            </a:r>
            <a:r>
              <a:rPr lang="en-US" sz="2800" i="1" dirty="0">
                <a:solidFill>
                  <a:schemeClr val="tx2"/>
                </a:solidFill>
              </a:rPr>
              <a:t>L</a:t>
            </a:r>
            <a:r>
              <a:rPr lang="en-US" sz="2800" dirty="0">
                <a:solidFill>
                  <a:schemeClr val="tx2"/>
                </a:solidFill>
              </a:rPr>
              <a:t>(4,</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2). Determine the coordinates of the vertices of the image after a reflection in the </a:t>
            </a:r>
            <a:r>
              <a:rPr lang="en-US" sz="2800" i="1" dirty="0">
                <a:solidFill>
                  <a:schemeClr val="tx2"/>
                </a:solidFill>
              </a:rPr>
              <a:t>x</a:t>
            </a:r>
            <a:r>
              <a:rPr lang="en-US" sz="2800" dirty="0">
                <a:solidFill>
                  <a:schemeClr val="tx2"/>
                </a:solidFill>
              </a:rPr>
              <a:t>-axis. </a:t>
            </a:r>
            <a:br>
              <a:rPr lang="en-US" sz="2800" dirty="0">
                <a:solidFill>
                  <a:schemeClr val="tx2"/>
                </a:solidFill>
              </a:rPr>
            </a:br>
            <a:endParaRPr lang="en-US" sz="2800" dirty="0">
              <a:solidFill>
                <a:schemeClr val="tx2"/>
              </a:solidFill>
            </a:endParaRPr>
          </a:p>
          <a:p>
            <a:pPr>
              <a:spcBef>
                <a:spcPts val="600"/>
              </a:spcBef>
            </a:pPr>
            <a:r>
              <a:rPr lang="it-IT" sz="2800" i="1" dirty="0">
                <a:solidFill>
                  <a:schemeClr val="tx2"/>
                </a:solidFill>
              </a:rPr>
              <a:t> </a:t>
            </a:r>
            <a:r>
              <a:rPr lang="it-IT" sz="2800" dirty="0">
                <a:solidFill>
                  <a:schemeClr val="tx2"/>
                </a:solidFill>
              </a:rPr>
              <a:t>A.  </a:t>
            </a:r>
            <a:r>
              <a:rPr lang="it-IT" sz="2800" i="1" dirty="0">
                <a:solidFill>
                  <a:schemeClr val="tx2"/>
                </a:solidFill>
              </a:rPr>
              <a:t>J'</a:t>
            </a:r>
            <a:r>
              <a:rPr lang="it-IT"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it-IT" sz="2800" dirty="0">
                <a:solidFill>
                  <a:schemeClr val="tx2"/>
                </a:solidFill>
              </a:rPr>
              <a:t>8), </a:t>
            </a:r>
            <a:r>
              <a:rPr lang="it-IT" sz="2800" i="1" dirty="0">
                <a:solidFill>
                  <a:schemeClr val="tx2"/>
                </a:solidFill>
              </a:rPr>
              <a:t>K'</a:t>
            </a:r>
            <a:r>
              <a:rPr lang="it-IT" sz="2800" dirty="0">
                <a:solidFill>
                  <a:schemeClr val="tx2"/>
                </a:solidFill>
              </a:rPr>
              <a:t>(6,</a:t>
            </a:r>
            <a:r>
              <a:rPr lang="en-US" sz="2800" dirty="0">
                <a:solidFill>
                  <a:schemeClr val="tx2"/>
                </a:solidFill>
                <a:latin typeface="Arial" panose="020B0604020202020204" pitchFamily="34" charset="0"/>
                <a:cs typeface="Arial" panose="020B0604020202020204" pitchFamily="34" charset="0"/>
              </a:rPr>
              <a:t> </a:t>
            </a:r>
            <a:r>
              <a:rPr lang="it-IT" sz="2800" dirty="0">
                <a:solidFill>
                  <a:schemeClr val="tx2"/>
                </a:solidFill>
              </a:rPr>
              <a:t>7), </a:t>
            </a:r>
            <a:r>
              <a:rPr lang="it-IT" sz="2800" i="1" dirty="0">
                <a:solidFill>
                  <a:schemeClr val="tx2"/>
                </a:solidFill>
              </a:rPr>
              <a:t>L'</a:t>
            </a:r>
            <a:r>
              <a:rPr lang="it-IT" sz="2800" dirty="0">
                <a:solidFill>
                  <a:schemeClr val="tx2"/>
                </a:solidFill>
              </a:rPr>
              <a:t>(4,</a:t>
            </a:r>
            <a:r>
              <a:rPr lang="en-US" sz="2800" dirty="0">
                <a:solidFill>
                  <a:schemeClr val="tx2"/>
                </a:solidFill>
                <a:latin typeface="Arial" panose="020B0604020202020204" pitchFamily="34" charset="0"/>
                <a:cs typeface="Arial" panose="020B0604020202020204" pitchFamily="34" charset="0"/>
              </a:rPr>
              <a:t> </a:t>
            </a:r>
            <a:r>
              <a:rPr lang="it-IT" sz="2800" dirty="0">
                <a:solidFill>
                  <a:schemeClr val="tx2"/>
                </a:solidFill>
              </a:rPr>
              <a:t>2)</a:t>
            </a:r>
          </a:p>
          <a:p>
            <a:pPr>
              <a:spcBef>
                <a:spcPts val="600"/>
              </a:spcBef>
            </a:pPr>
            <a:r>
              <a:rPr lang="it-IT" sz="2800" dirty="0">
                <a:solidFill>
                  <a:schemeClr val="tx2"/>
                </a:solidFill>
              </a:rPr>
              <a:t> B.  </a:t>
            </a:r>
            <a:r>
              <a:rPr lang="it-IT" sz="2800" i="1" dirty="0">
                <a:solidFill>
                  <a:schemeClr val="tx2"/>
                </a:solidFill>
              </a:rPr>
              <a:t>J'</a:t>
            </a:r>
            <a:r>
              <a:rPr lang="it-IT" sz="2800" dirty="0">
                <a:solidFill>
                  <a:schemeClr val="tx2"/>
                </a:solidFill>
              </a:rPr>
              <a:t>(</a:t>
            </a:r>
            <a:r>
              <a:rPr lang="en-US" sz="2800" dirty="0">
                <a:solidFill>
                  <a:schemeClr val="tx2"/>
                </a:solidFill>
                <a:ea typeface="Cambria Math" panose="02040503050406030204" pitchFamily="18" charset="0"/>
              </a:rPr>
              <a:t>−</a:t>
            </a:r>
            <a:r>
              <a:rPr lang="it-IT"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it-IT" sz="2800" dirty="0">
                <a:solidFill>
                  <a:schemeClr val="tx2"/>
                </a:solidFill>
              </a:rPr>
              <a:t>8), </a:t>
            </a:r>
            <a:r>
              <a:rPr lang="it-IT" sz="2800" i="1" dirty="0">
                <a:solidFill>
                  <a:schemeClr val="tx2"/>
                </a:solidFill>
              </a:rPr>
              <a:t>K'</a:t>
            </a:r>
            <a:r>
              <a:rPr lang="it-IT" sz="2800" dirty="0">
                <a:solidFill>
                  <a:schemeClr val="tx2"/>
                </a:solidFill>
              </a:rPr>
              <a:t>(</a:t>
            </a:r>
            <a:r>
              <a:rPr lang="en-US" sz="2800" dirty="0">
                <a:solidFill>
                  <a:schemeClr val="tx2"/>
                </a:solidFill>
                <a:ea typeface="Cambria Math" panose="02040503050406030204" pitchFamily="18" charset="0"/>
              </a:rPr>
              <a:t>−</a:t>
            </a:r>
            <a:r>
              <a:rPr lang="it-IT" sz="2800" dirty="0">
                <a:solidFill>
                  <a:schemeClr val="tx2"/>
                </a:solidFill>
              </a:rPr>
              <a:t>6,</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it-IT" sz="2800" dirty="0">
                <a:solidFill>
                  <a:schemeClr val="tx2"/>
                </a:solidFill>
              </a:rPr>
              <a:t>7), </a:t>
            </a:r>
            <a:r>
              <a:rPr lang="it-IT" sz="2800" i="1" dirty="0">
                <a:solidFill>
                  <a:schemeClr val="tx2"/>
                </a:solidFill>
              </a:rPr>
              <a:t>L'</a:t>
            </a:r>
            <a:r>
              <a:rPr lang="it-IT" sz="2800" dirty="0">
                <a:solidFill>
                  <a:schemeClr val="tx2"/>
                </a:solidFill>
              </a:rPr>
              <a:t>(</a:t>
            </a:r>
            <a:r>
              <a:rPr lang="en-US" sz="2800" dirty="0">
                <a:solidFill>
                  <a:schemeClr val="tx2"/>
                </a:solidFill>
                <a:ea typeface="Cambria Math" panose="02040503050406030204" pitchFamily="18" charset="0"/>
              </a:rPr>
              <a:t>−</a:t>
            </a:r>
            <a:r>
              <a:rPr lang="it-IT" sz="2800" dirty="0">
                <a:solidFill>
                  <a:schemeClr val="tx2"/>
                </a:solidFill>
              </a:rPr>
              <a:t>4,</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it-IT" sz="2800" dirty="0">
                <a:solidFill>
                  <a:schemeClr val="tx2"/>
                </a:solidFill>
              </a:rPr>
              <a:t>2)</a:t>
            </a:r>
          </a:p>
          <a:p>
            <a:pPr>
              <a:spcBef>
                <a:spcPts val="600"/>
              </a:spcBef>
            </a:pPr>
            <a:r>
              <a:rPr lang="it-IT" sz="2800" dirty="0">
                <a:solidFill>
                  <a:schemeClr val="tx2"/>
                </a:solidFill>
              </a:rPr>
              <a:t> C.  </a:t>
            </a:r>
            <a:r>
              <a:rPr lang="it-IT" sz="2800" i="1" dirty="0">
                <a:solidFill>
                  <a:schemeClr val="tx2"/>
                </a:solidFill>
              </a:rPr>
              <a:t>J'</a:t>
            </a:r>
            <a:r>
              <a:rPr lang="it-IT" sz="2800" dirty="0">
                <a:solidFill>
                  <a:schemeClr val="tx2"/>
                </a:solidFill>
              </a:rPr>
              <a:t>(</a:t>
            </a:r>
            <a:r>
              <a:rPr lang="en-US" sz="2800" dirty="0">
                <a:solidFill>
                  <a:schemeClr val="tx2"/>
                </a:solidFill>
                <a:ea typeface="Cambria Math" panose="02040503050406030204" pitchFamily="18" charset="0"/>
              </a:rPr>
              <a:t>−</a:t>
            </a:r>
            <a:r>
              <a:rPr lang="it-IT"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it-IT" sz="2800" dirty="0">
                <a:solidFill>
                  <a:schemeClr val="tx2"/>
                </a:solidFill>
              </a:rPr>
              <a:t>8), </a:t>
            </a:r>
            <a:r>
              <a:rPr lang="it-IT" sz="2800" i="1" dirty="0">
                <a:solidFill>
                  <a:schemeClr val="tx2"/>
                </a:solidFill>
              </a:rPr>
              <a:t>K'</a:t>
            </a:r>
            <a:r>
              <a:rPr lang="it-IT" sz="2800" dirty="0">
                <a:solidFill>
                  <a:schemeClr val="tx2"/>
                </a:solidFill>
              </a:rPr>
              <a:t>(</a:t>
            </a:r>
            <a:r>
              <a:rPr lang="en-US" sz="2800" dirty="0">
                <a:solidFill>
                  <a:schemeClr val="tx2"/>
                </a:solidFill>
                <a:ea typeface="Cambria Math" panose="02040503050406030204" pitchFamily="18" charset="0"/>
              </a:rPr>
              <a:t>−</a:t>
            </a:r>
            <a:r>
              <a:rPr lang="it-IT" sz="2800" dirty="0">
                <a:solidFill>
                  <a:schemeClr val="tx2"/>
                </a:solidFill>
              </a:rPr>
              <a:t>6,</a:t>
            </a:r>
            <a:r>
              <a:rPr lang="en-US" sz="2800" dirty="0">
                <a:solidFill>
                  <a:schemeClr val="tx2"/>
                </a:solidFill>
                <a:latin typeface="Arial" panose="020B0604020202020204" pitchFamily="34" charset="0"/>
                <a:cs typeface="Arial" panose="020B0604020202020204" pitchFamily="34" charset="0"/>
              </a:rPr>
              <a:t> </a:t>
            </a:r>
            <a:r>
              <a:rPr lang="it-IT" sz="2800" dirty="0">
                <a:solidFill>
                  <a:schemeClr val="tx2"/>
                </a:solidFill>
              </a:rPr>
              <a:t>7), </a:t>
            </a:r>
            <a:r>
              <a:rPr lang="it-IT" sz="2800" i="1" dirty="0">
                <a:solidFill>
                  <a:schemeClr val="tx2"/>
                </a:solidFill>
              </a:rPr>
              <a:t>L'</a:t>
            </a:r>
            <a:r>
              <a:rPr lang="it-IT" sz="2800" dirty="0">
                <a:solidFill>
                  <a:schemeClr val="tx2"/>
                </a:solidFill>
              </a:rPr>
              <a:t>(</a:t>
            </a:r>
            <a:r>
              <a:rPr lang="en-US" sz="2800" dirty="0">
                <a:solidFill>
                  <a:schemeClr val="tx2"/>
                </a:solidFill>
                <a:ea typeface="Cambria Math" panose="02040503050406030204" pitchFamily="18" charset="0"/>
              </a:rPr>
              <a:t>−</a:t>
            </a:r>
            <a:r>
              <a:rPr lang="it-IT" sz="2800" dirty="0">
                <a:solidFill>
                  <a:schemeClr val="tx2"/>
                </a:solidFill>
              </a:rPr>
              <a:t>4,</a:t>
            </a:r>
            <a:r>
              <a:rPr lang="en-US" sz="2800" dirty="0">
                <a:solidFill>
                  <a:schemeClr val="tx2"/>
                </a:solidFill>
                <a:latin typeface="Arial" panose="020B0604020202020204" pitchFamily="34" charset="0"/>
                <a:cs typeface="Arial" panose="020B0604020202020204" pitchFamily="34" charset="0"/>
              </a:rPr>
              <a:t> </a:t>
            </a:r>
            <a:r>
              <a:rPr lang="it-IT" sz="2800" dirty="0">
                <a:solidFill>
                  <a:schemeClr val="tx2"/>
                </a:solidFill>
              </a:rPr>
              <a:t>2)</a:t>
            </a:r>
          </a:p>
          <a:p>
            <a:pPr>
              <a:spcBef>
                <a:spcPts val="600"/>
              </a:spcBef>
            </a:pPr>
            <a:r>
              <a:rPr lang="it-IT" sz="2800" dirty="0">
                <a:solidFill>
                  <a:schemeClr val="tx2"/>
                </a:solidFill>
              </a:rPr>
              <a:t> D.  </a:t>
            </a:r>
            <a:r>
              <a:rPr lang="it-IT" sz="2800" i="1" dirty="0">
                <a:solidFill>
                  <a:schemeClr val="tx2"/>
                </a:solidFill>
              </a:rPr>
              <a:t>J'</a:t>
            </a:r>
            <a:r>
              <a:rPr lang="it-IT"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it-IT" sz="2800" dirty="0">
                <a:solidFill>
                  <a:schemeClr val="tx2"/>
                </a:solidFill>
              </a:rPr>
              <a:t>8), </a:t>
            </a:r>
            <a:r>
              <a:rPr lang="it-IT" sz="2800" i="1" dirty="0">
                <a:solidFill>
                  <a:schemeClr val="tx2"/>
                </a:solidFill>
              </a:rPr>
              <a:t>K'</a:t>
            </a:r>
            <a:r>
              <a:rPr lang="it-IT" sz="2800" dirty="0">
                <a:solidFill>
                  <a:schemeClr val="tx2"/>
                </a:solidFill>
              </a:rPr>
              <a:t>(6,</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it-IT" sz="2800" dirty="0">
                <a:solidFill>
                  <a:schemeClr val="tx2"/>
                </a:solidFill>
              </a:rPr>
              <a:t>7), </a:t>
            </a:r>
            <a:r>
              <a:rPr lang="it-IT" sz="2800" i="1" dirty="0">
                <a:solidFill>
                  <a:schemeClr val="tx2"/>
                </a:solidFill>
              </a:rPr>
              <a:t>L'</a:t>
            </a:r>
            <a:r>
              <a:rPr lang="it-IT" sz="2800" dirty="0">
                <a:solidFill>
                  <a:schemeClr val="tx2"/>
                </a:solidFill>
              </a:rPr>
              <a:t>(4,</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it-IT" sz="2800" dirty="0">
                <a:solidFill>
                  <a:schemeClr val="tx2"/>
                </a:solidFill>
              </a:rPr>
              <a:t>2)</a:t>
            </a:r>
            <a:endParaRPr lang="en-US" sz="2800" dirty="0">
              <a:solidFill>
                <a:schemeClr val="tx2"/>
              </a:solidFill>
            </a:endParaRPr>
          </a:p>
        </p:txBody>
      </p:sp>
    </p:spTree>
    <p:extLst>
      <p:ext uri="{BB962C8B-B14F-4D97-AF65-F5344CB8AC3E}">
        <p14:creationId xmlns:p14="http://schemas.microsoft.com/office/powerpoint/2010/main" val="247748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Representing Translations</a:t>
            </a:r>
          </a:p>
        </p:txBody>
      </p:sp>
      <p:sp>
        <p:nvSpPr>
          <p:cNvPr id="2" name="Rectangle 1"/>
          <p:cNvSpPr/>
          <p:nvPr/>
        </p:nvSpPr>
        <p:spPr>
          <a:xfrm>
            <a:off x="459872" y="1823391"/>
            <a:ext cx="8701713" cy="3185487"/>
          </a:xfrm>
          <a:prstGeom prst="rect">
            <a:avLst/>
          </a:prstGeom>
        </p:spPr>
        <p:txBody>
          <a:bodyPr wrap="square">
            <a:spAutoFit/>
          </a:bodyPr>
          <a:lstStyle/>
          <a:p>
            <a:pPr>
              <a:spcBef>
                <a:spcPts val="600"/>
              </a:spcBef>
            </a:pPr>
            <a:r>
              <a:rPr lang="en-US" sz="2800" dirty="0">
                <a:solidFill>
                  <a:schemeClr val="tx2"/>
                </a:solidFill>
              </a:rPr>
              <a:t>A translation is a function in which all of the points of a figure move the same distance in the same direction. </a:t>
            </a:r>
          </a:p>
          <a:p>
            <a:pPr>
              <a:spcBef>
                <a:spcPts val="600"/>
              </a:spcBef>
            </a:pPr>
            <a:r>
              <a:rPr lang="en-US" sz="2800" dirty="0">
                <a:solidFill>
                  <a:schemeClr val="tx2"/>
                </a:solidFill>
              </a:rPr>
              <a:t>A preimage is translated along a </a:t>
            </a:r>
            <a:r>
              <a:rPr lang="en-US" sz="2800" b="1" dirty="0"/>
              <a:t>translation vector</a:t>
            </a:r>
            <a:r>
              <a:rPr lang="en-US" sz="2800" dirty="0">
                <a:solidFill>
                  <a:schemeClr val="tx2"/>
                </a:solidFill>
              </a:rPr>
              <a:t>. The translation vector describes the magnitude and direction of the slide if the </a:t>
            </a:r>
            <a:r>
              <a:rPr lang="en-US" sz="2800" i="1" dirty="0">
                <a:solidFill>
                  <a:schemeClr val="tx2"/>
                </a:solidFill>
              </a:rPr>
              <a:t>magnitude </a:t>
            </a:r>
            <a:r>
              <a:rPr lang="en-US" sz="2800" dirty="0">
                <a:solidFill>
                  <a:schemeClr val="tx2"/>
                </a:solidFill>
              </a:rPr>
              <a:t>is the length of the vector from its initial point to its terminal point. </a:t>
            </a:r>
          </a:p>
        </p:txBody>
      </p:sp>
    </p:spTree>
    <p:extLst>
      <p:ext uri="{BB962C8B-B14F-4D97-AF65-F5344CB8AC3E}">
        <p14:creationId xmlns:p14="http://schemas.microsoft.com/office/powerpoint/2010/main" val="243986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Representing Translations</a:t>
            </a:r>
          </a:p>
        </p:txBody>
      </p:sp>
      <mc:AlternateContent xmlns:mc="http://schemas.openxmlformats.org/markup-compatibility/2006" xmlns:a14="http://schemas.microsoft.com/office/drawing/2010/main">
        <mc:Choice Requires="a14">
          <p:sp>
            <p:nvSpPr>
              <p:cNvPr id="2" name="Rectangle 1"/>
              <p:cNvSpPr/>
              <p:nvPr/>
            </p:nvSpPr>
            <p:spPr>
              <a:xfrm>
                <a:off x="459872" y="1893724"/>
                <a:ext cx="8772051" cy="2246769"/>
              </a:xfrm>
              <a:prstGeom prst="rect">
                <a:avLst/>
              </a:prstGeom>
            </p:spPr>
            <p:txBody>
              <a:bodyPr wrap="square">
                <a:spAutoFit/>
              </a:bodyPr>
              <a:lstStyle/>
              <a:p>
                <a:pPr>
                  <a:spcBef>
                    <a:spcPts val="600"/>
                  </a:spcBef>
                </a:pPr>
                <a:r>
                  <a:rPr lang="en-US" sz="2800" dirty="0">
                    <a:solidFill>
                      <a:schemeClr val="tx2"/>
                    </a:solidFill>
                  </a:rPr>
                  <a:t>To describe a translation in the coordinate plane, it is helpful to write the vector in component form. A vector in </a:t>
                </a:r>
                <a:r>
                  <a:rPr lang="en-US" sz="2800" b="1" dirty="0"/>
                  <a:t>component form </a:t>
                </a:r>
                <a:r>
                  <a:rPr lang="en-US" sz="2800" dirty="0">
                    <a:solidFill>
                      <a:schemeClr val="tx2"/>
                    </a:solidFill>
                  </a:rPr>
                  <a:t>is written as </a:t>
                </a:r>
                <a14:m>
                  <m:oMath xmlns:m="http://schemas.openxmlformats.org/officeDocument/2006/math">
                    <m:d>
                      <m:dPr>
                        <m:begChr m:val="⟨"/>
                        <m:endChr m:val="⟩"/>
                        <m:ctrlPr>
                          <a:rPr lang="en-US"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𝑦</m:t>
                        </m:r>
                      </m:e>
                    </m:d>
                  </m:oMath>
                </a14:m>
                <a:r>
                  <a:rPr lang="en-US" sz="2800" dirty="0">
                    <a:solidFill>
                      <a:schemeClr val="tx2"/>
                    </a:solidFill>
                  </a:rPr>
                  <a:t>, which describes the vector in terms of its horizontal component </a:t>
                </a:r>
                <a:r>
                  <a:rPr lang="en-US" sz="2800" i="1" dirty="0">
                    <a:solidFill>
                      <a:schemeClr val="tx2"/>
                    </a:solidFill>
                  </a:rPr>
                  <a:t>x </a:t>
                </a:r>
                <a:r>
                  <a:rPr lang="en-US" sz="2800" dirty="0">
                    <a:solidFill>
                      <a:schemeClr val="tx2"/>
                    </a:solidFill>
                  </a:rPr>
                  <a:t>and vertical component </a:t>
                </a:r>
                <a:r>
                  <a:rPr lang="en-US" sz="2800" i="1" dirty="0">
                    <a:solidFill>
                      <a:schemeClr val="tx2"/>
                    </a:solidFill>
                  </a:rPr>
                  <a:t>y</a:t>
                </a:r>
                <a:r>
                  <a:rPr lang="en-US" sz="2800" dirty="0">
                    <a:solidFill>
                      <a:schemeClr val="tx2"/>
                    </a:solidFill>
                  </a:rPr>
                  <a:t>.</a:t>
                </a:r>
              </a:p>
            </p:txBody>
          </p:sp>
        </mc:Choice>
        <mc:Fallback xmlns="">
          <p:sp>
            <p:nvSpPr>
              <p:cNvPr id="2" name="Rectangle 1"/>
              <p:cNvSpPr>
                <a:spLocks noRot="1" noChangeAspect="1" noMove="1" noResize="1" noEditPoints="1" noAdjustHandles="1" noChangeArrowheads="1" noChangeShapeType="1" noTextEdit="1"/>
              </p:cNvSpPr>
              <p:nvPr/>
            </p:nvSpPr>
            <p:spPr>
              <a:xfrm>
                <a:off x="459872" y="1893724"/>
                <a:ext cx="8772051" cy="2246769"/>
              </a:xfrm>
              <a:prstGeom prst="rect">
                <a:avLst/>
              </a:prstGeom>
              <a:blipFill>
                <a:blip r:embed="rId3"/>
                <a:stretch>
                  <a:fillRect l="-1390" t="-2989" r="-1251" b="-6793"/>
                </a:stretch>
              </a:blipFill>
            </p:spPr>
            <p:txBody>
              <a:bodyPr/>
              <a:lstStyle/>
              <a:p>
                <a:r>
                  <a:rPr lang="en-US">
                    <a:noFill/>
                  </a:rPr>
                  <a:t> </a:t>
                </a:r>
              </a:p>
            </p:txBody>
          </p:sp>
        </mc:Fallback>
      </mc:AlternateContent>
    </p:spTree>
    <p:extLst>
      <p:ext uri="{BB962C8B-B14F-4D97-AF65-F5344CB8AC3E}">
        <p14:creationId xmlns:p14="http://schemas.microsoft.com/office/powerpoint/2010/main" val="128764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491169"/>
            <a:ext cx="10837403" cy="4909036"/>
          </a:xfrm>
          <a:prstGeom prst="rect">
            <a:avLst/>
          </a:prstGeom>
          <a:noFill/>
        </p:spPr>
        <p:txBody>
          <a:bodyPr wrap="square" rtlCol="0">
            <a:spAutoFit/>
          </a:bodyPr>
          <a:lstStyle/>
          <a:p>
            <a:r>
              <a:rPr lang="en-US" sz="2800" b="1" dirty="0"/>
              <a:t>Answer each question.</a:t>
            </a:r>
            <a:endParaRPr lang="en-US" sz="2800" dirty="0"/>
          </a:p>
          <a:p>
            <a:pPr marL="512064" indent="-512064">
              <a:spcBef>
                <a:spcPts val="600"/>
              </a:spcBef>
              <a:buClr>
                <a:schemeClr val="tx1"/>
              </a:buClr>
            </a:pPr>
            <a:r>
              <a:rPr lang="en-US" sz="2800" b="1" dirty="0"/>
              <a:t>1.</a:t>
            </a:r>
            <a:r>
              <a:rPr lang="en-US" sz="2800" dirty="0"/>
              <a:t>  </a:t>
            </a:r>
            <a:r>
              <a:rPr lang="en-US" sz="2800" dirty="0">
                <a:solidFill>
                  <a:schemeClr val="tx2"/>
                </a:solidFill>
              </a:rPr>
              <a:t>What is the area of a square with a side measure of </a:t>
            </a:r>
            <a:br>
              <a:rPr lang="en-US" sz="2800" dirty="0">
                <a:solidFill>
                  <a:schemeClr val="tx2"/>
                </a:solidFill>
              </a:rPr>
            </a:br>
            <a:r>
              <a:rPr lang="en-US" sz="2800" dirty="0">
                <a:solidFill>
                  <a:schemeClr val="tx2"/>
                </a:solidFill>
              </a:rPr>
              <a:t>11 inches? </a:t>
            </a:r>
            <a:endParaRPr lang="en-US" sz="2800" dirty="0"/>
          </a:p>
          <a:p>
            <a:pPr marL="512064" indent="-512064">
              <a:buClr>
                <a:schemeClr val="tx1"/>
              </a:buClr>
            </a:pPr>
            <a:r>
              <a:rPr lang="en-US" sz="2800" b="1" dirty="0"/>
              <a:t>2.</a:t>
            </a:r>
            <a:r>
              <a:rPr lang="en-US" sz="2800" dirty="0"/>
              <a:t>  </a:t>
            </a:r>
            <a:r>
              <a:rPr lang="en-US" sz="2800" dirty="0">
                <a:solidFill>
                  <a:schemeClr val="tx2"/>
                </a:solidFill>
              </a:rPr>
              <a:t>A rectangle has a perimeter of 60 feet and a length of 21 feet. What is the width of the rectangle?</a:t>
            </a:r>
            <a:endParaRPr lang="en-US" sz="2800" dirty="0">
              <a:solidFill>
                <a:srgbClr val="FF0000"/>
              </a:solidFill>
            </a:endParaRPr>
          </a:p>
          <a:p>
            <a:pPr marL="512064" indent="-512064">
              <a:buClr>
                <a:schemeClr val="tx1"/>
              </a:buClr>
            </a:pPr>
            <a:r>
              <a:rPr lang="en-US" sz="2800" b="1" dirty="0"/>
              <a:t>3.</a:t>
            </a:r>
            <a:r>
              <a:rPr lang="en-US" sz="2800" dirty="0"/>
              <a:t>  </a:t>
            </a:r>
            <a:r>
              <a:rPr lang="en-US" sz="2800" dirty="0">
                <a:solidFill>
                  <a:schemeClr val="tx2"/>
                </a:solidFill>
              </a:rPr>
              <a:t>A square has an area of 64 square meters. What is the length of its side? </a:t>
            </a:r>
            <a:endParaRPr lang="en-US" sz="2800" dirty="0">
              <a:solidFill>
                <a:srgbClr val="FF0000"/>
              </a:solidFill>
            </a:endParaRPr>
          </a:p>
          <a:p>
            <a:pPr marL="512064" indent="-512064">
              <a:buClr>
                <a:schemeClr val="tx1"/>
              </a:buClr>
            </a:pPr>
            <a:r>
              <a:rPr lang="en-US" sz="2800" b="1" dirty="0"/>
              <a:t>4.</a:t>
            </a:r>
            <a:r>
              <a:rPr lang="en-US" sz="2800" dirty="0"/>
              <a:t>  </a:t>
            </a:r>
            <a:r>
              <a:rPr lang="en-US" sz="2800" dirty="0">
                <a:solidFill>
                  <a:schemeClr val="tx2"/>
                </a:solidFill>
              </a:rPr>
              <a:t>A rectangle has a length of 12 centimeters and a width of </a:t>
            </a:r>
            <a:br>
              <a:rPr lang="en-US" sz="2800" dirty="0">
                <a:solidFill>
                  <a:schemeClr val="tx2"/>
                </a:solidFill>
              </a:rPr>
            </a:br>
            <a:r>
              <a:rPr lang="en-US" sz="2800" dirty="0">
                <a:solidFill>
                  <a:schemeClr val="tx2"/>
                </a:solidFill>
              </a:rPr>
              <a:t>7.5 centimeters. What is the area of the rectangle? </a:t>
            </a:r>
          </a:p>
          <a:p>
            <a:pPr marL="512064" indent="-512064">
              <a:buClr>
                <a:schemeClr val="tx1"/>
              </a:buClr>
              <a:tabLst>
                <a:tab pos="7024688" algn="l"/>
              </a:tabLst>
            </a:pPr>
            <a:r>
              <a:rPr lang="en-US" sz="2800" b="1" dirty="0"/>
              <a:t>5.</a:t>
            </a:r>
            <a:r>
              <a:rPr lang="en-US" sz="2800" dirty="0"/>
              <a:t>  </a:t>
            </a:r>
            <a:r>
              <a:rPr lang="en-US" sz="2800" dirty="0">
                <a:solidFill>
                  <a:schemeClr val="tx2"/>
                </a:solidFill>
              </a:rPr>
              <a:t>A rectangle has an area of 120 square feet and a width of 3 feet. What is the length of the rectangle? </a:t>
            </a:r>
            <a:endParaRPr lang="en-US" sz="2800" dirty="0">
              <a:solidFill>
                <a:srgbClr val="FF0000"/>
              </a:solidFill>
              <a:latin typeface="Cambria Math" panose="02040503050406030204" pitchFamily="18" charset="0"/>
              <a:ea typeface="Cambria Math" panose="02040503050406030204" pitchFamily="18" charset="0"/>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Representing Translations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455987388"/>
                  </p:ext>
                </p:extLst>
              </p:nvPr>
            </p:nvGraphicFramePr>
            <p:xfrm>
              <a:off x="561472" y="2087993"/>
              <a:ext cx="11055905" cy="4114800"/>
            </p:xfrm>
            <a:graphic>
              <a:graphicData uri="http://schemas.openxmlformats.org/drawingml/2006/table">
                <a:tbl>
                  <a:tblPr firstRow="1" bandRow="1">
                    <a:tableStyleId>{5C22544A-7EE6-4342-B048-85BDC9FD1C3A}</a:tableStyleId>
                  </a:tblPr>
                  <a:tblGrid>
                    <a:gridCol w="2445497">
                      <a:extLst>
                        <a:ext uri="{9D8B030D-6E8A-4147-A177-3AD203B41FA5}">
                          <a16:colId xmlns:a16="http://schemas.microsoft.com/office/drawing/2014/main" val="1676843424"/>
                        </a:ext>
                      </a:extLst>
                    </a:gridCol>
                    <a:gridCol w="4305204">
                      <a:extLst>
                        <a:ext uri="{9D8B030D-6E8A-4147-A177-3AD203B41FA5}">
                          <a16:colId xmlns:a16="http://schemas.microsoft.com/office/drawing/2014/main" val="1330190276"/>
                        </a:ext>
                      </a:extLst>
                    </a:gridCol>
                    <a:gridCol w="4305204">
                      <a:extLst>
                        <a:ext uri="{9D8B030D-6E8A-4147-A177-3AD203B41FA5}">
                          <a16:colId xmlns:a16="http://schemas.microsoft.com/office/drawing/2014/main" val="1500729196"/>
                        </a:ext>
                      </a:extLst>
                    </a:gridCol>
                  </a:tblGrid>
                  <a:tr h="888284">
                    <a:tc>
                      <a:txBody>
                        <a:bodyPr/>
                        <a:lstStyle/>
                        <a:p>
                          <a:r>
                            <a:rPr lang="en-US" sz="2800" b="1" i="0" u="none" strike="noStrike" kern="1200" baseline="0" dirty="0">
                              <a:solidFill>
                                <a:schemeClr val="tx1"/>
                              </a:solidFill>
                              <a:latin typeface="+mn-lt"/>
                              <a:ea typeface="+mn-ea"/>
                              <a:cs typeface="+mn-cs"/>
                            </a:rPr>
                            <a:t>Words</a:t>
                          </a:r>
                          <a:r>
                            <a:rPr lang="en-US" sz="2400"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2800" b="0" i="0" u="none" strike="noStrike" kern="1200" baseline="0" dirty="0">
                              <a:solidFill>
                                <a:schemeClr val="tx2"/>
                              </a:solidFill>
                              <a:latin typeface="+mn-lt"/>
                              <a:ea typeface="+mn-ea"/>
                              <a:cs typeface="+mn-cs"/>
                            </a:rPr>
                            <a:t>To translate a point along the vector </a:t>
                          </a:r>
                          <a14:m>
                            <m:oMath xmlns:m="http://schemas.openxmlformats.org/officeDocument/2006/math">
                              <m:d>
                                <m:dPr>
                                  <m:begChr m:val="⟨"/>
                                  <m:endChr m:val="⟩"/>
                                  <m:ctrlPr>
                                    <a:rPr lang="en-US"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𝑎</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𝑏</m:t>
                                  </m:r>
                                </m:e>
                              </m:d>
                              <m:r>
                                <a:rPr lang="en-US" sz="2800" b="0" i="1" smtClean="0">
                                  <a:solidFill>
                                    <a:schemeClr val="tx2"/>
                                  </a:solidFill>
                                  <a:latin typeface="Cambria Math" panose="02040503050406030204" pitchFamily="18" charset="0"/>
                                </a:rPr>
                                <m:t>,</m:t>
                              </m:r>
                            </m:oMath>
                          </a14:m>
                          <a:r>
                            <a:rPr lang="en-US" sz="2800" b="0" i="0" u="none" strike="noStrike" kern="1200" baseline="0" dirty="0">
                              <a:solidFill>
                                <a:schemeClr val="tx2"/>
                              </a:solidFill>
                              <a:latin typeface="+mn-lt"/>
                              <a:ea typeface="+mn-ea"/>
                              <a:cs typeface="+mn-cs"/>
                            </a:rPr>
                            <a:t> add </a:t>
                          </a:r>
                          <a:r>
                            <a:rPr lang="en-US" sz="2800" b="0" i="1" u="none" strike="noStrike" kern="1200" baseline="0" dirty="0">
                              <a:solidFill>
                                <a:schemeClr val="tx2"/>
                              </a:solidFill>
                              <a:latin typeface="+mn-lt"/>
                              <a:ea typeface="+mn-ea"/>
                              <a:cs typeface="+mn-cs"/>
                            </a:rPr>
                            <a:t>a </a:t>
                          </a:r>
                          <a:r>
                            <a:rPr lang="en-US" sz="2800" b="0" i="0" u="none" strike="noStrike" kern="1200" baseline="0" dirty="0">
                              <a:solidFill>
                                <a:schemeClr val="tx2"/>
                              </a:solidFill>
                              <a:latin typeface="+mn-lt"/>
                              <a:ea typeface="+mn-ea"/>
                              <a:cs typeface="+mn-cs"/>
                            </a:rPr>
                            <a:t>to the </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-coordinate and </a:t>
                          </a:r>
                          <a:r>
                            <a:rPr lang="en-US" sz="2800" b="0" i="1" u="none" strike="noStrike" kern="1200" baseline="0" dirty="0">
                              <a:solidFill>
                                <a:schemeClr val="tx2"/>
                              </a:solidFill>
                              <a:latin typeface="+mn-lt"/>
                              <a:ea typeface="+mn-ea"/>
                              <a:cs typeface="+mn-cs"/>
                            </a:rPr>
                            <a:t>b </a:t>
                          </a:r>
                          <a:r>
                            <a:rPr lang="en-US" sz="2800" b="0" i="0" u="none" strike="noStrike" kern="1200" baseline="0" dirty="0">
                              <a:solidFill>
                                <a:schemeClr val="tx2"/>
                              </a:solidFill>
                              <a:latin typeface="+mn-lt"/>
                              <a:ea typeface="+mn-ea"/>
                              <a:cs typeface="+mn-cs"/>
                            </a:rPr>
                            <a:t>to the </a:t>
                          </a:r>
                          <a:r>
                            <a:rPr lang="en-US" sz="2800" b="0" i="1" u="none" strike="noStrike" kern="1200" baseline="0" dirty="0">
                              <a:solidFill>
                                <a:schemeClr val="tx2"/>
                              </a:solidFill>
                              <a:latin typeface="+mn-lt"/>
                              <a:ea typeface="+mn-ea"/>
                              <a:cs typeface="+mn-cs"/>
                            </a:rPr>
                            <a:t>y</a:t>
                          </a:r>
                          <a:r>
                            <a:rPr lang="en-US" sz="2800" b="0" i="0" u="none" strike="noStrike" kern="1200" baseline="0" dirty="0">
                              <a:solidFill>
                                <a:schemeClr val="tx2"/>
                              </a:solidFill>
                              <a:latin typeface="+mn-lt"/>
                              <a:ea typeface="+mn-ea"/>
                              <a:cs typeface="+mn-cs"/>
                            </a:rPr>
                            <a:t>-coordinate.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47494794"/>
                      </a:ext>
                    </a:extLst>
                  </a:tr>
                  <a:tr h="487797">
                    <a:tc>
                      <a:txBody>
                        <a:bodyPr/>
                        <a:lstStyle/>
                        <a:p>
                          <a:r>
                            <a:rPr lang="en-US" sz="2800" b="1" i="0" u="none" strike="noStrike" kern="1200" baseline="0" dirty="0">
                              <a:solidFill>
                                <a:schemeClr val="tx1"/>
                              </a:solidFill>
                              <a:latin typeface="+mn-lt"/>
                              <a:ea typeface="+mn-ea"/>
                              <a:cs typeface="+mn-cs"/>
                            </a:rPr>
                            <a:t>Coordinate Rule</a:t>
                          </a: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r>
                            <a:rPr lang="en-US" sz="2800" b="0" i="0" u="none" strike="noStrike" kern="1200" baseline="0" dirty="0">
                              <a:solidFill>
                                <a:schemeClr val="tx2"/>
                              </a:solidFill>
                              <a:latin typeface="+mn-lt"/>
                              <a:ea typeface="+mn-ea"/>
                              <a:cs typeface="+mn-cs"/>
                            </a:rPr>
                            <a:t>→ </a:t>
                          </a:r>
                          <a:r>
                            <a:rPr lang="en-US" sz="2800" b="0" i="0" u="none" strike="noStrike" kern="1200" baseline="0" dirty="0">
                              <a:solidFill>
                                <a:srgbClr val="7030A0"/>
                              </a:solidFill>
                              <a:latin typeface="+mn-lt"/>
                              <a:ea typeface="+mn-ea"/>
                              <a:cs typeface="+mn-cs"/>
                            </a:rPr>
                            <a:t>(</a:t>
                          </a:r>
                          <a:r>
                            <a:rPr lang="en-US" sz="2800" b="0" i="1" u="none" strike="noStrike" kern="1200" baseline="0" dirty="0">
                              <a:solidFill>
                                <a:srgbClr val="7030A0"/>
                              </a:solidFill>
                              <a:latin typeface="+mn-lt"/>
                              <a:ea typeface="+mn-ea"/>
                              <a:cs typeface="+mn-cs"/>
                            </a:rPr>
                            <a:t>x </a:t>
                          </a:r>
                          <a:r>
                            <a:rPr lang="en-US" sz="2800" b="0" i="0" u="none" strike="noStrike" kern="1200" baseline="0" dirty="0">
                              <a:solidFill>
                                <a:srgbClr val="7030A0"/>
                              </a:solidFill>
                              <a:latin typeface="+mn-lt"/>
                              <a:ea typeface="Cambria Math" panose="02040503050406030204" pitchFamily="18" charset="0"/>
                              <a:cs typeface="+mn-cs"/>
                            </a:rPr>
                            <a:t>+</a:t>
                          </a:r>
                          <a:r>
                            <a:rPr lang="en-US" sz="2800" b="0" i="1" u="none" strike="noStrike" kern="1200" baseline="0" dirty="0">
                              <a:solidFill>
                                <a:srgbClr val="7030A0"/>
                              </a:solidFill>
                              <a:latin typeface="+mn-lt"/>
                              <a:ea typeface="+mn-ea"/>
                              <a:cs typeface="+mn-cs"/>
                            </a:rPr>
                            <a:t> a</a:t>
                          </a:r>
                          <a:r>
                            <a:rPr lang="en-US" sz="2800" b="0" i="0" u="none" strike="noStrike" kern="1200" baseline="0" dirty="0">
                              <a:solidFill>
                                <a:srgbClr val="7030A0"/>
                              </a:solidFill>
                              <a:latin typeface="+mn-lt"/>
                              <a:ea typeface="+mn-ea"/>
                              <a:cs typeface="+mn-cs"/>
                            </a:rPr>
                            <a:t>, </a:t>
                          </a:r>
                          <a:r>
                            <a:rPr lang="en-US" sz="2800" b="0" i="1" u="none" strike="noStrike" kern="1200" baseline="0" dirty="0">
                              <a:solidFill>
                                <a:srgbClr val="7030A0"/>
                              </a:solidFill>
                              <a:latin typeface="+mn-lt"/>
                              <a:ea typeface="+mn-ea"/>
                              <a:cs typeface="+mn-cs"/>
                            </a:rPr>
                            <a:t>y </a:t>
                          </a:r>
                          <a:r>
                            <a:rPr lang="en-US" sz="2800" b="0" i="0" u="none" strike="noStrike" kern="1200" baseline="0" dirty="0">
                              <a:solidFill>
                                <a:srgbClr val="7030A0"/>
                              </a:solidFill>
                              <a:latin typeface="+mn-lt"/>
                              <a:ea typeface="Cambria Math" panose="02040503050406030204" pitchFamily="18" charset="0"/>
                              <a:cs typeface="+mn-cs"/>
                            </a:rPr>
                            <a:t>+</a:t>
                          </a:r>
                          <a:r>
                            <a:rPr lang="en-US" sz="2800" b="0" i="1" u="none" strike="noStrike" kern="1200" baseline="0" dirty="0">
                              <a:solidFill>
                                <a:srgbClr val="7030A0"/>
                              </a:solidFill>
                              <a:latin typeface="+mn-lt"/>
                              <a:ea typeface="+mn-ea"/>
                              <a:cs typeface="+mn-cs"/>
                            </a:rPr>
                            <a:t> b</a:t>
                          </a:r>
                          <a:r>
                            <a:rPr lang="en-US" sz="2800" b="0" i="0" u="none" strike="noStrike" kern="1200" baseline="0" dirty="0">
                              <a:solidFill>
                                <a:srgbClr val="7030A0"/>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US" sz="2800" b="0" i="0" u="none" strike="noStrike" kern="1200" baseline="0" dirty="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923374"/>
                      </a:ext>
                    </a:extLst>
                  </a:tr>
                  <a:tr h="2120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Example</a:t>
                          </a:r>
                          <a:endParaRPr lang="en-US" sz="2800" b="0" i="0" u="none" strike="noStrike" kern="1200" baseline="0" dirty="0">
                            <a:solidFill>
                              <a:schemeClr val="tx1"/>
                            </a:solidFill>
                            <a:latin typeface="+mn-lt"/>
                            <a:ea typeface="+mn-ea"/>
                            <a:cs typeface="+mn-cs"/>
                          </a:endParaRPr>
                        </a:p>
                        <a:p>
                          <a:endParaRPr lang="en-US" sz="2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1" u="none" strike="noStrike" kern="1200" baseline="0" dirty="0">
                              <a:solidFill>
                                <a:schemeClr val="tx2"/>
                              </a:solidFill>
                              <a:latin typeface="+mn-lt"/>
                              <a:ea typeface="+mn-ea"/>
                              <a:cs typeface="+mn-cs"/>
                            </a:rPr>
                            <a:t>P</a:t>
                          </a:r>
                          <a:r>
                            <a:rPr lang="en-US" sz="2800" b="0" i="0" u="none" strike="noStrike" kern="1200" baseline="0" dirty="0">
                              <a:solidFill>
                                <a:schemeClr val="tx2"/>
                              </a:solidFill>
                              <a:latin typeface="+mn-lt"/>
                              <a:ea typeface="+mn-ea"/>
                              <a:cs typeface="+mn-cs"/>
                            </a:rPr>
                            <a:t>(</a:t>
                          </a:r>
                          <a:r>
                            <a:rPr lang="en-US" sz="2800" b="0" i="0" u="none" strike="noStrike" kern="1200" baseline="0" dirty="0">
                              <a:solidFill>
                                <a:schemeClr val="tx2"/>
                              </a:solidFill>
                              <a:latin typeface="+mn-lt"/>
                              <a:ea typeface="+mn-ea"/>
                              <a:cs typeface="Arial" panose="020B0604020202020204" pitchFamily="34" charset="0"/>
                            </a:rPr>
                            <a:t>−</a:t>
                          </a:r>
                          <a:r>
                            <a:rPr lang="en-US" sz="2800" b="0" i="0" u="none" strike="noStrike" kern="1200" baseline="0" dirty="0">
                              <a:solidFill>
                                <a:schemeClr val="tx2"/>
                              </a:solidFill>
                              <a:latin typeface="+mn-lt"/>
                              <a:ea typeface="+mn-ea"/>
                              <a:cs typeface="+mn-cs"/>
                            </a:rPr>
                            <a:t>2, 3) translated along </a:t>
                          </a:r>
                          <a:br>
                            <a:rPr lang="en-US" sz="2800" b="0" i="0" u="none" strike="noStrike" kern="1200" baseline="0" dirty="0">
                              <a:solidFill>
                                <a:schemeClr val="tx2"/>
                              </a:solidFill>
                              <a:latin typeface="+mn-lt"/>
                              <a:ea typeface="+mn-ea"/>
                              <a:cs typeface="+mn-cs"/>
                            </a:rPr>
                          </a:br>
                          <a:r>
                            <a:rPr lang="en-US" sz="2800" b="0" i="0" u="none" strike="noStrike" kern="1200" baseline="0" dirty="0">
                              <a:solidFill>
                                <a:schemeClr val="tx2"/>
                              </a:solidFill>
                              <a:latin typeface="+mn-lt"/>
                              <a:ea typeface="+mn-ea"/>
                              <a:cs typeface="+mn-cs"/>
                            </a:rPr>
                            <a:t>the vector </a:t>
                          </a:r>
                          <a14:m>
                            <m:oMath xmlns:m="http://schemas.openxmlformats.org/officeDocument/2006/math">
                              <m:d>
                                <m:dPr>
                                  <m:begChr m:val="⟨"/>
                                  <m:endChr m:val="⟩"/>
                                  <m:ctrlPr>
                                    <a:rPr lang="en-US"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7,4</m:t>
                                  </m:r>
                                </m:e>
                              </m:d>
                            </m:oMath>
                          </a14:m>
                          <a:r>
                            <a:rPr lang="en-US" sz="2800" b="0" i="0" u="none" strike="noStrike" kern="1200" baseline="0" dirty="0">
                              <a:solidFill>
                                <a:schemeClr val="tx2"/>
                              </a:solidFill>
                              <a:latin typeface="+mn-lt"/>
                              <a:ea typeface="+mn-ea"/>
                              <a:cs typeface="+mn-cs"/>
                            </a:rPr>
                            <a:t> is </a:t>
                          </a:r>
                          <a:br>
                            <a:rPr lang="en-US" sz="2800" b="0" i="0" u="none" strike="noStrike" kern="1200" baseline="0" dirty="0">
                              <a:solidFill>
                                <a:schemeClr val="tx2"/>
                              </a:solidFill>
                              <a:latin typeface="+mn-lt"/>
                              <a:ea typeface="+mn-ea"/>
                              <a:cs typeface="+mn-cs"/>
                            </a:rPr>
                          </a:br>
                          <a:r>
                            <a:rPr lang="en-US" sz="2800" b="0" i="1" u="none" strike="noStrike" kern="1200" baseline="0" dirty="0">
                              <a:solidFill>
                                <a:schemeClr val="tx2"/>
                              </a:solidFill>
                              <a:latin typeface="+mn-lt"/>
                              <a:ea typeface="+mn-ea"/>
                              <a:cs typeface="+mn-cs"/>
                            </a:rPr>
                            <a:t>P'</a:t>
                          </a:r>
                          <a:r>
                            <a:rPr lang="en-US" sz="2800" b="0" i="0" u="none" strike="noStrike" kern="1200" baseline="0" dirty="0">
                              <a:solidFill>
                                <a:schemeClr val="tx2"/>
                              </a:solidFill>
                              <a:latin typeface="+mn-lt"/>
                              <a:ea typeface="+mn-ea"/>
                              <a:cs typeface="+mn-cs"/>
                            </a:rPr>
                            <a:t>(</a:t>
                          </a:r>
                          <a:r>
                            <a:rPr lang="en-US" sz="2800" b="0" i="0" u="none" strike="noStrike" kern="1200" baseline="0" dirty="0">
                              <a:solidFill>
                                <a:schemeClr val="tx2"/>
                              </a:solidFill>
                              <a:latin typeface="+mn-lt"/>
                              <a:ea typeface="+mn-ea"/>
                              <a:cs typeface="Arial" panose="020B0604020202020204" pitchFamily="34" charset="0"/>
                            </a:rPr>
                            <a:t>−</a:t>
                          </a:r>
                          <a:r>
                            <a:rPr lang="en-US" sz="2800" b="0" i="0" u="none" strike="noStrike" kern="1200" baseline="0" dirty="0">
                              <a:solidFill>
                                <a:schemeClr val="tx2"/>
                              </a:solidFill>
                              <a:latin typeface="+mn-lt"/>
                              <a:ea typeface="+mn-ea"/>
                              <a:cs typeface="+mn-cs"/>
                            </a:rPr>
                            <a:t>2 </a:t>
                          </a:r>
                          <a:r>
                            <a:rPr lang="en-US" sz="2800" b="0" i="0" u="none" strike="noStrike" kern="1200" baseline="0" dirty="0">
                              <a:solidFill>
                                <a:schemeClr val="tx2"/>
                              </a:solidFill>
                              <a:latin typeface="+mn-lt"/>
                              <a:ea typeface="Cambria Math" panose="02040503050406030204" pitchFamily="18" charset="0"/>
                              <a:cs typeface="+mn-cs"/>
                            </a:rPr>
                            <a:t>+</a:t>
                          </a:r>
                          <a:r>
                            <a:rPr lang="en-US" sz="2800" b="0" i="0" u="none" strike="noStrike" kern="1200" baseline="0" dirty="0">
                              <a:solidFill>
                                <a:schemeClr val="tx2"/>
                              </a:solidFill>
                              <a:latin typeface="+mn-lt"/>
                              <a:ea typeface="+mn-ea"/>
                              <a:cs typeface="+mn-cs"/>
                            </a:rPr>
                            <a:t> 7, 3 </a:t>
                          </a:r>
                          <a:r>
                            <a:rPr lang="en-US" sz="2800" b="0" i="0" u="none" strike="noStrike" kern="1200" baseline="0" dirty="0">
                              <a:solidFill>
                                <a:schemeClr val="tx2"/>
                              </a:solidFill>
                              <a:latin typeface="+mn-lt"/>
                              <a:ea typeface="Cambria Math" panose="02040503050406030204" pitchFamily="18" charset="0"/>
                              <a:cs typeface="+mn-cs"/>
                            </a:rPr>
                            <a:t>+</a:t>
                          </a:r>
                          <a:r>
                            <a:rPr lang="en-US" sz="2800" b="0" i="0" u="none" strike="noStrike" kern="1200" baseline="0" dirty="0">
                              <a:solidFill>
                                <a:schemeClr val="tx2"/>
                              </a:solidFill>
                              <a:latin typeface="+mn-lt"/>
                              <a:ea typeface="+mn-ea"/>
                              <a:cs typeface="+mn-cs"/>
                            </a:rPr>
                            <a:t> 4) </a:t>
                          </a:r>
                          <a:br>
                            <a:rPr lang="en-US" sz="2800" b="0" i="0" u="none" strike="noStrike" kern="1200" baseline="0" dirty="0">
                              <a:solidFill>
                                <a:schemeClr val="tx2"/>
                              </a:solidFill>
                              <a:latin typeface="+mn-lt"/>
                              <a:ea typeface="+mn-ea"/>
                              <a:cs typeface="+mn-cs"/>
                            </a:rPr>
                          </a:br>
                          <a:r>
                            <a:rPr lang="en-US" sz="2800" b="0" i="0" u="none" strike="noStrike" kern="1200" baseline="0" dirty="0">
                              <a:solidFill>
                                <a:schemeClr val="tx2"/>
                              </a:solidFill>
                              <a:latin typeface="+mn-lt"/>
                              <a:ea typeface="+mn-ea"/>
                              <a:cs typeface="+mn-cs"/>
                            </a:rPr>
                            <a:t>or </a:t>
                          </a:r>
                          <a:r>
                            <a:rPr lang="en-US" sz="2800" b="0" i="1" u="none" strike="noStrike" kern="1200" baseline="0" dirty="0">
                              <a:solidFill>
                                <a:schemeClr val="tx2"/>
                              </a:solidFill>
                              <a:latin typeface="+mn-lt"/>
                              <a:ea typeface="+mn-ea"/>
                              <a:cs typeface="+mn-cs"/>
                            </a:rPr>
                            <a:t>P'</a:t>
                          </a:r>
                          <a:r>
                            <a:rPr lang="en-US" sz="2800" b="0" i="0" u="none" strike="noStrike" kern="1200" baseline="0" dirty="0">
                              <a:solidFill>
                                <a:schemeClr val="tx2"/>
                              </a:solidFill>
                              <a:latin typeface="+mn-lt"/>
                              <a:ea typeface="+mn-ea"/>
                              <a:cs typeface="+mn-cs"/>
                            </a:rPr>
                            <a:t>(5, 7).</a:t>
                          </a:r>
                          <a:r>
                            <a:rPr lang="en-US" sz="1800" b="0" i="0" u="none" strike="noStrike" kern="1200" baseline="0" dirty="0">
                              <a:solidFill>
                                <a:schemeClr val="dk1"/>
                              </a:solidFill>
                              <a:latin typeface="+mn-lt"/>
                              <a:ea typeface="+mn-ea"/>
                              <a:cs typeface="+mn-cs"/>
                            </a:rPr>
                            <a:t>	</a:t>
                          </a:r>
                        </a:p>
                        <a:p>
                          <a:r>
                            <a:rPr lang="en-US"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61534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455987388"/>
                  </p:ext>
                </p:extLst>
              </p:nvPr>
            </p:nvGraphicFramePr>
            <p:xfrm>
              <a:off x="561472" y="2087993"/>
              <a:ext cx="11055905" cy="4114800"/>
            </p:xfrm>
            <a:graphic>
              <a:graphicData uri="http://schemas.openxmlformats.org/drawingml/2006/table">
                <a:tbl>
                  <a:tblPr firstRow="1" bandRow="1">
                    <a:tableStyleId>{5C22544A-7EE6-4342-B048-85BDC9FD1C3A}</a:tableStyleId>
                  </a:tblPr>
                  <a:tblGrid>
                    <a:gridCol w="2445497">
                      <a:extLst>
                        <a:ext uri="{9D8B030D-6E8A-4147-A177-3AD203B41FA5}">
                          <a16:colId xmlns:a16="http://schemas.microsoft.com/office/drawing/2014/main" val="1676843424"/>
                        </a:ext>
                      </a:extLst>
                    </a:gridCol>
                    <a:gridCol w="4305204">
                      <a:extLst>
                        <a:ext uri="{9D8B030D-6E8A-4147-A177-3AD203B41FA5}">
                          <a16:colId xmlns:a16="http://schemas.microsoft.com/office/drawing/2014/main" val="1330190276"/>
                        </a:ext>
                      </a:extLst>
                    </a:gridCol>
                    <a:gridCol w="4305204">
                      <a:extLst>
                        <a:ext uri="{9D8B030D-6E8A-4147-A177-3AD203B41FA5}">
                          <a16:colId xmlns:a16="http://schemas.microsoft.com/office/drawing/2014/main" val="1500729196"/>
                        </a:ext>
                      </a:extLst>
                    </a:gridCol>
                  </a:tblGrid>
                  <a:tr h="944880">
                    <a:tc>
                      <a:txBody>
                        <a:bodyPr/>
                        <a:lstStyle/>
                        <a:p>
                          <a:r>
                            <a:rPr lang="en-US" sz="2800" b="1" i="0" u="none" strike="noStrike" kern="1200" baseline="0" dirty="0">
                              <a:solidFill>
                                <a:schemeClr val="tx1"/>
                              </a:solidFill>
                              <a:latin typeface="+mn-lt"/>
                              <a:ea typeface="+mn-ea"/>
                              <a:cs typeface="+mn-cs"/>
                            </a:rPr>
                            <a:t>Words</a:t>
                          </a:r>
                          <a:r>
                            <a:rPr lang="en-US" sz="2400"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450" t="-6452" r="-142" b="-337419"/>
                          </a:stretch>
                        </a:blipFill>
                      </a:tcPr>
                    </a:tc>
                    <a:tc hMerge="1">
                      <a:txBody>
                        <a:bodyPr/>
                        <a:lstStyle/>
                        <a:p>
                          <a:endParaRPr lang="en-US"/>
                        </a:p>
                      </a:txBody>
                      <a:tcPr/>
                    </a:tc>
                    <a:extLst>
                      <a:ext uri="{0D108BD9-81ED-4DB2-BD59-A6C34878D82A}">
                        <a16:rowId xmlns:a16="http://schemas.microsoft.com/office/drawing/2014/main" val="3047494794"/>
                      </a:ext>
                    </a:extLst>
                  </a:tr>
                  <a:tr h="944880">
                    <a:tc>
                      <a:txBody>
                        <a:bodyPr/>
                        <a:lstStyle/>
                        <a:p>
                          <a:r>
                            <a:rPr lang="en-US" sz="2800" b="1" i="0" u="none" strike="noStrike" kern="1200" baseline="0" dirty="0">
                              <a:solidFill>
                                <a:schemeClr val="tx1"/>
                              </a:solidFill>
                              <a:latin typeface="+mn-lt"/>
                              <a:ea typeface="+mn-ea"/>
                              <a:cs typeface="+mn-cs"/>
                            </a:rPr>
                            <a:t>Coordinate Rule</a:t>
                          </a: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r>
                            <a:rPr lang="en-US" sz="2800" b="0" i="0" u="none" strike="noStrike" kern="1200" baseline="0" dirty="0">
                              <a:solidFill>
                                <a:schemeClr val="tx2"/>
                              </a:solidFill>
                              <a:latin typeface="+mn-lt"/>
                              <a:ea typeface="+mn-ea"/>
                              <a:cs typeface="+mn-cs"/>
                            </a:rPr>
                            <a:t>→ </a:t>
                          </a:r>
                          <a:r>
                            <a:rPr lang="en-US" sz="2800" b="0" i="0" u="none" strike="noStrike" kern="1200" baseline="0" dirty="0">
                              <a:solidFill>
                                <a:srgbClr val="7030A0"/>
                              </a:solidFill>
                              <a:latin typeface="+mn-lt"/>
                              <a:ea typeface="+mn-ea"/>
                              <a:cs typeface="+mn-cs"/>
                            </a:rPr>
                            <a:t>(</a:t>
                          </a:r>
                          <a:r>
                            <a:rPr lang="en-US" sz="2800" b="0" i="1" u="none" strike="noStrike" kern="1200" baseline="0" dirty="0">
                              <a:solidFill>
                                <a:srgbClr val="7030A0"/>
                              </a:solidFill>
                              <a:latin typeface="+mn-lt"/>
                              <a:ea typeface="+mn-ea"/>
                              <a:cs typeface="+mn-cs"/>
                            </a:rPr>
                            <a:t>x </a:t>
                          </a:r>
                          <a:r>
                            <a:rPr lang="en-US" sz="2800" b="0" i="0" u="none" strike="noStrike" kern="1200" baseline="0" dirty="0">
                              <a:solidFill>
                                <a:srgbClr val="7030A0"/>
                              </a:solidFill>
                              <a:latin typeface="+mn-lt"/>
                              <a:ea typeface="Cambria Math" panose="02040503050406030204" pitchFamily="18" charset="0"/>
                              <a:cs typeface="+mn-cs"/>
                            </a:rPr>
                            <a:t>+</a:t>
                          </a:r>
                          <a:r>
                            <a:rPr lang="en-US" sz="2800" b="0" i="1" u="none" strike="noStrike" kern="1200" baseline="0" dirty="0">
                              <a:solidFill>
                                <a:srgbClr val="7030A0"/>
                              </a:solidFill>
                              <a:latin typeface="+mn-lt"/>
                              <a:ea typeface="+mn-ea"/>
                              <a:cs typeface="+mn-cs"/>
                            </a:rPr>
                            <a:t> a</a:t>
                          </a:r>
                          <a:r>
                            <a:rPr lang="en-US" sz="2800" b="0" i="0" u="none" strike="noStrike" kern="1200" baseline="0" dirty="0">
                              <a:solidFill>
                                <a:srgbClr val="7030A0"/>
                              </a:solidFill>
                              <a:latin typeface="+mn-lt"/>
                              <a:ea typeface="+mn-ea"/>
                              <a:cs typeface="+mn-cs"/>
                            </a:rPr>
                            <a:t>, </a:t>
                          </a:r>
                          <a:r>
                            <a:rPr lang="en-US" sz="2800" b="0" i="1" u="none" strike="noStrike" kern="1200" baseline="0" dirty="0">
                              <a:solidFill>
                                <a:srgbClr val="7030A0"/>
                              </a:solidFill>
                              <a:latin typeface="+mn-lt"/>
                              <a:ea typeface="+mn-ea"/>
                              <a:cs typeface="+mn-cs"/>
                            </a:rPr>
                            <a:t>y </a:t>
                          </a:r>
                          <a:r>
                            <a:rPr lang="en-US" sz="2800" b="0" i="0" u="none" strike="noStrike" kern="1200" baseline="0" dirty="0">
                              <a:solidFill>
                                <a:srgbClr val="7030A0"/>
                              </a:solidFill>
                              <a:latin typeface="+mn-lt"/>
                              <a:ea typeface="Cambria Math" panose="02040503050406030204" pitchFamily="18" charset="0"/>
                              <a:cs typeface="+mn-cs"/>
                            </a:rPr>
                            <a:t>+</a:t>
                          </a:r>
                          <a:r>
                            <a:rPr lang="en-US" sz="2800" b="0" i="1" u="none" strike="noStrike" kern="1200" baseline="0" dirty="0">
                              <a:solidFill>
                                <a:srgbClr val="7030A0"/>
                              </a:solidFill>
                              <a:latin typeface="+mn-lt"/>
                              <a:ea typeface="+mn-ea"/>
                              <a:cs typeface="+mn-cs"/>
                            </a:rPr>
                            <a:t> b</a:t>
                          </a:r>
                          <a:r>
                            <a:rPr lang="en-US" sz="2800" b="0" i="0" u="none" strike="noStrike" kern="1200" baseline="0" dirty="0">
                              <a:solidFill>
                                <a:srgbClr val="7030A0"/>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US" sz="2800" b="0" i="0" u="none" strike="noStrike" kern="1200" baseline="0" dirty="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923374"/>
                      </a:ext>
                    </a:extLst>
                  </a:tr>
                  <a:tr h="222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Example</a:t>
                          </a:r>
                          <a:endParaRPr lang="en-US" sz="2800" b="0" i="0" u="none" strike="noStrike" kern="1200" baseline="0" dirty="0">
                            <a:solidFill>
                              <a:schemeClr val="tx1"/>
                            </a:solidFill>
                            <a:latin typeface="+mn-lt"/>
                            <a:ea typeface="+mn-ea"/>
                            <a:cs typeface="+mn-cs"/>
                          </a:endParaRPr>
                        </a:p>
                        <a:p>
                          <a:endParaRPr lang="en-US" sz="2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6860" t="-87432" r="-100141" b="-546"/>
                          </a:stretch>
                        </a:blipFill>
                      </a:tcPr>
                    </a:tc>
                    <a:tc vMerge="1">
                      <a:txBody>
                        <a:bodyPr/>
                        <a:lstStyle/>
                        <a:p>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615348"/>
                      </a:ext>
                    </a:extLst>
                  </a:tr>
                </a:tbl>
              </a:graphicData>
            </a:graphic>
          </p:graphicFrame>
        </mc:Fallback>
      </mc:AlternateContent>
      <p:sp>
        <p:nvSpPr>
          <p:cNvPr id="7" name="Rectangle 6"/>
          <p:cNvSpPr/>
          <p:nvPr/>
        </p:nvSpPr>
        <p:spPr>
          <a:xfrm>
            <a:off x="459873" y="1397661"/>
            <a:ext cx="5061696" cy="523220"/>
          </a:xfrm>
          <a:prstGeom prst="rect">
            <a:avLst/>
          </a:prstGeom>
        </p:spPr>
        <p:txBody>
          <a:bodyPr wrap="square">
            <a:spAutoFit/>
          </a:bodyPr>
          <a:lstStyle/>
          <a:p>
            <a:r>
              <a:rPr lang="en-US" sz="2800" b="1" dirty="0"/>
              <a:t>Key Concept: </a:t>
            </a:r>
            <a:r>
              <a:rPr lang="en-US" sz="2800" b="1" dirty="0">
                <a:solidFill>
                  <a:schemeClr val="tx2"/>
                </a:solidFill>
              </a:rPr>
              <a:t>Translations</a:t>
            </a:r>
            <a:r>
              <a:rPr lang="en-US" sz="2800" dirty="0">
                <a:solidFill>
                  <a:schemeClr val="tx2"/>
                </a:solidFill>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417" y="3166629"/>
            <a:ext cx="3691022" cy="3036164"/>
          </a:xfrm>
          <a:prstGeom prst="rect">
            <a:avLst/>
          </a:prstGeom>
        </p:spPr>
      </p:pic>
    </p:spTree>
    <p:extLst>
      <p:ext uri="{BB962C8B-B14F-4D97-AF65-F5344CB8AC3E}">
        <p14:creationId xmlns:p14="http://schemas.microsoft.com/office/powerpoint/2010/main" val="24589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230037"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Translations</a:t>
            </a:r>
          </a:p>
        </p:txBody>
      </p:sp>
      <mc:AlternateContent xmlns:mc="http://schemas.openxmlformats.org/markup-compatibility/2006" xmlns:a14="http://schemas.microsoft.com/office/drawing/2010/main">
        <mc:Choice Requires="a14">
          <p:sp>
            <p:nvSpPr>
              <p:cNvPr id="4" name="Rectangle 3"/>
              <p:cNvSpPr/>
              <p:nvPr/>
            </p:nvSpPr>
            <p:spPr>
              <a:xfrm>
                <a:off x="459872" y="1447355"/>
                <a:ext cx="8367605" cy="1815882"/>
              </a:xfrm>
              <a:prstGeom prst="rect">
                <a:avLst/>
              </a:prstGeom>
            </p:spPr>
            <p:txBody>
              <a:bodyPr wrap="square">
                <a:spAutoFit/>
              </a:bodyPr>
              <a:lstStyle/>
              <a:p>
                <a:r>
                  <a:rPr lang="en-US" sz="2800" b="1" dirty="0"/>
                  <a:t>For quadrilateral </a:t>
                </a:r>
                <a:r>
                  <a:rPr lang="en-US" sz="2800" b="1" i="1" dirty="0"/>
                  <a:t>QRST </a:t>
                </a:r>
                <a:r>
                  <a:rPr lang="en-US" sz="2800" b="1" dirty="0"/>
                  <a:t>with vertices </a:t>
                </a:r>
                <a:r>
                  <a:rPr lang="en-US" sz="2800" b="1" i="1" dirty="0"/>
                  <a:t>Q</a:t>
                </a:r>
                <a:r>
                  <a:rPr lang="en-US" sz="2800" b="1" dirty="0"/>
                  <a:t>(</a:t>
                </a:r>
                <a:r>
                  <a:rPr lang="en-US" sz="2800" b="1" dirty="0">
                    <a:ea typeface="Cambria Math" panose="02040503050406030204" pitchFamily="18" charset="0"/>
                  </a:rPr>
                  <a:t>−</a:t>
                </a:r>
                <a:r>
                  <a:rPr lang="en-US" sz="2800" b="1" dirty="0"/>
                  <a:t>8, </a:t>
                </a:r>
                <a:r>
                  <a:rPr lang="en-US" sz="2800" b="1" dirty="0">
                    <a:ea typeface="Cambria Math" panose="02040503050406030204" pitchFamily="18" charset="0"/>
                  </a:rPr>
                  <a:t>−</a:t>
                </a:r>
                <a:r>
                  <a:rPr lang="en-US" sz="2800" b="1" dirty="0"/>
                  <a:t>2), </a:t>
                </a:r>
                <a:r>
                  <a:rPr lang="en-US" sz="2800" b="1" i="1" dirty="0"/>
                  <a:t>R</a:t>
                </a:r>
                <a:r>
                  <a:rPr lang="en-US" sz="2800" b="1" dirty="0"/>
                  <a:t>(</a:t>
                </a:r>
                <a:r>
                  <a:rPr lang="en-US" sz="2800" b="1" dirty="0">
                    <a:ea typeface="Cambria Math" panose="02040503050406030204" pitchFamily="18" charset="0"/>
                  </a:rPr>
                  <a:t>−</a:t>
                </a:r>
                <a:r>
                  <a:rPr lang="en-US" sz="2800" b="1" dirty="0"/>
                  <a:t>9, </a:t>
                </a:r>
                <a:r>
                  <a:rPr lang="en-US" sz="2800" b="1" dirty="0">
                    <a:ea typeface="Cambria Math" panose="02040503050406030204" pitchFamily="18" charset="0"/>
                  </a:rPr>
                  <a:t>−</a:t>
                </a:r>
                <a:r>
                  <a:rPr lang="en-US" sz="2800" b="1" dirty="0"/>
                  <a:t>5), </a:t>
                </a:r>
                <a:r>
                  <a:rPr lang="en-US" sz="2800" b="1" i="1" dirty="0"/>
                  <a:t>S</a:t>
                </a:r>
                <a:r>
                  <a:rPr lang="en-US" sz="2800" b="1" dirty="0"/>
                  <a:t>(</a:t>
                </a:r>
                <a:r>
                  <a:rPr lang="en-US" sz="2800" b="1" dirty="0">
                    <a:ea typeface="Cambria Math" panose="02040503050406030204" pitchFamily="18" charset="0"/>
                  </a:rPr>
                  <a:t>−</a:t>
                </a:r>
                <a:r>
                  <a:rPr lang="en-US" sz="2800" b="1" dirty="0"/>
                  <a:t>4, </a:t>
                </a:r>
                <a:r>
                  <a:rPr lang="en-US" sz="2800" b="1" dirty="0">
                    <a:ea typeface="Cambria Math" panose="02040503050406030204" pitchFamily="18" charset="0"/>
                  </a:rPr>
                  <a:t>−</a:t>
                </a:r>
                <a:r>
                  <a:rPr lang="en-US" sz="2800" b="1" dirty="0"/>
                  <a:t>7), and </a:t>
                </a:r>
                <a:r>
                  <a:rPr lang="en-US" sz="2800" b="1" i="1" dirty="0"/>
                  <a:t>T</a:t>
                </a:r>
                <a:r>
                  <a:rPr lang="en-US" sz="2800" b="1" dirty="0"/>
                  <a:t>(</a:t>
                </a:r>
                <a:r>
                  <a:rPr lang="en-US" sz="2800" b="1" dirty="0">
                    <a:ea typeface="Cambria Math" panose="02040503050406030204" pitchFamily="18" charset="0"/>
                  </a:rPr>
                  <a:t>−</a:t>
                </a:r>
                <a:r>
                  <a:rPr lang="en-US" sz="2800" b="1" dirty="0"/>
                  <a:t>4, </a:t>
                </a:r>
                <a:r>
                  <a:rPr lang="en-US" sz="2800" b="1" dirty="0">
                    <a:ea typeface="Cambria Math" panose="02040503050406030204" pitchFamily="18" charset="0"/>
                  </a:rPr>
                  <a:t>−</a:t>
                </a:r>
                <a:r>
                  <a:rPr lang="en-US" sz="2800" b="1" dirty="0"/>
                  <a:t>2), find the coordinates of the vertices of the image after a translation along the vector </a:t>
                </a:r>
                <a14:m>
                  <m:oMath xmlns:m="http://schemas.openxmlformats.org/officeDocument/2006/math">
                    <m:d>
                      <m:dPr>
                        <m:begChr m:val="⟨"/>
                        <m:endChr m:val="⟩"/>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panose="02040503050406030204" pitchFamily="18" charset="0"/>
                          </a:rPr>
                          <m:t>𝟕</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𝟏</m:t>
                        </m:r>
                      </m:e>
                    </m:d>
                  </m:oMath>
                </a14:m>
                <a:r>
                  <a:rPr lang="en-US" sz="2800" b="1" dirty="0">
                    <a:solidFill>
                      <a:schemeClr val="tx1"/>
                    </a:solidFill>
                  </a:rPr>
                  <a:t>.</a:t>
                </a:r>
                <a:endParaRPr lang="en-US" sz="2800" b="1" dirty="0"/>
              </a:p>
            </p:txBody>
          </p:sp>
        </mc:Choice>
        <mc:Fallback xmlns="">
          <p:sp>
            <p:nvSpPr>
              <p:cNvPr id="4" name="Rectangle 3"/>
              <p:cNvSpPr>
                <a:spLocks noRot="1" noChangeAspect="1" noMove="1" noResize="1" noEditPoints="1" noAdjustHandles="1" noChangeArrowheads="1" noChangeShapeType="1" noTextEdit="1"/>
              </p:cNvSpPr>
              <p:nvPr/>
            </p:nvSpPr>
            <p:spPr>
              <a:xfrm>
                <a:off x="459872" y="1447355"/>
                <a:ext cx="8367605" cy="1815882"/>
              </a:xfrm>
              <a:prstGeom prst="rect">
                <a:avLst/>
              </a:prstGeom>
              <a:blipFill>
                <a:blip r:embed="rId3"/>
                <a:stretch>
                  <a:fillRect l="-1457" t="-3356" b="-8389"/>
                </a:stretch>
              </a:blipFill>
            </p:spPr>
            <p:txBody>
              <a:bodyPr/>
              <a:lstStyle/>
              <a:p>
                <a:r>
                  <a:rPr lang="en-US">
                    <a:noFill/>
                  </a:rPr>
                  <a:t> </a:t>
                </a:r>
              </a:p>
            </p:txBody>
          </p:sp>
        </mc:Fallback>
      </mc:AlternateContent>
    </p:spTree>
    <p:extLst>
      <p:ext uri="{BB962C8B-B14F-4D97-AF65-F5344CB8AC3E}">
        <p14:creationId xmlns:p14="http://schemas.microsoft.com/office/powerpoint/2010/main" val="287191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230037"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Translations</a:t>
            </a:r>
          </a:p>
        </p:txBody>
      </p:sp>
      <mc:AlternateContent xmlns:mc="http://schemas.openxmlformats.org/markup-compatibility/2006" xmlns:a14="http://schemas.microsoft.com/office/drawing/2010/main">
        <mc:Choice Requires="a14">
          <p:sp>
            <p:nvSpPr>
              <p:cNvPr id="2" name="Rectangle 1"/>
              <p:cNvSpPr/>
              <p:nvPr/>
            </p:nvSpPr>
            <p:spPr>
              <a:xfrm>
                <a:off x="459871" y="1808479"/>
                <a:ext cx="7365283" cy="3236784"/>
              </a:xfrm>
              <a:prstGeom prst="rect">
                <a:avLst/>
              </a:prstGeom>
            </p:spPr>
            <p:txBody>
              <a:bodyPr wrap="square">
                <a:spAutoFit/>
              </a:bodyPr>
              <a:lstStyle/>
              <a:p>
                <a:r>
                  <a:rPr lang="en-US" sz="2800" b="1" dirty="0"/>
                  <a:t>PREDICT</a:t>
                </a:r>
                <a:r>
                  <a:rPr lang="en-US" sz="2800" b="1" dirty="0">
                    <a:solidFill>
                      <a:schemeClr val="tx2"/>
                    </a:solidFill>
                  </a:rPr>
                  <a:t> </a:t>
                </a:r>
                <a:r>
                  <a:rPr lang="en-US" sz="2800" dirty="0">
                    <a:solidFill>
                      <a:schemeClr val="tx2"/>
                    </a:solidFill>
                  </a:rPr>
                  <a:t>Graph the quadrilateral. Before performing the translation, predict your results. </a:t>
                </a:r>
              </a:p>
              <a:p>
                <a:endParaRPr lang="en-US" sz="2800" dirty="0">
                  <a:solidFill>
                    <a:schemeClr val="tx2"/>
                  </a:solidFill>
                </a:endParaRPr>
              </a:p>
              <a:p>
                <a:pPr>
                  <a:spcBef>
                    <a:spcPts val="1000"/>
                  </a:spcBef>
                </a:pPr>
                <a:r>
                  <a:rPr lang="en-US" sz="2800" dirty="0">
                    <a:solidFill>
                      <a:schemeClr val="tx2"/>
                    </a:solidFill>
                  </a:rPr>
                  <a:t>The image of a translation along the vector </a:t>
                </a:r>
                <a14:m>
                  <m:oMath xmlns:m="http://schemas.openxmlformats.org/officeDocument/2006/math">
                    <m:d>
                      <m:dPr>
                        <m:begChr m:val="⟨"/>
                        <m:endChr m:val="⟩"/>
                        <m:ctrlPr>
                          <a:rPr lang="en-US"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7,1</m:t>
                        </m:r>
                      </m:e>
                    </m:d>
                  </m:oMath>
                </a14:m>
                <a:r>
                  <a:rPr lang="en-US" sz="2800" i="0" u="none" strike="noStrike" kern="1200" baseline="0" dirty="0">
                    <a:solidFill>
                      <a:schemeClr val="tx2"/>
                    </a:solidFill>
                  </a:rPr>
                  <a:t> </a:t>
                </a:r>
                <a:r>
                  <a:rPr lang="en-US" sz="2800" dirty="0">
                    <a:solidFill>
                      <a:schemeClr val="tx2"/>
                    </a:solidFill>
                  </a:rPr>
                  <a:t>will be a quadrilateral in the third and fourth quadrants.</a:t>
                </a:r>
              </a:p>
            </p:txBody>
          </p:sp>
        </mc:Choice>
        <mc:Fallback xmlns="">
          <p:sp>
            <p:nvSpPr>
              <p:cNvPr id="2" name="Rectangle 1"/>
              <p:cNvSpPr>
                <a:spLocks noRot="1" noChangeAspect="1" noMove="1" noResize="1" noEditPoints="1" noAdjustHandles="1" noChangeArrowheads="1" noChangeShapeType="1" noTextEdit="1"/>
              </p:cNvSpPr>
              <p:nvPr/>
            </p:nvSpPr>
            <p:spPr>
              <a:xfrm>
                <a:off x="459871" y="1808479"/>
                <a:ext cx="7365283" cy="3236784"/>
              </a:xfrm>
              <a:prstGeom prst="rect">
                <a:avLst/>
              </a:prstGeom>
              <a:blipFill>
                <a:blip r:embed="rId3"/>
                <a:stretch>
                  <a:fillRect l="-1654" t="-2072" b="-4331"/>
                </a:stretch>
              </a:blipFill>
            </p:spPr>
            <p:txBody>
              <a:bodyPr/>
              <a:lstStyle/>
              <a:p>
                <a:r>
                  <a:rPr lang="en-US">
                    <a:noFill/>
                  </a:rPr>
                  <a:t> </a:t>
                </a:r>
              </a:p>
            </p:txBody>
          </p:sp>
        </mc:Fallback>
      </mc:AlternateContent>
      <p:pic>
        <p:nvPicPr>
          <p:cNvPr id="5" name="Picture 4" descr="Chart, line chart&#10;&#10;Description automatically generated">
            <a:extLst>
              <a:ext uri="{FF2B5EF4-FFF2-40B4-BE49-F238E27FC236}">
                <a16:creationId xmlns:a16="http://schemas.microsoft.com/office/drawing/2014/main" id="{B1857191-7EFB-4680-82E0-63EA91C58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270" y="1808479"/>
            <a:ext cx="3756859" cy="3775456"/>
          </a:xfrm>
          <a:prstGeom prst="rect">
            <a:avLst/>
          </a:prstGeom>
        </p:spPr>
      </p:pic>
    </p:spTree>
    <p:extLst>
      <p:ext uri="{BB962C8B-B14F-4D97-AF65-F5344CB8AC3E}">
        <p14:creationId xmlns:p14="http://schemas.microsoft.com/office/powerpoint/2010/main" val="327714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230037"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Translations</a:t>
            </a:r>
          </a:p>
        </p:txBody>
      </p:sp>
      <mc:AlternateContent xmlns:mc="http://schemas.openxmlformats.org/markup-compatibility/2006" xmlns:a14="http://schemas.microsoft.com/office/drawing/2010/main">
        <mc:Choice Requires="a14">
          <p:sp>
            <p:nvSpPr>
              <p:cNvPr id="5" name="Rectangle 4"/>
              <p:cNvSpPr/>
              <p:nvPr/>
            </p:nvSpPr>
            <p:spPr>
              <a:xfrm>
                <a:off x="459873" y="1434409"/>
                <a:ext cx="9230036" cy="1815882"/>
              </a:xfrm>
              <a:prstGeom prst="rect">
                <a:avLst/>
              </a:prstGeom>
            </p:spPr>
            <p:txBody>
              <a:bodyPr wrap="square">
                <a:spAutoFit/>
              </a:bodyPr>
              <a:lstStyle/>
              <a:p>
                <a:r>
                  <a:rPr lang="en-US" sz="2800" dirty="0">
                    <a:solidFill>
                      <a:schemeClr val="tx2"/>
                    </a:solidFill>
                  </a:rPr>
                  <a:t>A translation along </a:t>
                </a:r>
                <a14:m>
                  <m:oMath xmlns:m="http://schemas.openxmlformats.org/officeDocument/2006/math">
                    <m:d>
                      <m:dPr>
                        <m:begChr m:val="⟨"/>
                        <m:endChr m:val="⟩"/>
                        <m:ctrlPr>
                          <a:rPr lang="en-US"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7,1</m:t>
                        </m:r>
                      </m:e>
                    </m:d>
                  </m:oMath>
                </a14:m>
                <a:r>
                  <a:rPr lang="en-US" sz="2800" i="0" u="none" strike="noStrike" kern="1200" baseline="0" dirty="0">
                    <a:solidFill>
                      <a:schemeClr val="tx2"/>
                    </a:solidFill>
                  </a:rPr>
                  <a:t> </a:t>
                </a:r>
                <a:r>
                  <a:rPr lang="en-US" sz="2800" dirty="0">
                    <a:solidFill>
                      <a:schemeClr val="tx2"/>
                    </a:solidFill>
                  </a:rPr>
                  <a:t>will move the figure 7 units to the right and 1 unit up.</a:t>
                </a:r>
                <a:br>
                  <a:rPr lang="en-US" sz="2800" dirty="0">
                    <a:solidFill>
                      <a:schemeClr val="tx2"/>
                    </a:solidFill>
                  </a:rPr>
                </a:br>
                <a:endParaRPr lang="en-US" sz="2800" dirty="0">
                  <a:solidFill>
                    <a:schemeClr val="tx2"/>
                  </a:solidFill>
                </a:endParaRPr>
              </a:p>
              <a:p>
                <a:r>
                  <a:rPr lang="en-US" sz="2800" dirty="0">
                    <a:solidFill>
                      <a:schemeClr val="tx2"/>
                    </a:solidFill>
                  </a:rPr>
                  <a:t>Find the coordinates of the vertices of the image. </a:t>
                </a:r>
              </a:p>
            </p:txBody>
          </p:sp>
        </mc:Choice>
        <mc:Fallback xmlns="">
          <p:sp>
            <p:nvSpPr>
              <p:cNvPr id="5" name="Rectangle 4"/>
              <p:cNvSpPr>
                <a:spLocks noRot="1" noChangeAspect="1" noMove="1" noResize="1" noEditPoints="1" noAdjustHandles="1" noChangeArrowheads="1" noChangeShapeType="1" noTextEdit="1"/>
              </p:cNvSpPr>
              <p:nvPr/>
            </p:nvSpPr>
            <p:spPr>
              <a:xfrm>
                <a:off x="459873" y="1434409"/>
                <a:ext cx="9230036" cy="1815882"/>
              </a:xfrm>
              <a:prstGeom prst="rect">
                <a:avLst/>
              </a:prstGeom>
              <a:blipFill>
                <a:blip r:embed="rId3"/>
                <a:stretch>
                  <a:fillRect l="-1320" t="-3356" r="-2310" b="-8389"/>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2746774292"/>
              </p:ext>
            </p:extLst>
          </p:nvPr>
        </p:nvGraphicFramePr>
        <p:xfrm>
          <a:off x="119950" y="3250291"/>
          <a:ext cx="9850528" cy="2590800"/>
        </p:xfrm>
        <a:graphic>
          <a:graphicData uri="http://schemas.openxmlformats.org/drawingml/2006/table">
            <a:tbl>
              <a:tblPr firstRow="1" bandRow="1">
                <a:tableStyleId>{5C22544A-7EE6-4342-B048-85BDC9FD1C3A}</a:tableStyleId>
              </a:tblPr>
              <a:tblGrid>
                <a:gridCol w="2256679">
                  <a:extLst>
                    <a:ext uri="{9D8B030D-6E8A-4147-A177-3AD203B41FA5}">
                      <a16:colId xmlns:a16="http://schemas.microsoft.com/office/drawing/2014/main" val="3596822312"/>
                    </a:ext>
                  </a:extLst>
                </a:gridCol>
                <a:gridCol w="582849">
                  <a:extLst>
                    <a:ext uri="{9D8B030D-6E8A-4147-A177-3AD203B41FA5}">
                      <a16:colId xmlns:a16="http://schemas.microsoft.com/office/drawing/2014/main" val="1803905601"/>
                    </a:ext>
                  </a:extLst>
                </a:gridCol>
                <a:gridCol w="7011000">
                  <a:extLst>
                    <a:ext uri="{9D8B030D-6E8A-4147-A177-3AD203B41FA5}">
                      <a16:colId xmlns:a16="http://schemas.microsoft.com/office/drawing/2014/main" val="3898144968"/>
                    </a:ext>
                  </a:extLst>
                </a:gridCol>
              </a:tblGrid>
              <a:tr h="370840">
                <a:tc>
                  <a:txBody>
                    <a:bodyPr/>
                    <a:lstStyle/>
                    <a:p>
                      <a:pPr algn="r"/>
                      <a:r>
                        <a:rPr lang="en-US" sz="2800" b="0" i="0" u="none" strike="noStrike" kern="1200" baseline="0" dirty="0">
                          <a:solidFill>
                            <a:srgbClr val="0070C0"/>
                          </a:solidFill>
                          <a:latin typeface="+mn-lt"/>
                          <a:ea typeface="+mn-ea"/>
                          <a:cs typeface="+mn-cs"/>
                        </a:rPr>
                        <a:t>(</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endParaRPr lang="en-US" sz="2800" b="0" dirty="0">
                        <a:solidFill>
                          <a:srgbClr val="0070C0"/>
                        </a:solidFill>
                        <a:latin typeface="+mn-lt"/>
                      </a:endParaRPr>
                    </a:p>
                  </a:txBody>
                  <a:tcPr>
                    <a:noFill/>
                  </a:tcPr>
                </a:tc>
                <a:tc>
                  <a:txBody>
                    <a:bodyPr/>
                    <a:lstStyle/>
                    <a:p>
                      <a:r>
                        <a:rPr lang="en-US" sz="2800" b="0" i="0" u="none" strike="noStrike" kern="1200" baseline="0" dirty="0">
                          <a:solidFill>
                            <a:schemeClr val="tx2"/>
                          </a:solidFill>
                          <a:latin typeface="+mn-lt"/>
                          <a:ea typeface="+mn-ea"/>
                          <a:cs typeface="+mn-cs"/>
                        </a:rPr>
                        <a:t>→ </a:t>
                      </a:r>
                      <a:endParaRPr lang="en-US" sz="2800" b="0" dirty="0">
                        <a:solidFill>
                          <a:schemeClr val="tx2"/>
                        </a:solidFill>
                        <a:latin typeface="+mn-lt"/>
                      </a:endParaRPr>
                    </a:p>
                  </a:txBody>
                  <a:tcPr>
                    <a:noFill/>
                  </a:tcPr>
                </a:tc>
                <a:tc>
                  <a:txBody>
                    <a:bodyPr/>
                    <a:lstStyle/>
                    <a:p>
                      <a:r>
                        <a:rPr lang="en-US" sz="2800" b="0" i="0" u="none" strike="noStrike" kern="1200" baseline="0" dirty="0">
                          <a:solidFill>
                            <a:srgbClr val="7030A0"/>
                          </a:solidFill>
                          <a:latin typeface="+mn-lt"/>
                          <a:ea typeface="+mn-ea"/>
                          <a:cs typeface="+mn-cs"/>
                        </a:rPr>
                        <a:t>(</a:t>
                      </a:r>
                      <a:r>
                        <a:rPr lang="en-US" sz="2800" b="0" i="1" u="none" strike="noStrike" kern="1200" baseline="0" dirty="0">
                          <a:solidFill>
                            <a:srgbClr val="7030A0"/>
                          </a:solidFill>
                          <a:latin typeface="+mn-lt"/>
                          <a:ea typeface="+mn-ea"/>
                          <a:cs typeface="+mn-cs"/>
                        </a:rPr>
                        <a:t>x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7, </a:t>
                      </a:r>
                      <a:r>
                        <a:rPr lang="en-US" sz="2800" b="0" i="1" u="none" strike="noStrike" kern="1200" baseline="0" dirty="0">
                          <a:solidFill>
                            <a:srgbClr val="7030A0"/>
                          </a:solidFill>
                          <a:latin typeface="+mn-lt"/>
                          <a:ea typeface="+mn-ea"/>
                          <a:cs typeface="+mn-cs"/>
                        </a:rPr>
                        <a:t>y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1)</a:t>
                      </a:r>
                      <a:endParaRPr lang="en-US" sz="2800" b="0" dirty="0">
                        <a:solidFill>
                          <a:srgbClr val="7030A0"/>
                        </a:solidFill>
                        <a:latin typeface="+mn-lt"/>
                      </a:endParaRPr>
                    </a:p>
                  </a:txBody>
                  <a:tcPr>
                    <a:noFill/>
                  </a:tcPr>
                </a:tc>
                <a:extLst>
                  <a:ext uri="{0D108BD9-81ED-4DB2-BD59-A6C34878D82A}">
                    <a16:rowId xmlns:a16="http://schemas.microsoft.com/office/drawing/2014/main" val="4027171523"/>
                  </a:ext>
                </a:extLst>
              </a:tr>
              <a:tr h="370840">
                <a:tc>
                  <a:txBody>
                    <a:bodyPr/>
                    <a:lstStyle/>
                    <a:p>
                      <a:pPr algn="r"/>
                      <a:r>
                        <a:rPr lang="en-US" sz="2800" b="0" i="1" u="none" strike="noStrike" kern="1200" baseline="0" dirty="0">
                          <a:solidFill>
                            <a:srgbClr val="0070C0"/>
                          </a:solidFill>
                          <a:latin typeface="+mn-lt"/>
                          <a:ea typeface="+mn-ea"/>
                          <a:cs typeface="+mn-cs"/>
                        </a:rPr>
                        <a:t>Q</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8,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2) </a:t>
                      </a:r>
                      <a:endParaRPr lang="en-US" sz="2800" b="0" dirty="0">
                        <a:solidFill>
                          <a:schemeClr val="tx2"/>
                        </a:solidFill>
                        <a:latin typeface="+mn-lt"/>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 </a:t>
                      </a:r>
                      <a:endParaRPr lang="en-US" sz="2800" b="0" dirty="0">
                        <a:solidFill>
                          <a:schemeClr val="tx2"/>
                        </a:solidFill>
                        <a:latin typeface="+mn-lt"/>
                      </a:endParaRPr>
                    </a:p>
                  </a:txBody>
                  <a:tcPr>
                    <a:noFill/>
                  </a:tcPr>
                </a:tc>
                <a:tc>
                  <a:txBody>
                    <a:bodyPr/>
                    <a:lstStyle/>
                    <a:p>
                      <a:r>
                        <a:rPr lang="en-US" sz="2800" b="0" i="1" u="none" strike="noStrike" kern="1200" baseline="0" dirty="0">
                          <a:solidFill>
                            <a:srgbClr val="7030A0"/>
                          </a:solidFill>
                          <a:latin typeface="+mn-lt"/>
                          <a:ea typeface="+mn-ea"/>
                          <a:cs typeface="+mn-cs"/>
                        </a:rPr>
                        <a:t>Q'</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8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7</a:t>
                      </a:r>
                      <a:r>
                        <a:rPr lang="en-US" sz="2800" b="0" i="0" u="none" strike="noStrike" kern="1200" baseline="0" dirty="0">
                          <a:solidFill>
                            <a:schemeClr val="tx2"/>
                          </a:solidFill>
                          <a:latin typeface="+mn-lt"/>
                          <a:ea typeface="+mn-ea"/>
                          <a:cs typeface="+mn-cs"/>
                        </a:rPr>
                        <a:t>,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2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1</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rgbClr val="7030A0"/>
                          </a:solidFill>
                          <a:latin typeface="+mn-lt"/>
                          <a:ea typeface="+mn-ea"/>
                          <a:cs typeface="+mn-cs"/>
                        </a:rPr>
                        <a:t>Q'</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a:t>
                      </a:r>
                      <a:endParaRPr lang="en-US" sz="2800" b="0" dirty="0">
                        <a:solidFill>
                          <a:schemeClr val="tx2"/>
                        </a:solidFill>
                        <a:latin typeface="+mn-lt"/>
                      </a:endParaRPr>
                    </a:p>
                  </a:txBody>
                  <a:tcPr>
                    <a:noFill/>
                  </a:tcPr>
                </a:tc>
                <a:extLst>
                  <a:ext uri="{0D108BD9-81ED-4DB2-BD59-A6C34878D82A}">
                    <a16:rowId xmlns:a16="http://schemas.microsoft.com/office/drawing/2014/main" val="3440249156"/>
                  </a:ext>
                </a:extLst>
              </a:tr>
              <a:tr h="370840">
                <a:tc>
                  <a:txBody>
                    <a:bodyPr/>
                    <a:lstStyle/>
                    <a:p>
                      <a:pPr algn="r"/>
                      <a:r>
                        <a:rPr lang="en-US" sz="2800" b="0" i="1" u="none" strike="noStrike" kern="1200" baseline="0" dirty="0">
                          <a:solidFill>
                            <a:srgbClr val="0070C0"/>
                          </a:solidFill>
                          <a:latin typeface="+mn-lt"/>
                          <a:ea typeface="+mn-ea"/>
                          <a:cs typeface="+mn-cs"/>
                        </a:rPr>
                        <a:t>R</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9,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5) </a:t>
                      </a:r>
                      <a:endParaRPr lang="en-US" sz="2800" b="0" dirty="0">
                        <a:solidFill>
                          <a:schemeClr val="tx2"/>
                        </a:solidFill>
                        <a:latin typeface="+mn-lt"/>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 </a:t>
                      </a:r>
                      <a:endParaRPr lang="en-US" sz="2800" b="0" dirty="0">
                        <a:solidFill>
                          <a:schemeClr val="tx2"/>
                        </a:solidFill>
                        <a:latin typeface="+mn-lt"/>
                      </a:endParaRPr>
                    </a:p>
                  </a:txBody>
                  <a:tcPr>
                    <a:noFill/>
                  </a:tcPr>
                </a:tc>
                <a:tc>
                  <a:txBody>
                    <a:bodyPr/>
                    <a:lstStyle/>
                    <a:p>
                      <a:r>
                        <a:rPr lang="en-US" sz="2800" b="0" i="1" u="none" strike="noStrike" kern="1200" baseline="0" dirty="0">
                          <a:solidFill>
                            <a:srgbClr val="7030A0"/>
                          </a:solidFill>
                          <a:latin typeface="+mn-lt"/>
                          <a:ea typeface="+mn-ea"/>
                          <a:cs typeface="+mn-cs"/>
                        </a:rPr>
                        <a:t>R'</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9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7</a:t>
                      </a:r>
                      <a:r>
                        <a:rPr lang="en-US" sz="2800" b="0" i="0" u="none" strike="noStrike" kern="1200" baseline="0" dirty="0">
                          <a:solidFill>
                            <a:schemeClr val="tx2"/>
                          </a:solidFill>
                          <a:latin typeface="+mn-lt"/>
                          <a:ea typeface="+mn-ea"/>
                          <a:cs typeface="+mn-cs"/>
                        </a:rPr>
                        <a:t>,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5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1</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rgbClr val="7030A0"/>
                          </a:solidFill>
                          <a:latin typeface="+mn-lt"/>
                          <a:ea typeface="+mn-ea"/>
                          <a:cs typeface="+mn-cs"/>
                        </a:rPr>
                        <a:t>R'</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2,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4)</a:t>
                      </a:r>
                      <a:endParaRPr lang="en-US" sz="2800" b="0" dirty="0">
                        <a:solidFill>
                          <a:schemeClr val="tx2"/>
                        </a:solidFill>
                        <a:latin typeface="+mn-lt"/>
                      </a:endParaRPr>
                    </a:p>
                  </a:txBody>
                  <a:tcPr>
                    <a:noFill/>
                  </a:tcPr>
                </a:tc>
                <a:extLst>
                  <a:ext uri="{0D108BD9-81ED-4DB2-BD59-A6C34878D82A}">
                    <a16:rowId xmlns:a16="http://schemas.microsoft.com/office/drawing/2014/main" val="2175576899"/>
                  </a:ext>
                </a:extLst>
              </a:tr>
              <a:tr h="370840">
                <a:tc>
                  <a:txBody>
                    <a:bodyPr/>
                    <a:lstStyle/>
                    <a:p>
                      <a:pPr algn="r"/>
                      <a:r>
                        <a:rPr lang="en-US" sz="2800" b="0" i="1" u="none" strike="noStrike" kern="1200" baseline="0" dirty="0">
                          <a:solidFill>
                            <a:srgbClr val="0070C0"/>
                          </a:solidFill>
                          <a:latin typeface="+mn-lt"/>
                          <a:ea typeface="+mn-ea"/>
                          <a:cs typeface="+mn-cs"/>
                        </a:rPr>
                        <a:t>S</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4,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7) </a:t>
                      </a:r>
                      <a:endParaRPr lang="en-US" sz="2800" b="0" dirty="0">
                        <a:solidFill>
                          <a:schemeClr val="tx2"/>
                        </a:solidFill>
                        <a:latin typeface="+mn-lt"/>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tx2"/>
                          </a:solidFill>
                          <a:latin typeface="+mn-lt"/>
                          <a:ea typeface="+mn-ea"/>
                          <a:cs typeface="+mn-cs"/>
                        </a:rPr>
                        <a:t> </a:t>
                      </a:r>
                      <a:endParaRPr lang="en-US" sz="1800" b="0" dirty="0">
                        <a:solidFill>
                          <a:schemeClr val="tx2"/>
                        </a:solidFill>
                        <a:latin typeface="+mn-lt"/>
                      </a:endParaRPr>
                    </a:p>
                  </a:txBody>
                  <a:tcPr>
                    <a:noFill/>
                  </a:tcPr>
                </a:tc>
                <a:tc>
                  <a:txBody>
                    <a:bodyPr/>
                    <a:lstStyle/>
                    <a:p>
                      <a:r>
                        <a:rPr lang="en-US" sz="2800" b="0" i="1" u="none" strike="noStrike" kern="1200" baseline="0" dirty="0">
                          <a:solidFill>
                            <a:srgbClr val="7030A0"/>
                          </a:solidFill>
                          <a:latin typeface="+mn-lt"/>
                          <a:ea typeface="+mn-ea"/>
                          <a:cs typeface="+mn-cs"/>
                        </a:rPr>
                        <a:t>S'</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4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7</a:t>
                      </a:r>
                      <a:r>
                        <a:rPr lang="en-US" sz="2800" b="0" i="0" u="none" strike="noStrike" kern="1200" baseline="0" dirty="0">
                          <a:solidFill>
                            <a:schemeClr val="tx2"/>
                          </a:solidFill>
                          <a:latin typeface="+mn-lt"/>
                          <a:ea typeface="+mn-ea"/>
                          <a:cs typeface="+mn-cs"/>
                        </a:rPr>
                        <a:t>,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7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1</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rgbClr val="7030A0"/>
                          </a:solidFill>
                          <a:latin typeface="+mn-lt"/>
                          <a:ea typeface="+mn-ea"/>
                          <a:cs typeface="+mn-cs"/>
                        </a:rPr>
                        <a:t>S'</a:t>
                      </a:r>
                      <a:r>
                        <a:rPr lang="en-US" sz="2800" b="0" i="0" u="none" strike="noStrike" kern="1200" baseline="0" dirty="0">
                          <a:solidFill>
                            <a:schemeClr val="tx2"/>
                          </a:solidFill>
                          <a:latin typeface="+mn-lt"/>
                          <a:ea typeface="+mn-ea"/>
                          <a:cs typeface="+mn-cs"/>
                        </a:rPr>
                        <a:t>(3,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6)</a:t>
                      </a:r>
                      <a:endParaRPr lang="en-US" sz="2800" b="0" dirty="0">
                        <a:solidFill>
                          <a:schemeClr val="tx2"/>
                        </a:solidFill>
                        <a:latin typeface="+mn-lt"/>
                      </a:endParaRPr>
                    </a:p>
                  </a:txBody>
                  <a:tcPr>
                    <a:noFill/>
                  </a:tcPr>
                </a:tc>
                <a:extLst>
                  <a:ext uri="{0D108BD9-81ED-4DB2-BD59-A6C34878D82A}">
                    <a16:rowId xmlns:a16="http://schemas.microsoft.com/office/drawing/2014/main" val="3518980377"/>
                  </a:ext>
                </a:extLst>
              </a:tr>
              <a:tr h="370840">
                <a:tc>
                  <a:txBody>
                    <a:bodyPr/>
                    <a:lstStyle/>
                    <a:p>
                      <a:pPr algn="r"/>
                      <a:r>
                        <a:rPr lang="en-US" sz="2800" b="0" i="1" u="none" strike="noStrike" kern="1200" baseline="0" dirty="0">
                          <a:solidFill>
                            <a:srgbClr val="0070C0"/>
                          </a:solidFill>
                          <a:latin typeface="+mn-lt"/>
                          <a:ea typeface="+mn-ea"/>
                          <a:cs typeface="+mn-cs"/>
                        </a:rPr>
                        <a:t>T</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4,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2) </a:t>
                      </a:r>
                      <a:endParaRPr lang="en-US" sz="2800" b="0" dirty="0">
                        <a:solidFill>
                          <a:schemeClr val="tx2"/>
                        </a:solidFill>
                        <a:latin typeface="+mn-lt"/>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a:t>
                      </a:r>
                      <a:endParaRPr lang="en-US" sz="2800" b="0" dirty="0">
                        <a:solidFill>
                          <a:schemeClr val="tx2"/>
                        </a:solidFill>
                        <a:latin typeface="+mn-lt"/>
                      </a:endParaRPr>
                    </a:p>
                  </a:txBody>
                  <a:tcPr>
                    <a:noFill/>
                  </a:tcPr>
                </a:tc>
                <a:tc>
                  <a:txBody>
                    <a:bodyPr/>
                    <a:lstStyle/>
                    <a:p>
                      <a:r>
                        <a:rPr lang="en-US" sz="2800" b="0" i="1" u="none" strike="noStrike" kern="1200" baseline="0" dirty="0">
                          <a:solidFill>
                            <a:srgbClr val="7030A0"/>
                          </a:solidFill>
                          <a:latin typeface="+mn-lt"/>
                          <a:ea typeface="+mn-ea"/>
                          <a:cs typeface="+mn-cs"/>
                        </a:rPr>
                        <a:t>T'</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4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7</a:t>
                      </a:r>
                      <a:r>
                        <a:rPr lang="en-US" sz="2800" b="0" i="0" u="none" strike="noStrike" kern="1200" baseline="0" dirty="0">
                          <a:solidFill>
                            <a:schemeClr val="tx2"/>
                          </a:solidFill>
                          <a:latin typeface="+mn-lt"/>
                          <a:ea typeface="+mn-ea"/>
                          <a:cs typeface="+mn-cs"/>
                        </a:rPr>
                        <a:t>,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2 </a:t>
                      </a:r>
                      <a:r>
                        <a:rPr lang="en-US" sz="2800" b="0" i="0" u="none" strike="noStrike" kern="1200" baseline="0" dirty="0">
                          <a:solidFill>
                            <a:srgbClr val="7030A0"/>
                          </a:solidFill>
                          <a:latin typeface="+mn-lt"/>
                          <a:ea typeface="Cambria Math" panose="02040503050406030204" pitchFamily="18" charset="0"/>
                          <a:cs typeface="+mn-cs"/>
                        </a:rPr>
                        <a:t>+</a:t>
                      </a:r>
                      <a:r>
                        <a:rPr lang="en-US" sz="2800" b="0" i="0" u="none" strike="noStrike" kern="1200" baseline="0" dirty="0">
                          <a:solidFill>
                            <a:srgbClr val="7030A0"/>
                          </a:solidFill>
                          <a:latin typeface="+mn-lt"/>
                          <a:ea typeface="+mn-ea"/>
                          <a:cs typeface="+mn-cs"/>
                        </a:rPr>
                        <a:t> 1</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rgbClr val="7030A0"/>
                          </a:solidFill>
                          <a:latin typeface="+mn-lt"/>
                          <a:ea typeface="+mn-ea"/>
                          <a:cs typeface="+mn-cs"/>
                        </a:rPr>
                        <a:t>T'</a:t>
                      </a:r>
                      <a:r>
                        <a:rPr lang="en-US" sz="2800" b="0" i="0" u="none" strike="noStrike" kern="1200" baseline="0" dirty="0">
                          <a:solidFill>
                            <a:schemeClr val="tx2"/>
                          </a:solidFill>
                          <a:latin typeface="+mn-lt"/>
                          <a:ea typeface="+mn-ea"/>
                          <a:cs typeface="+mn-cs"/>
                        </a:rPr>
                        <a:t>(3,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a:t>
                      </a:r>
                      <a:endParaRPr lang="en-US" sz="2800" b="0" dirty="0">
                        <a:solidFill>
                          <a:schemeClr val="tx2"/>
                        </a:solidFill>
                        <a:latin typeface="+mn-lt"/>
                      </a:endParaRPr>
                    </a:p>
                  </a:txBody>
                  <a:tcPr>
                    <a:noFill/>
                  </a:tcPr>
                </a:tc>
                <a:extLst>
                  <a:ext uri="{0D108BD9-81ED-4DB2-BD59-A6C34878D82A}">
                    <a16:rowId xmlns:a16="http://schemas.microsoft.com/office/drawing/2014/main" val="4207364014"/>
                  </a:ext>
                </a:extLst>
              </a:tr>
            </a:tbl>
          </a:graphicData>
        </a:graphic>
      </p:graphicFrame>
      <p:sp>
        <p:nvSpPr>
          <p:cNvPr id="6" name="Rectangle 5"/>
          <p:cNvSpPr/>
          <p:nvPr/>
        </p:nvSpPr>
        <p:spPr>
          <a:xfrm>
            <a:off x="459872" y="6001969"/>
            <a:ext cx="7080785" cy="523220"/>
          </a:xfrm>
          <a:prstGeom prst="rect">
            <a:avLst/>
          </a:prstGeom>
        </p:spPr>
        <p:txBody>
          <a:bodyPr wrap="none">
            <a:spAutoFit/>
          </a:bodyPr>
          <a:lstStyle/>
          <a:p>
            <a:r>
              <a:rPr lang="en-US" sz="2800" b="1" dirty="0"/>
              <a:t>CHECK</a:t>
            </a:r>
            <a:r>
              <a:rPr lang="en-US" sz="2800" b="1" dirty="0">
                <a:solidFill>
                  <a:schemeClr val="tx2"/>
                </a:solidFill>
              </a:rPr>
              <a:t> </a:t>
            </a:r>
            <a:r>
              <a:rPr lang="en-US" sz="2800" dirty="0">
                <a:solidFill>
                  <a:schemeClr val="tx2"/>
                </a:solidFill>
              </a:rPr>
              <a:t>The image matches the prediction.</a:t>
            </a:r>
          </a:p>
        </p:txBody>
      </p:sp>
    </p:spTree>
    <p:extLst>
      <p:ext uri="{BB962C8B-B14F-4D97-AF65-F5344CB8AC3E}">
        <p14:creationId xmlns:p14="http://schemas.microsoft.com/office/powerpoint/2010/main" val="308506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230037"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4</a:t>
            </a:r>
            <a:endParaRPr lang="en-US" sz="2800" dirty="0">
              <a:solidFill>
                <a:srgbClr val="33175A"/>
              </a:solidFill>
            </a:endParaRPr>
          </a:p>
          <a:p>
            <a:r>
              <a:rPr lang="en-US" sz="2800" b="0" dirty="0">
                <a:solidFill>
                  <a:schemeClr val="tx1"/>
                </a:solidFill>
              </a:rPr>
              <a:t>Translations</a:t>
            </a:r>
          </a:p>
        </p:txBody>
      </p:sp>
      <mc:AlternateContent xmlns:mc="http://schemas.openxmlformats.org/markup-compatibility/2006" xmlns:a14="http://schemas.microsoft.com/office/drawing/2010/main">
        <mc:Choice Requires="a14">
          <p:sp>
            <p:nvSpPr>
              <p:cNvPr id="9" name="Rectangle 8"/>
              <p:cNvSpPr/>
              <p:nvPr/>
            </p:nvSpPr>
            <p:spPr>
              <a:xfrm>
                <a:off x="459872" y="1447355"/>
                <a:ext cx="10527442" cy="4278094"/>
              </a:xfrm>
              <a:prstGeom prst="rect">
                <a:avLst/>
              </a:prstGeom>
            </p:spPr>
            <p:txBody>
              <a:bodyPr wrap="square">
                <a:spAutoFit/>
              </a:bodyPr>
              <a:lstStyle/>
              <a:p>
                <a:r>
                  <a:rPr lang="en-US" sz="2800" b="1" dirty="0"/>
                  <a:t>Check</a:t>
                </a:r>
                <a:r>
                  <a:rPr lang="en-US" sz="2800" dirty="0">
                    <a:solidFill>
                      <a:srgbClr val="008A3E"/>
                    </a:solidFill>
                    <a:latin typeface="Vectipede Bk"/>
                  </a:rPr>
                  <a:t> </a:t>
                </a:r>
              </a:p>
              <a:p>
                <a:r>
                  <a:rPr lang="en-US" sz="2800" dirty="0">
                    <a:solidFill>
                      <a:schemeClr val="tx2"/>
                    </a:solidFill>
                  </a:rPr>
                  <a:t>Quadrilateral </a:t>
                </a:r>
                <a:r>
                  <a:rPr lang="en-US" sz="2800" i="1" dirty="0">
                    <a:solidFill>
                      <a:schemeClr val="tx2"/>
                    </a:solidFill>
                  </a:rPr>
                  <a:t>ABCD </a:t>
                </a:r>
                <a:r>
                  <a:rPr lang="en-US" sz="2800" dirty="0">
                    <a:solidFill>
                      <a:schemeClr val="tx2"/>
                    </a:solidFill>
                  </a:rPr>
                  <a:t>has vertices </a:t>
                </a:r>
                <a:r>
                  <a:rPr lang="en-US" sz="2800" i="1" dirty="0">
                    <a:solidFill>
                      <a:schemeClr val="tx2"/>
                    </a:solidFill>
                  </a:rPr>
                  <a:t>A</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1), </a:t>
                </a:r>
                <a:r>
                  <a:rPr lang="en-US" sz="2800" i="1" dirty="0">
                    <a:solidFill>
                      <a:schemeClr val="tx2"/>
                    </a:solidFill>
                  </a:rPr>
                  <a:t>B</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5,</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3), </a:t>
                </a:r>
                <a:r>
                  <a:rPr lang="en-US" sz="2800" i="1" dirty="0">
                    <a:solidFill>
                      <a:schemeClr val="tx2"/>
                    </a:solidFill>
                  </a:rPr>
                  <a:t>C</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5), and </a:t>
                </a:r>
                <a:r>
                  <a:rPr lang="en-US" sz="2800" i="1" dirty="0">
                    <a:solidFill>
                      <a:schemeClr val="tx2"/>
                    </a:solidFill>
                  </a:rPr>
                  <a:t>D</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1, 3). What are the coordinates of the vertices of the image after a translation along the vector </a:t>
                </a:r>
                <a14:m>
                  <m:oMath xmlns:m="http://schemas.openxmlformats.org/officeDocument/2006/math">
                    <m:d>
                      <m:dPr>
                        <m:begChr m:val="⟨"/>
                        <m:endChr m:val="⟩"/>
                        <m:ctrlPr>
                          <a:rPr lang="en-US" sz="280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5,−3</m:t>
                        </m:r>
                      </m:e>
                    </m:d>
                  </m:oMath>
                </a14:m>
                <a:r>
                  <a:rPr lang="en-US" sz="2800" i="0" u="none" strike="noStrike" kern="1200" baseline="0" dirty="0">
                    <a:solidFill>
                      <a:schemeClr val="tx2"/>
                    </a:solidFill>
                  </a:rPr>
                  <a:t>?</a:t>
                </a:r>
                <a:br>
                  <a:rPr lang="en-US" sz="2800" i="0" u="none" strike="noStrike" kern="1200" baseline="0" dirty="0">
                    <a:solidFill>
                      <a:schemeClr val="tx2"/>
                    </a:solidFill>
                  </a:rPr>
                </a:br>
                <a:endParaRPr lang="en-US" sz="2800" dirty="0"/>
              </a:p>
              <a:p>
                <a:pPr>
                  <a:spcBef>
                    <a:spcPts val="600"/>
                  </a:spcBef>
                </a:pPr>
                <a:r>
                  <a:rPr lang="it-IT" sz="2800" dirty="0">
                    <a:solidFill>
                      <a:schemeClr val="tx2"/>
                    </a:solidFill>
                  </a:rPr>
                  <a:t>A. </a:t>
                </a:r>
                <a:r>
                  <a:rPr lang="en-US" sz="2800" i="1" dirty="0">
                    <a:solidFill>
                      <a:schemeClr val="tx2"/>
                    </a:solidFill>
                  </a:rPr>
                  <a:t>A'</a:t>
                </a:r>
                <a:r>
                  <a:rPr lang="en-US"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2), </a:t>
                </a:r>
                <a:r>
                  <a:rPr lang="en-US" sz="2800" i="1" dirty="0">
                    <a:solidFill>
                      <a:schemeClr val="tx2"/>
                    </a:solidFill>
                  </a:rPr>
                  <a:t>B'</a:t>
                </a:r>
                <a:r>
                  <a:rPr lang="en-US" sz="2800" dirty="0">
                    <a:solidFill>
                      <a:schemeClr val="tx2"/>
                    </a:solidFill>
                  </a:rPr>
                  <a:t>(0,</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0), </a:t>
                </a:r>
                <a:r>
                  <a:rPr lang="en-US" sz="2800" i="1" dirty="0">
                    <a:solidFill>
                      <a:schemeClr val="tx2"/>
                    </a:solidFill>
                  </a:rPr>
                  <a:t>C'</a:t>
                </a:r>
                <a:r>
                  <a:rPr lang="en-US" sz="2800" dirty="0">
                    <a:solidFill>
                      <a:schemeClr val="tx2"/>
                    </a:solidFill>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2), and </a:t>
                </a:r>
                <a:r>
                  <a:rPr lang="en-US" sz="2800" i="1" dirty="0">
                    <a:solidFill>
                      <a:schemeClr val="tx2"/>
                    </a:solidFill>
                  </a:rPr>
                  <a:t>D'</a:t>
                </a:r>
                <a:r>
                  <a:rPr lang="en-US" sz="2800" dirty="0">
                    <a:solidFill>
                      <a:schemeClr val="tx2"/>
                    </a:solidFill>
                  </a:rPr>
                  <a:t>(4,</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0)</a:t>
                </a:r>
                <a:endParaRPr lang="it-IT" sz="2800" dirty="0">
                  <a:solidFill>
                    <a:schemeClr val="tx2"/>
                  </a:solidFill>
                </a:endParaRPr>
              </a:p>
              <a:p>
                <a:pPr>
                  <a:spcBef>
                    <a:spcPts val="600"/>
                  </a:spcBef>
                </a:pPr>
                <a:r>
                  <a:rPr lang="it-IT" sz="2800" dirty="0">
                    <a:solidFill>
                      <a:schemeClr val="tx2"/>
                    </a:solidFill>
                  </a:rPr>
                  <a:t>B. </a:t>
                </a:r>
                <a:r>
                  <a:rPr lang="en-US" sz="2800" i="1" dirty="0">
                    <a:solidFill>
                      <a:schemeClr val="tx2"/>
                    </a:solidFill>
                  </a:rPr>
                  <a:t>A'</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8,</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2), </a:t>
                </a:r>
                <a:r>
                  <a:rPr lang="en-US" sz="2800" i="1" dirty="0">
                    <a:solidFill>
                      <a:schemeClr val="tx2"/>
                    </a:solidFill>
                  </a:rPr>
                  <a:t>B'</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10,</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0), </a:t>
                </a:r>
                <a:r>
                  <a:rPr lang="en-US" sz="2800" i="1" dirty="0">
                    <a:solidFill>
                      <a:schemeClr val="tx2"/>
                    </a:solidFill>
                  </a:rPr>
                  <a:t>C'</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7,</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2), and </a:t>
                </a:r>
                <a:r>
                  <a:rPr lang="en-US" sz="2800" i="1" dirty="0">
                    <a:solidFill>
                      <a:schemeClr val="tx2"/>
                    </a:solidFill>
                  </a:rPr>
                  <a:t>D'</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6,</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0)</a:t>
                </a:r>
                <a:endParaRPr lang="it-IT" sz="2800" dirty="0">
                  <a:solidFill>
                    <a:schemeClr val="tx2"/>
                  </a:solidFill>
                </a:endParaRPr>
              </a:p>
              <a:p>
                <a:pPr>
                  <a:spcBef>
                    <a:spcPts val="600"/>
                  </a:spcBef>
                </a:pPr>
                <a:r>
                  <a:rPr lang="it-IT" sz="2800" dirty="0">
                    <a:solidFill>
                      <a:schemeClr val="tx2"/>
                    </a:solidFill>
                  </a:rPr>
                  <a:t>C. </a:t>
                </a:r>
                <a:r>
                  <a:rPr lang="en-US" sz="2800" i="1" dirty="0">
                    <a:solidFill>
                      <a:schemeClr val="tx2"/>
                    </a:solidFill>
                  </a:rPr>
                  <a:t>A'</a:t>
                </a:r>
                <a:r>
                  <a:rPr lang="en-US"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4), </a:t>
                </a:r>
                <a:r>
                  <a:rPr lang="en-US" sz="2800" i="1" dirty="0">
                    <a:solidFill>
                      <a:schemeClr val="tx2"/>
                    </a:solidFill>
                  </a:rPr>
                  <a:t>B'</a:t>
                </a:r>
                <a:r>
                  <a:rPr lang="en-US" sz="2800" dirty="0">
                    <a:solidFill>
                      <a:schemeClr val="tx2"/>
                    </a:solidFill>
                  </a:rPr>
                  <a:t>(0,</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6), </a:t>
                </a:r>
                <a:r>
                  <a:rPr lang="en-US" sz="2800" i="1" dirty="0">
                    <a:solidFill>
                      <a:schemeClr val="tx2"/>
                    </a:solidFill>
                  </a:rPr>
                  <a:t>C'</a:t>
                </a:r>
                <a:r>
                  <a:rPr lang="en-US" sz="2800" dirty="0">
                    <a:solidFill>
                      <a:schemeClr val="tx2"/>
                    </a:solidFill>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8), and </a:t>
                </a:r>
                <a:r>
                  <a:rPr lang="en-US" sz="2800" i="1" dirty="0">
                    <a:solidFill>
                      <a:schemeClr val="tx2"/>
                    </a:solidFill>
                  </a:rPr>
                  <a:t>D'</a:t>
                </a:r>
                <a:r>
                  <a:rPr lang="en-US" sz="2800" dirty="0">
                    <a:solidFill>
                      <a:schemeClr val="tx2"/>
                    </a:solidFill>
                  </a:rPr>
                  <a:t>(4,</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6)</a:t>
                </a:r>
                <a:endParaRPr lang="it-IT" sz="2800" dirty="0">
                  <a:solidFill>
                    <a:schemeClr val="tx2"/>
                  </a:solidFill>
                </a:endParaRPr>
              </a:p>
              <a:p>
                <a:pPr>
                  <a:spcBef>
                    <a:spcPts val="600"/>
                  </a:spcBef>
                </a:pPr>
                <a:r>
                  <a:rPr lang="it-IT" sz="2800" dirty="0">
                    <a:solidFill>
                      <a:schemeClr val="tx2"/>
                    </a:solidFill>
                  </a:rPr>
                  <a:t>D. </a:t>
                </a:r>
                <a:r>
                  <a:rPr lang="en-US" sz="2800" i="1" dirty="0">
                    <a:solidFill>
                      <a:schemeClr val="tx2"/>
                    </a:solidFill>
                  </a:rPr>
                  <a:t>A'</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8,</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4), </a:t>
                </a:r>
                <a:r>
                  <a:rPr lang="en-US" sz="2800" i="1" dirty="0">
                    <a:solidFill>
                      <a:schemeClr val="tx2"/>
                    </a:solidFill>
                  </a:rPr>
                  <a:t>B'</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10,</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6), </a:t>
                </a:r>
                <a:r>
                  <a:rPr lang="en-US" sz="2800" i="1" dirty="0">
                    <a:solidFill>
                      <a:schemeClr val="tx2"/>
                    </a:solidFill>
                  </a:rPr>
                  <a:t>C'</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7,</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8), and </a:t>
                </a:r>
                <a:r>
                  <a:rPr lang="en-US" sz="2800" i="1" dirty="0">
                    <a:solidFill>
                      <a:schemeClr val="tx2"/>
                    </a:solidFill>
                  </a:rPr>
                  <a:t>D'</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6,</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6)</a:t>
                </a:r>
                <a:endParaRPr lang="en-US" sz="2800"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59872" y="1447355"/>
                <a:ext cx="10527442" cy="4278094"/>
              </a:xfrm>
              <a:prstGeom prst="rect">
                <a:avLst/>
              </a:prstGeom>
              <a:blipFill>
                <a:blip r:embed="rId3"/>
                <a:stretch>
                  <a:fillRect l="-1158" t="-1709" r="-1332" b="-2991"/>
                </a:stretch>
              </a:blipFill>
            </p:spPr>
            <p:txBody>
              <a:bodyPr/>
              <a:lstStyle/>
              <a:p>
                <a:r>
                  <a:rPr lang="en-US">
                    <a:noFill/>
                  </a:rPr>
                  <a:t> </a:t>
                </a:r>
              </a:p>
            </p:txBody>
          </p:sp>
        </mc:Fallback>
      </mc:AlternateContent>
    </p:spTree>
    <p:extLst>
      <p:ext uri="{BB962C8B-B14F-4D97-AF65-F5344CB8AC3E}">
        <p14:creationId xmlns:p14="http://schemas.microsoft.com/office/powerpoint/2010/main" val="840074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9872" y="512137"/>
            <a:ext cx="8121419" cy="954107"/>
          </a:xfrm>
          <a:prstGeom prst="rect">
            <a:avLst/>
          </a:prstGeom>
        </p:spPr>
        <p:txBody>
          <a:bodyPr wrap="square">
            <a:spAutoFit/>
          </a:bodyPr>
          <a:lstStyle/>
          <a:p>
            <a:r>
              <a:rPr lang="en-US" sz="2800" b="1" dirty="0">
                <a:solidFill>
                  <a:srgbClr val="0070C0"/>
                </a:solidFill>
              </a:rPr>
              <a:t>Learn</a:t>
            </a:r>
            <a:br>
              <a:rPr lang="en-US" sz="2800" dirty="0">
                <a:solidFill>
                  <a:srgbClr val="33175A"/>
                </a:solidFill>
              </a:rPr>
            </a:br>
            <a:r>
              <a:rPr lang="en-US" sz="2800" dirty="0"/>
              <a:t>Representing Rotations</a:t>
            </a:r>
          </a:p>
        </p:txBody>
      </p:sp>
      <p:sp>
        <p:nvSpPr>
          <p:cNvPr id="3" name="Rectangle 2"/>
          <p:cNvSpPr/>
          <p:nvPr/>
        </p:nvSpPr>
        <p:spPr>
          <a:xfrm>
            <a:off x="459871" y="1823024"/>
            <a:ext cx="7804898" cy="3539430"/>
          </a:xfrm>
          <a:prstGeom prst="rect">
            <a:avLst/>
          </a:prstGeom>
        </p:spPr>
        <p:txBody>
          <a:bodyPr wrap="square">
            <a:spAutoFit/>
          </a:bodyPr>
          <a:lstStyle/>
          <a:p>
            <a:r>
              <a:rPr lang="en-US" sz="2800" dirty="0">
                <a:solidFill>
                  <a:schemeClr val="tx2"/>
                </a:solidFill>
              </a:rPr>
              <a:t>A rotation is a function that moves every point of a preimage through a specified angle and direction about a fixed point, called the center of rotation. Under a rotation, each point and its image are the same distance from the center of rotation. In this lesson, you can assume that the origin is the center of rotation. The specified angle is called the </a:t>
            </a:r>
            <a:r>
              <a:rPr lang="en-US" sz="2800" b="1" dirty="0"/>
              <a:t>angle of rotation</a:t>
            </a:r>
            <a:r>
              <a:rPr lang="en-US" sz="2800" dirty="0"/>
              <a:t>. </a:t>
            </a:r>
          </a:p>
        </p:txBody>
      </p:sp>
    </p:spTree>
    <p:extLst>
      <p:ext uri="{BB962C8B-B14F-4D97-AF65-F5344CB8AC3E}">
        <p14:creationId xmlns:p14="http://schemas.microsoft.com/office/powerpoint/2010/main" val="354910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9872" y="512137"/>
            <a:ext cx="8121419" cy="954107"/>
          </a:xfrm>
          <a:prstGeom prst="rect">
            <a:avLst/>
          </a:prstGeom>
        </p:spPr>
        <p:txBody>
          <a:bodyPr wrap="square">
            <a:spAutoFit/>
          </a:bodyPr>
          <a:lstStyle/>
          <a:p>
            <a:r>
              <a:rPr lang="en-US" sz="2800" b="1" dirty="0">
                <a:solidFill>
                  <a:srgbClr val="0070C0"/>
                </a:solidFill>
              </a:rPr>
              <a:t>Learn</a:t>
            </a:r>
            <a:br>
              <a:rPr lang="en-US" sz="2800" dirty="0">
                <a:solidFill>
                  <a:srgbClr val="33175A"/>
                </a:solidFill>
              </a:rPr>
            </a:br>
            <a:r>
              <a:rPr lang="en-US" sz="2800" dirty="0"/>
              <a:t>Representing Rotations</a:t>
            </a:r>
          </a:p>
        </p:txBody>
      </p:sp>
      <p:sp>
        <p:nvSpPr>
          <p:cNvPr id="3" name="Rectangle 2"/>
          <p:cNvSpPr/>
          <p:nvPr/>
        </p:nvSpPr>
        <p:spPr>
          <a:xfrm>
            <a:off x="459872" y="1770270"/>
            <a:ext cx="8121420" cy="3731791"/>
          </a:xfrm>
          <a:prstGeom prst="rect">
            <a:avLst/>
          </a:prstGeom>
        </p:spPr>
        <p:txBody>
          <a:bodyPr wrap="square">
            <a:spAutoFit/>
          </a:bodyPr>
          <a:lstStyle/>
          <a:p>
            <a:r>
              <a:rPr lang="en-US" sz="2800" dirty="0">
                <a:solidFill>
                  <a:schemeClr val="tx2"/>
                </a:solidFill>
              </a:rPr>
              <a:t>The direction of a rotation can be clockwise or counterclockwise. In this course, you can assume that all rotations are counterclockwise unless stated otherwise.</a:t>
            </a:r>
          </a:p>
          <a:p>
            <a:pPr>
              <a:spcBef>
                <a:spcPts val="1500"/>
              </a:spcBef>
            </a:pPr>
            <a:r>
              <a:rPr lang="en-US" sz="2800" dirty="0">
                <a:solidFill>
                  <a:schemeClr val="tx2"/>
                </a:solidFill>
              </a:rPr>
              <a:t>When a point is rotated 90°, 180°, or 270° counterclockwise about the origin, you can use the following rules. A rotation of 360° will map the image onto the preimage.</a:t>
            </a:r>
          </a:p>
        </p:txBody>
      </p:sp>
      <p:pic>
        <p:nvPicPr>
          <p:cNvPr id="5" name="Picture 4">
            <a:extLst>
              <a:ext uri="{FF2B5EF4-FFF2-40B4-BE49-F238E27FC236}">
                <a16:creationId xmlns:a16="http://schemas.microsoft.com/office/drawing/2014/main" id="{25EF3556-94BB-4FF6-AA94-4761A99E5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3730" y="2068944"/>
            <a:ext cx="2738399" cy="671923"/>
          </a:xfrm>
          <a:prstGeom prst="rect">
            <a:avLst/>
          </a:prstGeom>
        </p:spPr>
      </p:pic>
    </p:spTree>
    <p:extLst>
      <p:ext uri="{BB962C8B-B14F-4D97-AF65-F5344CB8AC3E}">
        <p14:creationId xmlns:p14="http://schemas.microsoft.com/office/powerpoint/2010/main" val="2031636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Representing Rotations</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422681"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pPr>
              <a:spcBef>
                <a:spcPts val="600"/>
              </a:spcBef>
            </a:pPr>
            <a:r>
              <a:rPr lang="en-US" sz="2800" dirty="0"/>
              <a:t>Would two successive 90° rotations counterclockwise about the origin result in the same image as a 180° rotation clockwise about the origin? Explain. </a:t>
            </a:r>
            <a:endParaRPr lang="en-US" sz="2800" dirty="0">
              <a:solidFill>
                <a:schemeClr val="tx1">
                  <a:lumMod val="65000"/>
                  <a:lumOff val="35000"/>
                </a:schemeClr>
              </a:solidFill>
            </a:endParaRPr>
          </a:p>
          <a:p>
            <a:pPr>
              <a:spcBef>
                <a:spcPts val="600"/>
              </a:spcBef>
            </a:pPr>
            <a:endParaRPr lang="en-US" sz="2800" dirty="0">
              <a:solidFill>
                <a:schemeClr val="tx1">
                  <a:lumMod val="65000"/>
                  <a:lumOff val="35000"/>
                </a:schemeClr>
              </a:solidFill>
              <a:latin typeface="+mj-lt"/>
            </a:endParaRPr>
          </a:p>
        </p:txBody>
      </p:sp>
    </p:spTree>
    <p:extLst>
      <p:ext uri="{BB962C8B-B14F-4D97-AF65-F5344CB8AC3E}">
        <p14:creationId xmlns:p14="http://schemas.microsoft.com/office/powerpoint/2010/main" val="422484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429715" cy="862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Representing Rotations</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1652956"/>
            <a:ext cx="11168019" cy="5270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Arial" panose="020B0604020202020204" pitchFamily="34" charset="0"/>
                <a:cs typeface="Arial" panose="020B0604020202020204" pitchFamily="34" charset="0"/>
              </a:rPr>
              <a:t>Key Concept: </a:t>
            </a:r>
            <a:r>
              <a:rPr lang="en-US" sz="2800" b="1" dirty="0"/>
              <a:t>Rotations in the Coordinate Plane</a:t>
            </a:r>
            <a:r>
              <a:rPr lang="en-US" sz="2800" dirty="0">
                <a:latin typeface="Arial" panose="020B0604020202020204" pitchFamily="34" charset="0"/>
                <a:cs typeface="Arial" panose="020B0604020202020204" pitchFamily="34" charset="0"/>
              </a:rPr>
              <a:t>	</a:t>
            </a:r>
          </a:p>
          <a:p>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060356705"/>
              </p:ext>
            </p:extLst>
          </p:nvPr>
        </p:nvGraphicFramePr>
        <p:xfrm>
          <a:off x="566058" y="2478952"/>
          <a:ext cx="11190514" cy="3886680"/>
        </p:xfrm>
        <a:graphic>
          <a:graphicData uri="http://schemas.openxmlformats.org/drawingml/2006/table">
            <a:tbl>
              <a:tblPr firstRow="1" bandRow="1">
                <a:tableStyleId>{5C22544A-7EE6-4342-B048-85BDC9FD1C3A}</a:tableStyleId>
              </a:tblPr>
              <a:tblGrid>
                <a:gridCol w="6854650">
                  <a:extLst>
                    <a:ext uri="{9D8B030D-6E8A-4147-A177-3AD203B41FA5}">
                      <a16:colId xmlns:a16="http://schemas.microsoft.com/office/drawing/2014/main" val="60188822"/>
                    </a:ext>
                  </a:extLst>
                </a:gridCol>
                <a:gridCol w="4335864">
                  <a:extLst>
                    <a:ext uri="{9D8B030D-6E8A-4147-A177-3AD203B41FA5}">
                      <a16:colId xmlns:a16="http://schemas.microsoft.com/office/drawing/2014/main" val="1977489383"/>
                    </a:ext>
                  </a:extLst>
                </a:gridCol>
              </a:tblGrid>
              <a:tr h="3886680">
                <a:tc>
                  <a:txBody>
                    <a:bodyPr/>
                    <a:lstStyle/>
                    <a:p>
                      <a:pPr>
                        <a:spcBef>
                          <a:spcPts val="1200"/>
                        </a:spcBef>
                      </a:pPr>
                      <a:r>
                        <a:rPr lang="en-US" sz="2800" b="1" i="0" u="none" strike="noStrike" kern="1200" baseline="0" dirty="0">
                          <a:solidFill>
                            <a:schemeClr val="tx1"/>
                          </a:solidFill>
                          <a:latin typeface="+mn-lt"/>
                          <a:ea typeface="+mn-ea"/>
                          <a:cs typeface="+mn-cs"/>
                        </a:rPr>
                        <a:t>90° Counterclockwise Rotation</a:t>
                      </a:r>
                    </a:p>
                    <a:p>
                      <a:pPr>
                        <a:spcBef>
                          <a:spcPts val="1200"/>
                        </a:spcBef>
                      </a:pPr>
                      <a:r>
                        <a:rPr lang="en-US" sz="2800" b="0" i="0" u="none" strike="noStrike" kern="1200" baseline="0" dirty="0">
                          <a:solidFill>
                            <a:schemeClr val="tx2"/>
                          </a:solidFill>
                          <a:latin typeface="+mn-lt"/>
                          <a:ea typeface="+mn-ea"/>
                          <a:cs typeface="+mn-cs"/>
                        </a:rPr>
                        <a:t>To rotate a point 90° counterclockwise about the origin, multiply the </a:t>
                      </a:r>
                      <a:r>
                        <a:rPr lang="en-US" sz="2800" b="0" i="1" u="none" strike="noStrike" kern="1200" baseline="0" dirty="0">
                          <a:solidFill>
                            <a:schemeClr val="tx2"/>
                          </a:solidFill>
                          <a:latin typeface="+mn-lt"/>
                          <a:ea typeface="+mn-ea"/>
                          <a:cs typeface="+mn-cs"/>
                        </a:rPr>
                        <a:t>y</a:t>
                      </a:r>
                      <a:r>
                        <a:rPr lang="en-US" sz="2800" b="0" i="0" u="none" strike="noStrike" kern="1200" baseline="0" dirty="0">
                          <a:solidFill>
                            <a:schemeClr val="tx2"/>
                          </a:solidFill>
                          <a:latin typeface="+mn-lt"/>
                          <a:ea typeface="+mn-ea"/>
                          <a:cs typeface="+mn-cs"/>
                        </a:rPr>
                        <a:t>-coordinate by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 and then interchange the </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and </a:t>
                      </a:r>
                      <a:br>
                        <a:rPr lang="en-US" sz="2800" b="0" i="0" u="none" strike="noStrike" kern="1200" baseline="0" dirty="0">
                          <a:solidFill>
                            <a:schemeClr val="tx2"/>
                          </a:solidFill>
                          <a:latin typeface="+mn-lt"/>
                          <a:ea typeface="+mn-ea"/>
                          <a:cs typeface="+mn-cs"/>
                        </a:rPr>
                      </a:br>
                      <a:r>
                        <a:rPr lang="en-US" sz="2800" b="0" i="1" u="none" strike="noStrike" kern="1200" baseline="0" dirty="0">
                          <a:solidFill>
                            <a:schemeClr val="tx2"/>
                          </a:solidFill>
                          <a:latin typeface="+mn-lt"/>
                          <a:ea typeface="+mn-ea"/>
                          <a:cs typeface="+mn-cs"/>
                        </a:rPr>
                        <a:t>y</a:t>
                      </a:r>
                      <a:r>
                        <a:rPr lang="en-US" sz="2800" b="0" i="0" u="none" strike="noStrike" kern="1200" baseline="0" dirty="0">
                          <a:solidFill>
                            <a:schemeClr val="tx2"/>
                          </a:solidFill>
                          <a:latin typeface="+mn-lt"/>
                          <a:ea typeface="+mn-ea"/>
                          <a:cs typeface="+mn-cs"/>
                        </a:rPr>
                        <a:t>-coordinates.</a:t>
                      </a:r>
                    </a:p>
                    <a:p>
                      <a:pPr>
                        <a:spcBef>
                          <a:spcPts val="1200"/>
                        </a:spcBef>
                        <a:tabLst>
                          <a:tab pos="7667625" algn="l"/>
                        </a:tabLst>
                      </a:pPr>
                      <a:r>
                        <a:rPr lang="en-US" sz="2800" b="1" i="0" u="none" strike="noStrike" kern="1200" baseline="0" dirty="0">
                          <a:solidFill>
                            <a:schemeClr val="tx1"/>
                          </a:solidFill>
                          <a:latin typeface="+mn-lt"/>
                          <a:ea typeface="+mn-ea"/>
                          <a:cs typeface="+mn-cs"/>
                        </a:rPr>
                        <a:t>Coordinate Rule </a:t>
                      </a:r>
                      <a:r>
                        <a:rPr lang="en-US" sz="2800" b="0" i="0" u="none" strike="noStrike" kern="1200" baseline="0" dirty="0">
                          <a:solidFill>
                            <a:srgbClr val="0070C0"/>
                          </a:solidFill>
                          <a:latin typeface="+mn-lt"/>
                          <a:ea typeface="+mn-ea"/>
                          <a:cs typeface="+mn-cs"/>
                        </a:rPr>
                        <a:t>(</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r>
                        <a:rPr lang="en-US" sz="2800" b="0" i="0" u="none" strike="noStrike" kern="1200" baseline="0" dirty="0">
                          <a:solidFill>
                            <a:schemeClr val="tx2"/>
                          </a:solidFill>
                          <a:latin typeface="+mn-lt"/>
                          <a:ea typeface="+mn-ea"/>
                          <a:cs typeface="+mn-cs"/>
                        </a:rPr>
                        <a:t>→ </a:t>
                      </a:r>
                      <a:r>
                        <a:rPr lang="en-US" sz="2800" b="0" i="0" u="none" strike="noStrike" kern="1200" baseline="0" dirty="0">
                          <a:solidFill>
                            <a:srgbClr val="7030A0"/>
                          </a:solidFill>
                          <a:latin typeface="+mn-lt"/>
                          <a:ea typeface="+mn-ea"/>
                          <a:cs typeface="+mn-cs"/>
                        </a:rPr>
                        <a:t>(</a:t>
                      </a:r>
                      <a:r>
                        <a:rPr lang="en-US" sz="2800" b="0" dirty="0">
                          <a:solidFill>
                            <a:srgbClr val="7030A0"/>
                          </a:solidFill>
                          <a:latin typeface="+mn-lt"/>
                          <a:ea typeface="Cambria Math" panose="02040503050406030204" pitchFamily="18" charset="0"/>
                        </a:rPr>
                        <a:t>−</a:t>
                      </a:r>
                      <a:r>
                        <a:rPr lang="en-US" sz="2800" b="0" i="1" u="none" strike="noStrike" kern="1200" baseline="0" dirty="0">
                          <a:solidFill>
                            <a:srgbClr val="7030A0"/>
                          </a:solidFill>
                          <a:latin typeface="+mn-lt"/>
                          <a:ea typeface="+mn-ea"/>
                          <a:cs typeface="+mn-cs"/>
                        </a:rPr>
                        <a:t>y</a:t>
                      </a:r>
                      <a:r>
                        <a:rPr lang="en-US" sz="2800" b="0" i="0" u="none" strike="noStrike" kern="1200" baseline="0" dirty="0">
                          <a:solidFill>
                            <a:srgbClr val="7030A0"/>
                          </a:solidFill>
                          <a:latin typeface="+mn-lt"/>
                          <a:ea typeface="+mn-ea"/>
                          <a:cs typeface="+mn-cs"/>
                        </a:rPr>
                        <a:t>, </a:t>
                      </a:r>
                      <a:r>
                        <a:rPr lang="en-US" sz="2800" b="0" i="1" u="none" strike="noStrike" kern="1200" baseline="0" dirty="0">
                          <a:solidFill>
                            <a:srgbClr val="7030A0"/>
                          </a:solidFill>
                          <a:latin typeface="+mn-lt"/>
                          <a:ea typeface="+mn-ea"/>
                          <a:cs typeface="+mn-cs"/>
                        </a:rPr>
                        <a:t>x</a:t>
                      </a:r>
                      <a:r>
                        <a:rPr lang="en-US" sz="2800" b="0" i="0" u="none" strike="noStrike" kern="1200" baseline="0" dirty="0">
                          <a:solidFill>
                            <a:srgbClr val="7030A0"/>
                          </a:solidFill>
                          <a:latin typeface="+mn-lt"/>
                          <a:ea typeface="+mn-ea"/>
                          <a:cs typeface="+mn-cs"/>
                        </a:rPr>
                        <a:t>) </a:t>
                      </a:r>
                      <a:r>
                        <a:rPr lang="en-US" sz="1800" b="0" i="0" u="none" strike="noStrike" kern="1200" baseline="0" dirty="0">
                          <a:solidFill>
                            <a:srgbClr val="7030A0"/>
                          </a:solidFill>
                          <a:latin typeface="+mn-lt"/>
                          <a:ea typeface="+mn-ea"/>
                          <a:cs typeface="+mn-cs"/>
                        </a:rPr>
                        <a:t>	</a:t>
                      </a:r>
                      <a:r>
                        <a:rPr lang="en-US" sz="1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i="0" u="none" strike="noStrike" kern="1200" baseline="0" dirty="0">
                          <a:solidFill>
                            <a:schemeClr val="tx1"/>
                          </a:solidFill>
                          <a:latin typeface="+mn-lt"/>
                          <a:ea typeface="+mn-ea"/>
                          <a:cs typeface="+mn-cs"/>
                        </a:rPr>
                        <a:t>Example</a:t>
                      </a:r>
                      <a:r>
                        <a:rPr lang="en-US" sz="2800" b="0" i="0" u="none" strike="noStrike" kern="1200" baseline="0" dirty="0">
                          <a:solidFill>
                            <a:schemeClr val="tx2"/>
                          </a:solidFill>
                          <a:latin typeface="+mn-lt"/>
                          <a:ea typeface="+mn-ea"/>
                          <a:cs typeface="+mn-cs"/>
                        </a:rPr>
                        <a:t>	</a:t>
                      </a:r>
                    </a:p>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749757"/>
                  </a:ext>
                </a:extLst>
              </a:tr>
            </a:tbl>
          </a:graphicData>
        </a:graphic>
      </p:graphicFrame>
      <p:pic>
        <p:nvPicPr>
          <p:cNvPr id="6" name="Picture 5">
            <a:extLst>
              <a:ext uri="{FF2B5EF4-FFF2-40B4-BE49-F238E27FC236}">
                <a16:creationId xmlns:a16="http://schemas.microsoft.com/office/drawing/2014/main" id="{9753C42D-DDF0-410F-82E1-67E9A18170DF}"/>
              </a:ext>
            </a:extLst>
          </p:cNvPr>
          <p:cNvPicPr>
            <a:picLocks noChangeAspect="1"/>
          </p:cNvPicPr>
          <p:nvPr/>
        </p:nvPicPr>
        <p:blipFill>
          <a:blip r:embed="rId3"/>
          <a:stretch>
            <a:fillRect/>
          </a:stretch>
        </p:blipFill>
        <p:spPr>
          <a:xfrm>
            <a:off x="8084634" y="3127409"/>
            <a:ext cx="2856297" cy="2911580"/>
          </a:xfrm>
          <a:prstGeom prst="rect">
            <a:avLst/>
          </a:prstGeom>
        </p:spPr>
      </p:pic>
    </p:spTree>
    <p:extLst>
      <p:ext uri="{BB962C8B-B14F-4D97-AF65-F5344CB8AC3E}">
        <p14:creationId xmlns:p14="http://schemas.microsoft.com/office/powerpoint/2010/main" val="2588051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978CDB8-1959-4BD9-8DCC-CC790F0E4A52}"/>
              </a:ext>
            </a:extLst>
          </p:cNvPr>
          <p:cNvGraphicFramePr>
            <a:graphicFrameLocks noGrp="1"/>
          </p:cNvGraphicFramePr>
          <p:nvPr>
            <p:extLst>
              <p:ext uri="{D42A27DB-BD31-4B8C-83A1-F6EECF244321}">
                <p14:modId xmlns:p14="http://schemas.microsoft.com/office/powerpoint/2010/main" val="3453526800"/>
              </p:ext>
            </p:extLst>
          </p:nvPr>
        </p:nvGraphicFramePr>
        <p:xfrm>
          <a:off x="530888" y="2285521"/>
          <a:ext cx="11190514" cy="3886680"/>
        </p:xfrm>
        <a:graphic>
          <a:graphicData uri="http://schemas.openxmlformats.org/drawingml/2006/table">
            <a:tbl>
              <a:tblPr firstRow="1" bandRow="1">
                <a:tableStyleId>{5C22544A-7EE6-4342-B048-85BDC9FD1C3A}</a:tableStyleId>
              </a:tblPr>
              <a:tblGrid>
                <a:gridCol w="6854650">
                  <a:extLst>
                    <a:ext uri="{9D8B030D-6E8A-4147-A177-3AD203B41FA5}">
                      <a16:colId xmlns:a16="http://schemas.microsoft.com/office/drawing/2014/main" val="60188822"/>
                    </a:ext>
                  </a:extLst>
                </a:gridCol>
                <a:gridCol w="4335864">
                  <a:extLst>
                    <a:ext uri="{9D8B030D-6E8A-4147-A177-3AD203B41FA5}">
                      <a16:colId xmlns:a16="http://schemas.microsoft.com/office/drawing/2014/main" val="1977489383"/>
                    </a:ext>
                  </a:extLst>
                </a:gridCol>
              </a:tblGrid>
              <a:tr h="3886680">
                <a:tc>
                  <a:txBody>
                    <a:bodyPr/>
                    <a:lstStyle/>
                    <a:p>
                      <a:r>
                        <a:rPr lang="en-US" sz="2800" b="1" i="0" u="none" strike="noStrike" kern="1200" baseline="0" dirty="0">
                          <a:solidFill>
                            <a:schemeClr val="tx1"/>
                          </a:solidFill>
                          <a:latin typeface="+mn-lt"/>
                          <a:ea typeface="+mn-ea"/>
                          <a:cs typeface="+mn-cs"/>
                        </a:rPr>
                        <a:t>180° Counterclockwise Rotation</a:t>
                      </a:r>
                    </a:p>
                    <a:p>
                      <a:pPr>
                        <a:spcBef>
                          <a:spcPts val="1200"/>
                        </a:spcBef>
                      </a:pPr>
                      <a:r>
                        <a:rPr lang="en-US" sz="2800" b="0" i="0" u="none" strike="noStrike" kern="1200" baseline="0" dirty="0">
                          <a:solidFill>
                            <a:schemeClr val="tx2"/>
                          </a:solidFill>
                          <a:latin typeface="+mn-lt"/>
                          <a:ea typeface="+mn-ea"/>
                          <a:cs typeface="+mn-cs"/>
                        </a:rPr>
                        <a:t>To rotate a point 180° counterclockwise about the origin, multiply the </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and </a:t>
                      </a:r>
                      <a:br>
                        <a:rPr lang="en-US" sz="2800" b="0" i="0" u="none" strike="noStrike" kern="1200" baseline="0" dirty="0">
                          <a:solidFill>
                            <a:schemeClr val="tx2"/>
                          </a:solidFill>
                          <a:latin typeface="+mn-lt"/>
                          <a:ea typeface="+mn-ea"/>
                          <a:cs typeface="+mn-cs"/>
                        </a:rPr>
                      </a:br>
                      <a:r>
                        <a:rPr lang="en-US" sz="2800" b="0" i="1" u="none" strike="noStrike" kern="1200" baseline="0" dirty="0">
                          <a:solidFill>
                            <a:schemeClr val="tx2"/>
                          </a:solidFill>
                          <a:latin typeface="+mn-lt"/>
                          <a:ea typeface="+mn-ea"/>
                          <a:cs typeface="+mn-cs"/>
                        </a:rPr>
                        <a:t>y</a:t>
                      </a:r>
                      <a:r>
                        <a:rPr lang="en-US" sz="2800" b="0" i="0" u="none" strike="noStrike" kern="1200" baseline="0" dirty="0">
                          <a:solidFill>
                            <a:schemeClr val="tx2"/>
                          </a:solidFill>
                          <a:latin typeface="+mn-lt"/>
                          <a:ea typeface="+mn-ea"/>
                          <a:cs typeface="+mn-cs"/>
                        </a:rPr>
                        <a:t>-coordinates by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a:t>
                      </a:r>
                      <a:br>
                        <a:rPr lang="en-US" sz="2800" b="0" i="0" u="none" strike="noStrike" kern="1200" baseline="0" dirty="0">
                          <a:solidFill>
                            <a:schemeClr val="tx2"/>
                          </a:solidFill>
                          <a:latin typeface="+mn-lt"/>
                          <a:ea typeface="+mn-ea"/>
                          <a:cs typeface="+mn-cs"/>
                        </a:rPr>
                      </a:br>
                      <a:endParaRPr lang="en-US" sz="2800" b="0" i="0" u="none" strike="noStrike" kern="1200" baseline="0" dirty="0">
                        <a:solidFill>
                          <a:schemeClr val="tx2"/>
                        </a:solidFill>
                        <a:latin typeface="+mn-lt"/>
                        <a:ea typeface="+mn-ea"/>
                        <a:cs typeface="+mn-cs"/>
                      </a:endParaRPr>
                    </a:p>
                    <a:p>
                      <a:pPr>
                        <a:spcBef>
                          <a:spcPts val="1200"/>
                        </a:spcBef>
                      </a:pPr>
                      <a:r>
                        <a:rPr lang="en-US" sz="2800" b="1" i="0" u="none" strike="noStrike" kern="1200" baseline="0" dirty="0">
                          <a:solidFill>
                            <a:schemeClr val="tx1"/>
                          </a:solidFill>
                          <a:latin typeface="+mn-lt"/>
                          <a:ea typeface="+mn-ea"/>
                          <a:cs typeface="+mn-cs"/>
                        </a:rPr>
                        <a:t>Coordinate Rule </a:t>
                      </a:r>
                      <a:r>
                        <a:rPr lang="en-US" sz="2800" b="0" i="0" u="none" strike="noStrike" kern="1200" baseline="0" dirty="0">
                          <a:solidFill>
                            <a:srgbClr val="0070C0"/>
                          </a:solidFill>
                          <a:latin typeface="+mn-lt"/>
                          <a:ea typeface="+mn-ea"/>
                          <a:cs typeface="+mn-cs"/>
                        </a:rPr>
                        <a:t>(</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r>
                        <a:rPr lang="en-US" sz="2800" b="0" i="0" u="none" strike="noStrike" kern="1200" baseline="0" dirty="0">
                          <a:solidFill>
                            <a:schemeClr val="tx2"/>
                          </a:solidFill>
                          <a:latin typeface="+mn-lt"/>
                          <a:ea typeface="+mn-ea"/>
                          <a:cs typeface="+mn-cs"/>
                        </a:rPr>
                        <a:t>→ </a:t>
                      </a:r>
                      <a:r>
                        <a:rPr lang="en-US" sz="2800" b="0" i="0" u="none" strike="noStrike" kern="1200" baseline="0" dirty="0">
                          <a:solidFill>
                            <a:srgbClr val="7030A0"/>
                          </a:solidFill>
                          <a:latin typeface="+mn-lt"/>
                          <a:ea typeface="+mn-ea"/>
                          <a:cs typeface="+mn-cs"/>
                        </a:rPr>
                        <a:t>(</a:t>
                      </a:r>
                      <a:r>
                        <a:rPr lang="en-US" sz="2800" b="0" dirty="0">
                          <a:solidFill>
                            <a:srgbClr val="7030A0"/>
                          </a:solidFill>
                          <a:latin typeface="+mn-lt"/>
                          <a:ea typeface="Cambria Math" panose="02040503050406030204" pitchFamily="18" charset="0"/>
                        </a:rPr>
                        <a:t>−</a:t>
                      </a:r>
                      <a:r>
                        <a:rPr lang="en-US" sz="2800" b="0" i="1" u="none" strike="noStrike" kern="1200" baseline="0" dirty="0">
                          <a:solidFill>
                            <a:srgbClr val="7030A0"/>
                          </a:solidFill>
                          <a:latin typeface="+mn-lt"/>
                          <a:ea typeface="+mn-ea"/>
                          <a:cs typeface="+mn-cs"/>
                        </a:rPr>
                        <a:t>x</a:t>
                      </a:r>
                      <a:r>
                        <a:rPr lang="en-US" sz="2800" b="0" i="0" u="none" strike="noStrike" kern="1200" baseline="0" dirty="0">
                          <a:solidFill>
                            <a:srgbClr val="7030A0"/>
                          </a:solidFill>
                          <a:latin typeface="+mn-lt"/>
                          <a:ea typeface="+mn-ea"/>
                          <a:cs typeface="+mn-cs"/>
                        </a:rPr>
                        <a:t>, </a:t>
                      </a:r>
                      <a:r>
                        <a:rPr lang="en-US" sz="2800" b="0" dirty="0">
                          <a:solidFill>
                            <a:srgbClr val="7030A0"/>
                          </a:solidFill>
                          <a:latin typeface="+mn-lt"/>
                          <a:ea typeface="Cambria Math" panose="02040503050406030204" pitchFamily="18" charset="0"/>
                        </a:rPr>
                        <a:t>−</a:t>
                      </a:r>
                      <a:r>
                        <a:rPr lang="en-US" sz="2800" b="0" i="1" u="none" strike="noStrike" kern="1200" baseline="0" dirty="0">
                          <a:solidFill>
                            <a:srgbClr val="7030A0"/>
                          </a:solidFill>
                          <a:latin typeface="+mn-lt"/>
                          <a:ea typeface="+mn-ea"/>
                          <a:cs typeface="+mn-cs"/>
                        </a:rPr>
                        <a:t>y</a:t>
                      </a:r>
                      <a:r>
                        <a:rPr lang="en-US" sz="2800" b="0" i="0" u="none" strike="noStrike" kern="1200" baseline="0" dirty="0">
                          <a:solidFill>
                            <a:srgbClr val="7030A0"/>
                          </a:solidFill>
                          <a:latin typeface="+mn-lt"/>
                          <a:ea typeface="+mn-ea"/>
                          <a:cs typeface="+mn-cs"/>
                        </a:rPr>
                        <a:t>)</a:t>
                      </a:r>
                      <a:r>
                        <a:rPr lang="en-US" sz="1800" b="0" i="0" u="none" strike="noStrike" kern="1200" baseline="0" dirty="0">
                          <a:solidFill>
                            <a:srgbClr val="7030A0"/>
                          </a:solidFill>
                          <a:latin typeface="+mn-lt"/>
                          <a:ea typeface="+mn-ea"/>
                          <a:cs typeface="+mn-cs"/>
                        </a:rPr>
                        <a:t>		</a:t>
                      </a:r>
                      <a:r>
                        <a:rPr lang="en-US" sz="1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i="0" u="none" strike="noStrike" kern="1200" baseline="0" dirty="0">
                          <a:solidFill>
                            <a:schemeClr val="tx1"/>
                          </a:solidFill>
                          <a:latin typeface="+mn-lt"/>
                          <a:ea typeface="+mn-ea"/>
                          <a:cs typeface="+mn-cs"/>
                        </a:rPr>
                        <a:t>Example</a:t>
                      </a:r>
                      <a:r>
                        <a:rPr lang="en-US" sz="2800" b="0" i="0" u="none" strike="noStrike" kern="1200" baseline="0" dirty="0">
                          <a:solidFill>
                            <a:schemeClr val="tx2"/>
                          </a:solidFill>
                          <a:latin typeface="+mn-lt"/>
                          <a:ea typeface="+mn-ea"/>
                          <a:cs typeface="+mn-cs"/>
                        </a:rPr>
                        <a:t>	</a:t>
                      </a:r>
                    </a:p>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749757"/>
                  </a:ext>
                </a:extLst>
              </a:tr>
            </a:tbl>
          </a:graphicData>
        </a:graphic>
      </p:graphicFrame>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429715" cy="862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Representing Rotations</a:t>
            </a:r>
          </a:p>
        </p:txBody>
      </p:sp>
      <p:pic>
        <p:nvPicPr>
          <p:cNvPr id="2" name="Picture 1">
            <a:extLst>
              <a:ext uri="{FF2B5EF4-FFF2-40B4-BE49-F238E27FC236}">
                <a16:creationId xmlns:a16="http://schemas.microsoft.com/office/drawing/2014/main" id="{961B5187-A0E8-4681-B398-61B2804C7526}"/>
              </a:ext>
            </a:extLst>
          </p:cNvPr>
          <p:cNvPicPr>
            <a:picLocks noChangeAspect="1"/>
          </p:cNvPicPr>
          <p:nvPr/>
        </p:nvPicPr>
        <p:blipFill>
          <a:blip r:embed="rId3"/>
          <a:stretch>
            <a:fillRect/>
          </a:stretch>
        </p:blipFill>
        <p:spPr>
          <a:xfrm>
            <a:off x="8051181" y="3037072"/>
            <a:ext cx="2904908" cy="2914160"/>
          </a:xfrm>
          <a:prstGeom prst="rect">
            <a:avLst/>
          </a:prstGeom>
        </p:spPr>
      </p:pic>
    </p:spTree>
    <p:extLst>
      <p:ext uri="{BB962C8B-B14F-4D97-AF65-F5344CB8AC3E}">
        <p14:creationId xmlns:p14="http://schemas.microsoft.com/office/powerpoint/2010/main" val="360834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737359"/>
            <a:ext cx="11534090" cy="954107"/>
          </a:xfrm>
          <a:prstGeom prst="rect">
            <a:avLst/>
          </a:prstGeom>
          <a:noFill/>
        </p:spPr>
        <p:txBody>
          <a:bodyPr wrap="square" rtlCol="0">
            <a:spAutoFit/>
          </a:bodyPr>
          <a:lstStyle/>
          <a:p>
            <a:r>
              <a:rPr lang="en-US" sz="2800" b="1" dirty="0"/>
              <a:t>MA.912.GR.2.2</a:t>
            </a:r>
            <a:r>
              <a:rPr lang="en-US" b="1" dirty="0"/>
              <a:t>   </a:t>
            </a:r>
            <a:endParaRPr lang="en-US" sz="2800" b="1" i="0" u="none" strike="noStrike" baseline="0" dirty="0">
              <a:solidFill>
                <a:srgbClr val="221E1F"/>
              </a:solidFill>
            </a:endParaRPr>
          </a:p>
          <a:p>
            <a:r>
              <a:rPr lang="en-US" sz="2800" dirty="0">
                <a:solidFill>
                  <a:schemeClr val="tx2"/>
                </a:solidFill>
              </a:rPr>
              <a:t>Identify transformations that do or do not preserve distance.</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418510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429715" cy="862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Representing Rotations</a:t>
            </a:r>
          </a:p>
        </p:txBody>
      </p:sp>
      <p:graphicFrame>
        <p:nvGraphicFramePr>
          <p:cNvPr id="2" name="Table 1"/>
          <p:cNvGraphicFramePr>
            <a:graphicFrameLocks noGrp="1"/>
          </p:cNvGraphicFramePr>
          <p:nvPr>
            <p:extLst>
              <p:ext uri="{D42A27DB-BD31-4B8C-83A1-F6EECF244321}">
                <p14:modId xmlns:p14="http://schemas.microsoft.com/office/powerpoint/2010/main" val="3113259397"/>
              </p:ext>
            </p:extLst>
          </p:nvPr>
        </p:nvGraphicFramePr>
        <p:xfrm>
          <a:off x="495042" y="2075178"/>
          <a:ext cx="11190514" cy="4236720"/>
        </p:xfrm>
        <a:graphic>
          <a:graphicData uri="http://schemas.openxmlformats.org/drawingml/2006/table">
            <a:tbl>
              <a:tblPr firstRow="1" bandRow="1">
                <a:tableStyleId>{5C22544A-7EE6-4342-B048-85BDC9FD1C3A}</a:tableStyleId>
              </a:tblPr>
              <a:tblGrid>
                <a:gridCol w="6960835">
                  <a:extLst>
                    <a:ext uri="{9D8B030D-6E8A-4147-A177-3AD203B41FA5}">
                      <a16:colId xmlns:a16="http://schemas.microsoft.com/office/drawing/2014/main" val="60188822"/>
                    </a:ext>
                  </a:extLst>
                </a:gridCol>
                <a:gridCol w="4229679">
                  <a:extLst>
                    <a:ext uri="{9D8B030D-6E8A-4147-A177-3AD203B41FA5}">
                      <a16:colId xmlns:a16="http://schemas.microsoft.com/office/drawing/2014/main" val="1977489383"/>
                    </a:ext>
                  </a:extLst>
                </a:gridCol>
              </a:tblGrid>
              <a:tr h="2646723">
                <a:tc>
                  <a:txBody>
                    <a:bodyPr/>
                    <a:lstStyle/>
                    <a:p>
                      <a:pPr>
                        <a:spcBef>
                          <a:spcPts val="1200"/>
                        </a:spcBef>
                      </a:pPr>
                      <a:r>
                        <a:rPr lang="en-US" sz="2800" b="1" i="0" u="none" strike="noStrike" kern="1200" baseline="0" dirty="0">
                          <a:solidFill>
                            <a:schemeClr val="tx1"/>
                          </a:solidFill>
                          <a:latin typeface="+mn-lt"/>
                          <a:ea typeface="+mn-ea"/>
                          <a:cs typeface="+mn-cs"/>
                        </a:rPr>
                        <a:t>270° Counterclockwise Rotation</a:t>
                      </a:r>
                      <a:r>
                        <a:rPr lang="en-US" sz="2800" b="0" i="0" u="none" strike="noStrike" kern="1200" baseline="0" dirty="0">
                          <a:solidFill>
                            <a:schemeClr val="tx1"/>
                          </a:solidFill>
                          <a:latin typeface="+mn-lt"/>
                          <a:ea typeface="+mn-ea"/>
                          <a:cs typeface="+mn-cs"/>
                        </a:rPr>
                        <a:t>	</a:t>
                      </a:r>
                    </a:p>
                    <a:p>
                      <a:pPr>
                        <a:spcBef>
                          <a:spcPts val="1200"/>
                        </a:spcBef>
                      </a:pPr>
                      <a:r>
                        <a:rPr lang="en-US" sz="2800" b="0" i="0" u="none" strike="noStrike" kern="1200" baseline="0" dirty="0">
                          <a:solidFill>
                            <a:schemeClr val="tx2"/>
                          </a:solidFill>
                          <a:latin typeface="+mn-lt"/>
                          <a:ea typeface="+mn-ea"/>
                          <a:cs typeface="+mn-cs"/>
                        </a:rPr>
                        <a:t>To rotate a point 270° counterclockwise about the origin, multiply the </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-coordinate by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 and then interchange the </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and </a:t>
                      </a:r>
                      <a:br>
                        <a:rPr lang="en-US" sz="2800" b="0" i="0" u="none" strike="noStrike" kern="1200" baseline="0" dirty="0">
                          <a:solidFill>
                            <a:schemeClr val="tx2"/>
                          </a:solidFill>
                          <a:latin typeface="+mn-lt"/>
                          <a:ea typeface="+mn-ea"/>
                          <a:cs typeface="+mn-cs"/>
                        </a:rPr>
                      </a:br>
                      <a:r>
                        <a:rPr lang="en-US" sz="2800" b="0" i="1" u="none" strike="noStrike" kern="1200" baseline="0" dirty="0">
                          <a:solidFill>
                            <a:schemeClr val="tx2"/>
                          </a:solidFill>
                          <a:latin typeface="+mn-lt"/>
                          <a:ea typeface="+mn-ea"/>
                          <a:cs typeface="+mn-cs"/>
                        </a:rPr>
                        <a:t>y</a:t>
                      </a:r>
                      <a:r>
                        <a:rPr lang="en-US" sz="2800" b="0" i="0" u="none" strike="noStrike" kern="1200" baseline="0" dirty="0">
                          <a:solidFill>
                            <a:schemeClr val="tx2"/>
                          </a:solidFill>
                          <a:latin typeface="+mn-lt"/>
                          <a:ea typeface="+mn-ea"/>
                          <a:cs typeface="+mn-cs"/>
                        </a:rPr>
                        <a:t>-coordinates.</a:t>
                      </a:r>
                      <a:br>
                        <a:rPr lang="en-US" sz="2800" b="0" i="0" u="none" strike="noStrike" kern="1200" baseline="0" dirty="0">
                          <a:solidFill>
                            <a:schemeClr val="tx2"/>
                          </a:solidFill>
                          <a:latin typeface="+mn-lt"/>
                          <a:ea typeface="+mn-ea"/>
                          <a:cs typeface="+mn-cs"/>
                        </a:rPr>
                      </a:br>
                      <a:endParaRPr lang="en-US" sz="2800" b="0" i="0" u="none" strike="noStrike" kern="1200" baseline="0" dirty="0">
                        <a:solidFill>
                          <a:schemeClr val="tx2"/>
                        </a:solidFill>
                        <a:latin typeface="+mn-lt"/>
                        <a:ea typeface="+mn-ea"/>
                        <a:cs typeface="+mn-cs"/>
                      </a:endParaRPr>
                    </a:p>
                    <a:p>
                      <a:pPr>
                        <a:spcBef>
                          <a:spcPts val="1200"/>
                        </a:spcBef>
                      </a:pPr>
                      <a:r>
                        <a:rPr lang="en-US" sz="2800" b="1" i="0" u="none" strike="noStrike" kern="1200" baseline="0" dirty="0">
                          <a:solidFill>
                            <a:schemeClr val="tx1"/>
                          </a:solidFill>
                          <a:latin typeface="+mn-lt"/>
                          <a:ea typeface="+mn-ea"/>
                          <a:cs typeface="+mn-cs"/>
                        </a:rPr>
                        <a:t>Coordinate Rule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rgbClr val="0070C0"/>
                          </a:solidFill>
                          <a:latin typeface="+mn-lt"/>
                          <a:ea typeface="+mn-ea"/>
                          <a:cs typeface="+mn-cs"/>
                        </a:rPr>
                        <a:t>(</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r>
                        <a:rPr lang="en-US" sz="2800" b="0" i="0" u="none" strike="noStrike" kern="1200" baseline="0" dirty="0">
                          <a:solidFill>
                            <a:schemeClr val="tx2"/>
                          </a:solidFill>
                          <a:latin typeface="+mn-lt"/>
                          <a:ea typeface="+mn-ea"/>
                          <a:cs typeface="+mn-cs"/>
                        </a:rPr>
                        <a:t>→ </a:t>
                      </a:r>
                      <a:r>
                        <a:rPr lang="en-US" sz="2800" b="0" i="0" u="none" strike="noStrike" kern="1200" baseline="0" dirty="0">
                          <a:solidFill>
                            <a:srgbClr val="7030A0"/>
                          </a:solidFill>
                          <a:latin typeface="+mn-lt"/>
                          <a:ea typeface="+mn-ea"/>
                          <a:cs typeface="+mn-cs"/>
                        </a:rPr>
                        <a:t>(</a:t>
                      </a:r>
                      <a:r>
                        <a:rPr lang="en-US" sz="2800" b="0" i="1" u="none" strike="noStrike" kern="1200" baseline="0" dirty="0">
                          <a:solidFill>
                            <a:srgbClr val="7030A0"/>
                          </a:solidFill>
                          <a:latin typeface="+mn-lt"/>
                          <a:ea typeface="+mn-ea"/>
                          <a:cs typeface="+mn-cs"/>
                        </a:rPr>
                        <a:t>y</a:t>
                      </a:r>
                      <a:r>
                        <a:rPr lang="en-US" sz="2800" b="0" i="0" u="none" strike="noStrike" kern="1200" baseline="0" dirty="0">
                          <a:solidFill>
                            <a:srgbClr val="7030A0"/>
                          </a:solidFill>
                          <a:latin typeface="+mn-lt"/>
                          <a:ea typeface="+mn-ea"/>
                          <a:cs typeface="+mn-cs"/>
                        </a:rPr>
                        <a:t>, </a:t>
                      </a:r>
                      <a:r>
                        <a:rPr lang="en-US" sz="2800" b="0" dirty="0">
                          <a:solidFill>
                            <a:srgbClr val="7030A0"/>
                          </a:solidFill>
                          <a:latin typeface="+mn-lt"/>
                          <a:ea typeface="Cambria Math" panose="02040503050406030204" pitchFamily="18" charset="0"/>
                        </a:rPr>
                        <a:t>−</a:t>
                      </a:r>
                      <a:r>
                        <a:rPr lang="en-US" sz="2800" b="0" i="1" u="none" strike="noStrike" kern="1200" baseline="0" dirty="0">
                          <a:solidFill>
                            <a:srgbClr val="7030A0"/>
                          </a:solidFill>
                          <a:latin typeface="+mn-lt"/>
                          <a:ea typeface="+mn-ea"/>
                          <a:cs typeface="+mn-cs"/>
                        </a:rPr>
                        <a:t>x</a:t>
                      </a:r>
                      <a:r>
                        <a:rPr lang="en-US" sz="2800" b="0" i="0" u="none" strike="noStrike" kern="1200" baseline="0" dirty="0">
                          <a:solidFill>
                            <a:srgbClr val="7030A0"/>
                          </a:solidFill>
                          <a:latin typeface="+mn-lt"/>
                          <a:ea typeface="+mn-ea"/>
                          <a:cs typeface="+mn-cs"/>
                        </a:rPr>
                        <a:t>)	</a:t>
                      </a:r>
                      <a:r>
                        <a:rPr lang="en-US" sz="2800" b="0" i="0" u="none" strike="noStrike" kern="1200" baseline="0" dirty="0">
                          <a:solidFill>
                            <a:schemeClr val="tx2"/>
                          </a:solidFill>
                          <a:latin typeface="+mn-lt"/>
                          <a:ea typeface="+mn-ea"/>
                          <a:cs typeface="+mn-cs"/>
                        </a:rPr>
                        <a:t> </a:t>
                      </a:r>
                    </a:p>
                    <a:p>
                      <a:pPr>
                        <a:spcBef>
                          <a:spcPts val="1200"/>
                        </a:spcBef>
                      </a:pPr>
                      <a:endParaRPr lang="en-US" sz="2800" b="0" i="0" u="none" strike="noStrike" kern="1200" baseline="0" dirty="0">
                        <a:solidFill>
                          <a:schemeClr val="tx2"/>
                        </a:solidFill>
                        <a:latin typeface="+mn-lt"/>
                        <a:ea typeface="+mn-ea"/>
                        <a:cs typeface="+mn-cs"/>
                      </a:endParaRPr>
                    </a:p>
                    <a:p>
                      <a:r>
                        <a:rPr lang="en-US" sz="1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i="0" u="none" strike="noStrike" kern="1200" baseline="0" dirty="0">
                          <a:solidFill>
                            <a:schemeClr val="tx1"/>
                          </a:solidFill>
                          <a:latin typeface="+mn-lt"/>
                          <a:ea typeface="+mn-ea"/>
                          <a:cs typeface="+mn-cs"/>
                        </a:rPr>
                        <a:t>Example</a:t>
                      </a:r>
                      <a:r>
                        <a:rPr lang="en-US" sz="2800" b="0" i="0" u="none" strike="noStrike" kern="1200" baseline="0" dirty="0">
                          <a:solidFill>
                            <a:schemeClr val="tx2"/>
                          </a:solidFill>
                          <a:latin typeface="+mn-lt"/>
                          <a:ea typeface="+mn-ea"/>
                          <a:cs typeface="+mn-cs"/>
                        </a:rPr>
                        <a:t>	</a:t>
                      </a:r>
                    </a:p>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749757"/>
                  </a:ext>
                </a:extLst>
              </a:tr>
            </a:tbl>
          </a:graphicData>
        </a:graphic>
      </p:graphicFrame>
      <p:pic>
        <p:nvPicPr>
          <p:cNvPr id="4" name="Picture 3">
            <a:extLst>
              <a:ext uri="{FF2B5EF4-FFF2-40B4-BE49-F238E27FC236}">
                <a16:creationId xmlns:a16="http://schemas.microsoft.com/office/drawing/2014/main" id="{DCDEC71D-DC8C-4A31-85EF-05BA12288179}"/>
              </a:ext>
            </a:extLst>
          </p:cNvPr>
          <p:cNvPicPr>
            <a:picLocks noChangeAspect="1"/>
          </p:cNvPicPr>
          <p:nvPr/>
        </p:nvPicPr>
        <p:blipFill>
          <a:blip r:embed="rId3"/>
          <a:stretch>
            <a:fillRect/>
          </a:stretch>
        </p:blipFill>
        <p:spPr>
          <a:xfrm>
            <a:off x="8073482" y="3013836"/>
            <a:ext cx="2818264" cy="2862857"/>
          </a:xfrm>
          <a:prstGeom prst="rect">
            <a:avLst/>
          </a:prstGeom>
        </p:spPr>
      </p:pic>
    </p:spTree>
    <p:extLst>
      <p:ext uri="{BB962C8B-B14F-4D97-AF65-F5344CB8AC3E}">
        <p14:creationId xmlns:p14="http://schemas.microsoft.com/office/powerpoint/2010/main" val="3350753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429715" cy="862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Rotations</a:t>
            </a:r>
          </a:p>
        </p:txBody>
      </p:sp>
      <p:sp>
        <p:nvSpPr>
          <p:cNvPr id="4" name="Rectangle 3"/>
          <p:cNvSpPr/>
          <p:nvPr/>
        </p:nvSpPr>
        <p:spPr>
          <a:xfrm>
            <a:off x="459870" y="1572457"/>
            <a:ext cx="10512929" cy="1384995"/>
          </a:xfrm>
          <a:prstGeom prst="rect">
            <a:avLst/>
          </a:prstGeom>
        </p:spPr>
        <p:txBody>
          <a:bodyPr wrap="square">
            <a:spAutoFit/>
          </a:bodyPr>
          <a:lstStyle/>
          <a:p>
            <a:r>
              <a:rPr lang="en-US" sz="2800" b="1" dirty="0"/>
              <a:t>Parallelogram </a:t>
            </a:r>
            <a:r>
              <a:rPr lang="en-US" sz="2800" b="1" i="1" dirty="0"/>
              <a:t>FGHJ </a:t>
            </a:r>
            <a:r>
              <a:rPr lang="en-US" sz="2800" b="1" dirty="0"/>
              <a:t>has vertices </a:t>
            </a:r>
            <a:r>
              <a:rPr lang="en-US" sz="2800" b="1" i="1" dirty="0"/>
              <a:t>F</a:t>
            </a:r>
            <a:r>
              <a:rPr lang="en-US" sz="2800" b="1" dirty="0"/>
              <a:t>(2,</a:t>
            </a:r>
            <a:r>
              <a:rPr lang="en-US" sz="2800" b="1" dirty="0">
                <a:latin typeface="Arial" panose="020B0604020202020204" pitchFamily="34" charset="0"/>
                <a:cs typeface="Arial" panose="020B0604020202020204" pitchFamily="34" charset="0"/>
              </a:rPr>
              <a:t> </a:t>
            </a:r>
            <a:r>
              <a:rPr lang="en-US" sz="2800" b="1" dirty="0"/>
              <a:t>1), </a:t>
            </a:r>
            <a:r>
              <a:rPr lang="en-US" sz="2800" b="1" i="1" dirty="0"/>
              <a:t>G</a:t>
            </a:r>
            <a:r>
              <a:rPr lang="en-US" sz="2800" b="1" dirty="0"/>
              <a:t>(7,</a:t>
            </a:r>
            <a:r>
              <a:rPr lang="en-US" sz="2800" b="1" dirty="0">
                <a:latin typeface="Arial" panose="020B0604020202020204" pitchFamily="34" charset="0"/>
                <a:cs typeface="Arial" panose="020B0604020202020204" pitchFamily="34" charset="0"/>
              </a:rPr>
              <a:t> </a:t>
            </a:r>
            <a:r>
              <a:rPr lang="en-US" sz="2800" b="1" dirty="0"/>
              <a:t>1), </a:t>
            </a:r>
            <a:r>
              <a:rPr lang="en-US" sz="2800" b="1" i="1" dirty="0"/>
              <a:t>H</a:t>
            </a:r>
            <a:r>
              <a:rPr lang="en-US" sz="2800" b="1" dirty="0"/>
              <a:t>(6,</a:t>
            </a:r>
            <a:r>
              <a:rPr lang="en-US" sz="2800" b="1" dirty="0">
                <a:latin typeface="Arial" panose="020B0604020202020204" pitchFamily="34" charset="0"/>
                <a:cs typeface="Arial" panose="020B0604020202020204" pitchFamily="34" charset="0"/>
              </a:rPr>
              <a:t> </a:t>
            </a:r>
            <a:r>
              <a:rPr lang="en-US" sz="2800" b="1" dirty="0">
                <a:latin typeface="Cambria Math" panose="02040503050406030204" pitchFamily="18" charset="0"/>
                <a:ea typeface="Cambria Math" panose="02040503050406030204" pitchFamily="18" charset="0"/>
              </a:rPr>
              <a:t>−</a:t>
            </a:r>
            <a:r>
              <a:rPr lang="en-US" sz="2800" b="1" dirty="0"/>
              <a:t>3), and </a:t>
            </a:r>
            <a:r>
              <a:rPr lang="en-US" sz="2800" b="1" i="1" dirty="0"/>
              <a:t>J</a:t>
            </a:r>
            <a:r>
              <a:rPr lang="en-US" sz="2800" b="1" dirty="0"/>
              <a:t>(1,</a:t>
            </a:r>
            <a:r>
              <a:rPr lang="en-US" sz="2800" b="1" dirty="0">
                <a:latin typeface="Arial" panose="020B0604020202020204" pitchFamily="34" charset="0"/>
                <a:cs typeface="Arial" panose="020B0604020202020204" pitchFamily="34" charset="0"/>
              </a:rPr>
              <a:t> </a:t>
            </a:r>
            <a:r>
              <a:rPr lang="en-US" sz="2800" dirty="0">
                <a:latin typeface="Cambria Math" panose="02040503050406030204" pitchFamily="18" charset="0"/>
                <a:ea typeface="Cambria Math" panose="02040503050406030204" pitchFamily="18" charset="0"/>
              </a:rPr>
              <a:t>−</a:t>
            </a:r>
            <a:r>
              <a:rPr lang="en-US" sz="2800" b="1" dirty="0"/>
              <a:t>3). What are the coordinates of the vertices of its image after a rotation of 180° about the origin?</a:t>
            </a:r>
          </a:p>
        </p:txBody>
      </p:sp>
    </p:spTree>
    <p:extLst>
      <p:ext uri="{BB962C8B-B14F-4D97-AF65-F5344CB8AC3E}">
        <p14:creationId xmlns:p14="http://schemas.microsoft.com/office/powerpoint/2010/main" val="596085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429715" cy="862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Rotations</a:t>
            </a:r>
          </a:p>
        </p:txBody>
      </p:sp>
      <p:sp>
        <p:nvSpPr>
          <p:cNvPr id="4" name="Rectangle 3"/>
          <p:cNvSpPr/>
          <p:nvPr/>
        </p:nvSpPr>
        <p:spPr>
          <a:xfrm>
            <a:off x="459871" y="1695551"/>
            <a:ext cx="6465584" cy="3416320"/>
          </a:xfrm>
          <a:prstGeom prst="rect">
            <a:avLst/>
          </a:prstGeom>
        </p:spPr>
        <p:txBody>
          <a:bodyPr wrap="square">
            <a:spAutoFit/>
          </a:bodyPr>
          <a:lstStyle/>
          <a:p>
            <a:pPr>
              <a:spcBef>
                <a:spcPts val="1200"/>
              </a:spcBef>
            </a:pPr>
            <a:r>
              <a:rPr lang="en-US" sz="2800" b="1" dirty="0"/>
              <a:t>PREDICT </a:t>
            </a:r>
            <a:r>
              <a:rPr lang="en-US" sz="2800" dirty="0">
                <a:solidFill>
                  <a:schemeClr val="tx2"/>
                </a:solidFill>
              </a:rPr>
              <a:t>Graph parallelogram </a:t>
            </a:r>
            <a:r>
              <a:rPr lang="en-US" sz="2800" i="1" dirty="0">
                <a:solidFill>
                  <a:schemeClr val="tx2"/>
                </a:solidFill>
              </a:rPr>
              <a:t>FGHJ</a:t>
            </a:r>
            <a:r>
              <a:rPr lang="en-US" sz="2800" dirty="0">
                <a:solidFill>
                  <a:schemeClr val="tx2"/>
                </a:solidFill>
              </a:rPr>
              <a:t>.</a:t>
            </a:r>
          </a:p>
          <a:p>
            <a:pPr>
              <a:spcBef>
                <a:spcPts val="1200"/>
              </a:spcBef>
            </a:pPr>
            <a:r>
              <a:rPr lang="en-US" sz="2800" dirty="0">
                <a:solidFill>
                  <a:schemeClr val="tx2"/>
                </a:solidFill>
              </a:rPr>
              <a:t>Before performing the rotation, predict your results.</a:t>
            </a:r>
            <a:br>
              <a:rPr lang="en-US" sz="2800" dirty="0">
                <a:solidFill>
                  <a:schemeClr val="tx2"/>
                </a:solidFill>
              </a:rPr>
            </a:br>
            <a:endParaRPr lang="en-US" sz="2800" dirty="0">
              <a:solidFill>
                <a:schemeClr val="tx2"/>
              </a:solidFill>
            </a:endParaRPr>
          </a:p>
          <a:p>
            <a:pPr>
              <a:spcBef>
                <a:spcPts val="1200"/>
              </a:spcBef>
            </a:pPr>
            <a:r>
              <a:rPr lang="en-US" sz="2800" dirty="0">
                <a:solidFill>
                  <a:schemeClr val="tx2"/>
                </a:solidFill>
              </a:rPr>
              <a:t>The image of the parallelogram rotated 180° will be a parallelogram in the second and third quadrants.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14" y="1834067"/>
            <a:ext cx="4480015" cy="2825856"/>
          </a:xfrm>
          <a:prstGeom prst="rect">
            <a:avLst/>
          </a:prstGeom>
        </p:spPr>
      </p:pic>
    </p:spTree>
    <p:extLst>
      <p:ext uri="{BB962C8B-B14F-4D97-AF65-F5344CB8AC3E}">
        <p14:creationId xmlns:p14="http://schemas.microsoft.com/office/powerpoint/2010/main" val="26933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429715" cy="862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Rotations</a:t>
            </a:r>
          </a:p>
        </p:txBody>
      </p:sp>
      <p:sp>
        <p:nvSpPr>
          <p:cNvPr id="5" name="Rectangle 4"/>
          <p:cNvSpPr/>
          <p:nvPr/>
        </p:nvSpPr>
        <p:spPr>
          <a:xfrm>
            <a:off x="459872" y="1588240"/>
            <a:ext cx="9223774" cy="1384995"/>
          </a:xfrm>
          <a:prstGeom prst="rect">
            <a:avLst/>
          </a:prstGeom>
        </p:spPr>
        <p:txBody>
          <a:bodyPr wrap="square">
            <a:spAutoFit/>
          </a:bodyPr>
          <a:lstStyle/>
          <a:p>
            <a:r>
              <a:rPr lang="en-US" sz="2800" dirty="0">
                <a:solidFill>
                  <a:srgbClr val="221E1F"/>
                </a:solidFill>
              </a:rPr>
              <a:t>To rotate a point 180° counterclockwise about the origin, multiply the </a:t>
            </a:r>
            <a:r>
              <a:rPr lang="en-US" sz="2800" i="1" dirty="0">
                <a:solidFill>
                  <a:srgbClr val="221E1F"/>
                </a:solidFill>
              </a:rPr>
              <a:t>x</a:t>
            </a:r>
            <a:r>
              <a:rPr lang="en-US" sz="2800" dirty="0">
                <a:solidFill>
                  <a:srgbClr val="221E1F"/>
                </a:solidFill>
              </a:rPr>
              <a:t>- and </a:t>
            </a:r>
            <a:r>
              <a:rPr lang="en-US" sz="2800" i="1" dirty="0">
                <a:solidFill>
                  <a:srgbClr val="221E1F"/>
                </a:solidFill>
              </a:rPr>
              <a:t>y</a:t>
            </a:r>
            <a:r>
              <a:rPr lang="en-US" sz="2800" dirty="0">
                <a:solidFill>
                  <a:srgbClr val="221E1F"/>
                </a:solidFill>
              </a:rPr>
              <a:t>-coordinates by </a:t>
            </a:r>
            <a:r>
              <a:rPr lang="en-US" sz="2800" dirty="0">
                <a:ea typeface="Cambria Math" panose="02040503050406030204" pitchFamily="18" charset="0"/>
              </a:rPr>
              <a:t>−</a:t>
            </a:r>
            <a:r>
              <a:rPr lang="en-US" sz="2800" dirty="0">
                <a:solidFill>
                  <a:srgbClr val="221E1F"/>
                </a:solidFill>
              </a:rPr>
              <a:t>1. Find the coordinates of the vertices of the image.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1874079773"/>
              </p:ext>
            </p:extLst>
          </p:nvPr>
        </p:nvGraphicFramePr>
        <p:xfrm>
          <a:off x="808892" y="2973235"/>
          <a:ext cx="4220308" cy="2590800"/>
        </p:xfrm>
        <a:graphic>
          <a:graphicData uri="http://schemas.openxmlformats.org/drawingml/2006/table">
            <a:tbl>
              <a:tblPr firstRow="1" bandRow="1">
                <a:tableStyleId>{5C22544A-7EE6-4342-B048-85BDC9FD1C3A}</a:tableStyleId>
              </a:tblPr>
              <a:tblGrid>
                <a:gridCol w="1572815">
                  <a:extLst>
                    <a:ext uri="{9D8B030D-6E8A-4147-A177-3AD203B41FA5}">
                      <a16:colId xmlns:a16="http://schemas.microsoft.com/office/drawing/2014/main" val="3596822312"/>
                    </a:ext>
                  </a:extLst>
                </a:gridCol>
                <a:gridCol w="566057">
                  <a:extLst>
                    <a:ext uri="{9D8B030D-6E8A-4147-A177-3AD203B41FA5}">
                      <a16:colId xmlns:a16="http://schemas.microsoft.com/office/drawing/2014/main" val="1803905601"/>
                    </a:ext>
                  </a:extLst>
                </a:gridCol>
                <a:gridCol w="2081436">
                  <a:extLst>
                    <a:ext uri="{9D8B030D-6E8A-4147-A177-3AD203B41FA5}">
                      <a16:colId xmlns:a16="http://schemas.microsoft.com/office/drawing/2014/main" val="3898144968"/>
                    </a:ext>
                  </a:extLst>
                </a:gridCol>
              </a:tblGrid>
              <a:tr h="370840">
                <a:tc>
                  <a:txBody>
                    <a:bodyPr/>
                    <a:lstStyle/>
                    <a:p>
                      <a:pPr algn="r"/>
                      <a:r>
                        <a:rPr lang="en-US" sz="2800" b="0" i="0" u="none" strike="noStrike" kern="1200" baseline="0" dirty="0">
                          <a:solidFill>
                            <a:srgbClr val="0070C0"/>
                          </a:solidFill>
                          <a:latin typeface="+mn-lt"/>
                          <a:ea typeface="+mn-ea"/>
                          <a:cs typeface="+mn-cs"/>
                        </a:rPr>
                        <a:t>(</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endParaRPr lang="en-US" sz="2800" b="0" dirty="0">
                        <a:solidFill>
                          <a:srgbClr val="0070C0"/>
                        </a:solidFill>
                        <a:latin typeface="+mn-lt"/>
                      </a:endParaRPr>
                    </a:p>
                  </a:txBody>
                  <a:tcPr>
                    <a:noFill/>
                  </a:tcPr>
                </a:tc>
                <a:tc>
                  <a:txBody>
                    <a:bodyPr/>
                    <a:lstStyle/>
                    <a:p>
                      <a:r>
                        <a:rPr lang="en-US" sz="2800" b="0" i="0" u="none" strike="noStrike" kern="1200" baseline="0" dirty="0">
                          <a:solidFill>
                            <a:schemeClr val="tx2"/>
                          </a:solidFill>
                          <a:latin typeface="+mn-lt"/>
                          <a:ea typeface="+mn-ea"/>
                          <a:cs typeface="+mn-cs"/>
                        </a:rPr>
                        <a:t>→ </a:t>
                      </a:r>
                      <a:endParaRPr lang="en-US" sz="2800" b="0" dirty="0">
                        <a:solidFill>
                          <a:schemeClr val="tx2"/>
                        </a:solidFill>
                        <a:latin typeface="+mn-lt"/>
                      </a:endParaRPr>
                    </a:p>
                  </a:txBody>
                  <a:tcPr>
                    <a:noFill/>
                  </a:tcPr>
                </a:tc>
                <a:tc>
                  <a:txBody>
                    <a:bodyPr/>
                    <a:lstStyle/>
                    <a:p>
                      <a:r>
                        <a:rPr lang="en-US" sz="2800" b="0" i="0" u="none" strike="noStrike" kern="1200" baseline="0" dirty="0">
                          <a:solidFill>
                            <a:srgbClr val="7030A0"/>
                          </a:solidFill>
                          <a:latin typeface="+mn-lt"/>
                          <a:ea typeface="+mn-ea"/>
                          <a:cs typeface="+mn-cs"/>
                        </a:rPr>
                        <a:t>(</a:t>
                      </a:r>
                      <a:r>
                        <a:rPr lang="en-US" sz="2800" b="0" dirty="0">
                          <a:solidFill>
                            <a:srgbClr val="7030A0"/>
                          </a:solidFill>
                          <a:latin typeface="+mn-lt"/>
                          <a:ea typeface="Cambria Math" panose="02040503050406030204" pitchFamily="18" charset="0"/>
                        </a:rPr>
                        <a:t>−</a:t>
                      </a:r>
                      <a:r>
                        <a:rPr lang="en-US" sz="2800" b="0" i="1" u="none" strike="noStrike" kern="1200" baseline="0" dirty="0">
                          <a:solidFill>
                            <a:srgbClr val="7030A0"/>
                          </a:solidFill>
                          <a:latin typeface="+mn-lt"/>
                          <a:ea typeface="+mn-ea"/>
                          <a:cs typeface="+mn-cs"/>
                        </a:rPr>
                        <a:t>x, </a:t>
                      </a:r>
                      <a:r>
                        <a:rPr lang="en-US" sz="2800" b="0" dirty="0">
                          <a:solidFill>
                            <a:srgbClr val="7030A0"/>
                          </a:solidFill>
                          <a:latin typeface="+mn-lt"/>
                          <a:ea typeface="Cambria Math" panose="02040503050406030204" pitchFamily="18" charset="0"/>
                        </a:rPr>
                        <a:t>−</a:t>
                      </a:r>
                      <a:r>
                        <a:rPr lang="en-US" sz="2800" b="0" i="1" u="none" strike="noStrike" kern="1200" baseline="0" dirty="0">
                          <a:solidFill>
                            <a:srgbClr val="7030A0"/>
                          </a:solidFill>
                          <a:latin typeface="+mn-lt"/>
                          <a:ea typeface="+mn-ea"/>
                          <a:cs typeface="+mn-cs"/>
                        </a:rPr>
                        <a:t>y</a:t>
                      </a:r>
                      <a:r>
                        <a:rPr lang="en-US" sz="2800" b="0" i="0" u="none" strike="noStrike" kern="1200" baseline="0" dirty="0">
                          <a:solidFill>
                            <a:srgbClr val="7030A0"/>
                          </a:solidFill>
                          <a:latin typeface="+mn-lt"/>
                          <a:ea typeface="+mn-ea"/>
                          <a:cs typeface="+mn-cs"/>
                        </a:rPr>
                        <a:t>)</a:t>
                      </a:r>
                      <a:endParaRPr lang="en-US" sz="2800" b="0" dirty="0">
                        <a:solidFill>
                          <a:srgbClr val="7030A0"/>
                        </a:solidFill>
                        <a:latin typeface="+mn-lt"/>
                      </a:endParaRPr>
                    </a:p>
                  </a:txBody>
                  <a:tcPr>
                    <a:noFill/>
                  </a:tcPr>
                </a:tc>
                <a:extLst>
                  <a:ext uri="{0D108BD9-81ED-4DB2-BD59-A6C34878D82A}">
                    <a16:rowId xmlns:a16="http://schemas.microsoft.com/office/drawing/2014/main" val="4027171523"/>
                  </a:ext>
                </a:extLst>
              </a:tr>
              <a:tr h="370840">
                <a:tc>
                  <a:txBody>
                    <a:bodyPr/>
                    <a:lstStyle/>
                    <a:p>
                      <a:pPr algn="r"/>
                      <a:r>
                        <a:rPr lang="en-US" sz="2800" b="0" i="1" u="none" strike="noStrike" kern="1200" baseline="0" dirty="0">
                          <a:solidFill>
                            <a:srgbClr val="0070C0"/>
                          </a:solidFill>
                          <a:latin typeface="+mn-lt"/>
                          <a:ea typeface="+mn-ea"/>
                          <a:cs typeface="+mn-cs"/>
                        </a:rPr>
                        <a:t>F</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2</a:t>
                      </a:r>
                      <a:r>
                        <a:rPr lang="en-US" sz="2800" b="0" i="0" u="none" strike="noStrike" kern="1200" baseline="0" dirty="0">
                          <a:solidFill>
                            <a:schemeClr val="tx2"/>
                          </a:solidFill>
                          <a:latin typeface="+mn-lt"/>
                          <a:ea typeface="+mn-ea"/>
                          <a:cs typeface="+mn-cs"/>
                        </a:rPr>
                        <a:t>, </a:t>
                      </a:r>
                      <a:r>
                        <a:rPr lang="en-US" sz="2800" b="0" dirty="0">
                          <a:solidFill>
                            <a:schemeClr val="tx2"/>
                          </a:solidFill>
                          <a:latin typeface="+mn-lt"/>
                          <a:ea typeface="Cambria Math" panose="02040503050406030204" pitchFamily="18" charset="0"/>
                        </a:rPr>
                        <a:t>1</a:t>
                      </a:r>
                      <a:r>
                        <a:rPr lang="en-US" sz="2800" b="0" i="0" u="none" strike="noStrike" kern="1200" baseline="0" dirty="0">
                          <a:solidFill>
                            <a:schemeClr val="tx2"/>
                          </a:solidFill>
                          <a:latin typeface="+mn-lt"/>
                          <a:ea typeface="+mn-ea"/>
                          <a:cs typeface="+mn-cs"/>
                        </a:rPr>
                        <a:t>) </a:t>
                      </a:r>
                      <a:endParaRPr lang="en-US" sz="2800" b="0" dirty="0">
                        <a:solidFill>
                          <a:schemeClr val="tx2"/>
                        </a:solidFill>
                        <a:latin typeface="+mn-lt"/>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 </a:t>
                      </a:r>
                      <a:endParaRPr lang="en-US" sz="2800" b="0" dirty="0">
                        <a:solidFill>
                          <a:schemeClr val="tx2"/>
                        </a:solidFill>
                        <a:latin typeface="+mn-lt"/>
                      </a:endParaRPr>
                    </a:p>
                  </a:txBody>
                  <a:tcPr>
                    <a:noFill/>
                  </a:tcPr>
                </a:tc>
                <a:tc>
                  <a:txBody>
                    <a:bodyPr/>
                    <a:lstStyle/>
                    <a:p>
                      <a:r>
                        <a:rPr lang="en-US" sz="2800" b="0" i="1" u="none" strike="noStrike" kern="1200" baseline="0" dirty="0">
                          <a:solidFill>
                            <a:srgbClr val="7030A0"/>
                          </a:solidFill>
                          <a:latin typeface="+mn-lt"/>
                          <a:ea typeface="+mn-ea"/>
                          <a:cs typeface="+mn-cs"/>
                        </a:rPr>
                        <a:t>F'</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2,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a:t>
                      </a:r>
                      <a:endParaRPr lang="en-US" sz="2800" b="0" dirty="0">
                        <a:solidFill>
                          <a:schemeClr val="tx2"/>
                        </a:solidFill>
                        <a:latin typeface="+mn-lt"/>
                      </a:endParaRPr>
                    </a:p>
                  </a:txBody>
                  <a:tcPr>
                    <a:noFill/>
                  </a:tcPr>
                </a:tc>
                <a:extLst>
                  <a:ext uri="{0D108BD9-81ED-4DB2-BD59-A6C34878D82A}">
                    <a16:rowId xmlns:a16="http://schemas.microsoft.com/office/drawing/2014/main" val="3440249156"/>
                  </a:ext>
                </a:extLst>
              </a:tr>
              <a:tr h="370840">
                <a:tc>
                  <a:txBody>
                    <a:bodyPr/>
                    <a:lstStyle/>
                    <a:p>
                      <a:pPr algn="r"/>
                      <a:r>
                        <a:rPr lang="en-US" sz="2800" b="0" i="1" u="none" strike="noStrike" kern="1200" baseline="0" dirty="0">
                          <a:solidFill>
                            <a:srgbClr val="0070C0"/>
                          </a:solidFill>
                          <a:latin typeface="+mn-lt"/>
                          <a:ea typeface="+mn-ea"/>
                          <a:cs typeface="+mn-cs"/>
                        </a:rPr>
                        <a:t>G</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7</a:t>
                      </a:r>
                      <a:r>
                        <a:rPr lang="en-US" sz="2800" b="0" i="0" u="none" strike="noStrike" kern="1200" baseline="0" dirty="0">
                          <a:solidFill>
                            <a:schemeClr val="tx2"/>
                          </a:solidFill>
                          <a:latin typeface="+mn-lt"/>
                          <a:ea typeface="+mn-ea"/>
                          <a:cs typeface="+mn-cs"/>
                        </a:rPr>
                        <a:t>, </a:t>
                      </a:r>
                      <a:r>
                        <a:rPr lang="en-US" sz="2800" b="0" dirty="0">
                          <a:solidFill>
                            <a:schemeClr val="tx2"/>
                          </a:solidFill>
                          <a:latin typeface="+mn-lt"/>
                          <a:ea typeface="Cambria Math" panose="02040503050406030204" pitchFamily="18" charset="0"/>
                        </a:rPr>
                        <a:t>1</a:t>
                      </a:r>
                      <a:r>
                        <a:rPr lang="en-US" sz="2800" b="0" i="0" u="none" strike="noStrike" kern="1200" baseline="0" dirty="0">
                          <a:solidFill>
                            <a:schemeClr val="tx2"/>
                          </a:solidFill>
                          <a:latin typeface="+mn-lt"/>
                          <a:ea typeface="+mn-ea"/>
                          <a:cs typeface="+mn-cs"/>
                        </a:rPr>
                        <a:t>) </a:t>
                      </a:r>
                      <a:endParaRPr lang="en-US" sz="2800" b="0" dirty="0">
                        <a:solidFill>
                          <a:schemeClr val="tx2"/>
                        </a:solidFill>
                        <a:latin typeface="+mn-lt"/>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 </a:t>
                      </a:r>
                      <a:endParaRPr lang="en-US" sz="2800" b="0" dirty="0">
                        <a:solidFill>
                          <a:schemeClr val="tx2"/>
                        </a:solidFill>
                        <a:latin typeface="+mn-lt"/>
                      </a:endParaRPr>
                    </a:p>
                  </a:txBody>
                  <a:tcPr>
                    <a:noFill/>
                  </a:tcPr>
                </a:tc>
                <a:tc>
                  <a:txBody>
                    <a:bodyPr/>
                    <a:lstStyle/>
                    <a:p>
                      <a:r>
                        <a:rPr lang="en-US" sz="2800" b="0" i="1" u="none" strike="noStrike" kern="1200" baseline="0" dirty="0">
                          <a:solidFill>
                            <a:srgbClr val="7030A0"/>
                          </a:solidFill>
                          <a:latin typeface="+mn-lt"/>
                          <a:ea typeface="+mn-ea"/>
                          <a:cs typeface="+mn-cs"/>
                        </a:rPr>
                        <a:t>G'</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7,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a:t>
                      </a:r>
                      <a:endParaRPr lang="en-US" sz="2800" b="0" dirty="0">
                        <a:solidFill>
                          <a:schemeClr val="tx2"/>
                        </a:solidFill>
                        <a:latin typeface="+mn-lt"/>
                      </a:endParaRPr>
                    </a:p>
                  </a:txBody>
                  <a:tcPr>
                    <a:noFill/>
                  </a:tcPr>
                </a:tc>
                <a:extLst>
                  <a:ext uri="{0D108BD9-81ED-4DB2-BD59-A6C34878D82A}">
                    <a16:rowId xmlns:a16="http://schemas.microsoft.com/office/drawing/2014/main" val="2175576899"/>
                  </a:ext>
                </a:extLst>
              </a:tr>
              <a:tr h="370840">
                <a:tc>
                  <a:txBody>
                    <a:bodyPr/>
                    <a:lstStyle/>
                    <a:p>
                      <a:pPr algn="r"/>
                      <a:r>
                        <a:rPr lang="en-US" sz="2800" b="0" i="1" u="none" strike="noStrike" kern="1200" baseline="0" dirty="0">
                          <a:solidFill>
                            <a:srgbClr val="0070C0"/>
                          </a:solidFill>
                          <a:latin typeface="+mn-lt"/>
                          <a:ea typeface="+mn-ea"/>
                          <a:cs typeface="+mn-cs"/>
                        </a:rPr>
                        <a:t>H</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6</a:t>
                      </a:r>
                      <a:r>
                        <a:rPr lang="en-US" sz="2800" b="0" i="0" u="none" strike="noStrike" kern="1200" baseline="0" dirty="0">
                          <a:solidFill>
                            <a:schemeClr val="tx2"/>
                          </a:solidFill>
                          <a:latin typeface="+mn-lt"/>
                          <a:ea typeface="+mn-ea"/>
                          <a:cs typeface="+mn-cs"/>
                        </a:rPr>
                        <a:t>,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3) </a:t>
                      </a:r>
                      <a:endParaRPr lang="en-US" sz="2800" b="0" dirty="0">
                        <a:solidFill>
                          <a:schemeClr val="tx2"/>
                        </a:solidFill>
                        <a:latin typeface="+mn-lt"/>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tx2"/>
                          </a:solidFill>
                          <a:latin typeface="+mn-lt"/>
                          <a:ea typeface="+mn-ea"/>
                          <a:cs typeface="+mn-cs"/>
                        </a:rPr>
                        <a:t> </a:t>
                      </a:r>
                      <a:endParaRPr lang="en-US" sz="1800" b="0" dirty="0">
                        <a:solidFill>
                          <a:schemeClr val="tx2"/>
                        </a:solidFill>
                        <a:latin typeface="+mn-lt"/>
                      </a:endParaRPr>
                    </a:p>
                  </a:txBody>
                  <a:tcPr>
                    <a:noFill/>
                  </a:tcPr>
                </a:tc>
                <a:tc>
                  <a:txBody>
                    <a:bodyPr/>
                    <a:lstStyle/>
                    <a:p>
                      <a:r>
                        <a:rPr lang="en-US" sz="2800" b="0" i="1" u="none" strike="noStrike" kern="1200" baseline="0" dirty="0">
                          <a:solidFill>
                            <a:srgbClr val="7030A0"/>
                          </a:solidFill>
                          <a:latin typeface="+mn-lt"/>
                          <a:ea typeface="+mn-ea"/>
                          <a:cs typeface="+mn-cs"/>
                        </a:rPr>
                        <a:t>H'</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6, 3)</a:t>
                      </a:r>
                      <a:endParaRPr lang="en-US" sz="2800" b="0" dirty="0">
                        <a:solidFill>
                          <a:schemeClr val="tx2"/>
                        </a:solidFill>
                        <a:latin typeface="+mn-lt"/>
                      </a:endParaRPr>
                    </a:p>
                  </a:txBody>
                  <a:tcPr>
                    <a:noFill/>
                  </a:tcPr>
                </a:tc>
                <a:extLst>
                  <a:ext uri="{0D108BD9-81ED-4DB2-BD59-A6C34878D82A}">
                    <a16:rowId xmlns:a16="http://schemas.microsoft.com/office/drawing/2014/main" val="3518980377"/>
                  </a:ext>
                </a:extLst>
              </a:tr>
              <a:tr h="370840">
                <a:tc>
                  <a:txBody>
                    <a:bodyPr/>
                    <a:lstStyle/>
                    <a:p>
                      <a:pPr algn="r"/>
                      <a:r>
                        <a:rPr lang="en-US" sz="2800" b="0" i="1" u="none" strike="noStrike" kern="1200" baseline="0" dirty="0">
                          <a:solidFill>
                            <a:srgbClr val="0070C0"/>
                          </a:solidFill>
                          <a:latin typeface="+mn-lt"/>
                          <a:ea typeface="+mn-ea"/>
                          <a:cs typeface="+mn-cs"/>
                        </a:rPr>
                        <a:t>J</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1</a:t>
                      </a:r>
                      <a:r>
                        <a:rPr lang="en-US" sz="2800" b="0" i="0" u="none" strike="noStrike" kern="1200" baseline="0" dirty="0">
                          <a:solidFill>
                            <a:schemeClr val="tx2"/>
                          </a:solidFill>
                          <a:latin typeface="+mn-lt"/>
                          <a:ea typeface="+mn-ea"/>
                          <a:cs typeface="+mn-cs"/>
                        </a:rPr>
                        <a:t>,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3) </a:t>
                      </a:r>
                      <a:endParaRPr lang="en-US" sz="2800" b="0" dirty="0">
                        <a:solidFill>
                          <a:schemeClr val="tx2"/>
                        </a:solidFill>
                        <a:latin typeface="+mn-lt"/>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a:t>
                      </a:r>
                      <a:endParaRPr lang="en-US" sz="2800" b="0" dirty="0">
                        <a:solidFill>
                          <a:schemeClr val="tx2"/>
                        </a:solidFill>
                        <a:latin typeface="+mn-lt"/>
                      </a:endParaRPr>
                    </a:p>
                  </a:txBody>
                  <a:tcPr>
                    <a:noFill/>
                  </a:tcPr>
                </a:tc>
                <a:tc>
                  <a:txBody>
                    <a:bodyPr/>
                    <a:lstStyle/>
                    <a:p>
                      <a:r>
                        <a:rPr lang="en-US" sz="2800" b="0" i="1" u="none" strike="noStrike" kern="1200" baseline="0" dirty="0">
                          <a:solidFill>
                            <a:srgbClr val="7030A0"/>
                          </a:solidFill>
                          <a:latin typeface="+mn-lt"/>
                          <a:ea typeface="+mn-ea"/>
                          <a:cs typeface="+mn-cs"/>
                        </a:rPr>
                        <a:t>J'</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1, 3)</a:t>
                      </a:r>
                      <a:endParaRPr lang="en-US" sz="2800" b="0" dirty="0">
                        <a:solidFill>
                          <a:schemeClr val="tx2"/>
                        </a:solidFill>
                        <a:latin typeface="+mn-lt"/>
                      </a:endParaRPr>
                    </a:p>
                  </a:txBody>
                  <a:tcPr>
                    <a:noFill/>
                  </a:tcPr>
                </a:tc>
                <a:extLst>
                  <a:ext uri="{0D108BD9-81ED-4DB2-BD59-A6C34878D82A}">
                    <a16:rowId xmlns:a16="http://schemas.microsoft.com/office/drawing/2014/main" val="4207364014"/>
                  </a:ext>
                </a:extLst>
              </a:tr>
            </a:tbl>
          </a:graphicData>
        </a:graphic>
      </p:graphicFrame>
      <p:sp>
        <p:nvSpPr>
          <p:cNvPr id="6" name="Rectangle 5"/>
          <p:cNvSpPr/>
          <p:nvPr/>
        </p:nvSpPr>
        <p:spPr>
          <a:xfrm>
            <a:off x="459872" y="5886173"/>
            <a:ext cx="6700873" cy="523220"/>
          </a:xfrm>
          <a:prstGeom prst="rect">
            <a:avLst/>
          </a:prstGeom>
        </p:spPr>
        <p:txBody>
          <a:bodyPr wrap="none">
            <a:spAutoFit/>
          </a:bodyPr>
          <a:lstStyle/>
          <a:p>
            <a:r>
              <a:rPr lang="en-US" sz="2800" b="1" dirty="0"/>
              <a:t>CHECK </a:t>
            </a:r>
            <a:r>
              <a:rPr lang="en-US" sz="2800" dirty="0">
                <a:solidFill>
                  <a:srgbClr val="221E1F"/>
                </a:solidFill>
              </a:rPr>
              <a:t>The image meets the prediction.</a:t>
            </a:r>
            <a:endParaRPr lang="en-US" sz="2800" dirty="0"/>
          </a:p>
        </p:txBody>
      </p:sp>
    </p:spTree>
    <p:extLst>
      <p:ext uri="{BB962C8B-B14F-4D97-AF65-F5344CB8AC3E}">
        <p14:creationId xmlns:p14="http://schemas.microsoft.com/office/powerpoint/2010/main" val="4053805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9429715" cy="862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5</a:t>
            </a:r>
            <a:endParaRPr lang="en-US" sz="2800" dirty="0">
              <a:solidFill>
                <a:srgbClr val="33175A"/>
              </a:solidFill>
            </a:endParaRPr>
          </a:p>
          <a:p>
            <a:r>
              <a:rPr lang="en-US" sz="2800" b="0" dirty="0">
                <a:solidFill>
                  <a:schemeClr val="tx1"/>
                </a:solidFill>
              </a:rPr>
              <a:t>Rotations</a:t>
            </a:r>
          </a:p>
        </p:txBody>
      </p:sp>
      <p:sp>
        <p:nvSpPr>
          <p:cNvPr id="2" name="Rectangle 1"/>
          <p:cNvSpPr/>
          <p:nvPr/>
        </p:nvSpPr>
        <p:spPr>
          <a:xfrm>
            <a:off x="459871" y="1494154"/>
            <a:ext cx="10198136" cy="4785926"/>
          </a:xfrm>
          <a:prstGeom prst="rect">
            <a:avLst/>
          </a:prstGeom>
        </p:spPr>
        <p:txBody>
          <a:bodyPr wrap="square">
            <a:spAutoFit/>
          </a:bodyPr>
          <a:lstStyle/>
          <a:p>
            <a:r>
              <a:rPr lang="en-US" sz="2800" b="1" dirty="0"/>
              <a:t>Check</a:t>
            </a:r>
          </a:p>
          <a:p>
            <a:r>
              <a:rPr lang="en-US" sz="2800" dirty="0">
                <a:solidFill>
                  <a:schemeClr val="tx2"/>
                </a:solidFill>
              </a:rPr>
              <a:t>Quadrilateral </a:t>
            </a:r>
            <a:r>
              <a:rPr lang="en-US" sz="2800" i="1" dirty="0">
                <a:solidFill>
                  <a:schemeClr val="tx2"/>
                </a:solidFill>
              </a:rPr>
              <a:t>JKLM </a:t>
            </a:r>
            <a:r>
              <a:rPr lang="en-US" sz="2800" dirty="0">
                <a:solidFill>
                  <a:schemeClr val="tx2"/>
                </a:solidFill>
              </a:rPr>
              <a:t>has coordinates </a:t>
            </a:r>
            <a:r>
              <a:rPr lang="en-US" sz="2800" i="1" dirty="0">
                <a:solidFill>
                  <a:schemeClr val="tx2"/>
                </a:solidFill>
              </a:rPr>
              <a:t>J</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2), </a:t>
            </a:r>
            <a:r>
              <a:rPr lang="en-US" sz="2800" i="1" dirty="0">
                <a:solidFill>
                  <a:schemeClr val="tx2"/>
                </a:solidFill>
              </a:rPr>
              <a:t>K</a:t>
            </a:r>
            <a:r>
              <a:rPr lang="en-US" sz="2800" dirty="0">
                <a:solidFill>
                  <a:schemeClr val="tx2"/>
                </a:solidFill>
              </a:rPr>
              <a:t>(4,</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3), </a:t>
            </a:r>
            <a:r>
              <a:rPr lang="en-US" sz="2800" i="1" dirty="0">
                <a:solidFill>
                  <a:schemeClr val="tx2"/>
                </a:solidFill>
              </a:rPr>
              <a:t>L</a:t>
            </a:r>
            <a:r>
              <a:rPr lang="en-US" sz="2800" dirty="0">
                <a:solidFill>
                  <a:schemeClr val="tx2"/>
                </a:solidFill>
              </a:rPr>
              <a:t>(6,</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1), and </a:t>
            </a:r>
            <a:r>
              <a:rPr lang="en-US" sz="2800" i="1" dirty="0">
                <a:solidFill>
                  <a:schemeClr val="tx2"/>
                </a:solidFill>
              </a:rPr>
              <a:t>M</a:t>
            </a:r>
            <a:r>
              <a:rPr lang="en-US" sz="2800" dirty="0">
                <a:solidFill>
                  <a:schemeClr val="tx2"/>
                </a:solidFill>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1). Determine the coordinates of the vertices of the image after a 270° rotation about the origin. </a:t>
            </a:r>
            <a:br>
              <a:rPr lang="en-US" sz="2800" dirty="0">
                <a:solidFill>
                  <a:schemeClr val="tx2"/>
                </a:solidFill>
              </a:rPr>
            </a:br>
            <a:endParaRPr lang="en-US" sz="2800" dirty="0">
              <a:solidFill>
                <a:schemeClr val="tx2"/>
              </a:solidFill>
            </a:endParaRPr>
          </a:p>
          <a:p>
            <a:pPr>
              <a:spcBef>
                <a:spcPts val="600"/>
              </a:spcBef>
            </a:pPr>
            <a:r>
              <a:rPr lang="en-US" sz="2800" dirty="0">
                <a:solidFill>
                  <a:schemeClr val="tx2"/>
                </a:solidFill>
              </a:rPr>
              <a:t>A. </a:t>
            </a:r>
            <a:r>
              <a:rPr lang="en-US" sz="2800" i="1" dirty="0">
                <a:solidFill>
                  <a:schemeClr val="tx2"/>
                </a:solidFill>
              </a:rPr>
              <a:t>J'</a:t>
            </a:r>
            <a:r>
              <a:rPr lang="en-US"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1)</a:t>
            </a:r>
            <a:r>
              <a:rPr lang="en-US" sz="2800" i="1" dirty="0">
                <a:solidFill>
                  <a:schemeClr val="tx2"/>
                </a:solidFill>
              </a:rPr>
              <a:t>, K'</a:t>
            </a:r>
            <a:r>
              <a:rPr lang="en-US" sz="2800" dirty="0">
                <a:solidFill>
                  <a:schemeClr val="tx2"/>
                </a:solidFill>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4)</a:t>
            </a:r>
            <a:r>
              <a:rPr lang="en-US" sz="2800" i="1" dirty="0">
                <a:solidFill>
                  <a:schemeClr val="tx2"/>
                </a:solidFill>
              </a:rPr>
              <a:t>, L'</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6)</a:t>
            </a:r>
            <a:r>
              <a:rPr lang="en-US" sz="2800" i="1" dirty="0">
                <a:solidFill>
                  <a:schemeClr val="tx2"/>
                </a:solidFill>
              </a:rPr>
              <a:t>, </a:t>
            </a:r>
            <a:r>
              <a:rPr lang="en-US" sz="2800" dirty="0">
                <a:solidFill>
                  <a:schemeClr val="tx2"/>
                </a:solidFill>
              </a:rPr>
              <a:t>and </a:t>
            </a:r>
            <a:r>
              <a:rPr lang="en-US" sz="2800" i="1" dirty="0">
                <a:solidFill>
                  <a:schemeClr val="tx2"/>
                </a:solidFill>
              </a:rPr>
              <a:t>M'</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3)</a:t>
            </a:r>
          </a:p>
          <a:p>
            <a:pPr>
              <a:spcBef>
                <a:spcPts val="600"/>
              </a:spcBef>
            </a:pPr>
            <a:r>
              <a:rPr lang="en-US" sz="2800" dirty="0">
                <a:solidFill>
                  <a:schemeClr val="tx2"/>
                </a:solidFill>
              </a:rPr>
              <a:t>B. </a:t>
            </a:r>
            <a:r>
              <a:rPr lang="en-US" sz="2800" i="1" dirty="0">
                <a:solidFill>
                  <a:schemeClr val="tx2"/>
                </a:solidFill>
              </a:rPr>
              <a:t>J'</a:t>
            </a:r>
            <a:r>
              <a:rPr lang="en-US"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1), </a:t>
            </a:r>
            <a:r>
              <a:rPr lang="en-US" sz="2800" i="1" dirty="0">
                <a:solidFill>
                  <a:schemeClr val="tx2"/>
                </a:solidFill>
              </a:rPr>
              <a:t>K'</a:t>
            </a:r>
            <a:r>
              <a:rPr lang="en-US" sz="2800" dirty="0">
                <a:solidFill>
                  <a:schemeClr val="tx2"/>
                </a:solidFill>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4), </a:t>
            </a:r>
            <a:r>
              <a:rPr lang="en-US" sz="2800" i="1" dirty="0">
                <a:solidFill>
                  <a:schemeClr val="tx2"/>
                </a:solidFill>
              </a:rPr>
              <a:t>L'</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6), and </a:t>
            </a:r>
            <a:r>
              <a:rPr lang="en-US" sz="2800" i="1" dirty="0">
                <a:solidFill>
                  <a:schemeClr val="tx2"/>
                </a:solidFill>
              </a:rPr>
              <a:t>M'</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3)</a:t>
            </a:r>
          </a:p>
          <a:p>
            <a:pPr>
              <a:spcBef>
                <a:spcPts val="600"/>
              </a:spcBef>
            </a:pPr>
            <a:r>
              <a:rPr lang="en-US" sz="2800" dirty="0">
                <a:solidFill>
                  <a:schemeClr val="tx2"/>
                </a:solidFill>
              </a:rPr>
              <a:t>C. </a:t>
            </a:r>
            <a:r>
              <a:rPr lang="en-US" sz="2800" i="1" dirty="0">
                <a:solidFill>
                  <a:schemeClr val="tx2"/>
                </a:solidFill>
              </a:rPr>
              <a:t>J'</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1), </a:t>
            </a:r>
            <a:r>
              <a:rPr lang="en-US" sz="2800" i="1" dirty="0">
                <a:solidFill>
                  <a:schemeClr val="tx2"/>
                </a:solidFill>
              </a:rPr>
              <a:t>K'</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4), </a:t>
            </a:r>
            <a:r>
              <a:rPr lang="en-US" sz="2800" i="1" dirty="0">
                <a:solidFill>
                  <a:schemeClr val="tx2"/>
                </a:solidFill>
              </a:rPr>
              <a:t>L'</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6), and </a:t>
            </a:r>
            <a:r>
              <a:rPr lang="en-US" sz="2800" i="1" dirty="0">
                <a:solidFill>
                  <a:schemeClr val="tx2"/>
                </a:solidFill>
              </a:rPr>
              <a:t>M'</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3)</a:t>
            </a:r>
          </a:p>
          <a:p>
            <a:pPr>
              <a:spcBef>
                <a:spcPts val="600"/>
              </a:spcBef>
            </a:pPr>
            <a:r>
              <a:rPr lang="en-US" sz="2800" dirty="0">
                <a:solidFill>
                  <a:schemeClr val="tx2"/>
                </a:solidFill>
              </a:rPr>
              <a:t>D. </a:t>
            </a:r>
            <a:r>
              <a:rPr lang="en-US" sz="2800" i="1" dirty="0">
                <a:solidFill>
                  <a:schemeClr val="tx2"/>
                </a:solidFill>
              </a:rPr>
              <a:t>J'</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2,</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1), </a:t>
            </a:r>
            <a:r>
              <a:rPr lang="en-US" sz="2800" i="1" dirty="0">
                <a:solidFill>
                  <a:schemeClr val="tx2"/>
                </a:solidFill>
              </a:rPr>
              <a:t>K'</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4), </a:t>
            </a:r>
            <a:r>
              <a:rPr lang="en-US" sz="2800" i="1" dirty="0">
                <a:solidFill>
                  <a:schemeClr val="tx2"/>
                </a:solidFill>
              </a:rPr>
              <a:t>L'</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6), and </a:t>
            </a:r>
            <a:r>
              <a:rPr lang="en-US" sz="2800" i="1" dirty="0">
                <a:solidFill>
                  <a:schemeClr val="tx2"/>
                </a:solidFill>
              </a:rPr>
              <a:t>M'</a:t>
            </a:r>
            <a:r>
              <a:rPr lang="en-US" sz="2800" dirty="0">
                <a:solidFill>
                  <a:schemeClr val="tx2"/>
                </a:solidFill>
              </a:rPr>
              <a:t>(</a:t>
            </a:r>
            <a:r>
              <a:rPr lang="en-US" sz="2800" dirty="0">
                <a:solidFill>
                  <a:schemeClr val="tx2"/>
                </a:solidFill>
                <a:ea typeface="Cambria Math" panose="02040503050406030204" pitchFamily="18" charset="0"/>
              </a:rPr>
              <a:t>−</a:t>
            </a:r>
            <a:r>
              <a:rPr lang="en-US" sz="2800" dirty="0">
                <a:solidFill>
                  <a:schemeClr val="tx2"/>
                </a:solidFill>
              </a:rPr>
              <a:t>1,</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ea typeface="Cambria Math" panose="02040503050406030204" pitchFamily="18" charset="0"/>
              </a:rPr>
              <a:t>−</a:t>
            </a:r>
            <a:r>
              <a:rPr lang="en-US" sz="2800" dirty="0">
                <a:solidFill>
                  <a:schemeClr val="tx2"/>
                </a:solidFill>
              </a:rPr>
              <a:t>3)</a:t>
            </a:r>
          </a:p>
          <a:p>
            <a:pPr>
              <a:spcBef>
                <a:spcPts val="600"/>
              </a:spcBef>
            </a:pPr>
            <a:endParaRPr lang="en-US" sz="2800" dirty="0">
              <a:solidFill>
                <a:srgbClr val="FF0000"/>
              </a:solidFill>
            </a:endParaRPr>
          </a:p>
        </p:txBody>
      </p:sp>
    </p:spTree>
    <p:extLst>
      <p:ext uri="{BB962C8B-B14F-4D97-AF65-F5344CB8AC3E}">
        <p14:creationId xmlns:p14="http://schemas.microsoft.com/office/powerpoint/2010/main" val="3917889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96195516"/>
              </p:ext>
            </p:extLst>
          </p:nvPr>
        </p:nvGraphicFramePr>
        <p:xfrm>
          <a:off x="459873" y="1544542"/>
          <a:ext cx="7711670" cy="4632960"/>
        </p:xfrm>
        <a:graphic>
          <a:graphicData uri="http://schemas.openxmlformats.org/drawingml/2006/table">
            <a:tbl>
              <a:tblPr firstRow="1" bandRow="1">
                <a:tableStyleId>{5C22544A-7EE6-4342-B048-85BDC9FD1C3A}</a:tableStyleId>
              </a:tblPr>
              <a:tblGrid>
                <a:gridCol w="518718">
                  <a:extLst>
                    <a:ext uri="{9D8B030D-6E8A-4147-A177-3AD203B41FA5}">
                      <a16:colId xmlns:a16="http://schemas.microsoft.com/office/drawing/2014/main" val="1027913547"/>
                    </a:ext>
                  </a:extLst>
                </a:gridCol>
                <a:gridCol w="6125933">
                  <a:extLst>
                    <a:ext uri="{9D8B030D-6E8A-4147-A177-3AD203B41FA5}">
                      <a16:colId xmlns:a16="http://schemas.microsoft.com/office/drawing/2014/main" val="4139346137"/>
                    </a:ext>
                  </a:extLst>
                </a:gridCol>
                <a:gridCol w="1067019">
                  <a:extLst>
                    <a:ext uri="{9D8B030D-6E8A-4147-A177-3AD203B41FA5}">
                      <a16:colId xmlns:a16="http://schemas.microsoft.com/office/drawing/2014/main" val="3644330647"/>
                    </a:ext>
                  </a:extLst>
                </a:gridCol>
              </a:tblGrid>
              <a:tr h="539091">
                <a:tc>
                  <a:txBody>
                    <a:bodyPr/>
                    <a:lstStyle/>
                    <a:p>
                      <a:r>
                        <a:rPr lang="en-US" sz="2800" b="1" dirty="0">
                          <a:solidFill>
                            <a:schemeClr val="tx1"/>
                          </a:solidFill>
                          <a:latin typeface="+mn-lt"/>
                          <a:cs typeface="Arial" panose="020B0604020202020204" pitchFamily="34" charset="0"/>
                        </a:rPr>
                        <a:t>1.</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2"/>
                          </a:solidFill>
                          <a:latin typeface="+mn-lt"/>
                        </a:rPr>
                        <a:t>Which rigid transformation is shown in the diagram? </a:t>
                      </a:r>
                    </a:p>
                  </a:txBody>
                  <a:tcPr>
                    <a:solidFill>
                      <a:schemeClr val="bg1"/>
                    </a:solidFill>
                  </a:tcPr>
                </a:tc>
                <a:tc>
                  <a:txBody>
                    <a:bodyPr/>
                    <a:lstStyle/>
                    <a:p>
                      <a:endParaRPr lang="en-US" dirty="0">
                        <a:latin typeface="+mn-lt"/>
                      </a:endParaRPr>
                    </a:p>
                  </a:txBody>
                  <a:tcPr>
                    <a:solidFill>
                      <a:schemeClr val="bg1"/>
                    </a:solidFill>
                  </a:tcPr>
                </a:tc>
                <a:extLst>
                  <a:ext uri="{0D108BD9-81ED-4DB2-BD59-A6C34878D82A}">
                    <a16:rowId xmlns:a16="http://schemas.microsoft.com/office/drawing/2014/main" val="1480971017"/>
                  </a:ext>
                </a:extLst>
              </a:tr>
              <a:tr h="370840">
                <a:tc>
                  <a:txBody>
                    <a:bodyPr/>
                    <a:lstStyle/>
                    <a:p>
                      <a:r>
                        <a:rPr lang="en-US" sz="2800" b="1" dirty="0">
                          <a:latin typeface="+mn-lt"/>
                          <a:cs typeface="Arial" panose="020B0604020202020204" pitchFamily="34" charset="0"/>
                        </a:rPr>
                        <a:t>2.</a:t>
                      </a:r>
                    </a:p>
                  </a:txBody>
                  <a:tcP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2"/>
                          </a:solidFill>
                          <a:latin typeface="+mn-lt"/>
                        </a:rPr>
                        <a:t>A translation moves </a:t>
                      </a:r>
                      <a:r>
                        <a:rPr lang="en-US" sz="2800" i="1" dirty="0">
                          <a:solidFill>
                            <a:schemeClr val="tx2"/>
                          </a:solidFill>
                          <a:latin typeface="+mn-lt"/>
                        </a:rPr>
                        <a:t>B</a:t>
                      </a:r>
                      <a:r>
                        <a:rPr lang="en-US" sz="2800" dirty="0">
                          <a:solidFill>
                            <a:schemeClr val="tx2"/>
                          </a:solidFill>
                          <a:latin typeface="+mn-lt"/>
                        </a:rPr>
                        <a:t>(</a:t>
                      </a:r>
                      <a:r>
                        <a:rPr lang="en-US" sz="2800" b="0" dirty="0">
                          <a:solidFill>
                            <a:schemeClr val="tx2"/>
                          </a:solidFill>
                          <a:latin typeface="+mn-lt"/>
                          <a:ea typeface="Cambria Math" panose="02040503050406030204" pitchFamily="18" charset="0"/>
                        </a:rPr>
                        <a:t>−</a:t>
                      </a:r>
                      <a:r>
                        <a:rPr lang="en-US" sz="2800" dirty="0">
                          <a:solidFill>
                            <a:schemeClr val="tx2"/>
                          </a:solidFill>
                          <a:latin typeface="+mn-lt"/>
                        </a:rPr>
                        <a:t>6,</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latin typeface="+mn-lt"/>
                        </a:rPr>
                        <a:t>2) to </a:t>
                      </a:r>
                      <a:r>
                        <a:rPr lang="en-US" sz="2800" i="1" dirty="0">
                          <a:solidFill>
                            <a:schemeClr val="tx2"/>
                          </a:solidFill>
                          <a:latin typeface="+mn-lt"/>
                        </a:rPr>
                        <a:t>B</a:t>
                      </a:r>
                      <a:r>
                        <a:rPr lang="en-US" sz="2800" dirty="0">
                          <a:solidFill>
                            <a:schemeClr val="tx2"/>
                          </a:solidFill>
                          <a:latin typeface="+mn-lt"/>
                        </a:rPr>
                        <a:t>′(3,</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latin typeface="+mn-lt"/>
                        </a:rPr>
                        <a:t>1). What is the image of (</a:t>
                      </a:r>
                      <a:r>
                        <a:rPr lang="en-US" sz="2800" i="1" dirty="0">
                          <a:solidFill>
                            <a:schemeClr val="tx2"/>
                          </a:solidFill>
                          <a:latin typeface="+mn-lt"/>
                        </a:rPr>
                        <a:t>x</a:t>
                      </a:r>
                      <a:r>
                        <a:rPr lang="en-US" sz="2800" dirty="0">
                          <a:solidFill>
                            <a:schemeClr val="tx2"/>
                          </a:solidFill>
                          <a:latin typeface="+mn-lt"/>
                        </a:rPr>
                        <a:t>,</a:t>
                      </a:r>
                      <a:r>
                        <a:rPr lang="en-US" sz="2800" dirty="0">
                          <a:solidFill>
                            <a:schemeClr val="tx2"/>
                          </a:solidFill>
                          <a:latin typeface="Arial" panose="020B0604020202020204" pitchFamily="34" charset="0"/>
                          <a:cs typeface="Arial" panose="020B0604020202020204" pitchFamily="34" charset="0"/>
                        </a:rPr>
                        <a:t> </a:t>
                      </a:r>
                      <a:r>
                        <a:rPr lang="en-US" sz="2800" i="1" dirty="0">
                          <a:solidFill>
                            <a:schemeClr val="tx2"/>
                          </a:solidFill>
                          <a:latin typeface="+mn-lt"/>
                        </a:rPr>
                        <a:t>y</a:t>
                      </a:r>
                      <a:r>
                        <a:rPr lang="en-US" sz="2800" dirty="0">
                          <a:solidFill>
                            <a:schemeClr val="tx2"/>
                          </a:solidFill>
                          <a:latin typeface="+mn-lt"/>
                        </a:rPr>
                        <a:t>) under this translation?</a:t>
                      </a:r>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557075206"/>
                  </a:ext>
                </a:extLst>
              </a:tr>
              <a:tr h="370840">
                <a:tc>
                  <a:txBody>
                    <a:bodyPr/>
                    <a:lstStyle/>
                    <a:p>
                      <a:r>
                        <a:rPr lang="en-US" sz="2800" b="1" dirty="0">
                          <a:latin typeface="+mn-lt"/>
                          <a:cs typeface="Arial" panose="020B0604020202020204" pitchFamily="34" charset="0"/>
                        </a:rPr>
                        <a:t>3.</a:t>
                      </a:r>
                    </a:p>
                  </a:txBody>
                  <a:tcPr>
                    <a:solidFill>
                      <a:schemeClr val="bg1"/>
                    </a:solidFill>
                  </a:tcPr>
                </a:tc>
                <a:tc gridSpan="2">
                  <a:txBody>
                    <a:bodyPr/>
                    <a:lstStyle/>
                    <a:p>
                      <a:r>
                        <a:rPr lang="en-US" sz="2800" b="0" i="0" u="none" strike="noStrike" kern="1200" baseline="0" dirty="0">
                          <a:solidFill>
                            <a:schemeClr val="tx2"/>
                          </a:solidFill>
                          <a:latin typeface="+mn-lt"/>
                          <a:ea typeface="+mn-ea"/>
                          <a:cs typeface="+mn-cs"/>
                        </a:rPr>
                        <a:t>What are the coordinates of (</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3,</a:t>
                      </a:r>
                      <a:r>
                        <a:rPr lang="en-US" sz="2800" dirty="0">
                          <a:solidFill>
                            <a:schemeClr val="tx2"/>
                          </a:solidFill>
                          <a:latin typeface="Arial" panose="020B0604020202020204" pitchFamily="34" charset="0"/>
                          <a:cs typeface="Arial" panose="020B0604020202020204" pitchFamily="34" charset="0"/>
                        </a:rPr>
                        <a:t> </a:t>
                      </a:r>
                      <a:r>
                        <a:rPr lang="en-US" sz="2800" b="0" i="0" u="none" strike="noStrike" kern="1200" baseline="0" dirty="0">
                          <a:solidFill>
                            <a:schemeClr val="tx2"/>
                          </a:solidFill>
                          <a:latin typeface="+mn-lt"/>
                          <a:ea typeface="+mn-ea"/>
                          <a:cs typeface="+mn-cs"/>
                        </a:rPr>
                        <a:t>7) after a counterclockwise rotation of 90° about the origin? </a:t>
                      </a:r>
                      <a:endParaRPr lang="en-US" sz="2800" b="0" i="1" dirty="0">
                        <a:solidFill>
                          <a:schemeClr val="tx2"/>
                        </a:solidFill>
                        <a:latin typeface="+mn-lt"/>
                        <a:cs typeface="Arial" panose="020B0604020202020204" pitchFamily="34" charset="0"/>
                      </a:endParaRPr>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2625665385"/>
                  </a:ext>
                </a:extLst>
              </a:tr>
              <a:tr h="370840">
                <a:tc>
                  <a:txBody>
                    <a:bodyPr/>
                    <a:lstStyle/>
                    <a:p>
                      <a:r>
                        <a:rPr lang="en-US" sz="2800" b="1" dirty="0">
                          <a:latin typeface="+mn-lt"/>
                          <a:cs typeface="Arial" panose="020B0604020202020204" pitchFamily="34" charset="0"/>
                        </a:rPr>
                        <a:t>4.</a:t>
                      </a:r>
                    </a:p>
                  </a:txBody>
                  <a:tcPr>
                    <a:solidFill>
                      <a:schemeClr val="bg1"/>
                    </a:solidFill>
                  </a:tcPr>
                </a:tc>
                <a:tc gridSpan="2">
                  <a:txBody>
                    <a:bodyPr/>
                    <a:lstStyle/>
                    <a:p>
                      <a:r>
                        <a:rPr lang="en-US" sz="2800" b="0" i="0" u="none" strike="noStrike" kern="1200" baseline="0" dirty="0">
                          <a:solidFill>
                            <a:schemeClr val="tx2"/>
                          </a:solidFill>
                          <a:latin typeface="+mn-lt"/>
                          <a:ea typeface="+mn-ea"/>
                          <a:cs typeface="+mn-cs"/>
                        </a:rPr>
                        <a:t>What is the image of </a:t>
                      </a:r>
                      <a:r>
                        <a:rPr lang="en-US" sz="2800" b="0" i="1" u="none" strike="noStrike" kern="1200" baseline="0" dirty="0">
                          <a:solidFill>
                            <a:schemeClr val="tx2"/>
                          </a:solidFill>
                          <a:latin typeface="+mn-lt"/>
                          <a:ea typeface="+mn-ea"/>
                          <a:cs typeface="+mn-cs"/>
                        </a:rPr>
                        <a:t>A</a:t>
                      </a:r>
                      <a:r>
                        <a:rPr lang="en-US" sz="2800" b="0" i="0" u="none" strike="noStrike" kern="1200" baseline="0" dirty="0">
                          <a:solidFill>
                            <a:schemeClr val="tx2"/>
                          </a:solidFill>
                          <a:latin typeface="+mn-lt"/>
                          <a:ea typeface="+mn-ea"/>
                          <a:cs typeface="+mn-cs"/>
                        </a:rPr>
                        <a:t>(</a:t>
                      </a:r>
                      <a:r>
                        <a:rPr lang="en-US" sz="2800" b="0" dirty="0">
                          <a:solidFill>
                            <a:schemeClr val="tx2"/>
                          </a:solidFill>
                          <a:latin typeface="+mn-lt"/>
                          <a:ea typeface="Cambria Math" panose="02040503050406030204" pitchFamily="18" charset="0"/>
                        </a:rPr>
                        <a:t>−</a:t>
                      </a:r>
                      <a:r>
                        <a:rPr lang="en-US" sz="2800" b="0" i="0" u="none" strike="noStrike" kern="1200" baseline="0" dirty="0">
                          <a:solidFill>
                            <a:schemeClr val="tx2"/>
                          </a:solidFill>
                          <a:latin typeface="+mn-lt"/>
                          <a:ea typeface="+mn-ea"/>
                          <a:cs typeface="+mn-cs"/>
                        </a:rPr>
                        <a:t>4,</a:t>
                      </a:r>
                      <a:r>
                        <a:rPr lang="en-US" sz="2800" dirty="0">
                          <a:solidFill>
                            <a:schemeClr val="tx2"/>
                          </a:solidFill>
                          <a:latin typeface="Arial" panose="020B0604020202020204" pitchFamily="34" charset="0"/>
                          <a:cs typeface="Arial" panose="020B0604020202020204" pitchFamily="34" charset="0"/>
                        </a:rPr>
                        <a:t> </a:t>
                      </a:r>
                      <a:r>
                        <a:rPr lang="en-US" sz="2800" b="0" i="0" u="none" strike="noStrike" kern="1200" baseline="0" dirty="0">
                          <a:solidFill>
                            <a:schemeClr val="tx2"/>
                          </a:solidFill>
                          <a:latin typeface="+mn-lt"/>
                          <a:ea typeface="+mn-ea"/>
                          <a:cs typeface="+mn-cs"/>
                        </a:rPr>
                        <a:t>9) when it is reflected in the </a:t>
                      </a:r>
                      <a:r>
                        <a:rPr lang="en-US" sz="2800" b="0" i="1" u="none" strike="noStrike" kern="1200" baseline="0" dirty="0">
                          <a:solidFill>
                            <a:schemeClr val="tx2"/>
                          </a:solidFill>
                          <a:latin typeface="+mn-lt"/>
                          <a:ea typeface="+mn-ea"/>
                          <a:cs typeface="+mn-cs"/>
                        </a:rPr>
                        <a:t>y</a:t>
                      </a:r>
                      <a:r>
                        <a:rPr lang="en-US" sz="2800" b="0" i="0" u="none" strike="noStrike" kern="1200" baseline="0" dirty="0">
                          <a:solidFill>
                            <a:schemeClr val="tx2"/>
                          </a:solidFill>
                          <a:latin typeface="+mn-lt"/>
                          <a:ea typeface="+mn-ea"/>
                          <a:cs typeface="+mn-cs"/>
                        </a:rPr>
                        <a:t>-axis? </a:t>
                      </a:r>
                      <a:endParaRPr lang="en-US" sz="2800" b="0" i="1" dirty="0">
                        <a:solidFill>
                          <a:schemeClr val="tx2"/>
                        </a:solidFill>
                        <a:latin typeface="+mn-lt"/>
                        <a:cs typeface="Arial" panose="020B0604020202020204" pitchFamily="34" charset="0"/>
                      </a:endParaRPr>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2547564151"/>
                  </a:ext>
                </a:extLst>
              </a:tr>
            </a:tbl>
          </a:graphicData>
        </a:graphic>
      </p:graphicFrame>
      <p:pic>
        <p:nvPicPr>
          <p:cNvPr id="2" name="Picture 1"/>
          <p:cNvPicPr>
            <a:picLocks noChangeAspect="1"/>
          </p:cNvPicPr>
          <p:nvPr/>
        </p:nvPicPr>
        <p:blipFill>
          <a:blip r:embed="rId3"/>
          <a:stretch>
            <a:fillRect/>
          </a:stretch>
        </p:blipFill>
        <p:spPr>
          <a:xfrm>
            <a:off x="8397380" y="1619075"/>
            <a:ext cx="3417227" cy="3324451"/>
          </a:xfrm>
          <a:prstGeom prst="rect">
            <a:avLst/>
          </a:prstGeom>
        </p:spPr>
      </p:pic>
    </p:spTree>
    <p:extLst>
      <p:ext uri="{BB962C8B-B14F-4D97-AF65-F5344CB8AC3E}">
        <p14:creationId xmlns:p14="http://schemas.microsoft.com/office/powerpoint/2010/main" val="269595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MA.K12.MTR.2.1</a:t>
            </a:r>
          </a:p>
          <a:p>
            <a:pPr fontAlgn="t"/>
            <a:r>
              <a:rPr lang="en-US" sz="2800" dirty="0">
                <a:solidFill>
                  <a:schemeClr val="tx2"/>
                </a:solidFill>
              </a:rPr>
              <a:t>Demonstrate understanding by representing problems in multiple ways.</a:t>
            </a:r>
          </a:p>
          <a:p>
            <a:pPr fontAlgn="t"/>
            <a:endParaRPr lang="en-US" sz="2800" dirty="0">
              <a:solidFill>
                <a:schemeClr val="tx2"/>
              </a:solidFill>
            </a:endParaRPr>
          </a:p>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20759"/>
            <a:ext cx="10092013"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US" sz="2800" dirty="0"/>
              <a:t>Students identify transformations and represent reflections, translations, and rotations.</a:t>
            </a:r>
            <a:endParaRPr lang="en-US" sz="2800" b="0" i="0" u="none" strike="noStrike" baseline="0" dirty="0"/>
          </a:p>
          <a:p>
            <a:r>
              <a:rPr lang="en-US" sz="2800" b="1" dirty="0">
                <a:solidFill>
                  <a:srgbClr val="221E1F"/>
                </a:solidFill>
              </a:rPr>
              <a:t>Language Objectives</a:t>
            </a:r>
            <a:endParaRPr lang="en-US" sz="2800" b="0" i="0" u="none" strike="noStrike" baseline="0" dirty="0">
              <a:solidFill>
                <a:srgbClr val="221E1F"/>
              </a:solidFill>
            </a:endParaRPr>
          </a:p>
          <a:p>
            <a:pPr marL="291600" indent="-291600">
              <a:buClr>
                <a:schemeClr val="tx1"/>
              </a:buClr>
              <a:buFont typeface="Arial" panose="020B0604020202020204" pitchFamily="34" charset="0"/>
              <a:buChar char="•"/>
            </a:pPr>
            <a:r>
              <a:rPr lang="en-US" sz="2800" dirty="0"/>
              <a:t>Students use </a:t>
            </a:r>
            <a:r>
              <a:rPr lang="en-US" sz="2800" i="1" dirty="0"/>
              <a:t>both</a:t>
            </a:r>
            <a:r>
              <a:rPr lang="en-US" sz="2800" dirty="0"/>
              <a:t> and </a:t>
            </a:r>
            <a:r>
              <a:rPr lang="en-US" sz="2800" i="1" dirty="0"/>
              <a:t>each</a:t>
            </a:r>
            <a:r>
              <a:rPr lang="en-US" sz="2800" dirty="0"/>
              <a:t> to talk about transformations in the plane. </a:t>
            </a:r>
            <a:endParaRPr lang="en-US" sz="2800" b="0" i="0" u="none" strike="noStrike" baseline="0" dirty="0"/>
          </a:p>
          <a:p>
            <a:pPr marL="291600" indent="-291600">
              <a:buClr>
                <a:schemeClr val="tx1"/>
              </a:buClr>
              <a:buFont typeface="Arial" panose="020B0604020202020204" pitchFamily="34" charset="0"/>
              <a:buChar char="•"/>
            </a:pPr>
            <a:r>
              <a:rPr lang="en-US" sz="2800" dirty="0"/>
              <a:t>To support conversation, students participate in MLR1: Stronger and Clearer Each Time.</a:t>
            </a:r>
            <a:endParaRPr lang="en-US" sz="2800" b="0" i="0" u="none" strike="noStrike" baseline="0"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10477758" cy="45346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a:t>
            </a:r>
            <a:r>
              <a:rPr lang="en-US" sz="2800" b="1" dirty="0">
                <a:solidFill>
                  <a:schemeClr val="tx1"/>
                </a:solidFill>
              </a:rPr>
              <a:t>transformation</a:t>
            </a:r>
            <a:r>
              <a:rPr lang="en-US" sz="2800" dirty="0"/>
              <a:t> is a function that takes points in the plane as inputs and gives other points as outputs. In a transformation, the </a:t>
            </a:r>
            <a:r>
              <a:rPr lang="en-US" sz="2800" b="1" dirty="0">
                <a:solidFill>
                  <a:schemeClr val="tx1"/>
                </a:solidFill>
              </a:rPr>
              <a:t>preimage</a:t>
            </a:r>
            <a:r>
              <a:rPr lang="en-US" sz="2800" b="1" dirty="0"/>
              <a:t> </a:t>
            </a:r>
            <a:r>
              <a:rPr lang="en-US" sz="2800" dirty="0"/>
              <a:t>is mapped onto the </a:t>
            </a:r>
            <a:r>
              <a:rPr lang="en-US" sz="2800" b="1" dirty="0">
                <a:solidFill>
                  <a:schemeClr val="tx1"/>
                </a:solidFill>
              </a:rPr>
              <a:t>image</a:t>
            </a:r>
            <a:r>
              <a:rPr lang="en-US" sz="2800" dirty="0"/>
              <a:t>. A </a:t>
            </a:r>
            <a:r>
              <a:rPr lang="en-US" sz="2800" b="1" dirty="0">
                <a:solidFill>
                  <a:schemeClr val="tx1"/>
                </a:solidFill>
              </a:rPr>
              <a:t>rigid transformation</a:t>
            </a:r>
            <a:r>
              <a:rPr lang="en-US" sz="2800" dirty="0"/>
              <a:t>, also called a </a:t>
            </a:r>
            <a:r>
              <a:rPr lang="en-US" sz="2800" i="1" dirty="0"/>
              <a:t>congruence transformation </a:t>
            </a:r>
            <a:r>
              <a:rPr lang="en-US" sz="2800" dirty="0"/>
              <a:t>or an </a:t>
            </a:r>
            <a:r>
              <a:rPr lang="en-US" sz="2800" i="1" dirty="0"/>
              <a:t>isometry</a:t>
            </a:r>
            <a:r>
              <a:rPr lang="en-US" sz="2800" dirty="0"/>
              <a:t>, is a transformation that preserves distance and angle measure. </a:t>
            </a:r>
            <a:endParaRPr lang="en-US" sz="2800" b="0" i="0" u="none" strike="noStrike" baseline="0" dirty="0"/>
          </a:p>
          <a:p>
            <a:r>
              <a:rPr lang="en-US" sz="2800" dirty="0"/>
              <a:t>The three main types of rigid transformations are shown on the next few slides. The preimage is shown in blue, and the image is shown in purple. Prime notation is used to indicate transformations. If </a:t>
            </a:r>
            <a:r>
              <a:rPr lang="en-US" sz="2800" i="1" dirty="0"/>
              <a:t>A </a:t>
            </a:r>
            <a:r>
              <a:rPr lang="en-US" sz="2800" dirty="0"/>
              <a:t>is the preimage, then </a:t>
            </a:r>
            <a:r>
              <a:rPr lang="en-US" sz="2800" i="1" dirty="0"/>
              <a:t>A</a:t>
            </a:r>
            <a:r>
              <a:rPr lang="en-US" sz="2800" dirty="0"/>
              <a:t>′ is the image after one transformation.</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Transformations</a:t>
            </a:r>
          </a:p>
        </p:txBody>
      </p:sp>
    </p:spTree>
    <p:extLst>
      <p:ext uri="{BB962C8B-B14F-4D97-AF65-F5344CB8AC3E}">
        <p14:creationId xmlns:p14="http://schemas.microsoft.com/office/powerpoint/2010/main" val="339455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Transformations</a:t>
            </a:r>
          </a:p>
        </p:txBody>
      </p:sp>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3" y="1435767"/>
            <a:ext cx="9236388" cy="3666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val="4087367071"/>
              </p:ext>
            </p:extLst>
          </p:nvPr>
        </p:nvGraphicFramePr>
        <p:xfrm>
          <a:off x="549813" y="1798583"/>
          <a:ext cx="10825323" cy="4492752"/>
        </p:xfrm>
        <a:graphic>
          <a:graphicData uri="http://schemas.openxmlformats.org/drawingml/2006/table">
            <a:tbl>
              <a:tblPr firstRow="1" bandRow="1">
                <a:tableStyleId>{5C22544A-7EE6-4342-B048-85BDC9FD1C3A}</a:tableStyleId>
              </a:tblPr>
              <a:tblGrid>
                <a:gridCol w="6216747">
                  <a:extLst>
                    <a:ext uri="{9D8B030D-6E8A-4147-A177-3AD203B41FA5}">
                      <a16:colId xmlns:a16="http://schemas.microsoft.com/office/drawing/2014/main" val="1992941512"/>
                    </a:ext>
                  </a:extLst>
                </a:gridCol>
                <a:gridCol w="4608576">
                  <a:extLst>
                    <a:ext uri="{9D8B030D-6E8A-4147-A177-3AD203B41FA5}">
                      <a16:colId xmlns:a16="http://schemas.microsoft.com/office/drawing/2014/main" val="3411975609"/>
                    </a:ext>
                  </a:extLst>
                </a:gridCol>
              </a:tblGrid>
              <a:tr h="2224777">
                <a:tc>
                  <a:txBody>
                    <a:bodyPr/>
                    <a:lstStyle/>
                    <a:p>
                      <a:r>
                        <a:rPr lang="en-US" sz="2800" b="0" i="0" u="none" strike="noStrike" kern="1200" baseline="0" dirty="0">
                          <a:solidFill>
                            <a:schemeClr val="tx2"/>
                          </a:solidFill>
                          <a:latin typeface="+mn-lt"/>
                          <a:ea typeface="+mn-ea"/>
                          <a:cs typeface="+mn-cs"/>
                        </a:rPr>
                        <a:t>A</a:t>
                      </a:r>
                      <a:r>
                        <a:rPr lang="en-US" sz="2800" b="0" i="0" u="none" strike="noStrike" kern="1200" baseline="0" dirty="0">
                          <a:solidFill>
                            <a:schemeClr val="dk1"/>
                          </a:solidFill>
                          <a:latin typeface="+mn-lt"/>
                          <a:ea typeface="+mn-ea"/>
                          <a:cs typeface="+mn-cs"/>
                        </a:rPr>
                        <a:t> </a:t>
                      </a:r>
                      <a:r>
                        <a:rPr lang="en-US" sz="2800" b="1" i="0" u="none" strike="noStrike" kern="1200" baseline="0" dirty="0">
                          <a:solidFill>
                            <a:schemeClr val="dk1"/>
                          </a:solidFill>
                          <a:latin typeface="+mn-lt"/>
                          <a:ea typeface="+mn-ea"/>
                          <a:cs typeface="+mn-cs"/>
                        </a:rPr>
                        <a:t>reflection </a:t>
                      </a:r>
                      <a:r>
                        <a:rPr lang="en-US" sz="2800" b="0" i="0" u="none" strike="noStrike" kern="1200" baseline="0" dirty="0">
                          <a:solidFill>
                            <a:schemeClr val="dk1"/>
                          </a:solidFill>
                          <a:latin typeface="+mn-lt"/>
                          <a:ea typeface="+mn-ea"/>
                          <a:cs typeface="+mn-cs"/>
                        </a:rPr>
                        <a:t>or </a:t>
                      </a:r>
                      <a:r>
                        <a:rPr lang="en-US" sz="2800" b="0" i="1" u="none" strike="noStrike" kern="1200" baseline="0" dirty="0">
                          <a:solidFill>
                            <a:schemeClr val="dk1"/>
                          </a:solidFill>
                          <a:latin typeface="+mn-lt"/>
                          <a:ea typeface="+mn-ea"/>
                          <a:cs typeface="+mn-cs"/>
                        </a:rPr>
                        <a:t>flip </a:t>
                      </a:r>
                      <a:r>
                        <a:rPr lang="en-US" sz="2800" b="0" i="0" u="none" strike="noStrike" kern="1200" baseline="0" dirty="0">
                          <a:solidFill>
                            <a:schemeClr val="dk1"/>
                          </a:solidFill>
                          <a:latin typeface="+mn-lt"/>
                          <a:ea typeface="+mn-ea"/>
                          <a:cs typeface="+mn-cs"/>
                        </a:rPr>
                        <a:t>is a transformation in a line called the </a:t>
                      </a:r>
                      <a:r>
                        <a:rPr lang="en-US" sz="2800" b="1" i="0" u="none" strike="noStrike" kern="1200" baseline="0" dirty="0">
                          <a:solidFill>
                            <a:schemeClr val="dk1"/>
                          </a:solidFill>
                          <a:latin typeface="+mn-lt"/>
                          <a:ea typeface="+mn-ea"/>
                          <a:cs typeface="+mn-cs"/>
                        </a:rPr>
                        <a:t>line of reflection</a:t>
                      </a:r>
                      <a:r>
                        <a:rPr lang="en-US" sz="2800" b="0" i="0" u="none" strike="noStrike" kern="1200" baseline="0" dirty="0">
                          <a:solidFill>
                            <a:schemeClr val="dk1"/>
                          </a:solidFill>
                          <a:latin typeface="+mn-lt"/>
                          <a:ea typeface="+mn-ea"/>
                          <a:cs typeface="+mn-cs"/>
                        </a:rPr>
                        <a:t>. </a:t>
                      </a:r>
                      <a:r>
                        <a:rPr lang="en-US" sz="2800" b="0" i="0" u="none" strike="noStrike" kern="1200" baseline="0" dirty="0">
                          <a:solidFill>
                            <a:schemeClr val="tx2"/>
                          </a:solidFill>
                          <a:latin typeface="+mn-lt"/>
                          <a:ea typeface="+mn-ea"/>
                          <a:cs typeface="+mn-cs"/>
                        </a:rPr>
                        <a:t>Each point of the preimage and its image are the same distance from the line of reflection.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036463"/>
                  </a:ext>
                </a:extLst>
              </a:tr>
              <a:tr h="2267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A</a:t>
                      </a:r>
                      <a:r>
                        <a:rPr lang="en-US" sz="2800" b="0" i="0" u="none" strike="noStrike" kern="1200" baseline="0" dirty="0">
                          <a:solidFill>
                            <a:schemeClr val="dk1"/>
                          </a:solidFill>
                          <a:latin typeface="+mn-lt"/>
                          <a:ea typeface="+mn-ea"/>
                          <a:cs typeface="+mn-cs"/>
                        </a:rPr>
                        <a:t> </a:t>
                      </a:r>
                      <a:r>
                        <a:rPr lang="en-US" sz="2800" b="1" i="0" u="none" strike="noStrike" kern="1200" baseline="0" dirty="0">
                          <a:solidFill>
                            <a:schemeClr val="dk1"/>
                          </a:solidFill>
                          <a:latin typeface="+mn-lt"/>
                          <a:ea typeface="+mn-ea"/>
                          <a:cs typeface="+mn-cs"/>
                        </a:rPr>
                        <a:t>translation </a:t>
                      </a:r>
                      <a:r>
                        <a:rPr lang="en-US" sz="2800" b="0" i="0" u="none" strike="noStrike" kern="1200" baseline="0" dirty="0">
                          <a:solidFill>
                            <a:schemeClr val="tx2"/>
                          </a:solidFill>
                          <a:latin typeface="+mn-lt"/>
                          <a:ea typeface="+mn-ea"/>
                          <a:cs typeface="+mn-cs"/>
                        </a:rPr>
                        <a:t>or </a:t>
                      </a:r>
                      <a:r>
                        <a:rPr lang="en-US" sz="2800" b="0" i="1" u="none" strike="noStrike" kern="1200" baseline="0" dirty="0">
                          <a:solidFill>
                            <a:schemeClr val="tx2"/>
                          </a:solidFill>
                          <a:latin typeface="+mn-lt"/>
                          <a:ea typeface="+mn-ea"/>
                          <a:cs typeface="+mn-cs"/>
                        </a:rPr>
                        <a:t>slide </a:t>
                      </a:r>
                      <a:r>
                        <a:rPr lang="en-US" sz="2800" b="0" i="0" u="none" strike="noStrike" kern="1200" baseline="0" dirty="0">
                          <a:solidFill>
                            <a:schemeClr val="tx2"/>
                          </a:solidFill>
                          <a:latin typeface="+mn-lt"/>
                          <a:ea typeface="+mn-ea"/>
                          <a:cs typeface="+mn-cs"/>
                        </a:rPr>
                        <a:t>is a transformation that moves all points of the original figure the same distance in the same direction.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464084"/>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856" y="1894762"/>
            <a:ext cx="2915736" cy="20054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479" y="4121134"/>
            <a:ext cx="3046113" cy="2030742"/>
          </a:xfrm>
          <a:prstGeom prst="rect">
            <a:avLst/>
          </a:prstGeom>
        </p:spPr>
      </p:pic>
      <p:sp>
        <p:nvSpPr>
          <p:cNvPr id="11" name="Content Placeholder 2">
            <a:extLst>
              <a:ext uri="{FF2B5EF4-FFF2-40B4-BE49-F238E27FC236}">
                <a16:creationId xmlns:a16="http://schemas.microsoft.com/office/drawing/2014/main" id="{83F3EB91-17DF-D044-83E2-63ED6DCD3089}"/>
              </a:ext>
            </a:extLst>
          </p:cNvPr>
          <p:cNvSpPr txBox="1">
            <a:spLocks/>
          </p:cNvSpPr>
          <p:nvPr/>
        </p:nvSpPr>
        <p:spPr>
          <a:xfrm>
            <a:off x="448398" y="1214851"/>
            <a:ext cx="10194618" cy="3666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Key Concept: </a:t>
            </a:r>
            <a:r>
              <a:rPr lang="en-US" sz="2800" b="1" dirty="0"/>
              <a:t>Reflections, Translations, and Rotations</a:t>
            </a:r>
            <a:r>
              <a:rPr lang="en-US" dirty="0"/>
              <a:t>	</a:t>
            </a:r>
          </a:p>
        </p:txBody>
      </p:sp>
    </p:spTree>
    <p:extLst>
      <p:ext uri="{BB962C8B-B14F-4D97-AF65-F5344CB8AC3E}">
        <p14:creationId xmlns:p14="http://schemas.microsoft.com/office/powerpoint/2010/main" val="43752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Transformations</a:t>
            </a:r>
          </a:p>
        </p:txBody>
      </p:sp>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3" y="1435767"/>
            <a:ext cx="9236388" cy="3666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val="131729714"/>
              </p:ext>
            </p:extLst>
          </p:nvPr>
        </p:nvGraphicFramePr>
        <p:xfrm>
          <a:off x="549813" y="1798583"/>
          <a:ext cx="10825323" cy="3425426"/>
        </p:xfrm>
        <a:graphic>
          <a:graphicData uri="http://schemas.openxmlformats.org/drawingml/2006/table">
            <a:tbl>
              <a:tblPr firstRow="1" bandRow="1">
                <a:tableStyleId>{5C22544A-7EE6-4342-B048-85BDC9FD1C3A}</a:tableStyleId>
              </a:tblPr>
              <a:tblGrid>
                <a:gridCol w="6216747">
                  <a:extLst>
                    <a:ext uri="{9D8B030D-6E8A-4147-A177-3AD203B41FA5}">
                      <a16:colId xmlns:a16="http://schemas.microsoft.com/office/drawing/2014/main" val="1992941512"/>
                    </a:ext>
                  </a:extLst>
                </a:gridCol>
                <a:gridCol w="4608576">
                  <a:extLst>
                    <a:ext uri="{9D8B030D-6E8A-4147-A177-3AD203B41FA5}">
                      <a16:colId xmlns:a16="http://schemas.microsoft.com/office/drawing/2014/main" val="3411975609"/>
                    </a:ext>
                  </a:extLst>
                </a:gridCol>
              </a:tblGrid>
              <a:tr h="3425426">
                <a:tc>
                  <a:txBody>
                    <a:bodyPr/>
                    <a:lstStyle/>
                    <a:p>
                      <a:r>
                        <a:rPr lang="en-US" sz="2800" b="0" i="0" u="none" strike="noStrike" kern="1200" baseline="0" dirty="0">
                          <a:solidFill>
                            <a:schemeClr val="tx2"/>
                          </a:solidFill>
                          <a:latin typeface="+mn-lt"/>
                          <a:ea typeface="+mn-ea"/>
                          <a:cs typeface="+mn-cs"/>
                        </a:rPr>
                        <a:t>A </a:t>
                      </a:r>
                      <a:r>
                        <a:rPr lang="en-US" sz="2800" b="1" i="0" u="none" strike="noStrike" kern="1200" baseline="0" dirty="0">
                          <a:solidFill>
                            <a:schemeClr val="dk1"/>
                          </a:solidFill>
                          <a:latin typeface="+mn-lt"/>
                          <a:ea typeface="+mn-ea"/>
                          <a:cs typeface="+mn-cs"/>
                        </a:rPr>
                        <a:t>rotation </a:t>
                      </a:r>
                      <a:r>
                        <a:rPr lang="en-US" sz="2800" b="0" i="0" u="none" strike="noStrike" kern="1200" baseline="0" dirty="0">
                          <a:solidFill>
                            <a:schemeClr val="tx2"/>
                          </a:solidFill>
                          <a:latin typeface="+mn-lt"/>
                          <a:ea typeface="+mn-ea"/>
                          <a:cs typeface="+mn-cs"/>
                        </a:rPr>
                        <a:t>or </a:t>
                      </a:r>
                      <a:r>
                        <a:rPr lang="en-US" sz="2800" b="0" i="1" u="none" strike="noStrike" kern="1200" baseline="0" dirty="0">
                          <a:solidFill>
                            <a:schemeClr val="tx2"/>
                          </a:solidFill>
                          <a:latin typeface="+mn-lt"/>
                          <a:ea typeface="+mn-ea"/>
                          <a:cs typeface="+mn-cs"/>
                        </a:rPr>
                        <a:t>turn </a:t>
                      </a:r>
                      <a:r>
                        <a:rPr lang="en-US" sz="2800" b="0" i="0" u="none" strike="noStrike" kern="1200" baseline="0" dirty="0">
                          <a:solidFill>
                            <a:schemeClr val="tx2"/>
                          </a:solidFill>
                          <a:latin typeface="+mn-lt"/>
                          <a:ea typeface="+mn-ea"/>
                          <a:cs typeface="+mn-cs"/>
                        </a:rPr>
                        <a:t>is a transformation about a fixed point (called the </a:t>
                      </a:r>
                      <a:r>
                        <a:rPr lang="en-US" sz="2800" b="1" i="0" u="none" strike="noStrike" kern="1200" baseline="0" dirty="0">
                          <a:solidFill>
                            <a:schemeClr val="dk1"/>
                          </a:solidFill>
                          <a:latin typeface="+mn-lt"/>
                          <a:ea typeface="+mn-ea"/>
                          <a:cs typeface="+mn-cs"/>
                        </a:rPr>
                        <a:t>center of rotation</a:t>
                      </a:r>
                      <a:r>
                        <a:rPr lang="en-US" sz="2800" b="0" i="0" u="none" strike="noStrike" kern="1200" baseline="0" dirty="0">
                          <a:solidFill>
                            <a:schemeClr val="tx2"/>
                          </a:solidFill>
                          <a:latin typeface="+mn-lt"/>
                          <a:ea typeface="+mn-ea"/>
                          <a:cs typeface="+mn-cs"/>
                        </a:rPr>
                        <a:t>), through a specific angle, and in a specific direction. Each point of the original figure and its image are the same distance from the center</a:t>
                      </a:r>
                      <a:r>
                        <a:rPr lang="en-US" sz="2800" b="0" i="0" u="none" strike="noStrike" kern="1200" baseline="0" dirty="0">
                          <a:solidFill>
                            <a:schemeClr val="dk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036463"/>
                  </a:ext>
                </a:extLst>
              </a:tr>
            </a:tbl>
          </a:graphicData>
        </a:graphic>
      </p:graphicFrame>
      <p:sp>
        <p:nvSpPr>
          <p:cNvPr id="11" name="Content Placeholder 2">
            <a:extLst>
              <a:ext uri="{FF2B5EF4-FFF2-40B4-BE49-F238E27FC236}">
                <a16:creationId xmlns:a16="http://schemas.microsoft.com/office/drawing/2014/main" id="{83F3EB91-17DF-D044-83E2-63ED6DCD3089}"/>
              </a:ext>
            </a:extLst>
          </p:cNvPr>
          <p:cNvSpPr txBox="1">
            <a:spLocks/>
          </p:cNvSpPr>
          <p:nvPr/>
        </p:nvSpPr>
        <p:spPr>
          <a:xfrm>
            <a:off x="448398" y="1214851"/>
            <a:ext cx="10194618" cy="3666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Key Concept: </a:t>
            </a:r>
            <a:r>
              <a:rPr lang="en-US" sz="2800" b="1" dirty="0"/>
              <a:t>Reflections, Translations, and Rotations</a:t>
            </a:r>
            <a:r>
              <a:rPr lang="en-US" dirty="0"/>
              <a:t>	</a:t>
            </a:r>
          </a:p>
        </p:txBody>
      </p:sp>
      <p:pic>
        <p:nvPicPr>
          <p:cNvPr id="9" name="Picture 8">
            <a:extLst>
              <a:ext uri="{FF2B5EF4-FFF2-40B4-BE49-F238E27FC236}">
                <a16:creationId xmlns:a16="http://schemas.microsoft.com/office/drawing/2014/main" id="{DDD85406-6045-48FF-9FCA-1D4CCC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962" y="2100486"/>
            <a:ext cx="2853844" cy="2657028"/>
          </a:xfrm>
          <a:prstGeom prst="rect">
            <a:avLst/>
          </a:prstGeom>
        </p:spPr>
      </p:pic>
    </p:spTree>
    <p:extLst>
      <p:ext uri="{BB962C8B-B14F-4D97-AF65-F5344CB8AC3E}">
        <p14:creationId xmlns:p14="http://schemas.microsoft.com/office/powerpoint/2010/main" val="269574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99802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Identify Transformations in the Real World</a:t>
            </a:r>
            <a:r>
              <a:rPr lang="en-US" b="0" dirty="0"/>
              <a:t>	</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5"/>
            <a:ext cx="6398128" cy="26494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HOBBIES </a:t>
            </a:r>
            <a:r>
              <a:rPr lang="en-US" sz="2800" b="1" dirty="0"/>
              <a:t>Identify the type of rigid transformation shown in the photo as a </a:t>
            </a:r>
            <a:r>
              <a:rPr lang="en-US" sz="2800" b="1" i="1" dirty="0"/>
              <a:t>reflection</a:t>
            </a:r>
            <a:r>
              <a:rPr lang="en-US" sz="2800" b="1" dirty="0"/>
              <a:t>, </a:t>
            </a:r>
            <a:r>
              <a:rPr lang="en-US" sz="2800" b="1" i="1" dirty="0"/>
              <a:t>translation</a:t>
            </a:r>
            <a:r>
              <a:rPr lang="en-US" sz="2800" b="1" dirty="0"/>
              <a:t>, or </a:t>
            </a:r>
            <a:r>
              <a:rPr lang="en-US" sz="2800" b="1" i="1" dirty="0"/>
              <a:t>rotation</a:t>
            </a:r>
            <a:r>
              <a:rPr lang="en-US" sz="2800" b="1" dirty="0"/>
              <a:t>.</a:t>
            </a:r>
            <a:r>
              <a:rPr lang="en-US" sz="2800" dirty="0">
                <a:solidFill>
                  <a:schemeClr val="tx1"/>
                </a:solidFill>
              </a:rPr>
              <a:t>	</a:t>
            </a:r>
          </a:p>
        </p:txBody>
      </p:sp>
      <p:pic>
        <p:nvPicPr>
          <p:cNvPr id="6" name="Picture 2">
            <a:extLst>
              <a:ext uri="{FF2B5EF4-FFF2-40B4-BE49-F238E27FC236}">
                <a16:creationId xmlns:a16="http://schemas.microsoft.com/office/drawing/2014/main" id="{08735298-61FF-45C8-859C-EF4C19B33282}"/>
              </a:ext>
            </a:extLst>
          </p:cNvPr>
          <p:cNvPicPr>
            <a:picLocks noChangeAspect="1"/>
          </p:cNvPicPr>
          <p:nvPr/>
        </p:nvPicPr>
        <p:blipFill>
          <a:blip r:embed="rId2"/>
          <a:stretch>
            <a:fillRect/>
          </a:stretch>
        </p:blipFill>
        <p:spPr>
          <a:xfrm>
            <a:off x="7030879" y="2069901"/>
            <a:ext cx="4701250" cy="3425736"/>
          </a:xfrm>
          <a:prstGeom prst="rect">
            <a:avLst/>
          </a:prstGeom>
        </p:spPr>
      </p:pic>
    </p:spTree>
    <p:extLst>
      <p:ext uri="{BB962C8B-B14F-4D97-AF65-F5344CB8AC3E}">
        <p14:creationId xmlns:p14="http://schemas.microsoft.com/office/powerpoint/2010/main" val="90639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80B30E-3419-484C-A411-F2CF4E371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19317-E879-42C5-A38E-278820CBC08E}">
  <ds:schemaRefs>
    <ds:schemaRef ds:uri="http://schemas.microsoft.com/sharepoint/v3/contenttype/forms"/>
  </ds:schemaRefs>
</ds:datastoreItem>
</file>

<file path=customXml/itemProps3.xml><?xml version="1.0" encoding="utf-8"?>
<ds:datastoreItem xmlns:ds="http://schemas.openxmlformats.org/officeDocument/2006/customXml" ds:itemID="{3A7B8949-CBC3-4377-A494-7591C33E696E}">
  <ds:schemaRefs>
    <ds:schemaRef ds:uri="http://schemas.microsoft.com/office/infopath/2007/PartnerControls"/>
    <ds:schemaRef ds:uri="http://purl.org/dc/elements/1.1/"/>
    <ds:schemaRef ds:uri="http://schemas.microsoft.com/office/2006/metadata/properties"/>
    <ds:schemaRef ds:uri="http://purl.org/dc/terms/"/>
    <ds:schemaRef ds:uri="9450ef5d-1a70-432a-a187-b784c13ee2c7"/>
    <ds:schemaRef ds:uri="http://schemas.openxmlformats.org/package/2006/metadata/core-properties"/>
    <ds:schemaRef ds:uri="http://schemas.microsoft.com/office/2006/documentManagement/type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9307</TotalTime>
  <Words>2517</Words>
  <Application>Microsoft Office PowerPoint</Application>
  <PresentationFormat>Widescreen</PresentationFormat>
  <Paragraphs>229</Paragraphs>
  <Slides>35</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Cambria Math</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534</cp:revision>
  <cp:lastPrinted>2018-08-01T21:17:27Z</cp:lastPrinted>
  <dcterms:created xsi:type="dcterms:W3CDTF">2020-09-17T18:06:02Z</dcterms:created>
  <dcterms:modified xsi:type="dcterms:W3CDTF">2024-09-04T22:03:36Z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