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6"/>
  </p:notesMasterIdLst>
  <p:handoutMasterIdLst>
    <p:handoutMasterId r:id="rId47"/>
  </p:handoutMasterIdLst>
  <p:sldIdLst>
    <p:sldId id="362" r:id="rId6"/>
    <p:sldId id="303" r:id="rId7"/>
    <p:sldId id="374" r:id="rId8"/>
    <p:sldId id="375" r:id="rId9"/>
    <p:sldId id="376" r:id="rId10"/>
    <p:sldId id="368" r:id="rId11"/>
    <p:sldId id="407" r:id="rId12"/>
    <p:sldId id="304" r:id="rId13"/>
    <p:sldId id="305" r:id="rId14"/>
    <p:sldId id="307" r:id="rId15"/>
    <p:sldId id="377" r:id="rId16"/>
    <p:sldId id="378" r:id="rId17"/>
    <p:sldId id="399" r:id="rId18"/>
    <p:sldId id="308" r:id="rId19"/>
    <p:sldId id="379" r:id="rId20"/>
    <p:sldId id="403" r:id="rId21"/>
    <p:sldId id="380" r:id="rId22"/>
    <p:sldId id="381" r:id="rId23"/>
    <p:sldId id="335" r:id="rId24"/>
    <p:sldId id="382" r:id="rId25"/>
    <p:sldId id="383" r:id="rId26"/>
    <p:sldId id="384" r:id="rId27"/>
    <p:sldId id="385" r:id="rId28"/>
    <p:sldId id="356" r:id="rId29"/>
    <p:sldId id="386" r:id="rId30"/>
    <p:sldId id="400" r:id="rId31"/>
    <p:sldId id="391" r:id="rId32"/>
    <p:sldId id="387" r:id="rId33"/>
    <p:sldId id="390" r:id="rId34"/>
    <p:sldId id="392" r:id="rId35"/>
    <p:sldId id="357" r:id="rId36"/>
    <p:sldId id="393" r:id="rId37"/>
    <p:sldId id="397" r:id="rId38"/>
    <p:sldId id="394" r:id="rId39"/>
    <p:sldId id="401" r:id="rId40"/>
    <p:sldId id="405" r:id="rId41"/>
    <p:sldId id="406" r:id="rId42"/>
    <p:sldId id="313" r:id="rId43"/>
    <p:sldId id="396" r:id="rId44"/>
    <p:sldId id="398" r:id="rId45"/>
  </p:sldIdLst>
  <p:sldSz cx="12192000" cy="6858000"/>
  <p:notesSz cx="7010400" cy="9236075"/>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chilling, Kate" initials="SK" lastIdx="3" clrIdx="6">
    <p:extLst>
      <p:ext uri="{19B8F6BF-5375-455C-9EA6-DF929625EA0E}">
        <p15:presenceInfo xmlns:p15="http://schemas.microsoft.com/office/powerpoint/2012/main" userId="S::Kate.Schilling@mheducation.com::208af9e5-fb00-4cc1-af35-d15ed655bb62" providerId="AD"/>
      </p:ext>
    </p:extLst>
  </p:cmAuthor>
  <p:cmAuthor id="1" name="Sequel User" initials="SU" lastIdx="0" clrIdx="0">
    <p:extLst>
      <p:ext uri="{19B8F6BF-5375-455C-9EA6-DF929625EA0E}">
        <p15:presenceInfo xmlns:p15="http://schemas.microsoft.com/office/powerpoint/2012/main" userId="958da6fd0e6693af" providerId="Windows Live"/>
      </p:ext>
    </p:extLst>
  </p:cmAuthor>
  <p:cmAuthor id="8" name="Gowthami D" initials="GD" lastIdx="1" clrIdx="7">
    <p:extLst>
      <p:ext uri="{19B8F6BF-5375-455C-9EA6-DF929625EA0E}">
        <p15:presenceInfo xmlns:p15="http://schemas.microsoft.com/office/powerpoint/2012/main" userId="S::D.Gowthami@spi-global.com::66d66eb3-f333-4bee-83bc-5dd82344484a" providerId="AD"/>
      </p:ext>
    </p:extLst>
  </p:cmAuthor>
  <p:cmAuthor id="2" name="Oxley, Angela" initials="OA" lastIdx="92"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0"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175A"/>
    <a:srgbClr val="00A6B9"/>
    <a:srgbClr val="00C7C3"/>
    <a:srgbClr val="02F0DE"/>
    <a:srgbClr val="FFB600"/>
    <a:srgbClr val="33F0E1"/>
    <a:srgbClr val="01708C"/>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6" autoAdjust="0"/>
    <p:restoredTop sz="91837" autoAdjust="0"/>
  </p:normalViewPr>
  <p:slideViewPr>
    <p:cSldViewPr snapToGrid="0">
      <p:cViewPr varScale="1">
        <p:scale>
          <a:sx n="76" d="100"/>
          <a:sy n="76" d="100"/>
        </p:scale>
        <p:origin x="1128" y="48"/>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5814"/>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9/22/2024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9/22/2024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1" dirty="0">
                <a:solidFill>
                  <a:srgbClr val="FF0000"/>
                </a:solidFill>
              </a:rPr>
              <a:t>AD </a:t>
            </a:r>
            <a:r>
              <a:rPr lang="en-IN" sz="1200" dirty="0">
                <a:solidFill>
                  <a:srgbClr val="FF0000"/>
                </a:solidFill>
              </a:rPr>
              <a:t>is </a:t>
            </a:r>
            <a:r>
              <a:rPr lang="en-IN" sz="1200" dirty="0">
                <a:solidFill>
                  <a:srgbClr val="FF0000"/>
                </a:solidFill>
                <a:uFill>
                  <a:solidFill>
                    <a:schemeClr val="tx2"/>
                  </a:solidFill>
                </a:uFill>
              </a:rPr>
              <a:t>one fourth</a:t>
            </a:r>
            <a:r>
              <a:rPr lang="en-IN" sz="1200" dirty="0">
                <a:solidFill>
                  <a:srgbClr val="FF0000"/>
                </a:solidFill>
              </a:rPr>
              <a:t> of </a:t>
            </a:r>
            <a:r>
              <a:rPr lang="en-IN" sz="1200" i="1" dirty="0">
                <a:solidFill>
                  <a:srgbClr val="FF0000"/>
                </a:solidFill>
              </a:rPr>
              <a:t>AB</a:t>
            </a:r>
            <a:r>
              <a:rPr lang="en-IN" sz="1200" dirty="0">
                <a:solidFill>
                  <a:srgbClr val="FF0000"/>
                </a:solidFill>
              </a:rPr>
              <a:t>. </a:t>
            </a:r>
            <a:endParaRPr lang="en-US" sz="1200" dirty="0">
              <a:solidFill>
                <a:srgbClr val="FF0000"/>
              </a:solidFill>
              <a:latin typeface="+mj-lt"/>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324965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3500531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3.75 minutes</a:t>
            </a:r>
            <a:r>
              <a:rPr lang="en-IN" dirty="0"/>
              <a:t> </a:t>
            </a:r>
            <a:endParaRPr lang="en-IN" sz="1200" dirty="0">
              <a:solidFill>
                <a:srgbClr val="FF0000"/>
              </a:solidFill>
            </a:endParaRPr>
          </a:p>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262225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421344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a:p>
            <a:r>
              <a:rPr lang="en-US" dirty="0"/>
              <a:t>B</a:t>
            </a:r>
          </a:p>
          <a:p>
            <a:r>
              <a:rPr lang="en-US" dirty="0"/>
              <a:t>C</a:t>
            </a:r>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37</a:t>
            </a:fld>
            <a:endParaRPr lang="en-US" dirty="0"/>
          </a:p>
        </p:txBody>
      </p:sp>
    </p:spTree>
    <p:extLst>
      <p:ext uri="{BB962C8B-B14F-4D97-AF65-F5344CB8AC3E}">
        <p14:creationId xmlns:p14="http://schemas.microsoft.com/office/powerpoint/2010/main" val="67170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38</a:t>
            </a:fld>
            <a:endParaRPr lang="en-US" dirty="0"/>
          </a:p>
        </p:txBody>
      </p:sp>
    </p:spTree>
    <p:extLst>
      <p:ext uri="{BB962C8B-B14F-4D97-AF65-F5344CB8AC3E}">
        <p14:creationId xmlns:p14="http://schemas.microsoft.com/office/powerpoint/2010/main" val="159397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39</a:t>
            </a:fld>
            <a:endParaRPr lang="en-US" dirty="0"/>
          </a:p>
        </p:txBody>
      </p:sp>
    </p:spTree>
    <p:extLst>
      <p:ext uri="{BB962C8B-B14F-4D97-AF65-F5344CB8AC3E}">
        <p14:creationId xmlns:p14="http://schemas.microsoft.com/office/powerpoint/2010/main" val="349330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Jupiter or Saturn</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two right angles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n</a:t>
            </a:r>
            <a:r>
              <a:rPr lang="en-IN" sz="1200" dirty="0">
                <a:solidFill>
                  <a:srgbClr val="FF0000"/>
                </a:solidFill>
              </a:rPr>
              <a:t> ≤ 0</a:t>
            </a: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40</a:t>
            </a:fld>
            <a:endParaRPr lang="en-US" dirty="0"/>
          </a:p>
        </p:txBody>
      </p:sp>
    </p:spTree>
    <p:extLst>
      <p:ext uri="{BB962C8B-B14F-4D97-AF65-F5344CB8AC3E}">
        <p14:creationId xmlns:p14="http://schemas.microsoft.com/office/powerpoint/2010/main" val="402352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276627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378090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1"/>
                </a:solidFill>
                <a:latin typeface="+mn-lt"/>
                <a:ea typeface="+mn-ea"/>
                <a:cs typeface="+mn-cs"/>
              </a:rPr>
              <a:t>odd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even</a:t>
            </a:r>
          </a:p>
          <a:p>
            <a:r>
              <a:rPr lang="en-IN" sz="1200" b="0" i="0" u="none" strike="noStrike" kern="1200" baseline="0" dirty="0">
                <a:solidFill>
                  <a:schemeClr val="tx1"/>
                </a:solidFill>
                <a:latin typeface="+mn-lt"/>
                <a:ea typeface="+mn-ea"/>
                <a:cs typeface="+mn-cs"/>
              </a:rPr>
              <a:t>odd</a:t>
            </a:r>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257565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solidFill>
                  <a:srgbClr val="FF0000"/>
                </a:solidFill>
                <a:uFill>
                  <a:solidFill>
                    <a:schemeClr val="tx2"/>
                  </a:solidFill>
                </a:uFill>
              </a:rPr>
              <a:t>zero</a:t>
            </a:r>
          </a:p>
          <a:p>
            <a:r>
              <a:rPr lang="en-US" sz="1200" u="none" dirty="0">
                <a:solidFill>
                  <a:srgbClr val="FF0000"/>
                </a:solidFill>
                <a:uFill>
                  <a:solidFill>
                    <a:schemeClr val="tx2"/>
                  </a:solidFill>
                </a:uFill>
              </a:rPr>
              <a:t>3</a:t>
            </a:r>
          </a:p>
          <a:p>
            <a:r>
              <a:rPr lang="en-US" sz="1200" u="none" dirty="0">
                <a:solidFill>
                  <a:srgbClr val="FF0000"/>
                </a:solidFill>
                <a:uFill>
                  <a:solidFill>
                    <a:schemeClr val="tx2"/>
                  </a:solidFill>
                </a:uFill>
              </a:rPr>
              <a:t>3</a:t>
            </a:r>
            <a:endParaRPr lang="en-IN" u="none" dirty="0"/>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410589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The next number in the sequence is </a:t>
            </a:r>
            <a:r>
              <a:rPr lang="en-IN" sz="1200" dirty="0">
                <a:solidFill>
                  <a:srgbClr val="FF0000"/>
                </a:solidFill>
              </a:rPr>
              <a:t>2 times</a:t>
            </a:r>
            <a:r>
              <a:rPr lang="en-US" sz="1200" dirty="0">
                <a:solidFill>
                  <a:srgbClr val="FF0000"/>
                </a:solidFill>
              </a:rPr>
              <a:t> the preceding number. </a:t>
            </a:r>
          </a:p>
          <a:p>
            <a:r>
              <a:rPr lang="en-US" sz="1200" dirty="0">
                <a:solidFill>
                  <a:srgbClr val="FF0000"/>
                </a:solidFill>
              </a:rPr>
              <a:t>The next number in the sequence is 8. </a:t>
            </a:r>
          </a:p>
        </p:txBody>
      </p:sp>
      <p:sp>
        <p:nvSpPr>
          <p:cNvPr id="4" name="Slide Number Placeholder 3"/>
          <p:cNvSpPr>
            <a:spLocks noGrp="1"/>
          </p:cNvSpPr>
          <p:nvPr>
            <p:ph type="sldNum" sz="quarter" idx="5"/>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27738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27755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The sum of two odd numbers is always an </a:t>
            </a:r>
            <a:r>
              <a:rPr lang="en-US" sz="1200" dirty="0">
                <a:solidFill>
                  <a:srgbClr val="FF0000"/>
                </a:solidFill>
                <a:uFill>
                  <a:solidFill>
                    <a:schemeClr val="tx2"/>
                  </a:solidFill>
                </a:uFill>
              </a:rPr>
              <a:t>even</a:t>
            </a:r>
            <a:r>
              <a:rPr lang="en-US" sz="1200" dirty="0">
                <a:solidFill>
                  <a:srgbClr val="FF0000"/>
                </a:solidFill>
              </a:rPr>
              <a:t> number.</a:t>
            </a:r>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277701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9/22/2024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i="0" u="none" strike="noStrike" kern="1200" baseline="0" dirty="0">
                <a:solidFill>
                  <a:schemeClr val="tx1"/>
                </a:solidFill>
                <a:latin typeface="+mn-lt"/>
                <a:ea typeface="+mn-ea"/>
                <a:cs typeface="+mn-cs"/>
              </a:rPr>
              <a:t>Conjectures and Counterexamples </a:t>
            </a:r>
            <a:endParaRPr lang="en-US" sz="900" b="0" dirty="0">
              <a:solidFill>
                <a:schemeClr val="tx1"/>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Logic and Line Relationships</a:t>
            </a:r>
          </a:p>
          <a:p>
            <a:endParaRPr lang="en-IN" sz="3600" b="1" dirty="0">
              <a:solidFill>
                <a:srgbClr val="33175A"/>
              </a:solidFill>
              <a:latin typeface="Arial" panose="020B0604020202020204" pitchFamily="34" charset="0"/>
              <a:cs typeface="Arial" panose="020B0604020202020204" pitchFamily="34" charset="0"/>
            </a:endParaRPr>
          </a:p>
          <a:p>
            <a:r>
              <a:rPr lang="en-IN" sz="3600" b="1" dirty="0">
                <a:solidFill>
                  <a:srgbClr val="33175A"/>
                </a:solidFill>
                <a:latin typeface="Arial" panose="020B0604020202020204" pitchFamily="34" charset="0"/>
                <a:cs typeface="Arial" panose="020B0604020202020204" pitchFamily="34" charset="0"/>
              </a:rPr>
              <a:t>Conjectures and Counterexamples  </a:t>
            </a:r>
            <a:endParaRPr lang="en-US" sz="3600" b="1" dirty="0">
              <a:solidFill>
                <a:srgbClr val="3317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Patterns and Conjectures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9383374" cy="27738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Write a conjecture that describes the pattern in the sequence. Then use your conjecture to find the next term in the sequence.</a:t>
            </a:r>
          </a:p>
          <a:p>
            <a:r>
              <a:rPr lang="en-US" sz="2800" b="1" dirty="0">
                <a:solidFill>
                  <a:schemeClr val="tx1"/>
                </a:solidFill>
              </a:rPr>
              <a:t>Appointment times: 8:30 </a:t>
            </a:r>
            <a:r>
              <a:rPr lang="en-US" sz="2800" b="1" cap="small" dirty="0">
                <a:solidFill>
                  <a:schemeClr val="tx1"/>
                </a:solidFill>
              </a:rPr>
              <a:t>a.m.</a:t>
            </a:r>
            <a:r>
              <a:rPr lang="en-US" sz="2800" b="1" dirty="0">
                <a:solidFill>
                  <a:schemeClr val="tx1"/>
                </a:solidFill>
              </a:rPr>
              <a:t>, 9:15 </a:t>
            </a:r>
            <a:r>
              <a:rPr lang="en-US" sz="2800" b="1" cap="small" dirty="0">
                <a:solidFill>
                  <a:schemeClr val="tx1"/>
                </a:solidFill>
              </a:rPr>
              <a:t>a.m.</a:t>
            </a:r>
            <a:r>
              <a:rPr lang="en-US" sz="2800" b="1" dirty="0">
                <a:solidFill>
                  <a:schemeClr val="tx1"/>
                </a:solidFill>
              </a:rPr>
              <a:t>, 10:00 </a:t>
            </a:r>
            <a:r>
              <a:rPr lang="en-US" sz="2800" b="1" cap="small" dirty="0">
                <a:solidFill>
                  <a:schemeClr val="tx1"/>
                </a:solidFill>
              </a:rPr>
              <a:t>a.m.</a:t>
            </a:r>
            <a:r>
              <a:rPr lang="en-US" sz="2800" b="1" dirty="0">
                <a:solidFill>
                  <a:schemeClr val="tx1"/>
                </a:solidFill>
              </a:rPr>
              <a:t>, 10:45 </a:t>
            </a:r>
            <a:r>
              <a:rPr lang="en-US" sz="2800" b="1" cap="small" dirty="0">
                <a:solidFill>
                  <a:schemeClr val="tx1"/>
                </a:solidFill>
              </a:rPr>
              <a:t>a.m.</a:t>
            </a:r>
            <a:r>
              <a:rPr lang="en-US" sz="2800" b="1" dirty="0">
                <a:solidFill>
                  <a:schemeClr val="tx1"/>
                </a:solidFill>
              </a:rPr>
              <a:t>, . . .</a:t>
            </a:r>
          </a:p>
        </p:txBody>
      </p:sp>
    </p:spTree>
    <p:extLst>
      <p:ext uri="{BB962C8B-B14F-4D97-AF65-F5344CB8AC3E}">
        <p14:creationId xmlns:p14="http://schemas.microsoft.com/office/powerpoint/2010/main" val="209284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Patterns and Conjectures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9383374" cy="5147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1 Look for a pattern.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100" y="2862262"/>
            <a:ext cx="5932089" cy="1037385"/>
          </a:xfrm>
          <a:prstGeom prst="rect">
            <a:avLst/>
          </a:prstGeom>
        </p:spPr>
      </p:pic>
      <p:sp>
        <p:nvSpPr>
          <p:cNvPr id="6" name="Content Placeholder 2">
            <a:extLst>
              <a:ext uri="{FF2B5EF4-FFF2-40B4-BE49-F238E27FC236}">
                <a16:creationId xmlns:a16="http://schemas.microsoft.com/office/drawing/2014/main" id="{66BD4E7D-0912-754B-9237-13B457F2A578}"/>
              </a:ext>
            </a:extLst>
          </p:cNvPr>
          <p:cNvSpPr txBox="1">
            <a:spLocks/>
          </p:cNvSpPr>
          <p:nvPr/>
        </p:nvSpPr>
        <p:spPr>
          <a:xfrm>
            <a:off x="459873" y="4247308"/>
            <a:ext cx="11561798" cy="19786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2 Make a conjecture.</a:t>
            </a:r>
          </a:p>
          <a:p>
            <a:r>
              <a:rPr lang="en-US" sz="2800" dirty="0"/>
              <a:t>Each appointment time is 45 minutes after the previous appointment time. The next appointment time will be 10:45 </a:t>
            </a:r>
            <a:r>
              <a:rPr lang="en-US" sz="2800" cap="small" dirty="0"/>
              <a:t>a.m.</a:t>
            </a:r>
            <a:r>
              <a:rPr lang="en-US" sz="2800" dirty="0"/>
              <a:t> + 0:45 or 11:30 </a:t>
            </a:r>
            <a:r>
              <a:rPr lang="en-US" sz="2800" cap="small" dirty="0"/>
              <a:t>a.m.</a:t>
            </a:r>
            <a:r>
              <a:rPr lang="en-US" sz="2800" dirty="0"/>
              <a:t> </a:t>
            </a:r>
            <a:endParaRPr lang="en-US" sz="2800" b="1" dirty="0"/>
          </a:p>
        </p:txBody>
      </p:sp>
    </p:spTree>
    <p:extLst>
      <p:ext uri="{BB962C8B-B14F-4D97-AF65-F5344CB8AC3E}">
        <p14:creationId xmlns:p14="http://schemas.microsoft.com/office/powerpoint/2010/main" val="3450046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Patterns and Conjectures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0970128" cy="41685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Write a conjecture that describes the pattern in the sequence. Then use your conjecture to find the next term in the sequence.</a:t>
                </a:r>
              </a:p>
              <a:p>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1, 2, 4, …</m:t>
                    </m:r>
                  </m:oMath>
                </a14:m>
                <a:r>
                  <a:rPr lang="en-US" sz="2800" b="0" dirty="0"/>
                  <a:t> </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5"/>
                <a:ext cx="10970128" cy="4168520"/>
              </a:xfrm>
              <a:prstGeom prst="rect">
                <a:avLst/>
              </a:prstGeom>
              <a:blipFill>
                <a:blip r:embed="rId2"/>
                <a:stretch>
                  <a:fillRect l="-1111" t="-1462" r="-333"/>
                </a:stretch>
              </a:blipFill>
            </p:spPr>
            <p:txBody>
              <a:bodyPr/>
              <a:lstStyle/>
              <a:p>
                <a:r>
                  <a:rPr lang="en-US">
                    <a:noFill/>
                  </a:rPr>
                  <a:t> </a:t>
                </a:r>
              </a:p>
            </p:txBody>
          </p:sp>
        </mc:Fallback>
      </mc:AlternateContent>
    </p:spTree>
    <p:extLst>
      <p:ext uri="{BB962C8B-B14F-4D97-AF65-F5344CB8AC3E}">
        <p14:creationId xmlns:p14="http://schemas.microsoft.com/office/powerpoint/2010/main" val="2085903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Patterns and Conjectures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0970128" cy="416852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Write a conjecture that describes the pattern in the sequence. Then use your conjecture to find the next term in the sequence.</a:t>
                </a:r>
              </a:p>
              <a:p>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r>
                      <a:rPr lang="en-US" sz="2800" b="0" i="1" smtClean="0">
                        <a:latin typeface="Cambria Math" panose="02040503050406030204" pitchFamily="18" charset="0"/>
                      </a:rPr>
                      <m:t>, 1, 2, 4, …</m:t>
                    </m:r>
                  </m:oMath>
                </a14:m>
                <a:r>
                  <a:rPr lang="en-US" sz="2800" b="0" dirty="0"/>
                  <a:t> </a:t>
                </a:r>
              </a:p>
              <a:p>
                <a:r>
                  <a:rPr lang="en-US" sz="2800" dirty="0">
                    <a:solidFill>
                      <a:srgbClr val="FF0000"/>
                    </a:solidFill>
                  </a:rPr>
                  <a:t>The next number in the sequence is </a:t>
                </a:r>
                <a:r>
                  <a:rPr lang="en-IN" sz="2800" dirty="0">
                    <a:solidFill>
                      <a:srgbClr val="FF0000"/>
                    </a:solidFill>
                  </a:rPr>
                  <a:t>2 times</a:t>
                </a:r>
                <a:r>
                  <a:rPr lang="en-US" sz="2800" dirty="0">
                    <a:solidFill>
                      <a:srgbClr val="FF0000"/>
                    </a:solidFill>
                  </a:rPr>
                  <a:t> the preceding number. </a:t>
                </a:r>
              </a:p>
              <a:p>
                <a:r>
                  <a:rPr lang="en-US" sz="2800" dirty="0">
                    <a:solidFill>
                      <a:srgbClr val="FF0000"/>
                    </a:solidFill>
                  </a:rPr>
                  <a:t>The next number in the sequence is 8. </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5"/>
                <a:ext cx="10970128" cy="4168520"/>
              </a:xfrm>
              <a:prstGeom prst="rect">
                <a:avLst/>
              </a:prstGeom>
              <a:blipFill>
                <a:blip r:embed="rId3"/>
                <a:stretch>
                  <a:fillRect l="-1111" t="-1462" r="-333"/>
                </a:stretch>
              </a:blipFill>
            </p:spPr>
            <p:txBody>
              <a:bodyPr/>
              <a:lstStyle/>
              <a:p>
                <a:r>
                  <a:rPr lang="en-US">
                    <a:noFill/>
                  </a:rPr>
                  <a:t> </a:t>
                </a:r>
              </a:p>
            </p:txBody>
          </p:sp>
        </mc:Fallback>
      </mc:AlternateContent>
    </p:spTree>
    <p:extLst>
      <p:ext uri="{BB962C8B-B14F-4D97-AF65-F5344CB8AC3E}">
        <p14:creationId xmlns:p14="http://schemas.microsoft.com/office/powerpoint/2010/main" val="95721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Algebraic Conjectures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947606"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Make a conjecture about the sum of the squares of two consecutive natural numbers. List or draw some examples that support your conjecture.</a:t>
            </a:r>
            <a:endParaRPr lang="en-US" sz="2800" b="1" i="0" u="none" strike="noStrike" baseline="0" dirty="0">
              <a:solidFill>
                <a:schemeClr val="tx1"/>
              </a:solidFill>
            </a:endParaRPr>
          </a:p>
        </p:txBody>
      </p:sp>
    </p:spTree>
    <p:extLst>
      <p:ext uri="{BB962C8B-B14F-4D97-AF65-F5344CB8AC3E}">
        <p14:creationId xmlns:p14="http://schemas.microsoft.com/office/powerpoint/2010/main" val="2262966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Algebraic Conjectures</a:t>
            </a:r>
          </a:p>
        </p:txBody>
      </p:sp>
      <p:sp>
        <p:nvSpPr>
          <p:cNvPr id="9" name="Content Placeholder 2">
            <a:extLst>
              <a:ext uri="{FF2B5EF4-FFF2-40B4-BE49-F238E27FC236}">
                <a16:creationId xmlns:a16="http://schemas.microsoft.com/office/drawing/2014/main" id="{0200E8A8-CE53-D245-9987-63340DF3D0A1}"/>
              </a:ext>
            </a:extLst>
          </p:cNvPr>
          <p:cNvSpPr txBox="1">
            <a:spLocks/>
          </p:cNvSpPr>
          <p:nvPr/>
        </p:nvSpPr>
        <p:spPr>
          <a:xfrm>
            <a:off x="478518" y="1774225"/>
            <a:ext cx="6947606" cy="3967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a:t>
            </a:r>
            <a:r>
              <a:rPr lang="en-IN" sz="2800" b="1" dirty="0">
                <a:solidFill>
                  <a:schemeClr val="tx1"/>
                </a:solidFill>
              </a:rPr>
              <a:t>List examples. </a:t>
            </a:r>
            <a:endParaRPr lang="en-US" sz="2800" b="1" i="0" u="none" strike="noStrike" baseline="0" dirty="0">
              <a:solidFill>
                <a:schemeClr val="tx1"/>
              </a:solidFill>
            </a:endParaRPr>
          </a:p>
        </p:txBody>
      </p:sp>
      <p:sp>
        <p:nvSpPr>
          <p:cNvPr id="2" name="Rectangle 1"/>
          <p:cNvSpPr/>
          <p:nvPr/>
        </p:nvSpPr>
        <p:spPr>
          <a:xfrm>
            <a:off x="478518" y="2452464"/>
            <a:ext cx="7831764" cy="954107"/>
          </a:xfrm>
          <a:prstGeom prst="rect">
            <a:avLst/>
          </a:prstGeom>
        </p:spPr>
        <p:txBody>
          <a:bodyPr wrap="square">
            <a:spAutoFit/>
          </a:bodyPr>
          <a:lstStyle/>
          <a:p>
            <a:r>
              <a:rPr lang="en-IN" sz="2800" dirty="0">
                <a:solidFill>
                  <a:schemeClr val="tx2"/>
                </a:solidFill>
                <a:latin typeface="Arial" panose="020B0604020202020204" pitchFamily="34" charset="0"/>
                <a:cs typeface="Arial" panose="020B0604020202020204" pitchFamily="34" charset="0"/>
              </a:rPr>
              <a:t>1</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+ 2</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5                      6</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+ 7</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85 </a:t>
            </a:r>
          </a:p>
          <a:p>
            <a:r>
              <a:rPr lang="en-IN" sz="2800" dirty="0">
                <a:solidFill>
                  <a:schemeClr val="tx2"/>
                </a:solidFill>
                <a:latin typeface="Arial" panose="020B0604020202020204" pitchFamily="34" charset="0"/>
                <a:cs typeface="Arial" panose="020B0604020202020204" pitchFamily="34" charset="0"/>
              </a:rPr>
              <a:t>2</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+ 3</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13                10</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+ 11</a:t>
            </a:r>
            <a:r>
              <a:rPr lang="en-IN" sz="2800" baseline="30000" dirty="0">
                <a:solidFill>
                  <a:schemeClr val="tx2"/>
                </a:solidFill>
                <a:latin typeface="Arial" panose="020B0604020202020204" pitchFamily="34" charset="0"/>
                <a:cs typeface="Arial" panose="020B0604020202020204" pitchFamily="34" charset="0"/>
              </a:rPr>
              <a:t>2</a:t>
            </a:r>
            <a:r>
              <a:rPr lang="en-IN" sz="2800" dirty="0">
                <a:solidFill>
                  <a:schemeClr val="tx2"/>
                </a:solidFill>
                <a:latin typeface="Arial" panose="020B0604020202020204" pitchFamily="34" charset="0"/>
                <a:cs typeface="Arial" panose="020B0604020202020204" pitchFamily="34" charset="0"/>
              </a:rPr>
              <a:t> = 221</a:t>
            </a:r>
          </a:p>
        </p:txBody>
      </p:sp>
      <p:sp>
        <p:nvSpPr>
          <p:cNvPr id="3" name="Rectangle 2"/>
          <p:cNvSpPr/>
          <p:nvPr/>
        </p:nvSpPr>
        <p:spPr>
          <a:xfrm>
            <a:off x="478517" y="3720214"/>
            <a:ext cx="8907529" cy="954107"/>
          </a:xfrm>
          <a:prstGeom prst="rect">
            <a:avLst/>
          </a:prstGeom>
        </p:spPr>
        <p:txBody>
          <a:bodyPr wrap="square">
            <a:spAutoFit/>
          </a:bodyPr>
          <a:lstStyle/>
          <a:p>
            <a:r>
              <a:rPr lang="en-US" sz="2800" b="1" dirty="0">
                <a:solidFill>
                  <a:schemeClr val="tx1"/>
                </a:solidFill>
              </a:rPr>
              <a:t>Step 2 </a:t>
            </a:r>
            <a:r>
              <a:rPr lang="en-US" sz="2800" b="1" dirty="0"/>
              <a:t>Look for a pattern. </a:t>
            </a:r>
            <a:endParaRPr lang="en-US" sz="2800" dirty="0"/>
          </a:p>
          <a:p>
            <a:r>
              <a:rPr lang="en-US" sz="2800" dirty="0">
                <a:solidFill>
                  <a:schemeClr val="tx2"/>
                </a:solidFill>
              </a:rPr>
              <a:t>Notice that all the sums are odd numbers. </a:t>
            </a:r>
            <a:endParaRPr lang="en-IN" sz="2800" dirty="0">
              <a:solidFill>
                <a:schemeClr val="tx2"/>
              </a:solidFill>
            </a:endParaRPr>
          </a:p>
        </p:txBody>
      </p:sp>
      <p:sp>
        <p:nvSpPr>
          <p:cNvPr id="4" name="Rectangle 3"/>
          <p:cNvSpPr/>
          <p:nvPr/>
        </p:nvSpPr>
        <p:spPr>
          <a:xfrm>
            <a:off x="478517" y="4988790"/>
            <a:ext cx="7468696" cy="1384995"/>
          </a:xfrm>
          <a:prstGeom prst="rect">
            <a:avLst/>
          </a:prstGeom>
        </p:spPr>
        <p:txBody>
          <a:bodyPr wrap="square">
            <a:spAutoFit/>
          </a:bodyPr>
          <a:lstStyle/>
          <a:p>
            <a:r>
              <a:rPr lang="en-US" sz="2800" b="1" dirty="0"/>
              <a:t>Step 3 Make a conjecture. </a:t>
            </a:r>
            <a:endParaRPr lang="en-US" sz="2800" dirty="0"/>
          </a:p>
          <a:p>
            <a:r>
              <a:rPr lang="en-US" sz="2800" dirty="0">
                <a:solidFill>
                  <a:schemeClr val="tx2"/>
                </a:solidFill>
              </a:rPr>
              <a:t>The sum of the squares of two consecutive natural numbers is an odd number. </a:t>
            </a:r>
            <a:endParaRPr lang="en-IN" sz="2800" dirty="0">
              <a:solidFill>
                <a:schemeClr val="tx2"/>
              </a:solidFill>
            </a:endParaRPr>
          </a:p>
        </p:txBody>
      </p:sp>
    </p:spTree>
    <p:extLst>
      <p:ext uri="{BB962C8B-B14F-4D97-AF65-F5344CB8AC3E}">
        <p14:creationId xmlns:p14="http://schemas.microsoft.com/office/powerpoint/2010/main" val="302460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Algebraic Conjectures</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8607125"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r>
              <a:rPr lang="en-US" sz="2800" b="0" i="0" u="none" strike="noStrike" baseline="0" dirty="0">
                <a:solidFill>
                  <a:srgbClr val="5E5E5E"/>
                </a:solidFill>
                <a:latin typeface="Arial Body"/>
              </a:rPr>
              <a:t>It is possible for more than one conjecture to correctly describe a pattern. Each number in the sequence 2, 4, 8, 16, 32, . . . is 2</a:t>
            </a:r>
            <a:r>
              <a:rPr lang="en-US" sz="2800" b="0" i="1" u="none" strike="noStrike" baseline="30000" dirty="0">
                <a:solidFill>
                  <a:srgbClr val="5E5E5E"/>
                </a:solidFill>
                <a:latin typeface="Arial Body"/>
              </a:rPr>
              <a:t>n </a:t>
            </a:r>
            <a:r>
              <a:rPr lang="en-US" sz="2800" b="0" i="0" u="none" strike="noStrike" baseline="0" dirty="0">
                <a:solidFill>
                  <a:srgbClr val="5E5E5E"/>
                </a:solidFill>
                <a:latin typeface="Arial Body"/>
              </a:rPr>
              <a:t>where </a:t>
            </a:r>
            <a:r>
              <a:rPr lang="en-US" sz="2800" b="0" i="1" u="none" strike="noStrike" baseline="0" dirty="0">
                <a:solidFill>
                  <a:srgbClr val="5E5E5E"/>
                </a:solidFill>
                <a:latin typeface="Arial Body"/>
              </a:rPr>
              <a:t>n </a:t>
            </a:r>
            <a:r>
              <a:rPr lang="en-US" sz="2800" b="0" i="0" u="none" strike="noStrike" baseline="0" dirty="0">
                <a:solidFill>
                  <a:srgbClr val="5E5E5E"/>
                </a:solidFill>
                <a:latin typeface="Arial Body"/>
              </a:rPr>
              <a:t>≥ 1. What other conjecture can be made about the values? </a:t>
            </a:r>
            <a:endParaRPr lang="en-US" sz="2800" dirty="0">
              <a:solidFill>
                <a:srgbClr val="5E5E5E"/>
              </a:solidFill>
              <a:latin typeface="Arial Body"/>
            </a:endParaRPr>
          </a:p>
        </p:txBody>
      </p:sp>
    </p:spTree>
    <p:extLst>
      <p:ext uri="{BB962C8B-B14F-4D97-AF65-F5344CB8AC3E}">
        <p14:creationId xmlns:p14="http://schemas.microsoft.com/office/powerpoint/2010/main" val="276862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Algebraic Conjectures</a:t>
            </a:r>
          </a:p>
        </p:txBody>
      </p: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055727" cy="26355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Make a conjecture about the sum of two odd numbers.</a:t>
            </a:r>
          </a:p>
        </p:txBody>
      </p:sp>
    </p:spTree>
    <p:extLst>
      <p:ext uri="{BB962C8B-B14F-4D97-AF65-F5344CB8AC3E}">
        <p14:creationId xmlns:p14="http://schemas.microsoft.com/office/powerpoint/2010/main" val="413345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Example 2</a:t>
            </a:r>
            <a:endParaRPr lang="en-US" sz="2800" dirty="0">
              <a:solidFill>
                <a:srgbClr val="33175A"/>
              </a:solidFill>
            </a:endParaRPr>
          </a:p>
          <a:p>
            <a:r>
              <a:rPr lang="en-US" sz="2800" b="0" dirty="0">
                <a:solidFill>
                  <a:schemeClr val="tx1"/>
                </a:solidFill>
              </a:rPr>
              <a:t>Algebraic Conjectures</a:t>
            </a:r>
          </a:p>
        </p:txBody>
      </p: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055727" cy="26355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Make a conjecture about the sum of two odd numbers.</a:t>
            </a:r>
          </a:p>
          <a:p>
            <a:r>
              <a:rPr lang="en-US" sz="2800" dirty="0">
                <a:solidFill>
                  <a:srgbClr val="FF0000"/>
                </a:solidFill>
              </a:rPr>
              <a:t>The sum of two odd numbers is always an </a:t>
            </a:r>
            <a:r>
              <a:rPr lang="en-US" sz="2800" dirty="0">
                <a:solidFill>
                  <a:srgbClr val="FF0000"/>
                </a:solidFill>
                <a:uFill>
                  <a:solidFill>
                    <a:schemeClr val="tx2"/>
                  </a:solidFill>
                </a:uFill>
              </a:rPr>
              <a:t>even</a:t>
            </a:r>
            <a:r>
              <a:rPr lang="en-US" sz="2800" dirty="0">
                <a:solidFill>
                  <a:srgbClr val="FF0000"/>
                </a:solidFill>
              </a:rPr>
              <a:t> number.</a:t>
            </a:r>
            <a:endParaRPr lang="en-US" sz="2800" dirty="0">
              <a:solidFill>
                <a:srgbClr val="FF0000"/>
              </a:solidFill>
              <a:latin typeface="+mj-lt"/>
            </a:endParaRPr>
          </a:p>
        </p:txBody>
      </p:sp>
    </p:spTree>
    <p:extLst>
      <p:ext uri="{BB962C8B-B14F-4D97-AF65-F5344CB8AC3E}">
        <p14:creationId xmlns:p14="http://schemas.microsoft.com/office/powerpoint/2010/main" val="4140507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8805151"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Make a conjecture about the relationship between the segments joining opposite vertices of isosceles trapezoids.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Geometric Conjectures</a:t>
            </a:r>
          </a:p>
        </p:txBody>
      </p:sp>
    </p:spTree>
    <p:extLst>
      <p:ext uri="{BB962C8B-B14F-4D97-AF65-F5344CB8AC3E}">
        <p14:creationId xmlns:p14="http://schemas.microsoft.com/office/powerpoint/2010/main" val="61895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620748" cy="5047536"/>
          </a:xfrm>
          <a:prstGeom prst="rect">
            <a:avLst/>
          </a:prstGeom>
          <a:noFill/>
        </p:spPr>
        <p:txBody>
          <a:bodyPr wrap="square" rtlCol="0">
            <a:spAutoFit/>
          </a:bodyPr>
          <a:lstStyle/>
          <a:p>
            <a:pPr>
              <a:spcBef>
                <a:spcPts val="1200"/>
              </a:spcBef>
            </a:pPr>
            <a:r>
              <a:rPr lang="en-US" sz="2800" b="1" dirty="0"/>
              <a:t>Use the patterns shown to make a prediction. Complete each statement. </a:t>
            </a:r>
            <a:endParaRPr lang="en-US" sz="2800" dirty="0"/>
          </a:p>
          <a:p>
            <a:pPr>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3</a:t>
            </a:r>
            <a:r>
              <a:rPr lang="en-US" sz="2800" baseline="30000" dirty="0">
                <a:solidFill>
                  <a:schemeClr val="tx2"/>
                </a:solidFill>
              </a:rPr>
              <a:t>2</a:t>
            </a:r>
            <a:r>
              <a:rPr lang="en-US" sz="2800" dirty="0">
                <a:solidFill>
                  <a:schemeClr val="tx2"/>
                </a:solidFill>
              </a:rPr>
              <a:t> = 9             5</a:t>
            </a:r>
            <a:r>
              <a:rPr lang="en-US" sz="2800" baseline="30000" dirty="0">
                <a:solidFill>
                  <a:schemeClr val="tx2"/>
                </a:solidFill>
              </a:rPr>
              <a:t>2</a:t>
            </a:r>
            <a:r>
              <a:rPr lang="en-US" sz="2800" dirty="0">
                <a:solidFill>
                  <a:schemeClr val="tx2"/>
                </a:solidFill>
              </a:rPr>
              <a:t> = 25            11</a:t>
            </a:r>
            <a:r>
              <a:rPr lang="en-US" sz="2800" baseline="30000" dirty="0">
                <a:solidFill>
                  <a:schemeClr val="tx2"/>
                </a:solidFill>
              </a:rPr>
              <a:t>2</a:t>
            </a:r>
            <a:r>
              <a:rPr lang="en-US" sz="2800" dirty="0">
                <a:solidFill>
                  <a:schemeClr val="tx2"/>
                </a:solidFill>
              </a:rPr>
              <a:t> = 121           17</a:t>
            </a:r>
            <a:r>
              <a:rPr lang="en-US" sz="2800" baseline="30000" dirty="0">
                <a:solidFill>
                  <a:schemeClr val="tx2"/>
                </a:solidFill>
              </a:rPr>
              <a:t>2</a:t>
            </a:r>
            <a:r>
              <a:rPr lang="en-US" sz="2800" dirty="0">
                <a:solidFill>
                  <a:schemeClr val="tx2"/>
                </a:solidFill>
              </a:rPr>
              <a:t> = 289</a:t>
            </a:r>
          </a:p>
          <a:p>
            <a:pPr marL="444500">
              <a:spcBef>
                <a:spcPts val="1200"/>
              </a:spcBef>
            </a:pPr>
            <a:r>
              <a:rPr lang="en-US" sz="2800" dirty="0">
                <a:solidFill>
                  <a:schemeClr val="tx2"/>
                </a:solidFill>
              </a:rPr>
              <a:t>The square of an odd number is an __________ number.</a:t>
            </a:r>
            <a:r>
              <a:rPr lang="en-US" sz="2800" dirty="0"/>
              <a:t> </a:t>
            </a:r>
          </a:p>
          <a:p>
            <a:pPr>
              <a:spcBef>
                <a:spcPts val="1200"/>
              </a:spcBef>
            </a:pPr>
            <a:r>
              <a:rPr lang="en-US" sz="2800" b="1" dirty="0">
                <a:latin typeface="Proxima Nova" panose="02000506030000020004" pitchFamily="50" charset="0"/>
              </a:rPr>
              <a:t>2.</a:t>
            </a:r>
            <a:r>
              <a:rPr lang="en-US" sz="2800" b="1" dirty="0"/>
              <a:t>  </a:t>
            </a:r>
            <a:r>
              <a:rPr lang="en-US" sz="2800" dirty="0">
                <a:solidFill>
                  <a:schemeClr val="tx2"/>
                </a:solidFill>
              </a:rPr>
              <a:t>4</a:t>
            </a:r>
            <a:r>
              <a:rPr lang="en-US" sz="2800" baseline="30000" dirty="0">
                <a:solidFill>
                  <a:schemeClr val="tx2"/>
                </a:solidFill>
              </a:rPr>
              <a:t>2</a:t>
            </a:r>
            <a:r>
              <a:rPr lang="en-US" sz="2800" dirty="0">
                <a:solidFill>
                  <a:schemeClr val="tx2"/>
                </a:solidFill>
              </a:rPr>
              <a:t> = 16           8</a:t>
            </a:r>
            <a:r>
              <a:rPr lang="en-US" sz="2800" baseline="30000" dirty="0">
                <a:solidFill>
                  <a:schemeClr val="tx2"/>
                </a:solidFill>
              </a:rPr>
              <a:t>2</a:t>
            </a:r>
            <a:r>
              <a:rPr lang="en-US" sz="2800" dirty="0">
                <a:solidFill>
                  <a:schemeClr val="tx2"/>
                </a:solidFill>
              </a:rPr>
              <a:t> = 64            14</a:t>
            </a:r>
            <a:r>
              <a:rPr lang="en-US" sz="2800" baseline="30000" dirty="0">
                <a:solidFill>
                  <a:schemeClr val="tx2"/>
                </a:solidFill>
              </a:rPr>
              <a:t>2</a:t>
            </a:r>
            <a:r>
              <a:rPr lang="en-US" sz="2800" dirty="0">
                <a:solidFill>
                  <a:schemeClr val="tx2"/>
                </a:solidFill>
              </a:rPr>
              <a:t> = 196           20</a:t>
            </a:r>
            <a:r>
              <a:rPr lang="en-US" sz="2800" baseline="30000" dirty="0">
                <a:solidFill>
                  <a:schemeClr val="tx2"/>
                </a:solidFill>
              </a:rPr>
              <a:t>2</a:t>
            </a:r>
            <a:r>
              <a:rPr lang="en-US" sz="2800" dirty="0">
                <a:solidFill>
                  <a:schemeClr val="tx2"/>
                </a:solidFill>
              </a:rPr>
              <a:t> = 400</a:t>
            </a:r>
          </a:p>
          <a:p>
            <a:pPr marL="444500">
              <a:spcBef>
                <a:spcPts val="1200"/>
              </a:spcBef>
            </a:pPr>
            <a:r>
              <a:rPr lang="en-US" sz="2800" dirty="0">
                <a:solidFill>
                  <a:schemeClr val="tx2"/>
                </a:solidFill>
              </a:rPr>
              <a:t>The square of an even number is an __________ number.</a:t>
            </a:r>
            <a:endParaRPr lang="en-US" sz="2800" dirty="0"/>
          </a:p>
          <a:p>
            <a:pPr marL="536575" indent="-536575">
              <a:spcBef>
                <a:spcPts val="1200"/>
              </a:spcBef>
            </a:pPr>
            <a:r>
              <a:rPr lang="en-US" sz="2800" b="1" dirty="0">
                <a:latin typeface="Proxima Nova" panose="02000506030000020004" pitchFamily="50" charset="0"/>
              </a:rPr>
              <a:t>3.</a:t>
            </a:r>
            <a:r>
              <a:rPr lang="en-US" sz="2800" b="1" dirty="0"/>
              <a:t>  </a:t>
            </a:r>
            <a:r>
              <a:rPr lang="en-US" sz="2800" dirty="0">
                <a:solidFill>
                  <a:schemeClr val="tx2"/>
                </a:solidFill>
              </a:rPr>
              <a:t>2 + 5 = 7         15 + 4 = 19       22 + 13 = 35     14 + 37 = 51</a:t>
            </a:r>
          </a:p>
          <a:p>
            <a:pPr marL="444500">
              <a:spcBef>
                <a:spcPts val="1200"/>
              </a:spcBef>
            </a:pPr>
            <a:r>
              <a:rPr lang="en-US" sz="2800" dirty="0">
                <a:solidFill>
                  <a:schemeClr val="tx2"/>
                </a:solidFill>
              </a:rPr>
              <a:t>The sum of an odd number and an even number is an __________</a:t>
            </a:r>
          </a:p>
          <a:p>
            <a:pPr marL="536575" indent="1588">
              <a:spcBef>
                <a:spcPts val="1200"/>
              </a:spcBef>
            </a:pPr>
            <a:r>
              <a:rPr lang="en-US" sz="2800" dirty="0">
                <a:solidFill>
                  <a:schemeClr val="tx2"/>
                </a:solidFill>
              </a:rPr>
              <a:t>number.</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6471"/>
            <a:ext cx="10795315" cy="160367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1 Draw several examples.</a:t>
            </a:r>
          </a:p>
          <a:p>
            <a:r>
              <a:rPr lang="en-US" sz="2800" dirty="0"/>
              <a:t>An isosceles trapezoid is a trapezoid with two opposite congruent legs.</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Geometric Conjectures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335" y="3428999"/>
            <a:ext cx="6886575" cy="1238250"/>
          </a:xfrm>
          <a:prstGeom prst="rect">
            <a:avLst/>
          </a:prstGeom>
        </p:spPr>
      </p:pic>
    </p:spTree>
    <p:extLst>
      <p:ext uri="{BB962C8B-B14F-4D97-AF65-F5344CB8AC3E}">
        <p14:creationId xmlns:p14="http://schemas.microsoft.com/office/powerpoint/2010/main" val="976965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10795315"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Step 2 Look for a pattern.</a:t>
            </a:r>
          </a:p>
          <a:p>
            <a:pPr defTabSz="179388"/>
            <a:r>
              <a:rPr lang="en-US" sz="2800" dirty="0"/>
              <a:t>Notice that the segments joining opposite vertices of each isosceles trapezoid appear to have the same measure. Use a ruler or compass to confirm this.</a:t>
            </a:r>
          </a:p>
          <a:p>
            <a:r>
              <a:rPr lang="en-US" sz="2800" b="1" dirty="0">
                <a:solidFill>
                  <a:schemeClr val="tx1"/>
                </a:solidFill>
              </a:rPr>
              <a:t>Step 3 Make a conjecture.</a:t>
            </a:r>
          </a:p>
          <a:p>
            <a:r>
              <a:rPr lang="en-US" sz="2800" dirty="0"/>
              <a:t>The segments joining opposite vertices of an isosceles trapezoid are congruent.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Geometric Conjectures</a:t>
            </a:r>
          </a:p>
        </p:txBody>
      </p:sp>
    </p:spTree>
    <p:extLst>
      <p:ext uri="{BB962C8B-B14F-4D97-AF65-F5344CB8AC3E}">
        <p14:creationId xmlns:p14="http://schemas.microsoft.com/office/powerpoint/2010/main" val="480307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Geometric Conjectures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875998" cy="23682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Make a conjecture about the relationship between </a:t>
                </a:r>
                <a:r>
                  <a:rPr lang="en-US" sz="2800" i="1" dirty="0"/>
                  <a:t>AD</a:t>
                </a:r>
                <a:r>
                  <a:rPr lang="en-US" sz="2800" dirty="0"/>
                  <a:t> and </a:t>
                </a:r>
                <a:r>
                  <a:rPr lang="en-US" sz="2800" i="1" dirty="0"/>
                  <a:t>AB</a:t>
                </a:r>
                <a:r>
                  <a:rPr lang="en-US" sz="2800" dirty="0"/>
                  <a:t>, if </a:t>
                </a:r>
                <a:r>
                  <a:rPr lang="en-US" sz="2800" i="1" dirty="0"/>
                  <a:t>C</a:t>
                </a:r>
                <a:r>
                  <a:rPr lang="en-US" sz="2800" dirty="0"/>
                  <a:t> is the midpoint of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𝐴𝐵</m:t>
                        </m:r>
                      </m:e>
                    </m:acc>
                  </m:oMath>
                </a14:m>
                <a:r>
                  <a:rPr lang="en-US" sz="2800" dirty="0"/>
                  <a:t> and D is the midpoint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𝐴</m:t>
                        </m:r>
                        <m:r>
                          <a:rPr lang="en-US" sz="2800" b="0" i="1" smtClean="0">
                            <a:latin typeface="Cambria Math" panose="02040503050406030204" pitchFamily="18" charset="0"/>
                          </a:rPr>
                          <m:t>𝐶</m:t>
                        </m:r>
                      </m:e>
                    </m:acc>
                  </m:oMath>
                </a14:m>
                <a:r>
                  <a:rPr lang="en-US" sz="2800" dirty="0"/>
                  <a:t>.</a:t>
                </a:r>
              </a:p>
            </p:txBody>
          </p:sp>
        </mc:Choice>
        <mc:Fallback xmlns="">
          <p:sp>
            <p:nvSpPr>
              <p:cNvPr id="5"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10875998" cy="2368209"/>
              </a:xfrm>
              <a:prstGeom prst="rect">
                <a:avLst/>
              </a:prstGeom>
              <a:blipFill>
                <a:blip r:embed="rId2"/>
                <a:stretch>
                  <a:fillRect l="-1120" t="-2571"/>
                </a:stretch>
              </a:blipFill>
            </p:spPr>
            <p:txBody>
              <a:bodyPr/>
              <a:lstStyle/>
              <a:p>
                <a:r>
                  <a:rPr lang="en-US">
                    <a:noFill/>
                  </a:rPr>
                  <a:t> </a:t>
                </a:r>
              </a:p>
            </p:txBody>
          </p:sp>
        </mc:Fallback>
      </mc:AlternateContent>
    </p:spTree>
    <p:extLst>
      <p:ext uri="{BB962C8B-B14F-4D97-AF65-F5344CB8AC3E}">
        <p14:creationId xmlns:p14="http://schemas.microsoft.com/office/powerpoint/2010/main" val="68065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0070C0"/>
                </a:solidFill>
              </a:rPr>
            </a:br>
            <a:r>
              <a:rPr lang="en-US" sz="2800" b="0" dirty="0">
                <a:solidFill>
                  <a:schemeClr val="tx1"/>
                </a:solidFill>
              </a:rPr>
              <a:t>Geometric Conjectures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875998" cy="23217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Make a conjecture about the relationship between </a:t>
                </a:r>
                <a:r>
                  <a:rPr lang="en-US" sz="2800" i="1" dirty="0"/>
                  <a:t>AD</a:t>
                </a:r>
                <a:r>
                  <a:rPr lang="en-US" sz="2800" dirty="0"/>
                  <a:t> and </a:t>
                </a:r>
                <a:r>
                  <a:rPr lang="en-US" sz="2800" i="1" dirty="0"/>
                  <a:t>AB</a:t>
                </a:r>
                <a:r>
                  <a:rPr lang="en-US" sz="2800" dirty="0"/>
                  <a:t>, if </a:t>
                </a:r>
                <a:r>
                  <a:rPr lang="en-US" sz="2800" i="1" dirty="0"/>
                  <a:t>C</a:t>
                </a:r>
                <a:r>
                  <a:rPr lang="en-US" sz="2800" dirty="0"/>
                  <a:t> is the midpoint of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𝐴𝐵</m:t>
                        </m:r>
                      </m:e>
                    </m:acc>
                  </m:oMath>
                </a14:m>
                <a:r>
                  <a:rPr lang="en-US" sz="2800" dirty="0"/>
                  <a:t> and D is the midpoint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𝐴</m:t>
                        </m:r>
                        <m:r>
                          <a:rPr lang="en-US" sz="2800" b="0" i="1" smtClean="0">
                            <a:latin typeface="Cambria Math" panose="02040503050406030204" pitchFamily="18" charset="0"/>
                          </a:rPr>
                          <m:t>𝐶</m:t>
                        </m:r>
                      </m:e>
                    </m:acc>
                  </m:oMath>
                </a14:m>
                <a:r>
                  <a:rPr lang="en-US" sz="2800" dirty="0"/>
                  <a:t>.</a:t>
                </a:r>
              </a:p>
              <a:p>
                <a:r>
                  <a:rPr lang="en-IN" sz="2800" i="1" dirty="0">
                    <a:solidFill>
                      <a:srgbClr val="FF0000"/>
                    </a:solidFill>
                  </a:rPr>
                  <a:t>AD </a:t>
                </a:r>
                <a:r>
                  <a:rPr lang="en-IN" sz="2800" dirty="0">
                    <a:solidFill>
                      <a:srgbClr val="FF0000"/>
                    </a:solidFill>
                  </a:rPr>
                  <a:t>is </a:t>
                </a:r>
                <a:r>
                  <a:rPr lang="en-IN" sz="2800" dirty="0">
                    <a:solidFill>
                      <a:srgbClr val="FF0000"/>
                    </a:solidFill>
                    <a:uFill>
                      <a:solidFill>
                        <a:schemeClr val="tx2"/>
                      </a:solidFill>
                    </a:uFill>
                  </a:rPr>
                  <a:t>one fourth</a:t>
                </a:r>
                <a:r>
                  <a:rPr lang="en-IN" sz="2800" dirty="0">
                    <a:solidFill>
                      <a:srgbClr val="FF0000"/>
                    </a:solidFill>
                  </a:rPr>
                  <a:t> of </a:t>
                </a:r>
                <a:r>
                  <a:rPr lang="en-IN" sz="2800" i="1" dirty="0">
                    <a:solidFill>
                      <a:srgbClr val="FF0000"/>
                    </a:solidFill>
                  </a:rPr>
                  <a:t>AB</a:t>
                </a:r>
                <a:r>
                  <a:rPr lang="en-IN" sz="2800" dirty="0">
                    <a:solidFill>
                      <a:srgbClr val="FF0000"/>
                    </a:solidFill>
                  </a:rPr>
                  <a:t>. </a:t>
                </a:r>
                <a:endParaRPr lang="en-US" sz="2800" dirty="0">
                  <a:solidFill>
                    <a:srgbClr val="FF0000"/>
                  </a:solidFill>
                  <a:latin typeface="+mj-lt"/>
                </a:endParaRPr>
              </a:p>
            </p:txBody>
          </p:sp>
        </mc:Choice>
        <mc:Fallback xmlns="">
          <p:sp>
            <p:nvSpPr>
              <p:cNvPr id="5"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10875998" cy="2321714"/>
              </a:xfrm>
              <a:prstGeom prst="rect">
                <a:avLst/>
              </a:prstGeom>
              <a:blipFill>
                <a:blip r:embed="rId3"/>
                <a:stretch>
                  <a:fillRect l="-1120" t="-2625"/>
                </a:stretch>
              </a:blipFill>
            </p:spPr>
            <p:txBody>
              <a:bodyPr/>
              <a:lstStyle/>
              <a:p>
                <a:r>
                  <a:rPr lang="en-US">
                    <a:noFill/>
                  </a:rPr>
                  <a:t> </a:t>
                </a:r>
              </a:p>
            </p:txBody>
          </p:sp>
        </mc:Fallback>
      </mc:AlternateContent>
    </p:spTree>
    <p:extLst>
      <p:ext uri="{BB962C8B-B14F-4D97-AF65-F5344CB8AC3E}">
        <p14:creationId xmlns:p14="http://schemas.microsoft.com/office/powerpoint/2010/main" val="296093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666470"/>
            <a:ext cx="6129187" cy="352505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GAS PRICES</a:t>
            </a:r>
            <a:r>
              <a:rPr lang="en-US" sz="2800" b="1" dirty="0"/>
              <a:t> The table shows the average price of gasoline in the United States for the years 2010 through 2018. Make a conjecture about the price of gas in 2019. Explain how this conjecture is supported by the data given.</a:t>
            </a:r>
          </a:p>
        </p:txBody>
      </p:sp>
      <p:graphicFrame>
        <p:nvGraphicFramePr>
          <p:cNvPr id="8" name="Table 7"/>
          <p:cNvGraphicFramePr>
            <a:graphicFrameLocks noGrp="1"/>
          </p:cNvGraphicFramePr>
          <p:nvPr>
            <p:extLst>
              <p:ext uri="{D42A27DB-BD31-4B8C-83A1-F6EECF244321}">
                <p14:modId xmlns:p14="http://schemas.microsoft.com/office/powerpoint/2010/main" val="4259642415"/>
              </p:ext>
            </p:extLst>
          </p:nvPr>
        </p:nvGraphicFramePr>
        <p:xfrm>
          <a:off x="6739650" y="1681895"/>
          <a:ext cx="5302533" cy="4572000"/>
        </p:xfrm>
        <a:graphic>
          <a:graphicData uri="http://schemas.openxmlformats.org/drawingml/2006/table">
            <a:tbl>
              <a:tblPr firstRow="1" bandRow="1">
                <a:tableStyleId>{5C22544A-7EE6-4342-B048-85BDC9FD1C3A}</a:tableStyleId>
              </a:tblPr>
              <a:tblGrid>
                <a:gridCol w="1179984">
                  <a:extLst>
                    <a:ext uri="{9D8B030D-6E8A-4147-A177-3AD203B41FA5}">
                      <a16:colId xmlns:a16="http://schemas.microsoft.com/office/drawing/2014/main" val="3856225609"/>
                    </a:ext>
                  </a:extLst>
                </a:gridCol>
                <a:gridCol w="4122549">
                  <a:extLst>
                    <a:ext uri="{9D8B030D-6E8A-4147-A177-3AD203B41FA5}">
                      <a16:colId xmlns:a16="http://schemas.microsoft.com/office/drawing/2014/main" val="2828376852"/>
                    </a:ext>
                  </a:extLst>
                </a:gridCol>
              </a:tblGrid>
              <a:tr h="370840">
                <a:tc>
                  <a:txBody>
                    <a:bodyPr/>
                    <a:lstStyle/>
                    <a:p>
                      <a:pPr algn="ctr"/>
                      <a:r>
                        <a:rPr lang="en-IN" sz="2400" b="0" i="0" u="none" strike="noStrike" kern="1200" baseline="0" dirty="0">
                          <a:solidFill>
                            <a:sysClr val="windowText" lastClr="000000"/>
                          </a:solidFill>
                          <a:latin typeface="+mn-lt"/>
                          <a:ea typeface="+mn-ea"/>
                          <a:cs typeface="+mn-cs"/>
                        </a:rPr>
                        <a:t> </a:t>
                      </a:r>
                      <a:r>
                        <a:rPr lang="en-IN" sz="2400" b="1" i="0" u="none" strike="noStrike" kern="1200" baseline="0" dirty="0">
                          <a:solidFill>
                            <a:sysClr val="windowText" lastClr="000000"/>
                          </a:solidFill>
                          <a:latin typeface="+mn-lt"/>
                          <a:ea typeface="+mn-ea"/>
                          <a:cs typeface="+mn-cs"/>
                        </a:rPr>
                        <a:t>Year</a:t>
                      </a:r>
                      <a:endParaRPr lang="en-IN"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1" i="0" u="none" strike="noStrike" kern="1200" baseline="0" dirty="0">
                          <a:solidFill>
                            <a:sysClr val="windowText" lastClr="000000"/>
                          </a:solidFill>
                          <a:latin typeface="+mn-lt"/>
                          <a:ea typeface="+mn-ea"/>
                          <a:cs typeface="+mn-cs"/>
                        </a:rPr>
                        <a:t>Price (dollars per gallon)</a:t>
                      </a:r>
                      <a:endParaRPr lang="en-IN"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553065"/>
                  </a:ext>
                </a:extLst>
              </a:tr>
              <a:tr h="370840">
                <a:tc>
                  <a:txBody>
                    <a:bodyPr/>
                    <a:lstStyle/>
                    <a:p>
                      <a:pPr algn="ctr"/>
                      <a:r>
                        <a:rPr lang="en-IN" sz="2400" dirty="0">
                          <a:solidFill>
                            <a:schemeClr val="tx2"/>
                          </a:solidFill>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i="0" u="none" strike="noStrike" kern="1200" baseline="0" dirty="0">
                          <a:solidFill>
                            <a:schemeClr val="tx2"/>
                          </a:solidFill>
                          <a:latin typeface="+mn-lt"/>
                          <a:ea typeface="+mn-ea"/>
                          <a:cs typeface="+mn-cs"/>
                        </a:rPr>
                        <a:t>2.84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69114"/>
                  </a:ext>
                </a:extLst>
              </a:tr>
              <a:tr h="370840">
                <a:tc>
                  <a:txBody>
                    <a:bodyPr/>
                    <a:lstStyle/>
                    <a:p>
                      <a:pPr algn="ctr"/>
                      <a:r>
                        <a:rPr lang="en-IN" sz="2400" dirty="0">
                          <a:solidFill>
                            <a:schemeClr val="tx2"/>
                          </a:solidFill>
                        </a:rPr>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403357"/>
                  </a:ext>
                </a:extLst>
              </a:tr>
              <a:tr h="370840">
                <a:tc>
                  <a:txBody>
                    <a:bodyPr/>
                    <a:lstStyle/>
                    <a:p>
                      <a:pPr algn="ctr"/>
                      <a:r>
                        <a:rPr lang="en-IN" sz="2400" dirty="0">
                          <a:solidFill>
                            <a:schemeClr val="tx2"/>
                          </a:solidFill>
                        </a:rPr>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042892"/>
                  </a:ext>
                </a:extLst>
              </a:tr>
              <a:tr h="370840">
                <a:tc>
                  <a:txBody>
                    <a:bodyPr/>
                    <a:lstStyle/>
                    <a:p>
                      <a:pPr algn="ctr"/>
                      <a:r>
                        <a:rPr lang="en-IN" sz="2400" dirty="0">
                          <a:solidFill>
                            <a:schemeClr val="tx2"/>
                          </a:solidFill>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851467"/>
                  </a:ext>
                </a:extLst>
              </a:tr>
              <a:tr h="370840">
                <a:tc>
                  <a:txBody>
                    <a:bodyPr/>
                    <a:lstStyle/>
                    <a:p>
                      <a:pPr algn="ctr"/>
                      <a:r>
                        <a:rPr lang="en-IN" sz="2400" dirty="0">
                          <a:solidFill>
                            <a:schemeClr val="tx2"/>
                          </a:solidFill>
                        </a:rPr>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037273"/>
                  </a:ext>
                </a:extLst>
              </a:tr>
              <a:tr h="370840">
                <a:tc>
                  <a:txBody>
                    <a:bodyPr/>
                    <a:lstStyle/>
                    <a:p>
                      <a:pPr algn="ctr"/>
                      <a:r>
                        <a:rPr lang="en-IN" sz="2400" dirty="0">
                          <a:solidFill>
                            <a:schemeClr val="tx2"/>
                          </a:solidFill>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92195"/>
                  </a:ext>
                </a:extLst>
              </a:tr>
              <a:tr h="259080">
                <a:tc>
                  <a:txBody>
                    <a:bodyPr/>
                    <a:lstStyle/>
                    <a:p>
                      <a:pPr algn="ctr"/>
                      <a:r>
                        <a:rPr lang="en-IN" sz="2400" dirty="0">
                          <a:solidFill>
                            <a:schemeClr val="tx2"/>
                          </a:solidFill>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558772"/>
                  </a:ext>
                </a:extLst>
              </a:tr>
              <a:tr h="259080">
                <a:tc>
                  <a:txBody>
                    <a:bodyPr/>
                    <a:lstStyle/>
                    <a:p>
                      <a:pPr algn="ctr"/>
                      <a:r>
                        <a:rPr lang="en-IN" sz="2400" dirty="0">
                          <a:solidFill>
                            <a:schemeClr val="tx2"/>
                          </a:solidFill>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33032"/>
                  </a:ext>
                </a:extLst>
              </a:tr>
              <a:tr h="259080">
                <a:tc>
                  <a:txBody>
                    <a:bodyPr/>
                    <a:lstStyle/>
                    <a:p>
                      <a:pPr algn="ctr"/>
                      <a:r>
                        <a:rPr lang="en-IN" sz="2400" dirty="0">
                          <a:solidFill>
                            <a:schemeClr val="tx2"/>
                          </a:solidFill>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138657"/>
                  </a:ext>
                </a:extLst>
              </a:tr>
            </a:tbl>
          </a:graphicData>
        </a:graphic>
      </p:graphicFrame>
    </p:spTree>
    <p:extLst>
      <p:ext uri="{BB962C8B-B14F-4D97-AF65-F5344CB8AC3E}">
        <p14:creationId xmlns:p14="http://schemas.microsoft.com/office/powerpoint/2010/main" val="3790824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666469"/>
            <a:ext cx="6126480" cy="38675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Look for patterns in the data. </a:t>
            </a:r>
          </a:p>
          <a:p>
            <a:r>
              <a:rPr lang="en-US" sz="2800" dirty="0"/>
              <a:t>The price of gasoline increased from 2010 to 2012. From 2012 to 2016, the price of gas decreased, at first at a steady rate, and then more dramatically. Beginning in 2017, the price of gas began to increase at a steady rate.</a:t>
            </a:r>
          </a:p>
        </p:txBody>
      </p:sp>
      <p:graphicFrame>
        <p:nvGraphicFramePr>
          <p:cNvPr id="5" name="Table 4">
            <a:extLst>
              <a:ext uri="{FF2B5EF4-FFF2-40B4-BE49-F238E27FC236}">
                <a16:creationId xmlns:a16="http://schemas.microsoft.com/office/drawing/2014/main" id="{2D3B1CE3-CA6A-48B7-8A4C-C637E1CB4732}"/>
              </a:ext>
            </a:extLst>
          </p:cNvPr>
          <p:cNvGraphicFramePr>
            <a:graphicFrameLocks noGrp="1"/>
          </p:cNvGraphicFramePr>
          <p:nvPr>
            <p:extLst>
              <p:ext uri="{D42A27DB-BD31-4B8C-83A1-F6EECF244321}">
                <p14:modId xmlns:p14="http://schemas.microsoft.com/office/powerpoint/2010/main" val="3806557834"/>
              </p:ext>
            </p:extLst>
          </p:nvPr>
        </p:nvGraphicFramePr>
        <p:xfrm>
          <a:off x="6739650" y="1681895"/>
          <a:ext cx="5302533" cy="4572000"/>
        </p:xfrm>
        <a:graphic>
          <a:graphicData uri="http://schemas.openxmlformats.org/drawingml/2006/table">
            <a:tbl>
              <a:tblPr firstRow="1" bandRow="1">
                <a:tableStyleId>{5C22544A-7EE6-4342-B048-85BDC9FD1C3A}</a:tableStyleId>
              </a:tblPr>
              <a:tblGrid>
                <a:gridCol w="1179984">
                  <a:extLst>
                    <a:ext uri="{9D8B030D-6E8A-4147-A177-3AD203B41FA5}">
                      <a16:colId xmlns:a16="http://schemas.microsoft.com/office/drawing/2014/main" val="3856225609"/>
                    </a:ext>
                  </a:extLst>
                </a:gridCol>
                <a:gridCol w="4122549">
                  <a:extLst>
                    <a:ext uri="{9D8B030D-6E8A-4147-A177-3AD203B41FA5}">
                      <a16:colId xmlns:a16="http://schemas.microsoft.com/office/drawing/2014/main" val="2828376852"/>
                    </a:ext>
                  </a:extLst>
                </a:gridCol>
              </a:tblGrid>
              <a:tr h="370840">
                <a:tc>
                  <a:txBody>
                    <a:bodyPr/>
                    <a:lstStyle/>
                    <a:p>
                      <a:pPr algn="ctr"/>
                      <a:r>
                        <a:rPr lang="en-IN" sz="2400" b="0" i="0" u="none" strike="noStrike" kern="1200" baseline="0" dirty="0">
                          <a:solidFill>
                            <a:sysClr val="windowText" lastClr="000000"/>
                          </a:solidFill>
                          <a:latin typeface="+mn-lt"/>
                          <a:ea typeface="+mn-ea"/>
                          <a:cs typeface="+mn-cs"/>
                        </a:rPr>
                        <a:t> </a:t>
                      </a:r>
                      <a:r>
                        <a:rPr lang="en-IN" sz="2400" b="1" i="0" u="none" strike="noStrike" kern="1200" baseline="0" dirty="0">
                          <a:solidFill>
                            <a:sysClr val="windowText" lastClr="000000"/>
                          </a:solidFill>
                          <a:latin typeface="+mn-lt"/>
                          <a:ea typeface="+mn-ea"/>
                          <a:cs typeface="+mn-cs"/>
                        </a:rPr>
                        <a:t>Year</a:t>
                      </a:r>
                      <a:endParaRPr lang="en-IN"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1" i="0" u="none" strike="noStrike" kern="1200" baseline="0" dirty="0">
                          <a:solidFill>
                            <a:sysClr val="windowText" lastClr="000000"/>
                          </a:solidFill>
                          <a:latin typeface="+mn-lt"/>
                          <a:ea typeface="+mn-ea"/>
                          <a:cs typeface="+mn-cs"/>
                        </a:rPr>
                        <a:t>Price (dollars per gallon)</a:t>
                      </a:r>
                      <a:endParaRPr lang="en-IN"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553065"/>
                  </a:ext>
                </a:extLst>
              </a:tr>
              <a:tr h="370840">
                <a:tc>
                  <a:txBody>
                    <a:bodyPr/>
                    <a:lstStyle/>
                    <a:p>
                      <a:pPr algn="ctr"/>
                      <a:r>
                        <a:rPr lang="en-IN" sz="2400" dirty="0">
                          <a:solidFill>
                            <a:schemeClr val="tx2"/>
                          </a:solidFill>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i="0" u="none" strike="noStrike" kern="1200" baseline="0" dirty="0">
                          <a:solidFill>
                            <a:schemeClr val="tx2"/>
                          </a:solidFill>
                          <a:latin typeface="+mn-lt"/>
                          <a:ea typeface="+mn-ea"/>
                          <a:cs typeface="+mn-cs"/>
                        </a:rPr>
                        <a:t>2.84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69114"/>
                  </a:ext>
                </a:extLst>
              </a:tr>
              <a:tr h="370840">
                <a:tc>
                  <a:txBody>
                    <a:bodyPr/>
                    <a:lstStyle/>
                    <a:p>
                      <a:pPr algn="ctr"/>
                      <a:r>
                        <a:rPr lang="en-IN" sz="2400" dirty="0">
                          <a:solidFill>
                            <a:schemeClr val="tx2"/>
                          </a:solidFill>
                        </a:rPr>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403357"/>
                  </a:ext>
                </a:extLst>
              </a:tr>
              <a:tr h="370840">
                <a:tc>
                  <a:txBody>
                    <a:bodyPr/>
                    <a:lstStyle/>
                    <a:p>
                      <a:pPr algn="ctr"/>
                      <a:r>
                        <a:rPr lang="en-IN" sz="2400" dirty="0">
                          <a:solidFill>
                            <a:schemeClr val="tx2"/>
                          </a:solidFill>
                        </a:rPr>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042892"/>
                  </a:ext>
                </a:extLst>
              </a:tr>
              <a:tr h="370840">
                <a:tc>
                  <a:txBody>
                    <a:bodyPr/>
                    <a:lstStyle/>
                    <a:p>
                      <a:pPr algn="ctr"/>
                      <a:r>
                        <a:rPr lang="en-IN" sz="2400" dirty="0">
                          <a:solidFill>
                            <a:schemeClr val="tx2"/>
                          </a:solidFill>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851467"/>
                  </a:ext>
                </a:extLst>
              </a:tr>
              <a:tr h="370840">
                <a:tc>
                  <a:txBody>
                    <a:bodyPr/>
                    <a:lstStyle/>
                    <a:p>
                      <a:pPr algn="ctr"/>
                      <a:r>
                        <a:rPr lang="en-IN" sz="2400" dirty="0">
                          <a:solidFill>
                            <a:schemeClr val="tx2"/>
                          </a:solidFill>
                        </a:rPr>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037273"/>
                  </a:ext>
                </a:extLst>
              </a:tr>
              <a:tr h="370840">
                <a:tc>
                  <a:txBody>
                    <a:bodyPr/>
                    <a:lstStyle/>
                    <a:p>
                      <a:pPr algn="ctr"/>
                      <a:r>
                        <a:rPr lang="en-IN" sz="2400" dirty="0">
                          <a:solidFill>
                            <a:schemeClr val="tx2"/>
                          </a:solidFill>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92195"/>
                  </a:ext>
                </a:extLst>
              </a:tr>
              <a:tr h="259080">
                <a:tc>
                  <a:txBody>
                    <a:bodyPr/>
                    <a:lstStyle/>
                    <a:p>
                      <a:pPr algn="ctr"/>
                      <a:r>
                        <a:rPr lang="en-IN" sz="2400" dirty="0">
                          <a:solidFill>
                            <a:schemeClr val="tx2"/>
                          </a:solidFill>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558772"/>
                  </a:ext>
                </a:extLst>
              </a:tr>
              <a:tr h="259080">
                <a:tc>
                  <a:txBody>
                    <a:bodyPr/>
                    <a:lstStyle/>
                    <a:p>
                      <a:pPr algn="ctr"/>
                      <a:r>
                        <a:rPr lang="en-IN" sz="2400" dirty="0">
                          <a:solidFill>
                            <a:schemeClr val="tx2"/>
                          </a:solidFill>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33032"/>
                  </a:ext>
                </a:extLst>
              </a:tr>
              <a:tr h="259080">
                <a:tc>
                  <a:txBody>
                    <a:bodyPr/>
                    <a:lstStyle/>
                    <a:p>
                      <a:pPr algn="ctr"/>
                      <a:r>
                        <a:rPr lang="en-IN" sz="2400" dirty="0">
                          <a:solidFill>
                            <a:schemeClr val="tx2"/>
                          </a:solidFill>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138657"/>
                  </a:ext>
                </a:extLst>
              </a:tr>
            </a:tbl>
          </a:graphicData>
        </a:graphic>
      </p:graphicFrame>
    </p:spTree>
    <p:extLst>
      <p:ext uri="{BB962C8B-B14F-4D97-AF65-F5344CB8AC3E}">
        <p14:creationId xmlns:p14="http://schemas.microsoft.com/office/powerpoint/2010/main" val="457886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666470"/>
            <a:ext cx="6126480" cy="40390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data shows that the price of gas follows an oscillating pattern, increasing in price for several years before decreasing in price for several years.</a:t>
            </a:r>
          </a:p>
          <a:p>
            <a:r>
              <a:rPr lang="en-US" sz="2800" dirty="0"/>
              <a:t>Conjecture: In 2019, the price of gas will continue to increase.</a:t>
            </a:r>
          </a:p>
        </p:txBody>
      </p:sp>
      <p:graphicFrame>
        <p:nvGraphicFramePr>
          <p:cNvPr id="5" name="Table 4">
            <a:extLst>
              <a:ext uri="{FF2B5EF4-FFF2-40B4-BE49-F238E27FC236}">
                <a16:creationId xmlns:a16="http://schemas.microsoft.com/office/drawing/2014/main" id="{BFDE58F8-E1F6-474A-9DAE-7F4EFDBC6BEF}"/>
              </a:ext>
            </a:extLst>
          </p:cNvPr>
          <p:cNvGraphicFramePr>
            <a:graphicFrameLocks noGrp="1"/>
          </p:cNvGraphicFramePr>
          <p:nvPr>
            <p:extLst>
              <p:ext uri="{D42A27DB-BD31-4B8C-83A1-F6EECF244321}">
                <p14:modId xmlns:p14="http://schemas.microsoft.com/office/powerpoint/2010/main" val="3806557834"/>
              </p:ext>
            </p:extLst>
          </p:nvPr>
        </p:nvGraphicFramePr>
        <p:xfrm>
          <a:off x="6739650" y="1681895"/>
          <a:ext cx="5302533" cy="4572000"/>
        </p:xfrm>
        <a:graphic>
          <a:graphicData uri="http://schemas.openxmlformats.org/drawingml/2006/table">
            <a:tbl>
              <a:tblPr firstRow="1" bandRow="1">
                <a:tableStyleId>{5C22544A-7EE6-4342-B048-85BDC9FD1C3A}</a:tableStyleId>
              </a:tblPr>
              <a:tblGrid>
                <a:gridCol w="1179984">
                  <a:extLst>
                    <a:ext uri="{9D8B030D-6E8A-4147-A177-3AD203B41FA5}">
                      <a16:colId xmlns:a16="http://schemas.microsoft.com/office/drawing/2014/main" val="3856225609"/>
                    </a:ext>
                  </a:extLst>
                </a:gridCol>
                <a:gridCol w="4122549">
                  <a:extLst>
                    <a:ext uri="{9D8B030D-6E8A-4147-A177-3AD203B41FA5}">
                      <a16:colId xmlns:a16="http://schemas.microsoft.com/office/drawing/2014/main" val="2828376852"/>
                    </a:ext>
                  </a:extLst>
                </a:gridCol>
              </a:tblGrid>
              <a:tr h="370840">
                <a:tc>
                  <a:txBody>
                    <a:bodyPr/>
                    <a:lstStyle/>
                    <a:p>
                      <a:pPr algn="ctr"/>
                      <a:r>
                        <a:rPr lang="en-IN" sz="2400" b="0" i="0" u="none" strike="noStrike" kern="1200" baseline="0" dirty="0">
                          <a:solidFill>
                            <a:sysClr val="windowText" lastClr="000000"/>
                          </a:solidFill>
                          <a:latin typeface="+mn-lt"/>
                          <a:ea typeface="+mn-ea"/>
                          <a:cs typeface="+mn-cs"/>
                        </a:rPr>
                        <a:t> </a:t>
                      </a:r>
                      <a:r>
                        <a:rPr lang="en-IN" sz="2400" b="1" i="0" u="none" strike="noStrike" kern="1200" baseline="0" dirty="0">
                          <a:solidFill>
                            <a:sysClr val="windowText" lastClr="000000"/>
                          </a:solidFill>
                          <a:latin typeface="+mn-lt"/>
                          <a:ea typeface="+mn-ea"/>
                          <a:cs typeface="+mn-cs"/>
                        </a:rPr>
                        <a:t>Year</a:t>
                      </a:r>
                      <a:endParaRPr lang="en-IN"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1" i="0" u="none" strike="noStrike" kern="1200" baseline="0" dirty="0">
                          <a:solidFill>
                            <a:sysClr val="windowText" lastClr="000000"/>
                          </a:solidFill>
                          <a:latin typeface="+mn-lt"/>
                          <a:ea typeface="+mn-ea"/>
                          <a:cs typeface="+mn-cs"/>
                        </a:rPr>
                        <a:t>Price (dollars per gallon)</a:t>
                      </a:r>
                      <a:endParaRPr lang="en-IN" sz="24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1553065"/>
                  </a:ext>
                </a:extLst>
              </a:tr>
              <a:tr h="370840">
                <a:tc>
                  <a:txBody>
                    <a:bodyPr/>
                    <a:lstStyle/>
                    <a:p>
                      <a:pPr algn="ctr"/>
                      <a:r>
                        <a:rPr lang="en-IN" sz="2400" dirty="0">
                          <a:solidFill>
                            <a:schemeClr val="tx2"/>
                          </a:solidFill>
                        </a:rPr>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b="0" i="0" u="none" strike="noStrike" kern="1200" baseline="0" dirty="0">
                          <a:solidFill>
                            <a:schemeClr val="tx2"/>
                          </a:solidFill>
                          <a:latin typeface="+mn-lt"/>
                          <a:ea typeface="+mn-ea"/>
                          <a:cs typeface="+mn-cs"/>
                        </a:rPr>
                        <a:t>2.84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269114"/>
                  </a:ext>
                </a:extLst>
              </a:tr>
              <a:tr h="370840">
                <a:tc>
                  <a:txBody>
                    <a:bodyPr/>
                    <a:lstStyle/>
                    <a:p>
                      <a:pPr algn="ctr"/>
                      <a:r>
                        <a:rPr lang="en-IN" sz="2400" dirty="0">
                          <a:solidFill>
                            <a:schemeClr val="tx2"/>
                          </a:solidFill>
                        </a:rPr>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403357"/>
                  </a:ext>
                </a:extLst>
              </a:tr>
              <a:tr h="370840">
                <a:tc>
                  <a:txBody>
                    <a:bodyPr/>
                    <a:lstStyle/>
                    <a:p>
                      <a:pPr algn="ctr"/>
                      <a:r>
                        <a:rPr lang="en-IN" sz="2400" dirty="0">
                          <a:solidFill>
                            <a:schemeClr val="tx2"/>
                          </a:solidFill>
                        </a:rPr>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7042892"/>
                  </a:ext>
                </a:extLst>
              </a:tr>
              <a:tr h="370840">
                <a:tc>
                  <a:txBody>
                    <a:bodyPr/>
                    <a:lstStyle/>
                    <a:p>
                      <a:pPr algn="ctr"/>
                      <a:r>
                        <a:rPr lang="en-IN" sz="2400" dirty="0">
                          <a:solidFill>
                            <a:schemeClr val="tx2"/>
                          </a:solidFill>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851467"/>
                  </a:ext>
                </a:extLst>
              </a:tr>
              <a:tr h="370840">
                <a:tc>
                  <a:txBody>
                    <a:bodyPr/>
                    <a:lstStyle/>
                    <a:p>
                      <a:pPr algn="ctr"/>
                      <a:r>
                        <a:rPr lang="en-IN" sz="2400" dirty="0">
                          <a:solidFill>
                            <a:schemeClr val="tx2"/>
                          </a:solidFill>
                        </a:rPr>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3.44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4037273"/>
                  </a:ext>
                </a:extLst>
              </a:tr>
              <a:tr h="370840">
                <a:tc>
                  <a:txBody>
                    <a:bodyPr/>
                    <a:lstStyle/>
                    <a:p>
                      <a:pPr algn="ctr"/>
                      <a:r>
                        <a:rPr lang="en-IN" sz="2400" dirty="0">
                          <a:solidFill>
                            <a:schemeClr val="tx2"/>
                          </a:solidFill>
                        </a:rPr>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892195"/>
                  </a:ext>
                </a:extLst>
              </a:tr>
              <a:tr h="259080">
                <a:tc>
                  <a:txBody>
                    <a:bodyPr/>
                    <a:lstStyle/>
                    <a:p>
                      <a:pPr algn="ctr"/>
                      <a:r>
                        <a:rPr lang="en-IN" sz="2400" dirty="0">
                          <a:solidFill>
                            <a:schemeClr val="tx2"/>
                          </a:solidFill>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3558772"/>
                  </a:ext>
                </a:extLst>
              </a:tr>
              <a:tr h="259080">
                <a:tc>
                  <a:txBody>
                    <a:bodyPr/>
                    <a:lstStyle/>
                    <a:p>
                      <a:pPr algn="ctr"/>
                      <a:r>
                        <a:rPr lang="en-IN" sz="2400" dirty="0">
                          <a:solidFill>
                            <a:schemeClr val="tx2"/>
                          </a:solidFill>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2233032"/>
                  </a:ext>
                </a:extLst>
              </a:tr>
              <a:tr h="259080">
                <a:tc>
                  <a:txBody>
                    <a:bodyPr/>
                    <a:lstStyle/>
                    <a:p>
                      <a:pPr algn="ctr"/>
                      <a:r>
                        <a:rPr lang="en-IN" sz="2400" dirty="0">
                          <a:solidFill>
                            <a:schemeClr val="tx2"/>
                          </a:solidFill>
                        </a:rPr>
                        <a:t>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2400" dirty="0">
                          <a:solidFill>
                            <a:schemeClr val="tx2"/>
                          </a:solidFill>
                        </a:rPr>
                        <a:t>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138657"/>
                  </a:ext>
                </a:extLst>
              </a:tr>
            </a:tbl>
          </a:graphicData>
        </a:graphic>
      </p:graphicFrame>
    </p:spTree>
    <p:extLst>
      <p:ext uri="{BB962C8B-B14F-4D97-AF65-F5344CB8AC3E}">
        <p14:creationId xmlns:p14="http://schemas.microsoft.com/office/powerpoint/2010/main" val="3098278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7"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8657233"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r>
              <a:rPr lang="en-US" sz="2800" dirty="0"/>
              <a:t>Could the pattern of the data change over time? Explain your reasoning.</a:t>
            </a:r>
          </a:p>
        </p:txBody>
      </p:sp>
    </p:spTree>
    <p:extLst>
      <p:ext uri="{BB962C8B-B14F-4D97-AF65-F5344CB8AC3E}">
        <p14:creationId xmlns:p14="http://schemas.microsoft.com/office/powerpoint/2010/main" val="2338621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6156081" cy="47467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dirty="0">
                <a:solidFill>
                  <a:schemeClr val="tx1"/>
                </a:solidFill>
              </a:rPr>
              <a:t>HEARING LOSS </a:t>
            </a:r>
            <a:r>
              <a:rPr lang="en-US" sz="2800" dirty="0"/>
              <a:t>The intensity of a sound to the human ear is measured in A-weighted decibels, or dBA. For every 3 decibels over 85 decibels, the exposure time it takes to cause hearing damage is cut in half. How long does it take to cause hearing damage at 106 decibels? Write your answer as a decimal.</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671255480"/>
                  </p:ext>
                </p:extLst>
              </p:nvPr>
            </p:nvGraphicFramePr>
            <p:xfrm>
              <a:off x="6993964" y="1964507"/>
              <a:ext cx="4986226" cy="3867658"/>
            </p:xfrm>
            <a:graphic>
              <a:graphicData uri="http://schemas.openxmlformats.org/drawingml/2006/table">
                <a:tbl>
                  <a:tblPr firstRow="1" bandRow="1">
                    <a:tableStyleId>{5C22544A-7EE6-4342-B048-85BDC9FD1C3A}</a:tableStyleId>
                  </a:tblPr>
                  <a:tblGrid>
                    <a:gridCol w="2150036">
                      <a:extLst>
                        <a:ext uri="{9D8B030D-6E8A-4147-A177-3AD203B41FA5}">
                          <a16:colId xmlns:a16="http://schemas.microsoft.com/office/drawing/2014/main" val="56891301"/>
                        </a:ext>
                      </a:extLst>
                    </a:gridCol>
                    <a:gridCol w="2836190">
                      <a:extLst>
                        <a:ext uri="{9D8B030D-6E8A-4147-A177-3AD203B41FA5}">
                          <a16:colId xmlns:a16="http://schemas.microsoft.com/office/drawing/2014/main" val="2517454264"/>
                        </a:ext>
                      </a:extLst>
                    </a:gridCol>
                  </a:tblGrid>
                  <a:tr h="370840">
                    <a:tc>
                      <a:txBody>
                        <a:bodyPr/>
                        <a:lstStyle/>
                        <a:p>
                          <a:pPr algn="ctr"/>
                          <a:r>
                            <a:rPr lang="en-IN" sz="2400" dirty="0">
                              <a:solidFill>
                                <a:sysClr val="windowText" lastClr="000000"/>
                              </a:solidFill>
                            </a:rPr>
                            <a:t>Decibel</a:t>
                          </a:r>
                        </a:p>
                        <a:p>
                          <a:pPr algn="ctr"/>
                          <a:r>
                            <a:rPr lang="en-IN" sz="2400" dirty="0">
                              <a:solidFill>
                                <a:sysClr val="windowText" lastClr="000000"/>
                              </a:solidFill>
                            </a:rPr>
                            <a:t>Level (dBA)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ysClr val="windowText" lastClr="000000"/>
                              </a:solidFill>
                            </a:rPr>
                            <a:t>Exposure Time</a:t>
                          </a:r>
                        </a:p>
                        <a:p>
                          <a:pPr algn="ctr"/>
                          <a:r>
                            <a:rPr lang="en-IN" sz="2400" dirty="0">
                              <a:solidFill>
                                <a:sysClr val="windowText" lastClr="000000"/>
                              </a:solidFill>
                            </a:rPr>
                            <a:t>(hours)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438018"/>
                      </a:ext>
                    </a:extLst>
                  </a:tr>
                  <a:tr h="370840">
                    <a:tc>
                      <a:txBody>
                        <a:bodyPr/>
                        <a:lstStyle/>
                        <a:p>
                          <a:pPr algn="ctr"/>
                          <a:r>
                            <a:rPr lang="en-IN" sz="2400" dirty="0">
                              <a:solidFill>
                                <a:schemeClr val="tx2"/>
                              </a:solidFil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2"/>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01394"/>
                      </a:ext>
                    </a:extLst>
                  </a:tr>
                  <a:tr h="370840">
                    <a:tc>
                      <a:txBody>
                        <a:bodyPr/>
                        <a:lstStyle/>
                        <a:p>
                          <a:pPr algn="ctr"/>
                          <a:r>
                            <a:rPr lang="en-IN" sz="2400" dirty="0">
                              <a:solidFill>
                                <a:schemeClr val="tx2"/>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35404"/>
                      </a:ext>
                    </a:extLst>
                  </a:tr>
                  <a:tr h="370840">
                    <a:tc>
                      <a:txBody>
                        <a:bodyPr/>
                        <a:lstStyle/>
                        <a:p>
                          <a:pPr algn="ctr"/>
                          <a:r>
                            <a:rPr lang="en-IN" sz="2400" dirty="0">
                              <a:solidFill>
                                <a:schemeClr val="tx2"/>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2</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49418"/>
                      </a:ext>
                    </a:extLst>
                  </a:tr>
                  <a:tr h="370840">
                    <a:tc>
                      <a:txBody>
                        <a:bodyPr/>
                        <a:lstStyle/>
                        <a:p>
                          <a:pPr algn="ctr"/>
                          <a:r>
                            <a:rPr lang="en-IN" sz="2400" dirty="0">
                              <a:solidFill>
                                <a:schemeClr val="tx2"/>
                              </a:solidFill>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1</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09898"/>
                      </a:ext>
                    </a:extLst>
                  </a:tr>
                  <a:tr h="370840">
                    <a:tc>
                      <a:txBody>
                        <a:bodyPr/>
                        <a:lstStyle/>
                        <a:p>
                          <a:pPr algn="ctr"/>
                          <a:r>
                            <a:rPr lang="en-IN" sz="2400" dirty="0">
                              <a:solidFill>
                                <a:schemeClr val="tx2"/>
                              </a:solidFill>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IN" sz="240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m:t>
                                  </m:r>
                                </m:num>
                                <m:den>
                                  <m:r>
                                    <a:rPr lang="en-US" sz="2400" b="0" i="1" smtClean="0">
                                      <a:solidFill>
                                        <a:schemeClr val="tx2"/>
                                      </a:solidFill>
                                      <a:latin typeface="Cambria Math" panose="02040503050406030204" pitchFamily="18" charset="0"/>
                                    </a:rPr>
                                    <m:t>2</m:t>
                                  </m:r>
                                </m:den>
                              </m:f>
                            </m:oMath>
                          </a14:m>
                          <a:r>
                            <a:rPr lang="en-IN" sz="2400" dirty="0">
                              <a:solidFill>
                                <a:schemeClr val="tx2"/>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1740773"/>
                      </a:ext>
                    </a:extLst>
                  </a:tr>
                  <a:tr h="370840">
                    <a:tc>
                      <a:txBody>
                        <a:bodyPr/>
                        <a:lstStyle/>
                        <a:p>
                          <a:pPr algn="ctr"/>
                          <a:r>
                            <a:rPr lang="en-IN" sz="2400" dirty="0">
                              <a:solidFill>
                                <a:schemeClr val="tx2"/>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IN" sz="240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m:t>
                                  </m:r>
                                </m:num>
                                <m:den>
                                  <m:r>
                                    <a:rPr lang="en-US" sz="2400" b="0" i="1" smtClean="0">
                                      <a:solidFill>
                                        <a:schemeClr val="tx2"/>
                                      </a:solidFill>
                                      <a:latin typeface="Cambria Math" panose="02040503050406030204" pitchFamily="18" charset="0"/>
                                    </a:rPr>
                                    <m:t>4</m:t>
                                  </m:r>
                                </m:den>
                              </m:f>
                            </m:oMath>
                          </a14:m>
                          <a:r>
                            <a:rPr lang="en-IN" sz="2400" dirty="0">
                              <a:solidFill>
                                <a:schemeClr val="tx2"/>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432528"/>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671255480"/>
                  </p:ext>
                </p:extLst>
              </p:nvPr>
            </p:nvGraphicFramePr>
            <p:xfrm>
              <a:off x="6993964" y="1964507"/>
              <a:ext cx="4986226" cy="3867658"/>
            </p:xfrm>
            <a:graphic>
              <a:graphicData uri="http://schemas.openxmlformats.org/drawingml/2006/table">
                <a:tbl>
                  <a:tblPr firstRow="1" bandRow="1">
                    <a:tableStyleId>{5C22544A-7EE6-4342-B048-85BDC9FD1C3A}</a:tableStyleId>
                  </a:tblPr>
                  <a:tblGrid>
                    <a:gridCol w="2150036">
                      <a:extLst>
                        <a:ext uri="{9D8B030D-6E8A-4147-A177-3AD203B41FA5}">
                          <a16:colId xmlns:a16="http://schemas.microsoft.com/office/drawing/2014/main" val="56891301"/>
                        </a:ext>
                      </a:extLst>
                    </a:gridCol>
                    <a:gridCol w="2836190">
                      <a:extLst>
                        <a:ext uri="{9D8B030D-6E8A-4147-A177-3AD203B41FA5}">
                          <a16:colId xmlns:a16="http://schemas.microsoft.com/office/drawing/2014/main" val="2517454264"/>
                        </a:ext>
                      </a:extLst>
                    </a:gridCol>
                  </a:tblGrid>
                  <a:tr h="822960">
                    <a:tc>
                      <a:txBody>
                        <a:bodyPr/>
                        <a:lstStyle/>
                        <a:p>
                          <a:pPr algn="ctr"/>
                          <a:r>
                            <a:rPr lang="en-IN" sz="2400" dirty="0">
                              <a:solidFill>
                                <a:sysClr val="windowText" lastClr="000000"/>
                              </a:solidFill>
                            </a:rPr>
                            <a:t>Decibel</a:t>
                          </a:r>
                        </a:p>
                        <a:p>
                          <a:pPr algn="ctr"/>
                          <a:r>
                            <a:rPr lang="en-IN" sz="2400" dirty="0">
                              <a:solidFill>
                                <a:sysClr val="windowText" lastClr="000000"/>
                              </a:solidFill>
                            </a:rPr>
                            <a:t>Level (</a:t>
                          </a:r>
                          <a:r>
                            <a:rPr lang="en-IN" sz="2400" dirty="0" err="1">
                              <a:solidFill>
                                <a:sysClr val="windowText" lastClr="000000"/>
                              </a:solidFill>
                            </a:rPr>
                            <a:t>dBA</a:t>
                          </a:r>
                          <a:r>
                            <a:rPr lang="en-IN" sz="24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ysClr val="windowText" lastClr="000000"/>
                              </a:solidFill>
                            </a:rPr>
                            <a:t>Exposure Time</a:t>
                          </a:r>
                        </a:p>
                        <a:p>
                          <a:pPr algn="ctr"/>
                          <a:r>
                            <a:rPr lang="en-IN" sz="2400" dirty="0">
                              <a:solidFill>
                                <a:sysClr val="windowText" lastClr="000000"/>
                              </a:solidFill>
                            </a:rPr>
                            <a:t>(hours)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438018"/>
                      </a:ext>
                    </a:extLst>
                  </a:tr>
                  <a:tr h="457200">
                    <a:tc>
                      <a:txBody>
                        <a:bodyPr/>
                        <a:lstStyle/>
                        <a:p>
                          <a:pPr algn="ctr"/>
                          <a:r>
                            <a:rPr lang="en-IN" sz="2400" dirty="0">
                              <a:solidFill>
                                <a:schemeClr val="tx2"/>
                              </a:solidFil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2"/>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01394"/>
                      </a:ext>
                    </a:extLst>
                  </a:tr>
                  <a:tr h="457200">
                    <a:tc>
                      <a:txBody>
                        <a:bodyPr/>
                        <a:lstStyle/>
                        <a:p>
                          <a:pPr algn="ctr"/>
                          <a:r>
                            <a:rPr lang="en-IN" sz="2400" dirty="0">
                              <a:solidFill>
                                <a:schemeClr val="tx2"/>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35404"/>
                      </a:ext>
                    </a:extLst>
                  </a:tr>
                  <a:tr h="457200">
                    <a:tc>
                      <a:txBody>
                        <a:bodyPr/>
                        <a:lstStyle/>
                        <a:p>
                          <a:pPr algn="ctr"/>
                          <a:r>
                            <a:rPr lang="en-IN" sz="2400" dirty="0">
                              <a:solidFill>
                                <a:schemeClr val="tx2"/>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2</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49418"/>
                      </a:ext>
                    </a:extLst>
                  </a:tr>
                  <a:tr h="457200">
                    <a:tc>
                      <a:txBody>
                        <a:bodyPr/>
                        <a:lstStyle/>
                        <a:p>
                          <a:pPr algn="ctr"/>
                          <a:r>
                            <a:rPr lang="en-IN" sz="2400" dirty="0">
                              <a:solidFill>
                                <a:schemeClr val="tx2"/>
                              </a:solidFill>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1</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09898"/>
                      </a:ext>
                    </a:extLst>
                  </a:tr>
                  <a:tr h="607949">
                    <a:tc>
                      <a:txBody>
                        <a:bodyPr/>
                        <a:lstStyle/>
                        <a:p>
                          <a:pPr algn="ctr"/>
                          <a:r>
                            <a:rPr lang="en-IN" sz="2400" dirty="0">
                              <a:solidFill>
                                <a:schemeClr val="tx2"/>
                              </a:solidFill>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5966" t="-442000" r="-429" b="-111000"/>
                          </a:stretch>
                        </a:blipFill>
                      </a:tcPr>
                    </a:tc>
                    <a:extLst>
                      <a:ext uri="{0D108BD9-81ED-4DB2-BD59-A6C34878D82A}">
                        <a16:rowId xmlns:a16="http://schemas.microsoft.com/office/drawing/2014/main" val="4061740773"/>
                      </a:ext>
                    </a:extLst>
                  </a:tr>
                  <a:tr h="607949">
                    <a:tc>
                      <a:txBody>
                        <a:bodyPr/>
                        <a:lstStyle/>
                        <a:p>
                          <a:pPr algn="ctr"/>
                          <a:r>
                            <a:rPr lang="en-IN" sz="2400" dirty="0">
                              <a:solidFill>
                                <a:schemeClr val="tx2"/>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75966" t="-542000" r="-429" b="-11000"/>
                          </a:stretch>
                        </a:blipFill>
                      </a:tcPr>
                    </a:tc>
                    <a:extLst>
                      <a:ext uri="{0D108BD9-81ED-4DB2-BD59-A6C34878D82A}">
                        <a16:rowId xmlns:a16="http://schemas.microsoft.com/office/drawing/2014/main" val="2720432528"/>
                      </a:ext>
                    </a:extLst>
                  </a:tr>
                </a:tbl>
              </a:graphicData>
            </a:graphic>
          </p:graphicFrame>
        </mc:Fallback>
      </mc:AlternateContent>
    </p:spTree>
    <p:extLst>
      <p:ext uri="{BB962C8B-B14F-4D97-AF65-F5344CB8AC3E}">
        <p14:creationId xmlns:p14="http://schemas.microsoft.com/office/powerpoint/2010/main" val="463073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0070C0"/>
                </a:solidFill>
              </a:rPr>
            </a:br>
            <a:r>
              <a:rPr lang="en-US" sz="2800" b="0" dirty="0">
                <a:solidFill>
                  <a:schemeClr val="tx1"/>
                </a:solidFill>
              </a:rPr>
              <a:t>Make Conjectures from Data</a:t>
            </a:r>
          </a:p>
        </p:txBody>
      </p:sp>
      <p:sp>
        <p:nvSpPr>
          <p:cNvPr id="5"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6171933" cy="38457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b="1" dirty="0">
                <a:solidFill>
                  <a:schemeClr val="tx1"/>
                </a:solidFill>
              </a:rPr>
              <a:t>HEARING LOSS </a:t>
            </a:r>
            <a:r>
              <a:rPr lang="en-US" sz="2800" dirty="0"/>
              <a:t>The intensity of a sound to the human ear is measured in A-weighted decibels, or dBA. For every 3 decibels over 85 decibels, the exposure time it takes to cause hearing damage is cut in half. How long does it take to cause hearing damage at 106 decibels? Write your answer as a decimal. </a:t>
            </a:r>
            <a:r>
              <a:rPr lang="en-IN" sz="2800" dirty="0">
                <a:solidFill>
                  <a:srgbClr val="FF0000"/>
                </a:solidFill>
              </a:rPr>
              <a:t>3.75 minutes</a:t>
            </a:r>
            <a:r>
              <a:rPr lang="en-IN" sz="2400" dirty="0"/>
              <a:t> </a:t>
            </a:r>
            <a:endParaRPr lang="en-IN" sz="2800" dirty="0">
              <a:solidFill>
                <a:srgbClr val="FF0000"/>
              </a:solidFill>
            </a:endParaRPr>
          </a:p>
          <a:p>
            <a:endParaRPr lang="en-US" sz="2800" dirty="0"/>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E203E4AB-AEB5-472E-9E42-93982E30F7E4}"/>
                  </a:ext>
                </a:extLst>
              </p:cNvPr>
              <p:cNvGraphicFramePr>
                <a:graphicFrameLocks noGrp="1"/>
              </p:cNvGraphicFramePr>
              <p:nvPr>
                <p:extLst>
                  <p:ext uri="{D42A27DB-BD31-4B8C-83A1-F6EECF244321}">
                    <p14:modId xmlns:p14="http://schemas.microsoft.com/office/powerpoint/2010/main" val="3965349868"/>
                  </p:ext>
                </p:extLst>
              </p:nvPr>
            </p:nvGraphicFramePr>
            <p:xfrm>
              <a:off x="6993964" y="1964507"/>
              <a:ext cx="4986226" cy="3867658"/>
            </p:xfrm>
            <a:graphic>
              <a:graphicData uri="http://schemas.openxmlformats.org/drawingml/2006/table">
                <a:tbl>
                  <a:tblPr firstRow="1" bandRow="1">
                    <a:tableStyleId>{5C22544A-7EE6-4342-B048-85BDC9FD1C3A}</a:tableStyleId>
                  </a:tblPr>
                  <a:tblGrid>
                    <a:gridCol w="2150036">
                      <a:extLst>
                        <a:ext uri="{9D8B030D-6E8A-4147-A177-3AD203B41FA5}">
                          <a16:colId xmlns:a16="http://schemas.microsoft.com/office/drawing/2014/main" val="56891301"/>
                        </a:ext>
                      </a:extLst>
                    </a:gridCol>
                    <a:gridCol w="2836190">
                      <a:extLst>
                        <a:ext uri="{9D8B030D-6E8A-4147-A177-3AD203B41FA5}">
                          <a16:colId xmlns:a16="http://schemas.microsoft.com/office/drawing/2014/main" val="2517454264"/>
                        </a:ext>
                      </a:extLst>
                    </a:gridCol>
                  </a:tblGrid>
                  <a:tr h="370840">
                    <a:tc>
                      <a:txBody>
                        <a:bodyPr/>
                        <a:lstStyle/>
                        <a:p>
                          <a:pPr algn="ctr"/>
                          <a:r>
                            <a:rPr lang="en-IN" sz="2400" dirty="0">
                              <a:solidFill>
                                <a:sysClr val="windowText" lastClr="000000"/>
                              </a:solidFill>
                            </a:rPr>
                            <a:t>Decibel</a:t>
                          </a:r>
                        </a:p>
                        <a:p>
                          <a:pPr algn="ctr"/>
                          <a:r>
                            <a:rPr lang="en-IN" sz="2400" dirty="0">
                              <a:solidFill>
                                <a:sysClr val="windowText" lastClr="000000"/>
                              </a:solidFill>
                            </a:rPr>
                            <a:t>Level (</a:t>
                          </a:r>
                          <a:r>
                            <a:rPr lang="en-IN" sz="2400" dirty="0" err="1">
                              <a:solidFill>
                                <a:sysClr val="windowText" lastClr="000000"/>
                              </a:solidFill>
                            </a:rPr>
                            <a:t>dBA</a:t>
                          </a:r>
                          <a:r>
                            <a:rPr lang="en-IN" sz="24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ysClr val="windowText" lastClr="000000"/>
                              </a:solidFill>
                            </a:rPr>
                            <a:t>Exposure Time</a:t>
                          </a:r>
                        </a:p>
                        <a:p>
                          <a:pPr algn="ctr"/>
                          <a:r>
                            <a:rPr lang="en-IN" sz="2400" dirty="0">
                              <a:solidFill>
                                <a:sysClr val="windowText" lastClr="000000"/>
                              </a:solidFill>
                            </a:rPr>
                            <a:t>(hours)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438018"/>
                      </a:ext>
                    </a:extLst>
                  </a:tr>
                  <a:tr h="370840">
                    <a:tc>
                      <a:txBody>
                        <a:bodyPr/>
                        <a:lstStyle/>
                        <a:p>
                          <a:pPr algn="ctr"/>
                          <a:r>
                            <a:rPr lang="en-IN" sz="2400" dirty="0">
                              <a:solidFill>
                                <a:schemeClr val="tx2"/>
                              </a:solidFil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2"/>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01394"/>
                      </a:ext>
                    </a:extLst>
                  </a:tr>
                  <a:tr h="370840">
                    <a:tc>
                      <a:txBody>
                        <a:bodyPr/>
                        <a:lstStyle/>
                        <a:p>
                          <a:pPr algn="ctr"/>
                          <a:r>
                            <a:rPr lang="en-IN" sz="2400" dirty="0">
                              <a:solidFill>
                                <a:schemeClr val="tx2"/>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35404"/>
                      </a:ext>
                    </a:extLst>
                  </a:tr>
                  <a:tr h="370840">
                    <a:tc>
                      <a:txBody>
                        <a:bodyPr/>
                        <a:lstStyle/>
                        <a:p>
                          <a:pPr algn="ctr"/>
                          <a:r>
                            <a:rPr lang="en-IN" sz="2400" dirty="0">
                              <a:solidFill>
                                <a:schemeClr val="tx2"/>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2</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49418"/>
                      </a:ext>
                    </a:extLst>
                  </a:tr>
                  <a:tr h="370840">
                    <a:tc>
                      <a:txBody>
                        <a:bodyPr/>
                        <a:lstStyle/>
                        <a:p>
                          <a:pPr algn="ctr"/>
                          <a:r>
                            <a:rPr lang="en-IN" sz="2400" dirty="0">
                              <a:solidFill>
                                <a:schemeClr val="tx2"/>
                              </a:solidFill>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1</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09898"/>
                      </a:ext>
                    </a:extLst>
                  </a:tr>
                  <a:tr h="370840">
                    <a:tc>
                      <a:txBody>
                        <a:bodyPr/>
                        <a:lstStyle/>
                        <a:p>
                          <a:pPr algn="ctr"/>
                          <a:r>
                            <a:rPr lang="en-IN" sz="2400" dirty="0">
                              <a:solidFill>
                                <a:schemeClr val="tx2"/>
                              </a:solidFill>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IN" sz="240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m:t>
                                  </m:r>
                                </m:num>
                                <m:den>
                                  <m:r>
                                    <a:rPr lang="en-US" sz="2400" b="0" i="1" smtClean="0">
                                      <a:solidFill>
                                        <a:schemeClr val="tx2"/>
                                      </a:solidFill>
                                      <a:latin typeface="Cambria Math" panose="02040503050406030204" pitchFamily="18" charset="0"/>
                                    </a:rPr>
                                    <m:t>2</m:t>
                                  </m:r>
                                </m:den>
                              </m:f>
                            </m:oMath>
                          </a14:m>
                          <a:r>
                            <a:rPr lang="en-IN" sz="2400" dirty="0">
                              <a:solidFill>
                                <a:schemeClr val="tx2"/>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1740773"/>
                      </a:ext>
                    </a:extLst>
                  </a:tr>
                  <a:tr h="370840">
                    <a:tc>
                      <a:txBody>
                        <a:bodyPr/>
                        <a:lstStyle/>
                        <a:p>
                          <a:pPr algn="ctr"/>
                          <a:r>
                            <a:rPr lang="en-IN" sz="2400" dirty="0">
                              <a:solidFill>
                                <a:schemeClr val="tx2"/>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IN" sz="2400" i="1" smtClean="0">
                                      <a:solidFill>
                                        <a:schemeClr val="tx2"/>
                                      </a:solidFill>
                                      <a:latin typeface="Cambria Math" panose="02040503050406030204" pitchFamily="18" charset="0"/>
                                    </a:rPr>
                                  </m:ctrlPr>
                                </m:fPr>
                                <m:num>
                                  <m:r>
                                    <a:rPr lang="en-US" sz="2400" b="0" i="1" smtClean="0">
                                      <a:solidFill>
                                        <a:schemeClr val="tx2"/>
                                      </a:solidFill>
                                      <a:latin typeface="Cambria Math" panose="02040503050406030204" pitchFamily="18" charset="0"/>
                                    </a:rPr>
                                    <m:t>1</m:t>
                                  </m:r>
                                </m:num>
                                <m:den>
                                  <m:r>
                                    <a:rPr lang="en-US" sz="2400" b="0" i="1" smtClean="0">
                                      <a:solidFill>
                                        <a:schemeClr val="tx2"/>
                                      </a:solidFill>
                                      <a:latin typeface="Cambria Math" panose="02040503050406030204" pitchFamily="18" charset="0"/>
                                    </a:rPr>
                                    <m:t>4</m:t>
                                  </m:r>
                                </m:den>
                              </m:f>
                            </m:oMath>
                          </a14:m>
                          <a:r>
                            <a:rPr lang="en-IN" sz="2400" dirty="0">
                              <a:solidFill>
                                <a:schemeClr val="tx2"/>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432528"/>
                      </a:ext>
                    </a:extLst>
                  </a:tr>
                </a:tbl>
              </a:graphicData>
            </a:graphic>
          </p:graphicFrame>
        </mc:Choice>
        <mc:Fallback xmlns="">
          <p:graphicFrame>
            <p:nvGraphicFramePr>
              <p:cNvPr id="7" name="Table 6">
                <a:extLst>
                  <a:ext uri="{FF2B5EF4-FFF2-40B4-BE49-F238E27FC236}">
                    <a16:creationId xmlns:a16="http://schemas.microsoft.com/office/drawing/2014/main" id="{E203E4AB-AEB5-472E-9E42-93982E30F7E4}"/>
                  </a:ext>
                </a:extLst>
              </p:cNvPr>
              <p:cNvGraphicFramePr>
                <a:graphicFrameLocks noGrp="1"/>
              </p:cNvGraphicFramePr>
              <p:nvPr>
                <p:extLst>
                  <p:ext uri="{D42A27DB-BD31-4B8C-83A1-F6EECF244321}">
                    <p14:modId xmlns:p14="http://schemas.microsoft.com/office/powerpoint/2010/main" val="3965349868"/>
                  </p:ext>
                </p:extLst>
              </p:nvPr>
            </p:nvGraphicFramePr>
            <p:xfrm>
              <a:off x="6993964" y="1964507"/>
              <a:ext cx="4986226" cy="3867658"/>
            </p:xfrm>
            <a:graphic>
              <a:graphicData uri="http://schemas.openxmlformats.org/drawingml/2006/table">
                <a:tbl>
                  <a:tblPr firstRow="1" bandRow="1">
                    <a:tableStyleId>{5C22544A-7EE6-4342-B048-85BDC9FD1C3A}</a:tableStyleId>
                  </a:tblPr>
                  <a:tblGrid>
                    <a:gridCol w="2150036">
                      <a:extLst>
                        <a:ext uri="{9D8B030D-6E8A-4147-A177-3AD203B41FA5}">
                          <a16:colId xmlns:a16="http://schemas.microsoft.com/office/drawing/2014/main" val="56891301"/>
                        </a:ext>
                      </a:extLst>
                    </a:gridCol>
                    <a:gridCol w="2836190">
                      <a:extLst>
                        <a:ext uri="{9D8B030D-6E8A-4147-A177-3AD203B41FA5}">
                          <a16:colId xmlns:a16="http://schemas.microsoft.com/office/drawing/2014/main" val="2517454264"/>
                        </a:ext>
                      </a:extLst>
                    </a:gridCol>
                  </a:tblGrid>
                  <a:tr h="822960">
                    <a:tc>
                      <a:txBody>
                        <a:bodyPr/>
                        <a:lstStyle/>
                        <a:p>
                          <a:pPr algn="ctr"/>
                          <a:r>
                            <a:rPr lang="en-IN" sz="2400" dirty="0">
                              <a:solidFill>
                                <a:sysClr val="windowText" lastClr="000000"/>
                              </a:solidFill>
                            </a:rPr>
                            <a:t>Decibel</a:t>
                          </a:r>
                        </a:p>
                        <a:p>
                          <a:pPr algn="ctr"/>
                          <a:r>
                            <a:rPr lang="en-IN" sz="2400" dirty="0">
                              <a:solidFill>
                                <a:sysClr val="windowText" lastClr="000000"/>
                              </a:solidFill>
                            </a:rPr>
                            <a:t>Level (</a:t>
                          </a:r>
                          <a:r>
                            <a:rPr lang="en-IN" sz="2400" dirty="0" err="1">
                              <a:solidFill>
                                <a:sysClr val="windowText" lastClr="000000"/>
                              </a:solidFill>
                            </a:rPr>
                            <a:t>dBA</a:t>
                          </a:r>
                          <a:r>
                            <a:rPr lang="en-IN" sz="2400" dirty="0">
                              <a:solidFill>
                                <a:sysClr val="windowText" lastClr="0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ysClr val="windowText" lastClr="000000"/>
                              </a:solidFill>
                            </a:rPr>
                            <a:t>Exposure Time</a:t>
                          </a:r>
                        </a:p>
                        <a:p>
                          <a:pPr algn="ctr"/>
                          <a:r>
                            <a:rPr lang="en-IN" sz="2400" dirty="0">
                              <a:solidFill>
                                <a:sysClr val="windowText" lastClr="000000"/>
                              </a:solidFill>
                            </a:rPr>
                            <a:t>(hours)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438018"/>
                      </a:ext>
                    </a:extLst>
                  </a:tr>
                  <a:tr h="457200">
                    <a:tc>
                      <a:txBody>
                        <a:bodyPr/>
                        <a:lstStyle/>
                        <a:p>
                          <a:pPr algn="ctr"/>
                          <a:r>
                            <a:rPr lang="en-IN" sz="2400" dirty="0">
                              <a:solidFill>
                                <a:schemeClr val="tx2"/>
                              </a:solidFil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400" dirty="0">
                              <a:solidFill>
                                <a:schemeClr val="tx2"/>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201394"/>
                      </a:ext>
                    </a:extLst>
                  </a:tr>
                  <a:tr h="457200">
                    <a:tc>
                      <a:txBody>
                        <a:bodyPr/>
                        <a:lstStyle/>
                        <a:p>
                          <a:pPr algn="ctr"/>
                          <a:r>
                            <a:rPr lang="en-IN" sz="2400" dirty="0">
                              <a:solidFill>
                                <a:schemeClr val="tx2"/>
                              </a:solidFill>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4</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35404"/>
                      </a:ext>
                    </a:extLst>
                  </a:tr>
                  <a:tr h="457200">
                    <a:tc>
                      <a:txBody>
                        <a:bodyPr/>
                        <a:lstStyle/>
                        <a:p>
                          <a:pPr algn="ctr"/>
                          <a:r>
                            <a:rPr lang="en-IN" sz="2400" dirty="0">
                              <a:solidFill>
                                <a:schemeClr val="tx2"/>
                              </a:solidFill>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2</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849418"/>
                      </a:ext>
                    </a:extLst>
                  </a:tr>
                  <a:tr h="457200">
                    <a:tc>
                      <a:txBody>
                        <a:bodyPr/>
                        <a:lstStyle/>
                        <a:p>
                          <a:pPr algn="ctr"/>
                          <a:r>
                            <a:rPr lang="en-IN" sz="2400" dirty="0">
                              <a:solidFill>
                                <a:schemeClr val="tx2"/>
                              </a:solidFill>
                            </a:rPr>
                            <a:t>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2"/>
                              </a:solidFill>
                            </a:rPr>
                            <a:t>1</a:t>
                          </a:r>
                          <a:endParaRPr lang="en-IN" sz="24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209898"/>
                      </a:ext>
                    </a:extLst>
                  </a:tr>
                  <a:tr h="607949">
                    <a:tc>
                      <a:txBody>
                        <a:bodyPr/>
                        <a:lstStyle/>
                        <a:p>
                          <a:pPr algn="ctr"/>
                          <a:r>
                            <a:rPr lang="en-IN" sz="2400" dirty="0">
                              <a:solidFill>
                                <a:schemeClr val="tx2"/>
                              </a:solidFill>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966" t="-442000" r="-429" b="-111000"/>
                          </a:stretch>
                        </a:blipFill>
                      </a:tcPr>
                    </a:tc>
                    <a:extLst>
                      <a:ext uri="{0D108BD9-81ED-4DB2-BD59-A6C34878D82A}">
                        <a16:rowId xmlns:a16="http://schemas.microsoft.com/office/drawing/2014/main" val="4061740773"/>
                      </a:ext>
                    </a:extLst>
                  </a:tr>
                  <a:tr h="607949">
                    <a:tc>
                      <a:txBody>
                        <a:bodyPr/>
                        <a:lstStyle/>
                        <a:p>
                          <a:pPr algn="ctr"/>
                          <a:r>
                            <a:rPr lang="en-IN" sz="2400" dirty="0">
                              <a:solidFill>
                                <a:schemeClr val="tx2"/>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966" t="-542000" r="-429" b="-11000"/>
                          </a:stretch>
                        </a:blipFill>
                      </a:tcPr>
                    </a:tc>
                    <a:extLst>
                      <a:ext uri="{0D108BD9-81ED-4DB2-BD59-A6C34878D82A}">
                        <a16:rowId xmlns:a16="http://schemas.microsoft.com/office/drawing/2014/main" val="2720432528"/>
                      </a:ext>
                    </a:extLst>
                  </a:tr>
                </a:tbl>
              </a:graphicData>
            </a:graphic>
          </p:graphicFrame>
        </mc:Fallback>
      </mc:AlternateContent>
    </p:spTree>
    <p:extLst>
      <p:ext uri="{BB962C8B-B14F-4D97-AF65-F5344CB8AC3E}">
        <p14:creationId xmlns:p14="http://schemas.microsoft.com/office/powerpoint/2010/main" val="27017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620748" cy="3877985"/>
          </a:xfrm>
          <a:prstGeom prst="rect">
            <a:avLst/>
          </a:prstGeom>
          <a:noFill/>
        </p:spPr>
        <p:txBody>
          <a:bodyPr wrap="square" rtlCol="0">
            <a:spAutoFit/>
          </a:bodyPr>
          <a:lstStyle/>
          <a:p>
            <a:pPr>
              <a:spcBef>
                <a:spcPts val="1200"/>
              </a:spcBef>
            </a:pPr>
            <a:r>
              <a:rPr lang="en-US" sz="2800" b="1" dirty="0">
                <a:latin typeface="Proxima Nova" panose="02000506030000020004" pitchFamily="50" charset="0"/>
              </a:rPr>
              <a:t>4.</a:t>
            </a:r>
            <a:r>
              <a:rPr lang="en-US" sz="2800" b="1" dirty="0"/>
              <a:t>  </a:t>
            </a:r>
            <a:r>
              <a:rPr lang="en-US" sz="2800" dirty="0">
                <a:solidFill>
                  <a:schemeClr val="tx2"/>
                </a:solidFill>
              </a:rPr>
              <a:t>5 × 10 = 50        13 × 10 = 130        18 × 10 = 180       23 × 10 = 230</a:t>
            </a:r>
          </a:p>
          <a:p>
            <a:pPr indent="444500">
              <a:spcBef>
                <a:spcPts val="1200"/>
              </a:spcBef>
            </a:pPr>
            <a:r>
              <a:rPr lang="en-US" sz="2800" dirty="0">
                <a:solidFill>
                  <a:schemeClr val="tx2"/>
                </a:solidFill>
              </a:rPr>
              <a:t>The product of any number and 10 is a number that ends in</a:t>
            </a:r>
          </a:p>
          <a:p>
            <a:pPr indent="444500">
              <a:spcBef>
                <a:spcPts val="1200"/>
              </a:spcBef>
            </a:pPr>
            <a:r>
              <a:rPr lang="en-US" sz="2800" dirty="0">
                <a:solidFill>
                  <a:schemeClr val="tx2"/>
                </a:solidFill>
              </a:rPr>
              <a:t>__________.</a:t>
            </a:r>
          </a:p>
          <a:p>
            <a:pPr marL="536575" indent="-536575">
              <a:spcBef>
                <a:spcPts val="1200"/>
              </a:spcBef>
            </a:pPr>
            <a:r>
              <a:rPr lang="en-US" sz="2800" b="1" dirty="0">
                <a:latin typeface="Proxima Nova" panose="02000506030000020004" pitchFamily="50" charset="0"/>
              </a:rPr>
              <a:t>5.</a:t>
            </a:r>
            <a:r>
              <a:rPr lang="en-US" sz="2800" b="1" dirty="0"/>
              <a:t>  </a:t>
            </a:r>
            <a:r>
              <a:rPr lang="en-US" sz="2800" dirty="0">
                <a:solidFill>
                  <a:schemeClr val="tx2"/>
                </a:solidFill>
              </a:rPr>
              <a:t>12 → 1 + 2 = 3               24 → 2 + 4 = 6</a:t>
            </a:r>
          </a:p>
          <a:p>
            <a:pPr marL="536575" indent="1588">
              <a:spcBef>
                <a:spcPts val="1200"/>
              </a:spcBef>
            </a:pPr>
            <a:r>
              <a:rPr lang="en-US" sz="2800" dirty="0">
                <a:solidFill>
                  <a:schemeClr val="tx2"/>
                </a:solidFill>
              </a:rPr>
              <a:t>36 → 3 + 6 = 9              132 → 1 + 3 + 2 = 6</a:t>
            </a:r>
          </a:p>
          <a:p>
            <a:pPr marL="536575" indent="1588">
              <a:spcBef>
                <a:spcPts val="1200"/>
              </a:spcBef>
            </a:pPr>
            <a:r>
              <a:rPr lang="en-US" sz="2800" dirty="0">
                <a:solidFill>
                  <a:schemeClr val="tx2"/>
                </a:solidFill>
              </a:rPr>
              <a:t>If the sum of the digits of a number is divisible by __________, then the original number is divisible by __________.</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4015653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Counterexamples</a:t>
            </a:r>
          </a:p>
        </p:txBody>
      </p:sp>
      <p:sp>
        <p:nvSpPr>
          <p:cNvPr id="6" name="Content Placeholder 2">
            <a:extLst>
              <a:ext uri="{FF2B5EF4-FFF2-40B4-BE49-F238E27FC236}">
                <a16:creationId xmlns:a16="http://schemas.microsoft.com/office/drawing/2014/main" id="{6684FE74-CD2E-4C44-B64A-F1E5DEE53F02}"/>
              </a:ext>
            </a:extLst>
          </p:cNvPr>
          <p:cNvSpPr txBox="1">
            <a:spLocks/>
          </p:cNvSpPr>
          <p:nvPr/>
        </p:nvSpPr>
        <p:spPr>
          <a:xfrm>
            <a:off x="459873" y="1780269"/>
            <a:ext cx="9245442" cy="254554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dirty="0">
                <a:latin typeface="+mj-lt"/>
              </a:rPr>
              <a:t>To show that a conjecture is true for all cases, you must prove it. It only takes one example that contradicts the conjecture, however, to show that a conjecture is not always true. This example is called a </a:t>
            </a:r>
            <a:r>
              <a:rPr lang="en-US" sz="2800" b="1" dirty="0">
                <a:solidFill>
                  <a:schemeClr val="tx1"/>
                </a:solidFill>
                <a:latin typeface="+mj-lt"/>
              </a:rPr>
              <a:t>counterexample</a:t>
            </a:r>
            <a:r>
              <a:rPr lang="en-US" sz="2800" dirty="0">
                <a:latin typeface="+mj-lt"/>
              </a:rPr>
              <a:t>, and it can be a number, a drawing, or a statement.</a:t>
            </a:r>
            <a:endParaRPr lang="en-US" sz="2800" dirty="0"/>
          </a:p>
        </p:txBody>
      </p:sp>
    </p:spTree>
    <p:extLst>
      <p:ext uri="{BB962C8B-B14F-4D97-AF65-F5344CB8AC3E}">
        <p14:creationId xmlns:p14="http://schemas.microsoft.com/office/powerpoint/2010/main" val="3633560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p:sp>
        <p:nvSpPr>
          <p:cNvPr id="9" name="Content Placeholder 2">
            <a:extLst>
              <a:ext uri="{FF2B5EF4-FFF2-40B4-BE49-F238E27FC236}">
                <a16:creationId xmlns:a16="http://schemas.microsoft.com/office/drawing/2014/main" id="{63ED06F2-E6A2-48B2-BE48-28A14A3D70BA}"/>
              </a:ext>
            </a:extLst>
          </p:cNvPr>
          <p:cNvSpPr txBox="1">
            <a:spLocks/>
          </p:cNvSpPr>
          <p:nvPr/>
        </p:nvSpPr>
        <p:spPr>
          <a:xfrm>
            <a:off x="456860" y="1713899"/>
            <a:ext cx="7307791" cy="3478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a counterexample to show that each conjecture is false.</a:t>
            </a:r>
          </a:p>
          <a:p>
            <a:pPr marL="357188" indent="-357188"/>
            <a:r>
              <a:rPr lang="en-US" sz="2800" b="1" dirty="0">
                <a:solidFill>
                  <a:schemeClr val="tx1"/>
                </a:solidFill>
              </a:rPr>
              <a:t>a. If </a:t>
            </a:r>
            <a:r>
              <a:rPr lang="en-US" sz="2800" b="1" i="1" dirty="0">
                <a:solidFill>
                  <a:schemeClr val="tx1"/>
                </a:solidFill>
              </a:rPr>
              <a:t>n</a:t>
            </a:r>
            <a:r>
              <a:rPr lang="en-US" sz="2800" b="1" dirty="0">
                <a:solidFill>
                  <a:schemeClr val="tx1"/>
                </a:solidFill>
              </a:rPr>
              <a:t> is a real number, then −</a:t>
            </a:r>
            <a:r>
              <a:rPr lang="en-US" sz="2800" b="1" i="1" dirty="0">
                <a:solidFill>
                  <a:schemeClr val="tx1"/>
                </a:solidFill>
              </a:rPr>
              <a:t>n</a:t>
            </a:r>
            <a:r>
              <a:rPr lang="en-US" sz="2800" b="1" dirty="0">
                <a:solidFill>
                  <a:schemeClr val="tx1"/>
                </a:solidFill>
              </a:rPr>
              <a:t> is a negative number.</a:t>
            </a:r>
          </a:p>
          <a:p>
            <a:pPr marL="357188" indent="-357188"/>
            <a:r>
              <a:rPr lang="en-US" sz="2800" b="1" dirty="0">
                <a:solidFill>
                  <a:schemeClr val="tx1"/>
                </a:solidFill>
              </a:rPr>
              <a:t>b. If ∠</a:t>
            </a:r>
            <a:r>
              <a:rPr lang="en-US" sz="2800" b="1" i="1" dirty="0">
                <a:solidFill>
                  <a:schemeClr val="tx1"/>
                </a:solidFill>
              </a:rPr>
              <a:t>ABC</a:t>
            </a:r>
            <a:r>
              <a:rPr lang="en-US" sz="2800" b="1" dirty="0">
                <a:solidFill>
                  <a:schemeClr val="tx1"/>
                </a:solidFill>
              </a:rPr>
              <a:t> ≅ ∠</a:t>
            </a:r>
            <a:r>
              <a:rPr lang="en-US" sz="2800" b="1" i="1" dirty="0">
                <a:solidFill>
                  <a:schemeClr val="tx1"/>
                </a:solidFill>
              </a:rPr>
              <a:t>DBE</a:t>
            </a:r>
            <a:r>
              <a:rPr lang="en-US" sz="2800" b="1" dirty="0">
                <a:solidFill>
                  <a:schemeClr val="tx1"/>
                </a:solidFill>
              </a:rPr>
              <a:t>, then ∠</a:t>
            </a:r>
            <a:r>
              <a:rPr lang="en-US" sz="2800" b="1" i="1" dirty="0">
                <a:solidFill>
                  <a:schemeClr val="tx1"/>
                </a:solidFill>
              </a:rPr>
              <a:t>ABC</a:t>
            </a:r>
            <a:r>
              <a:rPr lang="en-US" sz="2800" b="1" dirty="0">
                <a:solidFill>
                  <a:schemeClr val="tx1"/>
                </a:solidFill>
              </a:rPr>
              <a:t> and ∠</a:t>
            </a:r>
            <a:r>
              <a:rPr lang="en-US" sz="2800" b="1" i="1" dirty="0">
                <a:solidFill>
                  <a:schemeClr val="tx1"/>
                </a:solidFill>
              </a:rPr>
              <a:t>DBE</a:t>
            </a:r>
            <a:r>
              <a:rPr lang="en-US" sz="2800" b="1" dirty="0">
                <a:solidFill>
                  <a:schemeClr val="tx1"/>
                </a:solidFill>
              </a:rPr>
              <a:t> are vertical angles.</a:t>
            </a:r>
          </a:p>
        </p:txBody>
      </p:sp>
    </p:spTree>
    <p:extLst>
      <p:ext uri="{BB962C8B-B14F-4D97-AF65-F5344CB8AC3E}">
        <p14:creationId xmlns:p14="http://schemas.microsoft.com/office/powerpoint/2010/main" val="639460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p:sp>
        <p:nvSpPr>
          <p:cNvPr id="9" name="Content Placeholder 2">
            <a:extLst>
              <a:ext uri="{FF2B5EF4-FFF2-40B4-BE49-F238E27FC236}">
                <a16:creationId xmlns:a16="http://schemas.microsoft.com/office/drawing/2014/main" id="{63ED06F2-E6A2-48B2-BE48-28A14A3D70BA}"/>
              </a:ext>
            </a:extLst>
          </p:cNvPr>
          <p:cNvSpPr txBox="1">
            <a:spLocks/>
          </p:cNvSpPr>
          <p:nvPr/>
        </p:nvSpPr>
        <p:spPr>
          <a:xfrm>
            <a:off x="456859" y="1713899"/>
            <a:ext cx="7261297" cy="42374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r>
              <a:rPr lang="en-US" sz="2800" b="1" dirty="0">
                <a:solidFill>
                  <a:schemeClr val="tx1"/>
                </a:solidFill>
              </a:rPr>
              <a:t>a. If </a:t>
            </a:r>
            <a:r>
              <a:rPr lang="en-US" sz="2800" b="1" i="1" dirty="0">
                <a:solidFill>
                  <a:schemeClr val="tx1"/>
                </a:solidFill>
              </a:rPr>
              <a:t>n</a:t>
            </a:r>
            <a:r>
              <a:rPr lang="en-US" sz="2800" b="1" dirty="0">
                <a:solidFill>
                  <a:schemeClr val="tx1"/>
                </a:solidFill>
              </a:rPr>
              <a:t> is a real number, then −</a:t>
            </a:r>
            <a:r>
              <a:rPr lang="en-US" sz="2800" b="1" i="1" dirty="0">
                <a:solidFill>
                  <a:schemeClr val="tx1"/>
                </a:solidFill>
              </a:rPr>
              <a:t>n</a:t>
            </a:r>
            <a:r>
              <a:rPr lang="en-US" sz="2800" b="1" dirty="0">
                <a:solidFill>
                  <a:schemeClr val="tx1"/>
                </a:solidFill>
              </a:rPr>
              <a:t> is a negative number.</a:t>
            </a:r>
          </a:p>
          <a:p>
            <a:r>
              <a:rPr lang="en-US" sz="2800" dirty="0"/>
              <a:t>When </a:t>
            </a:r>
            <a:r>
              <a:rPr lang="en-US" sz="2800" i="1" dirty="0"/>
              <a:t>n</a:t>
            </a:r>
            <a:r>
              <a:rPr lang="en-US" sz="2800" dirty="0"/>
              <a:t> is </a:t>
            </a:r>
            <a:r>
              <a:rPr lang="en-US" sz="2800" dirty="0">
                <a:latin typeface="Arial" panose="020B0604020202020204" pitchFamily="34" charset="0"/>
                <a:cs typeface="Arial" panose="020B0604020202020204" pitchFamily="34" charset="0"/>
              </a:rPr>
              <a:t>−</a:t>
            </a:r>
            <a:r>
              <a:rPr lang="en-US" sz="2800" dirty="0"/>
              <a:t>4, −</a:t>
            </a:r>
            <a:r>
              <a:rPr lang="en-US" sz="2800" i="1" dirty="0"/>
              <a:t>n</a:t>
            </a:r>
            <a:r>
              <a:rPr lang="en-US" sz="2800" dirty="0"/>
              <a:t> is −(−4) or 4, which is a positive number. Because −</a:t>
            </a:r>
            <a:r>
              <a:rPr lang="en-US" sz="2800" i="1" dirty="0"/>
              <a:t>n</a:t>
            </a:r>
            <a:r>
              <a:rPr lang="en-US" sz="2800" dirty="0"/>
              <a:t> is not negative, this is a counterexample.</a:t>
            </a:r>
          </a:p>
        </p:txBody>
      </p:sp>
    </p:spTree>
    <p:extLst>
      <p:ext uri="{BB962C8B-B14F-4D97-AF65-F5344CB8AC3E}">
        <p14:creationId xmlns:p14="http://schemas.microsoft.com/office/powerpoint/2010/main" val="1123231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p:sp>
        <p:nvSpPr>
          <p:cNvPr id="9" name="Content Placeholder 2">
            <a:extLst>
              <a:ext uri="{FF2B5EF4-FFF2-40B4-BE49-F238E27FC236}">
                <a16:creationId xmlns:a16="http://schemas.microsoft.com/office/drawing/2014/main" id="{63ED06F2-E6A2-48B2-BE48-28A14A3D70BA}"/>
              </a:ext>
            </a:extLst>
          </p:cNvPr>
          <p:cNvSpPr txBox="1">
            <a:spLocks/>
          </p:cNvSpPr>
          <p:nvPr/>
        </p:nvSpPr>
        <p:spPr>
          <a:xfrm>
            <a:off x="456860" y="1713899"/>
            <a:ext cx="7493772" cy="39739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r>
              <a:rPr lang="en-US" sz="2800" b="1" dirty="0">
                <a:solidFill>
                  <a:schemeClr val="tx1"/>
                </a:solidFill>
              </a:rPr>
              <a:t>b. If ∠</a:t>
            </a:r>
            <a:r>
              <a:rPr lang="en-US" sz="2800" b="1" i="1" dirty="0">
                <a:solidFill>
                  <a:schemeClr val="tx1"/>
                </a:solidFill>
              </a:rPr>
              <a:t>ABC</a:t>
            </a:r>
            <a:r>
              <a:rPr lang="en-US" sz="2800" b="1" dirty="0">
                <a:solidFill>
                  <a:schemeClr val="tx1"/>
                </a:solidFill>
              </a:rPr>
              <a:t> ≅ ∠</a:t>
            </a:r>
            <a:r>
              <a:rPr lang="en-US" sz="2800" b="1" i="1" dirty="0">
                <a:solidFill>
                  <a:schemeClr val="tx1"/>
                </a:solidFill>
              </a:rPr>
              <a:t>DBE</a:t>
            </a:r>
            <a:r>
              <a:rPr lang="en-US" sz="2800" b="1" dirty="0">
                <a:solidFill>
                  <a:schemeClr val="tx1"/>
                </a:solidFill>
              </a:rPr>
              <a:t>, then ∠</a:t>
            </a:r>
            <a:r>
              <a:rPr lang="en-US" sz="2800" b="1" i="1" dirty="0">
                <a:solidFill>
                  <a:schemeClr val="tx1"/>
                </a:solidFill>
              </a:rPr>
              <a:t>ABC</a:t>
            </a:r>
            <a:r>
              <a:rPr lang="en-US" sz="2800" b="1" dirty="0">
                <a:solidFill>
                  <a:schemeClr val="tx1"/>
                </a:solidFill>
              </a:rPr>
              <a:t> and ∠</a:t>
            </a:r>
            <a:r>
              <a:rPr lang="en-US" sz="2800" b="1" i="1" dirty="0">
                <a:solidFill>
                  <a:schemeClr val="tx1"/>
                </a:solidFill>
              </a:rPr>
              <a:t>DBE</a:t>
            </a:r>
            <a:r>
              <a:rPr lang="en-US" sz="2800" b="1" dirty="0">
                <a:solidFill>
                  <a:schemeClr val="tx1"/>
                </a:solidFill>
              </a:rPr>
              <a:t> are vertical angles.</a:t>
            </a:r>
          </a:p>
          <a:p>
            <a:r>
              <a:rPr lang="en-US" sz="2800" dirty="0"/>
              <a:t>When points </a:t>
            </a:r>
            <a:r>
              <a:rPr lang="en-US" sz="2800" i="1" dirty="0"/>
              <a:t>A</a:t>
            </a:r>
            <a:r>
              <a:rPr lang="en-US" sz="2800" dirty="0"/>
              <a:t>, </a:t>
            </a:r>
            <a:r>
              <a:rPr lang="en-US" sz="2800" i="1" dirty="0"/>
              <a:t>B</a:t>
            </a:r>
            <a:r>
              <a:rPr lang="en-US" sz="2800" dirty="0"/>
              <a:t>, and </a:t>
            </a:r>
            <a:r>
              <a:rPr lang="en-US" sz="2800" i="1" dirty="0"/>
              <a:t>D</a:t>
            </a:r>
            <a:r>
              <a:rPr lang="en-US" sz="2800" dirty="0"/>
              <a:t> are noncollinear and points </a:t>
            </a:r>
            <a:r>
              <a:rPr lang="en-US" sz="2800" i="1" dirty="0"/>
              <a:t>E</a:t>
            </a:r>
            <a:r>
              <a:rPr lang="en-US" sz="2800" dirty="0"/>
              <a:t>, </a:t>
            </a:r>
            <a:r>
              <a:rPr lang="en-US" sz="2800" i="1" dirty="0"/>
              <a:t>B</a:t>
            </a:r>
            <a:r>
              <a:rPr lang="en-US" sz="2800" dirty="0"/>
              <a:t>, and </a:t>
            </a:r>
            <a:r>
              <a:rPr lang="en-US" sz="2800" i="1" dirty="0"/>
              <a:t>C</a:t>
            </a:r>
            <a:r>
              <a:rPr lang="en-US" sz="2800" dirty="0"/>
              <a:t> are noncollinear, the conjecture is false.</a:t>
            </a:r>
          </a:p>
          <a:p>
            <a:r>
              <a:rPr lang="en-US" sz="2800" dirty="0"/>
              <a:t>In the figure, ∠</a:t>
            </a:r>
            <a:r>
              <a:rPr lang="en-US" sz="2800" i="1" dirty="0"/>
              <a:t>ABC</a:t>
            </a:r>
            <a:r>
              <a:rPr lang="en-US" sz="2800" dirty="0"/>
              <a:t> ≅ ∠</a:t>
            </a:r>
            <a:r>
              <a:rPr lang="en-US" sz="2800" i="1" dirty="0"/>
              <a:t>DBE</a:t>
            </a:r>
            <a:r>
              <a:rPr lang="en-US" sz="2800" dirty="0"/>
              <a:t>, but ∠</a:t>
            </a:r>
            <a:r>
              <a:rPr lang="en-US" sz="2800" i="1" dirty="0"/>
              <a:t>ABC</a:t>
            </a:r>
            <a:r>
              <a:rPr lang="en-US" sz="2800" dirty="0"/>
              <a:t> and ∠</a:t>
            </a:r>
            <a:r>
              <a:rPr lang="en-US" sz="2800" i="1" dirty="0"/>
              <a:t>DBE</a:t>
            </a:r>
            <a:r>
              <a:rPr lang="en-US" sz="2800" dirty="0"/>
              <a:t> are not vertical angles.</a:t>
            </a:r>
            <a:endParaRPr lang="en-US" sz="2800" u="none" strike="noStrike" baseline="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701" y="2130533"/>
            <a:ext cx="2436439" cy="1818908"/>
          </a:xfrm>
          <a:prstGeom prst="rect">
            <a:avLst/>
          </a:prstGeom>
        </p:spPr>
      </p:pic>
    </p:spTree>
    <p:extLst>
      <p:ext uri="{BB962C8B-B14F-4D97-AF65-F5344CB8AC3E}">
        <p14:creationId xmlns:p14="http://schemas.microsoft.com/office/powerpoint/2010/main" val="302067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11413881" cy="4316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a counterexample to show that each conjecture is false.</a:t>
                </a:r>
              </a:p>
              <a:p>
                <a:r>
                  <a:rPr lang="en-US" sz="2800" b="1" dirty="0">
                    <a:solidFill>
                      <a:schemeClr val="tx1"/>
                    </a:solidFill>
                  </a:rPr>
                  <a:t>a.</a:t>
                </a:r>
                <a:r>
                  <a:rPr lang="en-US" sz="2800" dirty="0"/>
                  <a:t> If </a:t>
                </a:r>
                <a:r>
                  <a:rPr lang="en-US" sz="2800" i="1" dirty="0"/>
                  <a:t>n</a:t>
                </a:r>
                <a:r>
                  <a:rPr lang="en-US" sz="2800" dirty="0"/>
                  <a:t> is a real number, then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oMath>
                </a14:m>
                <a:r>
                  <a:rPr lang="en-US" sz="2800" dirty="0"/>
                  <a:t> &lt; </a:t>
                </a:r>
                <a:r>
                  <a:rPr lang="en-US" sz="2800" i="1" dirty="0"/>
                  <a:t>n</a:t>
                </a:r>
                <a:r>
                  <a:rPr lang="en-US" sz="2800" dirty="0"/>
                  <a:t>. Select all that apply.</a:t>
                </a:r>
              </a:p>
              <a:p>
                <a:pPr marL="363538"/>
                <a:r>
                  <a:rPr lang="en-US" sz="2800" dirty="0"/>
                  <a:t>A. </a:t>
                </a:r>
                <a:r>
                  <a:rPr lang="en-US" sz="2800" i="1" dirty="0"/>
                  <a:t>n</a:t>
                </a:r>
                <a:r>
                  <a:rPr lang="en-US" sz="2800" dirty="0"/>
                  <a:t> = −3      B. </a:t>
                </a:r>
                <a14:m>
                  <m:oMath xmlns:m="http://schemas.openxmlformats.org/officeDocument/2006/math">
                    <m:r>
                      <a:rPr lang="en-US" sz="2800" b="0" i="1" smtClean="0">
                        <a:latin typeface="Cambria Math" panose="02040503050406030204" pitchFamily="18" charset="0"/>
                      </a:rPr>
                      <m:t>𝑛</m:t>
                    </m:r>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oMath>
                </a14:m>
                <a:r>
                  <a:rPr lang="en-US" sz="2800" dirty="0"/>
                  <a:t>      C. </a:t>
                </a:r>
                <a:r>
                  <a:rPr lang="en-US" sz="2800" i="1" dirty="0"/>
                  <a:t>n</a:t>
                </a:r>
                <a:r>
                  <a:rPr lang="en-US" sz="2800" dirty="0"/>
                  <a:t> = 1     D. </a:t>
                </a:r>
                <a:r>
                  <a:rPr lang="en-US" sz="2800" i="1" dirty="0"/>
                  <a:t>n</a:t>
                </a:r>
                <a:r>
                  <a:rPr lang="en-US" sz="2800" dirty="0"/>
                  <a:t> = 5      E. </a:t>
                </a:r>
                <a:r>
                  <a:rPr lang="en-US" sz="2800" i="1" dirty="0"/>
                  <a:t>n</a:t>
                </a:r>
                <a:r>
                  <a:rPr lang="en-US" sz="2800" dirty="0"/>
                  <a:t> = 100</a:t>
                </a:r>
              </a:p>
            </p:txBody>
          </p:sp>
        </mc:Choice>
        <mc:Fallback xmlns="">
          <p:sp>
            <p:nvSpPr>
              <p:cNvPr id="6"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11413881" cy="4316436"/>
              </a:xfrm>
              <a:prstGeom prst="rect">
                <a:avLst/>
              </a:prstGeom>
              <a:blipFill>
                <a:blip r:embed="rId2"/>
                <a:stretch>
                  <a:fillRect l="-1068" t="-1412"/>
                </a:stretch>
              </a:blipFill>
            </p:spPr>
            <p:txBody>
              <a:bodyPr/>
              <a:lstStyle/>
              <a:p>
                <a:r>
                  <a:rPr lang="en-US">
                    <a:noFill/>
                  </a:rPr>
                  <a:t> </a:t>
                </a:r>
              </a:p>
            </p:txBody>
          </p:sp>
        </mc:Fallback>
      </mc:AlternateContent>
    </p:spTree>
    <p:extLst>
      <p:ext uri="{BB962C8B-B14F-4D97-AF65-F5344CB8AC3E}">
        <p14:creationId xmlns:p14="http://schemas.microsoft.com/office/powerpoint/2010/main" val="3408288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11413881" cy="4316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b.</a:t>
            </a:r>
            <a:r>
              <a:rPr lang="en-US" sz="2800" dirty="0"/>
              <a:t> If a line intersects a segment at its midpoint, then the line is perpendicular to the segment. Draw a diagram to represent the counterexample.</a:t>
            </a:r>
          </a:p>
        </p:txBody>
      </p:sp>
    </p:spTree>
    <p:extLst>
      <p:ext uri="{BB962C8B-B14F-4D97-AF65-F5344CB8AC3E}">
        <p14:creationId xmlns:p14="http://schemas.microsoft.com/office/powerpoint/2010/main" val="1220360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11413881" cy="4316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a counterexample to show that each conjecture is false.</a:t>
                </a:r>
              </a:p>
              <a:p>
                <a:r>
                  <a:rPr lang="en-US" sz="2800" b="1" dirty="0">
                    <a:solidFill>
                      <a:schemeClr val="tx1"/>
                    </a:solidFill>
                  </a:rPr>
                  <a:t>a.</a:t>
                </a:r>
                <a:r>
                  <a:rPr lang="en-US" sz="2800" dirty="0"/>
                  <a:t> If </a:t>
                </a:r>
                <a:r>
                  <a:rPr lang="en-US" sz="2800" i="1" dirty="0"/>
                  <a:t>n</a:t>
                </a:r>
                <a:r>
                  <a:rPr lang="en-US" sz="2800" dirty="0"/>
                  <a:t> is a real number, then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oMath>
                </a14:m>
                <a:r>
                  <a:rPr lang="en-US" sz="2800" dirty="0"/>
                  <a:t> &lt; </a:t>
                </a:r>
                <a:r>
                  <a:rPr lang="en-US" sz="2800" i="1" dirty="0"/>
                  <a:t>n</a:t>
                </a:r>
                <a:r>
                  <a:rPr lang="en-US" sz="2800" dirty="0"/>
                  <a:t>. Select all that apply.</a:t>
                </a:r>
              </a:p>
              <a:p>
                <a:pPr marL="363538"/>
                <a:r>
                  <a:rPr lang="en-US" sz="2800" dirty="0"/>
                  <a:t>A. </a:t>
                </a:r>
                <a:r>
                  <a:rPr lang="en-US" sz="2800" i="1" dirty="0"/>
                  <a:t>n</a:t>
                </a:r>
                <a:r>
                  <a:rPr lang="en-US" sz="2800" dirty="0"/>
                  <a:t> = −3      B. </a:t>
                </a:r>
                <a14:m>
                  <m:oMath xmlns:m="http://schemas.openxmlformats.org/officeDocument/2006/math">
                    <m:r>
                      <a:rPr lang="en-US" sz="2800" b="0" i="1" smtClean="0">
                        <a:latin typeface="Cambria Math" panose="02040503050406030204" pitchFamily="18" charset="0"/>
                      </a:rPr>
                      <m:t>𝑛</m:t>
                    </m:r>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oMath>
                </a14:m>
                <a:r>
                  <a:rPr lang="en-US" sz="2800" dirty="0"/>
                  <a:t>      C. </a:t>
                </a:r>
                <a:r>
                  <a:rPr lang="en-US" sz="2800" i="1" dirty="0"/>
                  <a:t>n</a:t>
                </a:r>
                <a:r>
                  <a:rPr lang="en-US" sz="2800" dirty="0"/>
                  <a:t> = 1     D. </a:t>
                </a:r>
                <a:r>
                  <a:rPr lang="en-US" sz="2800" i="1" dirty="0"/>
                  <a:t>n</a:t>
                </a:r>
                <a:r>
                  <a:rPr lang="en-US" sz="2800" dirty="0"/>
                  <a:t> = 5      E. </a:t>
                </a:r>
                <a:r>
                  <a:rPr lang="en-US" sz="2800" i="1" dirty="0"/>
                  <a:t>n</a:t>
                </a:r>
                <a:r>
                  <a:rPr lang="en-US" sz="2800" dirty="0"/>
                  <a:t> = 100</a:t>
                </a:r>
              </a:p>
            </p:txBody>
          </p:sp>
        </mc:Choice>
        <mc:Fallback xmlns="">
          <p:sp>
            <p:nvSpPr>
              <p:cNvPr id="6"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11413881" cy="4316436"/>
              </a:xfrm>
              <a:prstGeom prst="rect">
                <a:avLst/>
              </a:prstGeom>
              <a:blipFill>
                <a:blip r:embed="rId2"/>
                <a:stretch>
                  <a:fillRect l="-1068" t="-1412"/>
                </a:stretch>
              </a:blipFill>
            </p:spPr>
            <p:txBody>
              <a:bodyPr/>
              <a:lstStyle/>
              <a:p>
                <a:r>
                  <a:rPr lang="en-US">
                    <a:noFill/>
                  </a:rPr>
                  <a:t> </a:t>
                </a:r>
              </a:p>
            </p:txBody>
          </p:sp>
        </mc:Fallback>
      </mc:AlternateContent>
      <p:sp>
        <p:nvSpPr>
          <p:cNvPr id="5" name="Content Placeholder 2">
            <a:extLst>
              <a:ext uri="{FF2B5EF4-FFF2-40B4-BE49-F238E27FC236}">
                <a16:creationId xmlns:a16="http://schemas.microsoft.com/office/drawing/2014/main" id="{D53F4FBF-0D5D-4DC0-9D9C-B814323A0667}"/>
              </a:ext>
            </a:extLst>
          </p:cNvPr>
          <p:cNvSpPr txBox="1">
            <a:spLocks/>
          </p:cNvSpPr>
          <p:nvPr/>
        </p:nvSpPr>
        <p:spPr>
          <a:xfrm>
            <a:off x="459872" y="4454409"/>
            <a:ext cx="10310797" cy="13914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r>
              <a:rPr lang="en-US" sz="2800" b="1" dirty="0">
                <a:solidFill>
                  <a:schemeClr val="tx1"/>
                </a:solidFill>
              </a:rPr>
              <a:t>b.</a:t>
            </a:r>
            <a:r>
              <a:rPr lang="en-US" sz="2800" dirty="0"/>
              <a:t> If a line intersects a segment at its midpoint, then the line is perpendicular to the segment. Draw a diagram to represent the counterexample.</a:t>
            </a:r>
          </a:p>
        </p:txBody>
      </p:sp>
    </p:spTree>
    <p:extLst>
      <p:ext uri="{BB962C8B-B14F-4D97-AF65-F5344CB8AC3E}">
        <p14:creationId xmlns:p14="http://schemas.microsoft.com/office/powerpoint/2010/main" val="3989395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0070C0"/>
                </a:solidFill>
              </a:rPr>
            </a:br>
            <a:r>
              <a:rPr lang="en-US" sz="2800" b="0" dirty="0">
                <a:solidFill>
                  <a:schemeClr val="tx1"/>
                </a:solidFill>
              </a:rPr>
              <a:t>Find Counterexamples</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2" y="1707846"/>
                <a:ext cx="11413881" cy="43164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a counterexample to show that each conjecture is false.</a:t>
                </a:r>
              </a:p>
              <a:p>
                <a:r>
                  <a:rPr lang="en-US" sz="2800" b="1" dirty="0">
                    <a:solidFill>
                      <a:schemeClr val="tx1"/>
                    </a:solidFill>
                  </a:rPr>
                  <a:t>a.</a:t>
                </a:r>
                <a:r>
                  <a:rPr lang="en-US" sz="2800" dirty="0"/>
                  <a:t> If </a:t>
                </a:r>
                <a:r>
                  <a:rPr lang="en-US" sz="2800" i="1" dirty="0"/>
                  <a:t>n</a:t>
                </a:r>
                <a:r>
                  <a:rPr lang="en-US" sz="2800" dirty="0"/>
                  <a:t> is a real number, then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𝑛</m:t>
                        </m:r>
                      </m:den>
                    </m:f>
                  </m:oMath>
                </a14:m>
                <a:r>
                  <a:rPr lang="en-US" sz="2800" dirty="0"/>
                  <a:t> &lt; </a:t>
                </a:r>
                <a:r>
                  <a:rPr lang="en-US" sz="2800" i="1" dirty="0"/>
                  <a:t>n</a:t>
                </a:r>
                <a:r>
                  <a:rPr lang="en-US" sz="2800" dirty="0"/>
                  <a:t>. Select all that apply.</a:t>
                </a:r>
              </a:p>
              <a:p>
                <a:pPr marL="363538"/>
                <a:r>
                  <a:rPr lang="en-US" sz="2800" dirty="0"/>
                  <a:t>A. </a:t>
                </a:r>
                <a:r>
                  <a:rPr lang="en-US" sz="2800" i="1" dirty="0"/>
                  <a:t>n</a:t>
                </a:r>
                <a:r>
                  <a:rPr lang="en-US" sz="2800" dirty="0"/>
                  <a:t> = −3      B. </a:t>
                </a:r>
                <a14:m>
                  <m:oMath xmlns:m="http://schemas.openxmlformats.org/officeDocument/2006/math">
                    <m:r>
                      <a:rPr lang="en-US" sz="2800" b="0" i="1" smtClean="0">
                        <a:latin typeface="Cambria Math" panose="02040503050406030204" pitchFamily="18" charset="0"/>
                      </a:rPr>
                      <m:t>𝑛</m:t>
                    </m:r>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4</m:t>
                        </m:r>
                      </m:den>
                    </m:f>
                  </m:oMath>
                </a14:m>
                <a:r>
                  <a:rPr lang="en-US" sz="2800" dirty="0"/>
                  <a:t>      C. </a:t>
                </a:r>
                <a:r>
                  <a:rPr lang="en-US" sz="2800" i="1" dirty="0"/>
                  <a:t>n</a:t>
                </a:r>
                <a:r>
                  <a:rPr lang="en-US" sz="2800" dirty="0"/>
                  <a:t> = 1     D. </a:t>
                </a:r>
                <a:r>
                  <a:rPr lang="en-US" sz="2800" i="1" dirty="0"/>
                  <a:t>n</a:t>
                </a:r>
                <a:r>
                  <a:rPr lang="en-US" sz="2800" dirty="0"/>
                  <a:t> = 5      E. </a:t>
                </a:r>
                <a:r>
                  <a:rPr lang="en-US" sz="2800" i="1" dirty="0"/>
                  <a:t>n</a:t>
                </a:r>
                <a:r>
                  <a:rPr lang="en-US" sz="2800" dirty="0"/>
                  <a:t> = 100</a:t>
                </a:r>
              </a:p>
            </p:txBody>
          </p:sp>
        </mc:Choice>
        <mc:Fallback xmlns="">
          <p:sp>
            <p:nvSpPr>
              <p:cNvPr id="6"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07846"/>
                <a:ext cx="11413881" cy="4316436"/>
              </a:xfrm>
              <a:prstGeom prst="rect">
                <a:avLst/>
              </a:prstGeom>
              <a:blipFill>
                <a:blip r:embed="rId3"/>
                <a:stretch>
                  <a:fillRect l="-1068" t="-1412"/>
                </a:stretch>
              </a:blipFill>
            </p:spPr>
            <p:txBody>
              <a:bodyPr/>
              <a:lstStyle/>
              <a:p>
                <a:r>
                  <a:rPr lang="en-US">
                    <a:noFill/>
                  </a:rPr>
                  <a:t> </a:t>
                </a:r>
              </a:p>
            </p:txBody>
          </p:sp>
        </mc:Fallback>
      </mc:AlternateContent>
      <p:sp>
        <p:nvSpPr>
          <p:cNvPr id="2" name="Oval 1"/>
          <p:cNvSpPr/>
          <p:nvPr/>
        </p:nvSpPr>
        <p:spPr>
          <a:xfrm>
            <a:off x="806824" y="3724836"/>
            <a:ext cx="446771" cy="4975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chemeClr val="tx1"/>
                </a:solidFill>
              </a:ln>
              <a:noFill/>
            </a:endParaRPr>
          </a:p>
        </p:txBody>
      </p:sp>
      <p:sp>
        <p:nvSpPr>
          <p:cNvPr id="7" name="Oval 6"/>
          <p:cNvSpPr/>
          <p:nvPr/>
        </p:nvSpPr>
        <p:spPr>
          <a:xfrm>
            <a:off x="2855259" y="3724835"/>
            <a:ext cx="446771" cy="4975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chemeClr val="tx1"/>
                </a:solidFill>
              </a:ln>
              <a:noFill/>
            </a:endParaRPr>
          </a:p>
        </p:txBody>
      </p:sp>
      <p:sp>
        <p:nvSpPr>
          <p:cNvPr id="8" name="Oval 7"/>
          <p:cNvSpPr/>
          <p:nvPr/>
        </p:nvSpPr>
        <p:spPr>
          <a:xfrm>
            <a:off x="4720649" y="3724835"/>
            <a:ext cx="446771" cy="4751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n>
                <a:solidFill>
                  <a:schemeClr val="tx1"/>
                </a:solidFill>
              </a:ln>
              <a:noFill/>
            </a:endParaRPr>
          </a:p>
        </p:txBody>
      </p:sp>
      <p:sp>
        <p:nvSpPr>
          <p:cNvPr id="9" name="Content Placeholder 2">
            <a:extLst>
              <a:ext uri="{FF2B5EF4-FFF2-40B4-BE49-F238E27FC236}">
                <a16:creationId xmlns:a16="http://schemas.microsoft.com/office/drawing/2014/main" id="{DEC3B297-86DC-448C-B4D0-621FA1B5C6AB}"/>
              </a:ext>
            </a:extLst>
          </p:cNvPr>
          <p:cNvSpPr txBox="1">
            <a:spLocks/>
          </p:cNvSpPr>
          <p:nvPr/>
        </p:nvSpPr>
        <p:spPr>
          <a:xfrm>
            <a:off x="459872" y="4454409"/>
            <a:ext cx="10310797" cy="139148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r>
              <a:rPr lang="en-US" sz="2800" b="1" dirty="0">
                <a:solidFill>
                  <a:schemeClr val="tx1"/>
                </a:solidFill>
              </a:rPr>
              <a:t>b.</a:t>
            </a:r>
            <a:r>
              <a:rPr lang="en-US" sz="2800" dirty="0"/>
              <a:t> If a line intersects a segment at its midpoint, then the line is perpendicular to the segment. Draw a diagram to represent the counterexample.</a:t>
            </a:r>
          </a:p>
        </p:txBody>
      </p:sp>
    </p:spTree>
    <p:extLst>
      <p:ext uri="{BB962C8B-B14F-4D97-AF65-F5344CB8AC3E}">
        <p14:creationId xmlns:p14="http://schemas.microsoft.com/office/powerpoint/2010/main" val="1511443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Pause and Reflect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8390512" cy="1441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Did you struggle with anything in this lesson? If so, how did you deal with it?</a:t>
            </a:r>
          </a:p>
        </p:txBody>
      </p:sp>
    </p:spTree>
    <p:extLst>
      <p:ext uri="{BB962C8B-B14F-4D97-AF65-F5344CB8AC3E}">
        <p14:creationId xmlns:p14="http://schemas.microsoft.com/office/powerpoint/2010/main" val="660168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335888"/>
            <a:ext cx="6897164" cy="45162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Proxima Nova" panose="02000506030000020004"/>
              </a:rPr>
              <a:t>Find a counterexample to show that each conjecture is false.</a:t>
            </a:r>
          </a:p>
          <a:p>
            <a:pPr marL="536575" indent="-536575"/>
            <a:r>
              <a:rPr lang="en-US" sz="2800" b="1" dirty="0">
                <a:solidFill>
                  <a:schemeClr val="tx1"/>
                </a:solidFill>
                <a:latin typeface="Proxima Nova" panose="02000506030000020004"/>
              </a:rPr>
              <a:t>1.  </a:t>
            </a:r>
            <a:r>
              <a:rPr lang="en-US" sz="2800" dirty="0"/>
              <a:t>The diameter of every planet in our solar system is less than 100,000 kilometers. </a:t>
            </a:r>
          </a:p>
          <a:p>
            <a:pPr marL="536575" indent="-536575"/>
            <a:r>
              <a:rPr lang="en-US" sz="2800" b="1" dirty="0">
                <a:solidFill>
                  <a:schemeClr val="tx1"/>
                </a:solidFill>
                <a:latin typeface="Proxima Nova" panose="02000506030000020004"/>
              </a:rPr>
              <a:t>2.  </a:t>
            </a:r>
            <a:r>
              <a:rPr lang="en-US" sz="2800" dirty="0"/>
              <a:t>Supplementary angles cannot be congruent angles. </a:t>
            </a:r>
          </a:p>
          <a:p>
            <a:pPr marL="536575" indent="-536575"/>
            <a:r>
              <a:rPr lang="en-US" sz="2800" b="1" dirty="0">
                <a:solidFill>
                  <a:schemeClr val="tx1"/>
                </a:solidFill>
                <a:latin typeface="Proxima Nova" panose="02000506030000020004"/>
              </a:rPr>
              <a:t>3.  </a:t>
            </a:r>
            <a:r>
              <a:rPr lang="en-US" sz="2800" dirty="0"/>
              <a:t>For every integer </a:t>
            </a:r>
            <a:r>
              <a:rPr lang="en-US" sz="2800" i="1" dirty="0"/>
              <a:t>n</a:t>
            </a:r>
            <a:r>
              <a:rPr lang="en-US" sz="2800" dirty="0"/>
              <a:t>, </a:t>
            </a:r>
            <a:r>
              <a:rPr lang="en-US" sz="2800" i="1" dirty="0"/>
              <a:t>n</a:t>
            </a:r>
            <a:r>
              <a:rPr lang="en-US" sz="2800" baseline="30000" dirty="0"/>
              <a:t>3</a:t>
            </a:r>
            <a:r>
              <a:rPr lang="en-US" sz="2800" dirty="0"/>
              <a:t> is positive. </a:t>
            </a:r>
            <a:endParaRPr lang="en-IN" sz="2800"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551492179"/>
              </p:ext>
            </p:extLst>
          </p:nvPr>
        </p:nvGraphicFramePr>
        <p:xfrm>
          <a:off x="7527516" y="1312467"/>
          <a:ext cx="4422588" cy="4663440"/>
        </p:xfrm>
        <a:graphic>
          <a:graphicData uri="http://schemas.openxmlformats.org/drawingml/2006/table">
            <a:tbl>
              <a:tblPr firstRow="1" bandRow="1">
                <a:tableStyleId>{5C22544A-7EE6-4342-B048-85BDC9FD1C3A}</a:tableStyleId>
              </a:tblPr>
              <a:tblGrid>
                <a:gridCol w="2015565">
                  <a:extLst>
                    <a:ext uri="{9D8B030D-6E8A-4147-A177-3AD203B41FA5}">
                      <a16:colId xmlns:a16="http://schemas.microsoft.com/office/drawing/2014/main" val="2837224339"/>
                    </a:ext>
                  </a:extLst>
                </a:gridCol>
                <a:gridCol w="2407023">
                  <a:extLst>
                    <a:ext uri="{9D8B030D-6E8A-4147-A177-3AD203B41FA5}">
                      <a16:colId xmlns:a16="http://schemas.microsoft.com/office/drawing/2014/main" val="1423844307"/>
                    </a:ext>
                  </a:extLst>
                </a:gridCol>
              </a:tblGrid>
              <a:tr h="370840">
                <a:tc>
                  <a:txBody>
                    <a:bodyPr/>
                    <a:lstStyle/>
                    <a:p>
                      <a:pPr algn="ctr"/>
                      <a:r>
                        <a:rPr lang="en-IN" sz="2800" b="1" dirty="0">
                          <a:solidFill>
                            <a:sysClr val="windowText" lastClr="000000"/>
                          </a:solidFill>
                        </a:rPr>
                        <a:t>Planet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1" dirty="0">
                          <a:solidFill>
                            <a:sysClr val="windowText" lastClr="000000"/>
                          </a:solidFill>
                        </a:rPr>
                        <a:t>Radius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556651"/>
                  </a:ext>
                </a:extLst>
              </a:tr>
              <a:tr h="370840">
                <a:tc>
                  <a:txBody>
                    <a:bodyPr/>
                    <a:lstStyle/>
                    <a:p>
                      <a:r>
                        <a:rPr lang="en-IN" sz="2800" dirty="0">
                          <a:solidFill>
                            <a:schemeClr val="tx2"/>
                          </a:solidFill>
                        </a:rPr>
                        <a:t>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6378.1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417859"/>
                  </a:ext>
                </a:extLst>
              </a:tr>
              <a:tr h="370840">
                <a:tc>
                  <a:txBody>
                    <a:bodyPr/>
                    <a:lstStyle/>
                    <a:p>
                      <a:r>
                        <a:rPr lang="en-IN" sz="2800" b="0" i="0" u="none" strike="noStrike" kern="1200" baseline="0" dirty="0">
                          <a:solidFill>
                            <a:schemeClr val="tx2"/>
                          </a:solidFill>
                          <a:latin typeface="+mn-lt"/>
                          <a:ea typeface="+mn-ea"/>
                          <a:cs typeface="+mn-cs"/>
                        </a:rPr>
                        <a:t>Jupiter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71,492.0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556810"/>
                  </a:ext>
                </a:extLst>
              </a:tr>
              <a:tr h="370840">
                <a:tc>
                  <a:txBody>
                    <a:bodyPr/>
                    <a:lstStyle/>
                    <a:p>
                      <a:r>
                        <a:rPr lang="en-IN" sz="2800" b="0" i="0" u="none" strike="noStrike" kern="1200" baseline="0" dirty="0">
                          <a:solidFill>
                            <a:schemeClr val="tx2"/>
                          </a:solidFill>
                          <a:latin typeface="+mn-lt"/>
                          <a:ea typeface="+mn-ea"/>
                          <a:cs typeface="+mn-cs"/>
                        </a:rPr>
                        <a:t>Mars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3396.2</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67455"/>
                  </a:ext>
                </a:extLst>
              </a:tr>
              <a:tr h="370840">
                <a:tc>
                  <a:txBody>
                    <a:bodyPr/>
                    <a:lstStyle/>
                    <a:p>
                      <a:r>
                        <a:rPr lang="en-IN" sz="2800" b="0" i="0" u="none" strike="noStrike" kern="1200" baseline="0" dirty="0">
                          <a:solidFill>
                            <a:schemeClr val="tx2"/>
                          </a:solidFill>
                          <a:latin typeface="+mn-lt"/>
                          <a:ea typeface="+mn-ea"/>
                          <a:cs typeface="+mn-cs"/>
                        </a:rPr>
                        <a:t>Mercury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2439.7</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615009"/>
                  </a:ext>
                </a:extLst>
              </a:tr>
              <a:tr h="370840">
                <a:tc>
                  <a:txBody>
                    <a:bodyPr/>
                    <a:lstStyle/>
                    <a:p>
                      <a:r>
                        <a:rPr lang="en-IN" sz="2800" b="0" i="0" u="none" strike="noStrike" kern="1200" baseline="0" dirty="0">
                          <a:solidFill>
                            <a:schemeClr val="tx2"/>
                          </a:solidFill>
                          <a:latin typeface="+mn-lt"/>
                          <a:ea typeface="+mn-ea"/>
                          <a:cs typeface="+mn-cs"/>
                        </a:rPr>
                        <a:t>Neptune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24,764.0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015372"/>
                  </a:ext>
                </a:extLst>
              </a:tr>
              <a:tr h="370840">
                <a:tc>
                  <a:txBody>
                    <a:bodyPr/>
                    <a:lstStyle/>
                    <a:p>
                      <a:r>
                        <a:rPr lang="en-IN" sz="2800" b="0" i="0" u="none" strike="noStrike" kern="1200" baseline="0" dirty="0">
                          <a:solidFill>
                            <a:schemeClr val="tx2"/>
                          </a:solidFill>
                          <a:latin typeface="+mn-lt"/>
                          <a:ea typeface="+mn-ea"/>
                          <a:cs typeface="+mn-cs"/>
                        </a:rPr>
                        <a:t>Saturn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60,268.0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31264"/>
                  </a:ext>
                </a:extLst>
              </a:tr>
              <a:tr h="185420">
                <a:tc>
                  <a:txBody>
                    <a:bodyPr/>
                    <a:lstStyle/>
                    <a:p>
                      <a:r>
                        <a:rPr lang="en-IN" sz="2800" b="0" i="0" u="none" strike="noStrike" kern="1200" baseline="0" dirty="0">
                          <a:solidFill>
                            <a:schemeClr val="tx2"/>
                          </a:solidFill>
                          <a:latin typeface="+mn-lt"/>
                          <a:ea typeface="+mn-ea"/>
                          <a:cs typeface="+mn-cs"/>
                        </a:rPr>
                        <a:t>Uranus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25,559.0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3147166"/>
                  </a:ext>
                </a:extLst>
              </a:tr>
              <a:tr h="185420">
                <a:tc>
                  <a:txBody>
                    <a:bodyPr/>
                    <a:lstStyle/>
                    <a:p>
                      <a:r>
                        <a:rPr lang="en-IN" sz="2800" b="0" i="0" u="none" strike="noStrike" kern="1200" baseline="0" dirty="0">
                          <a:solidFill>
                            <a:schemeClr val="tx2"/>
                          </a:solidFill>
                          <a:latin typeface="+mn-lt"/>
                          <a:ea typeface="+mn-ea"/>
                          <a:cs typeface="+mn-cs"/>
                        </a:rPr>
                        <a:t>Venus</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6051.8</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51556"/>
                  </a:ext>
                </a:extLst>
              </a:tr>
            </a:tbl>
          </a:graphicData>
        </a:graphic>
      </p:graphicFrame>
      <p:sp>
        <p:nvSpPr>
          <p:cNvPr id="4" name="Rectangle 3"/>
          <p:cNvSpPr/>
          <p:nvPr/>
        </p:nvSpPr>
        <p:spPr>
          <a:xfrm>
            <a:off x="7419938" y="5922119"/>
            <a:ext cx="2824438" cy="523220"/>
          </a:xfrm>
          <a:prstGeom prst="rect">
            <a:avLst/>
          </a:prstGeom>
        </p:spPr>
        <p:txBody>
          <a:bodyPr wrap="square">
            <a:spAutoFit/>
          </a:bodyPr>
          <a:lstStyle/>
          <a:p>
            <a:r>
              <a:rPr lang="en-IN" sz="2800" dirty="0">
                <a:solidFill>
                  <a:schemeClr val="tx2"/>
                </a:solidFill>
              </a:rPr>
              <a:t>Source: NASA</a:t>
            </a:r>
          </a:p>
        </p:txBody>
      </p:sp>
    </p:spTree>
    <p:extLst>
      <p:ext uri="{BB962C8B-B14F-4D97-AF65-F5344CB8AC3E}">
        <p14:creationId xmlns:p14="http://schemas.microsoft.com/office/powerpoint/2010/main" val="129134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620748" cy="4893647"/>
          </a:xfrm>
          <a:prstGeom prst="rect">
            <a:avLst/>
          </a:prstGeom>
          <a:noFill/>
        </p:spPr>
        <p:txBody>
          <a:bodyPr wrap="square" rtlCol="0">
            <a:spAutoFit/>
          </a:bodyPr>
          <a:lstStyle/>
          <a:p>
            <a:pPr>
              <a:spcBef>
                <a:spcPts val="1200"/>
              </a:spcBef>
            </a:pPr>
            <a:r>
              <a:rPr lang="en-US" sz="2800" b="1" dirty="0"/>
              <a:t>Use the patterns shown to make a prediction. Complete each statement. </a:t>
            </a:r>
            <a:endParaRPr lang="en-US" sz="2800" dirty="0"/>
          </a:p>
          <a:p>
            <a:pPr>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3</a:t>
            </a:r>
            <a:r>
              <a:rPr lang="en-US" sz="2800" baseline="30000" dirty="0">
                <a:solidFill>
                  <a:schemeClr val="tx2"/>
                </a:solidFill>
              </a:rPr>
              <a:t>2</a:t>
            </a:r>
            <a:r>
              <a:rPr lang="en-US" sz="2800" dirty="0">
                <a:solidFill>
                  <a:schemeClr val="tx2"/>
                </a:solidFill>
              </a:rPr>
              <a:t> = 9             5</a:t>
            </a:r>
            <a:r>
              <a:rPr lang="en-US" sz="2800" baseline="30000" dirty="0">
                <a:solidFill>
                  <a:schemeClr val="tx2"/>
                </a:solidFill>
              </a:rPr>
              <a:t>2</a:t>
            </a:r>
            <a:r>
              <a:rPr lang="en-US" sz="2800" dirty="0">
                <a:solidFill>
                  <a:schemeClr val="tx2"/>
                </a:solidFill>
              </a:rPr>
              <a:t> = 25            11</a:t>
            </a:r>
            <a:r>
              <a:rPr lang="en-US" sz="2800" baseline="30000" dirty="0">
                <a:solidFill>
                  <a:schemeClr val="tx2"/>
                </a:solidFill>
              </a:rPr>
              <a:t>2</a:t>
            </a:r>
            <a:r>
              <a:rPr lang="en-US" sz="2800" dirty="0">
                <a:solidFill>
                  <a:schemeClr val="tx2"/>
                </a:solidFill>
              </a:rPr>
              <a:t> = 121           17</a:t>
            </a:r>
            <a:r>
              <a:rPr lang="en-US" sz="2800" baseline="30000" dirty="0">
                <a:solidFill>
                  <a:schemeClr val="tx2"/>
                </a:solidFill>
              </a:rPr>
              <a:t>2</a:t>
            </a:r>
            <a:r>
              <a:rPr lang="en-US" sz="2800" dirty="0">
                <a:solidFill>
                  <a:schemeClr val="tx2"/>
                </a:solidFill>
              </a:rPr>
              <a:t> = 289</a:t>
            </a:r>
          </a:p>
          <a:p>
            <a:pPr marL="444500">
              <a:spcBef>
                <a:spcPts val="1200"/>
              </a:spcBef>
            </a:pPr>
            <a:r>
              <a:rPr lang="en-US" sz="2800" dirty="0">
                <a:solidFill>
                  <a:schemeClr val="tx2"/>
                </a:solidFill>
              </a:rPr>
              <a:t>The square of an odd number is an </a:t>
            </a:r>
            <a:r>
              <a:rPr lang="en-US" sz="2800" u="sng" dirty="0">
                <a:solidFill>
                  <a:schemeClr val="tx2"/>
                </a:solidFill>
                <a:uFill>
                  <a:solidFill>
                    <a:schemeClr val="tx2"/>
                  </a:solidFill>
                </a:uFill>
              </a:rPr>
              <a:t>    </a:t>
            </a:r>
            <a:r>
              <a:rPr lang="en-US" sz="2800" u="sng" dirty="0">
                <a:solidFill>
                  <a:srgbClr val="FF0000"/>
                </a:solidFill>
                <a:uFill>
                  <a:solidFill>
                    <a:schemeClr val="tx2"/>
                  </a:solidFill>
                </a:uFill>
              </a:rPr>
              <a:t>odd    </a:t>
            </a:r>
            <a:r>
              <a:rPr lang="en-US" sz="2800" dirty="0">
                <a:solidFill>
                  <a:schemeClr val="tx2"/>
                </a:solidFill>
              </a:rPr>
              <a:t> number.</a:t>
            </a:r>
            <a:r>
              <a:rPr lang="en-US" sz="2800" dirty="0"/>
              <a:t> </a:t>
            </a:r>
          </a:p>
          <a:p>
            <a:pPr>
              <a:spcBef>
                <a:spcPts val="1200"/>
              </a:spcBef>
            </a:pPr>
            <a:r>
              <a:rPr lang="en-US" sz="2800" b="1" dirty="0">
                <a:latin typeface="Proxima Nova" panose="02000506030000020004" pitchFamily="50" charset="0"/>
              </a:rPr>
              <a:t>2.</a:t>
            </a:r>
            <a:r>
              <a:rPr lang="en-US" sz="2800" b="1" dirty="0"/>
              <a:t>  </a:t>
            </a:r>
            <a:r>
              <a:rPr lang="en-US" sz="2800" dirty="0">
                <a:solidFill>
                  <a:schemeClr val="tx2"/>
                </a:solidFill>
              </a:rPr>
              <a:t>4</a:t>
            </a:r>
            <a:r>
              <a:rPr lang="en-US" sz="2800" baseline="30000" dirty="0">
                <a:solidFill>
                  <a:schemeClr val="tx2"/>
                </a:solidFill>
              </a:rPr>
              <a:t>2</a:t>
            </a:r>
            <a:r>
              <a:rPr lang="en-US" sz="2800" dirty="0">
                <a:solidFill>
                  <a:schemeClr val="tx2"/>
                </a:solidFill>
              </a:rPr>
              <a:t> = 16           8</a:t>
            </a:r>
            <a:r>
              <a:rPr lang="en-US" sz="2800" baseline="30000" dirty="0">
                <a:solidFill>
                  <a:schemeClr val="tx2"/>
                </a:solidFill>
              </a:rPr>
              <a:t>2</a:t>
            </a:r>
            <a:r>
              <a:rPr lang="en-US" sz="2800" dirty="0">
                <a:solidFill>
                  <a:schemeClr val="tx2"/>
                </a:solidFill>
              </a:rPr>
              <a:t> = 64            14</a:t>
            </a:r>
            <a:r>
              <a:rPr lang="en-US" sz="2800" baseline="30000" dirty="0">
                <a:solidFill>
                  <a:schemeClr val="tx2"/>
                </a:solidFill>
              </a:rPr>
              <a:t>2</a:t>
            </a:r>
            <a:r>
              <a:rPr lang="en-US" sz="2800" dirty="0">
                <a:solidFill>
                  <a:schemeClr val="tx2"/>
                </a:solidFill>
              </a:rPr>
              <a:t> = 196           20</a:t>
            </a:r>
            <a:r>
              <a:rPr lang="en-US" sz="2800" baseline="30000" dirty="0">
                <a:solidFill>
                  <a:schemeClr val="tx2"/>
                </a:solidFill>
              </a:rPr>
              <a:t>2</a:t>
            </a:r>
            <a:r>
              <a:rPr lang="en-US" sz="2800" dirty="0">
                <a:solidFill>
                  <a:schemeClr val="tx2"/>
                </a:solidFill>
              </a:rPr>
              <a:t> = 400</a:t>
            </a:r>
          </a:p>
          <a:p>
            <a:pPr marL="444500">
              <a:spcBef>
                <a:spcPts val="1200"/>
              </a:spcBef>
            </a:pPr>
            <a:r>
              <a:rPr lang="en-US" sz="2800" dirty="0">
                <a:solidFill>
                  <a:schemeClr val="tx2"/>
                </a:solidFill>
              </a:rPr>
              <a:t>The square of an even number is an </a:t>
            </a:r>
            <a:r>
              <a:rPr lang="en-US" sz="2800" u="sng" dirty="0">
                <a:solidFill>
                  <a:srgbClr val="FF0000"/>
                </a:solidFill>
                <a:uFill>
                  <a:solidFill>
                    <a:schemeClr val="tx2"/>
                  </a:solidFill>
                </a:uFill>
              </a:rPr>
              <a:t>      even     </a:t>
            </a:r>
            <a:r>
              <a:rPr lang="en-US" sz="2800" dirty="0">
                <a:solidFill>
                  <a:schemeClr val="tx2"/>
                </a:solidFill>
              </a:rPr>
              <a:t> number.</a:t>
            </a:r>
            <a:endParaRPr lang="en-US" sz="2800" dirty="0"/>
          </a:p>
          <a:p>
            <a:pPr marL="536575" indent="-536575">
              <a:spcBef>
                <a:spcPts val="1200"/>
              </a:spcBef>
            </a:pPr>
            <a:r>
              <a:rPr lang="en-US" sz="2800" b="1" dirty="0">
                <a:latin typeface="Proxima Nova" panose="02000506030000020004" pitchFamily="50" charset="0"/>
              </a:rPr>
              <a:t>3.</a:t>
            </a:r>
            <a:r>
              <a:rPr lang="en-US" sz="2800" b="1" dirty="0"/>
              <a:t>  </a:t>
            </a:r>
            <a:r>
              <a:rPr lang="en-US" sz="2800" dirty="0">
                <a:solidFill>
                  <a:schemeClr val="tx2"/>
                </a:solidFill>
              </a:rPr>
              <a:t>2 + 5 = 7         15 + 4 = 19       22 + 13 = 35     14 + 37 = 51</a:t>
            </a:r>
          </a:p>
          <a:p>
            <a:pPr marL="444500">
              <a:spcBef>
                <a:spcPts val="1200"/>
              </a:spcBef>
            </a:pPr>
            <a:r>
              <a:rPr lang="en-US" sz="2800" dirty="0">
                <a:solidFill>
                  <a:schemeClr val="tx2"/>
                </a:solidFill>
              </a:rPr>
              <a:t>The sum of an odd number and an even number is an </a:t>
            </a:r>
            <a:r>
              <a:rPr lang="en-US" sz="2800" u="sng" dirty="0">
                <a:solidFill>
                  <a:srgbClr val="FF0000"/>
                </a:solidFill>
                <a:uFill>
                  <a:solidFill>
                    <a:schemeClr val="tx2"/>
                  </a:solidFill>
                </a:uFill>
              </a:rPr>
              <a:t>    odd    </a:t>
            </a:r>
            <a:r>
              <a:rPr lang="en-US" sz="100" u="sng" dirty="0">
                <a:solidFill>
                  <a:srgbClr val="FF0000"/>
                </a:solidFill>
                <a:uFill>
                  <a:solidFill>
                    <a:schemeClr val="tx2"/>
                  </a:solidFill>
                </a:uFill>
              </a:rPr>
              <a:t>.</a:t>
            </a:r>
            <a:r>
              <a:rPr lang="en-US" sz="2800" dirty="0">
                <a:solidFill>
                  <a:schemeClr val="tx2"/>
                </a:solidFill>
              </a:rPr>
              <a:t>   number.</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3454373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335889"/>
            <a:ext cx="6897164" cy="464001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Proxima Nova" panose="02000506030000020004"/>
              </a:rPr>
              <a:t>Find a counterexample to show that each conjecture is false.</a:t>
            </a:r>
          </a:p>
          <a:p>
            <a:pPr marL="536575" indent="-536575"/>
            <a:r>
              <a:rPr lang="en-US" sz="2800" b="1" dirty="0">
                <a:solidFill>
                  <a:schemeClr val="tx1"/>
                </a:solidFill>
                <a:latin typeface="Proxima Nova" panose="02000506030000020004"/>
              </a:rPr>
              <a:t>1.  </a:t>
            </a:r>
            <a:r>
              <a:rPr lang="en-US" sz="2800" dirty="0"/>
              <a:t>The diameter of every planet in our solar system is less than 100,000 kilometers. </a:t>
            </a:r>
            <a:r>
              <a:rPr lang="en-IN" sz="2800" dirty="0">
                <a:solidFill>
                  <a:srgbClr val="FF0000"/>
                </a:solidFill>
              </a:rPr>
              <a:t>Jupiter or Saturn</a:t>
            </a:r>
            <a:endParaRPr lang="en-US" sz="2800" dirty="0"/>
          </a:p>
          <a:p>
            <a:pPr marL="536575" indent="-536575"/>
            <a:r>
              <a:rPr lang="en-US" sz="2800" b="1" dirty="0">
                <a:solidFill>
                  <a:schemeClr val="tx1"/>
                </a:solidFill>
                <a:latin typeface="Proxima Nova" panose="02000506030000020004"/>
              </a:rPr>
              <a:t>2.  </a:t>
            </a:r>
            <a:r>
              <a:rPr lang="en-US" sz="2800" dirty="0"/>
              <a:t>Supplementary angles cannot be congruent angles. </a:t>
            </a:r>
            <a:r>
              <a:rPr lang="en-IN" sz="2800" dirty="0">
                <a:solidFill>
                  <a:srgbClr val="FF0000"/>
                </a:solidFill>
              </a:rPr>
              <a:t>two right angles</a:t>
            </a:r>
            <a:endParaRPr lang="en-US" sz="2800" dirty="0"/>
          </a:p>
          <a:p>
            <a:pPr marL="536575" indent="-536575"/>
            <a:r>
              <a:rPr lang="en-US" sz="2800" b="1" dirty="0">
                <a:solidFill>
                  <a:schemeClr val="tx1"/>
                </a:solidFill>
                <a:latin typeface="Proxima Nova" panose="02000506030000020004"/>
              </a:rPr>
              <a:t>3.  </a:t>
            </a:r>
            <a:r>
              <a:rPr lang="en-US" sz="2800" dirty="0"/>
              <a:t>For every integer </a:t>
            </a:r>
            <a:r>
              <a:rPr lang="en-US" sz="2800" i="1" dirty="0"/>
              <a:t>n</a:t>
            </a:r>
            <a:r>
              <a:rPr lang="en-US" sz="2800" dirty="0"/>
              <a:t>, </a:t>
            </a:r>
            <a:r>
              <a:rPr lang="en-US" sz="2800" i="1" dirty="0"/>
              <a:t>n</a:t>
            </a:r>
            <a:r>
              <a:rPr lang="en-US" sz="2800" baseline="30000" dirty="0"/>
              <a:t>3</a:t>
            </a:r>
            <a:r>
              <a:rPr lang="en-US" sz="2800" dirty="0"/>
              <a:t> is positive. </a:t>
            </a:r>
            <a:r>
              <a:rPr lang="en-IN" sz="2800" i="1" dirty="0">
                <a:solidFill>
                  <a:srgbClr val="FF0000"/>
                </a:solidFill>
              </a:rPr>
              <a:t>n</a:t>
            </a:r>
            <a:r>
              <a:rPr lang="en-IN" sz="2800" dirty="0">
                <a:solidFill>
                  <a:srgbClr val="FF0000"/>
                </a:solidFill>
              </a:rPr>
              <a:t> ≤ 0</a:t>
            </a:r>
          </a:p>
        </p:txBody>
      </p:sp>
      <p:graphicFrame>
        <p:nvGraphicFramePr>
          <p:cNvPr id="7" name="Table 6"/>
          <p:cNvGraphicFramePr>
            <a:graphicFrameLocks noGrp="1"/>
          </p:cNvGraphicFramePr>
          <p:nvPr>
            <p:extLst>
              <p:ext uri="{D42A27DB-BD31-4B8C-83A1-F6EECF244321}">
                <p14:modId xmlns:p14="http://schemas.microsoft.com/office/powerpoint/2010/main" val="3968871970"/>
              </p:ext>
            </p:extLst>
          </p:nvPr>
        </p:nvGraphicFramePr>
        <p:xfrm>
          <a:off x="7527516" y="1312467"/>
          <a:ext cx="4422588" cy="4663440"/>
        </p:xfrm>
        <a:graphic>
          <a:graphicData uri="http://schemas.openxmlformats.org/drawingml/2006/table">
            <a:tbl>
              <a:tblPr firstRow="1" bandRow="1">
                <a:tableStyleId>{5C22544A-7EE6-4342-B048-85BDC9FD1C3A}</a:tableStyleId>
              </a:tblPr>
              <a:tblGrid>
                <a:gridCol w="2015565">
                  <a:extLst>
                    <a:ext uri="{9D8B030D-6E8A-4147-A177-3AD203B41FA5}">
                      <a16:colId xmlns:a16="http://schemas.microsoft.com/office/drawing/2014/main" val="2837224339"/>
                    </a:ext>
                  </a:extLst>
                </a:gridCol>
                <a:gridCol w="2407023">
                  <a:extLst>
                    <a:ext uri="{9D8B030D-6E8A-4147-A177-3AD203B41FA5}">
                      <a16:colId xmlns:a16="http://schemas.microsoft.com/office/drawing/2014/main" val="1423844307"/>
                    </a:ext>
                  </a:extLst>
                </a:gridCol>
              </a:tblGrid>
              <a:tr h="370840">
                <a:tc>
                  <a:txBody>
                    <a:bodyPr/>
                    <a:lstStyle/>
                    <a:p>
                      <a:pPr algn="ctr"/>
                      <a:r>
                        <a:rPr lang="en-IN" sz="2800" b="1" dirty="0">
                          <a:solidFill>
                            <a:sysClr val="windowText" lastClr="000000"/>
                          </a:solidFill>
                        </a:rPr>
                        <a:t>Planet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2800" b="1" dirty="0">
                          <a:solidFill>
                            <a:sysClr val="windowText" lastClr="000000"/>
                          </a:solidFill>
                        </a:rPr>
                        <a:t>Radius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6556651"/>
                  </a:ext>
                </a:extLst>
              </a:tr>
              <a:tr h="370840">
                <a:tc>
                  <a:txBody>
                    <a:bodyPr/>
                    <a:lstStyle/>
                    <a:p>
                      <a:r>
                        <a:rPr lang="en-IN" sz="2800" dirty="0">
                          <a:solidFill>
                            <a:schemeClr val="tx2"/>
                          </a:solidFill>
                        </a:rPr>
                        <a:t>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6378.1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5417859"/>
                  </a:ext>
                </a:extLst>
              </a:tr>
              <a:tr h="370840">
                <a:tc>
                  <a:txBody>
                    <a:bodyPr/>
                    <a:lstStyle/>
                    <a:p>
                      <a:r>
                        <a:rPr lang="en-IN" sz="2800" b="0" i="0" u="none" strike="noStrike" kern="1200" baseline="0" dirty="0">
                          <a:solidFill>
                            <a:schemeClr val="tx2"/>
                          </a:solidFill>
                          <a:latin typeface="+mn-lt"/>
                          <a:ea typeface="+mn-ea"/>
                          <a:cs typeface="+mn-cs"/>
                        </a:rPr>
                        <a:t>Jupiter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71,492.0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556810"/>
                  </a:ext>
                </a:extLst>
              </a:tr>
              <a:tr h="370840">
                <a:tc>
                  <a:txBody>
                    <a:bodyPr/>
                    <a:lstStyle/>
                    <a:p>
                      <a:r>
                        <a:rPr lang="en-IN" sz="2800" b="0" i="0" u="none" strike="noStrike" kern="1200" baseline="0" dirty="0">
                          <a:solidFill>
                            <a:schemeClr val="tx2"/>
                          </a:solidFill>
                          <a:latin typeface="+mn-lt"/>
                          <a:ea typeface="+mn-ea"/>
                          <a:cs typeface="+mn-cs"/>
                        </a:rPr>
                        <a:t>Mars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3396.2</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467455"/>
                  </a:ext>
                </a:extLst>
              </a:tr>
              <a:tr h="370840">
                <a:tc>
                  <a:txBody>
                    <a:bodyPr/>
                    <a:lstStyle/>
                    <a:p>
                      <a:r>
                        <a:rPr lang="en-IN" sz="2800" b="0" i="0" u="none" strike="noStrike" kern="1200" baseline="0" dirty="0">
                          <a:solidFill>
                            <a:schemeClr val="tx2"/>
                          </a:solidFill>
                          <a:latin typeface="+mn-lt"/>
                          <a:ea typeface="+mn-ea"/>
                          <a:cs typeface="+mn-cs"/>
                        </a:rPr>
                        <a:t>Mercury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2439.7</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615009"/>
                  </a:ext>
                </a:extLst>
              </a:tr>
              <a:tr h="370840">
                <a:tc>
                  <a:txBody>
                    <a:bodyPr/>
                    <a:lstStyle/>
                    <a:p>
                      <a:r>
                        <a:rPr lang="en-IN" sz="2800" b="0" i="0" u="none" strike="noStrike" kern="1200" baseline="0" dirty="0">
                          <a:solidFill>
                            <a:schemeClr val="tx2"/>
                          </a:solidFill>
                          <a:latin typeface="+mn-lt"/>
                          <a:ea typeface="+mn-ea"/>
                          <a:cs typeface="+mn-cs"/>
                        </a:rPr>
                        <a:t>Neptune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24,764.0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015372"/>
                  </a:ext>
                </a:extLst>
              </a:tr>
              <a:tr h="370840">
                <a:tc>
                  <a:txBody>
                    <a:bodyPr/>
                    <a:lstStyle/>
                    <a:p>
                      <a:r>
                        <a:rPr lang="en-IN" sz="2800" b="0" i="0" u="none" strike="noStrike" kern="1200" baseline="0" dirty="0">
                          <a:solidFill>
                            <a:schemeClr val="tx2"/>
                          </a:solidFill>
                          <a:latin typeface="+mn-lt"/>
                          <a:ea typeface="+mn-ea"/>
                          <a:cs typeface="+mn-cs"/>
                        </a:rPr>
                        <a:t>Saturn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60,268.0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531264"/>
                  </a:ext>
                </a:extLst>
              </a:tr>
              <a:tr h="185420">
                <a:tc>
                  <a:txBody>
                    <a:bodyPr/>
                    <a:lstStyle/>
                    <a:p>
                      <a:r>
                        <a:rPr lang="en-IN" sz="2800" b="0" i="0" u="none" strike="noStrike" kern="1200" baseline="0" dirty="0">
                          <a:solidFill>
                            <a:schemeClr val="tx2"/>
                          </a:solidFill>
                          <a:latin typeface="+mn-lt"/>
                          <a:ea typeface="+mn-ea"/>
                          <a:cs typeface="+mn-cs"/>
                        </a:rPr>
                        <a:t>Uranus 	</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25,559.0</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3147166"/>
                  </a:ext>
                </a:extLst>
              </a:tr>
              <a:tr h="185420">
                <a:tc>
                  <a:txBody>
                    <a:bodyPr/>
                    <a:lstStyle/>
                    <a:p>
                      <a:r>
                        <a:rPr lang="en-IN" sz="2800" b="0" i="0" u="none" strike="noStrike" kern="1200" baseline="0" dirty="0">
                          <a:solidFill>
                            <a:schemeClr val="tx2"/>
                          </a:solidFill>
                          <a:latin typeface="+mn-lt"/>
                          <a:ea typeface="+mn-ea"/>
                          <a:cs typeface="+mn-cs"/>
                        </a:rPr>
                        <a:t>Venus</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2800" b="0" i="0" u="none" strike="noStrike" kern="1200" baseline="0" dirty="0">
                          <a:solidFill>
                            <a:schemeClr val="tx2"/>
                          </a:solidFill>
                          <a:latin typeface="+mn-lt"/>
                          <a:ea typeface="+mn-ea"/>
                          <a:cs typeface="+mn-cs"/>
                        </a:rPr>
                        <a:t>6051.8</a:t>
                      </a:r>
                      <a:endParaRPr lang="en-IN" sz="280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51556"/>
                  </a:ext>
                </a:extLst>
              </a:tr>
            </a:tbl>
          </a:graphicData>
        </a:graphic>
      </p:graphicFrame>
      <p:sp>
        <p:nvSpPr>
          <p:cNvPr id="4" name="Rectangle 3"/>
          <p:cNvSpPr/>
          <p:nvPr/>
        </p:nvSpPr>
        <p:spPr>
          <a:xfrm>
            <a:off x="7419938" y="5922119"/>
            <a:ext cx="2824438" cy="523220"/>
          </a:xfrm>
          <a:prstGeom prst="rect">
            <a:avLst/>
          </a:prstGeom>
        </p:spPr>
        <p:txBody>
          <a:bodyPr wrap="square">
            <a:spAutoFit/>
          </a:bodyPr>
          <a:lstStyle/>
          <a:p>
            <a:r>
              <a:rPr lang="en-IN" sz="2800" dirty="0">
                <a:solidFill>
                  <a:schemeClr val="tx2"/>
                </a:solidFill>
              </a:rPr>
              <a:t>Source: NASA</a:t>
            </a:r>
          </a:p>
        </p:txBody>
      </p:sp>
    </p:spTree>
    <p:extLst>
      <p:ext uri="{BB962C8B-B14F-4D97-AF65-F5344CB8AC3E}">
        <p14:creationId xmlns:p14="http://schemas.microsoft.com/office/powerpoint/2010/main" val="249375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491169"/>
            <a:ext cx="11620748" cy="3293209"/>
          </a:xfrm>
          <a:prstGeom prst="rect">
            <a:avLst/>
          </a:prstGeom>
          <a:noFill/>
        </p:spPr>
        <p:txBody>
          <a:bodyPr wrap="square" rtlCol="0">
            <a:spAutoFit/>
          </a:bodyPr>
          <a:lstStyle/>
          <a:p>
            <a:pPr>
              <a:spcBef>
                <a:spcPts val="1200"/>
              </a:spcBef>
            </a:pPr>
            <a:r>
              <a:rPr lang="en-US" sz="2800" b="1" dirty="0">
                <a:latin typeface="Proxima Nova" panose="02000506030000020004" pitchFamily="50" charset="0"/>
              </a:rPr>
              <a:t>4.</a:t>
            </a:r>
            <a:r>
              <a:rPr lang="en-US" sz="2800" b="1" dirty="0"/>
              <a:t>  </a:t>
            </a:r>
            <a:r>
              <a:rPr lang="en-US" sz="2800" dirty="0">
                <a:solidFill>
                  <a:schemeClr val="tx2"/>
                </a:solidFill>
              </a:rPr>
              <a:t>5 × 10 = 50        13 × 10 = 130        18 × 10 = 180       23 × 10 = 230</a:t>
            </a:r>
          </a:p>
          <a:p>
            <a:pPr indent="444500">
              <a:spcBef>
                <a:spcPts val="1200"/>
              </a:spcBef>
            </a:pPr>
            <a:r>
              <a:rPr lang="en-US" sz="2800" dirty="0">
                <a:solidFill>
                  <a:schemeClr val="tx2"/>
                </a:solidFill>
              </a:rPr>
              <a:t>The product of any number and 10 is a number that ends in </a:t>
            </a:r>
            <a:r>
              <a:rPr lang="en-US" sz="2800" u="sng" dirty="0">
                <a:solidFill>
                  <a:srgbClr val="FF0000"/>
                </a:solidFill>
                <a:uFill>
                  <a:solidFill>
                    <a:schemeClr val="tx2"/>
                  </a:solidFill>
                </a:uFill>
              </a:rPr>
              <a:t>zero</a:t>
            </a:r>
            <a:r>
              <a:rPr lang="en-US" sz="2800" dirty="0">
                <a:solidFill>
                  <a:schemeClr val="tx2"/>
                </a:solidFill>
              </a:rPr>
              <a:t>.</a:t>
            </a:r>
          </a:p>
          <a:p>
            <a:pPr marL="536575" indent="-536575">
              <a:spcBef>
                <a:spcPts val="1200"/>
              </a:spcBef>
            </a:pPr>
            <a:r>
              <a:rPr lang="en-US" sz="2800" b="1" dirty="0">
                <a:latin typeface="Proxima Nova" panose="02000506030000020004" pitchFamily="50" charset="0"/>
              </a:rPr>
              <a:t>5.</a:t>
            </a:r>
            <a:r>
              <a:rPr lang="en-US" sz="2800" b="1" dirty="0"/>
              <a:t>  </a:t>
            </a:r>
            <a:r>
              <a:rPr lang="en-US" sz="2800" dirty="0">
                <a:solidFill>
                  <a:schemeClr val="tx2"/>
                </a:solidFill>
              </a:rPr>
              <a:t>12 → 1 + 2 = 3               24 → 2 + 4 = 6</a:t>
            </a:r>
          </a:p>
          <a:p>
            <a:pPr marL="536575" indent="1588">
              <a:spcBef>
                <a:spcPts val="1200"/>
              </a:spcBef>
            </a:pPr>
            <a:r>
              <a:rPr lang="en-US" sz="2800" dirty="0">
                <a:solidFill>
                  <a:schemeClr val="tx2"/>
                </a:solidFill>
              </a:rPr>
              <a:t>36 → 3 + 6 = 9              132 → 1 + 3 + 2 = 6</a:t>
            </a:r>
          </a:p>
          <a:p>
            <a:pPr marL="536575" indent="1588">
              <a:spcBef>
                <a:spcPts val="1200"/>
              </a:spcBef>
            </a:pPr>
            <a:r>
              <a:rPr lang="en-US" sz="2800" dirty="0">
                <a:solidFill>
                  <a:schemeClr val="tx2"/>
                </a:solidFill>
              </a:rPr>
              <a:t>If the sum of the digits of a number is divisible by </a:t>
            </a:r>
            <a:r>
              <a:rPr lang="en-US" sz="2800" u="sng" dirty="0">
                <a:solidFill>
                  <a:schemeClr val="tx2"/>
                </a:solidFill>
                <a:uFill>
                  <a:solidFill>
                    <a:schemeClr val="tx2"/>
                  </a:solidFill>
                </a:uFill>
              </a:rPr>
              <a:t>   </a:t>
            </a:r>
            <a:r>
              <a:rPr lang="en-US" sz="2800" u="sng" dirty="0">
                <a:solidFill>
                  <a:srgbClr val="FF0000"/>
                </a:solidFill>
                <a:uFill>
                  <a:solidFill>
                    <a:schemeClr val="tx2"/>
                  </a:solidFill>
                </a:uFill>
              </a:rPr>
              <a:t>3   </a:t>
            </a:r>
            <a:r>
              <a:rPr lang="en-US" sz="2800" dirty="0">
                <a:solidFill>
                  <a:schemeClr val="tx2"/>
                </a:solidFill>
              </a:rPr>
              <a:t>, then the original number is divisible by </a:t>
            </a:r>
            <a:r>
              <a:rPr lang="en-US" sz="2800" u="sng" dirty="0">
                <a:solidFill>
                  <a:schemeClr val="tx2"/>
                </a:solidFill>
                <a:uFill>
                  <a:solidFill>
                    <a:schemeClr val="tx2"/>
                  </a:solidFill>
                </a:uFill>
              </a:rPr>
              <a:t>    </a:t>
            </a:r>
            <a:r>
              <a:rPr lang="en-US" sz="2800" u="sng" dirty="0">
                <a:solidFill>
                  <a:srgbClr val="FF0000"/>
                </a:solidFill>
                <a:uFill>
                  <a:solidFill>
                    <a:schemeClr val="tx2"/>
                  </a:solidFill>
                </a:uFill>
              </a:rPr>
              <a:t>3</a:t>
            </a:r>
            <a:r>
              <a:rPr lang="en-US" sz="2800" u="sng" dirty="0">
                <a:solidFill>
                  <a:schemeClr val="tx2"/>
                </a:solidFill>
                <a:uFill>
                  <a:solidFill>
                    <a:schemeClr val="tx2"/>
                  </a:solidFill>
                </a:uFill>
              </a:rPr>
              <a:t>     </a:t>
            </a:r>
            <a:r>
              <a:rPr lang="en-US" sz="2800" dirty="0">
                <a:solidFill>
                  <a:schemeClr val="tx2"/>
                </a:solidFill>
              </a:rPr>
              <a:t>.</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82132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r>
              <a:rPr lang="en-US" sz="2800" b="1" dirty="0"/>
              <a:t>MA.912.LT.4.10</a:t>
            </a:r>
            <a:endParaRPr lang="en-US" sz="2800" b="1" i="0" u="none" strike="noStrike" baseline="0" dirty="0"/>
          </a:p>
          <a:p>
            <a:r>
              <a:rPr lang="en-US" sz="2800" dirty="0">
                <a:solidFill>
                  <a:schemeClr val="tx2"/>
                </a:solidFill>
              </a:rPr>
              <a:t>Judge the validity of arguments and give</a:t>
            </a:r>
          </a:p>
          <a:p>
            <a:r>
              <a:rPr lang="en-US" sz="2800" dirty="0">
                <a:solidFill>
                  <a:schemeClr val="tx2"/>
                </a:solidFill>
              </a:rPr>
              <a:t>counterexamples to disprove statements.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246769"/>
          </a:xfrm>
          <a:prstGeom prst="rect">
            <a:avLst/>
          </a:prstGeom>
          <a:noFill/>
        </p:spPr>
        <p:txBody>
          <a:bodyPr wrap="square" rtlCol="0">
            <a:spAutoFit/>
          </a:bodyPr>
          <a:lstStyle/>
          <a:p>
            <a:pPr fontAlgn="t"/>
            <a:r>
              <a:rPr lang="en-US" sz="2800" b="1" dirty="0"/>
              <a:t>MA.K12.MTR.6.1</a:t>
            </a:r>
          </a:p>
          <a:p>
            <a:pPr fontAlgn="t"/>
            <a:r>
              <a:rPr lang="en-US" sz="2800" dirty="0">
                <a:solidFill>
                  <a:schemeClr val="tx2"/>
                </a:solidFill>
              </a:rPr>
              <a:t>Assess the reasonableness of solutions.</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1548351"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Content Objective</a:t>
            </a:r>
          </a:p>
          <a:p>
            <a:r>
              <a:rPr lang="en-US" sz="2800" dirty="0"/>
              <a:t>Students analyze conjectures by using inductive reasoning, and disprove conjectures by using counterexamples.</a:t>
            </a:r>
          </a:p>
          <a:p>
            <a:endParaRPr lang="en-US" sz="2800" b="0" i="0" u="none" strike="noStrike" baseline="0" dirty="0"/>
          </a:p>
          <a:p>
            <a:r>
              <a:rPr lang="en-US" sz="2800" b="1" dirty="0">
                <a:solidFill>
                  <a:schemeClr val="tx1"/>
                </a:solidFill>
              </a:rPr>
              <a:t>Language Objectives</a:t>
            </a:r>
            <a:endParaRPr lang="en-US" sz="2800" b="0" i="0" u="none" strike="noStrike" baseline="0" dirty="0">
              <a:solidFill>
                <a:schemeClr val="tx1"/>
              </a:solidFill>
            </a:endParaRPr>
          </a:p>
          <a:p>
            <a:pPr marL="291600" indent="-291600">
              <a:buClr>
                <a:schemeClr val="tx1"/>
              </a:buClr>
              <a:buFont typeface="Arial" panose="020B0604020202020204" pitchFamily="34" charset="0"/>
              <a:buChar char="•"/>
            </a:pPr>
            <a:r>
              <a:rPr lang="en-US" sz="2800" dirty="0"/>
              <a:t>Students use </a:t>
            </a:r>
            <a:r>
              <a:rPr lang="en-US" sz="2800" i="1" dirty="0"/>
              <a:t>can</a:t>
            </a:r>
            <a:r>
              <a:rPr lang="en-US" sz="2800" dirty="0"/>
              <a:t> and </a:t>
            </a:r>
            <a:r>
              <a:rPr lang="en-US" sz="2800" i="1" dirty="0"/>
              <a:t>cannot</a:t>
            </a:r>
            <a:r>
              <a:rPr lang="en-US" sz="2800" dirty="0"/>
              <a:t> to talk about analyzing conjectures using inductive reasoning and counterexamples.</a:t>
            </a:r>
          </a:p>
          <a:p>
            <a:pPr marL="291600" indent="-291600">
              <a:buClr>
                <a:schemeClr val="tx1"/>
              </a:buClr>
              <a:buFont typeface="Arial" panose="020B0604020202020204" pitchFamily="34" charset="0"/>
              <a:buChar char="•"/>
            </a:pPr>
            <a:r>
              <a:rPr lang="en-US" sz="2800" dirty="0"/>
              <a:t>To support sense-making, students participate in MLR6: Three Reads.</a:t>
            </a:r>
            <a:endParaRPr lang="en-US" sz="2800" b="0" i="0" u="none" strike="noStrike" baseline="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625421" cy="34702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Inductive reasoning </a:t>
            </a:r>
            <a:r>
              <a:rPr lang="en-US" sz="2800" dirty="0"/>
              <a:t>is the process of reaching a conclusion based on a pattern of examples. When you assume that an observed pattern will continue, you are applying inductive reasoning. You can use inductive reasoning to make an educated guess based on known information and specific examples. This educated guess is also known as a </a:t>
            </a:r>
            <a:r>
              <a:rPr lang="en-US" sz="2800" b="1" dirty="0">
                <a:solidFill>
                  <a:schemeClr val="tx1"/>
                </a:solidFill>
              </a:rPr>
              <a:t>conjecture</a:t>
            </a:r>
            <a:r>
              <a:rPr lang="en-US" sz="2800" dirty="0"/>
              <a:t>.</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Inductive Reasoning and Conjecture </a:t>
            </a:r>
          </a:p>
        </p:txBody>
      </p:sp>
    </p:spTree>
    <p:extLst>
      <p:ext uri="{BB962C8B-B14F-4D97-AF65-F5344CB8AC3E}">
        <p14:creationId xmlns:p14="http://schemas.microsoft.com/office/powerpoint/2010/main" val="3394559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7B8949-CBC3-4377-A494-7591C33E696E}">
  <ds:schemaRefs>
    <ds:schemaRef ds:uri="http://purl.org/dc/elements/1.1/"/>
    <ds:schemaRef ds:uri="http://schemas.microsoft.com/office/2006/metadata/propertie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C2019317-E879-42C5-A38E-278820CBC08E}">
  <ds:schemaRefs>
    <ds:schemaRef ds:uri="http://schemas.microsoft.com/sharepoint/v3/contenttype/forms"/>
  </ds:schemaRefs>
</ds:datastoreItem>
</file>

<file path=customXml/itemProps3.xml><?xml version="1.0" encoding="utf-8"?>
<ds:datastoreItem xmlns:ds="http://schemas.openxmlformats.org/officeDocument/2006/customXml" ds:itemID="{5F2A9078-4805-41F4-8C75-199BFFF4D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7027</TotalTime>
  <Words>2389</Words>
  <Application>Microsoft Office PowerPoint</Application>
  <PresentationFormat>Widescreen</PresentationFormat>
  <Paragraphs>337</Paragraphs>
  <Slides>40</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Arial Body</vt:lpstr>
      <vt:lpstr>Calibri</vt:lpstr>
      <vt:lpstr>Cambria Math</vt:lpstr>
      <vt:lpstr>Proxima Nova</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301</cp:revision>
  <cp:lastPrinted>2018-08-01T21:17:27Z</cp:lastPrinted>
  <dcterms:created xsi:type="dcterms:W3CDTF">2020-09-17T18:06:02Z</dcterms:created>
  <dcterms:modified xsi:type="dcterms:W3CDTF">2024-09-23T03:00:07Z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