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64"/>
  </p:notesMasterIdLst>
  <p:handoutMasterIdLst>
    <p:handoutMasterId r:id="rId65"/>
  </p:handoutMasterIdLst>
  <p:sldIdLst>
    <p:sldId id="327" r:id="rId6"/>
    <p:sldId id="261" r:id="rId7"/>
    <p:sldId id="403" r:id="rId8"/>
    <p:sldId id="404" r:id="rId9"/>
    <p:sldId id="405" r:id="rId10"/>
    <p:sldId id="303" r:id="rId11"/>
    <p:sldId id="378" r:id="rId12"/>
    <p:sldId id="304" r:id="rId13"/>
    <p:sldId id="305" r:id="rId14"/>
    <p:sldId id="406" r:id="rId15"/>
    <p:sldId id="307" r:id="rId16"/>
    <p:sldId id="408" r:id="rId17"/>
    <p:sldId id="409" r:id="rId18"/>
    <p:sldId id="410" r:id="rId19"/>
    <p:sldId id="411" r:id="rId20"/>
    <p:sldId id="412" r:id="rId21"/>
    <p:sldId id="413" r:id="rId22"/>
    <p:sldId id="415" r:id="rId23"/>
    <p:sldId id="416" r:id="rId24"/>
    <p:sldId id="417" r:id="rId25"/>
    <p:sldId id="418" r:id="rId26"/>
    <p:sldId id="419" r:id="rId27"/>
    <p:sldId id="420" r:id="rId28"/>
    <p:sldId id="470" r:id="rId29"/>
    <p:sldId id="423" r:id="rId30"/>
    <p:sldId id="428" r:id="rId31"/>
    <p:sldId id="424" r:id="rId32"/>
    <p:sldId id="465" r:id="rId33"/>
    <p:sldId id="432" r:id="rId34"/>
    <p:sldId id="433" r:id="rId35"/>
    <p:sldId id="434" r:id="rId36"/>
    <p:sldId id="435" r:id="rId37"/>
    <p:sldId id="436" r:id="rId38"/>
    <p:sldId id="437" r:id="rId39"/>
    <p:sldId id="438" r:id="rId40"/>
    <p:sldId id="440" r:id="rId41"/>
    <p:sldId id="441" r:id="rId42"/>
    <p:sldId id="442" r:id="rId43"/>
    <p:sldId id="443" r:id="rId44"/>
    <p:sldId id="444" r:id="rId45"/>
    <p:sldId id="469" r:id="rId46"/>
    <p:sldId id="467" r:id="rId47"/>
    <p:sldId id="446" r:id="rId48"/>
    <p:sldId id="468" r:id="rId49"/>
    <p:sldId id="448" r:id="rId50"/>
    <p:sldId id="449" r:id="rId51"/>
    <p:sldId id="450" r:id="rId52"/>
    <p:sldId id="451" r:id="rId53"/>
    <p:sldId id="452" r:id="rId54"/>
    <p:sldId id="453" r:id="rId55"/>
    <p:sldId id="454" r:id="rId56"/>
    <p:sldId id="457" r:id="rId57"/>
    <p:sldId id="458" r:id="rId58"/>
    <p:sldId id="459" r:id="rId59"/>
    <p:sldId id="460" r:id="rId60"/>
    <p:sldId id="461" r:id="rId61"/>
    <p:sldId id="462" r:id="rId62"/>
    <p:sldId id="463" r:id="rId63"/>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45" userDrawn="1">
          <p15:clr>
            <a:srgbClr val="A4A3A4"/>
          </p15:clr>
        </p15:guide>
        <p15:guide id="3" orient="horz" pos="391" userDrawn="1">
          <p15:clr>
            <a:srgbClr val="A4A3A4"/>
          </p15:clr>
        </p15:guide>
        <p15:guide id="4" orient="horz" pos="2523" userDrawn="1">
          <p15:clr>
            <a:srgbClr val="A4A3A4"/>
          </p15:clr>
        </p15:guide>
        <p15:guide id="5" orient="horz" pos="1080" userDrawn="1">
          <p15:clr>
            <a:srgbClr val="A4A3A4"/>
          </p15:clr>
        </p15:guide>
        <p15:guide id="6" orient="horz" pos="1706" userDrawn="1">
          <p15:clr>
            <a:srgbClr val="A4A3A4"/>
          </p15:clr>
        </p15:guide>
        <p15:guide id="7" orient="horz" pos="3432" userDrawn="1">
          <p15:clr>
            <a:srgbClr val="A4A3A4"/>
          </p15:clr>
        </p15:guide>
        <p15:guide id="8" orient="horz" pos="3120" userDrawn="1">
          <p15:clr>
            <a:srgbClr val="A4A3A4"/>
          </p15:clr>
        </p15:guide>
        <p15:guide id="9" pos="30"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37"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87"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Schilling, Kate" initials="SK" lastIdx="33" clrIdx="1">
    <p:extLst>
      <p:ext uri="{19B8F6BF-5375-455C-9EA6-DF929625EA0E}">
        <p15:presenceInfo xmlns:p15="http://schemas.microsoft.com/office/powerpoint/2012/main" userId="S::Kate.Schilling@mheducation.com::208af9e5-fb00-4cc1-af35-d15ed655bb62" providerId="AD"/>
      </p:ext>
    </p:extLst>
  </p:cmAuthor>
  <p:cmAuthor id="3" name="Oxley, Angela" initials="OA" lastIdx="56" clrIdx="2">
    <p:extLst>
      <p:ext uri="{19B8F6BF-5375-455C-9EA6-DF929625EA0E}">
        <p15:presenceInfo xmlns:p15="http://schemas.microsoft.com/office/powerpoint/2012/main" userId="S::angela.oxley@mheducation.com::2701a8e4-ff8b-43b5-b1ab-b049b2cef046" providerId="AD"/>
      </p:ext>
    </p:extLst>
  </p:cmAuthor>
  <p:cmAuthor id="4" name="Gowthami D" initials="GD" lastIdx="40" clrIdx="3">
    <p:extLst>
      <p:ext uri="{19B8F6BF-5375-455C-9EA6-DF929625EA0E}">
        <p15:presenceInfo xmlns:p15="http://schemas.microsoft.com/office/powerpoint/2012/main" userId="S::D.Gowthami@spi-global.com::66d66eb3-f333-4bee-83bc-5dd82344484a" providerId="AD"/>
      </p:ext>
    </p:extLst>
  </p:cmAuthor>
  <p:cmAuthor id="5" name="Joel B" initials="JB" lastIdx="8" clrIdx="4">
    <p:extLst>
      <p:ext uri="{19B8F6BF-5375-455C-9EA6-DF929625EA0E}">
        <p15:presenceInfo xmlns:p15="http://schemas.microsoft.com/office/powerpoint/2012/main" userId="S::joel.benjamin@spi-global.com::95ddb632-f0c2-46ff-aefc-0c5d5f4a0b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6B9"/>
    <a:srgbClr val="00C7C3"/>
    <a:srgbClr val="02F0DE"/>
    <a:srgbClr val="33F0E1"/>
    <a:srgbClr val="33175A"/>
    <a:srgbClr val="FFB600"/>
    <a:srgbClr val="01708C"/>
    <a:srgbClr val="692146"/>
    <a:srgbClr val="720F11"/>
    <a:srgbClr val="9F22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93" autoAdjust="0"/>
    <p:restoredTop sz="79653" autoAdjust="0"/>
  </p:normalViewPr>
  <p:slideViewPr>
    <p:cSldViewPr snapToGrid="0">
      <p:cViewPr varScale="1">
        <p:scale>
          <a:sx n="47" d="100"/>
          <a:sy n="47" d="100"/>
        </p:scale>
        <p:origin x="1200" y="48"/>
      </p:cViewPr>
      <p:guideLst>
        <p:guide pos="1512"/>
        <p:guide orient="horz" pos="3045"/>
        <p:guide orient="horz" pos="391"/>
        <p:guide orient="horz" pos="2523"/>
        <p:guide orient="horz" pos="1080"/>
        <p:guide orient="horz" pos="1706"/>
        <p:guide orient="horz" pos="3432"/>
        <p:guide orient="horz" pos="3120"/>
        <p:guide pos="30"/>
        <p:guide pos="384"/>
        <p:guide pos="6480"/>
        <p:guide pos="2597"/>
        <p:guide pos="288"/>
        <p:guide orient="horz" pos="2137"/>
        <p:guide orient="horz" pos="216"/>
        <p:guide orient="horz" pos="936"/>
        <p:guide pos="4368"/>
        <p:guide pos="7287"/>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10/27/2022</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10/27/2022</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394221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19</a:t>
            </a:fld>
            <a:endParaRPr lang="en-US" dirty="0"/>
          </a:p>
        </p:txBody>
      </p:sp>
    </p:spTree>
    <p:extLst>
      <p:ext uri="{BB962C8B-B14F-4D97-AF65-F5344CB8AC3E}">
        <p14:creationId xmlns:p14="http://schemas.microsoft.com/office/powerpoint/2010/main" val="2632056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406159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1353919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2283974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3169582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36240257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3296694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1622178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3787187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2 lines of symmetry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3 lines of symmetry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0 lines of symmetry</a:t>
            </a:r>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2046783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633974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114624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31467311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33578281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10468497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23237042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34331341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1661186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dirty="0">
                <a:solidFill>
                  <a:srgbClr val="FF0000"/>
                </a:solidFill>
              </a:rPr>
              <a:t>Yes; the orange slice can map onto itself with a rotation that is less than 360°.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No; no rotation less than 360° maps the pair of scissors onto itself. </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Yes; the tablet can map onto itself with a rotation that is less than 360°. </a:t>
            </a:r>
          </a:p>
        </p:txBody>
      </p:sp>
      <p:sp>
        <p:nvSpPr>
          <p:cNvPr id="4" name="Slide Number Placeholder 3"/>
          <p:cNvSpPr>
            <a:spLocks noGrp="1"/>
          </p:cNvSpPr>
          <p:nvPr>
            <p:ph type="sldNum" sz="quarter" idx="10"/>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2739510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3608161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38</a:t>
            </a:fld>
            <a:endParaRPr lang="en-US" dirty="0"/>
          </a:p>
        </p:txBody>
      </p:sp>
    </p:spTree>
    <p:extLst>
      <p:ext uri="{BB962C8B-B14F-4D97-AF65-F5344CB8AC3E}">
        <p14:creationId xmlns:p14="http://schemas.microsoft.com/office/powerpoint/2010/main" val="320100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i="1" dirty="0">
                <a:solidFill>
                  <a:srgbClr val="FF0000"/>
                </a:solidFill>
              </a:rPr>
              <a:t>A</a:t>
            </a:r>
            <a:r>
              <a:rPr lang="en-IN" sz="1200" dirty="0">
                <a:solidFill>
                  <a:srgbClr val="FF0000"/>
                </a:solidFill>
              </a:rPr>
              <a:t>′(3, −1), </a:t>
            </a:r>
            <a:r>
              <a:rPr lang="en-IN" sz="1200" i="1" dirty="0">
                <a:solidFill>
                  <a:srgbClr val="FF0000"/>
                </a:solidFill>
              </a:rPr>
              <a:t>B</a:t>
            </a:r>
            <a:r>
              <a:rPr lang="en-IN" sz="1200" dirty="0">
                <a:solidFill>
                  <a:srgbClr val="FF0000"/>
                </a:solidFill>
              </a:rPr>
              <a:t>′(1, −3), </a:t>
            </a:r>
            <a:r>
              <a:rPr lang="en-IN" sz="1200" i="1" dirty="0">
                <a:solidFill>
                  <a:srgbClr val="FF0000"/>
                </a:solidFill>
              </a:rPr>
              <a:t>C</a:t>
            </a:r>
            <a:r>
              <a:rPr lang="en-IN" sz="1200" dirty="0">
                <a:solidFill>
                  <a:srgbClr val="FF0000"/>
                </a:solidFill>
              </a:rPr>
              <a:t>′(1, −1)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A</a:t>
            </a:r>
            <a:r>
              <a:rPr lang="en-IN" sz="1200" dirty="0">
                <a:solidFill>
                  <a:srgbClr val="FF0000"/>
                </a:solidFill>
              </a:rPr>
              <a:t>′(3, 4), </a:t>
            </a:r>
            <a:r>
              <a:rPr lang="en-IN" sz="1200" i="1" dirty="0">
                <a:solidFill>
                  <a:srgbClr val="FF0000"/>
                </a:solidFill>
              </a:rPr>
              <a:t>B</a:t>
            </a:r>
            <a:r>
              <a:rPr lang="en-IN" sz="1200" dirty="0">
                <a:solidFill>
                  <a:srgbClr val="FF0000"/>
                </a:solidFill>
              </a:rPr>
              <a:t>′(4, −3), </a:t>
            </a:r>
            <a:r>
              <a:rPr lang="en-IN" sz="1200" i="1" dirty="0">
                <a:solidFill>
                  <a:srgbClr val="FF0000"/>
                </a:solidFill>
              </a:rPr>
              <a:t>C</a:t>
            </a:r>
            <a:r>
              <a:rPr lang="en-IN" sz="1200" dirty="0">
                <a:solidFill>
                  <a:srgbClr val="FF0000"/>
                </a:solidFill>
              </a:rPr>
              <a:t>′(2, −1)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t>A</a:t>
            </a:r>
            <a:r>
              <a:rPr lang="en-IN" sz="1200" dirty="0"/>
              <a:t>′(−2, −1), </a:t>
            </a:r>
            <a:r>
              <a:rPr lang="en-IN" sz="1200" i="1" dirty="0"/>
              <a:t>B</a:t>
            </a:r>
            <a:r>
              <a:rPr lang="en-IN" sz="1200" dirty="0"/>
              <a:t>′(−4, −2), </a:t>
            </a:r>
            <a:r>
              <a:rPr lang="en-IN" sz="1200" i="1" dirty="0"/>
              <a:t>C</a:t>
            </a:r>
            <a:r>
              <a:rPr lang="en-IN" sz="1200" dirty="0"/>
              <a:t>′(−1, −3)</a:t>
            </a:r>
            <a:endParaRPr lang="en-IN" sz="1200" b="1" dirty="0">
              <a:latin typeface="Proxima Nova" panose="02000506030000020004"/>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3197362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20237431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40</a:t>
            </a:fld>
            <a:endParaRPr lang="en-US" dirty="0"/>
          </a:p>
        </p:txBody>
      </p:sp>
    </p:spTree>
    <p:extLst>
      <p:ext uri="{BB962C8B-B14F-4D97-AF65-F5344CB8AC3E}">
        <p14:creationId xmlns:p14="http://schemas.microsoft.com/office/powerpoint/2010/main" val="3026562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41</a:t>
            </a:fld>
            <a:endParaRPr lang="en-US" dirty="0"/>
          </a:p>
        </p:txBody>
      </p:sp>
    </p:spTree>
    <p:extLst>
      <p:ext uri="{BB962C8B-B14F-4D97-AF65-F5344CB8AC3E}">
        <p14:creationId xmlns:p14="http://schemas.microsoft.com/office/powerpoint/2010/main" val="1250741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42</a:t>
            </a:fld>
            <a:endParaRPr lang="en-US" dirty="0"/>
          </a:p>
        </p:txBody>
      </p:sp>
    </p:spTree>
    <p:extLst>
      <p:ext uri="{BB962C8B-B14F-4D97-AF65-F5344CB8AC3E}">
        <p14:creationId xmlns:p14="http://schemas.microsoft.com/office/powerpoint/2010/main" val="18238403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00"/>
              </a:spcAft>
            </a:pPr>
            <a:r>
              <a:rPr lang="en-IN" sz="1200" dirty="0">
                <a:solidFill>
                  <a:srgbClr val="FF0000"/>
                </a:solidFill>
              </a:rPr>
              <a:t>rotational symmetry: yes; order = 2; magnitude = 180°</a:t>
            </a:r>
          </a:p>
          <a:p>
            <a:r>
              <a:rPr lang="en-IN" sz="1200" dirty="0">
                <a:solidFill>
                  <a:srgbClr val="FF0000"/>
                </a:solidFill>
              </a:rPr>
              <a:t>rotational symmetry: no; order = none; magnitude = none</a:t>
            </a:r>
          </a:p>
          <a:p>
            <a:r>
              <a:rPr lang="en-IN" sz="1200" dirty="0">
                <a:solidFill>
                  <a:srgbClr val="FF0000"/>
                </a:solidFill>
              </a:rPr>
              <a:t>rotational symmetry: yes; order = 3; magnitude = 120°</a:t>
            </a:r>
          </a:p>
          <a:p>
            <a:pPr>
              <a:spcAft>
                <a:spcPts val="1200"/>
              </a:spcAft>
            </a:pP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15322503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solidFill>
                  <a:srgbClr val="FF0000"/>
                </a:solidFill>
              </a:rPr>
              <a:t>The rectangle has point symmetry because it can be rotated 180° about its </a:t>
            </a:r>
            <a:r>
              <a:rPr lang="en-IN" sz="1200" dirty="0" err="1">
                <a:solidFill>
                  <a:srgbClr val="FF0000"/>
                </a:solidFill>
              </a:rPr>
              <a:t>center</a:t>
            </a:r>
            <a:r>
              <a:rPr lang="en-IN" sz="1200" dirty="0">
                <a:solidFill>
                  <a:srgbClr val="FF0000"/>
                </a:solidFill>
              </a:rPr>
              <a:t> so that it maps onto itself. </a:t>
            </a:r>
          </a:p>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44</a:t>
            </a:fld>
            <a:endParaRPr lang="en-US" dirty="0"/>
          </a:p>
        </p:txBody>
      </p:sp>
    </p:spTree>
    <p:extLst>
      <p:ext uri="{BB962C8B-B14F-4D97-AF65-F5344CB8AC3E}">
        <p14:creationId xmlns:p14="http://schemas.microsoft.com/office/powerpoint/2010/main" val="33584088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45</a:t>
            </a:fld>
            <a:endParaRPr lang="en-US" dirty="0"/>
          </a:p>
        </p:txBody>
      </p:sp>
    </p:spTree>
    <p:extLst>
      <p:ext uri="{BB962C8B-B14F-4D97-AF65-F5344CB8AC3E}">
        <p14:creationId xmlns:p14="http://schemas.microsoft.com/office/powerpoint/2010/main" val="1861357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46</a:t>
            </a:fld>
            <a:endParaRPr lang="en-US" dirty="0"/>
          </a:p>
        </p:txBody>
      </p:sp>
    </p:spTree>
    <p:extLst>
      <p:ext uri="{BB962C8B-B14F-4D97-AF65-F5344CB8AC3E}">
        <p14:creationId xmlns:p14="http://schemas.microsoft.com/office/powerpoint/2010/main" val="574160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47</a:t>
            </a:fld>
            <a:endParaRPr lang="en-US" dirty="0"/>
          </a:p>
        </p:txBody>
      </p:sp>
    </p:spTree>
    <p:extLst>
      <p:ext uri="{BB962C8B-B14F-4D97-AF65-F5344CB8AC3E}">
        <p14:creationId xmlns:p14="http://schemas.microsoft.com/office/powerpoint/2010/main" val="11591301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48</a:t>
            </a:fld>
            <a:endParaRPr lang="en-US" dirty="0"/>
          </a:p>
        </p:txBody>
      </p:sp>
    </p:spTree>
    <p:extLst>
      <p:ext uri="{BB962C8B-B14F-4D97-AF65-F5344CB8AC3E}">
        <p14:creationId xmlns:p14="http://schemas.microsoft.com/office/powerpoint/2010/main" val="390649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A</a:t>
            </a:r>
            <a:r>
              <a:rPr lang="en-IN" sz="1200" dirty="0">
                <a:solidFill>
                  <a:srgbClr val="FF0000"/>
                </a:solidFill>
              </a:rPr>
              <a:t>′(2, 1), </a:t>
            </a:r>
            <a:r>
              <a:rPr lang="pl-PL" sz="1200" i="1" dirty="0">
                <a:solidFill>
                  <a:srgbClr val="FF0000"/>
                </a:solidFill>
              </a:rPr>
              <a:t>B</a:t>
            </a:r>
            <a:r>
              <a:rPr lang="pl-PL" sz="1200" dirty="0">
                <a:solidFill>
                  <a:srgbClr val="FF0000"/>
                </a:solidFill>
              </a:rPr>
              <a:t>′(2, 3), </a:t>
            </a:r>
            <a:r>
              <a:rPr lang="pl-PL" sz="1200" i="1" dirty="0">
                <a:solidFill>
                  <a:srgbClr val="FF0000"/>
                </a:solidFill>
              </a:rPr>
              <a:t>C</a:t>
            </a:r>
            <a:r>
              <a:rPr lang="pl-PL" sz="1200" dirty="0">
                <a:solidFill>
                  <a:srgbClr val="FF0000"/>
                </a:solidFill>
              </a:rPr>
              <a:t>′(</a:t>
            </a:r>
            <a:r>
              <a:rPr lang="en-IN" sz="1200" dirty="0">
                <a:solidFill>
                  <a:srgbClr val="FF0000"/>
                </a:solidFill>
              </a:rPr>
              <a:t>−</a:t>
            </a:r>
            <a:r>
              <a:rPr lang="pl-PL" sz="1200" dirty="0">
                <a:solidFill>
                  <a:srgbClr val="FF0000"/>
                </a:solidFill>
              </a:rPr>
              <a:t>1, 4)</a:t>
            </a:r>
            <a:endParaRPr lang="en-US"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i="1" dirty="0">
                <a:solidFill>
                  <a:srgbClr val="FF0000"/>
                </a:solidFill>
              </a:rPr>
              <a:t>A</a:t>
            </a:r>
            <a:r>
              <a:rPr lang="en-IN" sz="1200" dirty="0">
                <a:solidFill>
                  <a:srgbClr val="FF0000"/>
                </a:solidFill>
              </a:rPr>
              <a:t>′(−4, −4), </a:t>
            </a:r>
            <a:r>
              <a:rPr lang="en-IN" sz="1200" i="1" dirty="0">
                <a:solidFill>
                  <a:srgbClr val="FF0000"/>
                </a:solidFill>
              </a:rPr>
              <a:t>B</a:t>
            </a:r>
            <a:r>
              <a:rPr lang="en-IN" sz="1200" dirty="0">
                <a:solidFill>
                  <a:srgbClr val="FF0000"/>
                </a:solidFill>
              </a:rPr>
              <a:t>′(−4, −1), </a:t>
            </a:r>
            <a:r>
              <a:rPr lang="en-IN" sz="1200" i="1" dirty="0">
                <a:solidFill>
                  <a:srgbClr val="FF0000"/>
                </a:solidFill>
              </a:rPr>
              <a:t>C</a:t>
            </a:r>
            <a:r>
              <a:rPr lang="en-IN" sz="1200" dirty="0">
                <a:solidFill>
                  <a:srgbClr val="FF0000"/>
                </a:solidFill>
              </a:rPr>
              <a:t>′(−1, −1)</a:t>
            </a:r>
            <a:endParaRPr lang="en-IN" sz="1200" b="1" dirty="0">
              <a:solidFill>
                <a:srgbClr val="FF0000"/>
              </a:solidFill>
              <a:latin typeface="Proxima Nova" panose="02000506030000020004"/>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41253042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49</a:t>
            </a:fld>
            <a:endParaRPr lang="en-US" dirty="0"/>
          </a:p>
        </p:txBody>
      </p:sp>
    </p:spTree>
    <p:extLst>
      <p:ext uri="{BB962C8B-B14F-4D97-AF65-F5344CB8AC3E}">
        <p14:creationId xmlns:p14="http://schemas.microsoft.com/office/powerpoint/2010/main" val="11790452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50</a:t>
            </a:fld>
            <a:endParaRPr lang="en-US" dirty="0"/>
          </a:p>
        </p:txBody>
      </p:sp>
    </p:spTree>
    <p:extLst>
      <p:ext uri="{BB962C8B-B14F-4D97-AF65-F5344CB8AC3E}">
        <p14:creationId xmlns:p14="http://schemas.microsoft.com/office/powerpoint/2010/main" val="22135074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51</a:t>
            </a:fld>
            <a:endParaRPr lang="en-US" dirty="0"/>
          </a:p>
        </p:txBody>
      </p:sp>
    </p:spTree>
    <p:extLst>
      <p:ext uri="{BB962C8B-B14F-4D97-AF65-F5344CB8AC3E}">
        <p14:creationId xmlns:p14="http://schemas.microsoft.com/office/powerpoint/2010/main" val="3895273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b="0" dirty="0">
                <a:solidFill>
                  <a:srgbClr val="FF0000"/>
                </a:solidFill>
              </a:rPr>
              <a:t>Yes; sample answer: If the top left and </a:t>
            </a:r>
            <a:r>
              <a:rPr lang="en-IN" sz="1200" b="0" dirty="0" err="1">
                <a:solidFill>
                  <a:srgbClr val="FF0000"/>
                </a:solidFill>
              </a:rPr>
              <a:t>center</a:t>
            </a:r>
            <a:r>
              <a:rPr lang="en-IN" sz="1200" b="0" dirty="0">
                <a:solidFill>
                  <a:srgbClr val="FF0000"/>
                </a:solidFill>
              </a:rPr>
              <a:t> left squares are grouped, then these squares can be translated down and to the right or translated to the far right. If the pattern is extended further, then the squares can also be translated up, translated down, or translated up and to the right to continue the pattern. </a:t>
            </a:r>
            <a:endParaRPr lang="en-US" sz="1200" b="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52</a:t>
            </a:fld>
            <a:endParaRPr lang="en-US" dirty="0"/>
          </a:p>
        </p:txBody>
      </p:sp>
    </p:spTree>
    <p:extLst>
      <p:ext uri="{BB962C8B-B14F-4D97-AF65-F5344CB8AC3E}">
        <p14:creationId xmlns:p14="http://schemas.microsoft.com/office/powerpoint/2010/main" val="33292313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dirty="0">
                <a:solidFill>
                  <a:srgbClr val="FF0000"/>
                </a:solidFill>
              </a:rPr>
              <a:t>Yes; sample answer: Draw a horizontal and a vertical line through the </a:t>
            </a:r>
            <a:r>
              <a:rPr lang="en-IN" sz="1200" b="0" dirty="0" err="1">
                <a:solidFill>
                  <a:srgbClr val="FF0000"/>
                </a:solidFill>
              </a:rPr>
              <a:t>center</a:t>
            </a:r>
            <a:r>
              <a:rPr lang="en-IN" sz="1200" b="0" dirty="0">
                <a:solidFill>
                  <a:srgbClr val="FF0000"/>
                </a:solidFill>
              </a:rPr>
              <a:t> of the pattern. The figure that is translated consists of the pentagon and hexagon in the top left corner. These two shapes can be translated right, down, or diagonally. </a:t>
            </a:r>
            <a:endParaRPr lang="en-US" sz="1200" b="0"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53</a:t>
            </a:fld>
            <a:endParaRPr lang="en-US" dirty="0"/>
          </a:p>
        </p:txBody>
      </p:sp>
    </p:spTree>
    <p:extLst>
      <p:ext uri="{BB962C8B-B14F-4D97-AF65-F5344CB8AC3E}">
        <p14:creationId xmlns:p14="http://schemas.microsoft.com/office/powerpoint/2010/main" val="16423684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54</a:t>
            </a:fld>
            <a:endParaRPr lang="en-US" dirty="0"/>
          </a:p>
        </p:txBody>
      </p:sp>
    </p:spTree>
    <p:extLst>
      <p:ext uri="{BB962C8B-B14F-4D97-AF65-F5344CB8AC3E}">
        <p14:creationId xmlns:p14="http://schemas.microsoft.com/office/powerpoint/2010/main" val="42854688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55</a:t>
            </a:fld>
            <a:endParaRPr lang="en-US" dirty="0"/>
          </a:p>
        </p:txBody>
      </p:sp>
    </p:spTree>
    <p:extLst>
      <p:ext uri="{BB962C8B-B14F-4D97-AF65-F5344CB8AC3E}">
        <p14:creationId xmlns:p14="http://schemas.microsoft.com/office/powerpoint/2010/main" val="41707183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56</a:t>
            </a:fld>
            <a:endParaRPr lang="en-US" dirty="0"/>
          </a:p>
        </p:txBody>
      </p:sp>
    </p:spTree>
    <p:extLst>
      <p:ext uri="{BB962C8B-B14F-4D97-AF65-F5344CB8AC3E}">
        <p14:creationId xmlns:p14="http://schemas.microsoft.com/office/powerpoint/2010/main" val="385613077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yes</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57</a:t>
            </a:fld>
            <a:endParaRPr lang="en-US" dirty="0"/>
          </a:p>
        </p:txBody>
      </p:sp>
    </p:spTree>
    <p:extLst>
      <p:ext uri="{BB962C8B-B14F-4D97-AF65-F5344CB8AC3E}">
        <p14:creationId xmlns:p14="http://schemas.microsoft.com/office/powerpoint/2010/main" val="65192263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isosceles triangle; kite, isosceles trapezoid</a:t>
            </a:r>
          </a:p>
          <a:p>
            <a:r>
              <a:rPr lang="en-IN" sz="1200" dirty="0"/>
              <a:t>scalene triangle; parallelogram, </a:t>
            </a:r>
            <a:r>
              <a:rPr lang="en-IN" sz="1200" dirty="0" err="1"/>
              <a:t>nonisosceles</a:t>
            </a:r>
            <a:r>
              <a:rPr lang="en-IN" sz="1200" dirty="0"/>
              <a:t> trapezoid</a:t>
            </a:r>
          </a:p>
          <a:p>
            <a:r>
              <a:rPr lang="en-IN" sz="1200" dirty="0"/>
              <a:t>equilateral triangle; parallelogram</a:t>
            </a:r>
            <a:endParaRPr lang="en-US" sz="1200" b="1" dirty="0">
              <a:solidFill>
                <a:schemeClr val="tx1"/>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58</a:t>
            </a:fld>
            <a:endParaRPr lang="en-US" dirty="0"/>
          </a:p>
        </p:txBody>
      </p:sp>
    </p:spTree>
    <p:extLst>
      <p:ext uri="{BB962C8B-B14F-4D97-AF65-F5344CB8AC3E}">
        <p14:creationId xmlns:p14="http://schemas.microsoft.com/office/powerpoint/2010/main" val="3298268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dirty="0">
                <a:solidFill>
                  <a:srgbClr val="FF0000"/>
                </a:solidFill>
              </a:rPr>
              <a:t>Because </a:t>
            </a:r>
            <a:r>
              <a:rPr lang="en-IN" sz="1200" dirty="0">
                <a:solidFill>
                  <a:srgbClr val="FF0000"/>
                </a:solidFill>
                <a:uFill>
                  <a:solidFill>
                    <a:schemeClr val="tx2"/>
                  </a:solidFill>
                </a:uFill>
              </a:rPr>
              <a:t>144° is not </a:t>
            </a:r>
            <a:r>
              <a:rPr lang="en-IN" sz="1200" dirty="0">
                <a:solidFill>
                  <a:srgbClr val="FF0000"/>
                </a:solidFill>
              </a:rPr>
              <a:t>a factor of 360°, a regular decagon </a:t>
            </a:r>
            <a:r>
              <a:rPr lang="en-IN" sz="1200" dirty="0">
                <a:solidFill>
                  <a:srgbClr val="FF0000"/>
                </a:solidFill>
                <a:uFill>
                  <a:solidFill>
                    <a:schemeClr val="tx2"/>
                  </a:solidFill>
                </a:uFill>
              </a:rPr>
              <a:t>will not</a:t>
            </a:r>
            <a:r>
              <a:rPr lang="en-IN" sz="1200" b="1" dirty="0">
                <a:solidFill>
                  <a:srgbClr val="FF0000"/>
                </a:solidFill>
              </a:rPr>
              <a:t> </a:t>
            </a:r>
            <a:r>
              <a:rPr lang="en-IN" sz="1200" dirty="0">
                <a:solidFill>
                  <a:srgbClr val="FF0000"/>
                </a:solidFill>
              </a:rPr>
              <a:t>tessellate the plane.</a:t>
            </a:r>
            <a:endParaRPr lang="en-US" sz="1200" b="1" dirty="0">
              <a:solidFill>
                <a:srgbClr val="FF0000"/>
              </a:solidFill>
            </a:endParaRPr>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2111025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804152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308044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1167048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30DC0D4C-FD52-4CA4-A998-31C73A5A5BDE}" type="slidenum">
              <a:rPr lang="en-US" smtClean="0"/>
              <a:t>18</a:t>
            </a:fld>
            <a:endParaRPr lang="en-US" dirty="0"/>
          </a:p>
        </p:txBody>
      </p:sp>
    </p:spTree>
    <p:extLst>
      <p:ext uri="{BB962C8B-B14F-4D97-AF65-F5344CB8AC3E}">
        <p14:creationId xmlns:p14="http://schemas.microsoft.com/office/powerpoint/2010/main" val="3934256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10/27/2022</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Symmetry</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Section 4-5 - Symmetry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7544096" cy="32451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a:t>
                </a:r>
                <a:r>
                  <a:rPr lang="en-IN" sz="2800" b="1" dirty="0">
                    <a:solidFill>
                      <a:schemeClr val="tx1"/>
                    </a:solidFill>
                  </a:rPr>
                  <a:t>regular tessellation</a:t>
                </a:r>
                <a:r>
                  <a:rPr lang="en-IN" sz="2800" b="1" dirty="0"/>
                  <a:t> </a:t>
                </a:r>
                <a:r>
                  <a:rPr lang="en-IN" sz="2800" dirty="0"/>
                  <a:t>is formed by only one type of regular polygon. A regular polygon will tessellate if it has an interior angle measure that is a factor of 360°. You can find the measure of an interior angle of a regular polygon using the equation </a:t>
                </a:r>
                <a14:m>
                  <m:oMath xmlns:m="http://schemas.openxmlformats.org/officeDocument/2006/math">
                    <m:r>
                      <a:rPr lang="en-US" sz="2800" b="0" i="1" smtClean="0">
                        <a:latin typeface="Cambria Math" panose="02040503050406030204" pitchFamily="18" charset="0"/>
                      </a:rPr>
                      <m:t>𝑥</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180</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𝑛</m:t>
                        </m:r>
                        <m:r>
                          <a:rPr lang="en-US" sz="2800" b="0" i="1" smtClean="0">
                            <a:latin typeface="Cambria Math" panose="02040503050406030204" pitchFamily="18" charset="0"/>
                            <a:ea typeface="Cambria Math" panose="02040503050406030204" pitchFamily="18" charset="0"/>
                          </a:rPr>
                          <m:t>−2)</m:t>
                        </m:r>
                      </m:num>
                      <m:den>
                        <m:r>
                          <a:rPr lang="en-US" sz="2800" b="0" i="1" smtClean="0">
                            <a:latin typeface="Cambria Math" panose="02040503050406030204" pitchFamily="18" charset="0"/>
                          </a:rPr>
                          <m:t>𝑛</m:t>
                        </m:r>
                      </m:den>
                    </m:f>
                    <m:r>
                      <a:rPr lang="en-US" sz="2800" b="0" i="1" smtClean="0">
                        <a:latin typeface="Cambria Math" panose="02040503050406030204" pitchFamily="18" charset="0"/>
                      </a:rPr>
                      <m:t>.</m:t>
                    </m:r>
                  </m:oMath>
                </a14:m>
                <a:endParaRPr lang="en-IN" sz="2800" dirty="0"/>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4" y="1707845"/>
                <a:ext cx="7544096" cy="3245155"/>
              </a:xfrm>
              <a:prstGeom prst="rect">
                <a:avLst/>
              </a:prstGeom>
              <a:blipFill>
                <a:blip r:embed="rId2"/>
                <a:stretch>
                  <a:fillRect l="-1616" t="-1876" r="-485"/>
                </a:stretch>
              </a:blipFill>
            </p:spPr>
            <p:txBody>
              <a:bodyPr/>
              <a:lstStyle/>
              <a:p>
                <a:r>
                  <a:rPr lang="en-IN">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Types of Tessellations</a:t>
            </a:r>
            <a:endParaRPr lang="en-US" sz="2800" b="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7085" y="2126486"/>
            <a:ext cx="3380231" cy="1814309"/>
          </a:xfrm>
          <a:prstGeom prst="rect">
            <a:avLst/>
          </a:prstGeom>
        </p:spPr>
      </p:pic>
    </p:spTree>
    <p:extLst>
      <p:ext uri="{BB962C8B-B14F-4D97-AF65-F5344CB8AC3E}">
        <p14:creationId xmlns:p14="http://schemas.microsoft.com/office/powerpoint/2010/main" val="871859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IN" sz="2800" b="0" dirty="0">
                <a:solidFill>
                  <a:schemeClr val="tx1"/>
                </a:solidFill>
              </a:rPr>
              <a:t>Regular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500"/>
            <a:ext cx="8030984" cy="46366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a regular 16-gon will tessellate the plane. Explain. </a:t>
            </a:r>
            <a:endParaRPr lang="en-US" sz="2800" b="1" dirty="0">
              <a:solidFill>
                <a:schemeClr val="tx1"/>
              </a:solidFill>
            </a:endParaRPr>
          </a:p>
        </p:txBody>
      </p:sp>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IN" sz="2800" b="0" dirty="0">
                <a:solidFill>
                  <a:schemeClr val="tx1"/>
                </a:solidFill>
              </a:rPr>
              <a:t>Regular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500"/>
            <a:ext cx="8030984" cy="11237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Let </a:t>
            </a:r>
            <a:r>
              <a:rPr lang="en-IN" sz="2800" i="1" dirty="0"/>
              <a:t>x </a:t>
            </a:r>
            <a:r>
              <a:rPr lang="en-IN" sz="2800" dirty="0"/>
              <a:t>represent the measure of an interior angle of a regular 16-gon.</a:t>
            </a:r>
            <a:endParaRPr lang="en-US" sz="2800" b="1" dirty="0">
              <a:solidFill>
                <a:schemeClr val="tx1"/>
              </a:solidFill>
            </a:endParaRPr>
          </a:p>
        </p:txBody>
      </p:sp>
      <p:sp>
        <p:nvSpPr>
          <p:cNvPr id="2" name="TextBox 1"/>
          <p:cNvSpPr txBox="1"/>
          <p:nvPr/>
        </p:nvSpPr>
        <p:spPr>
          <a:xfrm>
            <a:off x="459873" y="5305210"/>
            <a:ext cx="8379327" cy="954107"/>
          </a:xfrm>
          <a:prstGeom prst="rect">
            <a:avLst/>
          </a:prstGeom>
          <a:noFill/>
        </p:spPr>
        <p:txBody>
          <a:bodyPr wrap="square" rtlCol="0">
            <a:spAutoFit/>
          </a:bodyPr>
          <a:lstStyle/>
          <a:p>
            <a:r>
              <a:rPr lang="en-IN" sz="2800" dirty="0">
                <a:solidFill>
                  <a:schemeClr val="tx2"/>
                </a:solidFill>
              </a:rPr>
              <a:t>Because 157.5° is not a factor of 360°, a regular 16-gon will not tessellate the plane. </a:t>
            </a: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ext uri="{D42A27DB-BD31-4B8C-83A1-F6EECF244321}">
                    <p14:modId xmlns:p14="http://schemas.microsoft.com/office/powerpoint/2010/main" val="577616340"/>
                  </p:ext>
                </p:extLst>
              </p:nvPr>
            </p:nvGraphicFramePr>
            <p:xfrm>
              <a:off x="647226" y="2711708"/>
              <a:ext cx="5448774" cy="2468880"/>
            </p:xfrm>
            <a:graphic>
              <a:graphicData uri="http://schemas.openxmlformats.org/drawingml/2006/table">
                <a:tbl>
                  <a:tblPr firstRow="1" bandRow="1">
                    <a:tableStyleId>{2D5ABB26-0587-4C30-8999-92F81FD0307C}</a:tableStyleId>
                  </a:tblPr>
                  <a:tblGrid>
                    <a:gridCol w="849065">
                      <a:extLst>
                        <a:ext uri="{9D8B030D-6E8A-4147-A177-3AD203B41FA5}">
                          <a16:colId xmlns:a16="http://schemas.microsoft.com/office/drawing/2014/main" val="826800436"/>
                        </a:ext>
                      </a:extLst>
                    </a:gridCol>
                    <a:gridCol w="4599709">
                      <a:extLst>
                        <a:ext uri="{9D8B030D-6E8A-4147-A177-3AD203B41FA5}">
                          <a16:colId xmlns:a16="http://schemas.microsoft.com/office/drawing/2014/main" val="455951926"/>
                        </a:ext>
                      </a:extLst>
                    </a:gridCol>
                  </a:tblGrid>
                  <a:tr h="914400">
                    <a:tc>
                      <a:txBody>
                        <a:bodyPr/>
                        <a:lstStyle/>
                        <a:p>
                          <a:pPr algn="r"/>
                          <a:r>
                            <a:rPr lang="en-IN" sz="2800" b="0" i="1" u="none" strike="noStrike" kern="1200" baseline="0" dirty="0">
                              <a:solidFill>
                                <a:schemeClr val="tx2"/>
                              </a:solidFill>
                              <a:latin typeface="+mn-lt"/>
                              <a:ea typeface="+mn-ea"/>
                              <a:cs typeface="+mn-cs"/>
                            </a:rPr>
                            <a:t>x</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800" b="0" i="1"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180</m:t>
                                  </m:r>
                                  <m:r>
                                    <a:rPr lang="en-US" sz="2800" b="0" i="1" smtClean="0">
                                      <a:solidFill>
                                        <a:schemeClr val="tx2"/>
                                      </a:solidFill>
                                      <a:latin typeface="Cambria Math" panose="02040503050406030204" pitchFamily="18" charset="0"/>
                                      <a:ea typeface="Cambria Math" panose="02040503050406030204" pitchFamily="18" charset="0"/>
                                    </a:rPr>
                                    <m:t>°(</m:t>
                                  </m:r>
                                  <m:r>
                                    <a:rPr lang="en-US" sz="2800" b="0" i="1" smtClean="0">
                                      <a:solidFill>
                                        <a:schemeClr val="tx2"/>
                                      </a:solidFill>
                                      <a:latin typeface="Cambria Math" panose="02040503050406030204" pitchFamily="18" charset="0"/>
                                      <a:ea typeface="Cambria Math" panose="02040503050406030204" pitchFamily="18" charset="0"/>
                                    </a:rPr>
                                    <m:t>𝑛</m:t>
                                  </m:r>
                                  <m:r>
                                    <a:rPr lang="en-US" sz="2800" b="0" i="1" smtClean="0">
                                      <a:solidFill>
                                        <a:schemeClr val="tx2"/>
                                      </a:solidFill>
                                      <a:latin typeface="Cambria Math" panose="02040503050406030204" pitchFamily="18" charset="0"/>
                                      <a:ea typeface="Cambria Math" panose="02040503050406030204" pitchFamily="18" charset="0"/>
                                    </a:rPr>
                                    <m:t>−2)</m:t>
                                  </m:r>
                                </m:num>
                                <m:den>
                                  <m:r>
                                    <a:rPr lang="en-US" sz="2800" b="0" i="1" smtClean="0">
                                      <a:solidFill>
                                        <a:schemeClr val="tx2"/>
                                      </a:solidFill>
                                      <a:latin typeface="Cambria Math" panose="02040503050406030204" pitchFamily="18" charset="0"/>
                                    </a:rPr>
                                    <m:t>𝑛</m:t>
                                  </m:r>
                                </m:den>
                              </m:f>
                            </m:oMath>
                          </a14:m>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62632074"/>
                      </a:ext>
                    </a:extLst>
                  </a:tr>
                  <a:tr h="914400">
                    <a:tc>
                      <a:txBody>
                        <a:bodyPr/>
                        <a:lstStyle/>
                        <a:p>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14:m>
                            <m:oMath xmlns:m="http://schemas.openxmlformats.org/officeDocument/2006/math">
                              <m:r>
                                <a:rPr lang="en-US" sz="2800" b="0" i="1" smtClean="0">
                                  <a:solidFill>
                                    <a:schemeClr val="tx2"/>
                                  </a:solidFill>
                                  <a:latin typeface="Cambria Math" panose="02040503050406030204" pitchFamily="18" charset="0"/>
                                </a:rPr>
                                <m:t>=</m:t>
                              </m:r>
                              <m:f>
                                <m:fPr>
                                  <m:ctrlPr>
                                    <a:rPr lang="en-IN"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180</m:t>
                                  </m:r>
                                  <m:r>
                                    <a:rPr lang="en-US" sz="2800" b="0" i="1" smtClean="0">
                                      <a:solidFill>
                                        <a:schemeClr val="tx2"/>
                                      </a:solidFill>
                                      <a:latin typeface="Cambria Math" panose="02040503050406030204" pitchFamily="18" charset="0"/>
                                      <a:ea typeface="Cambria Math" panose="02040503050406030204" pitchFamily="18" charset="0"/>
                                    </a:rPr>
                                    <m:t>°(16−2)</m:t>
                                  </m:r>
                                </m:num>
                                <m:den>
                                  <m:r>
                                    <a:rPr lang="en-US" sz="2800" b="0" i="1" smtClean="0">
                                      <a:solidFill>
                                        <a:schemeClr val="tx2"/>
                                      </a:solidFill>
                                      <a:latin typeface="Cambria Math" panose="02040503050406030204" pitchFamily="18" charset="0"/>
                                    </a:rPr>
                                    <m:t>16</m:t>
                                  </m:r>
                                </m:den>
                              </m:f>
                            </m:oMath>
                          </a14:m>
                          <a:r>
                            <a:rPr lang="en-IN" sz="2800" dirty="0">
                              <a:solidFill>
                                <a:schemeClr val="tx2"/>
                              </a:solidFill>
                            </a:rPr>
                            <a:t>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887849599"/>
                      </a:ext>
                    </a:extLst>
                  </a:tr>
                  <a:tr h="640080">
                    <a:tc>
                      <a:txBody>
                        <a:bodyPr/>
                        <a:lstStyle/>
                        <a:p>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 157.5°</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88013883"/>
                      </a:ext>
                    </a:extLst>
                  </a:tr>
                </a:tbl>
              </a:graphicData>
            </a:graphic>
          </p:graphicFrame>
        </mc:Choice>
        <mc:Fallback xmlns="">
          <p:graphicFrame>
            <p:nvGraphicFramePr>
              <p:cNvPr id="3" name="Table 2"/>
              <p:cNvGraphicFramePr>
                <a:graphicFrameLocks noGrp="1"/>
              </p:cNvGraphicFramePr>
              <p:nvPr>
                <p:extLst>
                  <p:ext uri="{D42A27DB-BD31-4B8C-83A1-F6EECF244321}">
                    <p14:modId xmlns:p14="http://schemas.microsoft.com/office/powerpoint/2010/main" val="577616340"/>
                  </p:ext>
                </p:extLst>
              </p:nvPr>
            </p:nvGraphicFramePr>
            <p:xfrm>
              <a:off x="647226" y="2711708"/>
              <a:ext cx="5448774" cy="2468880"/>
            </p:xfrm>
            <a:graphic>
              <a:graphicData uri="http://schemas.openxmlformats.org/drawingml/2006/table">
                <a:tbl>
                  <a:tblPr firstRow="1" bandRow="1">
                    <a:tableStyleId>{2D5ABB26-0587-4C30-8999-92F81FD0307C}</a:tableStyleId>
                  </a:tblPr>
                  <a:tblGrid>
                    <a:gridCol w="849065">
                      <a:extLst>
                        <a:ext uri="{9D8B030D-6E8A-4147-A177-3AD203B41FA5}">
                          <a16:colId xmlns:a16="http://schemas.microsoft.com/office/drawing/2014/main" val="826800436"/>
                        </a:ext>
                      </a:extLst>
                    </a:gridCol>
                    <a:gridCol w="4599709">
                      <a:extLst>
                        <a:ext uri="{9D8B030D-6E8A-4147-A177-3AD203B41FA5}">
                          <a16:colId xmlns:a16="http://schemas.microsoft.com/office/drawing/2014/main" val="455951926"/>
                        </a:ext>
                      </a:extLst>
                    </a:gridCol>
                  </a:tblGrid>
                  <a:tr h="914400">
                    <a:tc>
                      <a:txBody>
                        <a:bodyPr/>
                        <a:lstStyle/>
                        <a:p>
                          <a:pPr algn="r"/>
                          <a:r>
                            <a:rPr lang="en-IN" sz="2800" b="0" i="1" u="none" strike="noStrike" kern="1200" baseline="0" dirty="0">
                              <a:solidFill>
                                <a:schemeClr val="tx2"/>
                              </a:solidFill>
                              <a:latin typeface="+mn-lt"/>
                              <a:ea typeface="+mn-ea"/>
                              <a:cs typeface="+mn-cs"/>
                            </a:rPr>
                            <a:t>x</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8411" b="-182667"/>
                          </a:stretch>
                        </a:blipFill>
                      </a:tcPr>
                    </a:tc>
                    <a:extLst>
                      <a:ext uri="{0D108BD9-81ED-4DB2-BD59-A6C34878D82A}">
                        <a16:rowId xmlns:a16="http://schemas.microsoft.com/office/drawing/2014/main" val="3662632074"/>
                      </a:ext>
                    </a:extLst>
                  </a:tr>
                  <a:tr h="914400">
                    <a:tc>
                      <a:txBody>
                        <a:bodyPr/>
                        <a:lstStyle/>
                        <a:p>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en-US"/>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blipFill>
                          <a:blip r:embed="rId2"/>
                          <a:stretch>
                            <a:fillRect l="-18411" t="-99338" b="-81457"/>
                          </a:stretch>
                        </a:blipFill>
                      </a:tcPr>
                    </a:tc>
                    <a:extLst>
                      <a:ext uri="{0D108BD9-81ED-4DB2-BD59-A6C34878D82A}">
                        <a16:rowId xmlns:a16="http://schemas.microsoft.com/office/drawing/2014/main" val="2887849599"/>
                      </a:ext>
                    </a:extLst>
                  </a:tr>
                  <a:tr h="640080">
                    <a:tc>
                      <a:txBody>
                        <a:bodyPr/>
                        <a:lstStyle/>
                        <a:p>
                          <a:endParaRPr lang="en-IN" sz="280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lang="en-IN" sz="2800" b="0" i="0" u="none" strike="noStrike" kern="1200" baseline="0" dirty="0">
                              <a:solidFill>
                                <a:schemeClr val="tx2"/>
                              </a:solidFill>
                              <a:latin typeface="+mn-lt"/>
                              <a:ea typeface="+mn-ea"/>
                              <a:cs typeface="+mn-cs"/>
                            </a:rPr>
                            <a:t>= 157.5°</a:t>
                          </a:r>
                          <a:endParaRPr lang="en-IN" sz="2800" dirty="0">
                            <a:solidFill>
                              <a:schemeClr val="tx2"/>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88013883"/>
                      </a:ext>
                    </a:extLst>
                  </a:tr>
                </a:tbl>
              </a:graphicData>
            </a:graphic>
          </p:graphicFrame>
        </mc:Fallback>
      </mc:AlternateContent>
    </p:spTree>
    <p:extLst>
      <p:ext uri="{BB962C8B-B14F-4D97-AF65-F5344CB8AC3E}">
        <p14:creationId xmlns:p14="http://schemas.microsoft.com/office/powerpoint/2010/main" val="8084792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IN" sz="2800" b="0" dirty="0">
                <a:solidFill>
                  <a:schemeClr val="tx1"/>
                </a:solidFill>
              </a:rPr>
              <a:t>Regular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500"/>
            <a:ext cx="8030984" cy="32385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a regular decagon will tessellate the plane. Explain.</a:t>
            </a:r>
          </a:p>
        </p:txBody>
      </p:sp>
    </p:spTree>
    <p:extLst>
      <p:ext uri="{BB962C8B-B14F-4D97-AF65-F5344CB8AC3E}">
        <p14:creationId xmlns:p14="http://schemas.microsoft.com/office/powerpoint/2010/main" val="3752727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IN" sz="2800" b="0" dirty="0">
                <a:solidFill>
                  <a:schemeClr val="tx1"/>
                </a:solidFill>
              </a:rPr>
              <a:t>Regular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500"/>
            <a:ext cx="8030984" cy="32385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a regular decagon will tessellate the plane. Explain.</a:t>
            </a:r>
          </a:p>
          <a:p>
            <a:r>
              <a:rPr lang="en-IN" sz="2800" dirty="0">
                <a:solidFill>
                  <a:srgbClr val="FF0000"/>
                </a:solidFill>
              </a:rPr>
              <a:t>Because </a:t>
            </a:r>
            <a:r>
              <a:rPr lang="en-IN" sz="2800" dirty="0">
                <a:solidFill>
                  <a:srgbClr val="FF0000"/>
                </a:solidFill>
                <a:uFill>
                  <a:solidFill>
                    <a:schemeClr val="tx2"/>
                  </a:solidFill>
                </a:uFill>
              </a:rPr>
              <a:t>144° is not </a:t>
            </a:r>
            <a:r>
              <a:rPr lang="en-IN" sz="2800" dirty="0">
                <a:solidFill>
                  <a:srgbClr val="FF0000"/>
                </a:solidFill>
              </a:rPr>
              <a:t>a factor of 360°, a regular decagon </a:t>
            </a:r>
            <a:r>
              <a:rPr lang="en-IN" sz="2800" dirty="0">
                <a:solidFill>
                  <a:srgbClr val="FF0000"/>
                </a:solidFill>
                <a:uFill>
                  <a:solidFill>
                    <a:schemeClr val="tx2"/>
                  </a:solidFill>
                </a:uFill>
              </a:rPr>
              <a:t>will not</a:t>
            </a:r>
            <a:r>
              <a:rPr lang="en-IN" sz="2800" b="1" dirty="0">
                <a:solidFill>
                  <a:srgbClr val="FF0000"/>
                </a:solidFill>
              </a:rPr>
              <a:t> </a:t>
            </a:r>
            <a:r>
              <a:rPr lang="en-IN" sz="2800" dirty="0">
                <a:solidFill>
                  <a:srgbClr val="FF0000"/>
                </a:solidFill>
              </a:rPr>
              <a:t>tessellate the plane.</a:t>
            </a:r>
            <a:endParaRPr lang="en-US" sz="2800" b="1" dirty="0">
              <a:solidFill>
                <a:srgbClr val="FF0000"/>
              </a:solidFill>
            </a:endParaRPr>
          </a:p>
        </p:txBody>
      </p:sp>
    </p:spTree>
    <p:extLst>
      <p:ext uri="{BB962C8B-B14F-4D97-AF65-F5344CB8AC3E}">
        <p14:creationId xmlns:p14="http://schemas.microsoft.com/office/powerpoint/2010/main" val="495447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Transformations in Tessellations</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714499"/>
            <a:ext cx="8612410" cy="39619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Not all polygons have to be regular to tessellate the plane. Any triangle is capable of tessellating the plane because the sum of the measures of its interior angles is 180°.</a:t>
            </a:r>
          </a:p>
          <a:p>
            <a:r>
              <a:rPr lang="en-IN" sz="2800" dirty="0"/>
              <a:t>Any quadrilateral is capable of tessellating the plane. Because a quadrilateral can be formed by two triangles, the sum of the interior angles of a quadrilateral is 2 </a:t>
            </a:r>
            <a:r>
              <a:rPr lang="en-IN" sz="2800" b="1" dirty="0"/>
              <a:t>⋅</a:t>
            </a:r>
            <a:r>
              <a:rPr lang="en-IN" sz="2800" dirty="0"/>
              <a:t> 180° or 360°.</a:t>
            </a:r>
            <a:endParaRPr lang="en-US" sz="2800" b="1" dirty="0">
              <a:solidFill>
                <a:schemeClr val="tx1"/>
              </a:solidFill>
            </a:endParaRPr>
          </a:p>
        </p:txBody>
      </p:sp>
    </p:spTree>
    <p:extLst>
      <p:ext uri="{BB962C8B-B14F-4D97-AF65-F5344CB8AC3E}">
        <p14:creationId xmlns:p14="http://schemas.microsoft.com/office/powerpoint/2010/main" val="40612077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Transformations in Tessellations</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8912727" cy="39619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Even though all triangles and quadrilaterals can tessellate the plane, not all polygons can. Only fifteen known types of convex pentagons and three types of convex hexagons can tessellate the plane. If a convex polygon has seven or more sides, then it cannot tessellate the plane.</a:t>
            </a:r>
            <a:endParaRPr lang="en-US" sz="2800" b="1" dirty="0">
              <a:solidFill>
                <a:schemeClr val="tx1"/>
              </a:solidFill>
            </a:endParaRPr>
          </a:p>
        </p:txBody>
      </p:sp>
    </p:spTree>
    <p:extLst>
      <p:ext uri="{BB962C8B-B14F-4D97-AF65-F5344CB8AC3E}">
        <p14:creationId xmlns:p14="http://schemas.microsoft.com/office/powerpoint/2010/main" val="120716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IN" sz="2800" b="0" dirty="0">
                <a:solidFill>
                  <a:schemeClr val="tx1"/>
                </a:solidFill>
              </a:rPr>
              <a:t>Identify Transformations in a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8912727" cy="396190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Will an isosceles triangle </a:t>
            </a:r>
            <a:r>
              <a:rPr lang="en-IN" sz="2800" b="1" i="1" dirty="0">
                <a:solidFill>
                  <a:schemeClr val="tx1"/>
                </a:solidFill>
              </a:rPr>
              <a:t>sometimes</a:t>
            </a:r>
            <a:r>
              <a:rPr lang="en-IN" sz="2800" b="1" dirty="0">
                <a:solidFill>
                  <a:schemeClr val="tx1"/>
                </a:solidFill>
              </a:rPr>
              <a:t>, </a:t>
            </a:r>
            <a:r>
              <a:rPr lang="en-IN" sz="2800" b="1" i="1" dirty="0">
                <a:solidFill>
                  <a:schemeClr val="tx1"/>
                </a:solidFill>
              </a:rPr>
              <a:t>always</a:t>
            </a:r>
            <a:r>
              <a:rPr lang="en-IN" sz="2800" b="1" dirty="0">
                <a:solidFill>
                  <a:schemeClr val="tx1"/>
                </a:solidFill>
              </a:rPr>
              <a:t>, or </a:t>
            </a:r>
            <a:r>
              <a:rPr lang="en-IN" sz="2800" b="1" i="1" dirty="0">
                <a:solidFill>
                  <a:schemeClr val="tx1"/>
                </a:solidFill>
              </a:rPr>
              <a:t>never </a:t>
            </a:r>
            <a:r>
              <a:rPr lang="en-IN" sz="2800" b="1" dirty="0">
                <a:solidFill>
                  <a:schemeClr val="tx1"/>
                </a:solidFill>
              </a:rPr>
              <a:t>tessellate the plane? Describe the transformation(s) that can be used to create the tessellation shown below. </a:t>
            </a:r>
            <a:endParaRPr lang="en-US" sz="2800" b="1" dirty="0">
              <a:solidFill>
                <a:schemeClr val="tx1"/>
              </a:solidFill>
            </a:endParaRPr>
          </a:p>
        </p:txBody>
      </p:sp>
      <p:pic>
        <p:nvPicPr>
          <p:cNvPr id="5" name="Picture 4">
            <a:extLst>
              <a:ext uri="{FF2B5EF4-FFF2-40B4-BE49-F238E27FC236}">
                <a16:creationId xmlns:a16="http://schemas.microsoft.com/office/drawing/2014/main" id="{9DDBE517-C647-4E2C-86DC-E7220A26FF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5729" y="4024132"/>
            <a:ext cx="4033598" cy="1398531"/>
          </a:xfrm>
          <a:prstGeom prst="rect">
            <a:avLst/>
          </a:prstGeom>
        </p:spPr>
      </p:pic>
    </p:spTree>
    <p:extLst>
      <p:ext uri="{BB962C8B-B14F-4D97-AF65-F5344CB8AC3E}">
        <p14:creationId xmlns:p14="http://schemas.microsoft.com/office/powerpoint/2010/main" val="1829286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IN" sz="2800" b="0" dirty="0">
                <a:solidFill>
                  <a:schemeClr val="tx1"/>
                </a:solidFill>
              </a:rPr>
              <a:t>Identify Transformations in a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8912727" cy="27252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Because all triangles tessellate the plane, an isosceles triangle will always tessellate the plane.</a:t>
            </a:r>
            <a:endParaRPr lang="en-US" sz="2800" dirty="0"/>
          </a:p>
          <a:p>
            <a:endParaRPr lang="en-IN" sz="2800" dirty="0"/>
          </a:p>
          <a:p>
            <a:r>
              <a:rPr lang="en-IN" sz="2800" dirty="0"/>
              <a:t>Triangle </a:t>
            </a:r>
            <a:r>
              <a:rPr lang="en-IN" sz="2800" i="1" dirty="0"/>
              <a:t>A </a:t>
            </a:r>
            <a:r>
              <a:rPr lang="en-IN" sz="2800" dirty="0"/>
              <a:t>can be rotated 180° about the midpoint of its right leg to create Triangle </a:t>
            </a:r>
            <a:r>
              <a:rPr lang="en-IN" sz="2800" i="1" dirty="0"/>
              <a:t>B</a:t>
            </a:r>
            <a:r>
              <a:rPr lang="en-IN" sz="2800" dirty="0"/>
              <a:t>.</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5922" y="4662563"/>
            <a:ext cx="3308413" cy="1389889"/>
          </a:xfrm>
          <a:prstGeom prst="rect">
            <a:avLst/>
          </a:prstGeom>
        </p:spPr>
      </p:pic>
    </p:spTree>
    <p:extLst>
      <p:ext uri="{BB962C8B-B14F-4D97-AF65-F5344CB8AC3E}">
        <p14:creationId xmlns:p14="http://schemas.microsoft.com/office/powerpoint/2010/main" val="4014523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IN" sz="2800" b="0" dirty="0">
                <a:solidFill>
                  <a:schemeClr val="tx1"/>
                </a:solidFill>
              </a:rPr>
              <a:t>Identify Transformations in a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500"/>
            <a:ext cx="9150293" cy="9937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Triangles </a:t>
            </a:r>
            <a:r>
              <a:rPr lang="en-IN" sz="2800" i="1" dirty="0"/>
              <a:t>C </a:t>
            </a:r>
            <a:r>
              <a:rPr lang="en-IN" sz="2800" dirty="0"/>
              <a:t>and </a:t>
            </a:r>
            <a:r>
              <a:rPr lang="en-IN" sz="2800" i="1" dirty="0"/>
              <a:t>D </a:t>
            </a:r>
            <a:r>
              <a:rPr lang="en-IN" sz="2800" dirty="0"/>
              <a:t>can be created by translating </a:t>
            </a:r>
            <a:r>
              <a:rPr lang="en-IN" sz="2800" i="1" dirty="0"/>
              <a:t>A </a:t>
            </a:r>
            <a:r>
              <a:rPr lang="en-IN" sz="2800" dirty="0"/>
              <a:t>and </a:t>
            </a:r>
            <a:r>
              <a:rPr lang="en-IN" sz="2800" i="1" dirty="0"/>
              <a:t>B </a:t>
            </a:r>
            <a:r>
              <a:rPr lang="en-IN" sz="2800" dirty="0"/>
              <a:t>along a vector. </a:t>
            </a:r>
            <a:endParaRPr lang="en-US" sz="28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8000" y="3133288"/>
            <a:ext cx="5422948" cy="1229518"/>
          </a:xfrm>
          <a:prstGeom prst="rect">
            <a:avLst/>
          </a:prstGeom>
        </p:spPr>
      </p:pic>
    </p:spTree>
    <p:extLst>
      <p:ext uri="{BB962C8B-B14F-4D97-AF65-F5344CB8AC3E}">
        <p14:creationId xmlns:p14="http://schemas.microsoft.com/office/powerpoint/2010/main" val="43333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0804907" cy="486605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coordinates of the vertices of each image after the given rotation about the origin.</a:t>
            </a:r>
          </a:p>
          <a:p>
            <a:r>
              <a:rPr lang="en-US" sz="2800" b="1" dirty="0">
                <a:solidFill>
                  <a:srgbClr val="333333"/>
                </a:solidFill>
                <a:latin typeface="Proxima Nova" panose="02000506030000020004" pitchFamily="50" charset="0"/>
              </a:rPr>
              <a:t>1.</a:t>
            </a:r>
            <a:r>
              <a:rPr lang="en-US" sz="2800" dirty="0">
                <a:solidFill>
                  <a:srgbClr val="333333"/>
                </a:solidFill>
                <a:latin typeface="Proxima Nova" panose="02000506030000020004" pitchFamily="50" charset="0"/>
              </a:rPr>
              <a:t> </a:t>
            </a:r>
            <a:r>
              <a:rPr lang="en-IN" sz="2800" i="1" dirty="0"/>
              <a:t>A</a:t>
            </a:r>
            <a:r>
              <a:rPr lang="en-IN" sz="2800" dirty="0"/>
              <a:t>(1, 3), </a:t>
            </a:r>
            <a:r>
              <a:rPr lang="en-IN" sz="2800" i="1" dirty="0"/>
              <a:t>B</a:t>
            </a:r>
            <a:r>
              <a:rPr lang="en-IN" sz="2800" dirty="0"/>
              <a:t>(3, 1), </a:t>
            </a:r>
            <a:r>
              <a:rPr lang="en-IN" sz="2800" i="1" dirty="0"/>
              <a:t>C</a:t>
            </a:r>
            <a:r>
              <a:rPr lang="en-IN" sz="2800" dirty="0"/>
              <a:t>(1, 1), rotated 90° clockwise</a:t>
            </a:r>
          </a:p>
          <a:p>
            <a:endParaRPr lang="en-IN" sz="2800" dirty="0"/>
          </a:p>
          <a:p>
            <a:r>
              <a:rPr lang="en-US" sz="2800" b="1" dirty="0">
                <a:solidFill>
                  <a:srgbClr val="333333"/>
                </a:solidFill>
                <a:latin typeface="Proxima Nova" panose="02000506030000020004" pitchFamily="50" charset="0"/>
              </a:rPr>
              <a:t>2.</a:t>
            </a:r>
            <a:r>
              <a:rPr lang="en-US" sz="2800" dirty="0">
                <a:solidFill>
                  <a:srgbClr val="333333"/>
                </a:solidFill>
                <a:latin typeface="Proxima Nova" panose="02000506030000020004" pitchFamily="50" charset="0"/>
              </a:rPr>
              <a:t> </a:t>
            </a:r>
            <a:r>
              <a:rPr lang="en-IN" sz="2800" i="1" dirty="0"/>
              <a:t>A</a:t>
            </a:r>
            <a:r>
              <a:rPr lang="en-IN" sz="2800" dirty="0"/>
              <a:t>(−4, 3), </a:t>
            </a:r>
            <a:r>
              <a:rPr lang="en-IN" sz="2800" i="1" dirty="0"/>
              <a:t>B</a:t>
            </a:r>
            <a:r>
              <a:rPr lang="en-IN" sz="2800" dirty="0"/>
              <a:t>(3, 4), </a:t>
            </a:r>
            <a:r>
              <a:rPr lang="en-IN" sz="2800" i="1" dirty="0"/>
              <a:t>C</a:t>
            </a:r>
            <a:r>
              <a:rPr lang="en-IN" sz="2800" dirty="0"/>
              <a:t>(1, 2), rotated 90° clockwise</a:t>
            </a:r>
          </a:p>
          <a:p>
            <a:endParaRPr lang="en-IN" sz="2800" dirty="0"/>
          </a:p>
          <a:p>
            <a:r>
              <a:rPr lang="en-US" sz="2800" b="1" dirty="0">
                <a:solidFill>
                  <a:srgbClr val="333333"/>
                </a:solidFill>
                <a:latin typeface="Proxima Nova" panose="02000506030000020004" pitchFamily="50" charset="0"/>
              </a:rPr>
              <a:t>3.</a:t>
            </a:r>
            <a:r>
              <a:rPr lang="en-US" sz="2800" dirty="0">
                <a:solidFill>
                  <a:srgbClr val="333333"/>
                </a:solidFill>
                <a:latin typeface="Proxima Nova" panose="02000506030000020004" pitchFamily="50" charset="0"/>
              </a:rPr>
              <a:t> </a:t>
            </a:r>
            <a:r>
              <a:rPr lang="en-IN" sz="2800" i="1" dirty="0"/>
              <a:t>A</a:t>
            </a:r>
            <a:r>
              <a:rPr lang="en-IN" sz="2800" dirty="0"/>
              <a:t>(2, 1), </a:t>
            </a:r>
            <a:r>
              <a:rPr lang="en-IN" sz="2800" i="1" dirty="0"/>
              <a:t>B</a:t>
            </a:r>
            <a:r>
              <a:rPr lang="en-IN" sz="2800" dirty="0"/>
              <a:t>(4, 2), </a:t>
            </a:r>
            <a:r>
              <a:rPr lang="en-IN" sz="2800" i="1" dirty="0"/>
              <a:t>C</a:t>
            </a:r>
            <a:r>
              <a:rPr lang="en-IN" sz="2800" dirty="0"/>
              <a:t>(1, 3), rotated 180° </a:t>
            </a:r>
          </a:p>
          <a:p>
            <a:endParaRPr lang="en-IN" sz="2800" b="1" dirty="0">
              <a:latin typeface="Proxima Nova" panose="02000506030000020004"/>
            </a:endParaRPr>
          </a:p>
        </p:txBody>
      </p:sp>
    </p:spTree>
    <p:extLst>
      <p:ext uri="{BB962C8B-B14F-4D97-AF65-F5344CB8AC3E}">
        <p14:creationId xmlns:p14="http://schemas.microsoft.com/office/powerpoint/2010/main" val="1217798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IN" sz="2800" b="0" dirty="0">
                <a:solidFill>
                  <a:schemeClr val="tx1"/>
                </a:solidFill>
              </a:rPr>
              <a:t>Identify Transformations in a Tessellation</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8912727" cy="421128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Triangles </a:t>
            </a:r>
            <a:r>
              <a:rPr lang="en-IN" sz="2800" i="1" dirty="0"/>
              <a:t>A</a:t>
            </a:r>
            <a:r>
              <a:rPr lang="en-IN" sz="2800" dirty="0"/>
              <a:t>, </a:t>
            </a:r>
            <a:r>
              <a:rPr lang="en-IN" sz="2800" i="1" dirty="0"/>
              <a:t>B</a:t>
            </a:r>
            <a:r>
              <a:rPr lang="en-IN" sz="2800" dirty="0"/>
              <a:t>, </a:t>
            </a:r>
            <a:r>
              <a:rPr lang="en-IN" sz="2800" i="1" dirty="0"/>
              <a:t>C</a:t>
            </a:r>
            <a:r>
              <a:rPr lang="en-IN" sz="2800" dirty="0"/>
              <a:t>, and </a:t>
            </a:r>
            <a:r>
              <a:rPr lang="en-IN" sz="2800" i="1" dirty="0"/>
              <a:t>D </a:t>
            </a:r>
            <a:r>
              <a:rPr lang="en-IN" sz="2800" dirty="0"/>
              <a:t>can be reflected in the line that contains the bases of Triangles </a:t>
            </a:r>
            <a:r>
              <a:rPr lang="en-IN" sz="2800" i="1" dirty="0"/>
              <a:t>B </a:t>
            </a:r>
            <a:r>
              <a:rPr lang="en-IN" sz="2800" dirty="0"/>
              <a:t>and </a:t>
            </a:r>
            <a:r>
              <a:rPr lang="en-IN" sz="2800" i="1" dirty="0"/>
              <a:t>D </a:t>
            </a:r>
            <a:r>
              <a:rPr lang="en-IN" sz="2800" dirty="0"/>
              <a:t>to create the tessellation.</a:t>
            </a:r>
          </a:p>
          <a:p>
            <a:endParaRPr lang="en-US" sz="2800" dirty="0"/>
          </a:p>
          <a:p>
            <a:endParaRPr lang="en-US" sz="2800" dirty="0"/>
          </a:p>
          <a:p>
            <a:endParaRPr lang="en-US" sz="2800" dirty="0"/>
          </a:p>
          <a:p>
            <a:r>
              <a:rPr lang="en-IN" sz="2800" dirty="0"/>
              <a:t>So, the tessellation can be created using rotations, translations, and reflections. </a:t>
            </a:r>
            <a:endParaRPr lang="en-US" sz="28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00300" y="3228713"/>
            <a:ext cx="5105198" cy="1541377"/>
          </a:xfrm>
          <a:prstGeom prst="rect">
            <a:avLst/>
          </a:prstGeom>
        </p:spPr>
      </p:pic>
    </p:spTree>
    <p:extLst>
      <p:ext uri="{BB962C8B-B14F-4D97-AF65-F5344CB8AC3E}">
        <p14:creationId xmlns:p14="http://schemas.microsoft.com/office/powerpoint/2010/main" val="1358669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8912727" cy="26793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figure has </a:t>
            </a:r>
            <a:r>
              <a:rPr lang="en-IN" sz="2800" b="1" dirty="0">
                <a:solidFill>
                  <a:schemeClr val="tx1"/>
                </a:solidFill>
              </a:rPr>
              <a:t>symmetry</a:t>
            </a:r>
            <a:r>
              <a:rPr lang="en-IN" sz="2800" b="1" dirty="0"/>
              <a:t> </a:t>
            </a:r>
            <a:r>
              <a:rPr lang="en-IN" sz="2800" dirty="0"/>
              <a:t>if there exists a rigid transformation—reflection, translation, rotation, or glide reflection—that maps the figure onto itself. Figures that have symmetry are self-congruent. One type of symmetry is </a:t>
            </a:r>
            <a:r>
              <a:rPr lang="en-IN" sz="2800" i="1" dirty="0"/>
              <a:t>line symmetry</a:t>
            </a:r>
            <a:r>
              <a:rPr lang="en-IN" sz="2800" dirty="0"/>
              <a:t>.</a:t>
            </a:r>
            <a:endParaRPr lang="en-US" sz="2800" b="1" dirty="0">
              <a:solidFill>
                <a:schemeClr val="tx1"/>
              </a:solidFill>
            </a:endParaRPr>
          </a:p>
        </p:txBody>
      </p:sp>
    </p:spTree>
    <p:extLst>
      <p:ext uri="{BB962C8B-B14F-4D97-AF65-F5344CB8AC3E}">
        <p14:creationId xmlns:p14="http://schemas.microsoft.com/office/powerpoint/2010/main" val="16005175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9289770" cy="26793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figure in the plane has </a:t>
            </a:r>
            <a:r>
              <a:rPr lang="en-IN" sz="2800" b="1" dirty="0">
                <a:solidFill>
                  <a:schemeClr val="tx1"/>
                </a:solidFill>
              </a:rPr>
              <a:t>line symmetry</a:t>
            </a:r>
            <a:r>
              <a:rPr lang="en-IN" sz="2800" b="1" dirty="0"/>
              <a:t> </a:t>
            </a:r>
            <a:r>
              <a:rPr lang="en-IN" sz="2800" dirty="0"/>
              <a:t>(or </a:t>
            </a:r>
            <a:r>
              <a:rPr lang="en-IN" sz="2800" i="1" dirty="0"/>
              <a:t>reflectional symmetry</a:t>
            </a:r>
            <a:r>
              <a:rPr lang="en-IN" sz="2800" dirty="0"/>
              <a:t>) if each half of the figure matches the other side exactly. When a figure has line symmetry, the figure can be mapped onto itself by a reflection in a line, called the </a:t>
            </a:r>
            <a:r>
              <a:rPr lang="en-IN" sz="2800" b="1" dirty="0">
                <a:solidFill>
                  <a:schemeClr val="tx1"/>
                </a:solidFill>
              </a:rPr>
              <a:t>line of symmetry</a:t>
            </a:r>
            <a:r>
              <a:rPr lang="en-IN" sz="2800" b="1" dirty="0"/>
              <a:t> </a:t>
            </a:r>
            <a:r>
              <a:rPr lang="en-IN" sz="2800" dirty="0"/>
              <a:t>(or </a:t>
            </a:r>
            <a:r>
              <a:rPr lang="en-IN" sz="2800" i="1" dirty="0"/>
              <a:t>axis of symmetry</a:t>
            </a:r>
            <a:r>
              <a:rPr lang="en-IN" sz="2800" dirty="0"/>
              <a:t>).</a:t>
            </a:r>
            <a:endParaRPr lang="en-US" sz="28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1177" y="4393870"/>
            <a:ext cx="4273023" cy="1437409"/>
          </a:xfrm>
          <a:prstGeom prst="rect">
            <a:avLst/>
          </a:prstGeom>
        </p:spPr>
      </p:pic>
    </p:spTree>
    <p:extLst>
      <p:ext uri="{BB962C8B-B14F-4D97-AF65-F5344CB8AC3E}">
        <p14:creationId xmlns:p14="http://schemas.microsoft.com/office/powerpoint/2010/main" val="69265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9289770" cy="26793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each figure has a line of symmetry. If so, draw the lines of symmetry and state how many lines of symmetry it has.</a:t>
            </a:r>
            <a:endParaRPr lang="en-US" sz="2800" b="1" dirty="0">
              <a:solidFill>
                <a:schemeClr val="tx1"/>
              </a:solidFill>
            </a:endParaRPr>
          </a:p>
        </p:txBody>
      </p:sp>
      <p:sp>
        <p:nvSpPr>
          <p:cNvPr id="5" name="Content Placeholder 2">
            <a:extLst>
              <a:ext uri="{FF2B5EF4-FFF2-40B4-BE49-F238E27FC236}">
                <a16:creationId xmlns:a16="http://schemas.microsoft.com/office/drawing/2014/main" id="{2E39EDFB-18EF-4F0E-8609-CCBBF3DF2136}"/>
              </a:ext>
            </a:extLst>
          </p:cNvPr>
          <p:cNvSpPr txBox="1">
            <a:spLocks/>
          </p:cNvSpPr>
          <p:nvPr/>
        </p:nvSpPr>
        <p:spPr>
          <a:xfrm>
            <a:off x="459872" y="3525370"/>
            <a:ext cx="525780" cy="5299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a:t>
            </a:r>
            <a:endParaRPr lang="en-US" sz="2800" b="1" dirty="0">
              <a:solidFill>
                <a:schemeClr val="tx1"/>
              </a:solidFill>
            </a:endParaRPr>
          </a:p>
        </p:txBody>
      </p:sp>
      <p:sp>
        <p:nvSpPr>
          <p:cNvPr id="7" name="Content Placeholder 2">
            <a:extLst>
              <a:ext uri="{FF2B5EF4-FFF2-40B4-BE49-F238E27FC236}">
                <a16:creationId xmlns:a16="http://schemas.microsoft.com/office/drawing/2014/main" id="{95CE0A79-C22F-4D64-AB83-379D25EF35E6}"/>
              </a:ext>
            </a:extLst>
          </p:cNvPr>
          <p:cNvSpPr txBox="1">
            <a:spLocks/>
          </p:cNvSpPr>
          <p:nvPr/>
        </p:nvSpPr>
        <p:spPr>
          <a:xfrm>
            <a:off x="5229092" y="3507435"/>
            <a:ext cx="525780" cy="52993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b.</a:t>
            </a:r>
            <a:endParaRPr lang="en-US" sz="2800" b="1" dirty="0">
              <a:solidFill>
                <a:schemeClr val="tx1"/>
              </a:solidFill>
            </a:endParaRPr>
          </a:p>
        </p:txBody>
      </p:sp>
      <p:pic>
        <p:nvPicPr>
          <p:cNvPr id="8" name="Picture 7">
            <a:extLst>
              <a:ext uri="{FF2B5EF4-FFF2-40B4-BE49-F238E27FC236}">
                <a16:creationId xmlns:a16="http://schemas.microsoft.com/office/drawing/2014/main" id="{461BE04F-6024-4EE6-8611-2F6B2D04AB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494" y="3844709"/>
            <a:ext cx="2600402" cy="1339402"/>
          </a:xfrm>
          <a:prstGeom prst="rect">
            <a:avLst/>
          </a:prstGeom>
        </p:spPr>
      </p:pic>
      <p:pic>
        <p:nvPicPr>
          <p:cNvPr id="4" name="Picture 3">
            <a:extLst>
              <a:ext uri="{FF2B5EF4-FFF2-40B4-BE49-F238E27FC236}">
                <a16:creationId xmlns:a16="http://schemas.microsoft.com/office/drawing/2014/main" id="{C5561E32-84F1-4829-B08C-C294E65611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2945" y="3690593"/>
            <a:ext cx="1562456" cy="1486239"/>
          </a:xfrm>
          <a:prstGeom prst="rect">
            <a:avLst/>
          </a:prstGeom>
        </p:spPr>
      </p:pic>
    </p:spTree>
    <p:extLst>
      <p:ext uri="{BB962C8B-B14F-4D97-AF65-F5344CB8AC3E}">
        <p14:creationId xmlns:p14="http://schemas.microsoft.com/office/powerpoint/2010/main" val="1926787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11077372" cy="26793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a.						b.</a:t>
            </a: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endParaRPr lang="en-US" sz="2800" b="1" dirty="0">
              <a:solidFill>
                <a:schemeClr val="tx1"/>
              </a:solidFill>
            </a:endParaRPr>
          </a:p>
          <a:p>
            <a:r>
              <a:rPr lang="en-US" sz="2800" dirty="0"/>
              <a:t>    5 lines of symmetry			        0 lines of symmetry</a:t>
            </a:r>
          </a:p>
        </p:txBody>
      </p:sp>
      <p:pic>
        <p:nvPicPr>
          <p:cNvPr id="9" name="Picture 8">
            <a:extLst>
              <a:ext uri="{FF2B5EF4-FFF2-40B4-BE49-F238E27FC236}">
                <a16:creationId xmlns:a16="http://schemas.microsoft.com/office/drawing/2014/main" id="{63AEC82E-6C7A-44C3-95DC-CAD238C2E7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989" y="1689511"/>
            <a:ext cx="2451659" cy="2553282"/>
          </a:xfrm>
          <a:prstGeom prst="rect">
            <a:avLst/>
          </a:prstGeom>
        </p:spPr>
      </p:pic>
      <p:pic>
        <p:nvPicPr>
          <p:cNvPr id="10" name="Picture 9">
            <a:extLst>
              <a:ext uri="{FF2B5EF4-FFF2-40B4-BE49-F238E27FC236}">
                <a16:creationId xmlns:a16="http://schemas.microsoft.com/office/drawing/2014/main" id="{7255743C-0264-4CA4-B504-AB0E5C9F24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9240" y="2089598"/>
            <a:ext cx="2600402" cy="1339402"/>
          </a:xfrm>
          <a:prstGeom prst="rect">
            <a:avLst/>
          </a:prstGeom>
        </p:spPr>
      </p:pic>
    </p:spTree>
    <p:extLst>
      <p:ext uri="{BB962C8B-B14F-4D97-AF65-F5344CB8AC3E}">
        <p14:creationId xmlns:p14="http://schemas.microsoft.com/office/powerpoint/2010/main" val="7703596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1" y="1714499"/>
            <a:ext cx="8648269" cy="4045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Ask a partner to provide feedback on your work. Are there ways in which you can improve your process?</a:t>
            </a:r>
            <a:endParaRPr lang="en-US" sz="2800" b="1" dirty="0">
              <a:solidFill>
                <a:schemeClr val="tx1"/>
              </a:solidFill>
            </a:endParaRPr>
          </a:p>
        </p:txBody>
      </p:sp>
    </p:spTree>
    <p:extLst>
      <p:ext uri="{BB962C8B-B14F-4D97-AF65-F5344CB8AC3E}">
        <p14:creationId xmlns:p14="http://schemas.microsoft.com/office/powerpoint/2010/main" val="972457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714499"/>
            <a:ext cx="8090362" cy="404503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Josefina argues that you can count the number of lines of symmetry in a circle. Do you agree or disagree? Justify your argument.</a:t>
            </a:r>
            <a:endParaRPr lang="en-US" sz="2800" b="1" dirty="0">
              <a:solidFill>
                <a:schemeClr val="tx1"/>
              </a:solidFill>
            </a:endParaRPr>
          </a:p>
        </p:txBody>
      </p:sp>
    </p:spTree>
    <p:extLst>
      <p:ext uri="{BB962C8B-B14F-4D97-AF65-F5344CB8AC3E}">
        <p14:creationId xmlns:p14="http://schemas.microsoft.com/office/powerpoint/2010/main" val="4005633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545164"/>
            <a:ext cx="8090362" cy="19787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each figure has a line of symmetry. If so, draw the lines of symmetry and state how many lines of symmetry it has. </a:t>
            </a:r>
            <a:endParaRPr lang="en-US" sz="2800" b="1" dirty="0">
              <a:solidFill>
                <a:schemeClr val="tx1"/>
              </a:solidFill>
            </a:endParaRPr>
          </a:p>
        </p:txBody>
      </p:sp>
      <p:pic>
        <p:nvPicPr>
          <p:cNvPr id="11" name="Picture 10">
            <a:extLst>
              <a:ext uri="{FF2B5EF4-FFF2-40B4-BE49-F238E27FC236}">
                <a16:creationId xmlns:a16="http://schemas.microsoft.com/office/drawing/2014/main" id="{C6E5EF55-F749-4816-9190-EEFCFACBFE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7444" y="4003521"/>
            <a:ext cx="2947178" cy="1005840"/>
          </a:xfrm>
          <a:prstGeom prst="rect">
            <a:avLst/>
          </a:prstGeom>
        </p:spPr>
      </p:pic>
      <p:pic>
        <p:nvPicPr>
          <p:cNvPr id="12" name="Picture 11">
            <a:extLst>
              <a:ext uri="{FF2B5EF4-FFF2-40B4-BE49-F238E27FC236}">
                <a16:creationId xmlns:a16="http://schemas.microsoft.com/office/drawing/2014/main" id="{70A0BF6E-ED4F-4518-B563-A3CED4BC55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0201" y="3631820"/>
            <a:ext cx="1681099" cy="1753664"/>
          </a:xfrm>
          <a:prstGeom prst="rect">
            <a:avLst/>
          </a:prstGeom>
        </p:spPr>
      </p:pic>
      <p:pic>
        <p:nvPicPr>
          <p:cNvPr id="15" name="Picture 14">
            <a:extLst>
              <a:ext uri="{FF2B5EF4-FFF2-40B4-BE49-F238E27FC236}">
                <a16:creationId xmlns:a16="http://schemas.microsoft.com/office/drawing/2014/main" id="{83EDC614-767F-4929-A940-D9A05E6594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307" y="3787733"/>
            <a:ext cx="2838450" cy="1485900"/>
          </a:xfrm>
          <a:prstGeom prst="rect">
            <a:avLst/>
          </a:prstGeom>
        </p:spPr>
      </p:pic>
    </p:spTree>
    <p:extLst>
      <p:ext uri="{BB962C8B-B14F-4D97-AF65-F5344CB8AC3E}">
        <p14:creationId xmlns:p14="http://schemas.microsoft.com/office/powerpoint/2010/main" val="1613937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IN" sz="2800" b="0" dirty="0">
                <a:solidFill>
                  <a:schemeClr val="tx1"/>
                </a:solidFill>
              </a:rPr>
              <a:t>Identify Line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545164"/>
            <a:ext cx="8092440" cy="19787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each figure has a line of symmetry. If so, draw the lines of symmetry and state how many lines of symmetry it has. </a:t>
            </a:r>
            <a:endParaRPr lang="en-US" sz="2800" b="1" dirty="0">
              <a:solidFill>
                <a:schemeClr val="tx1"/>
              </a:solidFill>
            </a:endParaRPr>
          </a:p>
        </p:txBody>
      </p:sp>
      <p:pic>
        <p:nvPicPr>
          <p:cNvPr id="5" name="Picture 4">
            <a:extLst>
              <a:ext uri="{FF2B5EF4-FFF2-40B4-BE49-F238E27FC236}">
                <a16:creationId xmlns:a16="http://schemas.microsoft.com/office/drawing/2014/main" id="{43019425-F163-49F4-B9A5-D269BAB77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872" y="3805042"/>
            <a:ext cx="2847619" cy="1463040"/>
          </a:xfrm>
          <a:prstGeom prst="rect">
            <a:avLst/>
          </a:prstGeom>
        </p:spPr>
      </p:pic>
      <p:pic>
        <p:nvPicPr>
          <p:cNvPr id="6" name="Picture 5">
            <a:extLst>
              <a:ext uri="{FF2B5EF4-FFF2-40B4-BE49-F238E27FC236}">
                <a16:creationId xmlns:a16="http://schemas.microsoft.com/office/drawing/2014/main" id="{FE7705B5-CC2E-497B-9413-4EB863F586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23982" y="3641687"/>
            <a:ext cx="1678665" cy="1737360"/>
          </a:xfrm>
          <a:prstGeom prst="rect">
            <a:avLst/>
          </a:prstGeom>
        </p:spPr>
      </p:pic>
      <p:pic>
        <p:nvPicPr>
          <p:cNvPr id="7" name="Picture 6">
            <a:extLst>
              <a:ext uri="{FF2B5EF4-FFF2-40B4-BE49-F238E27FC236}">
                <a16:creationId xmlns:a16="http://schemas.microsoft.com/office/drawing/2014/main" id="{AC7B2F09-E0EA-40BA-8ACB-D0A51F29658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37444" y="4003521"/>
            <a:ext cx="2947178" cy="1005840"/>
          </a:xfrm>
          <a:prstGeom prst="rect">
            <a:avLst/>
          </a:prstGeom>
        </p:spPr>
      </p:pic>
      <p:sp>
        <p:nvSpPr>
          <p:cNvPr id="2" name="TextBox 1">
            <a:extLst>
              <a:ext uri="{FF2B5EF4-FFF2-40B4-BE49-F238E27FC236}">
                <a16:creationId xmlns:a16="http://schemas.microsoft.com/office/drawing/2014/main" id="{D4F31843-5C2D-40DC-BAC2-88AA0CA24810}"/>
              </a:ext>
            </a:extLst>
          </p:cNvPr>
          <p:cNvSpPr txBox="1"/>
          <p:nvPr/>
        </p:nvSpPr>
        <p:spPr>
          <a:xfrm>
            <a:off x="934009" y="5300024"/>
            <a:ext cx="2651760" cy="1005840"/>
          </a:xfrm>
          <a:prstGeom prst="rect">
            <a:avLst/>
          </a:prstGeom>
          <a:noFill/>
        </p:spPr>
        <p:txBody>
          <a:bodyPr wrap="square" rtlCol="0">
            <a:spAutoFit/>
          </a:bodyPr>
          <a:lstStyle/>
          <a:p>
            <a:r>
              <a:rPr lang="en-US" sz="2800" dirty="0">
                <a:solidFill>
                  <a:srgbClr val="FF0000"/>
                </a:solidFill>
              </a:rPr>
              <a:t>2 lines of symmetry</a:t>
            </a:r>
          </a:p>
        </p:txBody>
      </p:sp>
      <p:sp>
        <p:nvSpPr>
          <p:cNvPr id="9" name="TextBox 8">
            <a:extLst>
              <a:ext uri="{FF2B5EF4-FFF2-40B4-BE49-F238E27FC236}">
                <a16:creationId xmlns:a16="http://schemas.microsoft.com/office/drawing/2014/main" id="{FD123F05-3342-4831-AD01-B5EEFE42887E}"/>
              </a:ext>
            </a:extLst>
          </p:cNvPr>
          <p:cNvSpPr txBox="1"/>
          <p:nvPr/>
        </p:nvSpPr>
        <p:spPr>
          <a:xfrm>
            <a:off x="4471980" y="5300024"/>
            <a:ext cx="2468880" cy="1005840"/>
          </a:xfrm>
          <a:prstGeom prst="rect">
            <a:avLst/>
          </a:prstGeom>
          <a:noFill/>
        </p:spPr>
        <p:txBody>
          <a:bodyPr wrap="square" rtlCol="0">
            <a:spAutoFit/>
          </a:bodyPr>
          <a:lstStyle/>
          <a:p>
            <a:r>
              <a:rPr lang="en-US" sz="2800" dirty="0">
                <a:solidFill>
                  <a:srgbClr val="FF0000"/>
                </a:solidFill>
              </a:rPr>
              <a:t>3 lines of symmetry</a:t>
            </a:r>
          </a:p>
        </p:txBody>
      </p:sp>
      <p:sp>
        <p:nvSpPr>
          <p:cNvPr id="10" name="TextBox 9">
            <a:extLst>
              <a:ext uri="{FF2B5EF4-FFF2-40B4-BE49-F238E27FC236}">
                <a16:creationId xmlns:a16="http://schemas.microsoft.com/office/drawing/2014/main" id="{E14A151F-CE2B-4D96-88E5-B98DED52D2D8}"/>
              </a:ext>
            </a:extLst>
          </p:cNvPr>
          <p:cNvSpPr txBox="1"/>
          <p:nvPr/>
        </p:nvSpPr>
        <p:spPr>
          <a:xfrm>
            <a:off x="8123936" y="5268082"/>
            <a:ext cx="2468880" cy="954107"/>
          </a:xfrm>
          <a:prstGeom prst="rect">
            <a:avLst/>
          </a:prstGeom>
          <a:noFill/>
        </p:spPr>
        <p:txBody>
          <a:bodyPr wrap="square" rtlCol="0">
            <a:spAutoFit/>
          </a:bodyPr>
          <a:lstStyle/>
          <a:p>
            <a:r>
              <a:rPr lang="en-US" sz="2800" dirty="0">
                <a:solidFill>
                  <a:srgbClr val="FF0000"/>
                </a:solidFill>
              </a:rPr>
              <a:t>0 lines of symmetry</a:t>
            </a:r>
          </a:p>
        </p:txBody>
      </p:sp>
    </p:spTree>
    <p:extLst>
      <p:ext uri="{BB962C8B-B14F-4D97-AF65-F5344CB8AC3E}">
        <p14:creationId xmlns:p14="http://schemas.microsoft.com/office/powerpoint/2010/main" val="2240412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Rotational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8915400" cy="425878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figure in the plane has </a:t>
            </a:r>
            <a:r>
              <a:rPr lang="en-US" sz="2800" b="1" dirty="0">
                <a:solidFill>
                  <a:schemeClr val="tx1"/>
                </a:solidFill>
              </a:rPr>
              <a:t>rotational symmetry</a:t>
            </a:r>
            <a:r>
              <a:rPr lang="en-US" sz="2800" b="1" dirty="0"/>
              <a:t> </a:t>
            </a:r>
            <a:r>
              <a:rPr lang="en-US" sz="2800" dirty="0"/>
              <a:t>(or </a:t>
            </a:r>
            <a:r>
              <a:rPr lang="en-US" sz="2800" i="1" dirty="0"/>
              <a:t>radial symmetry</a:t>
            </a:r>
            <a:r>
              <a:rPr lang="en-US" sz="2800" dirty="0"/>
              <a:t>) if the figure can be mapped onto itself by being rotated less than 360° clockwise or counterclockwise about the center of the figure so the image and the preimage are indistinguishable. The point in which a figure can be rotated onto itself is called the </a:t>
            </a:r>
            <a:r>
              <a:rPr lang="en-US" sz="2800" b="1" dirty="0">
                <a:solidFill>
                  <a:schemeClr val="tx1"/>
                </a:solidFill>
              </a:rPr>
              <a:t>center of symmetry</a:t>
            </a:r>
            <a:r>
              <a:rPr lang="en-US" sz="2800" b="1" dirty="0"/>
              <a:t> </a:t>
            </a:r>
            <a:r>
              <a:rPr lang="en-US" sz="2800" dirty="0"/>
              <a:t>(or </a:t>
            </a:r>
            <a:r>
              <a:rPr lang="en-US" sz="2800" i="1" dirty="0"/>
              <a:t>point of symmetry</a:t>
            </a:r>
            <a:r>
              <a:rPr lang="en-US" sz="2800" dirty="0"/>
              <a:t>).</a:t>
            </a:r>
          </a:p>
          <a:p>
            <a:r>
              <a:rPr lang="en-IN" sz="2800" dirty="0"/>
              <a:t>This figure has rotational symmetry because a rotation of 90°, 180°, or 270° maps the figure onto itself. </a:t>
            </a:r>
            <a:r>
              <a:rPr lang="en-US" sz="2800" dirty="0"/>
              <a:t> </a:t>
            </a:r>
            <a:endParaRPr lang="en-US" sz="2800" b="1" dirty="0">
              <a:solidFill>
                <a:schemeClr val="tx1"/>
              </a:solidFill>
            </a:endParaRPr>
          </a:p>
        </p:txBody>
      </p:sp>
      <p:pic>
        <p:nvPicPr>
          <p:cNvPr id="5" name="Picture 4">
            <a:extLst>
              <a:ext uri="{FF2B5EF4-FFF2-40B4-BE49-F238E27FC236}">
                <a16:creationId xmlns:a16="http://schemas.microsoft.com/office/drawing/2014/main" id="{FC73FC4D-1D4E-4BC2-A465-161244C2D3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4197" y="1714500"/>
            <a:ext cx="1673916" cy="1654282"/>
          </a:xfrm>
          <a:prstGeom prst="rect">
            <a:avLst/>
          </a:prstGeom>
        </p:spPr>
      </p:pic>
    </p:spTree>
    <p:extLst>
      <p:ext uri="{BB962C8B-B14F-4D97-AF65-F5344CB8AC3E}">
        <p14:creationId xmlns:p14="http://schemas.microsoft.com/office/powerpoint/2010/main" val="986347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0804907" cy="486605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333333"/>
                </a:solidFill>
                <a:latin typeface="Proxima Nova" panose="02000506030000020004" pitchFamily="50" charset="0"/>
              </a:rPr>
              <a:t>4. </a:t>
            </a:r>
            <a:r>
              <a:rPr lang="en-IN" sz="2800" i="1" dirty="0"/>
              <a:t>A</a:t>
            </a:r>
            <a:r>
              <a:rPr lang="en-IN" sz="2800" dirty="0"/>
              <a:t>(1, −2), </a:t>
            </a:r>
            <a:r>
              <a:rPr lang="en-IN" sz="2800" i="1" dirty="0"/>
              <a:t>B</a:t>
            </a:r>
            <a:r>
              <a:rPr lang="en-IN" sz="2800" dirty="0"/>
              <a:t>(3, −2), </a:t>
            </a:r>
            <a:r>
              <a:rPr lang="en-IN" sz="2800" i="1" dirty="0"/>
              <a:t>C</a:t>
            </a:r>
            <a:r>
              <a:rPr lang="en-IN" sz="2800" dirty="0"/>
              <a:t>(4, 1), rotated 90° </a:t>
            </a:r>
            <a:r>
              <a:rPr lang="en-IN" sz="2800" dirty="0" err="1"/>
              <a:t>counterclockwise</a:t>
            </a:r>
            <a:endParaRPr lang="en-IN" sz="2800" dirty="0"/>
          </a:p>
          <a:p>
            <a:endParaRPr lang="en-US" sz="2800" dirty="0"/>
          </a:p>
          <a:p>
            <a:r>
              <a:rPr lang="en-US" sz="2800" b="1" dirty="0">
                <a:solidFill>
                  <a:schemeClr val="tx1"/>
                </a:solidFill>
                <a:latin typeface="Proxima Nova" panose="02000506030000020004"/>
              </a:rPr>
              <a:t>5. </a:t>
            </a:r>
            <a:r>
              <a:rPr lang="en-IN" sz="2800" i="1" dirty="0"/>
              <a:t>A</a:t>
            </a:r>
            <a:r>
              <a:rPr lang="en-IN" sz="2800" dirty="0"/>
              <a:t>(4, 4), </a:t>
            </a:r>
            <a:r>
              <a:rPr lang="en-IN" sz="2800" i="1" dirty="0"/>
              <a:t>B</a:t>
            </a:r>
            <a:r>
              <a:rPr lang="en-IN" sz="2800" dirty="0"/>
              <a:t>(4, 1), </a:t>
            </a:r>
            <a:r>
              <a:rPr lang="en-IN" sz="2800" i="1" dirty="0"/>
              <a:t>C</a:t>
            </a:r>
            <a:r>
              <a:rPr lang="en-IN" sz="2800" dirty="0"/>
              <a:t>(1, 1), rotated 180°</a:t>
            </a:r>
          </a:p>
          <a:p>
            <a:endParaRPr lang="en-IN" sz="2800" b="1" dirty="0">
              <a:solidFill>
                <a:schemeClr val="tx1"/>
              </a:solidFill>
              <a:latin typeface="Proxima Nova" panose="02000506030000020004"/>
            </a:endParaRPr>
          </a:p>
        </p:txBody>
      </p:sp>
    </p:spTree>
    <p:extLst>
      <p:ext uri="{BB962C8B-B14F-4D97-AF65-F5344CB8AC3E}">
        <p14:creationId xmlns:p14="http://schemas.microsoft.com/office/powerpoint/2010/main" val="19689752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Rotational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499"/>
            <a:ext cx="8915400" cy="469817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The number of times that a figure maps onto itself as it rotates from 0° to 360° is called the </a:t>
            </a:r>
            <a:r>
              <a:rPr lang="en-IN" sz="2800" b="1" dirty="0">
                <a:solidFill>
                  <a:schemeClr val="tx1"/>
                </a:solidFill>
              </a:rPr>
              <a:t>order of symmetry.</a:t>
            </a:r>
            <a:r>
              <a:rPr lang="en-IN" sz="2800" b="1" dirty="0"/>
              <a:t> </a:t>
            </a:r>
            <a:r>
              <a:rPr lang="en-IN" sz="2800" dirty="0"/>
              <a:t>The </a:t>
            </a:r>
            <a:r>
              <a:rPr lang="en-IN" sz="2800" b="1" dirty="0">
                <a:solidFill>
                  <a:schemeClr val="tx1"/>
                </a:solidFill>
              </a:rPr>
              <a:t>magnitude of symmetry</a:t>
            </a:r>
            <a:r>
              <a:rPr lang="en-IN" sz="2800" b="1" dirty="0"/>
              <a:t> </a:t>
            </a:r>
            <a:r>
              <a:rPr lang="en-IN" sz="2800" dirty="0"/>
              <a:t>(or </a:t>
            </a:r>
            <a:r>
              <a:rPr lang="en-IN" sz="2800" i="1" dirty="0"/>
              <a:t>angle of rotation</a:t>
            </a:r>
            <a:r>
              <a:rPr lang="en-IN" sz="2800" dirty="0"/>
              <a:t>) is the smallest angle through which a figure can be rotated so that it maps onto itself. The order and magnitude of a rotation are related by the following equation. </a:t>
            </a:r>
          </a:p>
          <a:p>
            <a:r>
              <a:rPr lang="en-IN" sz="2800" dirty="0"/>
              <a:t>magnitude = 360° ÷ order</a:t>
            </a:r>
            <a:endParaRPr lang="en-US" sz="2800" b="1" dirty="0">
              <a:solidFill>
                <a:schemeClr val="tx1"/>
              </a:solidFill>
            </a:endParaRPr>
          </a:p>
        </p:txBody>
      </p:sp>
    </p:spTree>
    <p:extLst>
      <p:ext uri="{BB962C8B-B14F-4D97-AF65-F5344CB8AC3E}">
        <p14:creationId xmlns:p14="http://schemas.microsoft.com/office/powerpoint/2010/main" val="2881343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Rotational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8382000" cy="24181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This figure has order 4 and magnitude 90°. So, this figure can map onto itself with a composition of rotations clockwise or counterclockwise if each angle of rotation is a multiple of the magnitude, or a multiple of 90°. </a:t>
            </a:r>
            <a:endParaRPr lang="en-US" sz="2800" b="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1201" y="1714500"/>
            <a:ext cx="2186667" cy="1503893"/>
          </a:xfrm>
          <a:prstGeom prst="rect">
            <a:avLst/>
          </a:prstGeom>
        </p:spPr>
      </p:pic>
    </p:spTree>
    <p:extLst>
      <p:ext uri="{BB962C8B-B14F-4D97-AF65-F5344CB8AC3E}">
        <p14:creationId xmlns:p14="http://schemas.microsoft.com/office/powerpoint/2010/main" val="3973121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Rotational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8104909" cy="404503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Key Concept:</a:t>
            </a:r>
            <a:r>
              <a:rPr lang="en-US" sz="2800" b="1" dirty="0"/>
              <a:t> Point Symmetry</a:t>
            </a:r>
          </a:p>
          <a:p>
            <a:r>
              <a:rPr lang="en-US" sz="2800" dirty="0"/>
              <a:t>A figure has </a:t>
            </a:r>
            <a:r>
              <a:rPr lang="en-US" sz="2800" b="1" dirty="0">
                <a:solidFill>
                  <a:schemeClr val="tx1"/>
                </a:solidFill>
              </a:rPr>
              <a:t>point symmetry</a:t>
            </a:r>
            <a:r>
              <a:rPr lang="en-US" sz="2800" b="1" dirty="0"/>
              <a:t> </a:t>
            </a:r>
            <a:r>
              <a:rPr lang="en-US" sz="2800" dirty="0"/>
              <a:t>if it can be mapped onto itself by a rotation of 180°. If a figure has point symmetry, then the center of symmetry in the figure is called the </a:t>
            </a:r>
            <a:r>
              <a:rPr lang="en-US" sz="2800" b="1" dirty="0">
                <a:solidFill>
                  <a:schemeClr val="tx1"/>
                </a:solidFill>
              </a:rPr>
              <a:t>point of symmetry</a:t>
            </a:r>
            <a:r>
              <a:rPr lang="en-US" sz="2800" dirty="0"/>
              <a:t>. </a:t>
            </a:r>
          </a:p>
          <a:p>
            <a:r>
              <a:rPr lang="en-US" sz="2800" b="1" dirty="0">
                <a:solidFill>
                  <a:schemeClr val="tx1"/>
                </a:solidFill>
              </a:rPr>
              <a:t>Example</a:t>
            </a:r>
            <a:r>
              <a:rPr lang="en-US" sz="2800" b="1" dirty="0"/>
              <a:t> </a:t>
            </a:r>
            <a:r>
              <a:rPr lang="en-US" sz="2800" dirty="0"/>
              <a:t>A rhombus has point symmetry because it looks the same right-side up as upside down. </a:t>
            </a:r>
            <a:endParaRPr lang="en-US" sz="28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52603" y="2075554"/>
            <a:ext cx="2215510" cy="1954161"/>
          </a:xfrm>
          <a:prstGeom prst="rect">
            <a:avLst/>
          </a:prstGeom>
        </p:spPr>
      </p:pic>
    </p:spTree>
    <p:extLst>
      <p:ext uri="{BB962C8B-B14F-4D97-AF65-F5344CB8AC3E}">
        <p14:creationId xmlns:p14="http://schemas.microsoft.com/office/powerpoint/2010/main" val="2131437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IN" sz="2800" b="0" dirty="0">
                <a:solidFill>
                  <a:schemeClr val="tx1"/>
                </a:solidFill>
              </a:rPr>
              <a:t>Identify Rotational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8104909" cy="14562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NATURE </a:t>
            </a:r>
            <a:r>
              <a:rPr lang="en-IN" sz="2800" b="1" dirty="0"/>
              <a:t>Objects found in nature often have rotational symmetry. Determine whether each figure has rotational symmetry. Explain. </a:t>
            </a:r>
            <a:endParaRPr lang="en-US" sz="2800" b="1" dirty="0"/>
          </a:p>
        </p:txBody>
      </p:sp>
      <p:sp>
        <p:nvSpPr>
          <p:cNvPr id="2" name="TextBox 1">
            <a:extLst>
              <a:ext uri="{FF2B5EF4-FFF2-40B4-BE49-F238E27FC236}">
                <a16:creationId xmlns:a16="http://schemas.microsoft.com/office/drawing/2014/main" id="{0FA33683-34FA-49E6-A729-1AB6D2B685AC}"/>
              </a:ext>
            </a:extLst>
          </p:cNvPr>
          <p:cNvSpPr txBox="1"/>
          <p:nvPr/>
        </p:nvSpPr>
        <p:spPr>
          <a:xfrm>
            <a:off x="457200" y="3077413"/>
            <a:ext cx="9894711" cy="523220"/>
          </a:xfrm>
          <a:prstGeom prst="rect">
            <a:avLst/>
          </a:prstGeom>
          <a:noFill/>
        </p:spPr>
        <p:txBody>
          <a:bodyPr wrap="square" rtlCol="0">
            <a:spAutoFit/>
          </a:bodyPr>
          <a:lstStyle/>
          <a:p>
            <a:r>
              <a:rPr lang="en-US" sz="2800" b="1" dirty="0"/>
              <a:t>a.				b.				c.</a:t>
            </a:r>
            <a:endParaRPr lang="en-US" b="1" dirty="0"/>
          </a:p>
        </p:txBody>
      </p:sp>
      <p:pic>
        <p:nvPicPr>
          <p:cNvPr id="9" name="Picture 8" descr="A picture containing text&#10;&#10;Description automatically generated">
            <a:extLst>
              <a:ext uri="{FF2B5EF4-FFF2-40B4-BE49-F238E27FC236}">
                <a16:creationId xmlns:a16="http://schemas.microsoft.com/office/drawing/2014/main" id="{6845701A-28EB-403D-A29D-7669B86CEB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64" y="3266137"/>
            <a:ext cx="1771650" cy="2095500"/>
          </a:xfrm>
          <a:prstGeom prst="rect">
            <a:avLst/>
          </a:prstGeom>
        </p:spPr>
      </p:pic>
      <p:pic>
        <p:nvPicPr>
          <p:cNvPr id="10" name="Picture 9" descr="A pink flower with a yellow center&#10;&#10;Description automatically generated with medium confidence">
            <a:extLst>
              <a:ext uri="{FF2B5EF4-FFF2-40B4-BE49-F238E27FC236}">
                <a16:creationId xmlns:a16="http://schemas.microsoft.com/office/drawing/2014/main" id="{05F48265-3042-4ADD-AE3C-64876D4A0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237" y="3266137"/>
            <a:ext cx="1971675" cy="1971675"/>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FF9EEACA-8FAA-4578-895A-24332E85C9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29410" y="3334771"/>
            <a:ext cx="1628775" cy="1628775"/>
          </a:xfrm>
          <a:prstGeom prst="rect">
            <a:avLst/>
          </a:prstGeom>
        </p:spPr>
      </p:pic>
    </p:spTree>
    <p:extLst>
      <p:ext uri="{BB962C8B-B14F-4D97-AF65-F5344CB8AC3E}">
        <p14:creationId xmlns:p14="http://schemas.microsoft.com/office/powerpoint/2010/main" val="2448749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IN" sz="2800" b="0" dirty="0">
                <a:solidFill>
                  <a:schemeClr val="tx1"/>
                </a:solidFill>
              </a:rPr>
              <a:t>Identify Rotational Symmetry</a:t>
            </a:r>
            <a:endParaRPr lang="en-US" sz="2800" b="0" dirty="0">
              <a:solidFill>
                <a:schemeClr val="tx1"/>
              </a:solidFill>
            </a:endParaRPr>
          </a:p>
        </p:txBody>
      </p:sp>
      <p:sp>
        <p:nvSpPr>
          <p:cNvPr id="5" name="TextBox 4"/>
          <p:cNvSpPr txBox="1"/>
          <p:nvPr/>
        </p:nvSpPr>
        <p:spPr>
          <a:xfrm>
            <a:off x="733779" y="3813350"/>
            <a:ext cx="3206496" cy="1815882"/>
          </a:xfrm>
          <a:prstGeom prst="rect">
            <a:avLst/>
          </a:prstGeom>
          <a:noFill/>
        </p:spPr>
        <p:txBody>
          <a:bodyPr wrap="square" rtlCol="0">
            <a:spAutoFit/>
          </a:bodyPr>
          <a:lstStyle/>
          <a:p>
            <a:r>
              <a:rPr lang="en-IN" sz="2800" dirty="0">
                <a:solidFill>
                  <a:schemeClr val="tx2"/>
                </a:solidFill>
              </a:rPr>
              <a:t>No; no rotation less than 360° maps the leaf onto itself. </a:t>
            </a:r>
          </a:p>
        </p:txBody>
      </p:sp>
      <p:sp>
        <p:nvSpPr>
          <p:cNvPr id="6" name="TextBox 5"/>
          <p:cNvSpPr txBox="1"/>
          <p:nvPr/>
        </p:nvSpPr>
        <p:spPr>
          <a:xfrm>
            <a:off x="4461408" y="3824639"/>
            <a:ext cx="2811462" cy="2246769"/>
          </a:xfrm>
          <a:prstGeom prst="rect">
            <a:avLst/>
          </a:prstGeom>
          <a:noFill/>
        </p:spPr>
        <p:txBody>
          <a:bodyPr wrap="square" rtlCol="0">
            <a:spAutoFit/>
          </a:bodyPr>
          <a:lstStyle/>
          <a:p>
            <a:r>
              <a:rPr lang="en-IN" sz="2800" dirty="0">
                <a:solidFill>
                  <a:schemeClr val="tx2"/>
                </a:solidFill>
              </a:rPr>
              <a:t>Yes; the flower can map onto itself with a rotation that is less than 360°. </a:t>
            </a:r>
          </a:p>
        </p:txBody>
      </p:sp>
      <p:sp>
        <p:nvSpPr>
          <p:cNvPr id="7" name="TextBox 6"/>
          <p:cNvSpPr txBox="1"/>
          <p:nvPr/>
        </p:nvSpPr>
        <p:spPr>
          <a:xfrm>
            <a:off x="7983218" y="3790772"/>
            <a:ext cx="3004489" cy="2246769"/>
          </a:xfrm>
          <a:prstGeom prst="rect">
            <a:avLst/>
          </a:prstGeom>
          <a:noFill/>
        </p:spPr>
        <p:txBody>
          <a:bodyPr wrap="square" rtlCol="0">
            <a:spAutoFit/>
          </a:bodyPr>
          <a:lstStyle/>
          <a:p>
            <a:r>
              <a:rPr lang="en-IN" sz="2800" dirty="0">
                <a:solidFill>
                  <a:schemeClr val="tx2"/>
                </a:solidFill>
              </a:rPr>
              <a:t>Yes; the clover can map onto itself with a rotation that is less than 360°. </a:t>
            </a:r>
          </a:p>
        </p:txBody>
      </p:sp>
      <p:sp>
        <p:nvSpPr>
          <p:cNvPr id="10" name="TextBox 9">
            <a:extLst>
              <a:ext uri="{FF2B5EF4-FFF2-40B4-BE49-F238E27FC236}">
                <a16:creationId xmlns:a16="http://schemas.microsoft.com/office/drawing/2014/main" id="{A56B27F5-83B5-4770-8150-EA51CF44D1D1}"/>
              </a:ext>
            </a:extLst>
          </p:cNvPr>
          <p:cNvSpPr txBox="1"/>
          <p:nvPr/>
        </p:nvSpPr>
        <p:spPr>
          <a:xfrm>
            <a:off x="378178" y="1452201"/>
            <a:ext cx="9894711" cy="523220"/>
          </a:xfrm>
          <a:prstGeom prst="rect">
            <a:avLst/>
          </a:prstGeom>
          <a:noFill/>
        </p:spPr>
        <p:txBody>
          <a:bodyPr wrap="square" rtlCol="0">
            <a:spAutoFit/>
          </a:bodyPr>
          <a:lstStyle/>
          <a:p>
            <a:r>
              <a:rPr lang="en-US" sz="2800" b="1" dirty="0"/>
              <a:t>a.				b.				c.</a:t>
            </a:r>
            <a:endParaRPr lang="en-US" b="1" dirty="0"/>
          </a:p>
        </p:txBody>
      </p:sp>
      <p:pic>
        <p:nvPicPr>
          <p:cNvPr id="11" name="Picture 10" descr="A picture containing text&#10;&#10;Description automatically generated">
            <a:extLst>
              <a:ext uri="{FF2B5EF4-FFF2-40B4-BE49-F238E27FC236}">
                <a16:creationId xmlns:a16="http://schemas.microsoft.com/office/drawing/2014/main" id="{E2D76664-8111-4E52-8601-F8D1446386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4264" y="1455272"/>
            <a:ext cx="1771650" cy="2095500"/>
          </a:xfrm>
          <a:prstGeom prst="rect">
            <a:avLst/>
          </a:prstGeom>
        </p:spPr>
      </p:pic>
      <p:pic>
        <p:nvPicPr>
          <p:cNvPr id="12" name="Picture 11" descr="A pink flower with a yellow center&#10;&#10;Description automatically generated with medium confidence">
            <a:extLst>
              <a:ext uri="{FF2B5EF4-FFF2-40B4-BE49-F238E27FC236}">
                <a16:creationId xmlns:a16="http://schemas.microsoft.com/office/drawing/2014/main" id="{D4536BB5-941E-44C6-8901-1C21CB7890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7237" y="1455272"/>
            <a:ext cx="1971675" cy="1971675"/>
          </a:xfrm>
          <a:prstGeom prst="rect">
            <a:avLst/>
          </a:prstGeom>
        </p:spPr>
      </p:pic>
      <p:pic>
        <p:nvPicPr>
          <p:cNvPr id="15" name="Picture 14" descr="A picture containing icon&#10;&#10;Description automatically generated">
            <a:extLst>
              <a:ext uri="{FF2B5EF4-FFF2-40B4-BE49-F238E27FC236}">
                <a16:creationId xmlns:a16="http://schemas.microsoft.com/office/drawing/2014/main" id="{B115BF9B-D979-427A-B01E-F1BDE9AAFB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4114" y="1619075"/>
            <a:ext cx="1628775" cy="1628775"/>
          </a:xfrm>
          <a:prstGeom prst="rect">
            <a:avLst/>
          </a:prstGeom>
        </p:spPr>
      </p:pic>
    </p:spTree>
    <p:extLst>
      <p:ext uri="{BB962C8B-B14F-4D97-AF65-F5344CB8AC3E}">
        <p14:creationId xmlns:p14="http://schemas.microsoft.com/office/powerpoint/2010/main" val="13186955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IN" sz="2800" b="0" dirty="0">
                <a:solidFill>
                  <a:schemeClr val="tx1"/>
                </a:solidFill>
              </a:rPr>
              <a:t>Identify Rotational Symmetry</a:t>
            </a:r>
            <a:endParaRPr lang="en-US" sz="2800" b="0" dirty="0">
              <a:solidFill>
                <a:schemeClr val="tx1"/>
              </a:solidFill>
            </a:endParaRPr>
          </a:p>
        </p:txBody>
      </p:sp>
      <p:sp>
        <p:nvSpPr>
          <p:cNvPr id="8" name="TextBox 7"/>
          <p:cNvSpPr txBox="1"/>
          <p:nvPr/>
        </p:nvSpPr>
        <p:spPr>
          <a:xfrm>
            <a:off x="609600" y="1714500"/>
            <a:ext cx="10351008" cy="1815882"/>
          </a:xfrm>
          <a:prstGeom prst="rect">
            <a:avLst/>
          </a:prstGeom>
          <a:noFill/>
        </p:spPr>
        <p:txBody>
          <a:bodyPr wrap="square" rtlCol="0">
            <a:spAutoFit/>
          </a:bodyPr>
          <a:lstStyle/>
          <a:p>
            <a:r>
              <a:rPr lang="en-IN" sz="2800" b="1" dirty="0"/>
              <a:t>Check</a:t>
            </a:r>
          </a:p>
          <a:p>
            <a:r>
              <a:rPr lang="en-IN" sz="2800" b="1" dirty="0"/>
              <a:t>HOUSEHOLD</a:t>
            </a:r>
            <a:r>
              <a:rPr lang="en-IN" sz="2800" b="1" dirty="0">
                <a:solidFill>
                  <a:schemeClr val="tx2"/>
                </a:solidFill>
              </a:rPr>
              <a:t> </a:t>
            </a:r>
            <a:r>
              <a:rPr lang="en-IN" sz="2800" dirty="0">
                <a:solidFill>
                  <a:schemeClr val="tx2"/>
                </a:solidFill>
              </a:rPr>
              <a:t>Below are several objects that you might find around your house. Determine whether each figure has rotational symmetry. Explain.</a:t>
            </a:r>
          </a:p>
        </p:txBody>
      </p:sp>
      <p:pic>
        <p:nvPicPr>
          <p:cNvPr id="5" name="Picture 4">
            <a:extLst>
              <a:ext uri="{FF2B5EF4-FFF2-40B4-BE49-F238E27FC236}">
                <a16:creationId xmlns:a16="http://schemas.microsoft.com/office/drawing/2014/main" id="{5D495D3C-753A-4F02-B624-7C933C3988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916342"/>
            <a:ext cx="1978264" cy="1958628"/>
          </a:xfrm>
          <a:prstGeom prst="rect">
            <a:avLst/>
          </a:prstGeom>
        </p:spPr>
      </p:pic>
      <p:pic>
        <p:nvPicPr>
          <p:cNvPr id="6" name="Picture 5">
            <a:extLst>
              <a:ext uri="{FF2B5EF4-FFF2-40B4-BE49-F238E27FC236}">
                <a16:creationId xmlns:a16="http://schemas.microsoft.com/office/drawing/2014/main" id="{03D2DDC8-F6E3-4CBA-A0CE-8194855EA8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700" y="4321488"/>
            <a:ext cx="2002811" cy="1119216"/>
          </a:xfrm>
          <a:prstGeom prst="rect">
            <a:avLst/>
          </a:prstGeom>
        </p:spPr>
      </p:pic>
      <p:pic>
        <p:nvPicPr>
          <p:cNvPr id="7" name="Picture 6">
            <a:extLst>
              <a:ext uri="{FF2B5EF4-FFF2-40B4-BE49-F238E27FC236}">
                <a16:creationId xmlns:a16="http://schemas.microsoft.com/office/drawing/2014/main" id="{6811F42B-B1A1-4358-85E3-C3FA4F12726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057" y="4129564"/>
            <a:ext cx="2002811" cy="1428474"/>
          </a:xfrm>
          <a:prstGeom prst="rect">
            <a:avLst/>
          </a:prstGeom>
        </p:spPr>
      </p:pic>
    </p:spTree>
    <p:extLst>
      <p:ext uri="{BB962C8B-B14F-4D97-AF65-F5344CB8AC3E}">
        <p14:creationId xmlns:p14="http://schemas.microsoft.com/office/powerpoint/2010/main" val="19399083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IN" sz="2800" b="0" dirty="0">
                <a:solidFill>
                  <a:schemeClr val="tx1"/>
                </a:solidFill>
              </a:rPr>
              <a:t>Identify Rotational Symmetry</a:t>
            </a:r>
            <a:endParaRPr lang="en-US" sz="2800" b="0" dirty="0">
              <a:solidFill>
                <a:schemeClr val="tx1"/>
              </a:solidFill>
            </a:endParaRPr>
          </a:p>
        </p:txBody>
      </p:sp>
      <p:sp>
        <p:nvSpPr>
          <p:cNvPr id="5" name="TextBox 4"/>
          <p:cNvSpPr txBox="1"/>
          <p:nvPr/>
        </p:nvSpPr>
        <p:spPr>
          <a:xfrm>
            <a:off x="609600" y="4005263"/>
            <a:ext cx="3206496" cy="2246769"/>
          </a:xfrm>
          <a:prstGeom prst="rect">
            <a:avLst/>
          </a:prstGeom>
          <a:noFill/>
        </p:spPr>
        <p:txBody>
          <a:bodyPr wrap="square" rtlCol="0">
            <a:spAutoFit/>
          </a:bodyPr>
          <a:lstStyle/>
          <a:p>
            <a:r>
              <a:rPr lang="en-IN" sz="2800" dirty="0">
                <a:solidFill>
                  <a:srgbClr val="FF0000"/>
                </a:solidFill>
              </a:rPr>
              <a:t>Yes; the orange slice can map onto itself with a rotation that is less than 360°. </a:t>
            </a:r>
          </a:p>
        </p:txBody>
      </p:sp>
      <p:sp>
        <p:nvSpPr>
          <p:cNvPr id="6" name="TextBox 5"/>
          <p:cNvSpPr txBox="1"/>
          <p:nvPr/>
        </p:nvSpPr>
        <p:spPr>
          <a:xfrm>
            <a:off x="4411049" y="4005263"/>
            <a:ext cx="2811462" cy="2246769"/>
          </a:xfrm>
          <a:prstGeom prst="rect">
            <a:avLst/>
          </a:prstGeom>
          <a:noFill/>
        </p:spPr>
        <p:txBody>
          <a:bodyPr wrap="square" rtlCol="0">
            <a:spAutoFit/>
          </a:bodyPr>
          <a:lstStyle/>
          <a:p>
            <a:r>
              <a:rPr lang="en-IN" sz="2800" dirty="0">
                <a:solidFill>
                  <a:srgbClr val="FF0000"/>
                </a:solidFill>
              </a:rPr>
              <a:t>No; no rotation less than 360° maps the pair of scissors onto itself. </a:t>
            </a:r>
          </a:p>
        </p:txBody>
      </p:sp>
      <p:sp>
        <p:nvSpPr>
          <p:cNvPr id="7" name="TextBox 6"/>
          <p:cNvSpPr txBox="1"/>
          <p:nvPr/>
        </p:nvSpPr>
        <p:spPr>
          <a:xfrm>
            <a:off x="8690014" y="4005262"/>
            <a:ext cx="3004489" cy="2246769"/>
          </a:xfrm>
          <a:prstGeom prst="rect">
            <a:avLst/>
          </a:prstGeom>
          <a:noFill/>
        </p:spPr>
        <p:txBody>
          <a:bodyPr wrap="square" rtlCol="0">
            <a:spAutoFit/>
          </a:bodyPr>
          <a:lstStyle/>
          <a:p>
            <a:r>
              <a:rPr lang="en-IN" sz="2800" dirty="0">
                <a:solidFill>
                  <a:srgbClr val="FF0000"/>
                </a:solidFill>
              </a:rPr>
              <a:t>Yes; the tablet can map onto itself with a rotation that is less than 360°. </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1728961"/>
            <a:ext cx="1978264" cy="1958628"/>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700" y="2134107"/>
            <a:ext cx="2002811" cy="1119216"/>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0057" y="1942183"/>
            <a:ext cx="2002811" cy="1428474"/>
          </a:xfrm>
          <a:prstGeom prst="rect">
            <a:avLst/>
          </a:prstGeom>
        </p:spPr>
      </p:pic>
    </p:spTree>
    <p:extLst>
      <p:ext uri="{BB962C8B-B14F-4D97-AF65-F5344CB8AC3E}">
        <p14:creationId xmlns:p14="http://schemas.microsoft.com/office/powerpoint/2010/main" val="8238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1" name="Content Placeholder 2">
            <a:extLst>
              <a:ext uri="{FF2B5EF4-FFF2-40B4-BE49-F238E27FC236}">
                <a16:creationId xmlns:a16="http://schemas.microsoft.com/office/drawing/2014/main" id="{1AF404B2-0950-40AF-A7DB-066EACD48B8D}"/>
              </a:ext>
            </a:extLst>
          </p:cNvPr>
          <p:cNvSpPr txBox="1">
            <a:spLocks/>
          </p:cNvSpPr>
          <p:nvPr/>
        </p:nvSpPr>
        <p:spPr>
          <a:xfrm>
            <a:off x="457200" y="1624188"/>
            <a:ext cx="10420597"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Part A  State the order and magnitude of symmetry.</a:t>
            </a:r>
          </a:p>
          <a:p>
            <a:r>
              <a:rPr lang="en-US" sz="2800" b="1" dirty="0">
                <a:solidFill>
                  <a:schemeClr val="tx1"/>
                </a:solidFill>
              </a:rPr>
              <a:t>Determine whether each figure has rotational symmetry. If so, locate the center of symmetry and state the order and magnitude of symmetry.</a:t>
            </a:r>
          </a:p>
          <a:p>
            <a:r>
              <a:rPr lang="en-US" sz="2800" b="1" dirty="0">
                <a:solidFill>
                  <a:schemeClr val="tx1"/>
                </a:solidFill>
              </a:rPr>
              <a:t>a.                                 b.                                c.</a:t>
            </a:r>
          </a:p>
          <a:p>
            <a:endParaRPr lang="en-US" sz="2800" b="1" dirty="0">
              <a:solidFill>
                <a:schemeClr val="tx1"/>
              </a:solidFill>
            </a:endParaRPr>
          </a:p>
          <a:p>
            <a:endParaRPr lang="en-US" sz="2800" b="1" dirty="0">
              <a:solidFill>
                <a:schemeClr val="tx1"/>
              </a:solidFill>
            </a:endParaRPr>
          </a:p>
          <a:p>
            <a:pPr marL="1252538" indent="-1252538"/>
            <a:r>
              <a:rPr lang="en-US" sz="2800" b="1" dirty="0">
                <a:solidFill>
                  <a:schemeClr val="tx1"/>
                </a:solidFill>
              </a:rPr>
              <a:t>Part B  Identify point symmetry. Which figure(s) in Part A has point symmetry? Justify your reasoning.  </a:t>
            </a:r>
          </a:p>
        </p:txBody>
      </p:sp>
      <p:pic>
        <p:nvPicPr>
          <p:cNvPr id="15" name="Picture 14">
            <a:extLst>
              <a:ext uri="{FF2B5EF4-FFF2-40B4-BE49-F238E27FC236}">
                <a16:creationId xmlns:a16="http://schemas.microsoft.com/office/drawing/2014/main" id="{29A48E6D-D1D6-4E7D-A9A7-06EAC247EC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8667" y="3851941"/>
            <a:ext cx="1636791" cy="1198062"/>
          </a:xfrm>
          <a:prstGeom prst="rect">
            <a:avLst/>
          </a:prstGeom>
        </p:spPr>
      </p:pic>
      <p:pic>
        <p:nvPicPr>
          <p:cNvPr id="3" name="Picture 2">
            <a:extLst>
              <a:ext uri="{FF2B5EF4-FFF2-40B4-BE49-F238E27FC236}">
                <a16:creationId xmlns:a16="http://schemas.microsoft.com/office/drawing/2014/main" id="{17AB7C23-0AB0-47C8-B476-3A8EC74B52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538" y="3665726"/>
            <a:ext cx="1516431" cy="1558551"/>
          </a:xfrm>
          <a:prstGeom prst="rect">
            <a:avLst/>
          </a:prstGeom>
        </p:spPr>
      </p:pic>
      <p:pic>
        <p:nvPicPr>
          <p:cNvPr id="7" name="Picture 6">
            <a:extLst>
              <a:ext uri="{FF2B5EF4-FFF2-40B4-BE49-F238E27FC236}">
                <a16:creationId xmlns:a16="http://schemas.microsoft.com/office/drawing/2014/main" id="{406B2D11-214F-441C-9379-A53040CC8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5662" y="3793800"/>
            <a:ext cx="2265662" cy="1257249"/>
          </a:xfrm>
          <a:prstGeom prst="rect">
            <a:avLst/>
          </a:prstGeom>
        </p:spPr>
      </p:pic>
    </p:spTree>
    <p:extLst>
      <p:ext uri="{BB962C8B-B14F-4D97-AF65-F5344CB8AC3E}">
        <p14:creationId xmlns:p14="http://schemas.microsoft.com/office/powerpoint/2010/main" val="32862952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10420597"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5" name="TextBox 4"/>
          <p:cNvSpPr txBox="1"/>
          <p:nvPr/>
        </p:nvSpPr>
        <p:spPr>
          <a:xfrm>
            <a:off x="661139" y="4293479"/>
            <a:ext cx="3206496" cy="1969770"/>
          </a:xfrm>
          <a:prstGeom prst="rect">
            <a:avLst/>
          </a:prstGeom>
          <a:noFill/>
        </p:spPr>
        <p:txBody>
          <a:bodyPr wrap="square" rtlCol="0">
            <a:spAutoFit/>
          </a:bodyPr>
          <a:lstStyle/>
          <a:p>
            <a:pPr>
              <a:spcAft>
                <a:spcPts val="1200"/>
              </a:spcAft>
            </a:pPr>
            <a:r>
              <a:rPr lang="en-IN" sz="2800" dirty="0">
                <a:solidFill>
                  <a:schemeClr val="tx2"/>
                </a:solidFill>
              </a:rPr>
              <a:t>rotational symmetry: yes</a:t>
            </a:r>
          </a:p>
          <a:p>
            <a:r>
              <a:rPr lang="en-IN" sz="2800" dirty="0">
                <a:solidFill>
                  <a:schemeClr val="tx2"/>
                </a:solidFill>
              </a:rPr>
              <a:t>order = 5</a:t>
            </a:r>
          </a:p>
          <a:p>
            <a:r>
              <a:rPr lang="en-IN" sz="2800" dirty="0">
                <a:solidFill>
                  <a:schemeClr val="tx2"/>
                </a:solidFill>
              </a:rPr>
              <a:t>magnitude = 72°</a:t>
            </a:r>
          </a:p>
        </p:txBody>
      </p:sp>
      <p:sp>
        <p:nvSpPr>
          <p:cNvPr id="6" name="TextBox 5"/>
          <p:cNvSpPr txBox="1"/>
          <p:nvPr/>
        </p:nvSpPr>
        <p:spPr>
          <a:xfrm>
            <a:off x="4411049" y="4276199"/>
            <a:ext cx="3291840" cy="1969770"/>
          </a:xfrm>
          <a:prstGeom prst="rect">
            <a:avLst/>
          </a:prstGeom>
          <a:noFill/>
        </p:spPr>
        <p:txBody>
          <a:bodyPr wrap="square" rtlCol="0">
            <a:spAutoFit/>
          </a:bodyPr>
          <a:lstStyle/>
          <a:p>
            <a:pPr>
              <a:spcAft>
                <a:spcPts val="1200"/>
              </a:spcAft>
            </a:pPr>
            <a:r>
              <a:rPr lang="en-IN" sz="2800" dirty="0">
                <a:solidFill>
                  <a:schemeClr val="tx2"/>
                </a:solidFill>
              </a:rPr>
              <a:t>rotational symmetry: no</a:t>
            </a:r>
          </a:p>
          <a:p>
            <a:r>
              <a:rPr lang="en-IN" sz="2800" dirty="0">
                <a:solidFill>
                  <a:schemeClr val="tx2"/>
                </a:solidFill>
              </a:rPr>
              <a:t>order = none</a:t>
            </a:r>
          </a:p>
          <a:p>
            <a:r>
              <a:rPr lang="en-IN" sz="2800" dirty="0">
                <a:solidFill>
                  <a:schemeClr val="tx2"/>
                </a:solidFill>
              </a:rPr>
              <a:t>magnitude = none</a:t>
            </a:r>
          </a:p>
        </p:txBody>
      </p:sp>
      <p:sp>
        <p:nvSpPr>
          <p:cNvPr id="7" name="TextBox 6"/>
          <p:cNvSpPr txBox="1"/>
          <p:nvPr/>
        </p:nvSpPr>
        <p:spPr>
          <a:xfrm>
            <a:off x="8327659" y="4263514"/>
            <a:ext cx="3004489" cy="1969770"/>
          </a:xfrm>
          <a:prstGeom prst="rect">
            <a:avLst/>
          </a:prstGeom>
          <a:noFill/>
        </p:spPr>
        <p:txBody>
          <a:bodyPr wrap="square" rtlCol="0">
            <a:spAutoFit/>
          </a:bodyPr>
          <a:lstStyle/>
          <a:p>
            <a:pPr>
              <a:spcAft>
                <a:spcPts val="1200"/>
              </a:spcAft>
            </a:pPr>
            <a:r>
              <a:rPr lang="en-IN" sz="2800" dirty="0">
                <a:solidFill>
                  <a:schemeClr val="tx2"/>
                </a:solidFill>
              </a:rPr>
              <a:t>rotational symmetry: yes</a:t>
            </a:r>
          </a:p>
          <a:p>
            <a:r>
              <a:rPr lang="en-IN" sz="2800" dirty="0">
                <a:solidFill>
                  <a:schemeClr val="tx2"/>
                </a:solidFill>
              </a:rPr>
              <a:t>order = 2</a:t>
            </a:r>
          </a:p>
          <a:p>
            <a:r>
              <a:rPr lang="en-IN" sz="2800" dirty="0">
                <a:solidFill>
                  <a:schemeClr val="tx2"/>
                </a:solidFill>
              </a:rPr>
              <a:t>magnitude = 180°</a:t>
            </a:r>
          </a:p>
        </p:txBody>
      </p:sp>
      <p:sp>
        <p:nvSpPr>
          <p:cNvPr id="11" name="Content Placeholder 2">
            <a:extLst>
              <a:ext uri="{FF2B5EF4-FFF2-40B4-BE49-F238E27FC236}">
                <a16:creationId xmlns:a16="http://schemas.microsoft.com/office/drawing/2014/main" id="{4E228529-02EC-4879-90E0-E92061C099DA}"/>
              </a:ext>
            </a:extLst>
          </p:cNvPr>
          <p:cNvSpPr txBox="1">
            <a:spLocks/>
          </p:cNvSpPr>
          <p:nvPr/>
        </p:nvSpPr>
        <p:spPr>
          <a:xfrm>
            <a:off x="457200" y="1813908"/>
            <a:ext cx="10420597" cy="4929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Part A</a:t>
            </a:r>
          </a:p>
        </p:txBody>
      </p:sp>
      <p:sp>
        <p:nvSpPr>
          <p:cNvPr id="19" name="Content Placeholder 2">
            <a:extLst>
              <a:ext uri="{FF2B5EF4-FFF2-40B4-BE49-F238E27FC236}">
                <a16:creationId xmlns:a16="http://schemas.microsoft.com/office/drawing/2014/main" id="{3A61C9DB-EBF9-4542-9BF0-B9340F45E57A}"/>
              </a:ext>
            </a:extLst>
          </p:cNvPr>
          <p:cNvSpPr txBox="1">
            <a:spLocks/>
          </p:cNvSpPr>
          <p:nvPr/>
        </p:nvSpPr>
        <p:spPr>
          <a:xfrm>
            <a:off x="457200" y="1787541"/>
            <a:ext cx="10420597" cy="19716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  </a:t>
            </a:r>
          </a:p>
          <a:p>
            <a:r>
              <a:rPr lang="en-US" sz="2800" b="1" dirty="0">
                <a:solidFill>
                  <a:schemeClr val="tx1"/>
                </a:solidFill>
              </a:rPr>
              <a:t>a.                                 b.                                c.</a:t>
            </a:r>
          </a:p>
        </p:txBody>
      </p:sp>
      <p:pic>
        <p:nvPicPr>
          <p:cNvPr id="21" name="Picture 20">
            <a:extLst>
              <a:ext uri="{FF2B5EF4-FFF2-40B4-BE49-F238E27FC236}">
                <a16:creationId xmlns:a16="http://schemas.microsoft.com/office/drawing/2014/main" id="{4A22250E-9807-4F5D-AE7D-CBC6814C4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68" y="2484642"/>
            <a:ext cx="1636791" cy="1198062"/>
          </a:xfrm>
          <a:prstGeom prst="rect">
            <a:avLst/>
          </a:prstGeom>
        </p:spPr>
      </p:pic>
      <p:pic>
        <p:nvPicPr>
          <p:cNvPr id="4" name="Picture 3">
            <a:extLst>
              <a:ext uri="{FF2B5EF4-FFF2-40B4-BE49-F238E27FC236}">
                <a16:creationId xmlns:a16="http://schemas.microsoft.com/office/drawing/2014/main" id="{BC89C9E4-083C-4FD8-9EAD-CFEC803F17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053" y="2348986"/>
            <a:ext cx="1486551" cy="1527842"/>
          </a:xfrm>
          <a:prstGeom prst="rect">
            <a:avLst/>
          </a:prstGeom>
        </p:spPr>
      </p:pic>
      <p:pic>
        <p:nvPicPr>
          <p:cNvPr id="10" name="Picture 9">
            <a:extLst>
              <a:ext uri="{FF2B5EF4-FFF2-40B4-BE49-F238E27FC236}">
                <a16:creationId xmlns:a16="http://schemas.microsoft.com/office/drawing/2014/main" id="{2D7A1FF3-0152-42CF-997E-F6B37B54DD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89816" y="2462232"/>
            <a:ext cx="2134356" cy="1184385"/>
          </a:xfrm>
          <a:prstGeom prst="rect">
            <a:avLst/>
          </a:prstGeom>
        </p:spPr>
      </p:pic>
    </p:spTree>
    <p:extLst>
      <p:ext uri="{BB962C8B-B14F-4D97-AF65-F5344CB8AC3E}">
        <p14:creationId xmlns:p14="http://schemas.microsoft.com/office/powerpoint/2010/main" val="31681202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2" name="TextBox 1">
            <a:extLst>
              <a:ext uri="{FF2B5EF4-FFF2-40B4-BE49-F238E27FC236}">
                <a16:creationId xmlns:a16="http://schemas.microsoft.com/office/drawing/2014/main" id="{671DE141-31E3-4344-8177-66939949419E}"/>
              </a:ext>
            </a:extLst>
          </p:cNvPr>
          <p:cNvSpPr txBox="1"/>
          <p:nvPr/>
        </p:nvSpPr>
        <p:spPr>
          <a:xfrm>
            <a:off x="457201" y="5261365"/>
            <a:ext cx="9738584" cy="954107"/>
          </a:xfrm>
          <a:prstGeom prst="rect">
            <a:avLst/>
          </a:prstGeom>
          <a:noFill/>
        </p:spPr>
        <p:txBody>
          <a:bodyPr wrap="square" rtlCol="0">
            <a:spAutoFit/>
          </a:bodyPr>
          <a:lstStyle/>
          <a:p>
            <a:r>
              <a:rPr lang="en-US" sz="2800" dirty="0">
                <a:solidFill>
                  <a:schemeClr val="tx2"/>
                </a:solidFill>
              </a:rPr>
              <a:t>The parallelogram has point symmetry because it can be rotated 180° about its center so that it maps onto itself. </a:t>
            </a:r>
          </a:p>
        </p:txBody>
      </p:sp>
      <p:sp>
        <p:nvSpPr>
          <p:cNvPr id="9" name="Content Placeholder 2">
            <a:extLst>
              <a:ext uri="{FF2B5EF4-FFF2-40B4-BE49-F238E27FC236}">
                <a16:creationId xmlns:a16="http://schemas.microsoft.com/office/drawing/2014/main" id="{E3F6B668-C8C2-45C2-B95B-E351F9B9B0F9}"/>
              </a:ext>
            </a:extLst>
          </p:cNvPr>
          <p:cNvSpPr txBox="1">
            <a:spLocks/>
          </p:cNvSpPr>
          <p:nvPr/>
        </p:nvSpPr>
        <p:spPr>
          <a:xfrm>
            <a:off x="585020" y="2010764"/>
            <a:ext cx="9829800" cy="12236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52538" indent="-1252538"/>
            <a:r>
              <a:rPr lang="en-US" sz="2800" b="1" dirty="0">
                <a:solidFill>
                  <a:schemeClr val="tx1"/>
                </a:solidFill>
              </a:rPr>
              <a:t>Part B  Identify point symmetry. Which figure(s) in Part A has point symmetry? Justify your reasoning. </a:t>
            </a:r>
          </a:p>
          <a:p>
            <a:pPr marL="1252538" indent="-1252538"/>
            <a:r>
              <a:rPr lang="en-US" sz="2800" b="1" dirty="0">
                <a:solidFill>
                  <a:schemeClr val="tx1"/>
                </a:solidFill>
              </a:rPr>
              <a:t>a.                                 b.                                c.</a:t>
            </a:r>
          </a:p>
        </p:txBody>
      </p:sp>
      <p:pic>
        <p:nvPicPr>
          <p:cNvPr id="11" name="Picture 10">
            <a:extLst>
              <a:ext uri="{FF2B5EF4-FFF2-40B4-BE49-F238E27FC236}">
                <a16:creationId xmlns:a16="http://schemas.microsoft.com/office/drawing/2014/main" id="{54073E8C-B854-4405-8D7D-EB567AC11E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9020" y="3470941"/>
            <a:ext cx="1636791" cy="1198062"/>
          </a:xfrm>
          <a:prstGeom prst="rect">
            <a:avLst/>
          </a:prstGeom>
        </p:spPr>
      </p:pic>
      <p:pic>
        <p:nvPicPr>
          <p:cNvPr id="10" name="Picture 9">
            <a:extLst>
              <a:ext uri="{FF2B5EF4-FFF2-40B4-BE49-F238E27FC236}">
                <a16:creationId xmlns:a16="http://schemas.microsoft.com/office/drawing/2014/main" id="{1E4166B8-155A-4EAC-861E-06F61C8D72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717" y="3248033"/>
            <a:ext cx="1516431" cy="1558551"/>
          </a:xfrm>
          <a:prstGeom prst="rect">
            <a:avLst/>
          </a:prstGeom>
        </p:spPr>
      </p:pic>
      <p:pic>
        <p:nvPicPr>
          <p:cNvPr id="12" name="Picture 11">
            <a:extLst>
              <a:ext uri="{FF2B5EF4-FFF2-40B4-BE49-F238E27FC236}">
                <a16:creationId xmlns:a16="http://schemas.microsoft.com/office/drawing/2014/main" id="{8220588B-1D65-4862-A070-D71AC14C15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5662" y="3443841"/>
            <a:ext cx="2265662" cy="1257249"/>
          </a:xfrm>
          <a:prstGeom prst="rect">
            <a:avLst/>
          </a:prstGeom>
        </p:spPr>
      </p:pic>
    </p:spTree>
    <p:extLst>
      <p:ext uri="{BB962C8B-B14F-4D97-AF65-F5344CB8AC3E}">
        <p14:creationId xmlns:p14="http://schemas.microsoft.com/office/powerpoint/2010/main" val="3484751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0804907" cy="486605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coordinates of the vertices of each image after the given rotation about the origin.</a:t>
            </a:r>
          </a:p>
          <a:p>
            <a:r>
              <a:rPr lang="en-US" sz="2800" b="1" dirty="0">
                <a:solidFill>
                  <a:srgbClr val="333333"/>
                </a:solidFill>
                <a:latin typeface="Proxima Nova" panose="02000506030000020004" pitchFamily="50" charset="0"/>
              </a:rPr>
              <a:t>1.</a:t>
            </a:r>
            <a:r>
              <a:rPr lang="en-US" sz="2800" dirty="0">
                <a:solidFill>
                  <a:srgbClr val="333333"/>
                </a:solidFill>
                <a:latin typeface="Proxima Nova" panose="02000506030000020004" pitchFamily="50" charset="0"/>
              </a:rPr>
              <a:t> </a:t>
            </a:r>
            <a:r>
              <a:rPr lang="en-IN" sz="2800" i="1" dirty="0"/>
              <a:t>A</a:t>
            </a:r>
            <a:r>
              <a:rPr lang="en-IN" sz="2800" dirty="0"/>
              <a:t>(1, 3), </a:t>
            </a:r>
            <a:r>
              <a:rPr lang="en-IN" sz="2800" i="1" dirty="0"/>
              <a:t>B</a:t>
            </a:r>
            <a:r>
              <a:rPr lang="en-IN" sz="2800" dirty="0"/>
              <a:t>(3, 1), </a:t>
            </a:r>
            <a:r>
              <a:rPr lang="en-IN" sz="2800" i="1" dirty="0"/>
              <a:t>C</a:t>
            </a:r>
            <a:r>
              <a:rPr lang="en-IN" sz="2800" dirty="0"/>
              <a:t>(1, 1), rotated 90° clockwise</a:t>
            </a:r>
          </a:p>
          <a:p>
            <a:r>
              <a:rPr lang="en-IN" sz="2800" b="1" i="1" dirty="0">
                <a:solidFill>
                  <a:srgbClr val="FF0000"/>
                </a:solidFill>
              </a:rPr>
              <a:t>A</a:t>
            </a:r>
            <a:r>
              <a:rPr lang="en-IN" sz="2800" b="1" dirty="0">
                <a:solidFill>
                  <a:srgbClr val="FF0000"/>
                </a:solidFill>
              </a:rPr>
              <a:t>′(3, −1), </a:t>
            </a:r>
            <a:r>
              <a:rPr lang="en-IN" sz="2800" b="1" i="1" dirty="0">
                <a:solidFill>
                  <a:srgbClr val="FF0000"/>
                </a:solidFill>
              </a:rPr>
              <a:t>B</a:t>
            </a:r>
            <a:r>
              <a:rPr lang="en-IN" sz="2800" b="1" dirty="0">
                <a:solidFill>
                  <a:srgbClr val="FF0000"/>
                </a:solidFill>
              </a:rPr>
              <a:t>′(1, −3), </a:t>
            </a:r>
            <a:r>
              <a:rPr lang="en-IN" sz="2800" b="1" i="1" dirty="0">
                <a:solidFill>
                  <a:srgbClr val="FF0000"/>
                </a:solidFill>
              </a:rPr>
              <a:t>C</a:t>
            </a:r>
            <a:r>
              <a:rPr lang="en-IN" sz="2800" b="1" dirty="0">
                <a:solidFill>
                  <a:srgbClr val="FF0000"/>
                </a:solidFill>
              </a:rPr>
              <a:t>′(1, −1)</a:t>
            </a:r>
          </a:p>
          <a:p>
            <a:r>
              <a:rPr lang="en-US" sz="2800" b="1" dirty="0">
                <a:solidFill>
                  <a:srgbClr val="333333"/>
                </a:solidFill>
                <a:latin typeface="Proxima Nova" panose="02000506030000020004" pitchFamily="50" charset="0"/>
              </a:rPr>
              <a:t>2.</a:t>
            </a:r>
            <a:r>
              <a:rPr lang="en-US" sz="2800" dirty="0">
                <a:solidFill>
                  <a:srgbClr val="333333"/>
                </a:solidFill>
                <a:latin typeface="Proxima Nova" panose="02000506030000020004" pitchFamily="50" charset="0"/>
              </a:rPr>
              <a:t> </a:t>
            </a:r>
            <a:r>
              <a:rPr lang="en-IN" sz="2800" i="1" dirty="0"/>
              <a:t>A</a:t>
            </a:r>
            <a:r>
              <a:rPr lang="en-IN" sz="2800" dirty="0"/>
              <a:t>(−4, 3), </a:t>
            </a:r>
            <a:r>
              <a:rPr lang="en-IN" sz="2800" i="1" dirty="0"/>
              <a:t>B</a:t>
            </a:r>
            <a:r>
              <a:rPr lang="en-IN" sz="2800" dirty="0"/>
              <a:t>(3, 4), </a:t>
            </a:r>
            <a:r>
              <a:rPr lang="en-IN" sz="2800" i="1" dirty="0"/>
              <a:t>C</a:t>
            </a:r>
            <a:r>
              <a:rPr lang="en-IN" sz="2800" dirty="0"/>
              <a:t>(1, 2), rotated 90° clockwise</a:t>
            </a:r>
          </a:p>
          <a:p>
            <a:r>
              <a:rPr lang="en-IN" sz="2800" b="1" i="1" dirty="0">
                <a:solidFill>
                  <a:srgbClr val="FF0000"/>
                </a:solidFill>
              </a:rPr>
              <a:t>A</a:t>
            </a:r>
            <a:r>
              <a:rPr lang="en-IN" sz="2800" b="1" dirty="0">
                <a:solidFill>
                  <a:srgbClr val="FF0000"/>
                </a:solidFill>
              </a:rPr>
              <a:t>′(3, 4), </a:t>
            </a:r>
            <a:r>
              <a:rPr lang="en-IN" sz="2800" b="1" i="1" dirty="0">
                <a:solidFill>
                  <a:srgbClr val="FF0000"/>
                </a:solidFill>
              </a:rPr>
              <a:t>B</a:t>
            </a:r>
            <a:r>
              <a:rPr lang="en-IN" sz="2800" b="1" dirty="0">
                <a:solidFill>
                  <a:srgbClr val="FF0000"/>
                </a:solidFill>
              </a:rPr>
              <a:t>′(4, −3), </a:t>
            </a:r>
            <a:r>
              <a:rPr lang="en-IN" sz="2800" b="1" i="1" dirty="0">
                <a:solidFill>
                  <a:srgbClr val="FF0000"/>
                </a:solidFill>
              </a:rPr>
              <a:t>C</a:t>
            </a:r>
            <a:r>
              <a:rPr lang="en-IN" sz="2800" b="1" dirty="0">
                <a:solidFill>
                  <a:srgbClr val="FF0000"/>
                </a:solidFill>
              </a:rPr>
              <a:t>′(2, −1)</a:t>
            </a:r>
          </a:p>
          <a:p>
            <a:r>
              <a:rPr lang="en-US" sz="2800" b="1" dirty="0">
                <a:solidFill>
                  <a:srgbClr val="333333"/>
                </a:solidFill>
                <a:latin typeface="Proxima Nova" panose="02000506030000020004" pitchFamily="50" charset="0"/>
              </a:rPr>
              <a:t>3.</a:t>
            </a:r>
            <a:r>
              <a:rPr lang="en-US" sz="2800" dirty="0">
                <a:solidFill>
                  <a:srgbClr val="333333"/>
                </a:solidFill>
                <a:latin typeface="Proxima Nova" panose="02000506030000020004" pitchFamily="50" charset="0"/>
              </a:rPr>
              <a:t> </a:t>
            </a:r>
            <a:r>
              <a:rPr lang="en-IN" sz="2800" i="1" dirty="0"/>
              <a:t>A</a:t>
            </a:r>
            <a:r>
              <a:rPr lang="en-IN" sz="2800" dirty="0"/>
              <a:t>(2, 1), </a:t>
            </a:r>
            <a:r>
              <a:rPr lang="en-IN" sz="2800" i="1" dirty="0"/>
              <a:t>B</a:t>
            </a:r>
            <a:r>
              <a:rPr lang="en-IN" sz="2800" dirty="0"/>
              <a:t>(4, 2), </a:t>
            </a:r>
            <a:r>
              <a:rPr lang="en-IN" sz="2800" i="1" dirty="0"/>
              <a:t>C</a:t>
            </a:r>
            <a:r>
              <a:rPr lang="en-IN" sz="2800" dirty="0"/>
              <a:t>(1, 3), rotated 180° </a:t>
            </a:r>
          </a:p>
          <a:p>
            <a:r>
              <a:rPr lang="en-IN" sz="2800" b="1" i="1" dirty="0">
                <a:solidFill>
                  <a:srgbClr val="FF0000"/>
                </a:solidFill>
              </a:rPr>
              <a:t>A</a:t>
            </a:r>
            <a:r>
              <a:rPr lang="en-IN" sz="2800" b="1" dirty="0">
                <a:solidFill>
                  <a:srgbClr val="FF0000"/>
                </a:solidFill>
              </a:rPr>
              <a:t>′(−2, −1), </a:t>
            </a:r>
            <a:r>
              <a:rPr lang="en-IN" sz="2800" b="1" i="1" dirty="0">
                <a:solidFill>
                  <a:srgbClr val="FF0000"/>
                </a:solidFill>
              </a:rPr>
              <a:t>B</a:t>
            </a:r>
            <a:r>
              <a:rPr lang="en-IN" sz="2800" b="1" dirty="0">
                <a:solidFill>
                  <a:srgbClr val="FF0000"/>
                </a:solidFill>
              </a:rPr>
              <a:t>′(−4, −2), </a:t>
            </a:r>
            <a:r>
              <a:rPr lang="en-IN" sz="2800" b="1" i="1" dirty="0">
                <a:solidFill>
                  <a:srgbClr val="FF0000"/>
                </a:solidFill>
              </a:rPr>
              <a:t>C</a:t>
            </a:r>
            <a:r>
              <a:rPr lang="en-IN" sz="2800" b="1" dirty="0">
                <a:solidFill>
                  <a:srgbClr val="FF0000"/>
                </a:solidFill>
              </a:rPr>
              <a:t>′(−1, −3)</a:t>
            </a:r>
          </a:p>
        </p:txBody>
      </p:sp>
    </p:spTree>
    <p:extLst>
      <p:ext uri="{BB962C8B-B14F-4D97-AF65-F5344CB8AC3E}">
        <p14:creationId xmlns:p14="http://schemas.microsoft.com/office/powerpoint/2010/main" val="2073439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1" y="2043952"/>
            <a:ext cx="9161812" cy="275664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Think About It!</a:t>
            </a:r>
          </a:p>
          <a:p>
            <a:r>
              <a:rPr lang="en-IN" sz="2800" dirty="0"/>
              <a:t>If a figure has line symmetry and rotational symmetry, what composition of transformations will map the figure onto itself?</a:t>
            </a:r>
            <a:endParaRPr lang="en-US" sz="2800" b="1" dirty="0">
              <a:solidFill>
                <a:schemeClr val="tx1"/>
              </a:solidFill>
            </a:endParaRPr>
          </a:p>
        </p:txBody>
      </p:sp>
    </p:spTree>
    <p:extLst>
      <p:ext uri="{BB962C8B-B14F-4D97-AF65-F5344CB8AC3E}">
        <p14:creationId xmlns:p14="http://schemas.microsoft.com/office/powerpoint/2010/main" val="1450179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10420597"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15" name="Content Placeholder 2">
            <a:extLst>
              <a:ext uri="{FF2B5EF4-FFF2-40B4-BE49-F238E27FC236}">
                <a16:creationId xmlns:a16="http://schemas.microsoft.com/office/drawing/2014/main" id="{FB412949-6106-4161-988D-9E1308BE1F3E}"/>
              </a:ext>
            </a:extLst>
          </p:cNvPr>
          <p:cNvSpPr txBox="1">
            <a:spLocks/>
          </p:cNvSpPr>
          <p:nvPr/>
        </p:nvSpPr>
        <p:spPr>
          <a:xfrm>
            <a:off x="457201" y="1725789"/>
            <a:ext cx="9161812"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dirty="0"/>
              <a:t>Determine whether each figure has rotational symmetry. If so, locate the center of symmetry and state the order and magnitude of symmetry.</a:t>
            </a:r>
          </a:p>
          <a:p>
            <a:r>
              <a:rPr lang="en-US" sz="2800" b="1" dirty="0">
                <a:solidFill>
                  <a:schemeClr val="tx1"/>
                </a:solidFill>
              </a:rPr>
              <a:t>a.</a:t>
            </a:r>
            <a:r>
              <a:rPr lang="en-US" sz="2800" b="1" dirty="0"/>
              <a:t>                                 </a:t>
            </a:r>
            <a:r>
              <a:rPr lang="en-US" sz="2800" b="1" dirty="0">
                <a:solidFill>
                  <a:schemeClr val="tx1"/>
                </a:solidFill>
              </a:rPr>
              <a:t>b.</a:t>
            </a:r>
            <a:r>
              <a:rPr lang="en-US" sz="2800" b="1" dirty="0"/>
              <a:t>                                </a:t>
            </a:r>
            <a:r>
              <a:rPr lang="en-US" sz="2800" b="1" dirty="0">
                <a:solidFill>
                  <a:schemeClr val="tx1"/>
                </a:solidFill>
              </a:rPr>
              <a:t>c.</a:t>
            </a:r>
          </a:p>
        </p:txBody>
      </p:sp>
      <p:pic>
        <p:nvPicPr>
          <p:cNvPr id="16" name="Picture 15" descr="A picture containing text, display, screenshot&#10;&#10;Description automatically generated">
            <a:extLst>
              <a:ext uri="{FF2B5EF4-FFF2-40B4-BE49-F238E27FC236}">
                <a16:creationId xmlns:a16="http://schemas.microsoft.com/office/drawing/2014/main" id="{B4F1E7E9-71EE-4934-A2CA-9E08B2512B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56" y="3865026"/>
            <a:ext cx="2231288" cy="798700"/>
          </a:xfrm>
          <a:prstGeom prst="rect">
            <a:avLst/>
          </a:prstGeom>
        </p:spPr>
      </p:pic>
      <p:pic>
        <p:nvPicPr>
          <p:cNvPr id="17" name="Picture 16" descr="Shape, icon&#10;&#10;Description automatically generated">
            <a:extLst>
              <a:ext uri="{FF2B5EF4-FFF2-40B4-BE49-F238E27FC236}">
                <a16:creationId xmlns:a16="http://schemas.microsoft.com/office/drawing/2014/main" id="{A024DB90-037B-4B19-A7A7-711661E7C4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153" y="3865026"/>
            <a:ext cx="1303910" cy="1518671"/>
          </a:xfrm>
          <a:prstGeom prst="rect">
            <a:avLst/>
          </a:prstGeom>
        </p:spPr>
      </p:pic>
      <p:pic>
        <p:nvPicPr>
          <p:cNvPr id="19" name="Picture 18" descr="Shape, polygon&#10;&#10;Description automatically generated">
            <a:extLst>
              <a:ext uri="{FF2B5EF4-FFF2-40B4-BE49-F238E27FC236}">
                <a16:creationId xmlns:a16="http://schemas.microsoft.com/office/drawing/2014/main" id="{8641093E-6BAD-49D3-863E-6A71637D6B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8415" y="3865026"/>
            <a:ext cx="1584723" cy="1508656"/>
          </a:xfrm>
          <a:prstGeom prst="rect">
            <a:avLst/>
          </a:prstGeom>
        </p:spPr>
      </p:pic>
    </p:spTree>
    <p:extLst>
      <p:ext uri="{BB962C8B-B14F-4D97-AF65-F5344CB8AC3E}">
        <p14:creationId xmlns:p14="http://schemas.microsoft.com/office/powerpoint/2010/main" val="1188628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2" name="Content Placeholder 2">
            <a:extLst>
              <a:ext uri="{FF2B5EF4-FFF2-40B4-BE49-F238E27FC236}">
                <a16:creationId xmlns:a16="http://schemas.microsoft.com/office/drawing/2014/main" id="{7704A008-D2A5-4184-BA95-CF981E9D83FD}"/>
              </a:ext>
            </a:extLst>
          </p:cNvPr>
          <p:cNvSpPr txBox="1">
            <a:spLocks/>
          </p:cNvSpPr>
          <p:nvPr/>
        </p:nvSpPr>
        <p:spPr>
          <a:xfrm>
            <a:off x="457201" y="1714500"/>
            <a:ext cx="9161812"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chemeClr val="tx2"/>
                </a:solidFill>
              </a:rPr>
              <a:t>Which figure(s) has point symmetry? Justify your answer.</a:t>
            </a:r>
          </a:p>
          <a:p>
            <a:r>
              <a:rPr lang="en-US" sz="2800" b="1" dirty="0">
                <a:solidFill>
                  <a:schemeClr val="tx1"/>
                </a:solidFill>
              </a:rPr>
              <a:t>a.</a:t>
            </a:r>
            <a:r>
              <a:rPr lang="en-US" sz="2800" b="1" dirty="0"/>
              <a:t>                                 </a:t>
            </a:r>
            <a:r>
              <a:rPr lang="en-US" sz="2800" b="1" dirty="0">
                <a:solidFill>
                  <a:schemeClr val="tx1"/>
                </a:solidFill>
              </a:rPr>
              <a:t>b.</a:t>
            </a:r>
            <a:r>
              <a:rPr lang="en-US" sz="2800" b="1" dirty="0"/>
              <a:t>                                </a:t>
            </a:r>
            <a:r>
              <a:rPr lang="en-US" sz="2800" b="1" dirty="0">
                <a:solidFill>
                  <a:schemeClr val="tx1"/>
                </a:solidFill>
              </a:rPr>
              <a:t>c.</a:t>
            </a:r>
          </a:p>
        </p:txBody>
      </p:sp>
      <p:pic>
        <p:nvPicPr>
          <p:cNvPr id="15" name="Picture 14" descr="A picture containing text, display, screenshot&#10;&#10;Description automatically generated">
            <a:extLst>
              <a:ext uri="{FF2B5EF4-FFF2-40B4-BE49-F238E27FC236}">
                <a16:creationId xmlns:a16="http://schemas.microsoft.com/office/drawing/2014/main" id="{AE60F187-7CAC-4DD4-81C6-5C53ABFD6E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56" y="2996487"/>
            <a:ext cx="2231288" cy="798700"/>
          </a:xfrm>
          <a:prstGeom prst="rect">
            <a:avLst/>
          </a:prstGeom>
        </p:spPr>
      </p:pic>
      <p:pic>
        <p:nvPicPr>
          <p:cNvPr id="16" name="Picture 15" descr="Shape, icon&#10;&#10;Description automatically generated">
            <a:extLst>
              <a:ext uri="{FF2B5EF4-FFF2-40B4-BE49-F238E27FC236}">
                <a16:creationId xmlns:a16="http://schemas.microsoft.com/office/drawing/2014/main" id="{206F8D18-59A9-47C5-B57B-CAC590E320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82153" y="2996487"/>
            <a:ext cx="1303910" cy="1518671"/>
          </a:xfrm>
          <a:prstGeom prst="rect">
            <a:avLst/>
          </a:prstGeom>
        </p:spPr>
      </p:pic>
      <p:pic>
        <p:nvPicPr>
          <p:cNvPr id="17" name="Picture 16" descr="Shape, polygon&#10;&#10;Description automatically generated">
            <a:extLst>
              <a:ext uri="{FF2B5EF4-FFF2-40B4-BE49-F238E27FC236}">
                <a16:creationId xmlns:a16="http://schemas.microsoft.com/office/drawing/2014/main" id="{5A726A4A-E117-4924-8323-7802617722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8415" y="2996487"/>
            <a:ext cx="1584723" cy="1508656"/>
          </a:xfrm>
          <a:prstGeom prst="rect">
            <a:avLst/>
          </a:prstGeom>
        </p:spPr>
      </p:pic>
    </p:spTree>
    <p:extLst>
      <p:ext uri="{BB962C8B-B14F-4D97-AF65-F5344CB8AC3E}">
        <p14:creationId xmlns:p14="http://schemas.microsoft.com/office/powerpoint/2010/main" val="92377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0" y="1714500"/>
            <a:ext cx="10420597"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5" name="TextBox 4"/>
          <p:cNvSpPr txBox="1"/>
          <p:nvPr/>
        </p:nvSpPr>
        <p:spPr>
          <a:xfrm>
            <a:off x="560912" y="4709307"/>
            <a:ext cx="3206496" cy="1815882"/>
          </a:xfrm>
          <a:prstGeom prst="rect">
            <a:avLst/>
          </a:prstGeom>
          <a:noFill/>
        </p:spPr>
        <p:txBody>
          <a:bodyPr wrap="square" rtlCol="0">
            <a:spAutoFit/>
          </a:bodyPr>
          <a:lstStyle/>
          <a:p>
            <a:pPr>
              <a:spcAft>
                <a:spcPts val="1200"/>
              </a:spcAft>
            </a:pPr>
            <a:r>
              <a:rPr lang="en-IN" sz="2800" dirty="0">
                <a:solidFill>
                  <a:srgbClr val="FF0000"/>
                </a:solidFill>
              </a:rPr>
              <a:t>rotational symmetry: yes</a:t>
            </a:r>
            <a:br>
              <a:rPr lang="en-IN" sz="2800" dirty="0">
                <a:solidFill>
                  <a:srgbClr val="FF0000"/>
                </a:solidFill>
              </a:rPr>
            </a:br>
            <a:r>
              <a:rPr lang="en-IN" sz="2800" dirty="0">
                <a:solidFill>
                  <a:srgbClr val="FF0000"/>
                </a:solidFill>
              </a:rPr>
              <a:t>order = 2</a:t>
            </a:r>
            <a:br>
              <a:rPr lang="en-IN" sz="2800" dirty="0">
                <a:solidFill>
                  <a:srgbClr val="FF0000"/>
                </a:solidFill>
              </a:rPr>
            </a:br>
            <a:r>
              <a:rPr lang="en-IN" sz="2800" dirty="0">
                <a:solidFill>
                  <a:srgbClr val="FF0000"/>
                </a:solidFill>
              </a:rPr>
              <a:t>magnitude = 180°</a:t>
            </a:r>
          </a:p>
        </p:txBody>
      </p:sp>
      <p:sp>
        <p:nvSpPr>
          <p:cNvPr id="6" name="TextBox 5"/>
          <p:cNvSpPr txBox="1"/>
          <p:nvPr/>
        </p:nvSpPr>
        <p:spPr>
          <a:xfrm>
            <a:off x="4231745" y="4709307"/>
            <a:ext cx="3108960" cy="1815882"/>
          </a:xfrm>
          <a:prstGeom prst="rect">
            <a:avLst/>
          </a:prstGeom>
          <a:noFill/>
        </p:spPr>
        <p:txBody>
          <a:bodyPr wrap="square" rtlCol="0">
            <a:spAutoFit/>
          </a:bodyPr>
          <a:lstStyle/>
          <a:p>
            <a:pPr>
              <a:spcAft>
                <a:spcPts val="1200"/>
              </a:spcAft>
            </a:pPr>
            <a:r>
              <a:rPr lang="en-IN" sz="2800" dirty="0">
                <a:solidFill>
                  <a:srgbClr val="FF0000"/>
                </a:solidFill>
              </a:rPr>
              <a:t>rotational symmetry: no</a:t>
            </a:r>
            <a:br>
              <a:rPr lang="en-IN" sz="2800" dirty="0">
                <a:solidFill>
                  <a:srgbClr val="FF0000"/>
                </a:solidFill>
              </a:rPr>
            </a:br>
            <a:r>
              <a:rPr lang="en-IN" sz="2800" dirty="0">
                <a:solidFill>
                  <a:srgbClr val="FF0000"/>
                </a:solidFill>
              </a:rPr>
              <a:t>order = none</a:t>
            </a:r>
            <a:br>
              <a:rPr lang="en-IN" sz="2800" dirty="0">
                <a:solidFill>
                  <a:srgbClr val="FF0000"/>
                </a:solidFill>
              </a:rPr>
            </a:br>
            <a:r>
              <a:rPr lang="en-IN" sz="2800" dirty="0">
                <a:solidFill>
                  <a:srgbClr val="FF0000"/>
                </a:solidFill>
              </a:rPr>
              <a:t>magnitude = none</a:t>
            </a:r>
          </a:p>
        </p:txBody>
      </p:sp>
      <p:sp>
        <p:nvSpPr>
          <p:cNvPr id="7" name="TextBox 6"/>
          <p:cNvSpPr txBox="1"/>
          <p:nvPr/>
        </p:nvSpPr>
        <p:spPr>
          <a:xfrm>
            <a:off x="8239244" y="4709307"/>
            <a:ext cx="3004489" cy="1815882"/>
          </a:xfrm>
          <a:prstGeom prst="rect">
            <a:avLst/>
          </a:prstGeom>
          <a:noFill/>
        </p:spPr>
        <p:txBody>
          <a:bodyPr wrap="square" rtlCol="0">
            <a:spAutoFit/>
          </a:bodyPr>
          <a:lstStyle/>
          <a:p>
            <a:pPr>
              <a:spcAft>
                <a:spcPts val="1200"/>
              </a:spcAft>
            </a:pPr>
            <a:r>
              <a:rPr lang="en-IN" sz="2800" dirty="0">
                <a:solidFill>
                  <a:srgbClr val="FF0000"/>
                </a:solidFill>
              </a:rPr>
              <a:t>rotational symmetry: yes</a:t>
            </a:r>
            <a:br>
              <a:rPr lang="en-IN" sz="2800" dirty="0">
                <a:solidFill>
                  <a:srgbClr val="FF0000"/>
                </a:solidFill>
              </a:rPr>
            </a:br>
            <a:r>
              <a:rPr lang="en-IN" sz="2800" dirty="0">
                <a:solidFill>
                  <a:srgbClr val="FF0000"/>
                </a:solidFill>
              </a:rPr>
              <a:t>order = 3</a:t>
            </a:r>
            <a:br>
              <a:rPr lang="en-IN" sz="2800" dirty="0">
                <a:solidFill>
                  <a:srgbClr val="FF0000"/>
                </a:solidFill>
              </a:rPr>
            </a:br>
            <a:r>
              <a:rPr lang="en-IN" sz="2800" dirty="0">
                <a:solidFill>
                  <a:srgbClr val="FF0000"/>
                </a:solidFill>
              </a:rPr>
              <a:t>magnitude = 120°</a:t>
            </a:r>
          </a:p>
        </p:txBody>
      </p:sp>
      <p:sp>
        <p:nvSpPr>
          <p:cNvPr id="12" name="Content Placeholder 2">
            <a:extLst>
              <a:ext uri="{FF2B5EF4-FFF2-40B4-BE49-F238E27FC236}">
                <a16:creationId xmlns:a16="http://schemas.microsoft.com/office/drawing/2014/main" id="{B7EB42CE-C418-4022-8E0E-FB11258766BA}"/>
              </a:ext>
            </a:extLst>
          </p:cNvPr>
          <p:cNvSpPr txBox="1">
            <a:spLocks/>
          </p:cNvSpPr>
          <p:nvPr/>
        </p:nvSpPr>
        <p:spPr>
          <a:xfrm>
            <a:off x="457201" y="1714500"/>
            <a:ext cx="11463866"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br>
              <a:rPr lang="en-US" sz="2800" b="1" dirty="0">
                <a:solidFill>
                  <a:schemeClr val="tx1"/>
                </a:solidFill>
              </a:rPr>
            </a:br>
            <a:r>
              <a:rPr lang="en-US" sz="2800" dirty="0"/>
              <a:t>Determine whether each figure has rotational symmetry. If so, locate the center of symmetry and state the order and magnitude of symmetry.</a:t>
            </a:r>
            <a:endParaRPr lang="en-US" sz="2800" b="1" dirty="0">
              <a:solidFill>
                <a:schemeClr val="tx1"/>
              </a:solidFill>
            </a:endParaRPr>
          </a:p>
        </p:txBody>
      </p:sp>
      <p:pic>
        <p:nvPicPr>
          <p:cNvPr id="16" name="Picture 15" descr="Shape, icon&#10;&#10;Description automatically generated">
            <a:extLst>
              <a:ext uri="{FF2B5EF4-FFF2-40B4-BE49-F238E27FC236}">
                <a16:creationId xmlns:a16="http://schemas.microsoft.com/office/drawing/2014/main" id="{A712A87E-CC2C-433F-8158-FD0B6AE35F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8386" y="3380406"/>
            <a:ext cx="1077612" cy="1255100"/>
          </a:xfrm>
          <a:prstGeom prst="rect">
            <a:avLst/>
          </a:prstGeom>
        </p:spPr>
      </p:pic>
      <p:sp>
        <p:nvSpPr>
          <p:cNvPr id="19" name="Content Placeholder 2">
            <a:extLst>
              <a:ext uri="{FF2B5EF4-FFF2-40B4-BE49-F238E27FC236}">
                <a16:creationId xmlns:a16="http://schemas.microsoft.com/office/drawing/2014/main" id="{FEBBDC6F-363E-482A-A262-8D639E7BBDBA}"/>
              </a:ext>
            </a:extLst>
          </p:cNvPr>
          <p:cNvSpPr txBox="1">
            <a:spLocks/>
          </p:cNvSpPr>
          <p:nvPr/>
        </p:nvSpPr>
        <p:spPr>
          <a:xfrm>
            <a:off x="457199" y="3279519"/>
            <a:ext cx="9161812" cy="5715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a:t>
            </a:r>
            <a:r>
              <a:rPr lang="en-US" sz="2800" b="1" dirty="0"/>
              <a:t>                                 </a:t>
            </a:r>
            <a:r>
              <a:rPr lang="en-US" sz="2800" b="1" dirty="0">
                <a:solidFill>
                  <a:schemeClr val="tx1"/>
                </a:solidFill>
              </a:rPr>
              <a:t>b.</a:t>
            </a:r>
            <a:r>
              <a:rPr lang="en-US" sz="2800" b="1" dirty="0"/>
              <a:t>                                </a:t>
            </a:r>
            <a:r>
              <a:rPr lang="en-US" sz="2800" b="1" dirty="0">
                <a:solidFill>
                  <a:schemeClr val="tx1"/>
                </a:solidFill>
              </a:rPr>
              <a:t>c.</a:t>
            </a:r>
          </a:p>
        </p:txBody>
      </p:sp>
      <p:pic>
        <p:nvPicPr>
          <p:cNvPr id="3" name="Picture 2">
            <a:extLst>
              <a:ext uri="{FF2B5EF4-FFF2-40B4-BE49-F238E27FC236}">
                <a16:creationId xmlns:a16="http://schemas.microsoft.com/office/drawing/2014/main" id="{6076628A-360C-455D-87BA-44ECA8E067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9861" y="3428999"/>
            <a:ext cx="2179739" cy="780249"/>
          </a:xfrm>
          <a:prstGeom prst="rect">
            <a:avLst/>
          </a:prstGeom>
        </p:spPr>
      </p:pic>
      <p:pic>
        <p:nvPicPr>
          <p:cNvPr id="8" name="Picture 7">
            <a:extLst>
              <a:ext uri="{FF2B5EF4-FFF2-40B4-BE49-F238E27FC236}">
                <a16:creationId xmlns:a16="http://schemas.microsoft.com/office/drawing/2014/main" id="{D077361A-64A8-4AEA-AA04-DE475BDF22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1874" y="3378707"/>
            <a:ext cx="1315192" cy="1252062"/>
          </a:xfrm>
          <a:prstGeom prst="rect">
            <a:avLst/>
          </a:prstGeom>
        </p:spPr>
      </p:pic>
    </p:spTree>
    <p:extLst>
      <p:ext uri="{BB962C8B-B14F-4D97-AF65-F5344CB8AC3E}">
        <p14:creationId xmlns:p14="http://schemas.microsoft.com/office/powerpoint/2010/main" val="31327613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IN" sz="2800" b="0" dirty="0">
                <a:solidFill>
                  <a:schemeClr val="tx1"/>
                </a:solidFill>
              </a:rPr>
              <a:t>Determine Order and Magnitude of Symmetry</a:t>
            </a:r>
            <a:endParaRPr lang="en-US" sz="2800" b="0" dirty="0">
              <a:solidFill>
                <a:schemeClr val="tx1"/>
              </a:solidFill>
            </a:endParaRPr>
          </a:p>
        </p:txBody>
      </p:sp>
      <p:sp>
        <p:nvSpPr>
          <p:cNvPr id="8" name="TextBox 7">
            <a:extLst>
              <a:ext uri="{FF2B5EF4-FFF2-40B4-BE49-F238E27FC236}">
                <a16:creationId xmlns:a16="http://schemas.microsoft.com/office/drawing/2014/main" id="{E529986D-B971-47A6-90B7-73AE9A7E9C91}"/>
              </a:ext>
            </a:extLst>
          </p:cNvPr>
          <p:cNvSpPr txBox="1"/>
          <p:nvPr/>
        </p:nvSpPr>
        <p:spPr>
          <a:xfrm>
            <a:off x="457201" y="4856275"/>
            <a:ext cx="9296399" cy="954107"/>
          </a:xfrm>
          <a:prstGeom prst="rect">
            <a:avLst/>
          </a:prstGeom>
          <a:noFill/>
        </p:spPr>
        <p:txBody>
          <a:bodyPr wrap="square" rtlCol="0">
            <a:spAutoFit/>
          </a:bodyPr>
          <a:lstStyle/>
          <a:p>
            <a:r>
              <a:rPr lang="en-IN" sz="2800" dirty="0">
                <a:solidFill>
                  <a:srgbClr val="FF0000"/>
                </a:solidFill>
              </a:rPr>
              <a:t>The rectangle has point symmetry because it can be rotated 180° about its </a:t>
            </a:r>
            <a:r>
              <a:rPr lang="en-IN" sz="2800" dirty="0" err="1">
                <a:solidFill>
                  <a:srgbClr val="FF0000"/>
                </a:solidFill>
              </a:rPr>
              <a:t>center</a:t>
            </a:r>
            <a:r>
              <a:rPr lang="en-IN" sz="2800" dirty="0">
                <a:solidFill>
                  <a:srgbClr val="FF0000"/>
                </a:solidFill>
              </a:rPr>
              <a:t> so that it maps onto itself. </a:t>
            </a:r>
          </a:p>
        </p:txBody>
      </p:sp>
      <p:sp>
        <p:nvSpPr>
          <p:cNvPr id="9" name="Content Placeholder 2">
            <a:extLst>
              <a:ext uri="{FF2B5EF4-FFF2-40B4-BE49-F238E27FC236}">
                <a16:creationId xmlns:a16="http://schemas.microsoft.com/office/drawing/2014/main" id="{F121CC28-B37A-4AB7-9C42-EF807F91D558}"/>
              </a:ext>
            </a:extLst>
          </p:cNvPr>
          <p:cNvSpPr txBox="1">
            <a:spLocks/>
          </p:cNvSpPr>
          <p:nvPr/>
        </p:nvSpPr>
        <p:spPr>
          <a:xfrm>
            <a:off x="457201" y="1714500"/>
            <a:ext cx="9161812" cy="308610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chemeClr val="tx2"/>
                </a:solidFill>
              </a:rPr>
              <a:t>Which figure(s) has point symmetry? Justify your answer.</a:t>
            </a:r>
          </a:p>
          <a:p>
            <a:r>
              <a:rPr lang="en-US" sz="2800" b="1" dirty="0">
                <a:solidFill>
                  <a:schemeClr val="tx1"/>
                </a:solidFill>
              </a:rPr>
              <a:t>a.</a:t>
            </a:r>
            <a:r>
              <a:rPr lang="en-US" sz="2800" b="1" dirty="0"/>
              <a:t>                                 </a:t>
            </a:r>
            <a:r>
              <a:rPr lang="en-US" sz="2800" b="1" dirty="0">
                <a:solidFill>
                  <a:schemeClr val="tx1"/>
                </a:solidFill>
              </a:rPr>
              <a:t>b.</a:t>
            </a:r>
            <a:r>
              <a:rPr lang="en-US" sz="2800" b="1" dirty="0"/>
              <a:t>                                </a:t>
            </a:r>
            <a:r>
              <a:rPr lang="en-US" sz="2800" b="1" dirty="0">
                <a:solidFill>
                  <a:schemeClr val="tx1"/>
                </a:solidFill>
              </a:rPr>
              <a:t>c.</a:t>
            </a:r>
          </a:p>
        </p:txBody>
      </p:sp>
      <p:pic>
        <p:nvPicPr>
          <p:cNvPr id="11" name="Picture 10" descr="A picture containing text, display, screenshot&#10;&#10;Description automatically generated">
            <a:extLst>
              <a:ext uri="{FF2B5EF4-FFF2-40B4-BE49-F238E27FC236}">
                <a16:creationId xmlns:a16="http://schemas.microsoft.com/office/drawing/2014/main" id="{C6689D03-8F97-4EEC-87CE-1C517E3E6B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7956" y="2901237"/>
            <a:ext cx="2231288" cy="798700"/>
          </a:xfrm>
          <a:prstGeom prst="rect">
            <a:avLst/>
          </a:prstGeom>
        </p:spPr>
      </p:pic>
      <p:pic>
        <p:nvPicPr>
          <p:cNvPr id="12" name="Picture 11" descr="Shape, icon&#10;&#10;Description automatically generated">
            <a:extLst>
              <a:ext uri="{FF2B5EF4-FFF2-40B4-BE49-F238E27FC236}">
                <a16:creationId xmlns:a16="http://schemas.microsoft.com/office/drawing/2014/main" id="{200FDC17-FDCE-46DC-BD3E-6A7DAB8D86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18388" y="2901237"/>
            <a:ext cx="1077612" cy="1255100"/>
          </a:xfrm>
          <a:prstGeom prst="rect">
            <a:avLst/>
          </a:prstGeom>
        </p:spPr>
      </p:pic>
      <p:pic>
        <p:nvPicPr>
          <p:cNvPr id="15" name="Picture 14" descr="Shape, polygon&#10;&#10;Description automatically generated">
            <a:extLst>
              <a:ext uri="{FF2B5EF4-FFF2-40B4-BE49-F238E27FC236}">
                <a16:creationId xmlns:a16="http://schemas.microsoft.com/office/drawing/2014/main" id="{05418CE9-4176-41CB-A107-CE959D73E4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29018" y="2900369"/>
            <a:ext cx="1309688" cy="1246823"/>
          </a:xfrm>
          <a:prstGeom prst="rect">
            <a:avLst/>
          </a:prstGeom>
        </p:spPr>
      </p:pic>
    </p:spTree>
    <p:extLst>
      <p:ext uri="{BB962C8B-B14F-4D97-AF65-F5344CB8AC3E}">
        <p14:creationId xmlns:p14="http://schemas.microsoft.com/office/powerpoint/2010/main" val="3434686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1" y="1714500"/>
            <a:ext cx="9161812" cy="15393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A pattern has </a:t>
            </a:r>
            <a:r>
              <a:rPr lang="en-IN" sz="2800" b="1" dirty="0">
                <a:solidFill>
                  <a:schemeClr val="tx1"/>
                </a:solidFill>
              </a:rPr>
              <a:t>translational symmetry </a:t>
            </a:r>
            <a:r>
              <a:rPr lang="en-IN" sz="2800" dirty="0"/>
              <a:t>if it can be created by translating a figure or a group of figures without using a reflection or rotation. </a:t>
            </a:r>
            <a:endParaRPr lang="en-US" sz="2800" b="1"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0135" y="3427413"/>
            <a:ext cx="3581641" cy="2364002"/>
          </a:xfrm>
          <a:prstGeom prst="rect">
            <a:avLst/>
          </a:prstGeom>
        </p:spPr>
      </p:pic>
    </p:spTree>
    <p:extLst>
      <p:ext uri="{BB962C8B-B14F-4D97-AF65-F5344CB8AC3E}">
        <p14:creationId xmlns:p14="http://schemas.microsoft.com/office/powerpoint/2010/main" val="2758133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1" y="1714500"/>
            <a:ext cx="9161812" cy="153933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Tessellations often have translational symmetry, but patterns that are not tessellations, like the sun pattern, can also have translational symmetry.</a:t>
            </a:r>
            <a:endParaRPr lang="en-US" sz="2800" b="1"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1766" y="3427413"/>
            <a:ext cx="3907138" cy="2090776"/>
          </a:xfrm>
          <a:prstGeom prst="rect">
            <a:avLst/>
          </a:prstGeom>
        </p:spPr>
      </p:pic>
    </p:spTree>
    <p:extLst>
      <p:ext uri="{BB962C8B-B14F-4D97-AF65-F5344CB8AC3E}">
        <p14:creationId xmlns:p14="http://schemas.microsoft.com/office/powerpoint/2010/main" val="35391576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IN" sz="2800" b="0" dirty="0">
                <a:solidFill>
                  <a:schemeClr val="tx1"/>
                </a:solidFill>
              </a:rPr>
              <a:t>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7201" y="1714500"/>
            <a:ext cx="9161812" cy="2952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rgbClr val="00A6B9"/>
                </a:solidFill>
              </a:rPr>
              <a:t>Talk About It!</a:t>
            </a:r>
          </a:p>
          <a:p>
            <a:r>
              <a:rPr lang="en-IN" sz="2800" dirty="0"/>
              <a:t>Your classmate says that both patterns have translational symmetry and both patterns are tessellations. What questions can you ask to help your classmate recognize their mistake?</a:t>
            </a:r>
            <a:endParaRPr lang="en-US" sz="2800" b="1" dirty="0">
              <a:solidFill>
                <a:schemeClr val="tx1"/>
              </a:solidFill>
            </a:endParaRPr>
          </a:p>
        </p:txBody>
      </p:sp>
    </p:spTree>
    <p:extLst>
      <p:ext uri="{BB962C8B-B14F-4D97-AF65-F5344CB8AC3E}">
        <p14:creationId xmlns:p14="http://schemas.microsoft.com/office/powerpoint/2010/main" val="36175334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15" name="Content Placeholder 2">
            <a:extLst>
              <a:ext uri="{FF2B5EF4-FFF2-40B4-BE49-F238E27FC236}">
                <a16:creationId xmlns:a16="http://schemas.microsoft.com/office/drawing/2014/main" id="{666A6972-CC0B-4E9F-93D1-49732A70755D}"/>
              </a:ext>
            </a:extLst>
          </p:cNvPr>
          <p:cNvSpPr txBox="1">
            <a:spLocks/>
          </p:cNvSpPr>
          <p:nvPr/>
        </p:nvSpPr>
        <p:spPr>
          <a:xfrm>
            <a:off x="457201" y="1714500"/>
            <a:ext cx="9161812" cy="2952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Determine whether each figure or pattern has translational symmetry. If so, draw the translation vectors. Explain your reasoning. </a:t>
            </a:r>
          </a:p>
          <a:p>
            <a:r>
              <a:rPr lang="en-US" sz="2800" b="1" dirty="0">
                <a:solidFill>
                  <a:schemeClr val="tx1"/>
                </a:solidFill>
              </a:rPr>
              <a:t>a.                                       b.                           </a:t>
            </a:r>
          </a:p>
        </p:txBody>
      </p:sp>
      <p:pic>
        <p:nvPicPr>
          <p:cNvPr id="16" name="Picture 15">
            <a:extLst>
              <a:ext uri="{FF2B5EF4-FFF2-40B4-BE49-F238E27FC236}">
                <a16:creationId xmlns:a16="http://schemas.microsoft.com/office/drawing/2014/main" id="{2BDFFA3F-BFEF-427B-B542-D91A5D081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78" y="3406024"/>
            <a:ext cx="2454417" cy="2370744"/>
          </a:xfrm>
          <a:prstGeom prst="rect">
            <a:avLst/>
          </a:prstGeom>
        </p:spPr>
      </p:pic>
      <p:pic>
        <p:nvPicPr>
          <p:cNvPr id="17" name="Picture 16">
            <a:extLst>
              <a:ext uri="{FF2B5EF4-FFF2-40B4-BE49-F238E27FC236}">
                <a16:creationId xmlns:a16="http://schemas.microsoft.com/office/drawing/2014/main" id="{FB82E7BE-AB24-4532-9333-DDAF194A4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7858" y="3408461"/>
            <a:ext cx="2243492" cy="2707934"/>
          </a:xfrm>
          <a:prstGeom prst="rect">
            <a:avLst/>
          </a:prstGeom>
        </p:spPr>
      </p:pic>
    </p:spTree>
    <p:extLst>
      <p:ext uri="{BB962C8B-B14F-4D97-AF65-F5344CB8AC3E}">
        <p14:creationId xmlns:p14="http://schemas.microsoft.com/office/powerpoint/2010/main" val="19356531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952009" y="1714500"/>
            <a:ext cx="4945026" cy="202622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No; The top left figure has been rotated to create each additional figure. </a:t>
            </a:r>
            <a:endParaRPr lang="en-US" sz="2800" dirty="0">
              <a:solidFill>
                <a:schemeClr val="tx1"/>
              </a:solidFill>
            </a:endParaRPr>
          </a:p>
        </p:txBody>
      </p:sp>
      <p:sp>
        <p:nvSpPr>
          <p:cNvPr id="6" name="Content Placeholder 2">
            <a:extLst>
              <a:ext uri="{FF2B5EF4-FFF2-40B4-BE49-F238E27FC236}">
                <a16:creationId xmlns:a16="http://schemas.microsoft.com/office/drawing/2014/main" id="{537E29A4-B15D-451F-BC47-DCA41106027D}"/>
              </a:ext>
            </a:extLst>
          </p:cNvPr>
          <p:cNvSpPr txBox="1">
            <a:spLocks/>
          </p:cNvSpPr>
          <p:nvPr/>
        </p:nvSpPr>
        <p:spPr>
          <a:xfrm>
            <a:off x="457201" y="1714500"/>
            <a:ext cx="4078940" cy="2952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a:t>
            </a:r>
          </a:p>
        </p:txBody>
      </p:sp>
      <p:pic>
        <p:nvPicPr>
          <p:cNvPr id="7" name="Picture 6">
            <a:extLst>
              <a:ext uri="{FF2B5EF4-FFF2-40B4-BE49-F238E27FC236}">
                <a16:creationId xmlns:a16="http://schemas.microsoft.com/office/drawing/2014/main" id="{89FFDA45-DCAE-421A-804C-58A400D6D4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5778" y="1864097"/>
            <a:ext cx="2454417" cy="2370744"/>
          </a:xfrm>
          <a:prstGeom prst="rect">
            <a:avLst/>
          </a:prstGeom>
        </p:spPr>
      </p:pic>
    </p:spTree>
    <p:extLst>
      <p:ext uri="{BB962C8B-B14F-4D97-AF65-F5344CB8AC3E}">
        <p14:creationId xmlns:p14="http://schemas.microsoft.com/office/powerpoint/2010/main" val="1427242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10804907" cy="486605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rgbClr val="333333"/>
                </a:solidFill>
                <a:latin typeface="Proxima Nova" panose="02000506030000020004" pitchFamily="50" charset="0"/>
              </a:rPr>
              <a:t>4. </a:t>
            </a:r>
            <a:r>
              <a:rPr lang="en-IN" sz="2800" i="1" dirty="0"/>
              <a:t>A</a:t>
            </a:r>
            <a:r>
              <a:rPr lang="en-IN" sz="2800" dirty="0"/>
              <a:t>(1, −2), </a:t>
            </a:r>
            <a:r>
              <a:rPr lang="en-IN" sz="2800" i="1" dirty="0"/>
              <a:t>B</a:t>
            </a:r>
            <a:r>
              <a:rPr lang="en-IN" sz="2800" dirty="0"/>
              <a:t>(3, −2), </a:t>
            </a:r>
            <a:r>
              <a:rPr lang="en-IN" sz="2800" i="1" dirty="0"/>
              <a:t>C</a:t>
            </a:r>
            <a:r>
              <a:rPr lang="en-IN" sz="2800" dirty="0"/>
              <a:t>(4, 1), rotated 90° </a:t>
            </a:r>
            <a:r>
              <a:rPr lang="en-IN" sz="2800" dirty="0" err="1"/>
              <a:t>counterclockwise</a:t>
            </a:r>
            <a:endParaRPr lang="en-IN" sz="2800" dirty="0"/>
          </a:p>
          <a:p>
            <a:r>
              <a:rPr lang="en-IN" sz="2800" b="1" i="1" dirty="0">
                <a:solidFill>
                  <a:srgbClr val="FF0000"/>
                </a:solidFill>
              </a:rPr>
              <a:t>A</a:t>
            </a:r>
            <a:r>
              <a:rPr lang="en-IN" sz="2800" b="1" dirty="0">
                <a:solidFill>
                  <a:srgbClr val="FF0000"/>
                </a:solidFill>
              </a:rPr>
              <a:t>′(2, 1), </a:t>
            </a:r>
            <a:r>
              <a:rPr lang="pl-PL" sz="2800" b="1" i="1" dirty="0">
                <a:solidFill>
                  <a:srgbClr val="FF0000"/>
                </a:solidFill>
              </a:rPr>
              <a:t>B</a:t>
            </a:r>
            <a:r>
              <a:rPr lang="pl-PL" sz="2800" b="1" dirty="0">
                <a:solidFill>
                  <a:srgbClr val="FF0000"/>
                </a:solidFill>
              </a:rPr>
              <a:t>′(2, 3), </a:t>
            </a:r>
            <a:r>
              <a:rPr lang="pl-PL" sz="2800" b="1" i="1" dirty="0">
                <a:solidFill>
                  <a:srgbClr val="FF0000"/>
                </a:solidFill>
              </a:rPr>
              <a:t>C</a:t>
            </a:r>
            <a:r>
              <a:rPr lang="pl-PL" sz="2800" b="1" dirty="0">
                <a:solidFill>
                  <a:srgbClr val="FF0000"/>
                </a:solidFill>
              </a:rPr>
              <a:t>′(</a:t>
            </a:r>
            <a:r>
              <a:rPr lang="en-IN" sz="2800" b="1" dirty="0">
                <a:solidFill>
                  <a:srgbClr val="FF0000"/>
                </a:solidFill>
              </a:rPr>
              <a:t>−</a:t>
            </a:r>
            <a:r>
              <a:rPr lang="pl-PL" sz="2800" b="1" dirty="0">
                <a:solidFill>
                  <a:srgbClr val="FF0000"/>
                </a:solidFill>
              </a:rPr>
              <a:t>1, 4)</a:t>
            </a:r>
            <a:endParaRPr lang="en-US" sz="2800" b="1" dirty="0">
              <a:solidFill>
                <a:srgbClr val="FF0000"/>
              </a:solidFill>
            </a:endParaRPr>
          </a:p>
          <a:p>
            <a:r>
              <a:rPr lang="en-US" sz="2800" b="1" dirty="0">
                <a:solidFill>
                  <a:schemeClr val="tx1"/>
                </a:solidFill>
                <a:latin typeface="Proxima Nova" panose="02000506030000020004"/>
              </a:rPr>
              <a:t>5. </a:t>
            </a:r>
            <a:r>
              <a:rPr lang="en-IN" sz="2800" i="1" dirty="0"/>
              <a:t>A</a:t>
            </a:r>
            <a:r>
              <a:rPr lang="en-IN" sz="2800" dirty="0"/>
              <a:t>(4, 4), </a:t>
            </a:r>
            <a:r>
              <a:rPr lang="en-IN" sz="2800" i="1" dirty="0"/>
              <a:t>B</a:t>
            </a:r>
            <a:r>
              <a:rPr lang="en-IN" sz="2800" dirty="0"/>
              <a:t>(4, 1), </a:t>
            </a:r>
            <a:r>
              <a:rPr lang="en-IN" sz="2800" i="1" dirty="0"/>
              <a:t>C</a:t>
            </a:r>
            <a:r>
              <a:rPr lang="en-IN" sz="2800" dirty="0"/>
              <a:t>(1, 1), rotated 180°</a:t>
            </a:r>
          </a:p>
          <a:p>
            <a:r>
              <a:rPr lang="en-IN" sz="2800" b="1" i="1" dirty="0">
                <a:solidFill>
                  <a:srgbClr val="FF0000"/>
                </a:solidFill>
              </a:rPr>
              <a:t>A</a:t>
            </a:r>
            <a:r>
              <a:rPr lang="en-IN" sz="2800" b="1" dirty="0">
                <a:solidFill>
                  <a:srgbClr val="FF0000"/>
                </a:solidFill>
              </a:rPr>
              <a:t>′(−4, −4), </a:t>
            </a:r>
            <a:r>
              <a:rPr lang="en-IN" sz="2800" b="1" i="1" dirty="0">
                <a:solidFill>
                  <a:srgbClr val="FF0000"/>
                </a:solidFill>
              </a:rPr>
              <a:t>B</a:t>
            </a:r>
            <a:r>
              <a:rPr lang="en-IN" sz="2800" b="1" dirty="0">
                <a:solidFill>
                  <a:srgbClr val="FF0000"/>
                </a:solidFill>
              </a:rPr>
              <a:t>′(−4, −1), </a:t>
            </a:r>
            <a:r>
              <a:rPr lang="en-IN" sz="2800" b="1" i="1" dirty="0">
                <a:solidFill>
                  <a:srgbClr val="FF0000"/>
                </a:solidFill>
              </a:rPr>
              <a:t>C</a:t>
            </a:r>
            <a:r>
              <a:rPr lang="en-IN" sz="2800" b="1" dirty="0">
                <a:solidFill>
                  <a:srgbClr val="FF0000"/>
                </a:solidFill>
              </a:rPr>
              <a:t>′(−1, −1)</a:t>
            </a:r>
          </a:p>
        </p:txBody>
      </p:sp>
    </p:spTree>
    <p:extLst>
      <p:ext uri="{BB962C8B-B14F-4D97-AF65-F5344CB8AC3E}">
        <p14:creationId xmlns:p14="http://schemas.microsoft.com/office/powerpoint/2010/main" val="11530259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952009" y="1714500"/>
            <a:ext cx="4667003" cy="31194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Yes; The pattern is a tessellation, and the top left hexagon can be translated in many directions to create the tessellation.</a:t>
            </a:r>
            <a:endParaRPr lang="en-US" sz="2800" dirty="0">
              <a:solidFill>
                <a:schemeClr val="tx1"/>
              </a:solidFill>
            </a:endParaRPr>
          </a:p>
        </p:txBody>
      </p:sp>
      <p:sp>
        <p:nvSpPr>
          <p:cNvPr id="6" name="Content Placeholder 2">
            <a:extLst>
              <a:ext uri="{FF2B5EF4-FFF2-40B4-BE49-F238E27FC236}">
                <a16:creationId xmlns:a16="http://schemas.microsoft.com/office/drawing/2014/main" id="{384FDAAA-E939-478C-95C0-783A6A9C3200}"/>
              </a:ext>
            </a:extLst>
          </p:cNvPr>
          <p:cNvSpPr txBox="1">
            <a:spLocks/>
          </p:cNvSpPr>
          <p:nvPr/>
        </p:nvSpPr>
        <p:spPr>
          <a:xfrm>
            <a:off x="459873" y="1624855"/>
            <a:ext cx="4058339" cy="2952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a:t>
            </a:r>
          </a:p>
        </p:txBody>
      </p:sp>
      <p:pic>
        <p:nvPicPr>
          <p:cNvPr id="4" name="Picture 3">
            <a:extLst>
              <a:ext uri="{FF2B5EF4-FFF2-40B4-BE49-F238E27FC236}">
                <a16:creationId xmlns:a16="http://schemas.microsoft.com/office/drawing/2014/main" id="{9531D95E-391C-4909-B653-1B7C5A5C2D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234" y="1293984"/>
            <a:ext cx="2714625" cy="3276600"/>
          </a:xfrm>
          <a:prstGeom prst="rect">
            <a:avLst/>
          </a:prstGeom>
        </p:spPr>
      </p:pic>
    </p:spTree>
    <p:extLst>
      <p:ext uri="{BB962C8B-B14F-4D97-AF65-F5344CB8AC3E}">
        <p14:creationId xmlns:p14="http://schemas.microsoft.com/office/powerpoint/2010/main" val="26621929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7" name="Content Placeholder 2">
            <a:extLst>
              <a:ext uri="{FF2B5EF4-FFF2-40B4-BE49-F238E27FC236}">
                <a16:creationId xmlns:a16="http://schemas.microsoft.com/office/drawing/2014/main" id="{85F6A6F6-5665-4A72-9FA1-DDF68D5DCC83}"/>
              </a:ext>
            </a:extLst>
          </p:cNvPr>
          <p:cNvSpPr txBox="1">
            <a:spLocks/>
          </p:cNvSpPr>
          <p:nvPr/>
        </p:nvSpPr>
        <p:spPr>
          <a:xfrm>
            <a:off x="609601" y="1353252"/>
            <a:ext cx="9966960" cy="24062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Check</a:t>
            </a:r>
          </a:p>
          <a:p>
            <a:r>
              <a:rPr lang="en-IN" sz="2800" dirty="0"/>
              <a:t>Determine whether each pattern has translational symmetry. If so, draw the translation vectors. Explain your reasoning.</a:t>
            </a:r>
          </a:p>
          <a:p>
            <a:r>
              <a:rPr lang="en-US" sz="2800" b="1" dirty="0">
                <a:solidFill>
                  <a:schemeClr val="tx1"/>
                </a:solidFill>
              </a:rPr>
              <a:t>a.                                       b. </a:t>
            </a:r>
          </a:p>
        </p:txBody>
      </p:sp>
      <p:pic>
        <p:nvPicPr>
          <p:cNvPr id="3" name="Picture 2" descr="A picture containing text, clipart&#10;&#10;Description automatically generated">
            <a:extLst>
              <a:ext uri="{FF2B5EF4-FFF2-40B4-BE49-F238E27FC236}">
                <a16:creationId xmlns:a16="http://schemas.microsoft.com/office/drawing/2014/main" id="{5D56824E-A60C-45B5-955A-3F09CC957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2362" y="3147323"/>
            <a:ext cx="4237231" cy="1782557"/>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023F2F26-D8CD-4C7C-A8C8-890A22D653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1553" y="3039501"/>
            <a:ext cx="2988113" cy="2630381"/>
          </a:xfrm>
          <a:prstGeom prst="rect">
            <a:avLst/>
          </a:prstGeom>
        </p:spPr>
      </p:pic>
    </p:spTree>
    <p:extLst>
      <p:ext uri="{BB962C8B-B14F-4D97-AF65-F5344CB8AC3E}">
        <p14:creationId xmlns:p14="http://schemas.microsoft.com/office/powerpoint/2010/main" val="29750281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952009" y="1714499"/>
            <a:ext cx="5973290" cy="43181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rgbClr val="FF0000"/>
                </a:solidFill>
              </a:rPr>
              <a:t>Yes; sample answer: If the top left and </a:t>
            </a:r>
            <a:r>
              <a:rPr lang="en-IN" sz="2800" dirty="0" err="1">
                <a:solidFill>
                  <a:srgbClr val="FF0000"/>
                </a:solidFill>
              </a:rPr>
              <a:t>center</a:t>
            </a:r>
            <a:r>
              <a:rPr lang="en-IN" sz="2800" dirty="0">
                <a:solidFill>
                  <a:srgbClr val="FF0000"/>
                </a:solidFill>
              </a:rPr>
              <a:t> left squares are grouped, then these squares can be translated down and to the right or translated to the far right. If the pattern is extended further, then the squares can also be translated up, translated down, or translated up and to the right to continue the pattern. </a:t>
            </a:r>
            <a:endParaRPr lang="en-US" sz="2800" dirty="0">
              <a:solidFill>
                <a:srgbClr val="FF0000"/>
              </a:solidFill>
            </a:endParaRPr>
          </a:p>
        </p:txBody>
      </p:sp>
      <p:sp>
        <p:nvSpPr>
          <p:cNvPr id="6" name="Content Placeholder 2">
            <a:extLst>
              <a:ext uri="{FF2B5EF4-FFF2-40B4-BE49-F238E27FC236}">
                <a16:creationId xmlns:a16="http://schemas.microsoft.com/office/drawing/2014/main" id="{29DA4183-DCAB-49AF-8862-CEFAD19FDCF1}"/>
              </a:ext>
            </a:extLst>
          </p:cNvPr>
          <p:cNvSpPr txBox="1">
            <a:spLocks/>
          </p:cNvSpPr>
          <p:nvPr/>
        </p:nvSpPr>
        <p:spPr>
          <a:xfrm>
            <a:off x="609601" y="1353252"/>
            <a:ext cx="4016187" cy="24062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a:t>
            </a:r>
          </a:p>
        </p:txBody>
      </p:sp>
      <p:pic>
        <p:nvPicPr>
          <p:cNvPr id="7" name="Picture 6">
            <a:extLst>
              <a:ext uri="{FF2B5EF4-FFF2-40B4-BE49-F238E27FC236}">
                <a16:creationId xmlns:a16="http://schemas.microsoft.com/office/drawing/2014/main" id="{8ED22483-2CBF-4AE8-B91C-D6AAD9A57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8576" y="1545715"/>
            <a:ext cx="2705100" cy="2381250"/>
          </a:xfrm>
          <a:prstGeom prst="rect">
            <a:avLst/>
          </a:prstGeom>
        </p:spPr>
      </p:pic>
    </p:spTree>
    <p:extLst>
      <p:ext uri="{BB962C8B-B14F-4D97-AF65-F5344CB8AC3E}">
        <p14:creationId xmlns:p14="http://schemas.microsoft.com/office/powerpoint/2010/main" val="5255300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IN" sz="2800" b="0" dirty="0">
                <a:solidFill>
                  <a:schemeClr val="tx1"/>
                </a:solidFill>
              </a:rPr>
              <a:t>Identify Translational Symmetry</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5890162" y="1619075"/>
            <a:ext cx="5248894" cy="431816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solidFill>
                  <a:srgbClr val="FF0000"/>
                </a:solidFill>
              </a:rPr>
              <a:t>Yes; sample answer: Draw a horizontal and a vertical line through the </a:t>
            </a:r>
            <a:r>
              <a:rPr lang="en-IN" sz="2800" dirty="0" err="1">
                <a:solidFill>
                  <a:srgbClr val="FF0000"/>
                </a:solidFill>
              </a:rPr>
              <a:t>center</a:t>
            </a:r>
            <a:r>
              <a:rPr lang="en-IN" sz="2800" dirty="0">
                <a:solidFill>
                  <a:srgbClr val="FF0000"/>
                </a:solidFill>
              </a:rPr>
              <a:t> of the pattern. The figure that is translated consists of the pentagon and hexagon in the top left corner. These two shapes can be translated right, down, or diagonally. </a:t>
            </a:r>
            <a:endParaRPr lang="en-US" sz="2800" dirty="0">
              <a:solidFill>
                <a:srgbClr val="FF0000"/>
              </a:solidFill>
            </a:endParaRPr>
          </a:p>
        </p:txBody>
      </p:sp>
      <p:sp>
        <p:nvSpPr>
          <p:cNvPr id="6" name="Content Placeholder 2">
            <a:extLst>
              <a:ext uri="{FF2B5EF4-FFF2-40B4-BE49-F238E27FC236}">
                <a16:creationId xmlns:a16="http://schemas.microsoft.com/office/drawing/2014/main" id="{A43E7263-922B-40B6-BC8F-B7DB82F22C6D}"/>
              </a:ext>
            </a:extLst>
          </p:cNvPr>
          <p:cNvSpPr txBox="1">
            <a:spLocks/>
          </p:cNvSpPr>
          <p:nvPr/>
        </p:nvSpPr>
        <p:spPr>
          <a:xfrm>
            <a:off x="609601" y="1353252"/>
            <a:ext cx="5248894" cy="24062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b. </a:t>
            </a:r>
          </a:p>
        </p:txBody>
      </p:sp>
      <p:pic>
        <p:nvPicPr>
          <p:cNvPr id="7" name="Picture 6">
            <a:extLst>
              <a:ext uri="{FF2B5EF4-FFF2-40B4-BE49-F238E27FC236}">
                <a16:creationId xmlns:a16="http://schemas.microsoft.com/office/drawing/2014/main" id="{CBD2BF4D-CE0F-42E5-A04F-C9CCBF0C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7776" y="1491921"/>
            <a:ext cx="4044211" cy="1701358"/>
          </a:xfrm>
          <a:prstGeom prst="rect">
            <a:avLst/>
          </a:prstGeom>
        </p:spPr>
      </p:pic>
    </p:spTree>
    <p:extLst>
      <p:ext uri="{BB962C8B-B14F-4D97-AF65-F5344CB8AC3E}">
        <p14:creationId xmlns:p14="http://schemas.microsoft.com/office/powerpoint/2010/main" val="957467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609601" y="1714500"/>
            <a:ext cx="8463147" cy="11830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Did you struggle with anything in this lesson? If so, how did you deal with it?</a:t>
            </a:r>
            <a:endParaRPr lang="en-US" sz="2800" b="1" dirty="0">
              <a:solidFill>
                <a:schemeClr val="tx1"/>
              </a:solidFill>
            </a:endParaRPr>
          </a:p>
        </p:txBody>
      </p:sp>
    </p:spTree>
    <p:extLst>
      <p:ext uri="{BB962C8B-B14F-4D97-AF65-F5344CB8AC3E}">
        <p14:creationId xmlns:p14="http://schemas.microsoft.com/office/powerpoint/2010/main" val="17249134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609601" y="1714500"/>
            <a:ext cx="8762999" cy="18718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r>
              <a:rPr lang="en-IN" sz="2800" b="1" dirty="0">
                <a:solidFill>
                  <a:schemeClr val="tx1"/>
                </a:solidFill>
                <a:latin typeface="Proxima Nova"/>
              </a:rPr>
              <a:t>1. </a:t>
            </a:r>
            <a:r>
              <a:rPr lang="en-IN" sz="2800" dirty="0"/>
              <a:t>In this lesson, you learned that a regular pentagon will not tessellate the plane. Will the </a:t>
            </a:r>
            <a:r>
              <a:rPr lang="en-IN" sz="2800" dirty="0" err="1"/>
              <a:t>nonregular</a:t>
            </a:r>
            <a:r>
              <a:rPr lang="en-IN" sz="2800" dirty="0"/>
              <a:t> pentagon shown tessellate the plane? If you think so, draw the tessellation. If not, why not?</a:t>
            </a:r>
            <a:endParaRPr lang="en-US" sz="2800" b="1" dirty="0">
              <a:solidFill>
                <a:schemeClr val="tx1"/>
              </a:solidFill>
            </a:endParaRPr>
          </a:p>
        </p:txBody>
      </p:sp>
      <p:pic>
        <p:nvPicPr>
          <p:cNvPr id="6" name="Picture 5">
            <a:extLst>
              <a:ext uri="{FF2B5EF4-FFF2-40B4-BE49-F238E27FC236}">
                <a16:creationId xmlns:a16="http://schemas.microsoft.com/office/drawing/2014/main" id="{1B73846A-FC35-491E-BE7C-83702D31D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58" y="4046344"/>
            <a:ext cx="3423000" cy="1705737"/>
          </a:xfrm>
          <a:prstGeom prst="rect">
            <a:avLst/>
          </a:prstGeom>
        </p:spPr>
      </p:pic>
    </p:spTree>
    <p:extLst>
      <p:ext uri="{BB962C8B-B14F-4D97-AF65-F5344CB8AC3E}">
        <p14:creationId xmlns:p14="http://schemas.microsoft.com/office/powerpoint/2010/main" val="5993778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609601" y="1714500"/>
            <a:ext cx="9677399" cy="41281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Name a triangle and a convex quadrilateral that satisfy each condition.</a:t>
            </a:r>
          </a:p>
          <a:p>
            <a:r>
              <a:rPr lang="en-IN" sz="2800" b="1" dirty="0">
                <a:solidFill>
                  <a:schemeClr val="tx1"/>
                </a:solidFill>
                <a:latin typeface="Proxima Nova"/>
              </a:rPr>
              <a:t>2. </a:t>
            </a:r>
            <a:r>
              <a:rPr lang="en-IN" sz="2800" dirty="0"/>
              <a:t>has exactly one line of symmetry</a:t>
            </a:r>
            <a:br>
              <a:rPr lang="en-IN" sz="2800" dirty="0"/>
            </a:br>
            <a:endParaRPr lang="en-IN" sz="2800" dirty="0"/>
          </a:p>
          <a:p>
            <a:r>
              <a:rPr lang="en-IN" sz="2800" b="1" dirty="0">
                <a:solidFill>
                  <a:schemeClr val="tx1"/>
                </a:solidFill>
                <a:latin typeface="Proxima Nova"/>
              </a:rPr>
              <a:t>3. </a:t>
            </a:r>
            <a:r>
              <a:rPr lang="en-IN" sz="2800" dirty="0"/>
              <a:t>has no lines of symmetry</a:t>
            </a:r>
          </a:p>
          <a:p>
            <a:br>
              <a:rPr lang="en-IN" sz="2800" b="1" dirty="0">
                <a:solidFill>
                  <a:schemeClr val="tx1"/>
                </a:solidFill>
                <a:latin typeface="Proxima Nova"/>
              </a:rPr>
            </a:br>
            <a:r>
              <a:rPr lang="en-IN" sz="2800" b="1" dirty="0">
                <a:solidFill>
                  <a:schemeClr val="tx1"/>
                </a:solidFill>
                <a:latin typeface="Proxima Nova"/>
              </a:rPr>
              <a:t>4. </a:t>
            </a:r>
            <a:r>
              <a:rPr lang="en-IN" sz="2800" dirty="0"/>
              <a:t>has rotational symmetry</a:t>
            </a:r>
            <a:endParaRPr lang="en-US" sz="2800" b="1" dirty="0">
              <a:solidFill>
                <a:schemeClr val="tx1"/>
              </a:solidFill>
            </a:endParaRPr>
          </a:p>
        </p:txBody>
      </p:sp>
    </p:spTree>
    <p:extLst>
      <p:ext uri="{BB962C8B-B14F-4D97-AF65-F5344CB8AC3E}">
        <p14:creationId xmlns:p14="http://schemas.microsoft.com/office/powerpoint/2010/main" val="22919272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609601" y="1714500"/>
            <a:ext cx="8762999" cy="187184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7675" indent="-447675"/>
            <a:r>
              <a:rPr lang="en-IN" sz="2800" b="1" dirty="0">
                <a:solidFill>
                  <a:schemeClr val="tx1"/>
                </a:solidFill>
                <a:latin typeface="Proxima Nova"/>
              </a:rPr>
              <a:t>1. </a:t>
            </a:r>
            <a:r>
              <a:rPr lang="en-IN" sz="2800" dirty="0"/>
              <a:t>In this lesson, you learned that a regular pentagon will not tessellate the plane. Will the nonregular pentagon shown tessellate the plane? If you think so, draw the tessellation. If not, why not? </a:t>
            </a:r>
            <a:r>
              <a:rPr lang="en-IN" sz="2800" dirty="0">
                <a:solidFill>
                  <a:srgbClr val="FF0000"/>
                </a:solidFill>
              </a:rPr>
              <a:t>yes</a:t>
            </a:r>
            <a:endParaRPr lang="en-US" sz="2800" b="1" dirty="0">
              <a:solidFill>
                <a:srgbClr val="FF0000"/>
              </a:solidFill>
            </a:endParaRPr>
          </a:p>
        </p:txBody>
      </p:sp>
      <p:pic>
        <p:nvPicPr>
          <p:cNvPr id="6" name="Picture 5">
            <a:extLst>
              <a:ext uri="{FF2B5EF4-FFF2-40B4-BE49-F238E27FC236}">
                <a16:creationId xmlns:a16="http://schemas.microsoft.com/office/drawing/2014/main" id="{613C4C47-2939-4237-9046-43D4F91C7F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7158" y="4046344"/>
            <a:ext cx="3423000" cy="1705737"/>
          </a:xfrm>
          <a:prstGeom prst="rect">
            <a:avLst/>
          </a:prstGeom>
        </p:spPr>
      </p:pic>
      <p:pic>
        <p:nvPicPr>
          <p:cNvPr id="7" name="Picture 6">
            <a:extLst>
              <a:ext uri="{FF2B5EF4-FFF2-40B4-BE49-F238E27FC236}">
                <a16:creationId xmlns:a16="http://schemas.microsoft.com/office/drawing/2014/main" id="{AF4AB4CD-C6FD-458E-AA0E-4990F7B64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3822" y="3899659"/>
            <a:ext cx="2800636" cy="2028444"/>
          </a:xfrm>
          <a:prstGeom prst="rect">
            <a:avLst/>
          </a:prstGeom>
        </p:spPr>
      </p:pic>
    </p:spTree>
    <p:extLst>
      <p:ext uri="{BB962C8B-B14F-4D97-AF65-F5344CB8AC3E}">
        <p14:creationId xmlns:p14="http://schemas.microsoft.com/office/powerpoint/2010/main" val="24573830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609601" y="1714500"/>
            <a:ext cx="9677399" cy="41281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Name a triangle and a convex quadrilateral that satisfy each condition.</a:t>
            </a:r>
          </a:p>
          <a:p>
            <a:pPr marL="447675" indent="-447675"/>
            <a:r>
              <a:rPr lang="en-IN" sz="2800" b="1" dirty="0">
                <a:solidFill>
                  <a:schemeClr val="tx1"/>
                </a:solidFill>
                <a:latin typeface="Proxima Nova"/>
              </a:rPr>
              <a:t>2. </a:t>
            </a:r>
            <a:r>
              <a:rPr lang="en-IN" sz="2800" dirty="0"/>
              <a:t>has exactly one line of symmetry </a:t>
            </a:r>
            <a:r>
              <a:rPr lang="en-IN" sz="2800" dirty="0">
                <a:solidFill>
                  <a:srgbClr val="FF0000"/>
                </a:solidFill>
              </a:rPr>
              <a:t>isosceles triangle; kite, isosceles trapezoid</a:t>
            </a:r>
          </a:p>
          <a:p>
            <a:pPr marL="447675" indent="-447675"/>
            <a:r>
              <a:rPr lang="en-IN" sz="2800" b="1" dirty="0">
                <a:solidFill>
                  <a:schemeClr val="tx1"/>
                </a:solidFill>
                <a:latin typeface="Proxima Nova"/>
              </a:rPr>
              <a:t>3. </a:t>
            </a:r>
            <a:r>
              <a:rPr lang="en-IN" sz="2800" dirty="0"/>
              <a:t>has no lines of symmetry </a:t>
            </a:r>
            <a:r>
              <a:rPr lang="en-IN" sz="2800" dirty="0">
                <a:solidFill>
                  <a:srgbClr val="FF0000"/>
                </a:solidFill>
              </a:rPr>
              <a:t>scalene triangle</a:t>
            </a:r>
            <a:r>
              <a:rPr lang="en-IN" sz="2800">
                <a:solidFill>
                  <a:srgbClr val="FF0000"/>
                </a:solidFill>
              </a:rPr>
              <a:t>; parallelogram</a:t>
            </a:r>
          </a:p>
          <a:p>
            <a:pPr marL="447675" indent="-447675"/>
            <a:r>
              <a:rPr lang="en-IN" sz="2800" b="1" dirty="0">
                <a:solidFill>
                  <a:schemeClr val="tx1"/>
                </a:solidFill>
                <a:latin typeface="Proxima Nova"/>
              </a:rPr>
              <a:t>4. </a:t>
            </a:r>
            <a:r>
              <a:rPr lang="en-IN" sz="2800" dirty="0"/>
              <a:t>has rotational symmetry </a:t>
            </a:r>
            <a:r>
              <a:rPr lang="en-IN" sz="2800" dirty="0">
                <a:solidFill>
                  <a:srgbClr val="FF0000"/>
                </a:solidFill>
              </a:rPr>
              <a:t>equilateral triangle; parallelogram</a:t>
            </a:r>
            <a:endParaRPr lang="en-US" sz="2800" b="1" dirty="0">
              <a:solidFill>
                <a:srgbClr val="FF0000"/>
              </a:solidFill>
            </a:endParaRPr>
          </a:p>
        </p:txBody>
      </p:sp>
    </p:spTree>
    <p:extLst>
      <p:ext uri="{BB962C8B-B14F-4D97-AF65-F5344CB8AC3E}">
        <p14:creationId xmlns:p14="http://schemas.microsoft.com/office/powerpoint/2010/main" val="1175082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1384995"/>
          </a:xfrm>
          <a:prstGeom prst="rect">
            <a:avLst/>
          </a:prstGeom>
          <a:noFill/>
        </p:spPr>
        <p:txBody>
          <a:bodyPr wrap="square" rtlCol="0">
            <a:spAutoFit/>
          </a:bodyPr>
          <a:lstStyle/>
          <a:p>
            <a:r>
              <a:rPr lang="en-IN" sz="2800" b="1" dirty="0"/>
              <a:t>MA.912.GR.2.4 </a:t>
            </a:r>
            <a:r>
              <a:rPr lang="en-IN" sz="2800" dirty="0">
                <a:solidFill>
                  <a:schemeClr val="tx2"/>
                </a:solidFill>
              </a:rPr>
              <a:t>Determine symmetries of reflection, symmetries of rotation and symmetries of translation of a geometric figure.</a:t>
            </a:r>
            <a:endParaRPr lang="en-US" sz="2800" dirty="0">
              <a:solidFill>
                <a:schemeClr val="tx2"/>
              </a:solidFill>
            </a:endParaRP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7620509" cy="11530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4832092"/>
          </a:xfrm>
          <a:prstGeom prst="rect">
            <a:avLst/>
          </a:prstGeom>
          <a:noFill/>
        </p:spPr>
        <p:txBody>
          <a:bodyPr wrap="square" rtlCol="0">
            <a:spAutoFit/>
          </a:bodyPr>
          <a:lstStyle/>
          <a:p>
            <a:pPr fontAlgn="t"/>
            <a:r>
              <a:rPr lang="en-US" sz="2800" b="1" dirty="0"/>
              <a:t>MA.K12.MTR.2.1</a:t>
            </a:r>
          </a:p>
          <a:p>
            <a:pPr fontAlgn="t"/>
            <a:r>
              <a:rPr lang="en-US" sz="2800" dirty="0">
                <a:solidFill>
                  <a:schemeClr val="tx2"/>
                </a:solidFill>
              </a:rPr>
              <a:t>Demonstrate understanding by representing problems in multiple ways.</a:t>
            </a:r>
          </a:p>
          <a:p>
            <a:pPr fontAlgn="t"/>
            <a:endParaRPr lang="en-US" sz="2800" b="1" dirty="0"/>
          </a:p>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9622278" cy="47285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Content Objective</a:t>
            </a:r>
            <a:br>
              <a:rPr lang="en-US" sz="2800" b="1" dirty="0">
                <a:solidFill>
                  <a:schemeClr val="tx1"/>
                </a:solidFill>
              </a:rPr>
            </a:br>
            <a:r>
              <a:rPr lang="en-IN" sz="2800" dirty="0"/>
              <a:t>Students will identify line and rotational symmetries</a:t>
            </a:r>
          </a:p>
          <a:p>
            <a:pPr>
              <a:spcBef>
                <a:spcPts val="0"/>
              </a:spcBef>
            </a:pPr>
            <a:r>
              <a:rPr lang="en-IN" sz="2800" dirty="0"/>
              <a:t>and identify transformations in tessellations.</a:t>
            </a:r>
          </a:p>
          <a:p>
            <a:pPr>
              <a:spcBef>
                <a:spcPts val="0"/>
              </a:spcBef>
            </a:pPr>
            <a:br>
              <a:rPr lang="en-US" sz="2800" dirty="0"/>
            </a:br>
            <a:r>
              <a:rPr lang="en-US" sz="2800" b="1" dirty="0">
                <a:solidFill>
                  <a:schemeClr val="tx1"/>
                </a:solidFill>
              </a:rPr>
              <a:t>Language Objectives</a:t>
            </a:r>
          </a:p>
          <a:p>
            <a:pPr marL="291600" indent="-291600">
              <a:buFont typeface="Arial" panose="020B0604020202020204" pitchFamily="34" charset="0"/>
              <a:buChar char="•"/>
            </a:pPr>
            <a:r>
              <a:rPr lang="en-IN" sz="2800" dirty="0"/>
              <a:t>Students use </a:t>
            </a:r>
            <a:r>
              <a:rPr lang="en-IN" sz="2800" i="1" dirty="0"/>
              <a:t>can and cannot to </a:t>
            </a:r>
            <a:r>
              <a:rPr lang="en-IN" sz="2800" dirty="0"/>
              <a:t>identify line and rotational symmetries and transformations in tessellations.</a:t>
            </a:r>
          </a:p>
          <a:p>
            <a:pPr marL="291600" indent="-291600">
              <a:buFont typeface="Arial" panose="020B0604020202020204" pitchFamily="34" charset="0"/>
              <a:buChar char="•"/>
            </a:pPr>
            <a:r>
              <a:rPr lang="en-IN" sz="2800" dirty="0"/>
              <a:t>To optimize output, students participate in MLR1: Stronger and Clearer Each Time.</a:t>
            </a:r>
            <a:endParaRPr lang="en-US" sz="280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377335"/>
            <a:ext cx="914400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dirty="0"/>
              <a:t>Compositions of transformations can be used to create patterns from polygons. A </a:t>
            </a:r>
            <a:r>
              <a:rPr lang="en-IN" sz="2800" b="1" dirty="0">
                <a:solidFill>
                  <a:schemeClr val="tx1"/>
                </a:solidFill>
              </a:rPr>
              <a:t>tessellation</a:t>
            </a:r>
            <a:r>
              <a:rPr lang="en-IN" sz="2800" b="1" dirty="0"/>
              <a:t> </a:t>
            </a:r>
            <a:r>
              <a:rPr lang="en-IN" sz="2800" dirty="0"/>
              <a:t>is a repeating pattern of one or more figures that covers a plane with no overlapping or empty spaces. A tessellation can be created by transforming the same figure or set of figures in a plane. The sum of the measures of the angles around a vertex of a tessellation is 360°.</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IN" sz="2800" b="0" dirty="0">
                <a:solidFill>
                  <a:schemeClr val="tx1"/>
                </a:solidFill>
              </a:rPr>
              <a:t>Types of Tessellations</a:t>
            </a:r>
            <a:endParaRPr lang="en-US" sz="2800" b="0" dirty="0">
              <a:solidFill>
                <a:schemeClr val="tx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31" y="4651310"/>
            <a:ext cx="3695021" cy="1660082"/>
          </a:xfrm>
          <a:prstGeom prst="rect">
            <a:avLst/>
          </a:prstGeom>
        </p:spPr>
      </p:pic>
    </p:spTree>
    <p:extLst>
      <p:ext uri="{BB962C8B-B14F-4D97-AF65-F5344CB8AC3E}">
        <p14:creationId xmlns:p14="http://schemas.microsoft.com/office/powerpoint/2010/main" val="3394559580"/>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84E8729-2E04-466F-875E-026E29F85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C0EC8B5-3819-4979-9120-C477F29E8895}">
  <ds:schemaRefs>
    <ds:schemaRef ds:uri="http://purl.org/dc/terms/"/>
    <ds:schemaRef ds:uri="9450ef5d-1a70-432a-a187-b784c13ee2c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eebb11a2-b469-44b8-8bf8-081d58bb6473"/>
    <ds:schemaRef ds:uri="http://www.w3.org/XML/1998/namespace"/>
    <ds:schemaRef ds:uri="http://purl.org/dc/dcmitype/"/>
  </ds:schemaRefs>
</ds:datastoreItem>
</file>

<file path=customXml/itemProps3.xml><?xml version="1.0" encoding="utf-8"?>
<ds:datastoreItem xmlns:ds="http://schemas.openxmlformats.org/officeDocument/2006/customXml" ds:itemID="{3D2E7C71-38C8-4AE5-BA32-A0BF338EEF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7235</TotalTime>
  <Words>3272</Words>
  <Application>Microsoft Office PowerPoint</Application>
  <PresentationFormat>Widescreen</PresentationFormat>
  <Paragraphs>295</Paragraphs>
  <Slides>58</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58</vt:i4>
      </vt:variant>
    </vt:vector>
  </HeadingPairs>
  <TitlesOfParts>
    <vt:vector size="64"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261</cp:revision>
  <cp:lastPrinted>2018-08-01T21:17:27Z</cp:lastPrinted>
  <dcterms:created xsi:type="dcterms:W3CDTF">2020-09-17T18:06:02Z</dcterms:created>
  <dcterms:modified xsi:type="dcterms:W3CDTF">2022-10-28T01:14:50Z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