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61"/>
  </p:notesMasterIdLst>
  <p:handoutMasterIdLst>
    <p:handoutMasterId r:id="rId62"/>
  </p:handoutMasterIdLst>
  <p:sldIdLst>
    <p:sldId id="457" r:id="rId6"/>
    <p:sldId id="466" r:id="rId7"/>
    <p:sldId id="467" r:id="rId8"/>
    <p:sldId id="468" r:id="rId9"/>
    <p:sldId id="469" r:id="rId10"/>
    <p:sldId id="303" r:id="rId11"/>
    <p:sldId id="378" r:id="rId12"/>
    <p:sldId id="304" r:id="rId13"/>
    <p:sldId id="328" r:id="rId14"/>
    <p:sldId id="306" r:id="rId15"/>
    <p:sldId id="421" r:id="rId16"/>
    <p:sldId id="422" r:id="rId17"/>
    <p:sldId id="423" r:id="rId18"/>
    <p:sldId id="307" r:id="rId19"/>
    <p:sldId id="458" r:id="rId20"/>
    <p:sldId id="369" r:id="rId21"/>
    <p:sldId id="424" r:id="rId22"/>
    <p:sldId id="425" r:id="rId23"/>
    <p:sldId id="426" r:id="rId24"/>
    <p:sldId id="427" r:id="rId25"/>
    <p:sldId id="428" r:id="rId26"/>
    <p:sldId id="465" r:id="rId27"/>
    <p:sldId id="429" r:id="rId28"/>
    <p:sldId id="431" r:id="rId29"/>
    <p:sldId id="432" r:id="rId30"/>
    <p:sldId id="459" r:id="rId31"/>
    <p:sldId id="433" r:id="rId32"/>
    <p:sldId id="434" r:id="rId33"/>
    <p:sldId id="435" r:id="rId34"/>
    <p:sldId id="436" r:id="rId35"/>
    <p:sldId id="464" r:id="rId36"/>
    <p:sldId id="437" r:id="rId37"/>
    <p:sldId id="438" r:id="rId38"/>
    <p:sldId id="439" r:id="rId39"/>
    <p:sldId id="440" r:id="rId40"/>
    <p:sldId id="441" r:id="rId41"/>
    <p:sldId id="463" r:id="rId42"/>
    <p:sldId id="442" r:id="rId43"/>
    <p:sldId id="443" r:id="rId44"/>
    <p:sldId id="444" r:id="rId45"/>
    <p:sldId id="446" r:id="rId46"/>
    <p:sldId id="447" r:id="rId47"/>
    <p:sldId id="462" r:id="rId48"/>
    <p:sldId id="448" r:id="rId49"/>
    <p:sldId id="449" r:id="rId50"/>
    <p:sldId id="450" r:id="rId51"/>
    <p:sldId id="451" r:id="rId52"/>
    <p:sldId id="452" r:id="rId53"/>
    <p:sldId id="453" r:id="rId54"/>
    <p:sldId id="454" r:id="rId55"/>
    <p:sldId id="455" r:id="rId56"/>
    <p:sldId id="365" r:id="rId57"/>
    <p:sldId id="415" r:id="rId58"/>
    <p:sldId id="460" r:id="rId59"/>
    <p:sldId id="461" r:id="rId60"/>
  </p:sldIdLst>
  <p:sldSz cx="12192000" cy="6858000"/>
  <p:notesSz cx="7010400" cy="9236075"/>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24"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2" userDrawn="1">
          <p15:clr>
            <a:srgbClr val="A4A3A4"/>
          </p15:clr>
        </p15:guide>
        <p15:guide id="8" orient="horz" pos="3120" userDrawn="1">
          <p15:clr>
            <a:srgbClr val="A4A3A4"/>
          </p15:clr>
        </p15:guide>
        <p15:guide id="9" pos="48"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Oxley, Angela" initials="OA" lastIdx="27" clrIdx="1">
    <p:extLst>
      <p:ext uri="{19B8F6BF-5375-455C-9EA6-DF929625EA0E}">
        <p15:presenceInfo xmlns:p15="http://schemas.microsoft.com/office/powerpoint/2012/main" userId="S::angela.oxley@mheducation.com::2701a8e4-ff8b-43b5-b1ab-b049b2cef046" providerId="AD"/>
      </p:ext>
    </p:extLst>
  </p:cmAuthor>
  <p:cmAuthor id="3" name="T, Karthika" initials="TK" lastIdx="6" clrIdx="2">
    <p:extLst>
      <p:ext uri="{19B8F6BF-5375-455C-9EA6-DF929625EA0E}">
        <p15:presenceInfo xmlns:p15="http://schemas.microsoft.com/office/powerpoint/2012/main" userId="T, Karthika" providerId="None"/>
      </p:ext>
    </p:extLst>
  </p:cmAuthor>
  <p:cmAuthor id="4" name="Nithiyanadhan Rajagopal" initials="NR" lastIdx="5" clrIdx="3">
    <p:extLst>
      <p:ext uri="{19B8F6BF-5375-455C-9EA6-DF929625EA0E}">
        <p15:presenceInfo xmlns:p15="http://schemas.microsoft.com/office/powerpoint/2012/main" userId="S::Nithiyanandhan.R@spi-global.com::7ab3c0d7-e1d9-4568-9b85-35969e8fd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A6B9"/>
    <a:srgbClr val="33175A"/>
    <a:srgbClr val="00C7C3"/>
    <a:srgbClr val="333333"/>
    <a:srgbClr val="02F0DE"/>
    <a:srgbClr val="FFB600"/>
    <a:srgbClr val="33F0E1"/>
    <a:srgbClr val="01708C"/>
    <a:srgbClr val="692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8AC4FE-EC58-4801-9D82-09542C264444}" v="88" dt="2021-10-27T11:55:13.8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662" autoAdjust="0"/>
    <p:restoredTop sz="94660"/>
  </p:normalViewPr>
  <p:slideViewPr>
    <p:cSldViewPr snapToGrid="0">
      <p:cViewPr varScale="1">
        <p:scale>
          <a:sx n="44" d="100"/>
          <a:sy n="44" d="100"/>
        </p:scale>
        <p:origin x="32" y="284"/>
      </p:cViewPr>
      <p:guideLst>
        <p:guide pos="1512"/>
        <p:guide orient="horz" pos="3024"/>
        <p:guide orient="horz" pos="384"/>
        <p:guide orient="horz" pos="2520"/>
        <p:guide orient="horz" pos="1080"/>
        <p:guide orient="horz" pos="1680"/>
        <p:guide orient="horz" pos="3432"/>
        <p:guide orient="horz" pos="3120"/>
        <p:guide pos="48"/>
        <p:guide pos="384"/>
        <p:guide pos="6480"/>
        <p:guide pos="2597"/>
        <p:guide pos="288"/>
        <p:guide orient="horz" pos="2160"/>
        <p:guide orient="horz" pos="216"/>
        <p:guide orient="horz" pos="936"/>
        <p:guide pos="4368"/>
        <p:guide pos="7296"/>
        <p:guide pos="3288"/>
        <p:guide pos="5904"/>
        <p:guide pos="5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1/2/2023</a:t>
            </a:fld>
            <a:endParaRPr lang="en-US"/>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1/2/2023</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a:p>
        </p:txBody>
      </p:sp>
    </p:spTree>
    <p:extLst>
      <p:ext uri="{BB962C8B-B14F-4D97-AF65-F5344CB8AC3E}">
        <p14:creationId xmlns:p14="http://schemas.microsoft.com/office/powerpoint/2010/main" val="3775363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28</a:t>
            </a:fld>
            <a:endParaRPr lang="en-US"/>
          </a:p>
        </p:txBody>
      </p:sp>
    </p:spTree>
    <p:extLst>
      <p:ext uri="{BB962C8B-B14F-4D97-AF65-F5344CB8AC3E}">
        <p14:creationId xmlns:p14="http://schemas.microsoft.com/office/powerpoint/2010/main" val="301007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29</a:t>
            </a:fld>
            <a:endParaRPr lang="en-US"/>
          </a:p>
        </p:txBody>
      </p:sp>
    </p:spTree>
    <p:extLst>
      <p:ext uri="{BB962C8B-B14F-4D97-AF65-F5344CB8AC3E}">
        <p14:creationId xmlns:p14="http://schemas.microsoft.com/office/powerpoint/2010/main" val="658214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1">
                <a:solidFill>
                  <a:srgbClr val="FF0000"/>
                </a:solidFill>
              </a:rPr>
              <a:t>L </a:t>
            </a:r>
            <a:r>
              <a:rPr lang="en-IN" sz="1200" b="0">
                <a:solidFill>
                  <a:srgbClr val="FF0000"/>
                </a:solidFill>
              </a:rPr>
              <a:t>≈ 173.8 in</a:t>
            </a:r>
            <a:r>
              <a:rPr lang="en-IN" sz="1200" b="0" baseline="30000">
                <a:solidFill>
                  <a:srgbClr val="FF0000"/>
                </a:solidFill>
              </a:rPr>
              <a:t>2</a:t>
            </a:r>
            <a:r>
              <a:rPr lang="en-IN" sz="1200" b="0">
                <a:solidFill>
                  <a:srgbClr val="FF0000"/>
                </a:solidFill>
              </a:rPr>
              <a:t> </a:t>
            </a:r>
          </a:p>
          <a:p>
            <a:r>
              <a:rPr lang="en-IN" sz="1200" b="0" i="1">
                <a:solidFill>
                  <a:srgbClr val="FF0000"/>
                </a:solidFill>
              </a:rPr>
              <a:t>S </a:t>
            </a:r>
            <a:r>
              <a:rPr lang="en-IN" sz="1200" b="0">
                <a:solidFill>
                  <a:srgbClr val="FF0000"/>
                </a:solidFill>
              </a:rPr>
              <a:t>≈ 286.9 in</a:t>
            </a:r>
            <a:r>
              <a:rPr lang="en-IN" sz="1200" b="0" baseline="30000">
                <a:solidFill>
                  <a:srgbClr val="FF0000"/>
                </a:solidFill>
              </a:rPr>
              <a:t>2</a:t>
            </a:r>
            <a:endParaRPr lang="en-US" sz="1200" b="0" i="0" u="none" strike="noStrike" baseline="3000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40</a:t>
            </a:fld>
            <a:endParaRPr lang="en-US"/>
          </a:p>
        </p:txBody>
      </p:sp>
    </p:spTree>
    <p:extLst>
      <p:ext uri="{BB962C8B-B14F-4D97-AF65-F5344CB8AC3E}">
        <p14:creationId xmlns:p14="http://schemas.microsoft.com/office/powerpoint/2010/main" val="143421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1">
                <a:solidFill>
                  <a:srgbClr val="FF0000"/>
                </a:solidFill>
              </a:rPr>
              <a:t>S </a:t>
            </a:r>
            <a:r>
              <a:rPr lang="en-IN" sz="1200" b="0">
                <a:solidFill>
                  <a:srgbClr val="FF0000"/>
                </a:solidFill>
              </a:rPr>
              <a:t>≈ 1520.5 ft</a:t>
            </a:r>
            <a:r>
              <a:rPr lang="en-IN" sz="1200" b="0" baseline="30000">
                <a:solidFill>
                  <a:srgbClr val="FF0000"/>
                </a:solidFill>
              </a:rPr>
              <a:t>2</a:t>
            </a:r>
            <a:endParaRPr lang="en-IN" b="0"/>
          </a:p>
        </p:txBody>
      </p:sp>
      <p:sp>
        <p:nvSpPr>
          <p:cNvPr id="4" name="Slide Number Placeholder 3"/>
          <p:cNvSpPr>
            <a:spLocks noGrp="1"/>
          </p:cNvSpPr>
          <p:nvPr>
            <p:ph type="sldNum" sz="quarter" idx="5"/>
          </p:nvPr>
        </p:nvSpPr>
        <p:spPr/>
        <p:txBody>
          <a:bodyPr/>
          <a:lstStyle/>
          <a:p>
            <a:fld id="{30DC0D4C-FD52-4CA4-A998-31C73A5A5BDE}" type="slidenum">
              <a:rPr lang="en-US" smtClean="0"/>
              <a:t>45</a:t>
            </a:fld>
            <a:endParaRPr lang="en-US"/>
          </a:p>
        </p:txBody>
      </p:sp>
    </p:spTree>
    <p:extLst>
      <p:ext uri="{BB962C8B-B14F-4D97-AF65-F5344CB8AC3E}">
        <p14:creationId xmlns:p14="http://schemas.microsoft.com/office/powerpoint/2010/main" val="4051836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a:t>
            </a:r>
            <a:r>
              <a:rPr lang="en-US" i="0"/>
              <a:t> ≈ 317.1 in²</a:t>
            </a:r>
            <a:endParaRPr lang="en-US" i="1"/>
          </a:p>
        </p:txBody>
      </p:sp>
      <p:sp>
        <p:nvSpPr>
          <p:cNvPr id="4" name="Slide Number Placeholder 3"/>
          <p:cNvSpPr>
            <a:spLocks noGrp="1"/>
          </p:cNvSpPr>
          <p:nvPr>
            <p:ph type="sldNum" sz="quarter" idx="5"/>
          </p:nvPr>
        </p:nvSpPr>
        <p:spPr/>
        <p:txBody>
          <a:bodyPr/>
          <a:lstStyle/>
          <a:p>
            <a:fld id="{30DC0D4C-FD52-4CA4-A998-31C73A5A5BDE}" type="slidenum">
              <a:rPr lang="en-US" smtClean="0"/>
              <a:t>51</a:t>
            </a:fld>
            <a:endParaRPr lang="en-US"/>
          </a:p>
        </p:txBody>
      </p:sp>
    </p:spTree>
    <p:extLst>
      <p:ext uri="{BB962C8B-B14F-4D97-AF65-F5344CB8AC3E}">
        <p14:creationId xmlns:p14="http://schemas.microsoft.com/office/powerpoint/2010/main" val="38895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52</a:t>
            </a:fld>
            <a:endParaRPr lang="en-US"/>
          </a:p>
        </p:txBody>
      </p:sp>
    </p:spTree>
    <p:extLst>
      <p:ext uri="{BB962C8B-B14F-4D97-AF65-F5344CB8AC3E}">
        <p14:creationId xmlns:p14="http://schemas.microsoft.com/office/powerpoint/2010/main" val="3919265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53</a:t>
            </a:fld>
            <a:endParaRPr lang="en-US"/>
          </a:p>
        </p:txBody>
      </p:sp>
    </p:spTree>
    <p:extLst>
      <p:ext uri="{BB962C8B-B14F-4D97-AF65-F5344CB8AC3E}">
        <p14:creationId xmlns:p14="http://schemas.microsoft.com/office/powerpoint/2010/main" val="4090213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4.1 in²</a:t>
            </a:r>
          </a:p>
          <a:p>
            <a:r>
              <a:rPr lang="en-US"/>
              <a:t>182.5 in²</a:t>
            </a:r>
          </a:p>
        </p:txBody>
      </p:sp>
      <p:sp>
        <p:nvSpPr>
          <p:cNvPr id="4" name="Slide Number Placeholder 3"/>
          <p:cNvSpPr>
            <a:spLocks noGrp="1"/>
          </p:cNvSpPr>
          <p:nvPr>
            <p:ph type="sldNum" sz="quarter" idx="5"/>
          </p:nvPr>
        </p:nvSpPr>
        <p:spPr/>
        <p:txBody>
          <a:bodyPr/>
          <a:lstStyle/>
          <a:p>
            <a:fld id="{30DC0D4C-FD52-4CA4-A998-31C73A5A5BDE}" type="slidenum">
              <a:rPr lang="en-US" smtClean="0"/>
              <a:t>54</a:t>
            </a:fld>
            <a:endParaRPr lang="en-US"/>
          </a:p>
        </p:txBody>
      </p:sp>
    </p:spTree>
    <p:extLst>
      <p:ext uri="{BB962C8B-B14F-4D97-AF65-F5344CB8AC3E}">
        <p14:creationId xmlns:p14="http://schemas.microsoft.com/office/powerpoint/2010/main" val="1059019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59.6 in²</a:t>
            </a:r>
          </a:p>
          <a:p>
            <a:r>
              <a:rPr lang="en-US"/>
              <a:t>40.6 in²</a:t>
            </a:r>
          </a:p>
        </p:txBody>
      </p:sp>
      <p:sp>
        <p:nvSpPr>
          <p:cNvPr id="4" name="Slide Number Placeholder 3"/>
          <p:cNvSpPr>
            <a:spLocks noGrp="1"/>
          </p:cNvSpPr>
          <p:nvPr>
            <p:ph type="sldNum" sz="quarter" idx="5"/>
          </p:nvPr>
        </p:nvSpPr>
        <p:spPr/>
        <p:txBody>
          <a:bodyPr/>
          <a:lstStyle/>
          <a:p>
            <a:fld id="{30DC0D4C-FD52-4CA4-A998-31C73A5A5BDE}" type="slidenum">
              <a:rPr lang="en-US" smtClean="0"/>
              <a:t>55</a:t>
            </a:fld>
            <a:endParaRPr lang="en-US"/>
          </a:p>
        </p:txBody>
      </p:sp>
    </p:spTree>
    <p:extLst>
      <p:ext uri="{BB962C8B-B14F-4D97-AF65-F5344CB8AC3E}">
        <p14:creationId xmlns:p14="http://schemas.microsoft.com/office/powerpoint/2010/main" val="411688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a:p>
        </p:txBody>
      </p:sp>
    </p:spTree>
    <p:extLst>
      <p:ext uri="{BB962C8B-B14F-4D97-AF65-F5344CB8AC3E}">
        <p14:creationId xmlns:p14="http://schemas.microsoft.com/office/powerpoint/2010/main" val="301991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FF0000"/>
                </a:solidFill>
              </a:rPr>
              <a:t>144 in²</a:t>
            </a:r>
            <a:endParaRPr lang="en-IN" sz="1200" b="0" dirty="0">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FF0000"/>
                </a:solidFill>
              </a:rPr>
              <a:t>33 ft</a:t>
            </a:r>
            <a:endParaRPr lang="en-US" sz="1200" b="0" i="0" dirty="0">
              <a:solidFill>
                <a:srgbClr val="FF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FF0000"/>
                </a:solidFill>
              </a:rPr>
              <a:t>square</a:t>
            </a:r>
            <a:endParaRPr lang="en-US" sz="1200" b="0" i="0" dirty="0">
              <a:solidFill>
                <a:srgbClr val="FF0000"/>
              </a:solidFill>
              <a:cs typeface="Calibri"/>
            </a:endParaRPr>
          </a:p>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a:p>
        </p:txBody>
      </p:sp>
    </p:spTree>
    <p:extLst>
      <p:ext uri="{BB962C8B-B14F-4D97-AF65-F5344CB8AC3E}">
        <p14:creationId xmlns:p14="http://schemas.microsoft.com/office/powerpoint/2010/main" val="3633901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 ft²</a:t>
            </a:r>
          </a:p>
          <a:p>
            <a:r>
              <a:rPr lang="en-US"/>
              <a:t>94.2 cm</a:t>
            </a:r>
          </a:p>
        </p:txBody>
      </p:sp>
      <p:sp>
        <p:nvSpPr>
          <p:cNvPr id="4" name="Slide Number Placeholder 3"/>
          <p:cNvSpPr>
            <a:spLocks noGrp="1"/>
          </p:cNvSpPr>
          <p:nvPr>
            <p:ph type="sldNum" sz="quarter" idx="5"/>
          </p:nvPr>
        </p:nvSpPr>
        <p:spPr/>
        <p:txBody>
          <a:bodyPr/>
          <a:lstStyle/>
          <a:p>
            <a:fld id="{30DC0D4C-FD52-4CA4-A998-31C73A5A5BDE}" type="slidenum">
              <a:rPr lang="en-US" smtClean="0"/>
              <a:t>5</a:t>
            </a:fld>
            <a:endParaRPr lang="en-US"/>
          </a:p>
        </p:txBody>
      </p:sp>
    </p:spTree>
    <p:extLst>
      <p:ext uri="{BB962C8B-B14F-4D97-AF65-F5344CB8AC3E}">
        <p14:creationId xmlns:p14="http://schemas.microsoft.com/office/powerpoint/2010/main" val="394599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10</a:t>
            </a:fld>
            <a:endParaRPr lang="en-US"/>
          </a:p>
        </p:txBody>
      </p:sp>
    </p:spTree>
    <p:extLst>
      <p:ext uri="{BB962C8B-B14F-4D97-AF65-F5344CB8AC3E}">
        <p14:creationId xmlns:p14="http://schemas.microsoft.com/office/powerpoint/2010/main" val="3293626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12</a:t>
            </a:fld>
            <a:endParaRPr lang="en-US"/>
          </a:p>
        </p:txBody>
      </p:sp>
    </p:spTree>
    <p:extLst>
      <p:ext uri="{BB962C8B-B14F-4D97-AF65-F5344CB8AC3E}">
        <p14:creationId xmlns:p14="http://schemas.microsoft.com/office/powerpoint/2010/main" val="713432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i="1">
                <a:solidFill>
                  <a:srgbClr val="FF0000"/>
                </a:solidFill>
              </a:rPr>
              <a:t>L </a:t>
            </a:r>
            <a:r>
              <a:rPr lang="en-IN" sz="1200">
                <a:solidFill>
                  <a:srgbClr val="FF0000"/>
                </a:solidFill>
              </a:rPr>
              <a:t>= 328 mm</a:t>
            </a:r>
            <a:r>
              <a:rPr lang="en-IN" sz="1200" baseline="30000">
                <a:solidFill>
                  <a:srgbClr val="FF0000"/>
                </a:solidFill>
              </a:rPr>
              <a:t>2</a:t>
            </a:r>
            <a:r>
              <a:rPr lang="en-IN" sz="1200">
                <a:solidFill>
                  <a:srgbClr val="FF0000"/>
                </a:solidFill>
              </a:rPr>
              <a:t> </a:t>
            </a:r>
          </a:p>
          <a:p>
            <a:r>
              <a:rPr lang="en-IN" sz="1200" i="1">
                <a:solidFill>
                  <a:srgbClr val="FF0000"/>
                </a:solidFill>
              </a:rPr>
              <a:t>S </a:t>
            </a:r>
            <a:r>
              <a:rPr lang="en-IN" sz="1200">
                <a:solidFill>
                  <a:srgbClr val="FF0000"/>
                </a:solidFill>
              </a:rPr>
              <a:t>= 472 mm</a:t>
            </a:r>
            <a:r>
              <a:rPr lang="en-IN" sz="1200" baseline="30000">
                <a:solidFill>
                  <a:srgbClr val="FF0000"/>
                </a:solidFill>
              </a:rPr>
              <a:t>2</a:t>
            </a:r>
            <a:r>
              <a:rPr lang="en-IN" sz="1200">
                <a:solidFill>
                  <a:srgbClr val="FF0000"/>
                </a:solidFill>
              </a:rPr>
              <a:t> </a:t>
            </a:r>
            <a:endParaRPr lang="en-US" sz="1200" b="0" i="0" u="none" strike="noStrike" baseline="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20</a:t>
            </a:fld>
            <a:endParaRPr lang="en-US"/>
          </a:p>
        </p:txBody>
      </p:sp>
    </p:spTree>
    <p:extLst>
      <p:ext uri="{BB962C8B-B14F-4D97-AF65-F5344CB8AC3E}">
        <p14:creationId xmlns:p14="http://schemas.microsoft.com/office/powerpoint/2010/main" val="1038947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25</a:t>
            </a:fld>
            <a:endParaRPr lang="en-US"/>
          </a:p>
        </p:txBody>
      </p:sp>
    </p:spTree>
    <p:extLst>
      <p:ext uri="{BB962C8B-B14F-4D97-AF65-F5344CB8AC3E}">
        <p14:creationId xmlns:p14="http://schemas.microsoft.com/office/powerpoint/2010/main" val="926033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30DC0D4C-FD52-4CA4-A998-31C73A5A5BDE}" type="slidenum">
              <a:rPr lang="en-US" smtClean="0"/>
              <a:t>27</a:t>
            </a:fld>
            <a:endParaRPr lang="en-US"/>
          </a:p>
        </p:txBody>
      </p:sp>
    </p:spTree>
    <p:extLst>
      <p:ext uri="{BB962C8B-B14F-4D97-AF65-F5344CB8AC3E}">
        <p14:creationId xmlns:p14="http://schemas.microsoft.com/office/powerpoint/2010/main" val="751290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1/2/2023</a:t>
            </a:fld>
            <a:endParaRPr lang="en-US"/>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a:solidFill>
                  <a:schemeClr val="tx2"/>
                </a:solidFill>
                <a:latin typeface="Arial" panose="020B0604020202020204" pitchFamily="34" charset="0"/>
                <a:cs typeface="Arial" panose="020B0604020202020204" pitchFamily="34" charset="0"/>
              </a:rPr>
              <a:t>McGraw Hill   </a:t>
            </a:r>
            <a:r>
              <a:rPr lang="en-US" sz="900" b="1" spc="0" baseline="0">
                <a:solidFill>
                  <a:schemeClr val="tx2"/>
                </a:solidFill>
                <a:latin typeface="Arial" panose="020B0604020202020204" pitchFamily="34" charset="0"/>
                <a:cs typeface="Arial" panose="020B0604020202020204" pitchFamily="34" charset="0"/>
              </a:rPr>
              <a:t>|</a:t>
            </a:r>
            <a:endParaRPr lang="en-US" sz="90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a:solidFill>
                  <a:schemeClr val="tx2"/>
                </a:solidFill>
              </a:rPr>
              <a:t>Surface Area</a:t>
            </a:r>
            <a:endParaRPr lang="en-US" sz="900" b="0">
              <a:solidFill>
                <a:schemeClr val="tx2"/>
              </a:solidFill>
            </a:endParaRP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3600" b="1">
                <a:solidFill>
                  <a:srgbClr val="33175A"/>
                </a:solidFill>
                <a:latin typeface="Arial" panose="020B0604020202020204" pitchFamily="34" charset="0"/>
                <a:cs typeface="Arial" panose="020B0604020202020204" pitchFamily="34" charset="0"/>
              </a:rPr>
              <a:t>Surface Area </a:t>
            </a:r>
            <a:endParaRPr lang="en-US" sz="3600" b="1">
              <a:solidFill>
                <a:srgbClr val="3317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327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endParaRPr lang="en-US" sz="1800" b="0">
              <a:solidFill>
                <a:srgbClr val="000000"/>
              </a:solidFill>
              <a:latin typeface="Vectipede Bk"/>
            </a:endParaRPr>
          </a:p>
          <a:p>
            <a:r>
              <a:rPr lang="en-IN" sz="2800" b="0">
                <a:solidFill>
                  <a:schemeClr val="tx1"/>
                </a:solidFill>
              </a:rPr>
              <a:t>Surface Areas of Prisms and Cylinders</a:t>
            </a:r>
            <a:endParaRPr lang="en-US" sz="2800" b="0">
              <a:solidFill>
                <a:schemeClr val="tx1"/>
              </a:solidFill>
            </a:endParaRPr>
          </a:p>
        </p:txBody>
      </p:sp>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3" y="1707845"/>
            <a:ext cx="9269754" cy="95316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24113" indent="-2424113"/>
            <a:r>
              <a:rPr lang="en-US" sz="2800" b="1">
                <a:solidFill>
                  <a:schemeClr val="tx1"/>
                </a:solidFill>
              </a:rPr>
              <a:t>Key Concept: </a:t>
            </a:r>
            <a:r>
              <a:rPr lang="en-IN" sz="2800" b="1"/>
              <a:t>Lateral Area and Surface Area of a Right Prism</a:t>
            </a:r>
            <a:endParaRPr lang="en-IN"/>
          </a:p>
        </p:txBody>
      </p:sp>
      <p:graphicFrame>
        <p:nvGraphicFramePr>
          <p:cNvPr id="2" name="Table 2">
            <a:extLst>
              <a:ext uri="{FF2B5EF4-FFF2-40B4-BE49-F238E27FC236}">
                <a16:creationId xmlns:a16="http://schemas.microsoft.com/office/drawing/2014/main" id="{D0016F9F-2DC4-4492-90FC-DFC8FAC23AE0}"/>
              </a:ext>
            </a:extLst>
          </p:cNvPr>
          <p:cNvGraphicFramePr>
            <a:graphicFrameLocks noGrp="1"/>
          </p:cNvGraphicFramePr>
          <p:nvPr>
            <p:extLst>
              <p:ext uri="{D42A27DB-BD31-4B8C-83A1-F6EECF244321}">
                <p14:modId xmlns:p14="http://schemas.microsoft.com/office/powerpoint/2010/main" val="1337512272"/>
              </p:ext>
            </p:extLst>
          </p:nvPr>
        </p:nvGraphicFramePr>
        <p:xfrm>
          <a:off x="554804" y="2667585"/>
          <a:ext cx="9154275" cy="3505200"/>
        </p:xfrm>
        <a:graphic>
          <a:graphicData uri="http://schemas.openxmlformats.org/drawingml/2006/table">
            <a:tbl>
              <a:tblPr firstRow="1" bandRow="1">
                <a:tableStyleId>{2D5ABB26-0587-4C30-8999-92F81FD0307C}</a:tableStyleId>
              </a:tblPr>
              <a:tblGrid>
                <a:gridCol w="1356189">
                  <a:extLst>
                    <a:ext uri="{9D8B030D-6E8A-4147-A177-3AD203B41FA5}">
                      <a16:colId xmlns:a16="http://schemas.microsoft.com/office/drawing/2014/main" val="2837387489"/>
                    </a:ext>
                  </a:extLst>
                </a:gridCol>
                <a:gridCol w="7798086">
                  <a:extLst>
                    <a:ext uri="{9D8B030D-6E8A-4147-A177-3AD203B41FA5}">
                      <a16:colId xmlns:a16="http://schemas.microsoft.com/office/drawing/2014/main" val="1056649395"/>
                    </a:ext>
                  </a:extLst>
                </a:gridCol>
              </a:tblGrid>
              <a:tr h="370840">
                <a:tc>
                  <a:txBody>
                    <a:bodyPr/>
                    <a:lstStyle/>
                    <a:p>
                      <a:r>
                        <a:rPr lang="en-IN" sz="2800" b="1" u="none" strike="noStrike" kern="1200" baseline="0">
                          <a:solidFill>
                            <a:schemeClr val="tx1"/>
                          </a:solidFill>
                        </a:rPr>
                        <a:t>Words</a:t>
                      </a:r>
                      <a:endParaRPr lang="en-IN" sz="2800" b="1" i="0" u="none" strike="noStrike"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u="none" strike="noStrike" kern="1200" baseline="0">
                          <a:solidFill>
                            <a:schemeClr val="tx2"/>
                          </a:solidFill>
                        </a:rPr>
                        <a:t>The lateral area </a:t>
                      </a:r>
                      <a:r>
                        <a:rPr lang="en-IN" sz="2800" i="1" u="none" strike="noStrike" kern="1200" baseline="0">
                          <a:solidFill>
                            <a:schemeClr val="tx2"/>
                          </a:solidFill>
                        </a:rPr>
                        <a:t>L</a:t>
                      </a:r>
                      <a:r>
                        <a:rPr lang="en-IN" sz="2800" u="none" strike="noStrike" kern="1200" baseline="0">
                          <a:solidFill>
                            <a:schemeClr val="tx2"/>
                          </a:solidFill>
                        </a:rPr>
                        <a:t> of a right prism is </a:t>
                      </a:r>
                      <a:r>
                        <a:rPr lang="en-IN" sz="2800" i="1" u="none" strike="noStrike" kern="1200" baseline="0">
                          <a:solidFill>
                            <a:schemeClr val="tx2"/>
                          </a:solidFill>
                        </a:rPr>
                        <a:t>L = </a:t>
                      </a:r>
                      <a:r>
                        <a:rPr lang="en-IN" sz="2800" i="1" u="none" strike="noStrike" kern="1200" baseline="0" err="1">
                          <a:solidFill>
                            <a:schemeClr val="tx2"/>
                          </a:solidFill>
                        </a:rPr>
                        <a:t>Ph</a:t>
                      </a:r>
                      <a:r>
                        <a:rPr lang="en-IN" sz="2800" u="none" strike="noStrike" kern="1200" baseline="0">
                          <a:solidFill>
                            <a:schemeClr val="tx2"/>
                          </a:solidFill>
                        </a:rPr>
                        <a:t>, where </a:t>
                      </a:r>
                      <a:r>
                        <a:rPr lang="en-IN" sz="2800" i="1" u="none" strike="noStrike" kern="1200" baseline="0">
                          <a:solidFill>
                            <a:schemeClr val="tx2"/>
                          </a:solidFill>
                        </a:rPr>
                        <a:t>h</a:t>
                      </a:r>
                      <a:r>
                        <a:rPr lang="en-IN" sz="2800" u="none" strike="noStrike" kern="1200" baseline="0">
                          <a:solidFill>
                            <a:schemeClr val="tx2"/>
                          </a:solidFill>
                        </a:rPr>
                        <a:t> is the height of the prism and </a:t>
                      </a:r>
                      <a:r>
                        <a:rPr lang="en-IN" sz="2800" i="1" u="none" strike="noStrike" kern="1200" baseline="0">
                          <a:solidFill>
                            <a:schemeClr val="tx2"/>
                          </a:solidFill>
                        </a:rPr>
                        <a:t>P</a:t>
                      </a:r>
                      <a:r>
                        <a:rPr lang="en-IN" sz="2800" u="none" strike="noStrike" kern="1200" baseline="0">
                          <a:solidFill>
                            <a:schemeClr val="tx2"/>
                          </a:solidFill>
                        </a:rPr>
                        <a:t> is the perimeter of a base. </a:t>
                      </a:r>
                    </a:p>
                    <a:p>
                      <a:r>
                        <a:rPr lang="en-IN" sz="2800" u="none" strike="noStrike" kern="1200" baseline="0">
                          <a:solidFill>
                            <a:schemeClr val="tx2"/>
                          </a:solidFill>
                        </a:rPr>
                        <a:t>The surface area </a:t>
                      </a:r>
                      <a:r>
                        <a:rPr lang="en-IN" sz="2800" i="1" u="none" strike="noStrike" kern="1200" baseline="0">
                          <a:solidFill>
                            <a:schemeClr val="tx2"/>
                          </a:solidFill>
                        </a:rPr>
                        <a:t>S</a:t>
                      </a:r>
                      <a:r>
                        <a:rPr lang="en-IN" sz="2800" u="none" strike="noStrike" kern="1200" baseline="0">
                          <a:solidFill>
                            <a:schemeClr val="tx2"/>
                          </a:solidFill>
                        </a:rPr>
                        <a:t> of a right prism is </a:t>
                      </a:r>
                      <a:r>
                        <a:rPr lang="en-IN" sz="2800" b="0" i="1" u="none" strike="noStrike" kern="1200" baseline="0">
                          <a:solidFill>
                            <a:schemeClr val="tx2"/>
                          </a:solidFill>
                        </a:rPr>
                        <a:t>S = L + </a:t>
                      </a:r>
                      <a:r>
                        <a:rPr lang="en-IN" sz="2800" b="0" i="0" u="none" strike="noStrike" kern="1200" baseline="0">
                          <a:solidFill>
                            <a:schemeClr val="tx2"/>
                          </a:solidFill>
                        </a:rPr>
                        <a:t>2</a:t>
                      </a:r>
                      <a:r>
                        <a:rPr lang="en-IN" sz="2800" b="0" i="1" u="none" strike="noStrike" kern="1200" baseline="0">
                          <a:solidFill>
                            <a:schemeClr val="tx2"/>
                          </a:solidFill>
                        </a:rPr>
                        <a:t>B</a:t>
                      </a:r>
                      <a:r>
                        <a:rPr lang="en-IN" sz="2800" u="none" strike="noStrike" kern="1200" baseline="0">
                          <a:solidFill>
                            <a:schemeClr val="tx2"/>
                          </a:solidFill>
                        </a:rPr>
                        <a:t>, where </a:t>
                      </a:r>
                      <a:r>
                        <a:rPr lang="en-IN" sz="2800" i="1" u="none" strike="noStrike" kern="1200" baseline="0">
                          <a:solidFill>
                            <a:schemeClr val="tx2"/>
                          </a:solidFill>
                        </a:rPr>
                        <a:t>L</a:t>
                      </a:r>
                      <a:r>
                        <a:rPr lang="en-IN" sz="2800" u="none" strike="noStrike" kern="1200" baseline="0">
                          <a:solidFill>
                            <a:schemeClr val="tx2"/>
                          </a:solidFill>
                        </a:rPr>
                        <a:t> is the lateral area and </a:t>
                      </a:r>
                      <a:r>
                        <a:rPr lang="en-IN" sz="2800" i="1" u="none" strike="noStrike" kern="1200" baseline="0">
                          <a:solidFill>
                            <a:schemeClr val="tx2"/>
                          </a:solidFill>
                        </a:rPr>
                        <a:t>B</a:t>
                      </a:r>
                      <a:r>
                        <a:rPr lang="en-IN" sz="2800" u="none" strike="noStrike" kern="1200" baseline="0">
                          <a:solidFill>
                            <a:schemeClr val="tx2"/>
                          </a:solidFill>
                        </a:rPr>
                        <a:t> is the area of a base. By substituting </a:t>
                      </a:r>
                      <a:r>
                        <a:rPr lang="en-IN" sz="2800" i="1" u="none" strike="noStrike" kern="1200" baseline="0">
                          <a:solidFill>
                            <a:schemeClr val="tx2"/>
                          </a:solidFill>
                        </a:rPr>
                        <a:t>L = </a:t>
                      </a:r>
                      <a:r>
                        <a:rPr lang="en-IN" sz="2800" i="1" u="none" strike="noStrike" kern="1200" baseline="0" err="1">
                          <a:solidFill>
                            <a:schemeClr val="tx2"/>
                          </a:solidFill>
                        </a:rPr>
                        <a:t>Ph</a:t>
                      </a:r>
                      <a:r>
                        <a:rPr lang="en-IN" sz="2800" u="none" strike="noStrike" kern="1200" baseline="0">
                          <a:solidFill>
                            <a:schemeClr val="tx2"/>
                          </a:solidFill>
                        </a:rPr>
                        <a:t> into the equation, </a:t>
                      </a:r>
                      <a:r>
                        <a:rPr lang="en-IN" sz="2800" i="1" u="none" strike="noStrike" kern="1200" baseline="0">
                          <a:solidFill>
                            <a:schemeClr val="tx2"/>
                          </a:solidFill>
                        </a:rPr>
                        <a:t>S = </a:t>
                      </a:r>
                      <a:r>
                        <a:rPr lang="en-IN" sz="2800" i="1" u="none" strike="noStrike" kern="1200" baseline="0" err="1">
                          <a:solidFill>
                            <a:schemeClr val="tx2"/>
                          </a:solidFill>
                        </a:rPr>
                        <a:t>Ph</a:t>
                      </a:r>
                      <a:r>
                        <a:rPr lang="en-IN" sz="2800" i="1" u="none" strike="noStrike" kern="1200" baseline="0">
                          <a:solidFill>
                            <a:schemeClr val="tx2"/>
                          </a:solidFill>
                        </a:rPr>
                        <a:t> + </a:t>
                      </a:r>
                      <a:r>
                        <a:rPr lang="en-IN" sz="2800" i="0" u="none" strike="noStrike" kern="1200" baseline="0">
                          <a:solidFill>
                            <a:schemeClr val="tx2"/>
                          </a:solidFill>
                        </a:rPr>
                        <a:t>2</a:t>
                      </a:r>
                      <a:r>
                        <a:rPr lang="en-IN" sz="2800" i="1" u="none" strike="noStrike" kern="1200" baseline="0">
                          <a:solidFill>
                            <a:schemeClr val="tx2"/>
                          </a:solidFill>
                        </a:rPr>
                        <a:t>B</a:t>
                      </a:r>
                      <a:r>
                        <a:rPr lang="en-IN" sz="2800" u="none" strike="noStrike" kern="1200" baseline="0">
                          <a:solidFill>
                            <a:schemeClr val="tx2"/>
                          </a:solidFill>
                        </a:rPr>
                        <a:t>, where </a:t>
                      </a:r>
                      <a:r>
                        <a:rPr lang="en-IN" sz="2800" i="1" u="none" strike="noStrike" kern="1200" baseline="0">
                          <a:solidFill>
                            <a:schemeClr val="tx2"/>
                          </a:solidFill>
                        </a:rPr>
                        <a:t>P</a:t>
                      </a:r>
                      <a:r>
                        <a:rPr lang="en-IN" sz="2800" u="none" strike="noStrike" kern="1200" baseline="0">
                          <a:solidFill>
                            <a:schemeClr val="tx2"/>
                          </a:solidFill>
                        </a:rPr>
                        <a:t> is the perimeter of a base and </a:t>
                      </a:r>
                      <a:r>
                        <a:rPr lang="en-IN" sz="2800" i="1" u="none" strike="noStrike" kern="1200" baseline="0">
                          <a:solidFill>
                            <a:schemeClr val="tx2"/>
                          </a:solidFill>
                        </a:rPr>
                        <a:t>h</a:t>
                      </a:r>
                      <a:r>
                        <a:rPr lang="en-IN" sz="2800" u="none" strike="noStrike" kern="1200" baseline="0">
                          <a:solidFill>
                            <a:schemeClr val="tx2"/>
                          </a:solidFill>
                        </a:rPr>
                        <a:t> is the height of the prism.</a:t>
                      </a:r>
                      <a:endParaRPr lang="en-IN" sz="280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003803"/>
                  </a:ext>
                </a:extLst>
              </a:tr>
            </a:tbl>
          </a:graphicData>
        </a:graphic>
      </p:graphicFrame>
    </p:spTree>
    <p:extLst>
      <p:ext uri="{BB962C8B-B14F-4D97-AF65-F5344CB8AC3E}">
        <p14:creationId xmlns:p14="http://schemas.microsoft.com/office/powerpoint/2010/main" val="1080656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endParaRPr lang="en-US" sz="1800" b="0">
              <a:solidFill>
                <a:srgbClr val="000000"/>
              </a:solidFill>
              <a:latin typeface="Vectipede Bk"/>
            </a:endParaRPr>
          </a:p>
          <a:p>
            <a:r>
              <a:rPr lang="en-IN" sz="2800" b="0">
                <a:solidFill>
                  <a:schemeClr val="tx1"/>
                </a:solidFill>
              </a:rPr>
              <a:t>Surface Areas of Prisms and Cylinders</a:t>
            </a:r>
            <a:endParaRPr lang="en-US" sz="2800" b="0">
              <a:solidFill>
                <a:schemeClr val="tx1"/>
              </a:solidFill>
            </a:endParaRPr>
          </a:p>
        </p:txBody>
      </p:sp>
      <p:graphicFrame>
        <p:nvGraphicFramePr>
          <p:cNvPr id="2" name="Table 2">
            <a:extLst>
              <a:ext uri="{FF2B5EF4-FFF2-40B4-BE49-F238E27FC236}">
                <a16:creationId xmlns:a16="http://schemas.microsoft.com/office/drawing/2014/main" id="{D0016F9F-2DC4-4492-90FC-DFC8FAC23AE0}"/>
              </a:ext>
            </a:extLst>
          </p:cNvPr>
          <p:cNvGraphicFramePr>
            <a:graphicFrameLocks noGrp="1"/>
          </p:cNvGraphicFramePr>
          <p:nvPr>
            <p:extLst>
              <p:ext uri="{D42A27DB-BD31-4B8C-83A1-F6EECF244321}">
                <p14:modId xmlns:p14="http://schemas.microsoft.com/office/powerpoint/2010/main" val="1549340915"/>
              </p:ext>
            </p:extLst>
          </p:nvPr>
        </p:nvGraphicFramePr>
        <p:xfrm>
          <a:off x="616449" y="1804555"/>
          <a:ext cx="8045770" cy="3596640"/>
        </p:xfrm>
        <a:graphic>
          <a:graphicData uri="http://schemas.openxmlformats.org/drawingml/2006/table">
            <a:tbl>
              <a:tblPr firstRow="1" bandRow="1">
                <a:tableStyleId>{2D5ABB26-0587-4C30-8999-92F81FD0307C}</a:tableStyleId>
              </a:tblPr>
              <a:tblGrid>
                <a:gridCol w="1890777">
                  <a:extLst>
                    <a:ext uri="{9D8B030D-6E8A-4147-A177-3AD203B41FA5}">
                      <a16:colId xmlns:a16="http://schemas.microsoft.com/office/drawing/2014/main" val="2837387489"/>
                    </a:ext>
                  </a:extLst>
                </a:gridCol>
                <a:gridCol w="6154993">
                  <a:extLst>
                    <a:ext uri="{9D8B030D-6E8A-4147-A177-3AD203B41FA5}">
                      <a16:colId xmlns:a16="http://schemas.microsoft.com/office/drawing/2014/main" val="105664939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1" u="none" strike="noStrike" kern="1200" baseline="0">
                          <a:solidFill>
                            <a:schemeClr val="tx1"/>
                          </a:solidFill>
                        </a:rPr>
                        <a:t>Symbols</a:t>
                      </a:r>
                      <a:endParaRPr lang="en-IN" sz="2800" b="1" i="0" u="none" strike="noStrike"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i="1" u="none" strike="noStrike" kern="1200" baseline="0">
                          <a:solidFill>
                            <a:schemeClr val="tx2"/>
                          </a:solidFill>
                        </a:rPr>
                        <a:t>L = Ph</a:t>
                      </a:r>
                    </a:p>
                    <a:p>
                      <a:r>
                        <a:rPr lang="en-IN" sz="2800" i="1" u="none" strike="noStrike" kern="1200" baseline="0">
                          <a:solidFill>
                            <a:schemeClr val="tx2"/>
                          </a:solidFill>
                        </a:rPr>
                        <a:t>S = L + </a:t>
                      </a:r>
                      <a:r>
                        <a:rPr lang="en-IN" sz="2800" i="0" u="none" strike="noStrike" kern="1200" baseline="0">
                          <a:solidFill>
                            <a:schemeClr val="tx2"/>
                          </a:solidFill>
                        </a:rPr>
                        <a:t>2</a:t>
                      </a:r>
                      <a:r>
                        <a:rPr lang="en-IN" sz="2800" i="1" u="none" strike="noStrike" kern="1200" baseline="0">
                          <a:solidFill>
                            <a:schemeClr val="tx2"/>
                          </a:solidFill>
                        </a:rPr>
                        <a:t>B </a:t>
                      </a:r>
                      <a:r>
                        <a:rPr lang="en-IN" sz="2800" i="0" u="none" strike="noStrike" kern="1200" baseline="0">
                          <a:solidFill>
                            <a:schemeClr val="tx2"/>
                          </a:solidFill>
                        </a:rPr>
                        <a:t>or</a:t>
                      </a:r>
                      <a:r>
                        <a:rPr lang="en-IN" sz="2800" i="1" u="none" strike="noStrike" kern="1200" baseline="0">
                          <a:solidFill>
                            <a:schemeClr val="tx2"/>
                          </a:solidFill>
                        </a:rPr>
                        <a:t> S = Ph + </a:t>
                      </a:r>
                      <a:r>
                        <a:rPr lang="en-IN" sz="2800" i="0" u="none" strike="noStrike" kern="1200" baseline="0">
                          <a:solidFill>
                            <a:schemeClr val="tx2"/>
                          </a:solidFill>
                        </a:rPr>
                        <a:t>2</a:t>
                      </a:r>
                      <a:r>
                        <a:rPr lang="en-IN" sz="2800" i="1" u="none" strike="noStrike" kern="1200" baseline="0">
                          <a:solidFill>
                            <a:schemeClr val="tx2"/>
                          </a:solidFill>
                        </a:rPr>
                        <a:t>B</a:t>
                      </a:r>
                      <a:endParaRPr lang="en-IN" sz="2800" i="1">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73458"/>
                  </a:ext>
                </a:extLst>
              </a:tr>
              <a:tr h="370840">
                <a:tc>
                  <a:txBody>
                    <a:bodyPr/>
                    <a:lstStyle/>
                    <a:p>
                      <a:r>
                        <a:rPr lang="en-IN" sz="2800" b="1" u="none" strike="noStrike" kern="1200" baseline="0">
                          <a:solidFill>
                            <a:schemeClr val="tx1"/>
                          </a:solidFill>
                        </a:rPr>
                        <a:t>Examples</a:t>
                      </a:r>
                      <a:endParaRPr lang="en-IN" sz="2800" b="1" i="0" u="none" strike="noStrike"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2800" u="none" strike="noStrike" kern="1200" baseline="0"/>
                    </a:p>
                    <a:p>
                      <a:endParaRPr lang="en-IN" sz="2800" u="none" strike="noStrike" kern="1200" baseline="0"/>
                    </a:p>
                    <a:p>
                      <a:endParaRPr lang="en-IN" sz="2800" u="none" strike="noStrike" kern="1200" baseline="0"/>
                    </a:p>
                    <a:p>
                      <a:endParaRPr lang="en-IN" sz="2800" u="none" strike="noStrike" kern="1200" baseline="0"/>
                    </a:p>
                    <a:p>
                      <a:endParaRPr lang="en-IN" sz="2800" u="none" strike="noStrike" kern="1200" baseline="0"/>
                    </a:p>
                    <a:p>
                      <a:r>
                        <a:rPr lang="en-IN" sz="2800" u="none" strike="noStrike" kern="1200" baseline="0"/>
                        <a:t>    Lateral Area         Surface Area</a:t>
                      </a:r>
                      <a:endParaRPr lang="en-IN"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5832395"/>
                  </a:ext>
                </a:extLst>
              </a:tr>
            </a:tbl>
          </a:graphicData>
        </a:graphic>
      </p:graphicFrame>
      <p:pic>
        <p:nvPicPr>
          <p:cNvPr id="4" name="Picture 3">
            <a:extLst>
              <a:ext uri="{FF2B5EF4-FFF2-40B4-BE49-F238E27FC236}">
                <a16:creationId xmlns:a16="http://schemas.microsoft.com/office/drawing/2014/main" id="{A379F143-0B93-4F74-B8FB-398D0D185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3712" y="2922422"/>
            <a:ext cx="2579928" cy="1994214"/>
          </a:xfrm>
          <a:prstGeom prst="rect">
            <a:avLst/>
          </a:prstGeom>
        </p:spPr>
      </p:pic>
      <p:pic>
        <p:nvPicPr>
          <p:cNvPr id="6" name="Picture 5">
            <a:extLst>
              <a:ext uri="{FF2B5EF4-FFF2-40B4-BE49-F238E27FC236}">
                <a16:creationId xmlns:a16="http://schemas.microsoft.com/office/drawing/2014/main" id="{BCA99A8D-961D-4DD9-9D55-B70350C048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281" y="2922422"/>
            <a:ext cx="1914792" cy="1848108"/>
          </a:xfrm>
          <a:prstGeom prst="rect">
            <a:avLst/>
          </a:prstGeom>
        </p:spPr>
      </p:pic>
    </p:spTree>
    <p:extLst>
      <p:ext uri="{BB962C8B-B14F-4D97-AF65-F5344CB8AC3E}">
        <p14:creationId xmlns:p14="http://schemas.microsoft.com/office/powerpoint/2010/main" val="4020921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endParaRPr lang="en-US" sz="1800" b="0">
              <a:solidFill>
                <a:srgbClr val="000000"/>
              </a:solidFill>
              <a:latin typeface="Vectipede Bk"/>
            </a:endParaRPr>
          </a:p>
          <a:p>
            <a:r>
              <a:rPr lang="en-IN" sz="2800" b="0">
                <a:solidFill>
                  <a:schemeClr val="tx1"/>
                </a:solidFill>
              </a:rPr>
              <a:t>Surface Areas of Prisms and Cylinders</a:t>
            </a:r>
            <a:endParaRPr lang="en-US" sz="2800" b="0">
              <a:solidFill>
                <a:schemeClr val="tx1"/>
              </a:solidFill>
            </a:endParaRPr>
          </a:p>
        </p:txBody>
      </p:sp>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3" y="1707845"/>
            <a:ext cx="9269754" cy="95316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24113" indent="-2424113"/>
            <a:r>
              <a:rPr lang="en-US" sz="2800" b="1">
                <a:solidFill>
                  <a:schemeClr val="tx1"/>
                </a:solidFill>
              </a:rPr>
              <a:t>Key Concept: </a:t>
            </a:r>
            <a:r>
              <a:rPr lang="en-IN" sz="2800" b="1"/>
              <a:t>Lateral Area and Surface Area of a Right Cylinder</a:t>
            </a:r>
            <a:endParaRPr lang="en-IN" sz="2800"/>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D0016F9F-2DC4-4492-90FC-DFC8FAC23AE0}"/>
                  </a:ext>
                </a:extLst>
              </p:cNvPr>
              <p:cNvGraphicFramePr>
                <a:graphicFrameLocks noGrp="1"/>
              </p:cNvGraphicFramePr>
              <p:nvPr>
                <p:extLst>
                  <p:ext uri="{D42A27DB-BD31-4B8C-83A1-F6EECF244321}">
                    <p14:modId xmlns:p14="http://schemas.microsoft.com/office/powerpoint/2010/main" val="1924882896"/>
                  </p:ext>
                </p:extLst>
              </p:nvPr>
            </p:nvGraphicFramePr>
            <p:xfrm>
              <a:off x="472611" y="2667585"/>
              <a:ext cx="10254383" cy="3505200"/>
            </p:xfrm>
            <a:graphic>
              <a:graphicData uri="http://schemas.openxmlformats.org/drawingml/2006/table">
                <a:tbl>
                  <a:tblPr firstRow="1" bandRow="1">
                    <a:tableStyleId>{2D5ABB26-0587-4C30-8999-92F81FD0307C}</a:tableStyleId>
                  </a:tblPr>
                  <a:tblGrid>
                    <a:gridCol w="1571533">
                      <a:extLst>
                        <a:ext uri="{9D8B030D-6E8A-4147-A177-3AD203B41FA5}">
                          <a16:colId xmlns:a16="http://schemas.microsoft.com/office/drawing/2014/main" val="2837387489"/>
                        </a:ext>
                      </a:extLst>
                    </a:gridCol>
                    <a:gridCol w="8682850">
                      <a:extLst>
                        <a:ext uri="{9D8B030D-6E8A-4147-A177-3AD203B41FA5}">
                          <a16:colId xmlns:a16="http://schemas.microsoft.com/office/drawing/2014/main" val="1056649395"/>
                        </a:ext>
                      </a:extLst>
                    </a:gridCol>
                  </a:tblGrid>
                  <a:tr h="370840">
                    <a:tc>
                      <a:txBody>
                        <a:bodyPr/>
                        <a:lstStyle/>
                        <a:p>
                          <a:r>
                            <a:rPr lang="en-IN" sz="2800" b="1" u="none" strike="noStrike" kern="1200" baseline="0">
                              <a:solidFill>
                                <a:schemeClr val="tx1"/>
                              </a:solidFill>
                            </a:rPr>
                            <a:t>Words</a:t>
                          </a:r>
                          <a:endParaRPr lang="en-IN" sz="2800" b="1" i="0" u="none" strike="noStrike"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The lateral area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of a right cylinder is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 2</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err="1">
                              <a:solidFill>
                                <a:schemeClr val="tx2"/>
                              </a:solidFill>
                              <a:latin typeface="+mn-lt"/>
                              <a:ea typeface="+mn-ea"/>
                              <a:cs typeface="+mn-cs"/>
                            </a:rPr>
                            <a:t>rh</a:t>
                          </a:r>
                          <a:r>
                            <a:rPr lang="en-IN" sz="2800" b="0" i="0" u="none" strike="noStrike" kern="1200" baseline="0">
                              <a:solidFill>
                                <a:schemeClr val="tx2"/>
                              </a:solidFill>
                              <a:latin typeface="+mn-lt"/>
                              <a:ea typeface="+mn-ea"/>
                              <a:cs typeface="+mn-cs"/>
                            </a:rPr>
                            <a:t>, where </a:t>
                          </a:r>
                          <a:r>
                            <a:rPr lang="en-IN" sz="2800" b="0" i="1" u="none" strike="noStrike" kern="1200" baseline="0">
                              <a:solidFill>
                                <a:schemeClr val="tx2"/>
                              </a:solidFill>
                              <a:latin typeface="+mn-lt"/>
                              <a:ea typeface="+mn-ea"/>
                              <a:cs typeface="+mn-cs"/>
                            </a:rPr>
                            <a:t>r </a:t>
                          </a:r>
                          <a:r>
                            <a:rPr lang="en-IN" sz="2800" b="0" i="0" u="none" strike="noStrike" kern="1200" baseline="0">
                              <a:solidFill>
                                <a:schemeClr val="tx2"/>
                              </a:solidFill>
                              <a:latin typeface="+mn-lt"/>
                              <a:ea typeface="+mn-ea"/>
                              <a:cs typeface="+mn-cs"/>
                            </a:rPr>
                            <a:t>is the radius of a base and </a:t>
                          </a:r>
                          <a:r>
                            <a:rPr lang="en-IN" sz="2800" b="0" i="1" u="none" strike="noStrike" kern="1200" baseline="0">
                              <a:solidFill>
                                <a:schemeClr val="tx2"/>
                              </a:solidFill>
                              <a:latin typeface="+mn-lt"/>
                              <a:ea typeface="+mn-ea"/>
                              <a:cs typeface="+mn-cs"/>
                            </a:rPr>
                            <a:t>h </a:t>
                          </a:r>
                          <a:r>
                            <a:rPr lang="en-IN" sz="2800" b="0" i="0" u="none" strike="noStrike" kern="1200" baseline="0">
                              <a:solidFill>
                                <a:schemeClr val="tx2"/>
                              </a:solidFill>
                              <a:latin typeface="+mn-lt"/>
                              <a:ea typeface="+mn-ea"/>
                              <a:cs typeface="+mn-cs"/>
                            </a:rPr>
                            <a:t>is the height of the cylinder. </a:t>
                          </a:r>
                        </a:p>
                        <a:p>
                          <a:r>
                            <a:rPr lang="en-IN" sz="2800" b="0" i="0" u="none" strike="noStrike" kern="1200" baseline="0">
                              <a:solidFill>
                                <a:schemeClr val="tx2"/>
                              </a:solidFill>
                              <a:latin typeface="+mn-lt"/>
                              <a:ea typeface="+mn-ea"/>
                              <a:cs typeface="+mn-cs"/>
                            </a:rPr>
                            <a:t>The surface area </a:t>
                          </a:r>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of a right cylinder is </a:t>
                          </a:r>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+ 2</a:t>
                          </a:r>
                          <a:r>
                            <a:rPr lang="en-IN" sz="2800" b="0" i="1" u="none" strike="noStrike" kern="1200" baseline="0">
                              <a:solidFill>
                                <a:schemeClr val="tx2"/>
                              </a:solidFill>
                              <a:latin typeface="+mn-lt"/>
                              <a:ea typeface="+mn-ea"/>
                              <a:cs typeface="+mn-cs"/>
                            </a:rPr>
                            <a:t>B</a:t>
                          </a:r>
                          <a:r>
                            <a:rPr lang="en-IN" sz="2800" b="0" i="0" u="none" strike="noStrike" kern="1200" baseline="0">
                              <a:solidFill>
                                <a:schemeClr val="tx2"/>
                              </a:solidFill>
                              <a:latin typeface="+mn-lt"/>
                              <a:ea typeface="+mn-ea"/>
                              <a:cs typeface="+mn-cs"/>
                            </a:rPr>
                            <a:t>, where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is the lateral area and </a:t>
                          </a:r>
                          <a:r>
                            <a:rPr lang="en-IN" sz="2800" b="0" i="1" u="none" strike="noStrike" kern="1200" baseline="0">
                              <a:solidFill>
                                <a:schemeClr val="tx2"/>
                              </a:solidFill>
                              <a:latin typeface="+mn-lt"/>
                              <a:ea typeface="+mn-ea"/>
                              <a:cs typeface="+mn-cs"/>
                            </a:rPr>
                            <a:t>B </a:t>
                          </a:r>
                          <a:r>
                            <a:rPr lang="en-IN" sz="2800" b="0" i="0" u="none" strike="noStrike" kern="1200" baseline="0">
                              <a:solidFill>
                                <a:schemeClr val="tx2"/>
                              </a:solidFill>
                              <a:latin typeface="+mn-lt"/>
                              <a:ea typeface="+mn-ea"/>
                              <a:cs typeface="+mn-cs"/>
                            </a:rPr>
                            <a:t>is the area of a base. By substituting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 2</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err="1">
                              <a:solidFill>
                                <a:schemeClr val="tx2"/>
                              </a:solidFill>
                              <a:latin typeface="+mn-lt"/>
                              <a:ea typeface="+mn-ea"/>
                              <a:cs typeface="+mn-cs"/>
                            </a:rPr>
                            <a:t>rh</a:t>
                          </a:r>
                          <a:r>
                            <a:rPr lang="en-IN" sz="2800" b="0" i="1" u="none" strike="noStrike" kern="1200" baseline="0">
                              <a:solidFill>
                                <a:schemeClr val="tx2"/>
                              </a:solidFill>
                              <a:latin typeface="+mn-lt"/>
                              <a:ea typeface="+mn-ea"/>
                              <a:cs typeface="+mn-cs"/>
                            </a:rPr>
                            <a:t> </a:t>
                          </a:r>
                          <a:r>
                            <a:rPr lang="en-IN" sz="2800" b="0" i="0" u="none" strike="noStrike" kern="1200" baseline="0">
                              <a:solidFill>
                                <a:schemeClr val="tx2"/>
                              </a:solidFill>
                              <a:latin typeface="+mn-lt"/>
                              <a:ea typeface="+mn-ea"/>
                              <a:cs typeface="+mn-cs"/>
                            </a:rPr>
                            <a:t>and </a:t>
                          </a:r>
                          <a:r>
                            <a:rPr lang="en-IN" sz="2800" b="0" i="1" u="none" strike="noStrike" kern="1200" baseline="0">
                              <a:solidFill>
                                <a:schemeClr val="tx2"/>
                              </a:solidFill>
                              <a:latin typeface="+mn-lt"/>
                              <a:ea typeface="+mn-ea"/>
                              <a:cs typeface="+mn-cs"/>
                            </a:rPr>
                            <a:t>B </a:t>
                          </a:r>
                          <a:r>
                            <a:rPr lang="en-IN" sz="2800" b="0" i="0" u="none" strike="noStrike" kern="1200" baseline="0">
                              <a:solidFill>
                                <a:schemeClr val="tx2"/>
                              </a:solidFill>
                              <a:latin typeface="+mn-lt"/>
                              <a:ea typeface="+mn-ea"/>
                              <a:cs typeface="+mn-cs"/>
                            </a:rPr>
                            <a:t>= </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r>
                            <a:rPr lang="en-IN" sz="2800" b="0" i="0" u="none" strike="noStrike" kern="1200" baseline="30000">
                              <a:solidFill>
                                <a:schemeClr val="tx2"/>
                              </a:solidFill>
                              <a:latin typeface="+mn-lt"/>
                              <a:ea typeface="+mn-ea"/>
                              <a:cs typeface="+mn-cs"/>
                            </a:rPr>
                            <a:t>2 </a:t>
                          </a:r>
                          <a:r>
                            <a:rPr lang="en-IN" sz="2800" b="0" i="0" u="none" strike="noStrike" kern="1200" baseline="0">
                              <a:solidFill>
                                <a:schemeClr val="tx2"/>
                              </a:solidFill>
                              <a:latin typeface="+mn-lt"/>
                              <a:ea typeface="+mn-ea"/>
                              <a:cs typeface="+mn-cs"/>
                            </a:rPr>
                            <a:t>into the equation, </a:t>
                          </a:r>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 2</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err="1">
                              <a:solidFill>
                                <a:schemeClr val="tx2"/>
                              </a:solidFill>
                              <a:latin typeface="+mn-lt"/>
                              <a:ea typeface="+mn-ea"/>
                              <a:cs typeface="+mn-cs"/>
                            </a:rPr>
                            <a:t>rh</a:t>
                          </a:r>
                          <a:r>
                            <a:rPr lang="en-IN" sz="2800" b="0" i="1" u="none" strike="noStrike" kern="1200" baseline="0">
                              <a:solidFill>
                                <a:schemeClr val="tx2"/>
                              </a:solidFill>
                              <a:latin typeface="+mn-lt"/>
                              <a:ea typeface="+mn-ea"/>
                              <a:cs typeface="+mn-cs"/>
                            </a:rPr>
                            <a:t> </a:t>
                          </a:r>
                          <a:r>
                            <a:rPr lang="en-IN" sz="2800" b="0" i="0" u="none" strike="noStrike" kern="1200" baseline="0">
                              <a:solidFill>
                                <a:schemeClr val="tx2"/>
                              </a:solidFill>
                              <a:latin typeface="+mn-lt"/>
                              <a:ea typeface="+mn-ea"/>
                              <a:cs typeface="+mn-cs"/>
                            </a:rPr>
                            <a:t>+ 2</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r>
                            <a:rPr lang="en-IN" sz="2800" b="0" i="0" u="none" strike="noStrike" kern="1200" baseline="30000">
                              <a:solidFill>
                                <a:schemeClr val="tx2"/>
                              </a:solidFill>
                              <a:latin typeface="+mn-lt"/>
                              <a:ea typeface="+mn-ea"/>
                              <a:cs typeface="+mn-cs"/>
                            </a:rPr>
                            <a:t>2</a:t>
                          </a:r>
                          <a:r>
                            <a:rPr lang="en-IN" sz="2800" b="0" i="0" u="none" strike="noStrike" kern="1200" baseline="0">
                              <a:solidFill>
                                <a:schemeClr val="tx2"/>
                              </a:solidFill>
                              <a:latin typeface="+mn-lt"/>
                              <a:ea typeface="+mn-ea"/>
                              <a:cs typeface="+mn-cs"/>
                            </a:rPr>
                            <a:t>, where </a:t>
                          </a:r>
                          <a:r>
                            <a:rPr lang="en-IN" sz="2800" b="0" i="1" u="none" strike="noStrike" kern="1200" baseline="0">
                              <a:solidFill>
                                <a:schemeClr val="tx2"/>
                              </a:solidFill>
                              <a:latin typeface="+mn-lt"/>
                              <a:ea typeface="+mn-ea"/>
                              <a:cs typeface="+mn-cs"/>
                            </a:rPr>
                            <a:t>r </a:t>
                          </a:r>
                          <a:r>
                            <a:rPr lang="en-IN" sz="2800" b="0" i="0" u="none" strike="noStrike" kern="1200" baseline="0">
                              <a:solidFill>
                                <a:schemeClr val="tx2"/>
                              </a:solidFill>
                              <a:latin typeface="+mn-lt"/>
                              <a:ea typeface="+mn-ea"/>
                              <a:cs typeface="+mn-cs"/>
                            </a:rPr>
                            <a:t>is the radius of a base and </a:t>
                          </a:r>
                          <a:r>
                            <a:rPr lang="en-IN" sz="2800" b="0" i="1" u="none" strike="noStrike" kern="1200" baseline="0">
                              <a:solidFill>
                                <a:schemeClr val="tx2"/>
                              </a:solidFill>
                              <a:latin typeface="+mn-lt"/>
                              <a:ea typeface="+mn-ea"/>
                              <a:cs typeface="+mn-cs"/>
                            </a:rPr>
                            <a:t>h </a:t>
                          </a:r>
                          <a:r>
                            <a:rPr lang="en-IN" sz="2800" b="0" i="0" u="none" strike="noStrike" kern="1200" baseline="0">
                              <a:solidFill>
                                <a:schemeClr val="tx2"/>
                              </a:solidFill>
                              <a:latin typeface="+mn-lt"/>
                              <a:ea typeface="+mn-ea"/>
                              <a:cs typeface="+mn-cs"/>
                            </a:rPr>
                            <a:t>is the height of the cylinder.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003803"/>
                      </a:ext>
                    </a:extLst>
                  </a:tr>
                </a:tbl>
              </a:graphicData>
            </a:graphic>
          </p:graphicFrame>
        </mc:Choice>
        <mc:Fallback xmlns="">
          <p:graphicFrame>
            <p:nvGraphicFramePr>
              <p:cNvPr id="2" name="Table 2">
                <a:extLst>
                  <a:ext uri="{FF2B5EF4-FFF2-40B4-BE49-F238E27FC236}">
                    <a16:creationId xmlns:a16="http://schemas.microsoft.com/office/drawing/2014/main" id="{D0016F9F-2DC4-4492-90FC-DFC8FAC23AE0}"/>
                  </a:ext>
                </a:extLst>
              </p:cNvPr>
              <p:cNvGraphicFramePr>
                <a:graphicFrameLocks noGrp="1"/>
              </p:cNvGraphicFramePr>
              <p:nvPr>
                <p:extLst>
                  <p:ext uri="{D42A27DB-BD31-4B8C-83A1-F6EECF244321}">
                    <p14:modId xmlns:p14="http://schemas.microsoft.com/office/powerpoint/2010/main" val="1924882896"/>
                  </p:ext>
                </p:extLst>
              </p:nvPr>
            </p:nvGraphicFramePr>
            <p:xfrm>
              <a:off x="472611" y="2667585"/>
              <a:ext cx="10254383" cy="3505200"/>
            </p:xfrm>
            <a:graphic>
              <a:graphicData uri="http://schemas.openxmlformats.org/drawingml/2006/table">
                <a:tbl>
                  <a:tblPr firstRow="1" bandRow="1">
                    <a:tableStyleId>{2D5ABB26-0587-4C30-8999-92F81FD0307C}</a:tableStyleId>
                  </a:tblPr>
                  <a:tblGrid>
                    <a:gridCol w="1571533">
                      <a:extLst>
                        <a:ext uri="{9D8B030D-6E8A-4147-A177-3AD203B41FA5}">
                          <a16:colId xmlns:a16="http://schemas.microsoft.com/office/drawing/2014/main" val="2837387489"/>
                        </a:ext>
                      </a:extLst>
                    </a:gridCol>
                    <a:gridCol w="8682850">
                      <a:extLst>
                        <a:ext uri="{9D8B030D-6E8A-4147-A177-3AD203B41FA5}">
                          <a16:colId xmlns:a16="http://schemas.microsoft.com/office/drawing/2014/main" val="1056649395"/>
                        </a:ext>
                      </a:extLst>
                    </a:gridCol>
                  </a:tblGrid>
                  <a:tr h="3505200">
                    <a:tc>
                      <a:txBody>
                        <a:bodyPr/>
                        <a:lstStyle/>
                        <a:p>
                          <a:r>
                            <a:rPr lang="en-IN" sz="2800" b="1" u="none" strike="noStrike" kern="1200" baseline="0">
                              <a:solidFill>
                                <a:schemeClr val="tx1"/>
                              </a:solidFill>
                            </a:rPr>
                            <a:t>Words</a:t>
                          </a:r>
                          <a:endParaRPr lang="en-IN" sz="2800" b="1" i="0" u="none" strike="noStrike"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175" t="-1736" r="-140" b="-4861"/>
                          </a:stretch>
                        </a:blipFill>
                      </a:tcPr>
                    </a:tc>
                    <a:extLst>
                      <a:ext uri="{0D108BD9-81ED-4DB2-BD59-A6C34878D82A}">
                        <a16:rowId xmlns:a16="http://schemas.microsoft.com/office/drawing/2014/main" val="3101003803"/>
                      </a:ext>
                    </a:extLst>
                  </a:tr>
                </a:tbl>
              </a:graphicData>
            </a:graphic>
          </p:graphicFrame>
        </mc:Fallback>
      </mc:AlternateContent>
    </p:spTree>
    <p:extLst>
      <p:ext uri="{BB962C8B-B14F-4D97-AF65-F5344CB8AC3E}">
        <p14:creationId xmlns:p14="http://schemas.microsoft.com/office/powerpoint/2010/main" val="1953654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endParaRPr lang="en-US" sz="1800" b="0">
              <a:solidFill>
                <a:srgbClr val="000000"/>
              </a:solidFill>
              <a:latin typeface="Vectipede Bk"/>
            </a:endParaRPr>
          </a:p>
          <a:p>
            <a:r>
              <a:rPr lang="en-IN" sz="2800" b="0">
                <a:solidFill>
                  <a:schemeClr val="tx1"/>
                </a:solidFill>
              </a:rPr>
              <a:t>Surface Areas of Prisms and Cylinders</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D0016F9F-2DC4-4492-90FC-DFC8FAC23AE0}"/>
                  </a:ext>
                </a:extLst>
              </p:cNvPr>
              <p:cNvGraphicFramePr>
                <a:graphicFrameLocks noGrp="1"/>
              </p:cNvGraphicFramePr>
              <p:nvPr>
                <p:extLst>
                  <p:ext uri="{D42A27DB-BD31-4B8C-83A1-F6EECF244321}">
                    <p14:modId xmlns:p14="http://schemas.microsoft.com/office/powerpoint/2010/main" val="3092103043"/>
                  </p:ext>
                </p:extLst>
              </p:nvPr>
            </p:nvGraphicFramePr>
            <p:xfrm>
              <a:off x="616449" y="1804555"/>
              <a:ext cx="7210028" cy="3596640"/>
            </p:xfrm>
            <a:graphic>
              <a:graphicData uri="http://schemas.openxmlformats.org/drawingml/2006/table">
                <a:tbl>
                  <a:tblPr firstRow="1" bandRow="1">
                    <a:tableStyleId>{2D5ABB26-0587-4C30-8999-92F81FD0307C}</a:tableStyleId>
                  </a:tblPr>
                  <a:tblGrid>
                    <a:gridCol w="1920274">
                      <a:extLst>
                        <a:ext uri="{9D8B030D-6E8A-4147-A177-3AD203B41FA5}">
                          <a16:colId xmlns:a16="http://schemas.microsoft.com/office/drawing/2014/main" val="2837387489"/>
                        </a:ext>
                      </a:extLst>
                    </a:gridCol>
                    <a:gridCol w="5289754">
                      <a:extLst>
                        <a:ext uri="{9D8B030D-6E8A-4147-A177-3AD203B41FA5}">
                          <a16:colId xmlns:a16="http://schemas.microsoft.com/office/drawing/2014/main" val="105664939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1" u="none" strike="noStrike" kern="1200" baseline="0">
                              <a:solidFill>
                                <a:schemeClr val="tx1"/>
                              </a:solidFill>
                            </a:rPr>
                            <a:t>Symbols</a:t>
                          </a:r>
                          <a:endParaRPr lang="en-IN" sz="2800" b="1" i="0" u="none" strike="noStrike"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 2</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err="1">
                              <a:solidFill>
                                <a:schemeClr val="tx2"/>
                              </a:solidFill>
                              <a:latin typeface="+mn-lt"/>
                              <a:ea typeface="+mn-ea"/>
                              <a:cs typeface="+mn-cs"/>
                            </a:rPr>
                            <a:t>rh</a:t>
                          </a:r>
                          <a:r>
                            <a:rPr lang="en-IN" sz="2800" b="0" i="1" u="none" strike="noStrike" kern="1200" baseline="0">
                              <a:solidFill>
                                <a:schemeClr val="tx2"/>
                              </a:solidFill>
                              <a:latin typeface="+mn-lt"/>
                              <a:ea typeface="+mn-ea"/>
                              <a:cs typeface="+mn-cs"/>
                            </a:rPr>
                            <a:t> </a:t>
                          </a:r>
                          <a:endParaRPr lang="en-IN" sz="2800" b="0" i="0" u="none" strike="noStrike" kern="1200" baseline="0">
                            <a:solidFill>
                              <a:schemeClr val="tx2"/>
                            </a:solidFill>
                            <a:latin typeface="+mn-lt"/>
                            <a:ea typeface="+mn-ea"/>
                            <a:cs typeface="+mn-cs"/>
                          </a:endParaRPr>
                        </a:p>
                        <a:p>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+ 2</a:t>
                          </a:r>
                          <a:r>
                            <a:rPr lang="en-IN" sz="2800" b="0" i="1" u="none" strike="noStrike" kern="1200" baseline="0">
                              <a:solidFill>
                                <a:schemeClr val="tx2"/>
                              </a:solidFill>
                              <a:latin typeface="+mn-lt"/>
                              <a:ea typeface="+mn-ea"/>
                              <a:cs typeface="+mn-cs"/>
                            </a:rPr>
                            <a:t>B </a:t>
                          </a:r>
                          <a:r>
                            <a:rPr lang="en-IN" sz="2800" b="0" i="0" u="none" strike="noStrike" kern="1200" baseline="0">
                              <a:solidFill>
                                <a:schemeClr val="tx2"/>
                              </a:solidFill>
                              <a:latin typeface="+mn-lt"/>
                              <a:ea typeface="+mn-ea"/>
                              <a:cs typeface="+mn-cs"/>
                            </a:rPr>
                            <a:t>or </a:t>
                          </a:r>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 2</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err="1">
                              <a:solidFill>
                                <a:schemeClr val="tx2"/>
                              </a:solidFill>
                              <a:latin typeface="+mn-lt"/>
                              <a:ea typeface="+mn-ea"/>
                              <a:cs typeface="+mn-cs"/>
                            </a:rPr>
                            <a:t>rh</a:t>
                          </a:r>
                          <a:r>
                            <a:rPr lang="en-IN" sz="2800" b="0" i="1" u="none" strike="noStrike" kern="1200" baseline="0">
                              <a:solidFill>
                                <a:schemeClr val="tx2"/>
                              </a:solidFill>
                              <a:latin typeface="+mn-lt"/>
                              <a:ea typeface="+mn-ea"/>
                              <a:cs typeface="+mn-cs"/>
                            </a:rPr>
                            <a:t> </a:t>
                          </a:r>
                          <a:r>
                            <a:rPr lang="en-IN" sz="2800" b="0" i="0" u="none" strike="noStrike" kern="1200" baseline="0">
                              <a:solidFill>
                                <a:schemeClr val="tx2"/>
                              </a:solidFill>
                              <a:latin typeface="+mn-lt"/>
                              <a:ea typeface="+mn-ea"/>
                              <a:cs typeface="+mn-cs"/>
                            </a:rPr>
                            <a:t>+ 2</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r>
                            <a:rPr lang="en-IN" sz="2800" b="0" i="0" u="none" strike="noStrike" kern="1200" baseline="30000">
                              <a:solidFill>
                                <a:schemeClr val="tx2"/>
                              </a:solidFill>
                              <a:latin typeface="+mn-lt"/>
                              <a:ea typeface="+mn-ea"/>
                              <a:cs typeface="+mn-cs"/>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773458"/>
                      </a:ext>
                    </a:extLst>
                  </a:tr>
                  <a:tr h="370840">
                    <a:tc>
                      <a:txBody>
                        <a:bodyPr/>
                        <a:lstStyle/>
                        <a:p>
                          <a:r>
                            <a:rPr lang="en-IN" sz="2800" b="1" u="none" strike="noStrike" kern="1200" baseline="0">
                              <a:solidFill>
                                <a:schemeClr val="tx1"/>
                              </a:solidFill>
                            </a:rPr>
                            <a:t>Examples</a:t>
                          </a:r>
                          <a:endParaRPr lang="en-IN" sz="2800" b="1" i="0" u="none" strike="noStrike"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2800" u="none" strike="noStrike" kern="1200" baseline="0"/>
                        </a:p>
                        <a:p>
                          <a:endParaRPr lang="en-IN" sz="2800" u="none" strike="noStrike" kern="1200" baseline="0"/>
                        </a:p>
                        <a:p>
                          <a:endParaRPr lang="en-IN" sz="2800" u="none" strike="noStrike" kern="1200" baseline="0"/>
                        </a:p>
                        <a:p>
                          <a:endParaRPr lang="en-IN" sz="2800" u="none" strike="noStrike" kern="1200" baseline="0"/>
                        </a:p>
                        <a:p>
                          <a:endParaRPr lang="en-IN" sz="2800" u="none" strike="noStrike" kern="1200" baseline="0"/>
                        </a:p>
                        <a:p>
                          <a:r>
                            <a:rPr lang="en-IN" sz="2800" u="none" strike="noStrike" kern="1200" baseline="0"/>
                            <a:t>Lateral Area         Surface Area</a:t>
                          </a:r>
                          <a:endParaRPr lang="en-IN"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5832395"/>
                      </a:ext>
                    </a:extLst>
                  </a:tr>
                </a:tbl>
              </a:graphicData>
            </a:graphic>
          </p:graphicFrame>
        </mc:Choice>
        <mc:Fallback xmlns="">
          <p:graphicFrame>
            <p:nvGraphicFramePr>
              <p:cNvPr id="2" name="Table 2">
                <a:extLst>
                  <a:ext uri="{FF2B5EF4-FFF2-40B4-BE49-F238E27FC236}">
                    <a16:creationId xmlns:a16="http://schemas.microsoft.com/office/drawing/2014/main" id="{D0016F9F-2DC4-4492-90FC-DFC8FAC23AE0}"/>
                  </a:ext>
                </a:extLst>
              </p:cNvPr>
              <p:cNvGraphicFramePr>
                <a:graphicFrameLocks noGrp="1"/>
              </p:cNvGraphicFramePr>
              <p:nvPr>
                <p:extLst>
                  <p:ext uri="{D42A27DB-BD31-4B8C-83A1-F6EECF244321}">
                    <p14:modId xmlns:p14="http://schemas.microsoft.com/office/powerpoint/2010/main" val="3092103043"/>
                  </p:ext>
                </p:extLst>
              </p:nvPr>
            </p:nvGraphicFramePr>
            <p:xfrm>
              <a:off x="616449" y="1804555"/>
              <a:ext cx="7210028" cy="3596640"/>
            </p:xfrm>
            <a:graphic>
              <a:graphicData uri="http://schemas.openxmlformats.org/drawingml/2006/table">
                <a:tbl>
                  <a:tblPr firstRow="1" bandRow="1">
                    <a:tableStyleId>{2D5ABB26-0587-4C30-8999-92F81FD0307C}</a:tableStyleId>
                  </a:tblPr>
                  <a:tblGrid>
                    <a:gridCol w="1920274">
                      <a:extLst>
                        <a:ext uri="{9D8B030D-6E8A-4147-A177-3AD203B41FA5}">
                          <a16:colId xmlns:a16="http://schemas.microsoft.com/office/drawing/2014/main" val="2837387489"/>
                        </a:ext>
                      </a:extLst>
                    </a:gridCol>
                    <a:gridCol w="5289754">
                      <a:extLst>
                        <a:ext uri="{9D8B030D-6E8A-4147-A177-3AD203B41FA5}">
                          <a16:colId xmlns:a16="http://schemas.microsoft.com/office/drawing/2014/main" val="1056649395"/>
                        </a:ext>
                      </a:extLst>
                    </a:gridCol>
                  </a:tblGrid>
                  <a:tr h="9448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b="1" u="none" strike="noStrike" kern="1200" baseline="0">
                              <a:solidFill>
                                <a:schemeClr val="tx1"/>
                              </a:solidFill>
                            </a:rPr>
                            <a:t>Symbols</a:t>
                          </a:r>
                          <a:endParaRPr lang="en-IN" sz="2800" b="1" i="0" u="none" strike="noStrike"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406" t="-6452" r="-230" b="-298710"/>
                          </a:stretch>
                        </a:blipFill>
                      </a:tcPr>
                    </a:tc>
                    <a:extLst>
                      <a:ext uri="{0D108BD9-81ED-4DB2-BD59-A6C34878D82A}">
                        <a16:rowId xmlns:a16="http://schemas.microsoft.com/office/drawing/2014/main" val="427773458"/>
                      </a:ext>
                    </a:extLst>
                  </a:tr>
                  <a:tr h="2651760">
                    <a:tc>
                      <a:txBody>
                        <a:bodyPr/>
                        <a:lstStyle/>
                        <a:p>
                          <a:r>
                            <a:rPr lang="en-IN" sz="2800" b="1" u="none" strike="noStrike" kern="1200" baseline="0">
                              <a:solidFill>
                                <a:schemeClr val="tx1"/>
                              </a:solidFill>
                            </a:rPr>
                            <a:t>Examples</a:t>
                          </a:r>
                          <a:endParaRPr lang="en-IN" sz="2800" b="1" i="0" u="none" strike="noStrike"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2800" u="none" strike="noStrike" kern="1200" baseline="0"/>
                        </a:p>
                        <a:p>
                          <a:endParaRPr lang="en-IN" sz="2800" u="none" strike="noStrike" kern="1200" baseline="0"/>
                        </a:p>
                        <a:p>
                          <a:endParaRPr lang="en-IN" sz="2800" u="none" strike="noStrike" kern="1200" baseline="0"/>
                        </a:p>
                        <a:p>
                          <a:endParaRPr lang="en-IN" sz="2800" u="none" strike="noStrike" kern="1200" baseline="0"/>
                        </a:p>
                        <a:p>
                          <a:endParaRPr lang="en-IN" sz="2800" u="none" strike="noStrike" kern="1200" baseline="0"/>
                        </a:p>
                        <a:p>
                          <a:r>
                            <a:rPr lang="en-IN" sz="2800" u="none" strike="noStrike" kern="1200" baseline="0"/>
                            <a:t>Lateral Area         Surface Area</a:t>
                          </a:r>
                          <a:endParaRPr lang="en-IN" sz="28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5832395"/>
                      </a:ext>
                    </a:extLst>
                  </a:tr>
                </a:tbl>
              </a:graphicData>
            </a:graphic>
          </p:graphicFrame>
        </mc:Fallback>
      </mc:AlternateContent>
      <p:pic>
        <p:nvPicPr>
          <p:cNvPr id="8" name="Picture 7">
            <a:extLst>
              <a:ext uri="{FF2B5EF4-FFF2-40B4-BE49-F238E27FC236}">
                <a16:creationId xmlns:a16="http://schemas.microsoft.com/office/drawing/2014/main" id="{121F30D9-8AC5-4195-9292-D6173330F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161" y="2884125"/>
            <a:ext cx="1752845" cy="2038635"/>
          </a:xfrm>
          <a:prstGeom prst="rect">
            <a:avLst/>
          </a:prstGeom>
        </p:spPr>
      </p:pic>
      <p:pic>
        <p:nvPicPr>
          <p:cNvPr id="10" name="Picture 9">
            <a:extLst>
              <a:ext uri="{FF2B5EF4-FFF2-40B4-BE49-F238E27FC236}">
                <a16:creationId xmlns:a16="http://schemas.microsoft.com/office/drawing/2014/main" id="{1E0A6E02-880B-4157-9B8C-9E074FDB0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6529" y="2884125"/>
            <a:ext cx="1790950" cy="2029108"/>
          </a:xfrm>
          <a:prstGeom prst="rect">
            <a:avLst/>
          </a:prstGeom>
        </p:spPr>
      </p:pic>
    </p:spTree>
    <p:extLst>
      <p:ext uri="{BB962C8B-B14F-4D97-AF65-F5344CB8AC3E}">
        <p14:creationId xmlns:p14="http://schemas.microsoft.com/office/powerpoint/2010/main" val="3465264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Lateral Area and Surface Area of a Prism</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6"/>
            <a:ext cx="7627599" cy="272983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 the lateral area and surface area of the prism. Round to the nearest tenth, if necessary. </a:t>
            </a:r>
            <a:endParaRPr lang="en-IN" sz="2800">
              <a:solidFill>
                <a:schemeClr val="tx1"/>
              </a:solidFill>
            </a:endParaRPr>
          </a:p>
          <a:p>
            <a:r>
              <a:rPr lang="en-IN" sz="2800" b="1">
                <a:solidFill>
                  <a:schemeClr val="tx1"/>
                </a:solidFill>
              </a:rPr>
              <a:t>Part A  Find the lateral area.</a:t>
            </a:r>
          </a:p>
          <a:p>
            <a:r>
              <a:rPr lang="en-IN" sz="2800" b="1" i="0" u="none" strike="noStrike" baseline="0">
                <a:solidFill>
                  <a:schemeClr val="tx1"/>
                </a:solidFill>
              </a:rPr>
              <a:t>Part B  </a:t>
            </a:r>
            <a:r>
              <a:rPr lang="en-IN" sz="2800" b="1">
                <a:solidFill>
                  <a:schemeClr val="tx1"/>
                </a:solidFill>
              </a:rPr>
              <a:t>Find the surface area. </a:t>
            </a:r>
            <a:endParaRPr lang="en-IN" sz="2800">
              <a:solidFill>
                <a:schemeClr val="tx1"/>
              </a:solidFill>
            </a:endParaRPr>
          </a:p>
        </p:txBody>
      </p:sp>
      <p:pic>
        <p:nvPicPr>
          <p:cNvPr id="3" name="Picture 2">
            <a:extLst>
              <a:ext uri="{FF2B5EF4-FFF2-40B4-BE49-F238E27FC236}">
                <a16:creationId xmlns:a16="http://schemas.microsoft.com/office/drawing/2014/main" id="{1EFB5956-6201-409A-800A-51E0218ED2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131" y="2994172"/>
            <a:ext cx="3524742" cy="2124371"/>
          </a:xfrm>
          <a:prstGeom prst="rect">
            <a:avLst/>
          </a:prstGeom>
        </p:spPr>
      </p:pic>
    </p:spTree>
    <p:extLst>
      <p:ext uri="{BB962C8B-B14F-4D97-AF65-F5344CB8AC3E}">
        <p14:creationId xmlns:p14="http://schemas.microsoft.com/office/powerpoint/2010/main" val="209284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Lateral Area and Surface Area of a Prism</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6"/>
            <a:ext cx="7627599" cy="199683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Part A  Find the lateral area.</a:t>
            </a:r>
            <a:endParaRPr lang="en-US" sz="2800" b="0" i="0" u="none" strike="noStrike" baseline="0">
              <a:solidFill>
                <a:schemeClr val="tx1"/>
              </a:solidFill>
            </a:endParaRPr>
          </a:p>
        </p:txBody>
      </p:sp>
      <mc:AlternateContent xmlns:mc="http://schemas.openxmlformats.org/markup-compatibility/2006" xmlns:a14="http://schemas.microsoft.com/office/drawing/2010/main">
        <mc:Choice Requires="a14">
          <p:graphicFrame>
            <p:nvGraphicFramePr>
              <p:cNvPr id="5" name="Table 2">
                <a:extLst>
                  <a:ext uri="{FF2B5EF4-FFF2-40B4-BE49-F238E27FC236}">
                    <a16:creationId xmlns:a16="http://schemas.microsoft.com/office/drawing/2014/main" id="{DBC46F9D-FA99-4720-8B7F-8CE0549FB29D}"/>
                  </a:ext>
                </a:extLst>
              </p:cNvPr>
              <p:cNvGraphicFramePr>
                <a:graphicFrameLocks noGrp="1"/>
              </p:cNvGraphicFramePr>
              <p:nvPr>
                <p:extLst>
                  <p:ext uri="{D42A27DB-BD31-4B8C-83A1-F6EECF244321}">
                    <p14:modId xmlns:p14="http://schemas.microsoft.com/office/powerpoint/2010/main" val="2913857089"/>
                  </p:ext>
                </p:extLst>
              </p:nvPr>
            </p:nvGraphicFramePr>
            <p:xfrm>
              <a:off x="459872" y="2764390"/>
              <a:ext cx="6240792" cy="1554480"/>
            </p:xfrm>
            <a:graphic>
              <a:graphicData uri="http://schemas.openxmlformats.org/drawingml/2006/table">
                <a:tbl>
                  <a:tblPr firstRow="1" bandRow="1">
                    <a:tableStyleId>{2D5ABB26-0587-4C30-8999-92F81FD0307C}</a:tableStyleId>
                  </a:tblPr>
                  <a:tblGrid>
                    <a:gridCol w="2223596">
                      <a:extLst>
                        <a:ext uri="{9D8B030D-6E8A-4147-A177-3AD203B41FA5}">
                          <a16:colId xmlns:a16="http://schemas.microsoft.com/office/drawing/2014/main" val="683472226"/>
                        </a:ext>
                      </a:extLst>
                    </a:gridCol>
                    <a:gridCol w="4017196">
                      <a:extLst>
                        <a:ext uri="{9D8B030D-6E8A-4147-A177-3AD203B41FA5}">
                          <a16:colId xmlns:a16="http://schemas.microsoft.com/office/drawing/2014/main" val="2990027886"/>
                        </a:ext>
                      </a:extLst>
                    </a:gridCol>
                  </a:tblGrid>
                  <a:tr h="397166">
                    <a:tc>
                      <a:txBody>
                        <a:bodyPr/>
                        <a:lstStyle/>
                        <a:p>
                          <a:pPr/>
                          <a14:m>
                            <m:oMathPara xmlns:m="http://schemas.openxmlformats.org/officeDocument/2006/math">
                              <m:oMathParaPr>
                                <m:jc m:val="left"/>
                              </m:oMathParaPr>
                              <m:oMath xmlns:m="http://schemas.openxmlformats.org/officeDocument/2006/math">
                                <m:r>
                                  <m:rPr>
                                    <m:nor/>
                                  </m:rPr>
                                  <a:rPr lang="en-IN" sz="2800" b="0" i="1" u="none" strike="noStrike" kern="1200" baseline="0" smtClean="0">
                                    <a:solidFill>
                                      <a:schemeClr val="tx2"/>
                                    </a:solidFill>
                                    <a:latin typeface="+mn-lt"/>
                                    <a:ea typeface="+mn-ea"/>
                                    <a:cs typeface="+mn-cs"/>
                                  </a:rPr>
                                  <m:t>L</m:t>
                                </m:r>
                                <m:r>
                                  <m:rPr>
                                    <m:nor/>
                                  </m:rPr>
                                  <a:rPr lang="en-IN" sz="2800" b="0" i="1" u="none" strike="noStrike" kern="1200" baseline="0" smtClean="0">
                                    <a:solidFill>
                                      <a:schemeClr val="tx2"/>
                                    </a:solidFill>
                                    <a:latin typeface="+mn-lt"/>
                                    <a:ea typeface="+mn-ea"/>
                                    <a:cs typeface="+mn-cs"/>
                                  </a:rPr>
                                  <m:t> </m:t>
                                </m:r>
                                <m:r>
                                  <m:rPr>
                                    <m:nor/>
                                  </m:rPr>
                                  <a:rPr lang="en-IN" sz="2800" b="0" i="0" u="none" strike="noStrike" kern="1200" baseline="0" smtClean="0">
                                    <a:solidFill>
                                      <a:schemeClr val="tx2"/>
                                    </a:solidFill>
                                    <a:latin typeface="+mn-lt"/>
                                    <a:ea typeface="+mn-ea"/>
                                    <a:cs typeface="+mn-cs"/>
                                  </a:rPr>
                                  <m:t>= </m:t>
                                </m:r>
                                <m:r>
                                  <m:rPr>
                                    <m:nor/>
                                  </m:rPr>
                                  <a:rPr lang="en-IN" sz="2800" b="0" i="1" u="none" strike="noStrike" kern="1200" baseline="0" smtClean="0">
                                    <a:solidFill>
                                      <a:schemeClr val="tx2"/>
                                    </a:solidFill>
                                    <a:latin typeface="+mn-lt"/>
                                    <a:ea typeface="+mn-ea"/>
                                    <a:cs typeface="+mn-cs"/>
                                  </a:rPr>
                                  <m:t>Ph</m:t>
                                </m:r>
                              </m:oMath>
                            </m:oMathPara>
                          </a14:m>
                          <a:endParaRPr lang="en-IN" sz="28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Lateral area of a prism </a:t>
                          </a:r>
                          <a:endParaRPr lang="en-IN" sz="2800">
                            <a:solidFill>
                              <a:srgbClr val="0070C0"/>
                            </a:solidFill>
                          </a:endParaRPr>
                        </a:p>
                      </a:txBody>
                      <a:tcPr/>
                    </a:tc>
                    <a:extLst>
                      <a:ext uri="{0D108BD9-81ED-4DB2-BD59-A6C34878D82A}">
                        <a16:rowId xmlns:a16="http://schemas.microsoft.com/office/drawing/2014/main" val="1676120845"/>
                      </a:ext>
                    </a:extLst>
                  </a:tr>
                  <a:tr h="370840">
                    <a:tc>
                      <a:txBody>
                        <a:bodyPr/>
                        <a:lstStyle/>
                        <a:p>
                          <a:r>
                            <a:rPr lang="en-IN" sz="2800" b="0" i="0" u="none" strike="noStrike" kern="1200" baseline="0">
                              <a:solidFill>
                                <a:schemeClr val="tx2"/>
                              </a:solidFill>
                              <a:latin typeface="+mn-lt"/>
                              <a:ea typeface="+mn-ea"/>
                              <a:cs typeface="+mn-cs"/>
                            </a:rPr>
                            <a:t>   = (8 × 6)11</a:t>
                          </a:r>
                          <a:endParaRPr lang="en-IN" sz="28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The base has 8 sides.</a:t>
                          </a:r>
                          <a:endParaRPr lang="en-IN" sz="2800">
                            <a:solidFill>
                              <a:srgbClr val="0070C0"/>
                            </a:solidFill>
                          </a:endParaRPr>
                        </a:p>
                      </a:txBody>
                      <a:tcPr/>
                    </a:tc>
                    <a:extLst>
                      <a:ext uri="{0D108BD9-81ED-4DB2-BD59-A6C34878D82A}">
                        <a16:rowId xmlns:a16="http://schemas.microsoft.com/office/drawing/2014/main" val="903640378"/>
                      </a:ext>
                    </a:extLst>
                  </a:tr>
                  <a:tr h="370840">
                    <a:tc>
                      <a:txBody>
                        <a:bodyPr/>
                        <a:lstStyle/>
                        <a:p>
                          <a:r>
                            <a:rPr lang="en-IN" sz="2800" b="0" i="0" u="none" strike="noStrike" kern="1200" baseline="0">
                              <a:solidFill>
                                <a:schemeClr val="tx2"/>
                              </a:solidFill>
                              <a:latin typeface="+mn-lt"/>
                              <a:ea typeface="+mn-ea"/>
                              <a:cs typeface="+mn-cs"/>
                            </a:rPr>
                            <a:t>   = 528</a:t>
                          </a:r>
                          <a:endParaRPr lang="en-IN" sz="2800" i="1">
                            <a:solidFill>
                              <a:schemeClr val="tx2"/>
                            </a:solidFill>
                            <a:latin typeface="+mn-lt"/>
                          </a:endParaRP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tc>
                    <a:extLst>
                      <a:ext uri="{0D108BD9-81ED-4DB2-BD59-A6C34878D82A}">
                        <a16:rowId xmlns:a16="http://schemas.microsoft.com/office/drawing/2014/main" val="3172219943"/>
                      </a:ext>
                    </a:extLst>
                  </a:tr>
                </a:tbl>
              </a:graphicData>
            </a:graphic>
          </p:graphicFrame>
        </mc:Choice>
        <mc:Fallback xmlns="">
          <p:graphicFrame>
            <p:nvGraphicFramePr>
              <p:cNvPr id="5" name="Table 2">
                <a:extLst>
                  <a:ext uri="{FF2B5EF4-FFF2-40B4-BE49-F238E27FC236}">
                    <a16:creationId xmlns:a16="http://schemas.microsoft.com/office/drawing/2014/main" id="{DBC46F9D-FA99-4720-8B7F-8CE0549FB29D}"/>
                  </a:ext>
                </a:extLst>
              </p:cNvPr>
              <p:cNvGraphicFramePr>
                <a:graphicFrameLocks noGrp="1"/>
              </p:cNvGraphicFramePr>
              <p:nvPr>
                <p:extLst>
                  <p:ext uri="{D42A27DB-BD31-4B8C-83A1-F6EECF244321}">
                    <p14:modId xmlns:p14="http://schemas.microsoft.com/office/powerpoint/2010/main" val="2913857089"/>
                  </p:ext>
                </p:extLst>
              </p:nvPr>
            </p:nvGraphicFramePr>
            <p:xfrm>
              <a:off x="459872" y="2764390"/>
              <a:ext cx="6240792" cy="1554480"/>
            </p:xfrm>
            <a:graphic>
              <a:graphicData uri="http://schemas.openxmlformats.org/drawingml/2006/table">
                <a:tbl>
                  <a:tblPr firstRow="1" bandRow="1">
                    <a:tableStyleId>{2D5ABB26-0587-4C30-8999-92F81FD0307C}</a:tableStyleId>
                  </a:tblPr>
                  <a:tblGrid>
                    <a:gridCol w="2223596">
                      <a:extLst>
                        <a:ext uri="{9D8B030D-6E8A-4147-A177-3AD203B41FA5}">
                          <a16:colId xmlns:a16="http://schemas.microsoft.com/office/drawing/2014/main" val="683472226"/>
                        </a:ext>
                      </a:extLst>
                    </a:gridCol>
                    <a:gridCol w="4017196">
                      <a:extLst>
                        <a:ext uri="{9D8B030D-6E8A-4147-A177-3AD203B41FA5}">
                          <a16:colId xmlns:a16="http://schemas.microsoft.com/office/drawing/2014/main" val="2990027886"/>
                        </a:ext>
                      </a:extLst>
                    </a:gridCol>
                  </a:tblGrid>
                  <a:tr h="518160">
                    <a:tc>
                      <a:txBody>
                        <a:bodyPr/>
                        <a:lstStyle/>
                        <a:p>
                          <a:endParaRPr lang="en-US"/>
                        </a:p>
                      </a:txBody>
                      <a:tcPr>
                        <a:blipFill>
                          <a:blip r:embed="rId2"/>
                          <a:stretch>
                            <a:fillRect t="-11765" r="-180822" b="-232941"/>
                          </a:stretch>
                        </a:blipFill>
                      </a:tcPr>
                    </a:tc>
                    <a:tc>
                      <a:txBody>
                        <a:bodyPr/>
                        <a:lstStyle/>
                        <a:p>
                          <a:r>
                            <a:rPr lang="en-IN" sz="2800" b="0" i="0" u="none" strike="noStrike" kern="1200" baseline="0">
                              <a:solidFill>
                                <a:srgbClr val="0070C0"/>
                              </a:solidFill>
                              <a:latin typeface="+mn-lt"/>
                              <a:ea typeface="+mn-ea"/>
                              <a:cs typeface="+mn-cs"/>
                            </a:rPr>
                            <a:t>Lateral area of a prism </a:t>
                          </a:r>
                          <a:endParaRPr lang="en-IN" sz="2800">
                            <a:solidFill>
                              <a:srgbClr val="0070C0"/>
                            </a:solidFill>
                          </a:endParaRPr>
                        </a:p>
                      </a:txBody>
                      <a:tcPr/>
                    </a:tc>
                    <a:extLst>
                      <a:ext uri="{0D108BD9-81ED-4DB2-BD59-A6C34878D82A}">
                        <a16:rowId xmlns:a16="http://schemas.microsoft.com/office/drawing/2014/main" val="1676120845"/>
                      </a:ext>
                    </a:extLst>
                  </a:tr>
                  <a:tr h="518160">
                    <a:tc>
                      <a:txBody>
                        <a:bodyPr/>
                        <a:lstStyle/>
                        <a:p>
                          <a:r>
                            <a:rPr lang="en-IN" sz="2800" b="0" i="0" u="none" strike="noStrike" kern="1200" baseline="0">
                              <a:solidFill>
                                <a:schemeClr val="tx2"/>
                              </a:solidFill>
                              <a:latin typeface="+mn-lt"/>
                              <a:ea typeface="+mn-ea"/>
                              <a:cs typeface="+mn-cs"/>
                            </a:rPr>
                            <a:t>   = (8 × 6)11</a:t>
                          </a:r>
                          <a:endParaRPr lang="en-IN" sz="28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The base has 8 sides.</a:t>
                          </a:r>
                          <a:endParaRPr lang="en-IN" sz="2800">
                            <a:solidFill>
                              <a:srgbClr val="0070C0"/>
                            </a:solidFill>
                          </a:endParaRPr>
                        </a:p>
                      </a:txBody>
                      <a:tcPr/>
                    </a:tc>
                    <a:extLst>
                      <a:ext uri="{0D108BD9-81ED-4DB2-BD59-A6C34878D82A}">
                        <a16:rowId xmlns:a16="http://schemas.microsoft.com/office/drawing/2014/main" val="903640378"/>
                      </a:ext>
                    </a:extLst>
                  </a:tr>
                  <a:tr h="518160">
                    <a:tc>
                      <a:txBody>
                        <a:bodyPr/>
                        <a:lstStyle/>
                        <a:p>
                          <a:r>
                            <a:rPr lang="en-IN" sz="2800" b="0" i="0" u="none" strike="noStrike" kern="1200" baseline="0">
                              <a:solidFill>
                                <a:schemeClr val="tx2"/>
                              </a:solidFill>
                              <a:latin typeface="+mn-lt"/>
                              <a:ea typeface="+mn-ea"/>
                              <a:cs typeface="+mn-cs"/>
                            </a:rPr>
                            <a:t>   = 528</a:t>
                          </a:r>
                          <a:endParaRPr lang="en-IN" sz="2800" i="1">
                            <a:solidFill>
                              <a:schemeClr val="tx2"/>
                            </a:solidFill>
                            <a:latin typeface="+mn-lt"/>
                          </a:endParaRP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tc>
                    <a:extLst>
                      <a:ext uri="{0D108BD9-81ED-4DB2-BD59-A6C34878D82A}">
                        <a16:rowId xmlns:a16="http://schemas.microsoft.com/office/drawing/2014/main" val="3172219943"/>
                      </a:ext>
                    </a:extLst>
                  </a:tr>
                </a:tbl>
              </a:graphicData>
            </a:graphic>
          </p:graphicFrame>
        </mc:Fallback>
      </mc:AlternateContent>
      <p:sp>
        <p:nvSpPr>
          <p:cNvPr id="6" name="Content Placeholder 2">
            <a:extLst>
              <a:ext uri="{FF2B5EF4-FFF2-40B4-BE49-F238E27FC236}">
                <a16:creationId xmlns:a16="http://schemas.microsoft.com/office/drawing/2014/main" id="{FCCF0600-3619-400E-8D31-F886669FCB3E}"/>
              </a:ext>
            </a:extLst>
          </p:cNvPr>
          <p:cNvSpPr txBox="1">
            <a:spLocks/>
          </p:cNvSpPr>
          <p:nvPr/>
        </p:nvSpPr>
        <p:spPr>
          <a:xfrm>
            <a:off x="459872" y="4657928"/>
            <a:ext cx="7627599" cy="85103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So, the lateral area of the prism is 528 square inches.</a:t>
            </a:r>
            <a:endParaRPr lang="en-US" sz="2800" b="0" i="0" u="none" strike="noStrike" baseline="0">
              <a:solidFill>
                <a:schemeClr val="tx1"/>
              </a:solidFill>
            </a:endParaRPr>
          </a:p>
        </p:txBody>
      </p:sp>
      <p:pic>
        <p:nvPicPr>
          <p:cNvPr id="7" name="Picture 6">
            <a:extLst>
              <a:ext uri="{FF2B5EF4-FFF2-40B4-BE49-F238E27FC236}">
                <a16:creationId xmlns:a16="http://schemas.microsoft.com/office/drawing/2014/main" id="{3F9B082B-D8C7-4AC1-AB84-D6F28719F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131" y="2994172"/>
            <a:ext cx="3524742" cy="2124371"/>
          </a:xfrm>
          <a:prstGeom prst="rect">
            <a:avLst/>
          </a:prstGeom>
        </p:spPr>
      </p:pic>
    </p:spTree>
    <p:extLst>
      <p:ext uri="{BB962C8B-B14F-4D97-AF65-F5344CB8AC3E}">
        <p14:creationId xmlns:p14="http://schemas.microsoft.com/office/powerpoint/2010/main" val="3716516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Lateral Area and Surface Area of a Prism</a:t>
            </a:r>
            <a:endParaRPr lang="en-US" sz="2800" b="0">
              <a:solidFill>
                <a:schemeClr val="tx1"/>
              </a:solidFill>
            </a:endParaRP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7173826" cy="239752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Part B  Find the surface area. </a:t>
                </a:r>
                <a:endParaRPr lang="en-IN" sz="2800">
                  <a:solidFill>
                    <a:schemeClr val="tx1"/>
                  </a:solidFill>
                </a:endParaRPr>
              </a:p>
              <a:p>
                <a:r>
                  <a:rPr lang="en-US" sz="2800" b="1">
                    <a:solidFill>
                      <a:schemeClr val="tx1"/>
                    </a:solidFill>
                  </a:rPr>
                  <a:t>Step 1 </a:t>
                </a:r>
                <a:r>
                  <a:rPr lang="en-IN" sz="2800" b="1">
                    <a:solidFill>
                      <a:schemeClr val="tx1"/>
                    </a:solidFill>
                  </a:rPr>
                  <a:t>Find the area of the base. </a:t>
                </a:r>
                <a:endParaRPr lang="en-IN" sz="2800">
                  <a:solidFill>
                    <a:schemeClr val="tx1"/>
                  </a:solidFill>
                </a:endParaRPr>
              </a:p>
              <a:p>
                <a:r>
                  <a:rPr lang="en-IN" sz="2800"/>
                  <a:t>A central angle of the octagon is  </a:t>
                </a:r>
                <a14:m>
                  <m:oMath xmlns:m="http://schemas.openxmlformats.org/officeDocument/2006/math">
                    <m:f>
                      <m:fPr>
                        <m:ctrlPr>
                          <a:rPr lang="en-IN" sz="2800" i="1" smtClean="0">
                            <a:latin typeface="Cambria Math" panose="02040503050406030204" pitchFamily="18" charset="0"/>
                          </a:rPr>
                        </m:ctrlPr>
                      </m:fPr>
                      <m:num>
                        <m:r>
                          <a:rPr lang="en-US" sz="2800" b="0" i="1" smtClean="0">
                            <a:latin typeface="Cambria Math" panose="02040503050406030204" pitchFamily="18" charset="0"/>
                          </a:rPr>
                          <m:t>360</m:t>
                        </m:r>
                        <m:r>
                          <a:rPr lang="en-US" sz="2800" b="0" i="1" smtClean="0">
                            <a:latin typeface="Cambria Math" panose="02040503050406030204" pitchFamily="18" charset="0"/>
                            <a:ea typeface="Cambria Math" panose="02040503050406030204" pitchFamily="18" charset="0"/>
                          </a:rPr>
                          <m:t>°</m:t>
                        </m:r>
                      </m:num>
                      <m:den>
                        <m:r>
                          <a:rPr lang="en-US" sz="2800" b="0" i="1" smtClean="0">
                            <a:latin typeface="Cambria Math" panose="02040503050406030204" pitchFamily="18" charset="0"/>
                          </a:rPr>
                          <m:t>8</m:t>
                        </m:r>
                      </m:den>
                    </m:f>
                  </m:oMath>
                </a14:m>
                <a:r>
                  <a:rPr lang="en-IN" sz="2800"/>
                  <a:t> or 45°, so the angle formed in the triangle is 22.5°.</a:t>
                </a:r>
                <a:endParaRPr lang="en-US" sz="2800" b="0" i="0" u="none" strike="noStrike" baseline="0"/>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999816"/>
                <a:ext cx="7173826" cy="2397523"/>
              </a:xfrm>
              <a:prstGeom prst="rect">
                <a:avLst/>
              </a:prstGeom>
              <a:blipFill>
                <a:blip r:embed="rId2"/>
                <a:stretch>
                  <a:fillRect l="-1699" t="-2545" r="-2804" b="-279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9ED6767E-8E49-4B0A-9826-B119BEAFF9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326" y="2082008"/>
            <a:ext cx="3172268" cy="2457793"/>
          </a:xfrm>
          <a:prstGeom prst="rect">
            <a:avLst/>
          </a:prstGeom>
        </p:spPr>
      </p:pic>
      <mc:AlternateContent xmlns:mc="http://schemas.openxmlformats.org/markup-compatibility/2006" xmlns:a14="http://schemas.microsoft.com/office/drawing/2010/main">
        <mc:Choice Requires="a14">
          <p:graphicFrame>
            <p:nvGraphicFramePr>
              <p:cNvPr id="9" name="Table 2">
                <a:extLst>
                  <a:ext uri="{FF2B5EF4-FFF2-40B4-BE49-F238E27FC236}">
                    <a16:creationId xmlns:a16="http://schemas.microsoft.com/office/drawing/2014/main" id="{E9512787-5B1C-4902-8DBD-DC093B29CE85}"/>
                  </a:ext>
                </a:extLst>
              </p:cNvPr>
              <p:cNvGraphicFramePr>
                <a:graphicFrameLocks noGrp="1"/>
              </p:cNvGraphicFramePr>
              <p:nvPr>
                <p:extLst>
                  <p:ext uri="{D42A27DB-BD31-4B8C-83A1-F6EECF244321}">
                    <p14:modId xmlns:p14="http://schemas.microsoft.com/office/powerpoint/2010/main" val="3365105060"/>
                  </p:ext>
                </p:extLst>
              </p:nvPr>
            </p:nvGraphicFramePr>
            <p:xfrm>
              <a:off x="478507" y="4446776"/>
              <a:ext cx="8498345" cy="1786065"/>
            </p:xfrm>
            <a:graphic>
              <a:graphicData uri="http://schemas.openxmlformats.org/drawingml/2006/table">
                <a:tbl>
                  <a:tblPr firstRow="1" bandRow="1">
                    <a:tableStyleId>{2D5ABB26-0587-4C30-8999-92F81FD0307C}</a:tableStyleId>
                  </a:tblPr>
                  <a:tblGrid>
                    <a:gridCol w="3573903">
                      <a:extLst>
                        <a:ext uri="{9D8B030D-6E8A-4147-A177-3AD203B41FA5}">
                          <a16:colId xmlns:a16="http://schemas.microsoft.com/office/drawing/2014/main" val="683472226"/>
                        </a:ext>
                      </a:extLst>
                    </a:gridCol>
                    <a:gridCol w="4924442">
                      <a:extLst>
                        <a:ext uri="{9D8B030D-6E8A-4147-A177-3AD203B41FA5}">
                          <a16:colId xmlns:a16="http://schemas.microsoft.com/office/drawing/2014/main" val="2990027886"/>
                        </a:ext>
                      </a:extLst>
                    </a:gridCol>
                  </a:tblGrid>
                  <a:tr h="397166">
                    <a:tc>
                      <a:txBody>
                        <a:bodyPr/>
                        <a:lstStyle/>
                        <a:p>
                          <a:pPr/>
                          <a14:m>
                            <m:oMathPara xmlns:m="http://schemas.openxmlformats.org/officeDocument/2006/math">
                              <m:oMathParaPr>
                                <m:jc m:val="left"/>
                              </m:oMathParaPr>
                              <m:oMath xmlns:m="http://schemas.openxmlformats.org/officeDocument/2006/math">
                                <m:func>
                                  <m:funcPr>
                                    <m:ctrlPr>
                                      <a:rPr lang="en-US" sz="2800" b="0" i="1" smtClean="0">
                                        <a:solidFill>
                                          <a:schemeClr val="tx2"/>
                                        </a:solidFill>
                                        <a:latin typeface="Cambria Math" panose="02040503050406030204" pitchFamily="18" charset="0"/>
                                      </a:rPr>
                                    </m:ctrlPr>
                                  </m:funcPr>
                                  <m:fName>
                                    <m:r>
                                      <m:rPr>
                                        <m:sty m:val="p"/>
                                      </m:rPr>
                                      <a:rPr lang="en-US" sz="2800" b="0" i="0" smtClean="0">
                                        <a:solidFill>
                                          <a:schemeClr val="tx2"/>
                                        </a:solidFill>
                                        <a:latin typeface="Cambria Math" panose="02040503050406030204" pitchFamily="18" charset="0"/>
                                      </a:rPr>
                                      <m:t>tan</m:t>
                                    </m:r>
                                  </m:fName>
                                  <m:e>
                                    <m:r>
                                      <a:rPr lang="en-US" sz="2800" b="0" i="1" smtClean="0">
                                        <a:solidFill>
                                          <a:schemeClr val="tx2"/>
                                        </a:solidFill>
                                        <a:latin typeface="Cambria Math" panose="02040503050406030204" pitchFamily="18" charset="0"/>
                                      </a:rPr>
                                      <m:t>22.5</m:t>
                                    </m:r>
                                    <m:r>
                                      <a:rPr lang="en-US" sz="2800" b="0" i="1" smtClean="0">
                                        <a:solidFill>
                                          <a:schemeClr val="tx2"/>
                                        </a:solidFill>
                                        <a:latin typeface="Cambria Math" panose="02040503050406030204" pitchFamily="18" charset="0"/>
                                        <a:ea typeface="Cambria Math" panose="02040503050406030204" pitchFamily="18" charset="0"/>
                                      </a:rPr>
                                      <m:t>°</m:t>
                                    </m:r>
                                  </m:e>
                                </m:func>
                                <m:r>
                                  <a:rPr lang="en-IN" sz="2800" i="1" smtClean="0">
                                    <a:solidFill>
                                      <a:schemeClr val="tx2"/>
                                    </a:solidFill>
                                    <a:latin typeface="Cambria Math" panose="02040503050406030204" pitchFamily="18" charset="0"/>
                                  </a:rPr>
                                  <m:t>=</m:t>
                                </m:r>
                                <m:f>
                                  <m:fPr>
                                    <m:ctrlPr>
                                      <a:rPr lang="en-IN"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3</m:t>
                                    </m:r>
                                  </m:num>
                                  <m:den>
                                    <m:r>
                                      <a:rPr lang="en-US" sz="2800" b="0" i="1" smtClean="0">
                                        <a:solidFill>
                                          <a:schemeClr val="tx2"/>
                                        </a:solidFill>
                                        <a:latin typeface="Cambria Math" panose="02040503050406030204" pitchFamily="18" charset="0"/>
                                      </a:rPr>
                                      <m:t>𝑎</m:t>
                                    </m:r>
                                  </m:den>
                                </m:f>
                              </m:oMath>
                            </m:oMathPara>
                          </a14:m>
                          <a:endParaRPr lang="en-IN" sz="2800">
                            <a:solidFill>
                              <a:schemeClr val="tx2"/>
                            </a:solidFill>
                          </a:endParaRPr>
                        </a:p>
                      </a:txBody>
                      <a:tcPr/>
                    </a:tc>
                    <a:tc>
                      <a:txBody>
                        <a:bodyPr/>
                        <a:lstStyle/>
                        <a:p>
                          <a:pPr marL="285750" indent="0"/>
                          <a:r>
                            <a:rPr lang="en-IN" sz="2800" b="0" i="0" u="none" strike="noStrike" kern="1200" baseline="0">
                              <a:solidFill>
                                <a:srgbClr val="0070C0"/>
                              </a:solidFill>
                              <a:latin typeface="+mn-lt"/>
                              <a:ea typeface="+mn-ea"/>
                              <a:cs typeface="+mn-cs"/>
                            </a:rPr>
                            <a:t>Write a trigonometric ratio.</a:t>
                          </a:r>
                          <a:endParaRPr lang="en-IN" sz="2800">
                            <a:solidFill>
                              <a:srgbClr val="0070C0"/>
                            </a:solidFill>
                          </a:endParaRPr>
                        </a:p>
                      </a:txBody>
                      <a:tcPr anchor="b"/>
                    </a:tc>
                    <a:extLst>
                      <a:ext uri="{0D108BD9-81ED-4DB2-BD59-A6C34878D82A}">
                        <a16:rowId xmlns:a16="http://schemas.microsoft.com/office/drawing/2014/main" val="16761208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u="none" strike="noStrike" kern="1200" baseline="0" smtClean="0">
                                    <a:solidFill>
                                      <a:schemeClr val="tx2"/>
                                    </a:solidFill>
                                    <a:latin typeface="Cambria Math" panose="02040503050406030204" pitchFamily="18" charset="0"/>
                                  </a:rPr>
                                  <m:t>               </m:t>
                                </m:r>
                                <m:r>
                                  <a:rPr lang="en-US" sz="2800" b="0" i="1" u="none" strike="noStrike" kern="1200" baseline="0" smtClean="0">
                                    <a:solidFill>
                                      <a:schemeClr val="tx2"/>
                                    </a:solidFill>
                                    <a:latin typeface="Cambria Math" panose="02040503050406030204" pitchFamily="18" charset="0"/>
                                  </a:rPr>
                                  <m:t>𝑎</m:t>
                                </m:r>
                                <m:r>
                                  <a:rPr lang="en-US" sz="2800" u="none" strike="noStrike" kern="1200" baseline="0" smtClean="0">
                                    <a:solidFill>
                                      <a:schemeClr val="tx2"/>
                                    </a:solidFill>
                                    <a:latin typeface="Cambria Math" panose="02040503050406030204" pitchFamily="18" charset="0"/>
                                  </a:rPr>
                                  <m:t>=</m:t>
                                </m:r>
                                <m:f>
                                  <m:fPr>
                                    <m:ctrlPr>
                                      <a:rPr lang="en-IN"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3</m:t>
                                    </m:r>
                                  </m:num>
                                  <m:den>
                                    <m:func>
                                      <m:funcPr>
                                        <m:ctrlPr>
                                          <a:rPr lang="en-US" sz="2800" b="0" i="1" smtClean="0">
                                            <a:solidFill>
                                              <a:schemeClr val="tx2"/>
                                            </a:solidFill>
                                            <a:latin typeface="Cambria Math" panose="02040503050406030204" pitchFamily="18" charset="0"/>
                                          </a:rPr>
                                        </m:ctrlPr>
                                      </m:funcPr>
                                      <m:fName>
                                        <m:r>
                                          <m:rPr>
                                            <m:sty m:val="p"/>
                                          </m:rPr>
                                          <a:rPr lang="en-US" sz="2800" b="0" i="0" smtClean="0">
                                            <a:solidFill>
                                              <a:schemeClr val="tx2"/>
                                            </a:solidFill>
                                            <a:latin typeface="Cambria Math" panose="02040503050406030204" pitchFamily="18" charset="0"/>
                                          </a:rPr>
                                          <m:t>tan</m:t>
                                        </m:r>
                                      </m:fName>
                                      <m:e>
                                        <m:r>
                                          <a:rPr lang="en-US" sz="2800" b="0" i="1" smtClean="0">
                                            <a:solidFill>
                                              <a:schemeClr val="tx2"/>
                                            </a:solidFill>
                                            <a:latin typeface="Cambria Math" panose="02040503050406030204" pitchFamily="18" charset="0"/>
                                          </a:rPr>
                                          <m:t>22.5</m:t>
                                        </m:r>
                                        <m:r>
                                          <a:rPr lang="en-US" sz="2800" b="0" i="1" smtClean="0">
                                            <a:solidFill>
                                              <a:schemeClr val="tx2"/>
                                            </a:solidFill>
                                            <a:latin typeface="Cambria Math" panose="02040503050406030204" pitchFamily="18" charset="0"/>
                                            <a:ea typeface="Cambria Math" panose="02040503050406030204" pitchFamily="18" charset="0"/>
                                          </a:rPr>
                                          <m:t>°</m:t>
                                        </m:r>
                                      </m:e>
                                    </m:func>
                                  </m:den>
                                </m:f>
                              </m:oMath>
                            </m:oMathPara>
                          </a14:m>
                          <a:endParaRPr lang="en-IN" sz="2800">
                            <a:solidFill>
                              <a:schemeClr val="tx2"/>
                            </a:solidFill>
                          </a:endParaRPr>
                        </a:p>
                      </a:txBody>
                      <a:tcPr/>
                    </a:tc>
                    <a:tc>
                      <a:txBody>
                        <a:bodyPr/>
                        <a:lstStyle/>
                        <a:p>
                          <a:pPr marL="285750" indent="0"/>
                          <a:r>
                            <a:rPr lang="en-IN" sz="2800" b="0" i="0" u="none" strike="noStrike" kern="1200" baseline="0">
                              <a:solidFill>
                                <a:srgbClr val="0070C0"/>
                              </a:solidFill>
                              <a:latin typeface="+mn-lt"/>
                              <a:ea typeface="+mn-ea"/>
                              <a:cs typeface="+mn-cs"/>
                            </a:rPr>
                            <a:t>Solve for </a:t>
                          </a:r>
                          <a:r>
                            <a:rPr lang="en-IN" sz="2800" b="0" i="1" u="none" strike="noStrike" kern="1200" baseline="0">
                              <a:solidFill>
                                <a:srgbClr val="0070C0"/>
                              </a:solidFill>
                              <a:latin typeface="+mn-lt"/>
                              <a:ea typeface="+mn-ea"/>
                              <a:cs typeface="+mn-cs"/>
                            </a:rPr>
                            <a:t>a</a:t>
                          </a:r>
                          <a:r>
                            <a:rPr lang="en-IN" sz="2800" b="0" i="0" u="none" strike="noStrike" kern="1200" baseline="0">
                              <a:solidFill>
                                <a:srgbClr val="0070C0"/>
                              </a:solidFill>
                              <a:latin typeface="+mn-lt"/>
                              <a:ea typeface="+mn-ea"/>
                              <a:cs typeface="+mn-cs"/>
                            </a:rPr>
                            <a:t>.</a:t>
                          </a:r>
                          <a:endParaRPr lang="en-IN" sz="2800">
                            <a:solidFill>
                              <a:srgbClr val="0070C0"/>
                            </a:solidFill>
                          </a:endParaRPr>
                        </a:p>
                      </a:txBody>
                      <a:tcPr anchor="b"/>
                    </a:tc>
                    <a:extLst>
                      <a:ext uri="{0D108BD9-81ED-4DB2-BD59-A6C34878D82A}">
                        <a16:rowId xmlns:a16="http://schemas.microsoft.com/office/drawing/2014/main" val="903640378"/>
                      </a:ext>
                    </a:extLst>
                  </a:tr>
                </a:tbl>
              </a:graphicData>
            </a:graphic>
          </p:graphicFrame>
        </mc:Choice>
        <mc:Fallback xmlns="">
          <p:graphicFrame>
            <p:nvGraphicFramePr>
              <p:cNvPr id="9" name="Table 2">
                <a:extLst>
                  <a:ext uri="{FF2B5EF4-FFF2-40B4-BE49-F238E27FC236}">
                    <a16:creationId xmlns:a16="http://schemas.microsoft.com/office/drawing/2014/main" id="{E9512787-5B1C-4902-8DBD-DC093B29CE85}"/>
                  </a:ext>
                </a:extLst>
              </p:cNvPr>
              <p:cNvGraphicFramePr>
                <a:graphicFrameLocks noGrp="1"/>
              </p:cNvGraphicFramePr>
              <p:nvPr>
                <p:extLst>
                  <p:ext uri="{D42A27DB-BD31-4B8C-83A1-F6EECF244321}">
                    <p14:modId xmlns:p14="http://schemas.microsoft.com/office/powerpoint/2010/main" val="3365105060"/>
                  </p:ext>
                </p:extLst>
              </p:nvPr>
            </p:nvGraphicFramePr>
            <p:xfrm>
              <a:off x="478507" y="4446776"/>
              <a:ext cx="8498345" cy="1786065"/>
            </p:xfrm>
            <a:graphic>
              <a:graphicData uri="http://schemas.openxmlformats.org/drawingml/2006/table">
                <a:tbl>
                  <a:tblPr firstRow="1" bandRow="1">
                    <a:tableStyleId>{2D5ABB26-0587-4C30-8999-92F81FD0307C}</a:tableStyleId>
                  </a:tblPr>
                  <a:tblGrid>
                    <a:gridCol w="3573903">
                      <a:extLst>
                        <a:ext uri="{9D8B030D-6E8A-4147-A177-3AD203B41FA5}">
                          <a16:colId xmlns:a16="http://schemas.microsoft.com/office/drawing/2014/main" val="683472226"/>
                        </a:ext>
                      </a:extLst>
                    </a:gridCol>
                    <a:gridCol w="4924442">
                      <a:extLst>
                        <a:ext uri="{9D8B030D-6E8A-4147-A177-3AD203B41FA5}">
                          <a16:colId xmlns:a16="http://schemas.microsoft.com/office/drawing/2014/main" val="2990027886"/>
                        </a:ext>
                      </a:extLst>
                    </a:gridCol>
                  </a:tblGrid>
                  <a:tr h="893001">
                    <a:tc>
                      <a:txBody>
                        <a:bodyPr/>
                        <a:lstStyle/>
                        <a:p>
                          <a:endParaRPr lang="en-US"/>
                        </a:p>
                      </a:txBody>
                      <a:tcPr>
                        <a:blipFill>
                          <a:blip r:embed="rId4"/>
                          <a:stretch>
                            <a:fillRect r="-137649" b="-118367"/>
                          </a:stretch>
                        </a:blipFill>
                      </a:tcPr>
                    </a:tc>
                    <a:tc>
                      <a:txBody>
                        <a:bodyPr/>
                        <a:lstStyle/>
                        <a:p>
                          <a:pPr marL="285750" indent="0"/>
                          <a:r>
                            <a:rPr lang="en-IN" sz="2800" b="0" i="0" u="none" strike="noStrike" kern="1200" baseline="0">
                              <a:solidFill>
                                <a:srgbClr val="0070C0"/>
                              </a:solidFill>
                              <a:latin typeface="+mn-lt"/>
                              <a:ea typeface="+mn-ea"/>
                              <a:cs typeface="+mn-cs"/>
                            </a:rPr>
                            <a:t>Write a trigonometric ratio.</a:t>
                          </a:r>
                          <a:endParaRPr lang="en-IN" sz="2800">
                            <a:solidFill>
                              <a:srgbClr val="0070C0"/>
                            </a:solidFill>
                          </a:endParaRPr>
                        </a:p>
                      </a:txBody>
                      <a:tcPr anchor="b"/>
                    </a:tc>
                    <a:extLst>
                      <a:ext uri="{0D108BD9-81ED-4DB2-BD59-A6C34878D82A}">
                        <a16:rowId xmlns:a16="http://schemas.microsoft.com/office/drawing/2014/main" val="1676120845"/>
                      </a:ext>
                    </a:extLst>
                  </a:tr>
                  <a:tr h="893064">
                    <a:tc>
                      <a:txBody>
                        <a:bodyPr/>
                        <a:lstStyle/>
                        <a:p>
                          <a:endParaRPr lang="en-US"/>
                        </a:p>
                      </a:txBody>
                      <a:tcPr>
                        <a:blipFill>
                          <a:blip r:embed="rId4"/>
                          <a:stretch>
                            <a:fillRect t="-100000" r="-137649" b="-18367"/>
                          </a:stretch>
                        </a:blipFill>
                      </a:tcPr>
                    </a:tc>
                    <a:tc>
                      <a:txBody>
                        <a:bodyPr/>
                        <a:lstStyle/>
                        <a:p>
                          <a:pPr marL="285750" indent="0"/>
                          <a:r>
                            <a:rPr lang="en-IN" sz="2800" b="0" i="0" u="none" strike="noStrike" kern="1200" baseline="0">
                              <a:solidFill>
                                <a:srgbClr val="0070C0"/>
                              </a:solidFill>
                              <a:latin typeface="+mn-lt"/>
                              <a:ea typeface="+mn-ea"/>
                              <a:cs typeface="+mn-cs"/>
                            </a:rPr>
                            <a:t>Solve for </a:t>
                          </a:r>
                          <a:r>
                            <a:rPr lang="en-IN" sz="2800" b="0" i="1" u="none" strike="noStrike" kern="1200" baseline="0">
                              <a:solidFill>
                                <a:srgbClr val="0070C0"/>
                              </a:solidFill>
                              <a:latin typeface="+mn-lt"/>
                              <a:ea typeface="+mn-ea"/>
                              <a:cs typeface="+mn-cs"/>
                            </a:rPr>
                            <a:t>a</a:t>
                          </a:r>
                          <a:r>
                            <a:rPr lang="en-IN" sz="2800" b="0" i="0" u="none" strike="noStrike" kern="1200" baseline="0">
                              <a:solidFill>
                                <a:srgbClr val="0070C0"/>
                              </a:solidFill>
                              <a:latin typeface="+mn-lt"/>
                              <a:ea typeface="+mn-ea"/>
                              <a:cs typeface="+mn-cs"/>
                            </a:rPr>
                            <a:t>.</a:t>
                          </a:r>
                          <a:endParaRPr lang="en-IN" sz="2800">
                            <a:solidFill>
                              <a:srgbClr val="0070C0"/>
                            </a:solidFill>
                          </a:endParaRPr>
                        </a:p>
                      </a:txBody>
                      <a:tcPr anchor="b"/>
                    </a:tc>
                    <a:extLst>
                      <a:ext uri="{0D108BD9-81ED-4DB2-BD59-A6C34878D82A}">
                        <a16:rowId xmlns:a16="http://schemas.microsoft.com/office/drawing/2014/main" val="903640378"/>
                      </a:ext>
                    </a:extLst>
                  </a:tr>
                </a:tbl>
              </a:graphicData>
            </a:graphic>
          </p:graphicFrame>
        </mc:Fallback>
      </mc:AlternateContent>
    </p:spTree>
    <p:extLst>
      <p:ext uri="{BB962C8B-B14F-4D97-AF65-F5344CB8AC3E}">
        <p14:creationId xmlns:p14="http://schemas.microsoft.com/office/powerpoint/2010/main" val="114425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Lateral Area and Surface Area of a Prism</a:t>
            </a:r>
            <a:endParaRPr lang="en-US" sz="2800" b="0">
              <a:solidFill>
                <a:schemeClr val="tx1"/>
              </a:solidFill>
            </a:endParaRPr>
          </a:p>
        </p:txBody>
      </p:sp>
      <p:sp>
        <p:nvSpPr>
          <p:cNvPr id="5" name="Content Placeholder 2">
            <a:extLst>
              <a:ext uri="{FF2B5EF4-FFF2-40B4-BE49-F238E27FC236}">
                <a16:creationId xmlns:a16="http://schemas.microsoft.com/office/drawing/2014/main" id="{5989A1BE-EA9A-42A4-AACC-2C54570332BE}"/>
              </a:ext>
            </a:extLst>
          </p:cNvPr>
          <p:cNvSpPr txBox="1">
            <a:spLocks/>
          </p:cNvSpPr>
          <p:nvPr/>
        </p:nvSpPr>
        <p:spPr>
          <a:xfrm>
            <a:off x="468437" y="4587191"/>
            <a:ext cx="8202952" cy="94030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So, the area of the base </a:t>
            </a:r>
            <a:r>
              <a:rPr lang="en-IN" sz="2800" i="1"/>
              <a:t>B </a:t>
            </a:r>
            <a:r>
              <a:rPr lang="en-IN" sz="2800"/>
              <a:t>is approximately 173.8    square inches.</a:t>
            </a:r>
            <a:endParaRPr lang="en-US" sz="2800" b="0" i="0" u="none" strike="noStrike" baseline="0"/>
          </a:p>
        </p:txBody>
      </p:sp>
      <mc:AlternateContent xmlns:mc="http://schemas.openxmlformats.org/markup-compatibility/2006" xmlns:a14="http://schemas.microsoft.com/office/drawing/2010/main">
        <mc:Choice Requires="a14">
          <p:graphicFrame>
            <p:nvGraphicFramePr>
              <p:cNvPr id="6" name="Table 2">
                <a:extLst>
                  <a:ext uri="{FF2B5EF4-FFF2-40B4-BE49-F238E27FC236}">
                    <a16:creationId xmlns:a16="http://schemas.microsoft.com/office/drawing/2014/main" id="{92498401-F5B7-4981-A261-0055C7FE4FED}"/>
                  </a:ext>
                </a:extLst>
              </p:cNvPr>
              <p:cNvGraphicFramePr>
                <a:graphicFrameLocks noGrp="1"/>
              </p:cNvGraphicFramePr>
              <p:nvPr>
                <p:extLst>
                  <p:ext uri="{D42A27DB-BD31-4B8C-83A1-F6EECF244321}">
                    <p14:modId xmlns:p14="http://schemas.microsoft.com/office/powerpoint/2010/main" val="3977634260"/>
                  </p:ext>
                </p:extLst>
              </p:nvPr>
            </p:nvGraphicFramePr>
            <p:xfrm>
              <a:off x="478507" y="1919338"/>
              <a:ext cx="9251120" cy="2532634"/>
            </p:xfrm>
            <a:graphic>
              <a:graphicData uri="http://schemas.openxmlformats.org/drawingml/2006/table">
                <a:tbl>
                  <a:tblPr firstRow="1" bandRow="1">
                    <a:tableStyleId>{2D5ABB26-0587-4C30-8999-92F81FD0307C}</a:tableStyleId>
                  </a:tblPr>
                  <a:tblGrid>
                    <a:gridCol w="3703075">
                      <a:extLst>
                        <a:ext uri="{9D8B030D-6E8A-4147-A177-3AD203B41FA5}">
                          <a16:colId xmlns:a16="http://schemas.microsoft.com/office/drawing/2014/main" val="683472226"/>
                        </a:ext>
                      </a:extLst>
                    </a:gridCol>
                    <a:gridCol w="5548045">
                      <a:extLst>
                        <a:ext uri="{9D8B030D-6E8A-4147-A177-3AD203B41FA5}">
                          <a16:colId xmlns:a16="http://schemas.microsoft.com/office/drawing/2014/main" val="2990027886"/>
                        </a:ext>
                      </a:extLst>
                    </a:gridCol>
                  </a:tblGrid>
                  <a:tr h="370840">
                    <a:tc>
                      <a:txBody>
                        <a:bodyPr/>
                        <a:lstStyle/>
                        <a:p>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𝐴</m:t>
                                </m:r>
                                <m:r>
                                  <a:rPr lang="en-IN" sz="2800" i="1" smtClean="0">
                                    <a:solidFill>
                                      <a:schemeClr val="tx2"/>
                                    </a:solidFill>
                                    <a:latin typeface="Cambria Math" panose="02040503050406030204" pitchFamily="18" charset="0"/>
                                  </a:rPr>
                                  <m:t>=</m:t>
                                </m:r>
                                <m:f>
                                  <m:fPr>
                                    <m:ctrlPr>
                                      <a:rPr lang="en-IN"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r>
                                  <a:rPr lang="en-US" sz="2800" b="0" i="1" smtClean="0">
                                    <a:solidFill>
                                      <a:schemeClr val="tx2"/>
                                    </a:solidFill>
                                    <a:latin typeface="Cambria Math" panose="02040503050406030204" pitchFamily="18" charset="0"/>
                                  </a:rPr>
                                  <m:t>𝑃𝑎</m:t>
                                </m:r>
                              </m:oMath>
                            </m:oMathPara>
                          </a14:m>
                          <a:endParaRPr lang="en-IN" sz="28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Write a trigonometric ratio.</a:t>
                          </a:r>
                          <a:endParaRPr lang="en-IN" sz="2800">
                            <a:solidFill>
                              <a:srgbClr val="0070C0"/>
                            </a:solidFill>
                          </a:endParaRPr>
                        </a:p>
                      </a:txBody>
                      <a:tcPr anchor="b"/>
                    </a:tc>
                    <a:extLst>
                      <a:ext uri="{0D108BD9-81ED-4DB2-BD59-A6C34878D82A}">
                        <a16:rowId xmlns:a16="http://schemas.microsoft.com/office/drawing/2014/main" val="14670790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0" u="none" strike="noStrike" kern="1200" baseline="0" smtClean="0">
                                    <a:solidFill>
                                      <a:schemeClr val="tx2"/>
                                    </a:solidFill>
                                    <a:latin typeface="Cambria Math" panose="02040503050406030204" pitchFamily="18" charset="0"/>
                                  </a:rPr>
                                  <m:t>    </m:t>
                                </m:r>
                                <m:r>
                                  <a:rPr lang="en-US" sz="2800" u="none" strike="noStrike" kern="1200" baseline="0" smtClean="0">
                                    <a:solidFill>
                                      <a:schemeClr val="tx2"/>
                                    </a:solidFill>
                                    <a:latin typeface="Cambria Math" panose="02040503050406030204" pitchFamily="18" charset="0"/>
                                  </a:rPr>
                                  <m:t>=</m:t>
                                </m:r>
                                <m:f>
                                  <m:fPr>
                                    <m:ctrlPr>
                                      <a:rPr lang="en-IN"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48</m:t>
                                    </m:r>
                                  </m:e>
                                </m:d>
                                <m:d>
                                  <m:dPr>
                                    <m:ctrlPr>
                                      <a:rPr lang="en-US" sz="2800" b="0" i="1" smtClean="0">
                                        <a:solidFill>
                                          <a:schemeClr val="tx2"/>
                                        </a:solidFill>
                                        <a:latin typeface="Cambria Math" panose="02040503050406030204" pitchFamily="18" charset="0"/>
                                      </a:rPr>
                                    </m:ctrlPr>
                                  </m:dPr>
                                  <m:e>
                                    <m:f>
                                      <m:fPr>
                                        <m:ctrlPr>
                                          <a:rPr lang="en-IN"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3</m:t>
                                        </m:r>
                                      </m:num>
                                      <m:den>
                                        <m:func>
                                          <m:funcPr>
                                            <m:ctrlPr>
                                              <a:rPr lang="en-US" sz="2800" b="0" i="1" smtClean="0">
                                                <a:solidFill>
                                                  <a:schemeClr val="tx2"/>
                                                </a:solidFill>
                                                <a:latin typeface="Cambria Math" panose="02040503050406030204" pitchFamily="18" charset="0"/>
                                              </a:rPr>
                                            </m:ctrlPr>
                                          </m:funcPr>
                                          <m:fName>
                                            <m:r>
                                              <m:rPr>
                                                <m:sty m:val="p"/>
                                              </m:rPr>
                                              <a:rPr lang="en-US" sz="2800" b="0" i="0" smtClean="0">
                                                <a:solidFill>
                                                  <a:schemeClr val="tx2"/>
                                                </a:solidFill>
                                                <a:latin typeface="Cambria Math" panose="02040503050406030204" pitchFamily="18" charset="0"/>
                                              </a:rPr>
                                              <m:t>tan</m:t>
                                            </m:r>
                                          </m:fName>
                                          <m:e>
                                            <m:r>
                                              <a:rPr lang="en-US" sz="2800" b="0" i="1" smtClean="0">
                                                <a:solidFill>
                                                  <a:schemeClr val="tx2"/>
                                                </a:solidFill>
                                                <a:latin typeface="Cambria Math" panose="02040503050406030204" pitchFamily="18" charset="0"/>
                                              </a:rPr>
                                              <m:t>22.5</m:t>
                                            </m:r>
                                            <m:r>
                                              <a:rPr lang="en-US" sz="2800" b="0" i="1" smtClean="0">
                                                <a:solidFill>
                                                  <a:schemeClr val="tx2"/>
                                                </a:solidFill>
                                                <a:latin typeface="Cambria Math" panose="02040503050406030204" pitchFamily="18" charset="0"/>
                                                <a:ea typeface="Cambria Math" panose="02040503050406030204" pitchFamily="18" charset="0"/>
                                              </a:rPr>
                                              <m:t>°</m:t>
                                            </m:r>
                                          </m:e>
                                        </m:func>
                                      </m:den>
                                    </m:f>
                                  </m:e>
                                </m:d>
                              </m:oMath>
                            </m:oMathPara>
                          </a14:m>
                          <a:endParaRPr lang="en-IN" sz="2800">
                            <a:solidFill>
                              <a:schemeClr val="tx2"/>
                            </a:solidFill>
                          </a:endParaRPr>
                        </a:p>
                      </a:txBody>
                      <a:tcPr/>
                    </a:tc>
                    <a:tc>
                      <a:txBody>
                        <a:bodyPr/>
                        <a:lstStyle/>
                        <a:p>
                          <a:endParaRPr lang="en-IN" sz="2800" b="0" i="0" u="none" strike="noStrike" kern="1200" baseline="0">
                            <a:solidFill>
                              <a:schemeClr val="tx1"/>
                            </a:solidFill>
                            <a:latin typeface="+mn-lt"/>
                            <a:ea typeface="+mn-ea"/>
                            <a:cs typeface="+mn-cs"/>
                          </a:endParaRPr>
                        </a:p>
                        <a:p>
                          <a:r>
                            <a:rPr lang="en-IN" sz="2800" b="0" i="0" u="none" strike="noStrike" kern="1200" baseline="0">
                              <a:solidFill>
                                <a:schemeClr val="tx1"/>
                              </a:solidFill>
                              <a:latin typeface="+mn-lt"/>
                              <a:ea typeface="+mn-ea"/>
                              <a:cs typeface="+mn-cs"/>
                            </a:rPr>
                            <a:t> </a:t>
                          </a:r>
                          <a:r>
                            <a:rPr lang="en-IN" sz="2800" b="0" i="1" u="none" strike="noStrike" kern="1200" baseline="0">
                              <a:solidFill>
                                <a:srgbClr val="0070C0"/>
                              </a:solidFill>
                              <a:latin typeface="+mn-lt"/>
                              <a:ea typeface="+mn-ea"/>
                              <a:cs typeface="+mn-cs"/>
                            </a:rPr>
                            <a:t>P </a:t>
                          </a:r>
                          <a:r>
                            <a:rPr lang="en-IN" sz="2800" b="0" i="0" u="none" strike="noStrike" kern="1200" baseline="0">
                              <a:solidFill>
                                <a:srgbClr val="0070C0"/>
                              </a:solidFill>
                              <a:latin typeface="+mn-lt"/>
                              <a:ea typeface="+mn-ea"/>
                              <a:cs typeface="+mn-cs"/>
                            </a:rPr>
                            <a:t>= 48 and </a:t>
                          </a:r>
                          <a:r>
                            <a:rPr lang="en-IN" sz="2800" b="0" i="1" u="none" strike="noStrike" kern="1200" baseline="0">
                              <a:solidFill>
                                <a:srgbClr val="0070C0"/>
                              </a:solidFill>
                              <a:latin typeface="+mn-lt"/>
                              <a:ea typeface="+mn-ea"/>
                              <a:cs typeface="+mn-cs"/>
                            </a:rPr>
                            <a:t>a </a:t>
                          </a:r>
                          <a:r>
                            <a:rPr lang="en-IN" sz="2800" b="0" i="0" u="none" strike="noStrike" kern="1200" baseline="0">
                              <a:solidFill>
                                <a:srgbClr val="0070C0"/>
                              </a:solidFill>
                              <a:latin typeface="+mn-lt"/>
                              <a:ea typeface="+mn-ea"/>
                              <a:cs typeface="+mn-cs"/>
                            </a:rPr>
                            <a:t>= </a:t>
                          </a:r>
                          <a14:m>
                            <m:oMath xmlns:m="http://schemas.openxmlformats.org/officeDocument/2006/math">
                              <m:f>
                                <m:fPr>
                                  <m:ctrlPr>
                                    <a:rPr lang="en-IN" sz="2800" i="1" smtClean="0">
                                      <a:solidFill>
                                        <a:srgbClr val="0070C0"/>
                                      </a:solidFill>
                                      <a:latin typeface="Cambria Math" panose="02040503050406030204" pitchFamily="18" charset="0"/>
                                    </a:rPr>
                                  </m:ctrlPr>
                                </m:fPr>
                                <m:num>
                                  <m:r>
                                    <a:rPr lang="en-US" sz="2800" b="0" i="1" smtClean="0">
                                      <a:solidFill>
                                        <a:srgbClr val="0070C0"/>
                                      </a:solidFill>
                                      <a:latin typeface="Cambria Math" panose="02040503050406030204" pitchFamily="18" charset="0"/>
                                    </a:rPr>
                                    <m:t>3</m:t>
                                  </m:r>
                                </m:num>
                                <m:den>
                                  <m:func>
                                    <m:funcPr>
                                      <m:ctrlPr>
                                        <a:rPr lang="en-US" sz="2800" b="0" i="1" smtClean="0">
                                          <a:solidFill>
                                            <a:srgbClr val="0070C0"/>
                                          </a:solidFill>
                                          <a:latin typeface="Cambria Math" panose="02040503050406030204" pitchFamily="18" charset="0"/>
                                        </a:rPr>
                                      </m:ctrlPr>
                                    </m:funcPr>
                                    <m:fName>
                                      <m:r>
                                        <m:rPr>
                                          <m:sty m:val="p"/>
                                        </m:rPr>
                                        <a:rPr lang="en-US" sz="2800" b="0" i="0" smtClean="0">
                                          <a:solidFill>
                                            <a:srgbClr val="0070C0"/>
                                          </a:solidFill>
                                          <a:latin typeface="Cambria Math" panose="02040503050406030204" pitchFamily="18" charset="0"/>
                                        </a:rPr>
                                        <m:t>tan</m:t>
                                      </m:r>
                                    </m:fName>
                                    <m:e>
                                      <m:r>
                                        <a:rPr lang="en-US" sz="2800" b="0" i="1" smtClean="0">
                                          <a:solidFill>
                                            <a:srgbClr val="0070C0"/>
                                          </a:solidFill>
                                          <a:latin typeface="Cambria Math" panose="02040503050406030204" pitchFamily="18" charset="0"/>
                                        </a:rPr>
                                        <m:t>22.5</m:t>
                                      </m:r>
                                      <m:r>
                                        <a:rPr lang="en-US" sz="2800" b="0" i="1" smtClean="0">
                                          <a:solidFill>
                                            <a:srgbClr val="0070C0"/>
                                          </a:solidFill>
                                          <a:latin typeface="Cambria Math" panose="02040503050406030204" pitchFamily="18" charset="0"/>
                                          <a:ea typeface="Cambria Math" panose="02040503050406030204" pitchFamily="18" charset="0"/>
                                        </a:rPr>
                                        <m:t>°</m:t>
                                      </m:r>
                                    </m:e>
                                  </m:func>
                                </m:den>
                              </m:f>
                            </m:oMath>
                          </a14:m>
                          <a:endParaRPr lang="en-IN" sz="2800">
                            <a:solidFill>
                              <a:srgbClr val="0070C0"/>
                            </a:solidFill>
                          </a:endParaRPr>
                        </a:p>
                      </a:txBody>
                      <a:tcPr anchor="b"/>
                    </a:tc>
                    <a:extLst>
                      <a:ext uri="{0D108BD9-81ED-4DB2-BD59-A6C34878D82A}">
                        <a16:rowId xmlns:a16="http://schemas.microsoft.com/office/drawing/2014/main" val="13862976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a:solidFill>
                                <a:schemeClr val="tx2"/>
                              </a:solidFill>
                            </a:rPr>
                            <a:t>   ≈ 173.8</a:t>
                          </a:r>
                        </a:p>
                      </a:txBody>
                      <a:tcPr/>
                    </a:tc>
                    <a:tc>
                      <a:txBody>
                        <a:bodyPr/>
                        <a:lstStyle/>
                        <a:p>
                          <a:r>
                            <a:rPr lang="en-IN" sz="2800" b="0" i="0" u="none" strike="noStrike" kern="1200" baseline="0">
                              <a:solidFill>
                                <a:srgbClr val="0070C0"/>
                              </a:solidFill>
                              <a:latin typeface="+mn-lt"/>
                              <a:ea typeface="+mn-ea"/>
                              <a:cs typeface="+mn-cs"/>
                            </a:rPr>
                            <a:t>Multiply.</a:t>
                          </a:r>
                          <a:endParaRPr lang="en-IN" sz="2800">
                            <a:solidFill>
                              <a:srgbClr val="0070C0"/>
                            </a:solidFill>
                          </a:endParaRPr>
                        </a:p>
                      </a:txBody>
                      <a:tcPr anchor="b"/>
                    </a:tc>
                    <a:extLst>
                      <a:ext uri="{0D108BD9-81ED-4DB2-BD59-A6C34878D82A}">
                        <a16:rowId xmlns:a16="http://schemas.microsoft.com/office/drawing/2014/main" val="2007862260"/>
                      </a:ext>
                    </a:extLst>
                  </a:tr>
                </a:tbl>
              </a:graphicData>
            </a:graphic>
          </p:graphicFrame>
        </mc:Choice>
        <mc:Fallback xmlns="">
          <p:graphicFrame>
            <p:nvGraphicFramePr>
              <p:cNvPr id="6" name="Table 2">
                <a:extLst>
                  <a:ext uri="{FF2B5EF4-FFF2-40B4-BE49-F238E27FC236}">
                    <a16:creationId xmlns:a16="http://schemas.microsoft.com/office/drawing/2014/main" id="{92498401-F5B7-4981-A261-0055C7FE4FED}"/>
                  </a:ext>
                </a:extLst>
              </p:cNvPr>
              <p:cNvGraphicFramePr>
                <a:graphicFrameLocks noGrp="1"/>
              </p:cNvGraphicFramePr>
              <p:nvPr>
                <p:extLst>
                  <p:ext uri="{D42A27DB-BD31-4B8C-83A1-F6EECF244321}">
                    <p14:modId xmlns:p14="http://schemas.microsoft.com/office/powerpoint/2010/main" val="3977634260"/>
                  </p:ext>
                </p:extLst>
              </p:nvPr>
            </p:nvGraphicFramePr>
            <p:xfrm>
              <a:off x="478507" y="1919338"/>
              <a:ext cx="9251120" cy="2532634"/>
            </p:xfrm>
            <a:graphic>
              <a:graphicData uri="http://schemas.openxmlformats.org/drawingml/2006/table">
                <a:tbl>
                  <a:tblPr firstRow="1" bandRow="1">
                    <a:tableStyleId>{2D5ABB26-0587-4C30-8999-92F81FD0307C}</a:tableStyleId>
                  </a:tblPr>
                  <a:tblGrid>
                    <a:gridCol w="3703075">
                      <a:extLst>
                        <a:ext uri="{9D8B030D-6E8A-4147-A177-3AD203B41FA5}">
                          <a16:colId xmlns:a16="http://schemas.microsoft.com/office/drawing/2014/main" val="683472226"/>
                        </a:ext>
                      </a:extLst>
                    </a:gridCol>
                    <a:gridCol w="5548045">
                      <a:extLst>
                        <a:ext uri="{9D8B030D-6E8A-4147-A177-3AD203B41FA5}">
                          <a16:colId xmlns:a16="http://schemas.microsoft.com/office/drawing/2014/main" val="2990027886"/>
                        </a:ext>
                      </a:extLst>
                    </a:gridCol>
                  </a:tblGrid>
                  <a:tr h="890270">
                    <a:tc>
                      <a:txBody>
                        <a:bodyPr/>
                        <a:lstStyle/>
                        <a:p>
                          <a:endParaRPr lang="en-US"/>
                        </a:p>
                      </a:txBody>
                      <a:tcPr>
                        <a:blipFill>
                          <a:blip r:embed="rId2"/>
                          <a:stretch>
                            <a:fillRect r="-149836" b="-202041"/>
                          </a:stretch>
                        </a:blipFill>
                      </a:tcPr>
                    </a:tc>
                    <a:tc>
                      <a:txBody>
                        <a:bodyPr/>
                        <a:lstStyle/>
                        <a:p>
                          <a:r>
                            <a:rPr lang="en-IN" sz="2800" b="0" i="0" u="none" strike="noStrike" kern="1200" baseline="0">
                              <a:solidFill>
                                <a:srgbClr val="0070C0"/>
                              </a:solidFill>
                              <a:latin typeface="+mn-lt"/>
                              <a:ea typeface="+mn-ea"/>
                              <a:cs typeface="+mn-cs"/>
                            </a:rPr>
                            <a:t>Write a trigonometric ratio.</a:t>
                          </a:r>
                          <a:endParaRPr lang="en-IN" sz="2800">
                            <a:solidFill>
                              <a:srgbClr val="0070C0"/>
                            </a:solidFill>
                          </a:endParaRPr>
                        </a:p>
                      </a:txBody>
                      <a:tcPr anchor="b"/>
                    </a:tc>
                    <a:extLst>
                      <a:ext uri="{0D108BD9-81ED-4DB2-BD59-A6C34878D82A}">
                        <a16:rowId xmlns:a16="http://schemas.microsoft.com/office/drawing/2014/main" val="1467079035"/>
                      </a:ext>
                    </a:extLst>
                  </a:tr>
                  <a:tr h="1124204">
                    <a:tc>
                      <a:txBody>
                        <a:bodyPr/>
                        <a:lstStyle/>
                        <a:p>
                          <a:endParaRPr lang="en-US"/>
                        </a:p>
                      </a:txBody>
                      <a:tcPr>
                        <a:blipFill>
                          <a:blip r:embed="rId2"/>
                          <a:stretch>
                            <a:fillRect t="-79459" r="-149836" b="-60541"/>
                          </a:stretch>
                        </a:blipFill>
                      </a:tcPr>
                    </a:tc>
                    <a:tc>
                      <a:txBody>
                        <a:bodyPr/>
                        <a:lstStyle/>
                        <a:p>
                          <a:endParaRPr lang="en-US"/>
                        </a:p>
                      </a:txBody>
                      <a:tcPr anchor="b">
                        <a:blipFill>
                          <a:blip r:embed="rId2"/>
                          <a:stretch>
                            <a:fillRect l="-66740" t="-79459" b="-60541"/>
                          </a:stretch>
                        </a:blipFill>
                      </a:tcPr>
                    </a:tc>
                    <a:extLst>
                      <a:ext uri="{0D108BD9-81ED-4DB2-BD59-A6C34878D82A}">
                        <a16:rowId xmlns:a16="http://schemas.microsoft.com/office/drawing/2014/main" val="1386297603"/>
                      </a:ext>
                    </a:extLst>
                  </a:tr>
                  <a:tr h="518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800">
                              <a:solidFill>
                                <a:schemeClr val="tx2"/>
                              </a:solidFill>
                            </a:rPr>
                            <a:t>   ≈ 173.8</a:t>
                          </a:r>
                        </a:p>
                      </a:txBody>
                      <a:tcPr/>
                    </a:tc>
                    <a:tc>
                      <a:txBody>
                        <a:bodyPr/>
                        <a:lstStyle/>
                        <a:p>
                          <a:r>
                            <a:rPr lang="en-IN" sz="2800" b="0" i="0" u="none" strike="noStrike" kern="1200" baseline="0">
                              <a:solidFill>
                                <a:srgbClr val="0070C0"/>
                              </a:solidFill>
                              <a:latin typeface="+mn-lt"/>
                              <a:ea typeface="+mn-ea"/>
                              <a:cs typeface="+mn-cs"/>
                            </a:rPr>
                            <a:t>Multiply.</a:t>
                          </a:r>
                          <a:endParaRPr lang="en-IN" sz="2800">
                            <a:solidFill>
                              <a:srgbClr val="0070C0"/>
                            </a:solidFill>
                          </a:endParaRPr>
                        </a:p>
                      </a:txBody>
                      <a:tcPr anchor="b"/>
                    </a:tc>
                    <a:extLst>
                      <a:ext uri="{0D108BD9-81ED-4DB2-BD59-A6C34878D82A}">
                        <a16:rowId xmlns:a16="http://schemas.microsoft.com/office/drawing/2014/main" val="2007862260"/>
                      </a:ext>
                    </a:extLst>
                  </a:tr>
                </a:tbl>
              </a:graphicData>
            </a:graphic>
          </p:graphicFrame>
        </mc:Fallback>
      </mc:AlternateContent>
    </p:spTree>
    <p:extLst>
      <p:ext uri="{BB962C8B-B14F-4D97-AF65-F5344CB8AC3E}">
        <p14:creationId xmlns:p14="http://schemas.microsoft.com/office/powerpoint/2010/main" val="1317256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Lateral Area and Surface Area of a Prism</a:t>
            </a:r>
            <a:endParaRPr lang="en-US" sz="2800" b="0">
              <a:solidFill>
                <a:schemeClr val="tx1"/>
              </a:solidFill>
            </a:endParaRPr>
          </a:p>
        </p:txBody>
      </p:sp>
      <p:sp>
        <p:nvSpPr>
          <p:cNvPr id="5" name="Content Placeholder 2">
            <a:extLst>
              <a:ext uri="{FF2B5EF4-FFF2-40B4-BE49-F238E27FC236}">
                <a16:creationId xmlns:a16="http://schemas.microsoft.com/office/drawing/2014/main" id="{5989A1BE-EA9A-42A4-AACC-2C54570332BE}"/>
              </a:ext>
            </a:extLst>
          </p:cNvPr>
          <p:cNvSpPr txBox="1">
            <a:spLocks/>
          </p:cNvSpPr>
          <p:nvPr/>
        </p:nvSpPr>
        <p:spPr>
          <a:xfrm>
            <a:off x="468437" y="4566631"/>
            <a:ext cx="8202952" cy="94030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The surface area of the prism is about 875.6 square inches.</a:t>
            </a:r>
            <a:endParaRPr lang="en-US" sz="2800" b="0" i="0" u="none" strike="noStrike" baseline="0">
              <a:solidFill>
                <a:schemeClr val="tx1"/>
              </a:solidFill>
            </a:endParaRPr>
          </a:p>
        </p:txBody>
      </p:sp>
      <p:graphicFrame>
        <p:nvGraphicFramePr>
          <p:cNvPr id="6" name="Table 2">
            <a:extLst>
              <a:ext uri="{FF2B5EF4-FFF2-40B4-BE49-F238E27FC236}">
                <a16:creationId xmlns:a16="http://schemas.microsoft.com/office/drawing/2014/main" id="{92498401-F5B7-4981-A261-0055C7FE4FED}"/>
              </a:ext>
            </a:extLst>
          </p:cNvPr>
          <p:cNvGraphicFramePr>
            <a:graphicFrameLocks noGrp="1"/>
          </p:cNvGraphicFramePr>
          <p:nvPr>
            <p:extLst>
              <p:ext uri="{D42A27DB-BD31-4B8C-83A1-F6EECF244321}">
                <p14:modId xmlns:p14="http://schemas.microsoft.com/office/powerpoint/2010/main" val="1929760293"/>
              </p:ext>
            </p:extLst>
          </p:nvPr>
        </p:nvGraphicFramePr>
        <p:xfrm>
          <a:off x="478507" y="2782354"/>
          <a:ext cx="7946302" cy="1554480"/>
        </p:xfrm>
        <a:graphic>
          <a:graphicData uri="http://schemas.openxmlformats.org/drawingml/2006/table">
            <a:tbl>
              <a:tblPr firstRow="1" bandRow="1">
                <a:tableStyleId>{2D5ABB26-0587-4C30-8999-92F81FD0307C}</a:tableStyleId>
              </a:tblPr>
              <a:tblGrid>
                <a:gridCol w="3209915">
                  <a:extLst>
                    <a:ext uri="{9D8B030D-6E8A-4147-A177-3AD203B41FA5}">
                      <a16:colId xmlns:a16="http://schemas.microsoft.com/office/drawing/2014/main" val="683472226"/>
                    </a:ext>
                  </a:extLst>
                </a:gridCol>
                <a:gridCol w="4736387">
                  <a:extLst>
                    <a:ext uri="{9D8B030D-6E8A-4147-A177-3AD203B41FA5}">
                      <a16:colId xmlns:a16="http://schemas.microsoft.com/office/drawing/2014/main" val="2990027886"/>
                    </a:ext>
                  </a:extLst>
                </a:gridCol>
              </a:tblGrid>
              <a:tr h="370840">
                <a:tc>
                  <a:txBody>
                    <a:bodyPr/>
                    <a:lstStyle/>
                    <a:p>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+ 2</a:t>
                      </a:r>
                      <a:r>
                        <a:rPr lang="en-IN" sz="2800" b="0" i="1" u="none" strike="noStrike" kern="1200" baseline="0">
                          <a:solidFill>
                            <a:schemeClr val="tx2"/>
                          </a:solidFill>
                          <a:latin typeface="+mn-lt"/>
                          <a:ea typeface="+mn-ea"/>
                          <a:cs typeface="+mn-cs"/>
                        </a:rPr>
                        <a:t>B</a:t>
                      </a:r>
                      <a:endParaRPr lang="en-IN" sz="28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Surface area of a right prism</a:t>
                      </a:r>
                      <a:endParaRPr lang="en-IN" sz="2800">
                        <a:solidFill>
                          <a:srgbClr val="0070C0"/>
                        </a:solidFill>
                      </a:endParaRPr>
                    </a:p>
                  </a:txBody>
                  <a:tcPr anchor="b"/>
                </a:tc>
                <a:extLst>
                  <a:ext uri="{0D108BD9-81ED-4DB2-BD59-A6C34878D82A}">
                    <a16:rowId xmlns:a16="http://schemas.microsoft.com/office/drawing/2014/main" val="1467079035"/>
                  </a:ext>
                </a:extLst>
              </a:tr>
              <a:tr h="370840">
                <a:tc>
                  <a:txBody>
                    <a:bodyPr/>
                    <a:lstStyle/>
                    <a:p>
                      <a:r>
                        <a:rPr lang="en-IN" sz="2800" b="0" i="0" u="none" strike="noStrike" kern="1200" baseline="0">
                          <a:solidFill>
                            <a:schemeClr val="tx2"/>
                          </a:solidFill>
                          <a:latin typeface="+mn-lt"/>
                          <a:ea typeface="+mn-ea"/>
                          <a:cs typeface="+mn-cs"/>
                        </a:rPr>
                        <a:t>   ≈ 528 + 2(173.8)</a:t>
                      </a:r>
                      <a:endParaRPr lang="en-IN" sz="2800">
                        <a:solidFill>
                          <a:schemeClr val="tx2"/>
                        </a:solidFill>
                      </a:endParaRPr>
                    </a:p>
                  </a:txBody>
                  <a:tcPr/>
                </a:tc>
                <a:tc>
                  <a:txBody>
                    <a:bodyPr/>
                    <a:lstStyle/>
                    <a:p>
                      <a:r>
                        <a:rPr lang="en-IN" sz="2800" b="0" i="1" u="none" strike="noStrike" kern="1200" baseline="0">
                          <a:solidFill>
                            <a:srgbClr val="0070C0"/>
                          </a:solidFill>
                          <a:latin typeface="+mn-lt"/>
                          <a:ea typeface="+mn-ea"/>
                          <a:cs typeface="+mn-cs"/>
                        </a:rPr>
                        <a:t>L </a:t>
                      </a:r>
                      <a:r>
                        <a:rPr lang="en-IN" sz="2800" b="0" i="0" u="none" strike="noStrike" kern="1200" baseline="0">
                          <a:solidFill>
                            <a:srgbClr val="0070C0"/>
                          </a:solidFill>
                          <a:latin typeface="+mn-lt"/>
                          <a:ea typeface="+mn-ea"/>
                          <a:cs typeface="+mn-cs"/>
                        </a:rPr>
                        <a:t>= 528 and </a:t>
                      </a:r>
                      <a:r>
                        <a:rPr lang="en-IN" sz="2800" b="0" i="1" u="none" strike="noStrike" kern="1200" baseline="0">
                          <a:solidFill>
                            <a:srgbClr val="0070C0"/>
                          </a:solidFill>
                          <a:latin typeface="+mn-lt"/>
                          <a:ea typeface="+mn-ea"/>
                          <a:cs typeface="+mn-cs"/>
                        </a:rPr>
                        <a:t>B </a:t>
                      </a:r>
                      <a:r>
                        <a:rPr lang="en-IN" sz="2800" b="1" i="0" u="none" strike="noStrike" kern="1200" baseline="0">
                          <a:solidFill>
                            <a:srgbClr val="0070C0"/>
                          </a:solidFill>
                          <a:latin typeface="+mn-lt"/>
                          <a:ea typeface="+mn-ea"/>
                          <a:cs typeface="+mn-cs"/>
                        </a:rPr>
                        <a:t>≈ </a:t>
                      </a:r>
                      <a:r>
                        <a:rPr lang="en-IN" sz="2800" b="0" i="0" u="none" strike="noStrike" kern="1200" baseline="0">
                          <a:solidFill>
                            <a:srgbClr val="0070C0"/>
                          </a:solidFill>
                          <a:latin typeface="+mn-lt"/>
                          <a:ea typeface="+mn-ea"/>
                          <a:cs typeface="+mn-cs"/>
                        </a:rPr>
                        <a:t>173.8</a:t>
                      </a:r>
                      <a:endParaRPr lang="en-IN" sz="2800">
                        <a:solidFill>
                          <a:srgbClr val="0070C0"/>
                        </a:solidFill>
                      </a:endParaRPr>
                    </a:p>
                  </a:txBody>
                  <a:tcPr anchor="b"/>
                </a:tc>
                <a:extLst>
                  <a:ext uri="{0D108BD9-81ED-4DB2-BD59-A6C34878D82A}">
                    <a16:rowId xmlns:a16="http://schemas.microsoft.com/office/drawing/2014/main" val="1386297603"/>
                  </a:ext>
                </a:extLst>
              </a:tr>
              <a:tr h="370840">
                <a:tc>
                  <a:txBody>
                    <a:bodyPr/>
                    <a:lstStyle/>
                    <a:p>
                      <a:r>
                        <a:rPr lang="en-IN" sz="2800">
                          <a:solidFill>
                            <a:schemeClr val="tx2"/>
                          </a:solidFill>
                        </a:rPr>
                        <a:t>   ≈</a:t>
                      </a:r>
                      <a:r>
                        <a:rPr lang="en-IN" sz="2800" b="0" i="0" u="none" strike="noStrike" kern="1200" baseline="0">
                          <a:solidFill>
                            <a:schemeClr val="tx2"/>
                          </a:solidFill>
                          <a:latin typeface="+mn-lt"/>
                          <a:ea typeface="+mn-ea"/>
                          <a:cs typeface="+mn-cs"/>
                        </a:rPr>
                        <a:t> 875.6</a:t>
                      </a:r>
                      <a:endParaRPr lang="en-IN" sz="28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Simplify.</a:t>
                      </a:r>
                      <a:endParaRPr lang="en-IN" sz="2800">
                        <a:solidFill>
                          <a:srgbClr val="0070C0"/>
                        </a:solidFill>
                      </a:endParaRPr>
                    </a:p>
                  </a:txBody>
                  <a:tcPr anchor="b"/>
                </a:tc>
                <a:extLst>
                  <a:ext uri="{0D108BD9-81ED-4DB2-BD59-A6C34878D82A}">
                    <a16:rowId xmlns:a16="http://schemas.microsoft.com/office/drawing/2014/main" val="2007862260"/>
                  </a:ext>
                </a:extLst>
              </a:tr>
            </a:tbl>
          </a:graphicData>
        </a:graphic>
      </p:graphicFrame>
      <p:sp>
        <p:nvSpPr>
          <p:cNvPr id="7" name="Content Placeholder 2">
            <a:extLst>
              <a:ext uri="{FF2B5EF4-FFF2-40B4-BE49-F238E27FC236}">
                <a16:creationId xmlns:a16="http://schemas.microsoft.com/office/drawing/2014/main" id="{555423AC-850C-4BD3-A710-6561940E54A3}"/>
              </a:ext>
            </a:extLst>
          </p:cNvPr>
          <p:cNvSpPr txBox="1">
            <a:spLocks/>
          </p:cNvSpPr>
          <p:nvPr/>
        </p:nvSpPr>
        <p:spPr>
          <a:xfrm>
            <a:off x="466727" y="1996399"/>
            <a:ext cx="8202952" cy="53104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2 </a:t>
            </a:r>
            <a:r>
              <a:rPr lang="en-IN" sz="2800" b="1">
                <a:solidFill>
                  <a:schemeClr val="tx1"/>
                </a:solidFill>
              </a:rPr>
              <a:t>Find the surface area of the prism.</a:t>
            </a:r>
            <a:endParaRPr lang="en-US" sz="2800" b="0" i="0" u="none" strike="noStrike" baseline="0">
              <a:solidFill>
                <a:schemeClr val="tx1"/>
              </a:solidFill>
            </a:endParaRPr>
          </a:p>
        </p:txBody>
      </p:sp>
    </p:spTree>
    <p:extLst>
      <p:ext uri="{BB962C8B-B14F-4D97-AF65-F5344CB8AC3E}">
        <p14:creationId xmlns:p14="http://schemas.microsoft.com/office/powerpoint/2010/main" val="2094638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Lateral Area and Surface Area of a Prism</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7173826" cy="157559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Check</a:t>
            </a:r>
          </a:p>
          <a:p>
            <a:r>
              <a:rPr lang="en-IN" sz="2800"/>
              <a:t>Find the lateral area and surface area of the prism rounded to the nearest </a:t>
            </a:r>
            <a:r>
              <a:rPr lang="en-IN" sz="2800" err="1"/>
              <a:t>millimeter</a:t>
            </a:r>
            <a:r>
              <a:rPr lang="en-IN" sz="2800"/>
              <a:t>.</a:t>
            </a:r>
            <a:endParaRPr lang="en-US" sz="2800" b="0" i="0" u="none" strike="noStrike" baseline="0"/>
          </a:p>
        </p:txBody>
      </p:sp>
      <p:pic>
        <p:nvPicPr>
          <p:cNvPr id="4" name="Picture 3">
            <a:extLst>
              <a:ext uri="{FF2B5EF4-FFF2-40B4-BE49-F238E27FC236}">
                <a16:creationId xmlns:a16="http://schemas.microsoft.com/office/drawing/2014/main" id="{FED86EC9-AB15-423B-9D1D-7640D2009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108" y="2501815"/>
            <a:ext cx="2998896" cy="2147182"/>
          </a:xfrm>
          <a:prstGeom prst="rect">
            <a:avLst/>
          </a:prstGeom>
        </p:spPr>
      </p:pic>
    </p:spTree>
    <p:extLst>
      <p:ext uri="{BB962C8B-B14F-4D97-AF65-F5344CB8AC3E}">
        <p14:creationId xmlns:p14="http://schemas.microsoft.com/office/powerpoint/2010/main" val="167821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2"/>
            <a:ext cx="9350840" cy="44720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Answer each question.</a:t>
            </a:r>
          </a:p>
          <a:p>
            <a:pPr marL="442913" indent="-442913"/>
            <a:r>
              <a:rPr lang="en-IN" sz="2800" b="1">
                <a:solidFill>
                  <a:schemeClr val="tx1"/>
                </a:solidFill>
                <a:latin typeface="Proxima Nova"/>
              </a:rPr>
              <a:t>1. </a:t>
            </a:r>
            <a:r>
              <a:rPr lang="en-IN" sz="2800"/>
              <a:t>What is the area of a square with a side length of 12 inches? </a:t>
            </a:r>
          </a:p>
          <a:p>
            <a:pPr marL="442913" indent="-442913"/>
            <a:r>
              <a:rPr lang="en-IN" sz="2800" b="1">
                <a:solidFill>
                  <a:schemeClr val="tx1"/>
                </a:solidFill>
                <a:latin typeface="Proxima Nova"/>
              </a:rPr>
              <a:t>2. </a:t>
            </a:r>
            <a:r>
              <a:rPr lang="en-IN" sz="2800"/>
              <a:t>A rectangle has a length of 10 feet and an area of 330 square feet. What is the width of the rectangle? </a:t>
            </a:r>
          </a:p>
          <a:p>
            <a:pPr marL="442913" indent="-442913">
              <a:tabLst>
                <a:tab pos="442913" algn="l"/>
              </a:tabLst>
            </a:pPr>
            <a:r>
              <a:rPr lang="en-IN" sz="2800" b="1">
                <a:solidFill>
                  <a:schemeClr val="tx1"/>
                </a:solidFill>
                <a:latin typeface="Proxima Nova"/>
              </a:rPr>
              <a:t>3. </a:t>
            </a:r>
            <a:r>
              <a:rPr lang="en-IN" sz="2800"/>
              <a:t>A circle has a diameter of 12 meters. A square has a side length of 12 meters. Which has the greater area? </a:t>
            </a:r>
            <a:endParaRPr lang="en-US" sz="2800" b="1">
              <a:solidFill>
                <a:schemeClr val="tx1"/>
              </a:solidFill>
            </a:endParaRPr>
          </a:p>
        </p:txBody>
      </p:sp>
    </p:spTree>
    <p:extLst>
      <p:ext uri="{BB962C8B-B14F-4D97-AF65-F5344CB8AC3E}">
        <p14:creationId xmlns:p14="http://schemas.microsoft.com/office/powerpoint/2010/main" val="399453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1</a:t>
            </a:r>
            <a:br>
              <a:rPr lang="en-US" sz="2800">
                <a:solidFill>
                  <a:srgbClr val="33175A"/>
                </a:solidFill>
              </a:rPr>
            </a:br>
            <a:r>
              <a:rPr lang="en-IN" sz="2800" b="0">
                <a:solidFill>
                  <a:schemeClr val="tx1"/>
                </a:solidFill>
              </a:rPr>
              <a:t>Lateral Area and Surface Area of a Prism</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6"/>
            <a:ext cx="7173826" cy="272629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Check</a:t>
            </a:r>
          </a:p>
          <a:p>
            <a:r>
              <a:rPr lang="en-IN" sz="2800"/>
              <a:t>Find the lateral area and surface area of the prism rounded to the nearest </a:t>
            </a:r>
            <a:r>
              <a:rPr lang="en-IN" sz="2800" err="1"/>
              <a:t>millimeter</a:t>
            </a:r>
            <a:r>
              <a:rPr lang="en-IN" sz="2800"/>
              <a:t>.</a:t>
            </a:r>
          </a:p>
          <a:p>
            <a:r>
              <a:rPr lang="en-IN" sz="2800" i="1">
                <a:solidFill>
                  <a:srgbClr val="FF0000"/>
                </a:solidFill>
              </a:rPr>
              <a:t>L </a:t>
            </a:r>
            <a:r>
              <a:rPr lang="en-IN" sz="2800">
                <a:solidFill>
                  <a:srgbClr val="FF0000"/>
                </a:solidFill>
              </a:rPr>
              <a:t>= 328 mm</a:t>
            </a:r>
            <a:r>
              <a:rPr lang="en-IN" sz="2800" baseline="30000">
                <a:solidFill>
                  <a:srgbClr val="FF0000"/>
                </a:solidFill>
              </a:rPr>
              <a:t>2</a:t>
            </a:r>
            <a:r>
              <a:rPr lang="en-IN" sz="2800">
                <a:solidFill>
                  <a:srgbClr val="FF0000"/>
                </a:solidFill>
              </a:rPr>
              <a:t> </a:t>
            </a:r>
          </a:p>
          <a:p>
            <a:r>
              <a:rPr lang="en-IN" sz="2800" i="1">
                <a:solidFill>
                  <a:srgbClr val="FF0000"/>
                </a:solidFill>
              </a:rPr>
              <a:t>S </a:t>
            </a:r>
            <a:r>
              <a:rPr lang="en-IN" sz="2800">
                <a:solidFill>
                  <a:srgbClr val="FF0000"/>
                </a:solidFill>
              </a:rPr>
              <a:t>= 472 mm</a:t>
            </a:r>
            <a:r>
              <a:rPr lang="en-IN" sz="2800" baseline="30000">
                <a:solidFill>
                  <a:srgbClr val="FF0000"/>
                </a:solidFill>
              </a:rPr>
              <a:t>2</a:t>
            </a:r>
            <a:r>
              <a:rPr lang="en-IN" sz="2800">
                <a:solidFill>
                  <a:srgbClr val="FF0000"/>
                </a:solidFill>
              </a:rPr>
              <a:t> </a:t>
            </a:r>
            <a:endParaRPr lang="en-US" sz="2800" i="0" u="none" strike="noStrike" baseline="0">
              <a:solidFill>
                <a:srgbClr val="FF0000"/>
              </a:solidFill>
            </a:endParaRPr>
          </a:p>
        </p:txBody>
      </p:sp>
      <p:pic>
        <p:nvPicPr>
          <p:cNvPr id="4" name="Picture 3">
            <a:extLst>
              <a:ext uri="{FF2B5EF4-FFF2-40B4-BE49-F238E27FC236}">
                <a16:creationId xmlns:a16="http://schemas.microsoft.com/office/drawing/2014/main" id="{FED86EC9-AB15-423B-9D1D-7640D2009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108" y="2501815"/>
            <a:ext cx="2998896" cy="2147182"/>
          </a:xfrm>
          <a:prstGeom prst="rect">
            <a:avLst/>
          </a:prstGeom>
        </p:spPr>
      </p:pic>
    </p:spTree>
    <p:extLst>
      <p:ext uri="{BB962C8B-B14F-4D97-AF65-F5344CB8AC3E}">
        <p14:creationId xmlns:p14="http://schemas.microsoft.com/office/powerpoint/2010/main" val="1826036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IN" sz="2800" b="0">
                <a:solidFill>
                  <a:schemeClr val="tx1"/>
                </a:solidFill>
              </a:rPr>
              <a:t>Lateral Area and Surface Area of a Cylinder</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7"/>
            <a:ext cx="7173826" cy="239876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 the lateral area and surface area of the cylinder. Round to the nearest tenth. </a:t>
            </a:r>
            <a:endParaRPr lang="en-IN" sz="2800">
              <a:solidFill>
                <a:schemeClr val="tx1"/>
              </a:solidFill>
            </a:endParaRPr>
          </a:p>
          <a:p>
            <a:r>
              <a:rPr lang="en-IN" sz="2800" b="1">
                <a:solidFill>
                  <a:schemeClr val="tx1"/>
                </a:solidFill>
              </a:rPr>
              <a:t>Part A  Find the lateral area.</a:t>
            </a:r>
          </a:p>
          <a:p>
            <a:r>
              <a:rPr lang="en-IN" sz="2800" b="1">
                <a:solidFill>
                  <a:schemeClr val="tx1"/>
                </a:solidFill>
              </a:rPr>
              <a:t>Part B  Find the surface area.</a:t>
            </a:r>
            <a:endParaRPr lang="en-US" sz="2800" b="0" i="0" u="none" strike="noStrike" baseline="0">
              <a:solidFill>
                <a:schemeClr val="tx1"/>
              </a:solidFill>
            </a:endParaRPr>
          </a:p>
        </p:txBody>
      </p:sp>
      <p:pic>
        <p:nvPicPr>
          <p:cNvPr id="6" name="Picture 5">
            <a:extLst>
              <a:ext uri="{FF2B5EF4-FFF2-40B4-BE49-F238E27FC236}">
                <a16:creationId xmlns:a16="http://schemas.microsoft.com/office/drawing/2014/main" id="{3BF8EA45-1DC5-4744-A0D6-5FE8259F1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6633" y="2348035"/>
            <a:ext cx="2535555" cy="1812608"/>
          </a:xfrm>
          <a:prstGeom prst="rect">
            <a:avLst/>
          </a:prstGeom>
        </p:spPr>
      </p:pic>
    </p:spTree>
    <p:extLst>
      <p:ext uri="{BB962C8B-B14F-4D97-AF65-F5344CB8AC3E}">
        <p14:creationId xmlns:p14="http://schemas.microsoft.com/office/powerpoint/2010/main" val="1325848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IN" sz="2800" b="0">
                <a:solidFill>
                  <a:schemeClr val="tx1"/>
                </a:solidFill>
              </a:rPr>
              <a:t>Lateral Area and Surface Area of a Cylinder</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7"/>
            <a:ext cx="7173826" cy="68032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Part A  Find the lateral area.</a:t>
            </a:r>
            <a:endParaRPr lang="en-US" sz="2800" b="0" i="0" u="none" strike="noStrike" baseline="0">
              <a:solidFill>
                <a:schemeClr val="tx1"/>
              </a:solidFill>
            </a:endParaRPr>
          </a:p>
        </p:txBody>
      </p:sp>
      <mc:AlternateContent xmlns:mc="http://schemas.openxmlformats.org/markup-compatibility/2006" xmlns:a14="http://schemas.microsoft.com/office/drawing/2010/main">
        <mc:Choice Requires="a14">
          <p:graphicFrame>
            <p:nvGraphicFramePr>
              <p:cNvPr id="10" name="Table 2">
                <a:extLst>
                  <a:ext uri="{FF2B5EF4-FFF2-40B4-BE49-F238E27FC236}">
                    <a16:creationId xmlns:a16="http://schemas.microsoft.com/office/drawing/2014/main" id="{7B417528-CDD9-409A-AB22-85484D5B9E43}"/>
                  </a:ext>
                </a:extLst>
              </p:cNvPr>
              <p:cNvGraphicFramePr>
                <a:graphicFrameLocks noGrp="1"/>
              </p:cNvGraphicFramePr>
              <p:nvPr>
                <p:extLst>
                  <p:ext uri="{D42A27DB-BD31-4B8C-83A1-F6EECF244321}">
                    <p14:modId xmlns:p14="http://schemas.microsoft.com/office/powerpoint/2010/main" val="2581005211"/>
                  </p:ext>
                </p:extLst>
              </p:nvPr>
            </p:nvGraphicFramePr>
            <p:xfrm>
              <a:off x="478507" y="2731687"/>
              <a:ext cx="6692855" cy="1554480"/>
            </p:xfrm>
            <a:graphic>
              <a:graphicData uri="http://schemas.openxmlformats.org/drawingml/2006/table">
                <a:tbl>
                  <a:tblPr firstRow="1" bandRow="1">
                    <a:tableStyleId>{2D5ABB26-0587-4C30-8999-92F81FD0307C}</a:tableStyleId>
                  </a:tblPr>
                  <a:tblGrid>
                    <a:gridCol w="2521547">
                      <a:extLst>
                        <a:ext uri="{9D8B030D-6E8A-4147-A177-3AD203B41FA5}">
                          <a16:colId xmlns:a16="http://schemas.microsoft.com/office/drawing/2014/main" val="683472226"/>
                        </a:ext>
                      </a:extLst>
                    </a:gridCol>
                    <a:gridCol w="4171308">
                      <a:extLst>
                        <a:ext uri="{9D8B030D-6E8A-4147-A177-3AD203B41FA5}">
                          <a16:colId xmlns:a16="http://schemas.microsoft.com/office/drawing/2014/main" val="2990027886"/>
                        </a:ext>
                      </a:extLst>
                    </a:gridCol>
                  </a:tblGrid>
                  <a:tr h="397166">
                    <a:tc>
                      <a:txBody>
                        <a:bodyPr/>
                        <a:lstStyle/>
                        <a:p>
                          <a:pPr/>
                          <a14:m>
                            <m:oMathPara xmlns:m="http://schemas.openxmlformats.org/officeDocument/2006/math">
                              <m:oMathParaPr>
                                <m:jc m:val="left"/>
                              </m:oMathParaPr>
                              <m:oMath xmlns:m="http://schemas.openxmlformats.org/officeDocument/2006/math">
                                <m:r>
                                  <m:rPr>
                                    <m:nor/>
                                  </m:rPr>
                                  <a:rPr lang="en-IN" sz="2800" b="0" i="1" u="none" strike="noStrike" kern="1200" baseline="0" smtClean="0">
                                    <a:solidFill>
                                      <a:schemeClr val="tx2"/>
                                    </a:solidFill>
                                    <a:latin typeface="+mn-lt"/>
                                    <a:ea typeface="+mn-ea"/>
                                    <a:cs typeface="+mn-cs"/>
                                  </a:rPr>
                                  <m:t>L</m:t>
                                </m:r>
                                <m:r>
                                  <m:rPr>
                                    <m:nor/>
                                  </m:rPr>
                                  <a:rPr lang="en-IN" sz="2800" b="0" i="1" u="none" strike="noStrike" kern="1200" baseline="0" smtClean="0">
                                    <a:solidFill>
                                      <a:schemeClr val="tx2"/>
                                    </a:solidFill>
                                    <a:latin typeface="+mn-lt"/>
                                    <a:ea typeface="+mn-ea"/>
                                    <a:cs typeface="+mn-cs"/>
                                  </a:rPr>
                                  <m:t> </m:t>
                                </m:r>
                                <m:r>
                                  <m:rPr>
                                    <m:nor/>
                                  </m:rPr>
                                  <a:rPr lang="en-IN" sz="2800" b="0" i="0" u="none" strike="noStrike" kern="1200" baseline="0" smtClean="0">
                                    <a:solidFill>
                                      <a:schemeClr val="tx2"/>
                                    </a:solidFill>
                                    <a:latin typeface="+mn-lt"/>
                                    <a:ea typeface="+mn-ea"/>
                                    <a:cs typeface="+mn-cs"/>
                                  </a:rPr>
                                  <m:t>= 2</m:t>
                                </m:r>
                                <m:r>
                                  <m:rPr>
                                    <m:sty m:val="p"/>
                                  </m:rPr>
                                  <a:rPr lang="el-GR" sz="2800" b="0" i="0" u="none" strike="noStrike" kern="1200" baseline="0" smtClean="0">
                                    <a:solidFill>
                                      <a:srgbClr val="5E5E5B"/>
                                    </a:solidFill>
                                    <a:latin typeface="Cambria Math" panose="02040503050406030204" pitchFamily="18" charset="0"/>
                                    <a:ea typeface="+mn-ea"/>
                                    <a:cs typeface="+mn-cs"/>
                                  </a:rPr>
                                  <m:t>π</m:t>
                                </m:r>
                                <m:r>
                                  <m:rPr>
                                    <m:nor/>
                                  </m:rPr>
                                  <a:rPr lang="en-IN" sz="2800" b="0" i="1" u="none" strike="noStrike" kern="1200" baseline="0" smtClean="0">
                                    <a:solidFill>
                                      <a:schemeClr val="tx2"/>
                                    </a:solidFill>
                                    <a:latin typeface="+mn-lt"/>
                                    <a:ea typeface="+mn-ea"/>
                                    <a:cs typeface="+mn-cs"/>
                                  </a:rPr>
                                  <m:t>rh</m:t>
                                </m:r>
                              </m:oMath>
                            </m:oMathPara>
                          </a14:m>
                          <a:endParaRPr lang="en-IN" sz="28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Lateral area of a cylinder</a:t>
                          </a:r>
                          <a:endParaRPr lang="en-IN" sz="2800">
                            <a:solidFill>
                              <a:srgbClr val="0070C0"/>
                            </a:solidFill>
                          </a:endParaRPr>
                        </a:p>
                      </a:txBody>
                      <a:tcPr/>
                    </a:tc>
                    <a:extLst>
                      <a:ext uri="{0D108BD9-81ED-4DB2-BD59-A6C34878D82A}">
                        <a16:rowId xmlns:a16="http://schemas.microsoft.com/office/drawing/2014/main" val="1676120845"/>
                      </a:ext>
                    </a:extLst>
                  </a:tr>
                  <a:tr h="370840">
                    <a:tc>
                      <a:txBody>
                        <a:bodyPr/>
                        <a:lstStyle/>
                        <a:p>
                          <a:r>
                            <a:rPr lang="en-IN" sz="2800" b="0" i="0" u="none" strike="noStrike" kern="1200" baseline="0">
                              <a:solidFill>
                                <a:schemeClr val="tx2"/>
                              </a:solidFill>
                              <a:latin typeface="+mn-lt"/>
                              <a:ea typeface="+mn-ea"/>
                              <a:cs typeface="+mn-cs"/>
                            </a:rPr>
                            <a:t>   </a:t>
                          </a:r>
                          <a:r>
                            <a:rPr lang="el-GR" sz="2800" b="0" i="0" u="none" strike="noStrike" kern="1200" baseline="0">
                              <a:solidFill>
                                <a:schemeClr val="tx2"/>
                              </a:solidFill>
                              <a:latin typeface="+mn-lt"/>
                              <a:ea typeface="+mn-ea"/>
                              <a:cs typeface="+mn-cs"/>
                            </a:rPr>
                            <a:t>= 2</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l-GR" sz="2800" b="0" i="0" u="none" strike="noStrike" kern="1200" baseline="0">
                              <a:solidFill>
                                <a:schemeClr val="tx2"/>
                              </a:solidFill>
                              <a:latin typeface="+mn-lt"/>
                              <a:ea typeface="+mn-ea"/>
                              <a:cs typeface="+mn-cs"/>
                            </a:rPr>
                            <a:t>(5)(9)</a:t>
                          </a:r>
                          <a:endParaRPr lang="en-IN" sz="28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Substitution</a:t>
                          </a:r>
                          <a:endParaRPr lang="en-IN" sz="2800">
                            <a:solidFill>
                              <a:srgbClr val="0070C0"/>
                            </a:solidFill>
                          </a:endParaRPr>
                        </a:p>
                      </a:txBody>
                      <a:tcPr/>
                    </a:tc>
                    <a:extLst>
                      <a:ext uri="{0D108BD9-81ED-4DB2-BD59-A6C34878D82A}">
                        <a16:rowId xmlns:a16="http://schemas.microsoft.com/office/drawing/2014/main" val="903640378"/>
                      </a:ext>
                    </a:extLst>
                  </a:tr>
                  <a:tr h="370840">
                    <a:tc>
                      <a:txBody>
                        <a:bodyPr/>
                        <a:lstStyle/>
                        <a:p>
                          <a:r>
                            <a:rPr lang="en-IN" sz="2800" b="0" i="0" u="none" strike="noStrike" kern="1200" baseline="0">
                              <a:solidFill>
                                <a:schemeClr val="tx2"/>
                              </a:solidFill>
                              <a:latin typeface="+mn-lt"/>
                              <a:ea typeface="+mn-ea"/>
                              <a:cs typeface="+mn-cs"/>
                            </a:rPr>
                            <a:t>   ≈ 282.7</a:t>
                          </a:r>
                          <a:endParaRPr lang="en-IN" sz="2800" b="0" i="1">
                            <a:solidFill>
                              <a:schemeClr val="tx2"/>
                            </a:solidFill>
                            <a:latin typeface="+mn-lt"/>
                          </a:endParaRP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tc>
                    <a:extLst>
                      <a:ext uri="{0D108BD9-81ED-4DB2-BD59-A6C34878D82A}">
                        <a16:rowId xmlns:a16="http://schemas.microsoft.com/office/drawing/2014/main" val="3172219943"/>
                      </a:ext>
                    </a:extLst>
                  </a:tr>
                </a:tbl>
              </a:graphicData>
            </a:graphic>
          </p:graphicFrame>
        </mc:Choice>
        <mc:Fallback xmlns="">
          <p:graphicFrame>
            <p:nvGraphicFramePr>
              <p:cNvPr id="10" name="Table 2">
                <a:extLst>
                  <a:ext uri="{FF2B5EF4-FFF2-40B4-BE49-F238E27FC236}">
                    <a16:creationId xmlns:a16="http://schemas.microsoft.com/office/drawing/2014/main" id="{7B417528-CDD9-409A-AB22-85484D5B9E43}"/>
                  </a:ext>
                </a:extLst>
              </p:cNvPr>
              <p:cNvGraphicFramePr>
                <a:graphicFrameLocks noGrp="1"/>
              </p:cNvGraphicFramePr>
              <p:nvPr>
                <p:extLst>
                  <p:ext uri="{D42A27DB-BD31-4B8C-83A1-F6EECF244321}">
                    <p14:modId xmlns:p14="http://schemas.microsoft.com/office/powerpoint/2010/main" val="2581005211"/>
                  </p:ext>
                </p:extLst>
              </p:nvPr>
            </p:nvGraphicFramePr>
            <p:xfrm>
              <a:off x="478507" y="2731687"/>
              <a:ext cx="6692855" cy="1554480"/>
            </p:xfrm>
            <a:graphic>
              <a:graphicData uri="http://schemas.openxmlformats.org/drawingml/2006/table">
                <a:tbl>
                  <a:tblPr firstRow="1" bandRow="1">
                    <a:tableStyleId>{2D5ABB26-0587-4C30-8999-92F81FD0307C}</a:tableStyleId>
                  </a:tblPr>
                  <a:tblGrid>
                    <a:gridCol w="2521547">
                      <a:extLst>
                        <a:ext uri="{9D8B030D-6E8A-4147-A177-3AD203B41FA5}">
                          <a16:colId xmlns:a16="http://schemas.microsoft.com/office/drawing/2014/main" val="683472226"/>
                        </a:ext>
                      </a:extLst>
                    </a:gridCol>
                    <a:gridCol w="4171308">
                      <a:extLst>
                        <a:ext uri="{9D8B030D-6E8A-4147-A177-3AD203B41FA5}">
                          <a16:colId xmlns:a16="http://schemas.microsoft.com/office/drawing/2014/main" val="2990027886"/>
                        </a:ext>
                      </a:extLst>
                    </a:gridCol>
                  </a:tblGrid>
                  <a:tr h="518160">
                    <a:tc>
                      <a:txBody>
                        <a:bodyPr/>
                        <a:lstStyle/>
                        <a:p>
                          <a:endParaRPr lang="en-US"/>
                        </a:p>
                      </a:txBody>
                      <a:tcPr>
                        <a:blipFill>
                          <a:blip r:embed="rId2"/>
                          <a:stretch>
                            <a:fillRect t="-11765" r="-165459" b="-232941"/>
                          </a:stretch>
                        </a:blipFill>
                      </a:tcPr>
                    </a:tc>
                    <a:tc>
                      <a:txBody>
                        <a:bodyPr/>
                        <a:lstStyle/>
                        <a:p>
                          <a:r>
                            <a:rPr lang="en-IN" sz="2800" b="0" i="0" u="none" strike="noStrike" kern="1200" baseline="0">
                              <a:solidFill>
                                <a:srgbClr val="0070C0"/>
                              </a:solidFill>
                              <a:latin typeface="+mn-lt"/>
                              <a:ea typeface="+mn-ea"/>
                              <a:cs typeface="+mn-cs"/>
                            </a:rPr>
                            <a:t>Lateral area of a cylinder</a:t>
                          </a:r>
                          <a:endParaRPr lang="en-IN" sz="2800">
                            <a:solidFill>
                              <a:srgbClr val="0070C0"/>
                            </a:solidFill>
                          </a:endParaRPr>
                        </a:p>
                      </a:txBody>
                      <a:tcPr/>
                    </a:tc>
                    <a:extLst>
                      <a:ext uri="{0D108BD9-81ED-4DB2-BD59-A6C34878D82A}">
                        <a16:rowId xmlns:a16="http://schemas.microsoft.com/office/drawing/2014/main" val="1676120845"/>
                      </a:ext>
                    </a:extLst>
                  </a:tr>
                  <a:tr h="518160">
                    <a:tc>
                      <a:txBody>
                        <a:bodyPr/>
                        <a:lstStyle/>
                        <a:p>
                          <a:endParaRPr lang="en-US"/>
                        </a:p>
                      </a:txBody>
                      <a:tcPr>
                        <a:blipFill>
                          <a:blip r:embed="rId2"/>
                          <a:stretch>
                            <a:fillRect t="-110465" r="-165459" b="-130233"/>
                          </a:stretch>
                        </a:blipFill>
                      </a:tcPr>
                    </a:tc>
                    <a:tc>
                      <a:txBody>
                        <a:bodyPr/>
                        <a:lstStyle/>
                        <a:p>
                          <a:r>
                            <a:rPr lang="en-IN" sz="2800" b="0" i="0" u="none" strike="noStrike" kern="1200" baseline="0">
                              <a:solidFill>
                                <a:srgbClr val="0070C0"/>
                              </a:solidFill>
                              <a:latin typeface="+mn-lt"/>
                              <a:ea typeface="+mn-ea"/>
                              <a:cs typeface="+mn-cs"/>
                            </a:rPr>
                            <a:t>Substitution</a:t>
                          </a:r>
                          <a:endParaRPr lang="en-IN" sz="2800">
                            <a:solidFill>
                              <a:srgbClr val="0070C0"/>
                            </a:solidFill>
                          </a:endParaRPr>
                        </a:p>
                      </a:txBody>
                      <a:tcPr/>
                    </a:tc>
                    <a:extLst>
                      <a:ext uri="{0D108BD9-81ED-4DB2-BD59-A6C34878D82A}">
                        <a16:rowId xmlns:a16="http://schemas.microsoft.com/office/drawing/2014/main" val="903640378"/>
                      </a:ext>
                    </a:extLst>
                  </a:tr>
                  <a:tr h="518160">
                    <a:tc>
                      <a:txBody>
                        <a:bodyPr/>
                        <a:lstStyle/>
                        <a:p>
                          <a:r>
                            <a:rPr lang="en-IN" sz="2800" b="0" i="0" u="none" strike="noStrike" kern="1200" baseline="0">
                              <a:solidFill>
                                <a:schemeClr val="tx2"/>
                              </a:solidFill>
                              <a:latin typeface="+mn-lt"/>
                              <a:ea typeface="+mn-ea"/>
                              <a:cs typeface="+mn-cs"/>
                            </a:rPr>
                            <a:t>   ≈ 282.7</a:t>
                          </a:r>
                          <a:endParaRPr lang="en-IN" sz="2800" b="0" i="1">
                            <a:solidFill>
                              <a:schemeClr val="tx2"/>
                            </a:solidFill>
                            <a:latin typeface="+mn-lt"/>
                          </a:endParaRP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tc>
                    <a:extLst>
                      <a:ext uri="{0D108BD9-81ED-4DB2-BD59-A6C34878D82A}">
                        <a16:rowId xmlns:a16="http://schemas.microsoft.com/office/drawing/2014/main" val="3172219943"/>
                      </a:ext>
                    </a:extLst>
                  </a:tr>
                </a:tbl>
              </a:graphicData>
            </a:graphic>
          </p:graphicFrame>
        </mc:Fallback>
      </mc:AlternateContent>
      <p:sp>
        <p:nvSpPr>
          <p:cNvPr id="11" name="Content Placeholder 2">
            <a:extLst>
              <a:ext uri="{FF2B5EF4-FFF2-40B4-BE49-F238E27FC236}">
                <a16:creationId xmlns:a16="http://schemas.microsoft.com/office/drawing/2014/main" id="{5713EF60-9AB2-4C69-A489-6D7D63D676DF}"/>
              </a:ext>
            </a:extLst>
          </p:cNvPr>
          <p:cNvSpPr txBox="1">
            <a:spLocks/>
          </p:cNvSpPr>
          <p:nvPr/>
        </p:nvSpPr>
        <p:spPr>
          <a:xfrm>
            <a:off x="468436" y="4356940"/>
            <a:ext cx="7173826" cy="98460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So, the lateral area of the cylinder is 282.7 square inches.</a:t>
            </a:r>
            <a:endParaRPr lang="en-US" sz="2800" b="0" i="0" u="none" strike="noStrike" baseline="0">
              <a:solidFill>
                <a:schemeClr val="tx1"/>
              </a:solidFill>
            </a:endParaRPr>
          </a:p>
        </p:txBody>
      </p:sp>
      <p:pic>
        <p:nvPicPr>
          <p:cNvPr id="7" name="Picture 6">
            <a:extLst>
              <a:ext uri="{FF2B5EF4-FFF2-40B4-BE49-F238E27FC236}">
                <a16:creationId xmlns:a16="http://schemas.microsoft.com/office/drawing/2014/main" id="{F2D8F2DE-B8B4-4353-A1C4-5CAA58001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633" y="2348035"/>
            <a:ext cx="2535555" cy="1812608"/>
          </a:xfrm>
          <a:prstGeom prst="rect">
            <a:avLst/>
          </a:prstGeom>
        </p:spPr>
      </p:pic>
    </p:spTree>
    <p:extLst>
      <p:ext uri="{BB962C8B-B14F-4D97-AF65-F5344CB8AC3E}">
        <p14:creationId xmlns:p14="http://schemas.microsoft.com/office/powerpoint/2010/main" val="337626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2</a:t>
            </a:r>
            <a:br>
              <a:rPr lang="en-US" sz="2800">
                <a:solidFill>
                  <a:srgbClr val="33175A"/>
                </a:solidFill>
              </a:rPr>
            </a:br>
            <a:r>
              <a:rPr lang="en-IN" sz="2800" b="0">
                <a:solidFill>
                  <a:schemeClr val="tx1"/>
                </a:solidFill>
              </a:rPr>
              <a:t>Lateral Area and Surface Area of a Cylinder</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7"/>
            <a:ext cx="7173826" cy="54817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Part B  Find the surface area.</a:t>
            </a:r>
            <a:endParaRPr lang="en-US" sz="2800" b="0" i="0" u="none" strike="noStrike" baseline="0">
              <a:solidFill>
                <a:schemeClr val="tx1"/>
              </a:solidFill>
            </a:endParaRPr>
          </a:p>
        </p:txBody>
      </p:sp>
      <mc:AlternateContent xmlns:mc="http://schemas.openxmlformats.org/markup-compatibility/2006" xmlns:a14="http://schemas.microsoft.com/office/drawing/2010/main">
        <mc:Choice Requires="a14">
          <p:graphicFrame>
            <p:nvGraphicFramePr>
              <p:cNvPr id="10" name="Table 2">
                <a:extLst>
                  <a:ext uri="{FF2B5EF4-FFF2-40B4-BE49-F238E27FC236}">
                    <a16:creationId xmlns:a16="http://schemas.microsoft.com/office/drawing/2014/main" id="{7B417528-CDD9-409A-AB22-85484D5B9E43}"/>
                  </a:ext>
                </a:extLst>
              </p:cNvPr>
              <p:cNvGraphicFramePr>
                <a:graphicFrameLocks noGrp="1"/>
              </p:cNvGraphicFramePr>
              <p:nvPr>
                <p:extLst>
                  <p:ext uri="{D42A27DB-BD31-4B8C-83A1-F6EECF244321}">
                    <p14:modId xmlns:p14="http://schemas.microsoft.com/office/powerpoint/2010/main" val="3526102065"/>
                  </p:ext>
                </p:extLst>
              </p:nvPr>
            </p:nvGraphicFramePr>
            <p:xfrm>
              <a:off x="478507" y="2710450"/>
              <a:ext cx="7586706" cy="1981200"/>
            </p:xfrm>
            <a:graphic>
              <a:graphicData uri="http://schemas.openxmlformats.org/drawingml/2006/table">
                <a:tbl>
                  <a:tblPr firstRow="1" bandRow="1">
                    <a:tableStyleId>{2D5ABB26-0587-4C30-8999-92F81FD0307C}</a:tableStyleId>
                  </a:tblPr>
                  <a:tblGrid>
                    <a:gridCol w="3343480">
                      <a:extLst>
                        <a:ext uri="{9D8B030D-6E8A-4147-A177-3AD203B41FA5}">
                          <a16:colId xmlns:a16="http://schemas.microsoft.com/office/drawing/2014/main" val="683472226"/>
                        </a:ext>
                      </a:extLst>
                    </a:gridCol>
                    <a:gridCol w="4243226">
                      <a:extLst>
                        <a:ext uri="{9D8B030D-6E8A-4147-A177-3AD203B41FA5}">
                          <a16:colId xmlns:a16="http://schemas.microsoft.com/office/drawing/2014/main" val="2990027886"/>
                        </a:ext>
                      </a:extLst>
                    </a:gridCol>
                  </a:tblGrid>
                  <a:tr h="397166">
                    <a:tc>
                      <a:txBody>
                        <a:bodyPr/>
                        <a:lstStyle/>
                        <a:p>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 2</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err="1">
                              <a:solidFill>
                                <a:schemeClr val="tx2"/>
                              </a:solidFill>
                              <a:latin typeface="+mn-lt"/>
                              <a:ea typeface="+mn-ea"/>
                              <a:cs typeface="+mn-cs"/>
                            </a:rPr>
                            <a:t>rh</a:t>
                          </a:r>
                          <a:r>
                            <a:rPr lang="en-IN" sz="2800" b="0" i="1" u="none" strike="noStrike" kern="1200" baseline="0">
                              <a:solidFill>
                                <a:schemeClr val="tx2"/>
                              </a:solidFill>
                              <a:latin typeface="+mn-lt"/>
                              <a:ea typeface="+mn-ea"/>
                              <a:cs typeface="+mn-cs"/>
                            </a:rPr>
                            <a:t> </a:t>
                          </a:r>
                          <a:r>
                            <a:rPr lang="en-IN" sz="2800" b="0" i="0" u="none" strike="noStrike" kern="1200" baseline="0">
                              <a:solidFill>
                                <a:schemeClr val="tx2"/>
                              </a:solidFill>
                              <a:latin typeface="+mn-lt"/>
                              <a:ea typeface="+mn-ea"/>
                              <a:cs typeface="+mn-cs"/>
                            </a:rPr>
                            <a:t>+ 2</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r>
                            <a:rPr lang="en-IN" sz="2800" b="0" i="0" u="none" strike="noStrike" kern="1200" baseline="30000">
                              <a:solidFill>
                                <a:schemeClr val="tx2"/>
                              </a:solidFill>
                              <a:latin typeface="+mn-lt"/>
                              <a:ea typeface="+mn-ea"/>
                              <a:cs typeface="+mn-cs"/>
                            </a:rPr>
                            <a:t>2</a:t>
                          </a:r>
                          <a:endParaRPr lang="en-IN" sz="2800" baseline="300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Surface area of a </a:t>
                          </a:r>
                          <a:br>
                            <a:rPr lang="en-IN" sz="2800" b="0" i="0" u="none" strike="noStrike" kern="1200" baseline="0">
                              <a:solidFill>
                                <a:srgbClr val="0070C0"/>
                              </a:solidFill>
                              <a:latin typeface="+mn-lt"/>
                              <a:ea typeface="+mn-ea"/>
                              <a:cs typeface="+mn-cs"/>
                            </a:rPr>
                          </a:br>
                          <a:r>
                            <a:rPr lang="en-IN" sz="2800" b="0" i="0" u="none" strike="noStrike" kern="1200" baseline="0">
                              <a:solidFill>
                                <a:srgbClr val="0070C0"/>
                              </a:solidFill>
                              <a:latin typeface="+mn-lt"/>
                              <a:ea typeface="+mn-ea"/>
                              <a:cs typeface="+mn-cs"/>
                            </a:rPr>
                            <a:t>cylinder</a:t>
                          </a:r>
                          <a:endParaRPr lang="en-IN" sz="2800">
                            <a:solidFill>
                              <a:srgbClr val="0070C0"/>
                            </a:solidFill>
                          </a:endParaRPr>
                        </a:p>
                      </a:txBody>
                      <a:tcPr/>
                    </a:tc>
                    <a:extLst>
                      <a:ext uri="{0D108BD9-81ED-4DB2-BD59-A6C34878D82A}">
                        <a16:rowId xmlns:a16="http://schemas.microsoft.com/office/drawing/2014/main" val="1676120845"/>
                      </a:ext>
                    </a:extLst>
                  </a:tr>
                  <a:tr h="370840">
                    <a:tc>
                      <a:txBody>
                        <a:bodyPr/>
                        <a:lstStyle/>
                        <a:p>
                          <a:r>
                            <a:rPr lang="en-US" sz="2800" b="0" i="0" u="none" strike="noStrike" kern="1200" baseline="0">
                              <a:solidFill>
                                <a:schemeClr val="tx2"/>
                              </a:solidFill>
                              <a:latin typeface="+mn-lt"/>
                              <a:ea typeface="+mn-ea"/>
                              <a:cs typeface="+mn-cs"/>
                            </a:rPr>
                            <a:t>   </a:t>
                          </a:r>
                          <a:r>
                            <a:rPr lang="el-GR" sz="2800" b="0" i="0" u="none" strike="noStrike" kern="1200" baseline="0">
                              <a:solidFill>
                                <a:schemeClr val="tx2"/>
                              </a:solidFill>
                              <a:latin typeface="+mn-lt"/>
                              <a:ea typeface="+mn-ea"/>
                              <a:cs typeface="+mn-cs"/>
                            </a:rPr>
                            <a:t>≈ 282.7 + 2</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l-GR" sz="2800" b="0" i="0" u="none" strike="noStrike" kern="1200" baseline="0">
                              <a:solidFill>
                                <a:schemeClr val="tx2"/>
                              </a:solidFill>
                              <a:latin typeface="+mn-lt"/>
                              <a:ea typeface="+mn-ea"/>
                              <a:cs typeface="+mn-cs"/>
                            </a:rPr>
                            <a:t>(5)</a:t>
                          </a:r>
                          <a:r>
                            <a:rPr lang="el-GR" sz="2800" b="0" i="0" u="none" strike="noStrike" kern="1200" baseline="30000">
                              <a:solidFill>
                                <a:schemeClr val="tx2"/>
                              </a:solidFill>
                              <a:latin typeface="+mn-lt"/>
                              <a:ea typeface="+mn-ea"/>
                              <a:cs typeface="+mn-cs"/>
                            </a:rPr>
                            <a:t>2</a:t>
                          </a:r>
                          <a:endParaRPr lang="en-IN" sz="2800" baseline="300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Substitute.</a:t>
                          </a:r>
                          <a:endParaRPr lang="en-IN" sz="2800">
                            <a:solidFill>
                              <a:srgbClr val="0070C0"/>
                            </a:solidFill>
                          </a:endParaRPr>
                        </a:p>
                      </a:txBody>
                      <a:tcPr/>
                    </a:tc>
                    <a:extLst>
                      <a:ext uri="{0D108BD9-81ED-4DB2-BD59-A6C34878D82A}">
                        <a16:rowId xmlns:a16="http://schemas.microsoft.com/office/drawing/2014/main" val="903640378"/>
                      </a:ext>
                    </a:extLst>
                  </a:tr>
                  <a:tr h="370840">
                    <a:tc>
                      <a:txBody>
                        <a:bodyPr/>
                        <a:lstStyle/>
                        <a:p>
                          <a:r>
                            <a:rPr lang="en-IN" sz="2800" b="0" i="0" u="none" strike="noStrike" kern="1200" baseline="0">
                              <a:solidFill>
                                <a:schemeClr val="tx2"/>
                              </a:solidFill>
                              <a:latin typeface="+mn-lt"/>
                              <a:ea typeface="+mn-ea"/>
                              <a:cs typeface="+mn-cs"/>
                            </a:rPr>
                            <a:t>   ≈ 439.8</a:t>
                          </a:r>
                          <a:endParaRPr lang="en-IN" sz="2800" i="1">
                            <a:solidFill>
                              <a:schemeClr val="tx2"/>
                            </a:solidFill>
                            <a:latin typeface="+mn-lt"/>
                          </a:endParaRP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tc>
                    <a:extLst>
                      <a:ext uri="{0D108BD9-81ED-4DB2-BD59-A6C34878D82A}">
                        <a16:rowId xmlns:a16="http://schemas.microsoft.com/office/drawing/2014/main" val="3172219943"/>
                      </a:ext>
                    </a:extLst>
                  </a:tr>
                </a:tbl>
              </a:graphicData>
            </a:graphic>
          </p:graphicFrame>
        </mc:Choice>
        <mc:Fallback xmlns="">
          <p:graphicFrame>
            <p:nvGraphicFramePr>
              <p:cNvPr id="10" name="Table 2">
                <a:extLst>
                  <a:ext uri="{FF2B5EF4-FFF2-40B4-BE49-F238E27FC236}">
                    <a16:creationId xmlns:a16="http://schemas.microsoft.com/office/drawing/2014/main" id="{7B417528-CDD9-409A-AB22-85484D5B9E43}"/>
                  </a:ext>
                </a:extLst>
              </p:cNvPr>
              <p:cNvGraphicFramePr>
                <a:graphicFrameLocks noGrp="1"/>
              </p:cNvGraphicFramePr>
              <p:nvPr>
                <p:extLst>
                  <p:ext uri="{D42A27DB-BD31-4B8C-83A1-F6EECF244321}">
                    <p14:modId xmlns:p14="http://schemas.microsoft.com/office/powerpoint/2010/main" val="3526102065"/>
                  </p:ext>
                </p:extLst>
              </p:nvPr>
            </p:nvGraphicFramePr>
            <p:xfrm>
              <a:off x="478507" y="2710450"/>
              <a:ext cx="7586706" cy="1981200"/>
            </p:xfrm>
            <a:graphic>
              <a:graphicData uri="http://schemas.openxmlformats.org/drawingml/2006/table">
                <a:tbl>
                  <a:tblPr firstRow="1" bandRow="1">
                    <a:tableStyleId>{2D5ABB26-0587-4C30-8999-92F81FD0307C}</a:tableStyleId>
                  </a:tblPr>
                  <a:tblGrid>
                    <a:gridCol w="3343480">
                      <a:extLst>
                        <a:ext uri="{9D8B030D-6E8A-4147-A177-3AD203B41FA5}">
                          <a16:colId xmlns:a16="http://schemas.microsoft.com/office/drawing/2014/main" val="683472226"/>
                        </a:ext>
                      </a:extLst>
                    </a:gridCol>
                    <a:gridCol w="4243226">
                      <a:extLst>
                        <a:ext uri="{9D8B030D-6E8A-4147-A177-3AD203B41FA5}">
                          <a16:colId xmlns:a16="http://schemas.microsoft.com/office/drawing/2014/main" val="2990027886"/>
                        </a:ext>
                      </a:extLst>
                    </a:gridCol>
                  </a:tblGrid>
                  <a:tr h="944880">
                    <a:tc>
                      <a:txBody>
                        <a:bodyPr/>
                        <a:lstStyle/>
                        <a:p>
                          <a:endParaRPr lang="en-US"/>
                        </a:p>
                      </a:txBody>
                      <a:tcPr>
                        <a:blipFill>
                          <a:blip r:embed="rId2"/>
                          <a:stretch>
                            <a:fillRect t="-6452" r="-126958" b="-128387"/>
                          </a:stretch>
                        </a:blipFill>
                      </a:tcPr>
                    </a:tc>
                    <a:tc>
                      <a:txBody>
                        <a:bodyPr/>
                        <a:lstStyle/>
                        <a:p>
                          <a:r>
                            <a:rPr lang="en-IN" sz="2800" b="0" i="0" u="none" strike="noStrike" kern="1200" baseline="0">
                              <a:solidFill>
                                <a:srgbClr val="0070C0"/>
                              </a:solidFill>
                              <a:latin typeface="+mn-lt"/>
                              <a:ea typeface="+mn-ea"/>
                              <a:cs typeface="+mn-cs"/>
                            </a:rPr>
                            <a:t>Surface area of a </a:t>
                          </a:r>
                          <a:br>
                            <a:rPr lang="en-IN" sz="2800" b="0" i="0" u="none" strike="noStrike" kern="1200" baseline="0">
                              <a:solidFill>
                                <a:srgbClr val="0070C0"/>
                              </a:solidFill>
                              <a:latin typeface="+mn-lt"/>
                              <a:ea typeface="+mn-ea"/>
                              <a:cs typeface="+mn-cs"/>
                            </a:rPr>
                          </a:br>
                          <a:r>
                            <a:rPr lang="en-IN" sz="2800" b="0" i="0" u="none" strike="noStrike" kern="1200" baseline="0">
                              <a:solidFill>
                                <a:srgbClr val="0070C0"/>
                              </a:solidFill>
                              <a:latin typeface="+mn-lt"/>
                              <a:ea typeface="+mn-ea"/>
                              <a:cs typeface="+mn-cs"/>
                            </a:rPr>
                            <a:t>cylinder</a:t>
                          </a:r>
                          <a:endParaRPr lang="en-IN" sz="2800">
                            <a:solidFill>
                              <a:srgbClr val="0070C0"/>
                            </a:solidFill>
                          </a:endParaRPr>
                        </a:p>
                      </a:txBody>
                      <a:tcPr/>
                    </a:tc>
                    <a:extLst>
                      <a:ext uri="{0D108BD9-81ED-4DB2-BD59-A6C34878D82A}">
                        <a16:rowId xmlns:a16="http://schemas.microsoft.com/office/drawing/2014/main" val="1676120845"/>
                      </a:ext>
                    </a:extLst>
                  </a:tr>
                  <a:tr h="518160">
                    <a:tc>
                      <a:txBody>
                        <a:bodyPr/>
                        <a:lstStyle/>
                        <a:p>
                          <a:endParaRPr lang="en-US"/>
                        </a:p>
                      </a:txBody>
                      <a:tcPr>
                        <a:blipFill>
                          <a:blip r:embed="rId2"/>
                          <a:stretch>
                            <a:fillRect t="-191860" r="-126958" b="-131395"/>
                          </a:stretch>
                        </a:blipFill>
                      </a:tcPr>
                    </a:tc>
                    <a:tc>
                      <a:txBody>
                        <a:bodyPr/>
                        <a:lstStyle/>
                        <a:p>
                          <a:r>
                            <a:rPr lang="en-IN" sz="2800" b="0" i="0" u="none" strike="noStrike" kern="1200" baseline="0">
                              <a:solidFill>
                                <a:srgbClr val="0070C0"/>
                              </a:solidFill>
                              <a:latin typeface="+mn-lt"/>
                              <a:ea typeface="+mn-ea"/>
                              <a:cs typeface="+mn-cs"/>
                            </a:rPr>
                            <a:t>Substitute.</a:t>
                          </a:r>
                          <a:endParaRPr lang="en-IN" sz="2800">
                            <a:solidFill>
                              <a:srgbClr val="0070C0"/>
                            </a:solidFill>
                          </a:endParaRPr>
                        </a:p>
                      </a:txBody>
                      <a:tcPr/>
                    </a:tc>
                    <a:extLst>
                      <a:ext uri="{0D108BD9-81ED-4DB2-BD59-A6C34878D82A}">
                        <a16:rowId xmlns:a16="http://schemas.microsoft.com/office/drawing/2014/main" val="903640378"/>
                      </a:ext>
                    </a:extLst>
                  </a:tr>
                  <a:tr h="518160">
                    <a:tc>
                      <a:txBody>
                        <a:bodyPr/>
                        <a:lstStyle/>
                        <a:p>
                          <a:r>
                            <a:rPr lang="en-IN" sz="2800" b="0" i="0" u="none" strike="noStrike" kern="1200" baseline="0">
                              <a:solidFill>
                                <a:schemeClr val="tx2"/>
                              </a:solidFill>
                              <a:latin typeface="+mn-lt"/>
                              <a:ea typeface="+mn-ea"/>
                              <a:cs typeface="+mn-cs"/>
                            </a:rPr>
                            <a:t>   ≈ 439.8</a:t>
                          </a:r>
                          <a:endParaRPr lang="en-IN" sz="2800" i="1">
                            <a:solidFill>
                              <a:schemeClr val="tx2"/>
                            </a:solidFill>
                            <a:latin typeface="+mn-lt"/>
                          </a:endParaRP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tc>
                    <a:extLst>
                      <a:ext uri="{0D108BD9-81ED-4DB2-BD59-A6C34878D82A}">
                        <a16:rowId xmlns:a16="http://schemas.microsoft.com/office/drawing/2014/main" val="3172219943"/>
                      </a:ext>
                    </a:extLst>
                  </a:tr>
                </a:tbl>
              </a:graphicData>
            </a:graphic>
          </p:graphicFrame>
        </mc:Fallback>
      </mc:AlternateContent>
      <p:sp>
        <p:nvSpPr>
          <p:cNvPr id="11" name="Content Placeholder 2">
            <a:extLst>
              <a:ext uri="{FF2B5EF4-FFF2-40B4-BE49-F238E27FC236}">
                <a16:creationId xmlns:a16="http://schemas.microsoft.com/office/drawing/2014/main" id="{5713EF60-9AB2-4C69-A489-6D7D63D676DF}"/>
              </a:ext>
            </a:extLst>
          </p:cNvPr>
          <p:cNvSpPr txBox="1">
            <a:spLocks/>
          </p:cNvSpPr>
          <p:nvPr/>
        </p:nvSpPr>
        <p:spPr>
          <a:xfrm>
            <a:off x="468436" y="5052575"/>
            <a:ext cx="7173826" cy="98460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The surface area of the cylinder is about 439.8 square inches.</a:t>
            </a:r>
            <a:endParaRPr lang="en-US" sz="2800" b="0" i="0" u="none" strike="noStrike" baseline="0"/>
          </a:p>
        </p:txBody>
      </p:sp>
      <p:pic>
        <p:nvPicPr>
          <p:cNvPr id="7" name="Picture 6">
            <a:extLst>
              <a:ext uri="{FF2B5EF4-FFF2-40B4-BE49-F238E27FC236}">
                <a16:creationId xmlns:a16="http://schemas.microsoft.com/office/drawing/2014/main" id="{A95C3FC8-7346-454C-B0BC-7BBBA52AB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633" y="2348035"/>
            <a:ext cx="2535555" cy="1812608"/>
          </a:xfrm>
          <a:prstGeom prst="rect">
            <a:avLst/>
          </a:prstGeom>
        </p:spPr>
      </p:pic>
    </p:spTree>
    <p:extLst>
      <p:ext uri="{BB962C8B-B14F-4D97-AF65-F5344CB8AC3E}">
        <p14:creationId xmlns:p14="http://schemas.microsoft.com/office/powerpoint/2010/main" val="2598301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8920432" cy="436418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A </a:t>
            </a:r>
            <a:r>
              <a:rPr lang="en-IN" sz="2800" b="1">
                <a:solidFill>
                  <a:schemeClr val="tx1"/>
                </a:solidFill>
              </a:rPr>
              <a:t>regular pyramid</a:t>
            </a:r>
            <a:r>
              <a:rPr lang="en-IN" sz="2800" b="1"/>
              <a:t> </a:t>
            </a:r>
            <a:r>
              <a:rPr lang="en-IN" sz="2800"/>
              <a:t>is a pyramid with a base that is a regular polygon. The </a:t>
            </a:r>
            <a:r>
              <a:rPr lang="en-IN" sz="2800" b="1">
                <a:solidFill>
                  <a:schemeClr val="tx1"/>
                </a:solidFill>
              </a:rPr>
              <a:t>lateral faces of a pyramid</a:t>
            </a:r>
            <a:r>
              <a:rPr lang="en-IN" sz="2800" b="1"/>
              <a:t> </a:t>
            </a:r>
            <a:r>
              <a:rPr lang="en-IN" sz="2800"/>
              <a:t>are the faces that join the base of the pyramid to the vertex. The </a:t>
            </a:r>
            <a:r>
              <a:rPr lang="en-IN" sz="2800" b="1">
                <a:solidFill>
                  <a:schemeClr val="tx1"/>
                </a:solidFill>
              </a:rPr>
              <a:t>lateral surface of a cone</a:t>
            </a:r>
            <a:r>
              <a:rPr lang="en-IN" sz="2800" b="1"/>
              <a:t> </a:t>
            </a:r>
            <a:r>
              <a:rPr lang="en-IN" sz="2800"/>
              <a:t>is the curved surface that joins the base of the cone to the vertex. The height of a pyramid or cone is the length of the </a:t>
            </a:r>
            <a:r>
              <a:rPr lang="en-IN" sz="2800" b="1">
                <a:solidFill>
                  <a:schemeClr val="tx1"/>
                </a:solidFill>
              </a:rPr>
              <a:t>altitude of the pyramid or cone</a:t>
            </a:r>
            <a:r>
              <a:rPr lang="en-IN" sz="2800"/>
              <a:t>, which is the segment perpendicular to the base that has the vertex as one endpoint and a point in the plane of the base as the other endpoint.</a:t>
            </a:r>
            <a:endParaRPr lang="en-US" sz="280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Learn</a:t>
            </a:r>
            <a:endParaRPr lang="en-US" sz="1800" b="0" i="0" u="none" strike="noStrike" baseline="0">
              <a:solidFill>
                <a:srgbClr val="000000"/>
              </a:solidFill>
              <a:latin typeface="Vectipede Bk"/>
            </a:endParaRPr>
          </a:p>
          <a:p>
            <a:r>
              <a:rPr lang="en-IN" sz="2800" b="0">
                <a:solidFill>
                  <a:schemeClr val="tx1"/>
                </a:solidFill>
              </a:rPr>
              <a:t>Surface Areas of Pyramids and Cones</a:t>
            </a:r>
            <a:endParaRPr lang="en-US" sz="2800" b="0">
              <a:solidFill>
                <a:schemeClr val="tx1"/>
              </a:solidFill>
              <a:latin typeface="+mn-lt"/>
            </a:endParaRPr>
          </a:p>
        </p:txBody>
      </p:sp>
    </p:spTree>
    <p:extLst>
      <p:ext uri="{BB962C8B-B14F-4D97-AF65-F5344CB8AC3E}">
        <p14:creationId xmlns:p14="http://schemas.microsoft.com/office/powerpoint/2010/main" val="2811339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endParaRPr lang="en-US" sz="1800" b="0">
              <a:solidFill>
                <a:srgbClr val="000000"/>
              </a:solidFill>
              <a:latin typeface="Vectipede Bk"/>
            </a:endParaRPr>
          </a:p>
          <a:p>
            <a:r>
              <a:rPr lang="en-IN" sz="2800" b="0">
                <a:solidFill>
                  <a:schemeClr val="tx1"/>
                </a:solidFill>
              </a:rPr>
              <a:t>Surface Areas of Pyramids and Cones</a:t>
            </a:r>
            <a:endParaRPr lang="en-US" sz="2800" b="0">
              <a:solidFill>
                <a:schemeClr val="tx1"/>
              </a:solidFill>
            </a:endParaRPr>
          </a:p>
        </p:txBody>
      </p:sp>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3" y="1707845"/>
            <a:ext cx="8375902" cy="59356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Key Concept: </a:t>
            </a:r>
            <a:r>
              <a:rPr lang="en-IN" sz="2800" b="1"/>
              <a:t>Lateral Area of a Regular Pyramid</a:t>
            </a:r>
            <a:endParaRPr lang="en-IN" sz="2800"/>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D0016F9F-2DC4-4492-90FC-DFC8FAC23AE0}"/>
                  </a:ext>
                </a:extLst>
              </p:cNvPr>
              <p:cNvGraphicFramePr>
                <a:graphicFrameLocks noGrp="1"/>
              </p:cNvGraphicFramePr>
              <p:nvPr>
                <p:extLst>
                  <p:ext uri="{D42A27DB-BD31-4B8C-83A1-F6EECF244321}">
                    <p14:modId xmlns:p14="http://schemas.microsoft.com/office/powerpoint/2010/main" val="2002842726"/>
                  </p:ext>
                </p:extLst>
              </p:nvPr>
            </p:nvGraphicFramePr>
            <p:xfrm>
              <a:off x="554804" y="2328543"/>
              <a:ext cx="7459039" cy="2864358"/>
            </p:xfrm>
            <a:graphic>
              <a:graphicData uri="http://schemas.openxmlformats.org/drawingml/2006/table">
                <a:tbl>
                  <a:tblPr firstRow="1" bandRow="1">
                    <a:tableStyleId>{2D5ABB26-0587-4C30-8999-92F81FD0307C}</a:tableStyleId>
                  </a:tblPr>
                  <a:tblGrid>
                    <a:gridCol w="1818526">
                      <a:extLst>
                        <a:ext uri="{9D8B030D-6E8A-4147-A177-3AD203B41FA5}">
                          <a16:colId xmlns:a16="http://schemas.microsoft.com/office/drawing/2014/main" val="2837387489"/>
                        </a:ext>
                      </a:extLst>
                    </a:gridCol>
                    <a:gridCol w="5640513">
                      <a:extLst>
                        <a:ext uri="{9D8B030D-6E8A-4147-A177-3AD203B41FA5}">
                          <a16:colId xmlns:a16="http://schemas.microsoft.com/office/drawing/2014/main" val="1056649395"/>
                        </a:ext>
                      </a:extLst>
                    </a:gridCol>
                  </a:tblGrid>
                  <a:tr h="370840">
                    <a:tc>
                      <a:txBody>
                        <a:bodyPr/>
                        <a:lstStyle/>
                        <a:p>
                          <a:r>
                            <a:rPr lang="en-IN" sz="2800" b="1" u="none" strike="noStrike" kern="1200" baseline="0">
                              <a:solidFill>
                                <a:schemeClr val="tx1"/>
                              </a:solidFill>
                            </a:rPr>
                            <a:t>Words</a:t>
                          </a:r>
                          <a:endParaRPr lang="en-IN" sz="2800" b="1" i="0" u="none" strike="noStrike" kern="1200" baseline="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The lateral area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of a regular pyramid is </a:t>
                          </a:r>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𝐿</m:t>
                              </m:r>
                              <m:r>
                                <a:rPr lang="en-IN" sz="2800" b="0" i="1" u="none" strike="noStrike" kern="1200" baseline="0" smtClean="0">
                                  <a:solidFill>
                                    <a:schemeClr val="tx2"/>
                                  </a:solidFill>
                                  <a:latin typeface="Cambria Math" panose="02040503050406030204" pitchFamily="18" charset="0"/>
                                  <a:ea typeface="+mn-ea"/>
                                  <a:cs typeface="+mn-cs"/>
                                </a:rPr>
                                <m:t>=</m:t>
                              </m:r>
                              <m:f>
                                <m:fPr>
                                  <m:ctrlPr>
                                    <a:rPr lang="en-IN"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1</m:t>
                                  </m:r>
                                </m:num>
                                <m:den>
                                  <m:r>
                                    <a:rPr lang="en-US" sz="2800" b="0" i="1" u="none" strike="noStrike" kern="1200" baseline="0" smtClean="0">
                                      <a:solidFill>
                                        <a:schemeClr val="tx2"/>
                                      </a:solidFill>
                                      <a:latin typeface="Cambria Math" panose="02040503050406030204" pitchFamily="18" charset="0"/>
                                      <a:ea typeface="+mn-ea"/>
                                      <a:cs typeface="+mn-cs"/>
                                    </a:rPr>
                                    <m:t>2</m:t>
                                  </m:r>
                                </m:den>
                              </m:f>
                              <m:r>
                                <a:rPr lang="en-US" sz="2800" b="0" i="1" u="none" strike="noStrike" kern="1200" baseline="0" smtClean="0">
                                  <a:solidFill>
                                    <a:schemeClr val="tx2"/>
                                  </a:solidFill>
                                  <a:latin typeface="Cambria Math" panose="02040503050406030204" pitchFamily="18" charset="0"/>
                                  <a:ea typeface="+mn-ea"/>
                                  <a:cs typeface="+mn-cs"/>
                                </a:rPr>
                                <m:t>𝑃</m:t>
                              </m:r>
                              <m:r>
                                <a:rPr lang="en-US" sz="2800" b="0" i="1" u="none" strike="noStrike" kern="1200" baseline="0" smtClean="0">
                                  <a:solidFill>
                                    <a:schemeClr val="tx2"/>
                                  </a:solidFill>
                                  <a:latin typeface="Cambria Math" panose="02040503050406030204" pitchFamily="18" charset="0"/>
                                  <a:ea typeface="+mn-ea"/>
                                  <a:cs typeface="+mn-cs"/>
                                </a:rPr>
                                <m:t>𝓁</m:t>
                              </m:r>
                            </m:oMath>
                          </a14:m>
                          <a:r>
                            <a:rPr lang="en-IN" sz="2800" b="0" i="0" u="none" strike="noStrike" kern="1200" baseline="0">
                              <a:solidFill>
                                <a:schemeClr val="tx2"/>
                              </a:solidFill>
                              <a:latin typeface="+mn-lt"/>
                              <a:ea typeface="+mn-ea"/>
                              <a:cs typeface="+mn-cs"/>
                            </a:rPr>
                            <a:t>, where 𝓁 is the slant height and </a:t>
                          </a:r>
                          <a:r>
                            <a:rPr lang="en-IN" sz="2800" b="0" i="1" u="none" strike="noStrike" kern="1200" baseline="0">
                              <a:solidFill>
                                <a:schemeClr val="tx2"/>
                              </a:solidFill>
                              <a:latin typeface="+mn-lt"/>
                              <a:ea typeface="+mn-ea"/>
                              <a:cs typeface="+mn-cs"/>
                            </a:rPr>
                            <a:t>P </a:t>
                          </a:r>
                          <a:r>
                            <a:rPr lang="en-IN" sz="2800" b="0" i="0" u="none" strike="noStrike" kern="1200" baseline="0">
                              <a:solidFill>
                                <a:schemeClr val="tx2"/>
                              </a:solidFill>
                              <a:latin typeface="+mn-lt"/>
                              <a:ea typeface="+mn-ea"/>
                              <a:cs typeface="+mn-cs"/>
                            </a:rPr>
                            <a:t>is the perimeter of the 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003803"/>
                      </a:ext>
                    </a:extLst>
                  </a:tr>
                  <a:tr h="370840">
                    <a:tc>
                      <a:txBody>
                        <a:bodyPr/>
                        <a:lstStyle/>
                        <a:p>
                          <a:r>
                            <a:rPr lang="en-IN" sz="2800" b="1" i="0" u="none" strike="noStrike" kern="1200" baseline="0">
                              <a:solidFill>
                                <a:schemeClr val="tx1"/>
                              </a:solidFill>
                              <a:latin typeface="+mn-lt"/>
                              <a:ea typeface="+mn-ea"/>
                              <a:cs typeface="+mn-cs"/>
                            </a:rPr>
                            <a:t>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left"/>
                              </m:oMathParaPr>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𝐿</m:t>
                                </m:r>
                                <m:r>
                                  <a:rPr lang="en-IN" sz="2800" b="0" i="1" u="none" strike="noStrike" kern="1200" baseline="0" smtClean="0">
                                    <a:solidFill>
                                      <a:schemeClr val="tx2"/>
                                    </a:solidFill>
                                    <a:latin typeface="Cambria Math" panose="02040503050406030204" pitchFamily="18" charset="0"/>
                                    <a:ea typeface="+mn-ea"/>
                                    <a:cs typeface="+mn-cs"/>
                                  </a:rPr>
                                  <m:t>=</m:t>
                                </m:r>
                                <m:f>
                                  <m:fPr>
                                    <m:ctrlPr>
                                      <a:rPr lang="en-IN"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1</m:t>
                                    </m:r>
                                  </m:num>
                                  <m:den>
                                    <m:r>
                                      <a:rPr lang="en-US" sz="2800" b="0" i="1" u="none" strike="noStrike" kern="1200" baseline="0" smtClean="0">
                                        <a:solidFill>
                                          <a:schemeClr val="tx2"/>
                                        </a:solidFill>
                                        <a:latin typeface="Cambria Math" panose="02040503050406030204" pitchFamily="18" charset="0"/>
                                        <a:ea typeface="+mn-ea"/>
                                        <a:cs typeface="+mn-cs"/>
                                      </a:rPr>
                                      <m:t>2</m:t>
                                    </m:r>
                                  </m:den>
                                </m:f>
                                <m:r>
                                  <a:rPr lang="en-US" sz="2800" b="0" i="1" u="none" strike="noStrike" kern="1200" baseline="0" smtClean="0">
                                    <a:solidFill>
                                      <a:schemeClr val="tx2"/>
                                    </a:solidFill>
                                    <a:latin typeface="Cambria Math" panose="02040503050406030204" pitchFamily="18" charset="0"/>
                                    <a:ea typeface="+mn-ea"/>
                                    <a:cs typeface="+mn-cs"/>
                                  </a:rPr>
                                  <m:t>𝑃</m:t>
                                </m:r>
                                <m:r>
                                  <a:rPr lang="en-US" sz="2800" b="0" i="1" u="none" strike="noStrike" kern="1200" baseline="0" smtClean="0">
                                    <a:solidFill>
                                      <a:schemeClr val="tx2"/>
                                    </a:solidFill>
                                    <a:latin typeface="Cambria Math" panose="02040503050406030204" pitchFamily="18" charset="0"/>
                                    <a:ea typeface="+mn-ea"/>
                                    <a:cs typeface="+mn-cs"/>
                                  </a:rPr>
                                  <m:t>𝓁</m:t>
                                </m:r>
                              </m:oMath>
                            </m:oMathPara>
                          </a14:m>
                          <a:endParaRPr lang="en-IN"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915352"/>
                      </a:ext>
                    </a:extLst>
                  </a:tr>
                </a:tbl>
              </a:graphicData>
            </a:graphic>
          </p:graphicFrame>
        </mc:Choice>
        <mc:Fallback xmlns="">
          <p:graphicFrame>
            <p:nvGraphicFramePr>
              <p:cNvPr id="2" name="Table 2">
                <a:extLst>
                  <a:ext uri="{FF2B5EF4-FFF2-40B4-BE49-F238E27FC236}">
                    <a16:creationId xmlns:a16="http://schemas.microsoft.com/office/drawing/2014/main" id="{D0016F9F-2DC4-4492-90FC-DFC8FAC23AE0}"/>
                  </a:ext>
                </a:extLst>
              </p:cNvPr>
              <p:cNvGraphicFramePr>
                <a:graphicFrameLocks noGrp="1"/>
              </p:cNvGraphicFramePr>
              <p:nvPr>
                <p:extLst>
                  <p:ext uri="{D42A27DB-BD31-4B8C-83A1-F6EECF244321}">
                    <p14:modId xmlns:p14="http://schemas.microsoft.com/office/powerpoint/2010/main" val="2002842726"/>
                  </p:ext>
                </p:extLst>
              </p:nvPr>
            </p:nvGraphicFramePr>
            <p:xfrm>
              <a:off x="554804" y="2328543"/>
              <a:ext cx="7459039" cy="2864358"/>
            </p:xfrm>
            <a:graphic>
              <a:graphicData uri="http://schemas.openxmlformats.org/drawingml/2006/table">
                <a:tbl>
                  <a:tblPr firstRow="1" bandRow="1">
                    <a:tableStyleId>{2D5ABB26-0587-4C30-8999-92F81FD0307C}</a:tableStyleId>
                  </a:tblPr>
                  <a:tblGrid>
                    <a:gridCol w="1818526">
                      <a:extLst>
                        <a:ext uri="{9D8B030D-6E8A-4147-A177-3AD203B41FA5}">
                          <a16:colId xmlns:a16="http://schemas.microsoft.com/office/drawing/2014/main" val="2837387489"/>
                        </a:ext>
                      </a:extLst>
                    </a:gridCol>
                    <a:gridCol w="5640513">
                      <a:extLst>
                        <a:ext uri="{9D8B030D-6E8A-4147-A177-3AD203B41FA5}">
                          <a16:colId xmlns:a16="http://schemas.microsoft.com/office/drawing/2014/main" val="1056649395"/>
                        </a:ext>
                      </a:extLst>
                    </a:gridCol>
                  </a:tblGrid>
                  <a:tr h="1974088">
                    <a:tc>
                      <a:txBody>
                        <a:bodyPr/>
                        <a:lstStyle/>
                        <a:p>
                          <a:r>
                            <a:rPr lang="en-IN" sz="2800" b="1" u="none" strike="noStrike" kern="1200" baseline="0">
                              <a:solidFill>
                                <a:schemeClr val="tx1"/>
                              </a:solidFill>
                            </a:rPr>
                            <a:t>Words</a:t>
                          </a:r>
                          <a:endParaRPr lang="en-IN" sz="2800" b="1" i="0" u="none" strike="noStrike" kern="1200" baseline="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2397" t="-3077" r="-216" b="-45538"/>
                          </a:stretch>
                        </a:blipFill>
                      </a:tcPr>
                    </a:tc>
                    <a:extLst>
                      <a:ext uri="{0D108BD9-81ED-4DB2-BD59-A6C34878D82A}">
                        <a16:rowId xmlns:a16="http://schemas.microsoft.com/office/drawing/2014/main" val="3101003803"/>
                      </a:ext>
                    </a:extLst>
                  </a:tr>
                  <a:tr h="890270">
                    <a:tc>
                      <a:txBody>
                        <a:bodyPr/>
                        <a:lstStyle/>
                        <a:p>
                          <a:r>
                            <a:rPr lang="en-IN" sz="2800" b="1" i="0" u="none" strike="noStrike" kern="1200" baseline="0">
                              <a:solidFill>
                                <a:schemeClr val="tx1"/>
                              </a:solidFill>
                              <a:latin typeface="+mn-lt"/>
                              <a:ea typeface="+mn-ea"/>
                              <a:cs typeface="+mn-cs"/>
                            </a:rPr>
                            <a:t>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2397" t="-229452" r="-216" b="-1370"/>
                          </a:stretch>
                        </a:blipFill>
                      </a:tcPr>
                    </a:tc>
                    <a:extLst>
                      <a:ext uri="{0D108BD9-81ED-4DB2-BD59-A6C34878D82A}">
                        <a16:rowId xmlns:a16="http://schemas.microsoft.com/office/drawing/2014/main" val="125915352"/>
                      </a:ext>
                    </a:extLst>
                  </a:tr>
                </a:tbl>
              </a:graphicData>
            </a:graphic>
          </p:graphicFrame>
        </mc:Fallback>
      </mc:AlternateContent>
      <p:pic>
        <p:nvPicPr>
          <p:cNvPr id="4" name="Picture 3">
            <a:extLst>
              <a:ext uri="{FF2B5EF4-FFF2-40B4-BE49-F238E27FC236}">
                <a16:creationId xmlns:a16="http://schemas.microsoft.com/office/drawing/2014/main" id="{D892939D-00FF-4E56-967A-22E397752C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1073" y="2689486"/>
            <a:ext cx="1701358" cy="1910542"/>
          </a:xfrm>
          <a:prstGeom prst="rect">
            <a:avLst/>
          </a:prstGeom>
        </p:spPr>
      </p:pic>
    </p:spTree>
    <p:extLst>
      <p:ext uri="{BB962C8B-B14F-4D97-AF65-F5344CB8AC3E}">
        <p14:creationId xmlns:p14="http://schemas.microsoft.com/office/powerpoint/2010/main" val="3428685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Learn</a:t>
            </a:r>
            <a:endParaRPr lang="en-US" sz="1800" b="0" i="0" u="none" strike="noStrike" baseline="0">
              <a:solidFill>
                <a:srgbClr val="000000"/>
              </a:solidFill>
              <a:latin typeface="Vectipede Bk"/>
            </a:endParaRPr>
          </a:p>
          <a:p>
            <a:r>
              <a:rPr lang="en-IN" sz="2800" b="0">
                <a:solidFill>
                  <a:schemeClr val="tx1"/>
                </a:solidFill>
              </a:rPr>
              <a:t>Surface Areas of Pyramids and Cones</a:t>
            </a:r>
            <a:endParaRPr lang="en-US" sz="2800" b="0">
              <a:solidFill>
                <a:schemeClr val="tx1"/>
              </a:solidFill>
              <a:latin typeface="+mn-lt"/>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6"/>
            <a:ext cx="9280029" cy="20173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rgbClr val="00A6B9"/>
                </a:solidFill>
              </a:rPr>
              <a:t>Talk About It!</a:t>
            </a:r>
          </a:p>
          <a:p>
            <a:r>
              <a:rPr lang="en-IN" sz="2800"/>
              <a:t>Describe the similarities and differences between finding the lateral area of a pyramid and the lateral area of a prism.</a:t>
            </a:r>
            <a:endParaRPr lang="en-US" sz="2800" b="1" i="0" u="none" strike="noStrike" baseline="0"/>
          </a:p>
        </p:txBody>
      </p:sp>
    </p:spTree>
    <p:extLst>
      <p:ext uri="{BB962C8B-B14F-4D97-AF65-F5344CB8AC3E}">
        <p14:creationId xmlns:p14="http://schemas.microsoft.com/office/powerpoint/2010/main" val="25588749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endParaRPr lang="en-US" sz="1800" b="0">
              <a:solidFill>
                <a:srgbClr val="000000"/>
              </a:solidFill>
              <a:latin typeface="Vectipede Bk"/>
            </a:endParaRPr>
          </a:p>
          <a:p>
            <a:r>
              <a:rPr lang="en-IN" sz="2800" b="0">
                <a:solidFill>
                  <a:schemeClr val="tx1"/>
                </a:solidFill>
              </a:rPr>
              <a:t>Surface Areas of Pyramids and Cones</a:t>
            </a:r>
            <a:endParaRPr lang="en-US" sz="2800" b="0">
              <a:solidFill>
                <a:schemeClr val="tx1"/>
              </a:solidFill>
            </a:endParaRPr>
          </a:p>
        </p:txBody>
      </p:sp>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3" y="1707845"/>
            <a:ext cx="7459039" cy="59356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Key Concept: </a:t>
            </a:r>
            <a:r>
              <a:rPr lang="en-IN" sz="2800" b="1"/>
              <a:t>Lateral Area of a Right Cone</a:t>
            </a:r>
            <a:endParaRPr lang="en-IN" sz="2800"/>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D0016F9F-2DC4-4492-90FC-DFC8FAC23AE0}"/>
                  </a:ext>
                </a:extLst>
              </p:cNvPr>
              <p:cNvGraphicFramePr>
                <a:graphicFrameLocks noGrp="1"/>
              </p:cNvGraphicFramePr>
              <p:nvPr>
                <p:extLst>
                  <p:ext uri="{D42A27DB-BD31-4B8C-83A1-F6EECF244321}">
                    <p14:modId xmlns:p14="http://schemas.microsoft.com/office/powerpoint/2010/main" val="2797154177"/>
                  </p:ext>
                </p:extLst>
              </p:nvPr>
            </p:nvGraphicFramePr>
            <p:xfrm>
              <a:off x="554804" y="2328543"/>
              <a:ext cx="7459039" cy="2316480"/>
            </p:xfrm>
            <a:graphic>
              <a:graphicData uri="http://schemas.openxmlformats.org/drawingml/2006/table">
                <a:tbl>
                  <a:tblPr firstRow="1" bandRow="1">
                    <a:tableStyleId>{2D5ABB26-0587-4C30-8999-92F81FD0307C}</a:tableStyleId>
                  </a:tblPr>
                  <a:tblGrid>
                    <a:gridCol w="1818526">
                      <a:extLst>
                        <a:ext uri="{9D8B030D-6E8A-4147-A177-3AD203B41FA5}">
                          <a16:colId xmlns:a16="http://schemas.microsoft.com/office/drawing/2014/main" val="2837387489"/>
                        </a:ext>
                      </a:extLst>
                    </a:gridCol>
                    <a:gridCol w="5640513">
                      <a:extLst>
                        <a:ext uri="{9D8B030D-6E8A-4147-A177-3AD203B41FA5}">
                          <a16:colId xmlns:a16="http://schemas.microsoft.com/office/drawing/2014/main" val="1056649395"/>
                        </a:ext>
                      </a:extLst>
                    </a:gridCol>
                  </a:tblGrid>
                  <a:tr h="370840">
                    <a:tc>
                      <a:txBody>
                        <a:bodyPr/>
                        <a:lstStyle/>
                        <a:p>
                          <a:r>
                            <a:rPr lang="en-IN" sz="2800" b="1" u="none" strike="noStrike" kern="1200" baseline="0">
                              <a:solidFill>
                                <a:schemeClr val="tx1"/>
                              </a:solidFill>
                            </a:rPr>
                            <a:t>Words</a:t>
                          </a:r>
                          <a:endParaRPr lang="en-IN" sz="2800" b="1" i="0" u="none" strike="noStrike" kern="1200" baseline="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The lateral area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of a right circular cone is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 </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𝓁</m:t>
                              </m:r>
                            </m:oMath>
                          </a14:m>
                          <a:r>
                            <a:rPr lang="en-IN" sz="2800" b="0" i="0" u="none" strike="noStrike" kern="1200" baseline="0">
                              <a:solidFill>
                                <a:schemeClr val="tx2"/>
                              </a:solidFill>
                              <a:latin typeface="+mn-lt"/>
                              <a:ea typeface="+mn-ea"/>
                              <a:cs typeface="+mn-cs"/>
                            </a:rPr>
                            <a:t>, where </a:t>
                          </a:r>
                          <a:r>
                            <a:rPr lang="en-IN" sz="2800" b="0" i="1" u="none" strike="noStrike" kern="1200" baseline="0">
                              <a:solidFill>
                                <a:schemeClr val="tx2"/>
                              </a:solidFill>
                              <a:latin typeface="+mn-lt"/>
                              <a:ea typeface="+mn-ea"/>
                              <a:cs typeface="+mn-cs"/>
                            </a:rPr>
                            <a:t>r </a:t>
                          </a:r>
                          <a:r>
                            <a:rPr lang="en-IN" sz="2800" b="0" i="0" u="none" strike="noStrike" kern="1200" baseline="0">
                              <a:solidFill>
                                <a:schemeClr val="tx2"/>
                              </a:solidFill>
                              <a:latin typeface="+mn-lt"/>
                              <a:ea typeface="+mn-ea"/>
                              <a:cs typeface="+mn-cs"/>
                            </a:rPr>
                            <a:t>is the radius of the base and 𝓁 is the slant 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003803"/>
                      </a:ext>
                    </a:extLst>
                  </a:tr>
                  <a:tr h="370840">
                    <a:tc>
                      <a:txBody>
                        <a:bodyPr/>
                        <a:lstStyle/>
                        <a:p>
                          <a:r>
                            <a:rPr lang="en-IN" sz="2800" b="1" i="0" u="none" strike="noStrike" kern="1200" baseline="0">
                              <a:solidFill>
                                <a:schemeClr val="tx1"/>
                              </a:solidFill>
                              <a:latin typeface="+mn-lt"/>
                              <a:ea typeface="+mn-ea"/>
                              <a:cs typeface="+mn-cs"/>
                            </a:rPr>
                            <a:t>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 </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𝓁</m:t>
                              </m:r>
                            </m:oMath>
                          </a14:m>
                          <a:endParaRPr lang="en-IN"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915352"/>
                      </a:ext>
                    </a:extLst>
                  </a:tr>
                </a:tbl>
              </a:graphicData>
            </a:graphic>
          </p:graphicFrame>
        </mc:Choice>
        <mc:Fallback xmlns="">
          <p:graphicFrame>
            <p:nvGraphicFramePr>
              <p:cNvPr id="2" name="Table 2">
                <a:extLst>
                  <a:ext uri="{FF2B5EF4-FFF2-40B4-BE49-F238E27FC236}">
                    <a16:creationId xmlns:a16="http://schemas.microsoft.com/office/drawing/2014/main" id="{D0016F9F-2DC4-4492-90FC-DFC8FAC23AE0}"/>
                  </a:ext>
                </a:extLst>
              </p:cNvPr>
              <p:cNvGraphicFramePr>
                <a:graphicFrameLocks noGrp="1"/>
              </p:cNvGraphicFramePr>
              <p:nvPr>
                <p:extLst>
                  <p:ext uri="{D42A27DB-BD31-4B8C-83A1-F6EECF244321}">
                    <p14:modId xmlns:p14="http://schemas.microsoft.com/office/powerpoint/2010/main" val="2797154177"/>
                  </p:ext>
                </p:extLst>
              </p:nvPr>
            </p:nvGraphicFramePr>
            <p:xfrm>
              <a:off x="554804" y="2328543"/>
              <a:ext cx="7459039" cy="2316480"/>
            </p:xfrm>
            <a:graphic>
              <a:graphicData uri="http://schemas.openxmlformats.org/drawingml/2006/table">
                <a:tbl>
                  <a:tblPr firstRow="1" bandRow="1">
                    <a:tableStyleId>{2D5ABB26-0587-4C30-8999-92F81FD0307C}</a:tableStyleId>
                  </a:tblPr>
                  <a:tblGrid>
                    <a:gridCol w="1818526">
                      <a:extLst>
                        <a:ext uri="{9D8B030D-6E8A-4147-A177-3AD203B41FA5}">
                          <a16:colId xmlns:a16="http://schemas.microsoft.com/office/drawing/2014/main" val="2837387489"/>
                        </a:ext>
                      </a:extLst>
                    </a:gridCol>
                    <a:gridCol w="5640513">
                      <a:extLst>
                        <a:ext uri="{9D8B030D-6E8A-4147-A177-3AD203B41FA5}">
                          <a16:colId xmlns:a16="http://schemas.microsoft.com/office/drawing/2014/main" val="1056649395"/>
                        </a:ext>
                      </a:extLst>
                    </a:gridCol>
                  </a:tblGrid>
                  <a:tr h="1798320">
                    <a:tc>
                      <a:txBody>
                        <a:bodyPr/>
                        <a:lstStyle/>
                        <a:p>
                          <a:r>
                            <a:rPr lang="en-IN" sz="2800" b="1" u="none" strike="noStrike" kern="1200" baseline="0">
                              <a:solidFill>
                                <a:schemeClr val="tx1"/>
                              </a:solidFill>
                            </a:rPr>
                            <a:t>Words</a:t>
                          </a:r>
                          <a:endParaRPr lang="en-IN" sz="2800" b="1" i="0" u="none" strike="noStrike" kern="1200" baseline="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2397" t="-3378" r="-216" b="-38176"/>
                          </a:stretch>
                        </a:blipFill>
                      </a:tcPr>
                    </a:tc>
                    <a:extLst>
                      <a:ext uri="{0D108BD9-81ED-4DB2-BD59-A6C34878D82A}">
                        <a16:rowId xmlns:a16="http://schemas.microsoft.com/office/drawing/2014/main" val="3101003803"/>
                      </a:ext>
                    </a:extLst>
                  </a:tr>
                  <a:tr h="518160">
                    <a:tc>
                      <a:txBody>
                        <a:bodyPr/>
                        <a:lstStyle/>
                        <a:p>
                          <a:r>
                            <a:rPr lang="en-IN" sz="2800" b="1" i="0" u="none" strike="noStrike" kern="1200" baseline="0">
                              <a:solidFill>
                                <a:schemeClr val="tx1"/>
                              </a:solidFill>
                              <a:latin typeface="+mn-lt"/>
                              <a:ea typeface="+mn-ea"/>
                              <a:cs typeface="+mn-cs"/>
                            </a:rPr>
                            <a:t>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2397" t="-360000" r="-216" b="-32941"/>
                          </a:stretch>
                        </a:blipFill>
                      </a:tcPr>
                    </a:tc>
                    <a:extLst>
                      <a:ext uri="{0D108BD9-81ED-4DB2-BD59-A6C34878D82A}">
                        <a16:rowId xmlns:a16="http://schemas.microsoft.com/office/drawing/2014/main" val="125915352"/>
                      </a:ext>
                    </a:extLst>
                  </a:tr>
                </a:tbl>
              </a:graphicData>
            </a:graphic>
          </p:graphicFrame>
        </mc:Fallback>
      </mc:AlternateContent>
      <p:pic>
        <p:nvPicPr>
          <p:cNvPr id="5" name="Picture 4">
            <a:extLst>
              <a:ext uri="{FF2B5EF4-FFF2-40B4-BE49-F238E27FC236}">
                <a16:creationId xmlns:a16="http://schemas.microsoft.com/office/drawing/2014/main" id="{1494EEA7-BC79-4FEC-B6C5-5055243B8A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8453" y="2592267"/>
            <a:ext cx="1457944" cy="1673466"/>
          </a:xfrm>
          <a:prstGeom prst="rect">
            <a:avLst/>
          </a:prstGeom>
        </p:spPr>
      </p:pic>
    </p:spTree>
    <p:extLst>
      <p:ext uri="{BB962C8B-B14F-4D97-AF65-F5344CB8AC3E}">
        <p14:creationId xmlns:p14="http://schemas.microsoft.com/office/powerpoint/2010/main" val="287231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endParaRPr lang="en-US" sz="1800" b="0">
              <a:solidFill>
                <a:srgbClr val="000000"/>
              </a:solidFill>
              <a:latin typeface="Vectipede Bk"/>
            </a:endParaRPr>
          </a:p>
          <a:p>
            <a:r>
              <a:rPr lang="en-IN" sz="2800" b="0">
                <a:solidFill>
                  <a:schemeClr val="tx1"/>
                </a:solidFill>
              </a:rPr>
              <a:t>Surface Areas of Pyramids and Cones</a:t>
            </a:r>
            <a:endParaRPr lang="en-US" sz="2800" b="0">
              <a:solidFill>
                <a:schemeClr val="tx1"/>
              </a:solidFill>
            </a:endParaRPr>
          </a:p>
        </p:txBody>
      </p:sp>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2" y="1707845"/>
            <a:ext cx="8571111" cy="59356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Key Concept: </a:t>
            </a:r>
            <a:r>
              <a:rPr lang="en-IN" sz="2800" b="1"/>
              <a:t>Surface Area of a Regular Pyramid</a:t>
            </a:r>
            <a:endParaRPr lang="en-IN" sz="2800"/>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D0016F9F-2DC4-4492-90FC-DFC8FAC23AE0}"/>
                  </a:ext>
                </a:extLst>
              </p:cNvPr>
              <p:cNvGraphicFramePr>
                <a:graphicFrameLocks noGrp="1"/>
              </p:cNvGraphicFramePr>
              <p:nvPr>
                <p:extLst>
                  <p:ext uri="{D42A27DB-BD31-4B8C-83A1-F6EECF244321}">
                    <p14:modId xmlns:p14="http://schemas.microsoft.com/office/powerpoint/2010/main" val="1209525896"/>
                  </p:ext>
                </p:extLst>
              </p:nvPr>
            </p:nvGraphicFramePr>
            <p:xfrm>
              <a:off x="554804" y="2328543"/>
              <a:ext cx="8373439" cy="3697224"/>
            </p:xfrm>
            <a:graphic>
              <a:graphicData uri="http://schemas.openxmlformats.org/drawingml/2006/table">
                <a:tbl>
                  <a:tblPr firstRow="1" bandRow="1">
                    <a:tableStyleId>{2D5ABB26-0587-4C30-8999-92F81FD0307C}</a:tableStyleId>
                  </a:tblPr>
                  <a:tblGrid>
                    <a:gridCol w="1667286">
                      <a:extLst>
                        <a:ext uri="{9D8B030D-6E8A-4147-A177-3AD203B41FA5}">
                          <a16:colId xmlns:a16="http://schemas.microsoft.com/office/drawing/2014/main" val="2837387489"/>
                        </a:ext>
                      </a:extLst>
                    </a:gridCol>
                    <a:gridCol w="6706153">
                      <a:extLst>
                        <a:ext uri="{9D8B030D-6E8A-4147-A177-3AD203B41FA5}">
                          <a16:colId xmlns:a16="http://schemas.microsoft.com/office/drawing/2014/main" val="1056649395"/>
                        </a:ext>
                      </a:extLst>
                    </a:gridCol>
                  </a:tblGrid>
                  <a:tr h="370840">
                    <a:tc>
                      <a:txBody>
                        <a:bodyPr/>
                        <a:lstStyle/>
                        <a:p>
                          <a:r>
                            <a:rPr lang="en-IN" sz="2800" b="1" u="none" strike="noStrike" kern="1200" baseline="0">
                              <a:solidFill>
                                <a:schemeClr val="tx1"/>
                              </a:solidFill>
                            </a:rPr>
                            <a:t>Words</a:t>
                          </a:r>
                          <a:endParaRPr lang="en-IN" sz="2800" b="1" i="0" u="none" strike="noStrike"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The surface area </a:t>
                          </a:r>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of a regular pyramid is </a:t>
                          </a:r>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B</a:t>
                          </a:r>
                          <a:r>
                            <a:rPr lang="en-IN" sz="2800" b="0" i="0" u="none" strike="noStrike" kern="1200" baseline="0">
                              <a:solidFill>
                                <a:schemeClr val="tx2"/>
                              </a:solidFill>
                              <a:latin typeface="+mn-lt"/>
                              <a:ea typeface="+mn-ea"/>
                              <a:cs typeface="+mn-cs"/>
                            </a:rPr>
                            <a:t>, where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is the lateral area and </a:t>
                          </a:r>
                          <a:r>
                            <a:rPr lang="en-IN" sz="2800" b="0" i="1" u="none" strike="noStrike" kern="1200" baseline="0">
                              <a:solidFill>
                                <a:schemeClr val="tx2"/>
                              </a:solidFill>
                              <a:latin typeface="+mn-lt"/>
                              <a:ea typeface="+mn-ea"/>
                              <a:cs typeface="+mn-cs"/>
                            </a:rPr>
                            <a:t>B </a:t>
                          </a:r>
                          <a:r>
                            <a:rPr lang="en-IN" sz="2800" b="0" i="0" u="none" strike="noStrike" kern="1200" baseline="0">
                              <a:solidFill>
                                <a:schemeClr val="tx2"/>
                              </a:solidFill>
                              <a:latin typeface="+mn-lt"/>
                              <a:ea typeface="+mn-ea"/>
                              <a:cs typeface="+mn-cs"/>
                            </a:rPr>
                            <a:t>is the area of the base. By substituting </a:t>
                          </a:r>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𝐿</m:t>
                              </m:r>
                              <m:r>
                                <a:rPr lang="en-IN" sz="2800" b="0" i="1" u="none" strike="noStrike" kern="1200" baseline="0" smtClean="0">
                                  <a:solidFill>
                                    <a:schemeClr val="tx2"/>
                                  </a:solidFill>
                                  <a:latin typeface="Cambria Math" panose="02040503050406030204" pitchFamily="18" charset="0"/>
                                  <a:ea typeface="+mn-ea"/>
                                  <a:cs typeface="+mn-cs"/>
                                </a:rPr>
                                <m:t>=</m:t>
                              </m:r>
                              <m:f>
                                <m:fPr>
                                  <m:ctrlPr>
                                    <a:rPr lang="en-IN"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1</m:t>
                                  </m:r>
                                </m:num>
                                <m:den>
                                  <m:r>
                                    <a:rPr lang="en-US" sz="2800" b="0" i="1" u="none" strike="noStrike" kern="1200" baseline="0" smtClean="0">
                                      <a:solidFill>
                                        <a:schemeClr val="tx2"/>
                                      </a:solidFill>
                                      <a:latin typeface="Cambria Math" panose="02040503050406030204" pitchFamily="18" charset="0"/>
                                      <a:ea typeface="+mn-ea"/>
                                      <a:cs typeface="+mn-cs"/>
                                    </a:rPr>
                                    <m:t>2</m:t>
                                  </m:r>
                                </m:den>
                              </m:f>
                              <m:r>
                                <a:rPr lang="en-US" sz="2800" b="0" i="1" u="none" strike="noStrike" kern="1200" baseline="0" smtClean="0">
                                  <a:solidFill>
                                    <a:schemeClr val="tx2"/>
                                  </a:solidFill>
                                  <a:latin typeface="Cambria Math" panose="02040503050406030204" pitchFamily="18" charset="0"/>
                                  <a:ea typeface="+mn-ea"/>
                                  <a:cs typeface="+mn-cs"/>
                                </a:rPr>
                                <m:t>𝑃</m:t>
                              </m:r>
                              <m:r>
                                <a:rPr lang="en-US" sz="2800" b="0" i="1" u="none" strike="noStrike" kern="1200" baseline="0" smtClean="0">
                                  <a:solidFill>
                                    <a:schemeClr val="tx2"/>
                                  </a:solidFill>
                                  <a:latin typeface="Cambria Math" panose="02040503050406030204" pitchFamily="18" charset="0"/>
                                  <a:ea typeface="+mn-ea"/>
                                  <a:cs typeface="+mn-cs"/>
                                </a:rPr>
                                <m:t>𝓁</m:t>
                              </m:r>
                            </m:oMath>
                          </a14:m>
                          <a:r>
                            <a:rPr lang="en-IN" sz="2800" b="0" i="0" u="none" strike="noStrike" kern="1200" baseline="0">
                              <a:solidFill>
                                <a:schemeClr val="tx2"/>
                              </a:solidFill>
                              <a:latin typeface="+mn-lt"/>
                              <a:ea typeface="+mn-ea"/>
                              <a:cs typeface="+mn-cs"/>
                            </a:rPr>
                            <a:t>, into the equation, </a:t>
                          </a:r>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𝑆</m:t>
                              </m:r>
                              <m:r>
                                <a:rPr lang="en-IN" sz="2800" b="0" i="1" u="none" strike="noStrike" kern="1200" baseline="0" smtClean="0">
                                  <a:solidFill>
                                    <a:schemeClr val="tx2"/>
                                  </a:solidFill>
                                  <a:latin typeface="Cambria Math" panose="02040503050406030204" pitchFamily="18" charset="0"/>
                                  <a:ea typeface="+mn-ea"/>
                                  <a:cs typeface="+mn-cs"/>
                                </a:rPr>
                                <m:t>=</m:t>
                              </m:r>
                              <m:f>
                                <m:fPr>
                                  <m:ctrlPr>
                                    <a:rPr lang="en-IN"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1</m:t>
                                  </m:r>
                                </m:num>
                                <m:den>
                                  <m:r>
                                    <a:rPr lang="en-US" sz="2800" b="0" i="1" u="none" strike="noStrike" kern="1200" baseline="0" smtClean="0">
                                      <a:solidFill>
                                        <a:schemeClr val="tx2"/>
                                      </a:solidFill>
                                      <a:latin typeface="Cambria Math" panose="02040503050406030204" pitchFamily="18" charset="0"/>
                                      <a:ea typeface="+mn-ea"/>
                                      <a:cs typeface="+mn-cs"/>
                                    </a:rPr>
                                    <m:t>2</m:t>
                                  </m:r>
                                </m:den>
                              </m:f>
                              <m:r>
                                <a:rPr lang="en-US" sz="2800" b="0" i="1" u="none" strike="noStrike" kern="1200" baseline="0" smtClean="0">
                                  <a:solidFill>
                                    <a:schemeClr val="tx2"/>
                                  </a:solidFill>
                                  <a:latin typeface="Cambria Math" panose="02040503050406030204" pitchFamily="18" charset="0"/>
                                  <a:ea typeface="+mn-ea"/>
                                  <a:cs typeface="+mn-cs"/>
                                </a:rPr>
                                <m:t>𝑃</m:t>
                              </m:r>
                              <m:r>
                                <a:rPr lang="en-US" sz="2800" b="0" i="1" u="none" strike="noStrike" kern="1200" baseline="0" smtClean="0">
                                  <a:solidFill>
                                    <a:schemeClr val="tx2"/>
                                  </a:solidFill>
                                  <a:latin typeface="Cambria Math" panose="02040503050406030204" pitchFamily="18" charset="0"/>
                                  <a:ea typeface="+mn-ea"/>
                                  <a:cs typeface="+mn-cs"/>
                                </a:rPr>
                                <m:t>𝓁</m:t>
                              </m:r>
                            </m:oMath>
                          </a14:m>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B</a:t>
                          </a:r>
                          <a:r>
                            <a:rPr lang="en-IN" sz="2800" b="0" i="0" u="none" strike="noStrike" kern="1200" baseline="0">
                              <a:solidFill>
                                <a:schemeClr val="tx2"/>
                              </a:solidFill>
                              <a:latin typeface="+mn-lt"/>
                              <a:ea typeface="+mn-ea"/>
                              <a:cs typeface="+mn-cs"/>
                            </a:rPr>
                            <a:t>, where </a:t>
                          </a:r>
                          <a:r>
                            <a:rPr lang="en-IN" sz="2800" b="0" i="1" u="none" strike="noStrike" kern="1200" baseline="0">
                              <a:solidFill>
                                <a:schemeClr val="tx2"/>
                              </a:solidFill>
                              <a:latin typeface="+mn-lt"/>
                              <a:ea typeface="+mn-ea"/>
                              <a:cs typeface="+mn-cs"/>
                            </a:rPr>
                            <a:t>P </a:t>
                          </a:r>
                          <a:r>
                            <a:rPr lang="en-IN" sz="2800" b="0" i="0" u="none" strike="noStrike" kern="1200" baseline="0">
                              <a:solidFill>
                                <a:schemeClr val="tx2"/>
                              </a:solidFill>
                              <a:latin typeface="+mn-lt"/>
                              <a:ea typeface="+mn-ea"/>
                              <a:cs typeface="+mn-cs"/>
                            </a:rPr>
                            <a:t>is the perimeter of the base and 𝓁 is the slant 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003803"/>
                      </a:ext>
                    </a:extLst>
                  </a:tr>
                  <a:tr h="370840">
                    <a:tc>
                      <a:txBody>
                        <a:bodyPr/>
                        <a:lstStyle/>
                        <a:p>
                          <a:r>
                            <a:rPr lang="en-IN" sz="2800" b="1" i="0" u="none" strike="noStrike" kern="1200" baseline="0">
                              <a:solidFill>
                                <a:schemeClr val="tx1"/>
                              </a:solidFill>
                              <a:latin typeface="+mn-lt"/>
                              <a:ea typeface="+mn-ea"/>
                              <a:cs typeface="+mn-cs"/>
                            </a:rPr>
                            <a:t>Symbols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1" u="none" strike="noStrike" kern="1200" baseline="0">
                              <a:solidFill>
                                <a:schemeClr val="tx2"/>
                              </a:solidFill>
                              <a:latin typeface="Cambria Math" panose="02040503050406030204" pitchFamily="18" charset="0"/>
                              <a:ea typeface="Cambria Math" panose="02040503050406030204" pitchFamily="18" charset="0"/>
                              <a:cs typeface="+mn-cs"/>
                            </a:rPr>
                            <a:t>S </a:t>
                          </a:r>
                          <a:r>
                            <a:rPr lang="en-IN" sz="2800" b="0" i="0" u="none" strike="noStrike" kern="1200" baseline="0">
                              <a:solidFill>
                                <a:schemeClr val="tx2"/>
                              </a:solidFill>
                              <a:latin typeface="Cambria Math" panose="02040503050406030204" pitchFamily="18" charset="0"/>
                              <a:ea typeface="Cambria Math" panose="02040503050406030204" pitchFamily="18" charset="0"/>
                              <a:cs typeface="+mn-cs"/>
                            </a:rPr>
                            <a:t>= </a:t>
                          </a:r>
                          <a:r>
                            <a:rPr lang="en-IN" sz="2800" b="0" i="1" u="none" strike="noStrike" kern="1200" baseline="0">
                              <a:solidFill>
                                <a:schemeClr val="tx2"/>
                              </a:solidFill>
                              <a:latin typeface="Cambria Math" panose="02040503050406030204" pitchFamily="18" charset="0"/>
                              <a:ea typeface="Cambria Math" panose="02040503050406030204" pitchFamily="18" charset="0"/>
                              <a:cs typeface="+mn-cs"/>
                            </a:rPr>
                            <a:t>L </a:t>
                          </a:r>
                          <a:r>
                            <a:rPr lang="en-IN" sz="2800" b="0" i="0" u="none" strike="noStrike" kern="1200" baseline="0">
                              <a:solidFill>
                                <a:schemeClr val="tx2"/>
                              </a:solidFill>
                              <a:latin typeface="Cambria Math" panose="02040503050406030204" pitchFamily="18" charset="0"/>
                              <a:ea typeface="Cambria Math" panose="02040503050406030204" pitchFamily="18" charset="0"/>
                              <a:cs typeface="+mn-cs"/>
                            </a:rPr>
                            <a:t>+ </a:t>
                          </a:r>
                          <a:r>
                            <a:rPr lang="en-IN" sz="2800" b="0" i="1" u="none" strike="noStrike" kern="1200" baseline="0">
                              <a:solidFill>
                                <a:schemeClr val="tx2"/>
                              </a:solidFill>
                              <a:latin typeface="Cambria Math" panose="02040503050406030204" pitchFamily="18" charset="0"/>
                              <a:ea typeface="Cambria Math" panose="02040503050406030204" pitchFamily="18" charset="0"/>
                              <a:cs typeface="+mn-cs"/>
                            </a:rPr>
                            <a:t>B </a:t>
                          </a:r>
                          <a:r>
                            <a:rPr lang="en-IN" sz="2800" b="0" i="0" u="none" strike="noStrike" kern="1200" baseline="0">
                              <a:solidFill>
                                <a:schemeClr val="tx2"/>
                              </a:solidFill>
                              <a:latin typeface="Cambria Math" panose="02040503050406030204" pitchFamily="18" charset="0"/>
                              <a:ea typeface="Cambria Math" panose="02040503050406030204" pitchFamily="18" charset="0"/>
                              <a:cs typeface="+mn-cs"/>
                            </a:rPr>
                            <a:t>or </a:t>
                          </a:r>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Cambria Math" panose="02040503050406030204" pitchFamily="18" charset="0"/>
                                  <a:cs typeface="+mn-cs"/>
                                </a:rPr>
                                <m:t>𝑆</m:t>
                              </m:r>
                              <m:r>
                                <a:rPr lang="en-IN" sz="2800" b="0" i="1" u="none" strike="noStrike" kern="1200" baseline="0" smtClean="0">
                                  <a:solidFill>
                                    <a:schemeClr val="tx2"/>
                                  </a:solidFill>
                                  <a:latin typeface="Cambria Math" panose="02040503050406030204" pitchFamily="18" charset="0"/>
                                  <a:ea typeface="Cambria Math" panose="02040503050406030204" pitchFamily="18" charset="0"/>
                                  <a:cs typeface="+mn-cs"/>
                                </a:rPr>
                                <m:t>=</m:t>
                              </m:r>
                              <m:f>
                                <m:fPr>
                                  <m:ctrlPr>
                                    <a:rPr lang="en-IN" sz="2800" b="0" i="1" u="none" strike="noStrike" kern="1200" baseline="0" smtClean="0">
                                      <a:solidFill>
                                        <a:schemeClr val="tx2"/>
                                      </a:solidFill>
                                      <a:latin typeface="Cambria Math" panose="02040503050406030204" pitchFamily="18" charset="0"/>
                                      <a:ea typeface="Cambria Math" panose="02040503050406030204" pitchFamily="18" charset="0"/>
                                      <a:cs typeface="+mn-cs"/>
                                    </a:rPr>
                                  </m:ctrlPr>
                                </m:fPr>
                                <m:num>
                                  <m:r>
                                    <a:rPr lang="en-US" sz="2800" b="0" i="1" u="none" strike="noStrike" kern="1200" baseline="0" smtClean="0">
                                      <a:solidFill>
                                        <a:schemeClr val="tx2"/>
                                      </a:solidFill>
                                      <a:latin typeface="Cambria Math" panose="02040503050406030204" pitchFamily="18" charset="0"/>
                                      <a:ea typeface="Cambria Math" panose="02040503050406030204" pitchFamily="18" charset="0"/>
                                      <a:cs typeface="+mn-cs"/>
                                    </a:rPr>
                                    <m:t>1</m:t>
                                  </m:r>
                                </m:num>
                                <m:den>
                                  <m:r>
                                    <a:rPr lang="en-US" sz="2800" b="0" i="1" u="none" strike="noStrike" kern="1200" baseline="0" smtClean="0">
                                      <a:solidFill>
                                        <a:schemeClr val="tx2"/>
                                      </a:solidFill>
                                      <a:latin typeface="Cambria Math" panose="02040503050406030204" pitchFamily="18" charset="0"/>
                                      <a:ea typeface="Cambria Math" panose="02040503050406030204" pitchFamily="18" charset="0"/>
                                      <a:cs typeface="+mn-cs"/>
                                    </a:rPr>
                                    <m:t>2</m:t>
                                  </m:r>
                                </m:den>
                              </m:f>
                              <m:r>
                                <a:rPr lang="en-US" sz="2800" b="0" i="1" u="none" strike="noStrike" kern="1200" baseline="0" smtClean="0">
                                  <a:solidFill>
                                    <a:schemeClr val="tx2"/>
                                  </a:solidFill>
                                  <a:latin typeface="Cambria Math" panose="02040503050406030204" pitchFamily="18" charset="0"/>
                                  <a:ea typeface="Cambria Math" panose="02040503050406030204" pitchFamily="18" charset="0"/>
                                  <a:cs typeface="+mn-cs"/>
                                </a:rPr>
                                <m:t>𝑃</m:t>
                              </m:r>
                              <m:r>
                                <a:rPr lang="en-US" sz="2800" b="0" i="1" u="none" strike="noStrike" kern="1200" baseline="0" smtClean="0">
                                  <a:solidFill>
                                    <a:schemeClr val="tx2"/>
                                  </a:solidFill>
                                  <a:latin typeface="Cambria Math" panose="02040503050406030204" pitchFamily="18" charset="0"/>
                                  <a:ea typeface="+mn-ea"/>
                                  <a:cs typeface="+mn-cs"/>
                                </a:rPr>
                                <m:t>𝓁</m:t>
                              </m:r>
                            </m:oMath>
                          </a14:m>
                          <a:r>
                            <a:rPr lang="en-IN" sz="2800" b="0" i="0" u="none" strike="noStrike" kern="1200" baseline="0">
                              <a:solidFill>
                                <a:schemeClr val="tx2"/>
                              </a:solidFill>
                              <a:latin typeface="Cambria Math" panose="02040503050406030204" pitchFamily="18" charset="0"/>
                              <a:ea typeface="Cambria Math" panose="02040503050406030204" pitchFamily="18" charset="0"/>
                              <a:cs typeface="+mn-cs"/>
                            </a:rPr>
                            <a:t>+ </a:t>
                          </a:r>
                          <a:r>
                            <a:rPr lang="en-IN" sz="2800" b="0" i="1" u="none" strike="noStrike" kern="1200" baseline="0">
                              <a:solidFill>
                                <a:schemeClr val="tx2"/>
                              </a:solidFill>
                              <a:latin typeface="Cambria Math" panose="02040503050406030204" pitchFamily="18" charset="0"/>
                              <a:ea typeface="Cambria Math" panose="02040503050406030204" pitchFamily="18" charset="0"/>
                              <a:cs typeface="+mn-cs"/>
                            </a:rPr>
                            <a:t>B </a:t>
                          </a:r>
                          <a:endParaRPr lang="en-IN" sz="2800" b="0" i="0" u="none" strike="noStrike" kern="1200" baseline="0">
                            <a:solidFill>
                              <a:schemeClr val="tx2"/>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915352"/>
                      </a:ext>
                    </a:extLst>
                  </a:tr>
                </a:tbl>
              </a:graphicData>
            </a:graphic>
          </p:graphicFrame>
        </mc:Choice>
        <mc:Fallback xmlns="">
          <p:graphicFrame>
            <p:nvGraphicFramePr>
              <p:cNvPr id="2" name="Table 2">
                <a:extLst>
                  <a:ext uri="{FF2B5EF4-FFF2-40B4-BE49-F238E27FC236}">
                    <a16:creationId xmlns:a16="http://schemas.microsoft.com/office/drawing/2014/main" id="{D0016F9F-2DC4-4492-90FC-DFC8FAC23AE0}"/>
                  </a:ext>
                </a:extLst>
              </p:cNvPr>
              <p:cNvGraphicFramePr>
                <a:graphicFrameLocks noGrp="1"/>
              </p:cNvGraphicFramePr>
              <p:nvPr>
                <p:extLst>
                  <p:ext uri="{D42A27DB-BD31-4B8C-83A1-F6EECF244321}">
                    <p14:modId xmlns:p14="http://schemas.microsoft.com/office/powerpoint/2010/main" val="1209525896"/>
                  </p:ext>
                </p:extLst>
              </p:nvPr>
            </p:nvGraphicFramePr>
            <p:xfrm>
              <a:off x="554804" y="2328543"/>
              <a:ext cx="8373439" cy="3697224"/>
            </p:xfrm>
            <a:graphic>
              <a:graphicData uri="http://schemas.openxmlformats.org/drawingml/2006/table">
                <a:tbl>
                  <a:tblPr firstRow="1" bandRow="1">
                    <a:tableStyleId>{2D5ABB26-0587-4C30-8999-92F81FD0307C}</a:tableStyleId>
                  </a:tblPr>
                  <a:tblGrid>
                    <a:gridCol w="1667286">
                      <a:extLst>
                        <a:ext uri="{9D8B030D-6E8A-4147-A177-3AD203B41FA5}">
                          <a16:colId xmlns:a16="http://schemas.microsoft.com/office/drawing/2014/main" val="2837387489"/>
                        </a:ext>
                      </a:extLst>
                    </a:gridCol>
                    <a:gridCol w="6706153">
                      <a:extLst>
                        <a:ext uri="{9D8B030D-6E8A-4147-A177-3AD203B41FA5}">
                          <a16:colId xmlns:a16="http://schemas.microsoft.com/office/drawing/2014/main" val="1056649395"/>
                        </a:ext>
                      </a:extLst>
                    </a:gridCol>
                  </a:tblGrid>
                  <a:tr h="3003296">
                    <a:tc>
                      <a:txBody>
                        <a:bodyPr/>
                        <a:lstStyle/>
                        <a:p>
                          <a:r>
                            <a:rPr lang="en-IN" sz="2800" b="1" u="none" strike="noStrike" kern="1200" baseline="0">
                              <a:solidFill>
                                <a:schemeClr val="tx1"/>
                              </a:solidFill>
                            </a:rPr>
                            <a:t>Words</a:t>
                          </a:r>
                          <a:endParaRPr lang="en-IN" sz="2800" b="1" i="0" u="none" strike="noStrike"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5091" t="-2024" r="-182" b="-25506"/>
                          </a:stretch>
                        </a:blipFill>
                      </a:tcPr>
                    </a:tc>
                    <a:extLst>
                      <a:ext uri="{0D108BD9-81ED-4DB2-BD59-A6C34878D82A}">
                        <a16:rowId xmlns:a16="http://schemas.microsoft.com/office/drawing/2014/main" val="3101003803"/>
                      </a:ext>
                    </a:extLst>
                  </a:tr>
                  <a:tr h="693928">
                    <a:tc>
                      <a:txBody>
                        <a:bodyPr/>
                        <a:lstStyle/>
                        <a:p>
                          <a:r>
                            <a:rPr lang="en-IN" sz="2800" b="1" i="0" u="none" strike="noStrike" kern="1200" baseline="0">
                              <a:solidFill>
                                <a:schemeClr val="tx1"/>
                              </a:solidFill>
                              <a:latin typeface="+mn-lt"/>
                              <a:ea typeface="+mn-ea"/>
                              <a:cs typeface="+mn-cs"/>
                            </a:rPr>
                            <a:t>Symbols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5091" t="-442105" r="-182" b="-10526"/>
                          </a:stretch>
                        </a:blipFill>
                      </a:tcPr>
                    </a:tc>
                    <a:extLst>
                      <a:ext uri="{0D108BD9-81ED-4DB2-BD59-A6C34878D82A}">
                        <a16:rowId xmlns:a16="http://schemas.microsoft.com/office/drawing/2014/main" val="125915352"/>
                      </a:ext>
                    </a:extLst>
                  </a:tr>
                </a:tbl>
              </a:graphicData>
            </a:graphic>
          </p:graphicFrame>
        </mc:Fallback>
      </mc:AlternateContent>
      <p:pic>
        <p:nvPicPr>
          <p:cNvPr id="5" name="Picture 4">
            <a:extLst>
              <a:ext uri="{FF2B5EF4-FFF2-40B4-BE49-F238E27FC236}">
                <a16:creationId xmlns:a16="http://schemas.microsoft.com/office/drawing/2014/main" id="{B5513155-0011-4AF0-9042-24E94B792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2492" y="2469803"/>
            <a:ext cx="1812922" cy="1924487"/>
          </a:xfrm>
          <a:prstGeom prst="rect">
            <a:avLst/>
          </a:prstGeom>
        </p:spPr>
      </p:pic>
    </p:spTree>
    <p:extLst>
      <p:ext uri="{BB962C8B-B14F-4D97-AF65-F5344CB8AC3E}">
        <p14:creationId xmlns:p14="http://schemas.microsoft.com/office/powerpoint/2010/main" val="605963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endParaRPr lang="en-US" sz="1800" b="0">
              <a:solidFill>
                <a:srgbClr val="000000"/>
              </a:solidFill>
              <a:latin typeface="Vectipede Bk"/>
            </a:endParaRPr>
          </a:p>
          <a:p>
            <a:r>
              <a:rPr lang="en-IN" sz="2800" b="0">
                <a:solidFill>
                  <a:schemeClr val="tx1"/>
                </a:solidFill>
              </a:rPr>
              <a:t>Surface Areas of Pyramids and Cones</a:t>
            </a:r>
            <a:endParaRPr lang="en-US" sz="2800" b="0">
              <a:solidFill>
                <a:schemeClr val="tx1"/>
              </a:solidFill>
            </a:endParaRPr>
          </a:p>
        </p:txBody>
      </p:sp>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3" y="1707845"/>
            <a:ext cx="7553970" cy="53192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Key Concept: </a:t>
            </a:r>
            <a:r>
              <a:rPr lang="en-IN" sz="2800" b="1"/>
              <a:t>Surface Area of a Right Cone</a:t>
            </a:r>
            <a:endParaRPr lang="en-IN" sz="2800"/>
          </a:p>
        </p:txBody>
      </p:sp>
      <mc:AlternateContent xmlns:mc="http://schemas.openxmlformats.org/markup-compatibility/2006" xmlns:a14="http://schemas.microsoft.com/office/drawing/2010/main">
        <mc:Choice Requires="a14">
          <p:graphicFrame>
            <p:nvGraphicFramePr>
              <p:cNvPr id="2" name="Table 2">
                <a:extLst>
                  <a:ext uri="{FF2B5EF4-FFF2-40B4-BE49-F238E27FC236}">
                    <a16:creationId xmlns:a16="http://schemas.microsoft.com/office/drawing/2014/main" id="{D0016F9F-2DC4-4492-90FC-DFC8FAC23AE0}"/>
                  </a:ext>
                </a:extLst>
              </p:cNvPr>
              <p:cNvGraphicFramePr>
                <a:graphicFrameLocks noGrp="1"/>
              </p:cNvGraphicFramePr>
              <p:nvPr>
                <p:extLst>
                  <p:ext uri="{D42A27DB-BD31-4B8C-83A1-F6EECF244321}">
                    <p14:modId xmlns:p14="http://schemas.microsoft.com/office/powerpoint/2010/main" val="1190461980"/>
                  </p:ext>
                </p:extLst>
              </p:nvPr>
            </p:nvGraphicFramePr>
            <p:xfrm>
              <a:off x="554804" y="2328543"/>
              <a:ext cx="8558374" cy="3596640"/>
            </p:xfrm>
            <a:graphic>
              <a:graphicData uri="http://schemas.openxmlformats.org/drawingml/2006/table">
                <a:tbl>
                  <a:tblPr firstRow="1" bandRow="1">
                    <a:tableStyleId>{2D5ABB26-0587-4C30-8999-92F81FD0307C}</a:tableStyleId>
                  </a:tblPr>
                  <a:tblGrid>
                    <a:gridCol w="1818526">
                      <a:extLst>
                        <a:ext uri="{9D8B030D-6E8A-4147-A177-3AD203B41FA5}">
                          <a16:colId xmlns:a16="http://schemas.microsoft.com/office/drawing/2014/main" val="2837387489"/>
                        </a:ext>
                      </a:extLst>
                    </a:gridCol>
                    <a:gridCol w="6739848">
                      <a:extLst>
                        <a:ext uri="{9D8B030D-6E8A-4147-A177-3AD203B41FA5}">
                          <a16:colId xmlns:a16="http://schemas.microsoft.com/office/drawing/2014/main" val="1056649395"/>
                        </a:ext>
                      </a:extLst>
                    </a:gridCol>
                  </a:tblGrid>
                  <a:tr h="370840">
                    <a:tc>
                      <a:txBody>
                        <a:bodyPr/>
                        <a:lstStyle/>
                        <a:p>
                          <a:r>
                            <a:rPr lang="en-IN" sz="2800" b="1" u="none" strike="noStrike" kern="1200" baseline="0">
                              <a:solidFill>
                                <a:schemeClr val="tx1"/>
                              </a:solidFill>
                            </a:rPr>
                            <a:t>Words</a:t>
                          </a:r>
                          <a:endParaRPr lang="en-IN" sz="2800" b="1" i="0" u="none" strike="noStrike"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The surface area </a:t>
                          </a:r>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of a right circular cone is </a:t>
                          </a:r>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B</a:t>
                          </a:r>
                          <a:r>
                            <a:rPr lang="en-IN" sz="2800" b="0" i="0" u="none" strike="noStrike" kern="1200" baseline="0">
                              <a:solidFill>
                                <a:schemeClr val="tx2"/>
                              </a:solidFill>
                              <a:latin typeface="+mn-lt"/>
                              <a:ea typeface="+mn-ea"/>
                              <a:cs typeface="+mn-cs"/>
                            </a:rPr>
                            <a:t>, where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is the lateral area and </a:t>
                          </a:r>
                          <a:r>
                            <a:rPr lang="en-IN" sz="2800" b="0" i="1" u="none" strike="noStrike" kern="1200" baseline="0">
                              <a:solidFill>
                                <a:schemeClr val="tx2"/>
                              </a:solidFill>
                              <a:latin typeface="+mn-lt"/>
                              <a:ea typeface="+mn-ea"/>
                              <a:cs typeface="+mn-cs"/>
                            </a:rPr>
                            <a:t>B </a:t>
                          </a:r>
                          <a:r>
                            <a:rPr lang="en-IN" sz="2800" b="0" i="0" u="none" strike="noStrike" kern="1200" baseline="0">
                              <a:solidFill>
                                <a:schemeClr val="tx2"/>
                              </a:solidFill>
                              <a:latin typeface="+mn-lt"/>
                              <a:ea typeface="+mn-ea"/>
                              <a:cs typeface="+mn-cs"/>
                            </a:rPr>
                            <a:t>is the area of the base. By substituting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 </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𝓁</m:t>
                              </m:r>
                            </m:oMath>
                          </a14:m>
                          <a:r>
                            <a:rPr lang="en-IN" sz="2800" b="0" i="0" u="none" strike="noStrike" kern="1200" baseline="0">
                              <a:solidFill>
                                <a:schemeClr val="tx2"/>
                              </a:solidFill>
                              <a:latin typeface="+mn-lt"/>
                              <a:ea typeface="+mn-ea"/>
                              <a:cs typeface="+mn-cs"/>
                            </a:rPr>
                            <a:t> and </a:t>
                          </a:r>
                          <a:r>
                            <a:rPr lang="en-IN" sz="2800" b="0" i="1" u="none" strike="noStrike" kern="1200" baseline="0">
                              <a:solidFill>
                                <a:schemeClr val="tx2"/>
                              </a:solidFill>
                              <a:latin typeface="+mn-lt"/>
                              <a:ea typeface="+mn-ea"/>
                              <a:cs typeface="+mn-cs"/>
                            </a:rPr>
                            <a:t>B </a:t>
                          </a:r>
                          <a:r>
                            <a:rPr lang="en-IN" sz="2800" b="0" i="0" u="none" strike="noStrike" kern="1200" baseline="0">
                              <a:solidFill>
                                <a:schemeClr val="tx2"/>
                              </a:solidFill>
                              <a:latin typeface="+mn-lt"/>
                              <a:ea typeface="+mn-ea"/>
                              <a:cs typeface="+mn-cs"/>
                            </a:rPr>
                            <a:t>= </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r>
                            <a:rPr lang="en-IN" sz="2800" b="0" i="0" u="none" strike="noStrike" kern="1200" baseline="30000">
                              <a:solidFill>
                                <a:schemeClr val="tx2"/>
                              </a:solidFill>
                              <a:latin typeface="+mn-lt"/>
                              <a:ea typeface="+mn-ea"/>
                              <a:cs typeface="+mn-cs"/>
                            </a:rPr>
                            <a:t>2</a:t>
                          </a:r>
                          <a:r>
                            <a:rPr lang="en-IN" sz="2800" b="0" i="0" u="none" strike="noStrike" kern="1200" baseline="0">
                              <a:solidFill>
                                <a:schemeClr val="tx2"/>
                              </a:solidFill>
                              <a:latin typeface="+mn-lt"/>
                              <a:ea typeface="+mn-ea"/>
                              <a:cs typeface="+mn-cs"/>
                            </a:rPr>
                            <a:t> into the equation, </a:t>
                          </a:r>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 </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𝓁</m:t>
                              </m:r>
                            </m:oMath>
                          </a14:m>
                          <a:r>
                            <a:rPr lang="en-IN" sz="2800" b="0" i="0" u="none" strike="noStrike" kern="1200" baseline="0">
                              <a:solidFill>
                                <a:schemeClr val="tx2"/>
                              </a:solidFill>
                              <a:latin typeface="+mn-lt"/>
                              <a:ea typeface="+mn-ea"/>
                              <a:cs typeface="+mn-cs"/>
                            </a:rPr>
                            <a:t> + </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r>
                            <a:rPr lang="en-IN" sz="2800" b="0" i="0" u="none" strike="noStrike" kern="1200" baseline="30000">
                              <a:solidFill>
                                <a:schemeClr val="tx2"/>
                              </a:solidFill>
                              <a:latin typeface="+mn-lt"/>
                              <a:ea typeface="+mn-ea"/>
                              <a:cs typeface="+mn-cs"/>
                            </a:rPr>
                            <a:t>2</a:t>
                          </a:r>
                          <a:r>
                            <a:rPr lang="en-IN" sz="2800" b="0" i="0" u="none" strike="noStrike" kern="1200" baseline="0">
                              <a:solidFill>
                                <a:schemeClr val="tx2"/>
                              </a:solidFill>
                              <a:latin typeface="+mn-lt"/>
                              <a:ea typeface="+mn-ea"/>
                              <a:cs typeface="+mn-cs"/>
                            </a:rPr>
                            <a:t>, where </a:t>
                          </a:r>
                          <a:r>
                            <a:rPr lang="en-IN" sz="2800" b="0" i="1" u="none" strike="noStrike" kern="1200" baseline="0">
                              <a:solidFill>
                                <a:schemeClr val="tx2"/>
                              </a:solidFill>
                              <a:latin typeface="+mn-lt"/>
                              <a:ea typeface="+mn-ea"/>
                              <a:cs typeface="+mn-cs"/>
                            </a:rPr>
                            <a:t>r </a:t>
                          </a:r>
                          <a:r>
                            <a:rPr lang="en-IN" sz="2800" b="0" i="0" u="none" strike="noStrike" kern="1200" baseline="0">
                              <a:solidFill>
                                <a:schemeClr val="tx2"/>
                              </a:solidFill>
                              <a:latin typeface="+mn-lt"/>
                              <a:ea typeface="+mn-ea"/>
                              <a:cs typeface="+mn-cs"/>
                            </a:rPr>
                            <a:t>is the radius of the base and 𝓁 is the slant height.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003803"/>
                      </a:ext>
                    </a:extLst>
                  </a:tr>
                  <a:tr h="370840">
                    <a:tc>
                      <a:txBody>
                        <a:bodyPr/>
                        <a:lstStyle/>
                        <a:p>
                          <a:r>
                            <a:rPr lang="en-IN" sz="2800" b="1" i="0" u="none" strike="noStrike" kern="1200" baseline="0">
                              <a:solidFill>
                                <a:schemeClr val="tx1"/>
                              </a:solidFill>
                              <a:latin typeface="+mn-lt"/>
                              <a:ea typeface="+mn-ea"/>
                              <a:cs typeface="+mn-cs"/>
                            </a:rPr>
                            <a:t>Symbols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B </a:t>
                          </a:r>
                          <a:r>
                            <a:rPr lang="en-IN" sz="2800" b="0" i="0" u="none" strike="noStrike" kern="1200" baseline="0">
                              <a:solidFill>
                                <a:schemeClr val="tx2"/>
                              </a:solidFill>
                              <a:latin typeface="+mn-lt"/>
                              <a:ea typeface="+mn-ea"/>
                              <a:cs typeface="+mn-cs"/>
                            </a:rPr>
                            <a:t>or </a:t>
                          </a:r>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 </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𝓁</m:t>
                              </m:r>
                            </m:oMath>
                          </a14:m>
                          <a:r>
                            <a:rPr lang="en-IN" sz="2800" b="0" i="0" u="none" strike="noStrike" kern="1200" baseline="0">
                              <a:solidFill>
                                <a:schemeClr val="tx2"/>
                              </a:solidFill>
                              <a:latin typeface="+mn-lt"/>
                              <a:ea typeface="+mn-ea"/>
                              <a:cs typeface="+mn-cs"/>
                            </a:rPr>
                            <a:t> + </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r>
                            <a:rPr lang="en-IN" sz="2800" b="0" i="0" u="none" strike="noStrike" kern="1200" baseline="30000">
                              <a:solidFill>
                                <a:schemeClr val="tx2"/>
                              </a:solidFill>
                              <a:latin typeface="+mn-lt"/>
                              <a:ea typeface="+mn-ea"/>
                              <a:cs typeface="+mn-cs"/>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915352"/>
                      </a:ext>
                    </a:extLst>
                  </a:tr>
                </a:tbl>
              </a:graphicData>
            </a:graphic>
          </p:graphicFrame>
        </mc:Choice>
        <mc:Fallback xmlns="">
          <p:graphicFrame>
            <p:nvGraphicFramePr>
              <p:cNvPr id="2" name="Table 2">
                <a:extLst>
                  <a:ext uri="{FF2B5EF4-FFF2-40B4-BE49-F238E27FC236}">
                    <a16:creationId xmlns:a16="http://schemas.microsoft.com/office/drawing/2014/main" id="{D0016F9F-2DC4-4492-90FC-DFC8FAC23AE0}"/>
                  </a:ext>
                </a:extLst>
              </p:cNvPr>
              <p:cNvGraphicFramePr>
                <a:graphicFrameLocks noGrp="1"/>
              </p:cNvGraphicFramePr>
              <p:nvPr>
                <p:extLst>
                  <p:ext uri="{D42A27DB-BD31-4B8C-83A1-F6EECF244321}">
                    <p14:modId xmlns:p14="http://schemas.microsoft.com/office/powerpoint/2010/main" val="1190461980"/>
                  </p:ext>
                </p:extLst>
              </p:nvPr>
            </p:nvGraphicFramePr>
            <p:xfrm>
              <a:off x="554804" y="2328543"/>
              <a:ext cx="8558374" cy="3596640"/>
            </p:xfrm>
            <a:graphic>
              <a:graphicData uri="http://schemas.openxmlformats.org/drawingml/2006/table">
                <a:tbl>
                  <a:tblPr firstRow="1" bandRow="1">
                    <a:tableStyleId>{2D5ABB26-0587-4C30-8999-92F81FD0307C}</a:tableStyleId>
                  </a:tblPr>
                  <a:tblGrid>
                    <a:gridCol w="1818526">
                      <a:extLst>
                        <a:ext uri="{9D8B030D-6E8A-4147-A177-3AD203B41FA5}">
                          <a16:colId xmlns:a16="http://schemas.microsoft.com/office/drawing/2014/main" val="2837387489"/>
                        </a:ext>
                      </a:extLst>
                    </a:gridCol>
                    <a:gridCol w="6739848">
                      <a:extLst>
                        <a:ext uri="{9D8B030D-6E8A-4147-A177-3AD203B41FA5}">
                          <a16:colId xmlns:a16="http://schemas.microsoft.com/office/drawing/2014/main" val="1056649395"/>
                        </a:ext>
                      </a:extLst>
                    </a:gridCol>
                  </a:tblGrid>
                  <a:tr h="3078480">
                    <a:tc>
                      <a:txBody>
                        <a:bodyPr/>
                        <a:lstStyle/>
                        <a:p>
                          <a:r>
                            <a:rPr lang="en-IN" sz="2800" b="1" u="none" strike="noStrike" kern="1200" baseline="0">
                              <a:solidFill>
                                <a:schemeClr val="tx1"/>
                              </a:solidFill>
                            </a:rPr>
                            <a:t>Words</a:t>
                          </a:r>
                          <a:endParaRPr lang="en-IN" sz="2800" b="1" i="0" u="none" strike="noStrike" kern="1200" baseline="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7125" t="-1976" r="-271" b="-22332"/>
                          </a:stretch>
                        </a:blipFill>
                      </a:tcPr>
                    </a:tc>
                    <a:extLst>
                      <a:ext uri="{0D108BD9-81ED-4DB2-BD59-A6C34878D82A}">
                        <a16:rowId xmlns:a16="http://schemas.microsoft.com/office/drawing/2014/main" val="3101003803"/>
                      </a:ext>
                    </a:extLst>
                  </a:tr>
                  <a:tr h="518160">
                    <a:tc>
                      <a:txBody>
                        <a:bodyPr/>
                        <a:lstStyle/>
                        <a:p>
                          <a:r>
                            <a:rPr lang="en-IN" sz="2800" b="1" i="0" u="none" strike="noStrike" kern="1200" baseline="0">
                              <a:solidFill>
                                <a:schemeClr val="tx1"/>
                              </a:solidFill>
                              <a:latin typeface="+mn-lt"/>
                              <a:ea typeface="+mn-ea"/>
                              <a:cs typeface="+mn-cs"/>
                            </a:rPr>
                            <a:t>Symbols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7125" t="-607059" r="-271" b="-32941"/>
                          </a:stretch>
                        </a:blipFill>
                      </a:tcPr>
                    </a:tc>
                    <a:extLst>
                      <a:ext uri="{0D108BD9-81ED-4DB2-BD59-A6C34878D82A}">
                        <a16:rowId xmlns:a16="http://schemas.microsoft.com/office/drawing/2014/main" val="125915352"/>
                      </a:ext>
                    </a:extLst>
                  </a:tr>
                </a:tbl>
              </a:graphicData>
            </a:graphic>
          </p:graphicFrame>
        </mc:Fallback>
      </mc:AlternateContent>
      <p:pic>
        <p:nvPicPr>
          <p:cNvPr id="4" name="Picture 3">
            <a:extLst>
              <a:ext uri="{FF2B5EF4-FFF2-40B4-BE49-F238E27FC236}">
                <a16:creationId xmlns:a16="http://schemas.microsoft.com/office/drawing/2014/main" id="{924DB79F-23F0-47E7-BC8D-03032FD060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013" y="2628175"/>
            <a:ext cx="1495978" cy="1711500"/>
          </a:xfrm>
          <a:prstGeom prst="rect">
            <a:avLst/>
          </a:prstGeom>
        </p:spPr>
      </p:pic>
    </p:spTree>
    <p:extLst>
      <p:ext uri="{BB962C8B-B14F-4D97-AF65-F5344CB8AC3E}">
        <p14:creationId xmlns:p14="http://schemas.microsoft.com/office/powerpoint/2010/main" val="165228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3"/>
            <a:ext cx="9581749" cy="315601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r>
              <a:rPr lang="en-IN" sz="2800" b="1">
                <a:solidFill>
                  <a:schemeClr val="tx1"/>
                </a:solidFill>
                <a:latin typeface="Proxima Nova"/>
              </a:rPr>
              <a:t>4. </a:t>
            </a:r>
            <a:r>
              <a:rPr lang="en-IN" sz="2800"/>
              <a:t>A circle has an area of 12 square feet. What is the area of half of the circle? </a:t>
            </a:r>
          </a:p>
          <a:p>
            <a:pPr marL="442913" indent="-442913"/>
            <a:r>
              <a:rPr lang="en-IN" sz="2800" b="1">
                <a:solidFill>
                  <a:schemeClr val="tx1"/>
                </a:solidFill>
                <a:latin typeface="Proxima Nova"/>
              </a:rPr>
              <a:t>5. </a:t>
            </a:r>
            <a:r>
              <a:rPr lang="en-IN" sz="2800"/>
              <a:t>A circle has a diameter of 30 centimeters. What is the circumference of the circle to the nearest tenth? </a:t>
            </a:r>
            <a:endParaRPr lang="en-US" sz="2800" b="1">
              <a:solidFill>
                <a:schemeClr val="tx1"/>
              </a:solidFill>
            </a:endParaRPr>
          </a:p>
        </p:txBody>
      </p:sp>
    </p:spTree>
    <p:extLst>
      <p:ext uri="{BB962C8B-B14F-4D97-AF65-F5344CB8AC3E}">
        <p14:creationId xmlns:p14="http://schemas.microsoft.com/office/powerpoint/2010/main" val="1559301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IN" sz="2800" b="0">
                <a:solidFill>
                  <a:schemeClr val="tx1"/>
                </a:solidFill>
              </a:rPr>
              <a:t>Lateral Area and Surface Area of a Regular Pyramid</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7"/>
            <a:ext cx="7718356" cy="309616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 the lateral area and surface area of the regular pyramid. Round to the nearest tenth, if necessary. </a:t>
            </a:r>
            <a:endParaRPr lang="en-IN" sz="2800">
              <a:solidFill>
                <a:schemeClr val="tx1"/>
              </a:solidFill>
            </a:endParaRPr>
          </a:p>
          <a:p>
            <a:r>
              <a:rPr lang="en-IN" sz="2800" b="1">
                <a:solidFill>
                  <a:schemeClr val="tx1"/>
                </a:solidFill>
              </a:rPr>
              <a:t>Part A  Find the lateral area.</a:t>
            </a:r>
          </a:p>
          <a:p>
            <a:r>
              <a:rPr lang="en-IN" sz="2800" b="1">
                <a:solidFill>
                  <a:schemeClr val="tx1"/>
                </a:solidFill>
              </a:rPr>
              <a:t>Part B  Find the surface area.  </a:t>
            </a:r>
            <a:endParaRPr lang="en-IN" sz="2800">
              <a:solidFill>
                <a:schemeClr val="tx1"/>
              </a:solidFill>
            </a:endParaRPr>
          </a:p>
        </p:txBody>
      </p:sp>
      <p:pic>
        <p:nvPicPr>
          <p:cNvPr id="3" name="Picture 2">
            <a:extLst>
              <a:ext uri="{FF2B5EF4-FFF2-40B4-BE49-F238E27FC236}">
                <a16:creationId xmlns:a16="http://schemas.microsoft.com/office/drawing/2014/main" id="{40785352-4894-4F38-A818-FCF1CAF6E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5690" y="2821113"/>
            <a:ext cx="1724025" cy="1905000"/>
          </a:xfrm>
          <a:prstGeom prst="rect">
            <a:avLst/>
          </a:prstGeom>
        </p:spPr>
      </p:pic>
    </p:spTree>
    <p:extLst>
      <p:ext uri="{BB962C8B-B14F-4D97-AF65-F5344CB8AC3E}">
        <p14:creationId xmlns:p14="http://schemas.microsoft.com/office/powerpoint/2010/main" val="4091197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IN" sz="2800" b="0">
                <a:solidFill>
                  <a:schemeClr val="tx1"/>
                </a:solidFill>
              </a:rPr>
              <a:t>Lateral Area and Surface Area of a Regular Pyramid</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7"/>
            <a:ext cx="7718356" cy="309616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Part A  Find the lateral area. </a:t>
            </a:r>
          </a:p>
          <a:p>
            <a:r>
              <a:rPr lang="en-US" sz="2800" b="1">
                <a:solidFill>
                  <a:schemeClr val="tx1"/>
                </a:solidFill>
              </a:rPr>
              <a:t>Step 1 </a:t>
            </a:r>
            <a:r>
              <a:rPr lang="en-IN" sz="2800" b="1">
                <a:solidFill>
                  <a:schemeClr val="tx1"/>
                </a:solidFill>
              </a:rPr>
              <a:t>Find the perimeter of the base.</a:t>
            </a:r>
          </a:p>
          <a:p>
            <a:r>
              <a:rPr lang="en-IN" sz="2800"/>
              <a:t>The perimeter of the base is 6 × 3 or 18 feet.</a:t>
            </a:r>
            <a:endParaRPr lang="en-US" sz="2800" b="0" i="0" u="none" strike="noStrike" baseline="0"/>
          </a:p>
        </p:txBody>
      </p:sp>
      <p:pic>
        <p:nvPicPr>
          <p:cNvPr id="5" name="Picture 4">
            <a:extLst>
              <a:ext uri="{FF2B5EF4-FFF2-40B4-BE49-F238E27FC236}">
                <a16:creationId xmlns:a16="http://schemas.microsoft.com/office/drawing/2014/main" id="{DF8331E3-6CD7-405F-B6F1-951DA8D90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5690" y="2821113"/>
            <a:ext cx="1724025" cy="1905000"/>
          </a:xfrm>
          <a:prstGeom prst="rect">
            <a:avLst/>
          </a:prstGeom>
        </p:spPr>
      </p:pic>
    </p:spTree>
    <p:extLst>
      <p:ext uri="{BB962C8B-B14F-4D97-AF65-F5344CB8AC3E}">
        <p14:creationId xmlns:p14="http://schemas.microsoft.com/office/powerpoint/2010/main" val="2667180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IN" sz="2800" b="0">
                <a:solidFill>
                  <a:schemeClr val="tx1"/>
                </a:solidFill>
              </a:rPr>
              <a:t>Lateral Area and Surface Area of a Regular Pyramid</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8"/>
            <a:ext cx="7718356" cy="5276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2 </a:t>
            </a:r>
            <a:r>
              <a:rPr lang="en-IN" sz="2800" b="1">
                <a:solidFill>
                  <a:schemeClr val="tx1"/>
                </a:solidFill>
              </a:rPr>
              <a:t>Find the lateral area of the pyramid.</a:t>
            </a:r>
            <a:endParaRPr lang="en-US" sz="2800" b="0" i="0" u="none" strike="noStrike" baseline="0">
              <a:solidFill>
                <a:schemeClr val="tx1"/>
              </a:solidFill>
            </a:endParaRPr>
          </a:p>
        </p:txBody>
      </p:sp>
      <mc:AlternateContent xmlns:mc="http://schemas.openxmlformats.org/markup-compatibility/2006" xmlns:a14="http://schemas.microsoft.com/office/drawing/2010/main">
        <mc:Choice Requires="a14">
          <p:graphicFrame>
            <p:nvGraphicFramePr>
              <p:cNvPr id="2" name="Table 3">
                <a:extLst>
                  <a:ext uri="{FF2B5EF4-FFF2-40B4-BE49-F238E27FC236}">
                    <a16:creationId xmlns:a16="http://schemas.microsoft.com/office/drawing/2014/main" id="{CA91F578-6739-47A0-BAB5-EADA4C454ED6}"/>
                  </a:ext>
                </a:extLst>
              </p:cNvPr>
              <p:cNvGraphicFramePr>
                <a:graphicFrameLocks noGrp="1"/>
              </p:cNvGraphicFramePr>
              <p:nvPr>
                <p:extLst>
                  <p:ext uri="{D42A27DB-BD31-4B8C-83A1-F6EECF244321}">
                    <p14:modId xmlns:p14="http://schemas.microsoft.com/office/powerpoint/2010/main" val="1686710192"/>
                  </p:ext>
                </p:extLst>
              </p:nvPr>
            </p:nvGraphicFramePr>
            <p:xfrm>
              <a:off x="554804" y="2682018"/>
              <a:ext cx="9133726" cy="1835150"/>
            </p:xfrm>
            <a:graphic>
              <a:graphicData uri="http://schemas.openxmlformats.org/drawingml/2006/table">
                <a:tbl>
                  <a:tblPr firstRow="1" bandRow="1">
                    <a:tableStyleId>{2D5ABB26-0587-4C30-8999-92F81FD0307C}</a:tableStyleId>
                  </a:tblPr>
                  <a:tblGrid>
                    <a:gridCol w="3678149">
                      <a:extLst>
                        <a:ext uri="{9D8B030D-6E8A-4147-A177-3AD203B41FA5}">
                          <a16:colId xmlns:a16="http://schemas.microsoft.com/office/drawing/2014/main" val="1269305794"/>
                        </a:ext>
                      </a:extLst>
                    </a:gridCol>
                    <a:gridCol w="5455577">
                      <a:extLst>
                        <a:ext uri="{9D8B030D-6E8A-4147-A177-3AD203B41FA5}">
                          <a16:colId xmlns:a16="http://schemas.microsoft.com/office/drawing/2014/main" val="787864663"/>
                        </a:ext>
                      </a:extLst>
                    </a:gridCol>
                  </a:tblGrid>
                  <a:tr h="370840">
                    <a:tc>
                      <a:txBody>
                        <a:bodyPr/>
                        <a:lstStyle/>
                        <a:p>
                          <a:pPr/>
                          <a14:m>
                            <m:oMathPara xmlns:m="http://schemas.openxmlformats.org/officeDocument/2006/math">
                              <m:oMathParaPr>
                                <m:jc m:val="left"/>
                              </m:oMathParaPr>
                              <m:oMath xmlns:m="http://schemas.openxmlformats.org/officeDocument/2006/math">
                                <m:r>
                                  <a:rPr lang="en-US" sz="2800" u="none" strike="noStrike" kern="1200" baseline="0" smtClean="0">
                                    <a:solidFill>
                                      <a:schemeClr val="tx2"/>
                                    </a:solidFill>
                                    <a:latin typeface="Cambria Math" panose="02040503050406030204" pitchFamily="18" charset="0"/>
                                  </a:rPr>
                                  <m:t>𝐿</m:t>
                                </m:r>
                                <m:r>
                                  <a:rPr lang="en-IN" sz="2800" u="none" strike="noStrike" kern="1200" baseline="0" smtClean="0">
                                    <a:solidFill>
                                      <a:schemeClr val="tx2"/>
                                    </a:solidFill>
                                    <a:latin typeface="Cambria Math" panose="02040503050406030204" pitchFamily="18" charset="0"/>
                                  </a:rPr>
                                  <m:t>=</m:t>
                                </m:r>
                                <m:f>
                                  <m:fPr>
                                    <m:ctrlPr>
                                      <a:rPr lang="en-IN" sz="2800" i="1" u="none" strike="noStrike" kern="1200" baseline="0" smtClean="0">
                                        <a:solidFill>
                                          <a:schemeClr val="tx2"/>
                                        </a:solidFill>
                                        <a:latin typeface="Cambria Math" panose="02040503050406030204" pitchFamily="18" charset="0"/>
                                      </a:rPr>
                                    </m:ctrlPr>
                                  </m:fPr>
                                  <m:num>
                                    <m:r>
                                      <a:rPr lang="en-US" sz="2800" u="none" strike="noStrike" kern="1200" baseline="0" smtClean="0">
                                        <a:solidFill>
                                          <a:schemeClr val="tx2"/>
                                        </a:solidFill>
                                        <a:latin typeface="Cambria Math" panose="02040503050406030204" pitchFamily="18" charset="0"/>
                                      </a:rPr>
                                      <m:t>1</m:t>
                                    </m:r>
                                  </m:num>
                                  <m:den>
                                    <m:r>
                                      <a:rPr lang="en-US" sz="2800" u="none" strike="noStrike" kern="1200" baseline="0" smtClean="0">
                                        <a:solidFill>
                                          <a:schemeClr val="tx2"/>
                                        </a:solidFill>
                                        <a:latin typeface="Cambria Math" panose="02040503050406030204" pitchFamily="18" charset="0"/>
                                      </a:rPr>
                                      <m:t>2</m:t>
                                    </m:r>
                                  </m:den>
                                </m:f>
                                <m:r>
                                  <a:rPr lang="en-US" sz="2800" u="none" strike="noStrike" kern="1200" baseline="0" smtClean="0">
                                    <a:solidFill>
                                      <a:schemeClr val="tx2"/>
                                    </a:solidFill>
                                    <a:latin typeface="Cambria Math" panose="02040503050406030204" pitchFamily="18" charset="0"/>
                                  </a:rPr>
                                  <m:t>𝑃</m:t>
                                </m:r>
                                <m:r>
                                  <m:rPr>
                                    <m:nor/>
                                  </m:rPr>
                                  <a:rPr lang="en-IN" sz="2800" b="0" i="0" u="none" strike="noStrike" kern="1200" baseline="0" dirty="0" smtClean="0">
                                    <a:solidFill>
                                      <a:schemeClr val="tx2"/>
                                    </a:solidFill>
                                    <a:latin typeface="+mn-lt"/>
                                    <a:ea typeface="+mn-ea"/>
                                    <a:cs typeface="+mn-cs"/>
                                  </a:rPr>
                                  <m:t>𝓁</m:t>
                                </m:r>
                              </m:oMath>
                            </m:oMathPara>
                          </a14:m>
                          <a:endParaRPr lang="en-IN" sz="2800">
                            <a:solidFill>
                              <a:schemeClr val="tx2"/>
                            </a:solidFill>
                          </a:endParaRPr>
                        </a:p>
                      </a:txBody>
                      <a:tcPr anchor="ctr"/>
                    </a:tc>
                    <a:tc>
                      <a:txBody>
                        <a:bodyPr/>
                        <a:lstStyle/>
                        <a:p>
                          <a:pPr marL="225425" indent="0"/>
                          <a:r>
                            <a:rPr lang="en-IN" sz="2800" u="none" strike="noStrike" kern="1200" baseline="0">
                              <a:solidFill>
                                <a:srgbClr val="0070C0"/>
                              </a:solidFill>
                            </a:rPr>
                            <a:t>Lateral area of a </a:t>
                          </a:r>
                          <a:br>
                            <a:rPr lang="en-IN" sz="2800" u="none" strike="noStrike" kern="1200" baseline="0">
                              <a:solidFill>
                                <a:srgbClr val="0070C0"/>
                              </a:solidFill>
                            </a:rPr>
                          </a:br>
                          <a:r>
                            <a:rPr lang="en-IN" sz="2800" u="none" strike="noStrike" kern="1200" baseline="0">
                              <a:solidFill>
                                <a:srgbClr val="0070C0"/>
                              </a:solidFill>
                            </a:rPr>
                            <a:t>regular pyramid</a:t>
                          </a:r>
                          <a:endParaRPr lang="en-IN" sz="2800">
                            <a:solidFill>
                              <a:srgbClr val="0070C0"/>
                            </a:solidFill>
                          </a:endParaRPr>
                        </a:p>
                      </a:txBody>
                      <a:tcPr anchor="ctr"/>
                    </a:tc>
                    <a:extLst>
                      <a:ext uri="{0D108BD9-81ED-4DB2-BD59-A6C34878D82A}">
                        <a16:rowId xmlns:a16="http://schemas.microsoft.com/office/drawing/2014/main" val="3752062748"/>
                      </a:ext>
                    </a:extLst>
                  </a:tr>
                  <a:tr h="370840">
                    <a:tc>
                      <a:txBody>
                        <a:bodyPr/>
                        <a:lstStyle/>
                        <a:p>
                          <a:pPr/>
                          <a14:m>
                            <m:oMathPara xmlns:m="http://schemas.openxmlformats.org/officeDocument/2006/math">
                              <m:oMathParaPr>
                                <m:jc m:val="left"/>
                              </m:oMathParaPr>
                              <m:oMath xmlns:m="http://schemas.openxmlformats.org/officeDocument/2006/math">
                                <m:r>
                                  <a:rPr lang="en-US" sz="2800" b="0" i="0" u="none" strike="noStrike" kern="1200" baseline="0" smtClean="0">
                                    <a:solidFill>
                                      <a:schemeClr val="tx2"/>
                                    </a:solidFill>
                                    <a:latin typeface="Cambria Math" panose="02040503050406030204" pitchFamily="18" charset="0"/>
                                  </a:rPr>
                                  <m:t>    </m:t>
                                </m:r>
                                <m:r>
                                  <a:rPr lang="en-IN" sz="2800" u="none" strike="noStrike" kern="1200" baseline="0" smtClean="0">
                                    <a:solidFill>
                                      <a:schemeClr val="tx2"/>
                                    </a:solidFill>
                                    <a:latin typeface="Cambria Math" panose="02040503050406030204" pitchFamily="18" charset="0"/>
                                  </a:rPr>
                                  <m:t>=</m:t>
                                </m:r>
                                <m:f>
                                  <m:fPr>
                                    <m:ctrlPr>
                                      <a:rPr lang="en-IN" sz="2800" i="1" u="none" strike="noStrike" kern="1200" baseline="0" smtClean="0">
                                        <a:solidFill>
                                          <a:schemeClr val="tx2"/>
                                        </a:solidFill>
                                        <a:latin typeface="Cambria Math" panose="02040503050406030204" pitchFamily="18" charset="0"/>
                                      </a:rPr>
                                    </m:ctrlPr>
                                  </m:fPr>
                                  <m:num>
                                    <m:r>
                                      <a:rPr lang="en-US" sz="2800" u="none" strike="noStrike" kern="1200" baseline="0" smtClean="0">
                                        <a:solidFill>
                                          <a:schemeClr val="tx2"/>
                                        </a:solidFill>
                                        <a:latin typeface="Cambria Math" panose="02040503050406030204" pitchFamily="18" charset="0"/>
                                      </a:rPr>
                                      <m:t>1</m:t>
                                    </m:r>
                                  </m:num>
                                  <m:den>
                                    <m:r>
                                      <a:rPr lang="en-US" sz="2800" u="none" strike="noStrike" kern="1200" baseline="0" smtClean="0">
                                        <a:solidFill>
                                          <a:schemeClr val="tx2"/>
                                        </a:solidFill>
                                        <a:latin typeface="Cambria Math" panose="02040503050406030204" pitchFamily="18" charset="0"/>
                                      </a:rPr>
                                      <m:t>2</m:t>
                                    </m:r>
                                  </m:den>
                                </m:f>
                                <m:d>
                                  <m:dPr>
                                    <m:ctrlPr>
                                      <a:rPr lang="en-US" sz="2800" i="1" u="none" strike="noStrike" kern="1200" baseline="0" smtClean="0">
                                        <a:solidFill>
                                          <a:schemeClr val="tx2"/>
                                        </a:solidFill>
                                        <a:latin typeface="Cambria Math" panose="02040503050406030204" pitchFamily="18" charset="0"/>
                                      </a:rPr>
                                    </m:ctrlPr>
                                  </m:dPr>
                                  <m:e>
                                    <m:r>
                                      <a:rPr lang="en-US" sz="2800" u="none" strike="noStrike" kern="1200" baseline="0" smtClean="0">
                                        <a:solidFill>
                                          <a:schemeClr val="tx2"/>
                                        </a:solidFill>
                                        <a:latin typeface="Cambria Math" panose="02040503050406030204" pitchFamily="18" charset="0"/>
                                      </a:rPr>
                                      <m:t>18</m:t>
                                    </m:r>
                                  </m:e>
                                </m:d>
                                <m:d>
                                  <m:dPr>
                                    <m:ctrlPr>
                                      <a:rPr lang="en-US" sz="2800" i="1" u="none" strike="noStrike" kern="1200" baseline="0" smtClean="0">
                                        <a:solidFill>
                                          <a:schemeClr val="tx2"/>
                                        </a:solidFill>
                                        <a:latin typeface="Cambria Math" panose="02040503050406030204" pitchFamily="18" charset="0"/>
                                      </a:rPr>
                                    </m:ctrlPr>
                                  </m:dPr>
                                  <m:e>
                                    <m:r>
                                      <a:rPr lang="en-US" sz="2800" u="none" strike="noStrike" kern="1200" baseline="0" smtClean="0">
                                        <a:solidFill>
                                          <a:schemeClr val="tx2"/>
                                        </a:solidFill>
                                        <a:latin typeface="Cambria Math" panose="02040503050406030204" pitchFamily="18" charset="0"/>
                                      </a:rPr>
                                      <m:t>8</m:t>
                                    </m:r>
                                  </m:e>
                                </m:d>
                                <m:r>
                                  <a:rPr lang="en-US" sz="2800" u="none" strike="noStrike" kern="1200" baseline="0" smtClean="0">
                                    <a:solidFill>
                                      <a:schemeClr val="tx2"/>
                                    </a:solidFill>
                                    <a:latin typeface="Cambria Math" panose="02040503050406030204" pitchFamily="18" charset="0"/>
                                  </a:rPr>
                                  <m:t> </m:t>
                                </m:r>
                                <m:r>
                                  <m:rPr>
                                    <m:sty m:val="p"/>
                                  </m:rPr>
                                  <a:rPr lang="en-US" sz="2800" i="0" u="none" strike="noStrike" kern="1200" baseline="0" smtClean="0">
                                    <a:solidFill>
                                      <a:schemeClr val="tx2"/>
                                    </a:solidFill>
                                    <a:latin typeface="Cambria Math" panose="02040503050406030204" pitchFamily="18" charset="0"/>
                                  </a:rPr>
                                  <m:t>or</m:t>
                                </m:r>
                                <m:r>
                                  <a:rPr lang="en-US" sz="2800" u="none" strike="noStrike" kern="1200" baseline="0" smtClean="0">
                                    <a:solidFill>
                                      <a:schemeClr val="tx2"/>
                                    </a:solidFill>
                                    <a:latin typeface="Cambria Math" panose="02040503050406030204" pitchFamily="18" charset="0"/>
                                  </a:rPr>
                                  <m:t> 72 </m:t>
                                </m:r>
                                <m:sSup>
                                  <m:sSupPr>
                                    <m:ctrlPr>
                                      <a:rPr lang="en-US" sz="2800" i="1" u="none" strike="noStrike" kern="1200" baseline="0" smtClean="0">
                                        <a:solidFill>
                                          <a:schemeClr val="tx2"/>
                                        </a:solidFill>
                                        <a:latin typeface="Cambria Math" panose="02040503050406030204" pitchFamily="18" charset="0"/>
                                      </a:rPr>
                                    </m:ctrlPr>
                                  </m:sSupPr>
                                  <m:e>
                                    <m:r>
                                      <m:rPr>
                                        <m:sty m:val="p"/>
                                      </m:rPr>
                                      <a:rPr lang="en-US" sz="2800" u="none" strike="noStrike" kern="1200" baseline="0" smtClean="0">
                                        <a:solidFill>
                                          <a:schemeClr val="tx2"/>
                                        </a:solidFill>
                                        <a:latin typeface="Cambria Math" panose="02040503050406030204" pitchFamily="18" charset="0"/>
                                      </a:rPr>
                                      <m:t>ft</m:t>
                                    </m:r>
                                  </m:e>
                                  <m:sup>
                                    <m:r>
                                      <a:rPr lang="en-US" sz="2800" u="none" strike="noStrike" kern="1200" baseline="0" smtClean="0">
                                        <a:solidFill>
                                          <a:schemeClr val="tx2"/>
                                        </a:solidFill>
                                        <a:latin typeface="Cambria Math" panose="02040503050406030204" pitchFamily="18" charset="0"/>
                                      </a:rPr>
                                      <m:t>2</m:t>
                                    </m:r>
                                  </m:sup>
                                </m:sSup>
                              </m:oMath>
                            </m:oMathPara>
                          </a14:m>
                          <a:endParaRPr lang="en-IN" sz="2800" b="0" i="0" u="none" strike="noStrike" kern="1200" baseline="0">
                            <a:solidFill>
                              <a:schemeClr val="tx2"/>
                            </a:solidFill>
                            <a:latin typeface="+mn-lt"/>
                            <a:ea typeface="+mn-ea"/>
                            <a:cs typeface="+mn-cs"/>
                          </a:endParaRPr>
                        </a:p>
                      </a:txBody>
                      <a:tcPr anchor="ctr"/>
                    </a:tc>
                    <a:tc>
                      <a:txBody>
                        <a:bodyPr/>
                        <a:lstStyle/>
                        <a:p>
                          <a:pPr marL="0" indent="225425"/>
                          <a:r>
                            <a:rPr lang="en-IN" sz="2800" i="1" u="none" strike="noStrike" kern="1200" baseline="0">
                              <a:solidFill>
                                <a:srgbClr val="0070C0"/>
                              </a:solidFill>
                            </a:rPr>
                            <a:t>P</a:t>
                          </a:r>
                          <a:r>
                            <a:rPr lang="en-IN" sz="2800" u="none" strike="noStrike" kern="1200" baseline="0">
                              <a:solidFill>
                                <a:srgbClr val="0070C0"/>
                              </a:solidFill>
                            </a:rPr>
                            <a:t> = 18 and</a:t>
                          </a:r>
                          <a:r>
                            <a:rPr lang="en-IN" sz="2800" b="0" i="0" u="none" strike="noStrike" kern="1200" baseline="0">
                              <a:solidFill>
                                <a:srgbClr val="0070C0"/>
                              </a:solidFill>
                            </a:rPr>
                            <a:t> </a:t>
                          </a:r>
                          <a:r>
                            <a:rPr lang="en-IN" sz="2800" b="0" i="0" u="none" strike="noStrike" kern="1200" baseline="0">
                              <a:solidFill>
                                <a:srgbClr val="0070C0"/>
                              </a:solidFill>
                              <a:latin typeface="+mn-lt"/>
                              <a:ea typeface="+mn-ea"/>
                              <a:cs typeface="+mn-cs"/>
                            </a:rPr>
                            <a:t>𝓁</a:t>
                          </a:r>
                          <a:r>
                            <a:rPr lang="en-IN" sz="2800" b="0" i="0" u="none" strike="noStrike" kern="1200" baseline="0">
                              <a:solidFill>
                                <a:srgbClr val="0070C0"/>
                              </a:solidFill>
                            </a:rPr>
                            <a:t> </a:t>
                          </a:r>
                          <a:r>
                            <a:rPr lang="en-IN" sz="2800" u="none" strike="noStrike" kern="1200" baseline="0">
                              <a:solidFill>
                                <a:srgbClr val="0070C0"/>
                              </a:solidFill>
                            </a:rPr>
                            <a:t>= 8</a:t>
                          </a:r>
                          <a:endParaRPr lang="en-IN" sz="2800">
                            <a:solidFill>
                              <a:srgbClr val="0070C0"/>
                            </a:solidFill>
                          </a:endParaRPr>
                        </a:p>
                      </a:txBody>
                      <a:tcPr anchor="ctr"/>
                    </a:tc>
                    <a:extLst>
                      <a:ext uri="{0D108BD9-81ED-4DB2-BD59-A6C34878D82A}">
                        <a16:rowId xmlns:a16="http://schemas.microsoft.com/office/drawing/2014/main" val="3609854807"/>
                      </a:ext>
                    </a:extLst>
                  </a:tr>
                </a:tbl>
              </a:graphicData>
            </a:graphic>
          </p:graphicFrame>
        </mc:Choice>
        <mc:Fallback xmlns="">
          <p:graphicFrame>
            <p:nvGraphicFramePr>
              <p:cNvPr id="2" name="Table 3">
                <a:extLst>
                  <a:ext uri="{FF2B5EF4-FFF2-40B4-BE49-F238E27FC236}">
                    <a16:creationId xmlns:a16="http://schemas.microsoft.com/office/drawing/2014/main" id="{CA91F578-6739-47A0-BAB5-EADA4C454ED6}"/>
                  </a:ext>
                </a:extLst>
              </p:cNvPr>
              <p:cNvGraphicFramePr>
                <a:graphicFrameLocks noGrp="1"/>
              </p:cNvGraphicFramePr>
              <p:nvPr>
                <p:extLst>
                  <p:ext uri="{D42A27DB-BD31-4B8C-83A1-F6EECF244321}">
                    <p14:modId xmlns:p14="http://schemas.microsoft.com/office/powerpoint/2010/main" val="1686710192"/>
                  </p:ext>
                </p:extLst>
              </p:nvPr>
            </p:nvGraphicFramePr>
            <p:xfrm>
              <a:off x="554804" y="2682018"/>
              <a:ext cx="9133726" cy="1835150"/>
            </p:xfrm>
            <a:graphic>
              <a:graphicData uri="http://schemas.openxmlformats.org/drawingml/2006/table">
                <a:tbl>
                  <a:tblPr firstRow="1" bandRow="1">
                    <a:tableStyleId>{2D5ABB26-0587-4C30-8999-92F81FD0307C}</a:tableStyleId>
                  </a:tblPr>
                  <a:tblGrid>
                    <a:gridCol w="3678149">
                      <a:extLst>
                        <a:ext uri="{9D8B030D-6E8A-4147-A177-3AD203B41FA5}">
                          <a16:colId xmlns:a16="http://schemas.microsoft.com/office/drawing/2014/main" val="1269305794"/>
                        </a:ext>
                      </a:extLst>
                    </a:gridCol>
                    <a:gridCol w="5455577">
                      <a:extLst>
                        <a:ext uri="{9D8B030D-6E8A-4147-A177-3AD203B41FA5}">
                          <a16:colId xmlns:a16="http://schemas.microsoft.com/office/drawing/2014/main" val="787864663"/>
                        </a:ext>
                      </a:extLst>
                    </a:gridCol>
                  </a:tblGrid>
                  <a:tr h="944880">
                    <a:tc>
                      <a:txBody>
                        <a:bodyPr/>
                        <a:lstStyle/>
                        <a:p>
                          <a:endParaRPr lang="en-US"/>
                        </a:p>
                      </a:txBody>
                      <a:tcPr anchor="ctr">
                        <a:blipFill>
                          <a:blip r:embed="rId2"/>
                          <a:stretch>
                            <a:fillRect t="-6410" r="-148179" b="-94231"/>
                          </a:stretch>
                        </a:blipFill>
                      </a:tcPr>
                    </a:tc>
                    <a:tc>
                      <a:txBody>
                        <a:bodyPr/>
                        <a:lstStyle/>
                        <a:p>
                          <a:pPr marL="225425" indent="0"/>
                          <a:r>
                            <a:rPr lang="en-IN" sz="2800" u="none" strike="noStrike" kern="1200" baseline="0">
                              <a:solidFill>
                                <a:srgbClr val="0070C0"/>
                              </a:solidFill>
                            </a:rPr>
                            <a:t>Lateral area of a </a:t>
                          </a:r>
                          <a:br>
                            <a:rPr lang="en-IN" sz="2800" u="none" strike="noStrike" kern="1200" baseline="0">
                              <a:solidFill>
                                <a:srgbClr val="0070C0"/>
                              </a:solidFill>
                            </a:rPr>
                          </a:br>
                          <a:r>
                            <a:rPr lang="en-IN" sz="2800" u="none" strike="noStrike" kern="1200" baseline="0">
                              <a:solidFill>
                                <a:srgbClr val="0070C0"/>
                              </a:solidFill>
                            </a:rPr>
                            <a:t>regular pyramid</a:t>
                          </a:r>
                          <a:endParaRPr lang="en-IN" sz="2800">
                            <a:solidFill>
                              <a:srgbClr val="0070C0"/>
                            </a:solidFill>
                          </a:endParaRPr>
                        </a:p>
                      </a:txBody>
                      <a:tcPr anchor="ctr"/>
                    </a:tc>
                    <a:extLst>
                      <a:ext uri="{0D108BD9-81ED-4DB2-BD59-A6C34878D82A}">
                        <a16:rowId xmlns:a16="http://schemas.microsoft.com/office/drawing/2014/main" val="3752062748"/>
                      </a:ext>
                    </a:extLst>
                  </a:tr>
                  <a:tr h="890270">
                    <a:tc>
                      <a:txBody>
                        <a:bodyPr/>
                        <a:lstStyle/>
                        <a:p>
                          <a:endParaRPr lang="en-US"/>
                        </a:p>
                      </a:txBody>
                      <a:tcPr anchor="ctr">
                        <a:blipFill>
                          <a:blip r:embed="rId2"/>
                          <a:stretch>
                            <a:fillRect t="-112925" r="-148179"/>
                          </a:stretch>
                        </a:blipFill>
                      </a:tcPr>
                    </a:tc>
                    <a:tc>
                      <a:txBody>
                        <a:bodyPr/>
                        <a:lstStyle/>
                        <a:p>
                          <a:pPr marL="0" indent="225425"/>
                          <a:r>
                            <a:rPr lang="en-IN" sz="2800" i="1" u="none" strike="noStrike" kern="1200" baseline="0">
                              <a:solidFill>
                                <a:srgbClr val="0070C0"/>
                              </a:solidFill>
                            </a:rPr>
                            <a:t>P</a:t>
                          </a:r>
                          <a:r>
                            <a:rPr lang="en-IN" sz="2800" u="none" strike="noStrike" kern="1200" baseline="0">
                              <a:solidFill>
                                <a:srgbClr val="0070C0"/>
                              </a:solidFill>
                            </a:rPr>
                            <a:t> = 18 and</a:t>
                          </a:r>
                          <a:r>
                            <a:rPr lang="en-IN" sz="2800" b="0" i="0" u="none" strike="noStrike" kern="1200" baseline="0">
                              <a:solidFill>
                                <a:srgbClr val="0070C0"/>
                              </a:solidFill>
                            </a:rPr>
                            <a:t> </a:t>
                          </a:r>
                          <a:r>
                            <a:rPr lang="en-IN" sz="2800" b="0" i="0" u="none" strike="noStrike" kern="1200" baseline="0">
                              <a:solidFill>
                                <a:srgbClr val="0070C0"/>
                              </a:solidFill>
                              <a:latin typeface="+mn-lt"/>
                              <a:ea typeface="+mn-ea"/>
                              <a:cs typeface="+mn-cs"/>
                            </a:rPr>
                            <a:t>𝓁</a:t>
                          </a:r>
                          <a:r>
                            <a:rPr lang="en-IN" sz="2800" b="0" i="0" u="none" strike="noStrike" kern="1200" baseline="0">
                              <a:solidFill>
                                <a:srgbClr val="0070C0"/>
                              </a:solidFill>
                            </a:rPr>
                            <a:t> </a:t>
                          </a:r>
                          <a:r>
                            <a:rPr lang="en-IN" sz="2800" u="none" strike="noStrike" kern="1200" baseline="0">
                              <a:solidFill>
                                <a:srgbClr val="0070C0"/>
                              </a:solidFill>
                            </a:rPr>
                            <a:t>= 8</a:t>
                          </a:r>
                          <a:endParaRPr lang="en-IN" sz="2800">
                            <a:solidFill>
                              <a:srgbClr val="0070C0"/>
                            </a:solidFill>
                          </a:endParaRPr>
                        </a:p>
                      </a:txBody>
                      <a:tcPr anchor="ctr"/>
                    </a:tc>
                    <a:extLst>
                      <a:ext uri="{0D108BD9-81ED-4DB2-BD59-A6C34878D82A}">
                        <a16:rowId xmlns:a16="http://schemas.microsoft.com/office/drawing/2014/main" val="3609854807"/>
                      </a:ext>
                    </a:extLst>
                  </a:tr>
                </a:tbl>
              </a:graphicData>
            </a:graphic>
          </p:graphicFrame>
        </mc:Fallback>
      </mc:AlternateContent>
      <p:pic>
        <p:nvPicPr>
          <p:cNvPr id="6" name="Picture 5">
            <a:extLst>
              <a:ext uri="{FF2B5EF4-FFF2-40B4-BE49-F238E27FC236}">
                <a16:creationId xmlns:a16="http://schemas.microsoft.com/office/drawing/2014/main" id="{9761789C-D343-4E51-AEC2-7C67869B4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5690" y="2821113"/>
            <a:ext cx="1724025" cy="1905000"/>
          </a:xfrm>
          <a:prstGeom prst="rect">
            <a:avLst/>
          </a:prstGeom>
        </p:spPr>
      </p:pic>
    </p:spTree>
    <p:extLst>
      <p:ext uri="{BB962C8B-B14F-4D97-AF65-F5344CB8AC3E}">
        <p14:creationId xmlns:p14="http://schemas.microsoft.com/office/powerpoint/2010/main" val="1881546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IN" sz="2800" b="0">
                <a:solidFill>
                  <a:schemeClr val="tx1"/>
                </a:solidFill>
              </a:rPr>
              <a:t>Lateral Area and Surface Area of a Regular Pyramid</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8"/>
            <a:ext cx="8605299" cy="153449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Part B  Find the surface area. </a:t>
            </a:r>
            <a:endParaRPr lang="en-IN" sz="2800">
              <a:solidFill>
                <a:schemeClr val="tx1"/>
              </a:solidFill>
            </a:endParaRPr>
          </a:p>
          <a:p>
            <a:pPr marL="1435100" indent="-1435100"/>
            <a:r>
              <a:rPr lang="en-US" sz="2800" b="1">
                <a:solidFill>
                  <a:schemeClr val="tx1"/>
                </a:solidFill>
              </a:rPr>
              <a:t>Step 1 </a:t>
            </a:r>
            <a:r>
              <a:rPr lang="en-IN" sz="2800" b="1">
                <a:solidFill>
                  <a:schemeClr val="tx1"/>
                </a:solidFill>
              </a:rPr>
              <a:t>Find the length of the height of the triangular base and the area of the base.</a:t>
            </a:r>
            <a:endParaRPr lang="en-US" sz="2800" b="0" i="0" u="none" strike="noStrike" baseline="0">
              <a:solidFill>
                <a:schemeClr val="tx1"/>
              </a:solidFill>
            </a:endParaRPr>
          </a:p>
        </p:txBody>
      </p:sp>
      <mc:AlternateContent xmlns:mc="http://schemas.openxmlformats.org/markup-compatibility/2006" xmlns:a14="http://schemas.microsoft.com/office/drawing/2010/main">
        <mc:Choice Requires="a14">
          <p:graphicFrame>
            <p:nvGraphicFramePr>
              <p:cNvPr id="6" name="Table 3">
                <a:extLst>
                  <a:ext uri="{FF2B5EF4-FFF2-40B4-BE49-F238E27FC236}">
                    <a16:creationId xmlns:a16="http://schemas.microsoft.com/office/drawing/2014/main" id="{4C99C617-257B-4C6F-90C9-79CBA77B0960}"/>
                  </a:ext>
                </a:extLst>
              </p:cNvPr>
              <p:cNvGraphicFramePr>
                <a:graphicFrameLocks noGrp="1"/>
              </p:cNvGraphicFramePr>
              <p:nvPr>
                <p:extLst>
                  <p:ext uri="{D42A27DB-BD31-4B8C-83A1-F6EECF244321}">
                    <p14:modId xmlns:p14="http://schemas.microsoft.com/office/powerpoint/2010/main" val="739820913"/>
                  </p:ext>
                </p:extLst>
              </p:nvPr>
            </p:nvGraphicFramePr>
            <p:xfrm>
              <a:off x="554804" y="3575872"/>
              <a:ext cx="6667929" cy="1595374"/>
            </p:xfrm>
            <a:graphic>
              <a:graphicData uri="http://schemas.openxmlformats.org/drawingml/2006/table">
                <a:tbl>
                  <a:tblPr firstRow="1" bandRow="1">
                    <a:tableStyleId>{2D5ABB26-0587-4C30-8999-92F81FD0307C}</a:tableStyleId>
                  </a:tblPr>
                  <a:tblGrid>
                    <a:gridCol w="2928135">
                      <a:extLst>
                        <a:ext uri="{9D8B030D-6E8A-4147-A177-3AD203B41FA5}">
                          <a16:colId xmlns:a16="http://schemas.microsoft.com/office/drawing/2014/main" val="1269305794"/>
                        </a:ext>
                      </a:extLst>
                    </a:gridCol>
                    <a:gridCol w="3739794">
                      <a:extLst>
                        <a:ext uri="{9D8B030D-6E8A-4147-A177-3AD203B41FA5}">
                          <a16:colId xmlns:a16="http://schemas.microsoft.com/office/drawing/2014/main" val="787864663"/>
                        </a:ext>
                      </a:extLst>
                    </a:gridCol>
                  </a:tblGrid>
                  <a:tr h="370840">
                    <a:tc>
                      <a:txBody>
                        <a:bodyPr/>
                        <a:lstStyle/>
                        <a:p>
                          <a:r>
                            <a:rPr lang="en-IN" sz="2800" b="0" i="1" u="none" strike="noStrike" kern="1200" baseline="0">
                              <a:solidFill>
                                <a:schemeClr val="tx2"/>
                              </a:solidFill>
                              <a:latin typeface="+mn-lt"/>
                              <a:ea typeface="+mn-ea"/>
                              <a:cs typeface="+mn-cs"/>
                            </a:rPr>
                            <a:t>a</a:t>
                          </a:r>
                          <a:r>
                            <a:rPr lang="en-IN" sz="2800" b="0" i="0" u="none" strike="noStrike" kern="1200" baseline="30000">
                              <a:solidFill>
                                <a:schemeClr val="tx2"/>
                              </a:solidFill>
                              <a:latin typeface="+mn-lt"/>
                              <a:ea typeface="+mn-ea"/>
                              <a:cs typeface="+mn-cs"/>
                            </a:rPr>
                            <a:t>2</a:t>
                          </a:r>
                          <a:r>
                            <a:rPr lang="en-IN" sz="2800" b="0" i="0" u="none" strike="noStrike" kern="1200" baseline="0">
                              <a:solidFill>
                                <a:schemeClr val="tx2"/>
                              </a:solidFill>
                              <a:latin typeface="+mn-lt"/>
                              <a:ea typeface="+mn-ea"/>
                              <a:cs typeface="+mn-cs"/>
                            </a:rPr>
                            <a:t> + </a:t>
                          </a:r>
                          <a:r>
                            <a:rPr lang="en-IN" sz="2800" b="0" i="1" u="none" strike="noStrike" kern="1200" baseline="0">
                              <a:solidFill>
                                <a:schemeClr val="tx2"/>
                              </a:solidFill>
                              <a:latin typeface="+mn-lt"/>
                              <a:ea typeface="+mn-ea"/>
                              <a:cs typeface="+mn-cs"/>
                            </a:rPr>
                            <a:t>b</a:t>
                          </a:r>
                          <a:r>
                            <a:rPr lang="en-IN" sz="2800" b="0" i="0" u="none" strike="noStrike" kern="1200" baseline="30000">
                              <a:solidFill>
                                <a:schemeClr val="tx2"/>
                              </a:solidFill>
                              <a:latin typeface="+mn-lt"/>
                              <a:ea typeface="+mn-ea"/>
                              <a:cs typeface="+mn-cs"/>
                            </a:rPr>
                            <a:t>2</a:t>
                          </a:r>
                          <a:r>
                            <a:rPr lang="en-IN" sz="2800" b="0" i="0" u="none" strike="noStrike" kern="1200" baseline="0">
                              <a:solidFill>
                                <a:schemeClr val="tx2"/>
                              </a:solidFill>
                              <a:latin typeface="+mn-lt"/>
                              <a:ea typeface="+mn-ea"/>
                              <a:cs typeface="+mn-cs"/>
                            </a:rPr>
                            <a:t> = </a:t>
                          </a:r>
                          <a:r>
                            <a:rPr lang="en-IN" sz="2800" b="0" i="1" u="none" strike="noStrike" kern="1200" baseline="0">
                              <a:solidFill>
                                <a:schemeClr val="tx2"/>
                              </a:solidFill>
                              <a:latin typeface="+mn-lt"/>
                              <a:ea typeface="+mn-ea"/>
                              <a:cs typeface="+mn-cs"/>
                            </a:rPr>
                            <a:t>c</a:t>
                          </a:r>
                          <a:r>
                            <a:rPr lang="en-IN" sz="2800" b="0" i="0" u="none" strike="noStrike" kern="1200" baseline="30000">
                              <a:solidFill>
                                <a:schemeClr val="tx2"/>
                              </a:solidFill>
                              <a:latin typeface="+mn-lt"/>
                              <a:ea typeface="+mn-ea"/>
                              <a:cs typeface="+mn-cs"/>
                            </a:rPr>
                            <a:t>2</a:t>
                          </a:r>
                          <a:endParaRPr lang="en-IN" sz="2800" baseline="300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Pythagorean Theorem</a:t>
                          </a:r>
                          <a:endParaRPr lang="en-IN" sz="2800">
                            <a:solidFill>
                              <a:srgbClr val="0070C0"/>
                            </a:solidFill>
                          </a:endParaRPr>
                        </a:p>
                      </a:txBody>
                      <a:tcPr anchor="b"/>
                    </a:tc>
                    <a:extLst>
                      <a:ext uri="{0D108BD9-81ED-4DB2-BD59-A6C34878D82A}">
                        <a16:rowId xmlns:a16="http://schemas.microsoft.com/office/drawing/2014/main" val="3752062748"/>
                      </a:ext>
                    </a:extLst>
                  </a:tr>
                  <a:tr h="370840">
                    <a:tc>
                      <a:txBody>
                        <a:bodyPr/>
                        <a:lstStyle/>
                        <a:p>
                          <a:r>
                            <a:rPr lang="en-IN" sz="2800" b="0" i="1" u="none" strike="noStrike" kern="1200" baseline="0">
                              <a:solidFill>
                                <a:schemeClr val="tx2"/>
                              </a:solidFill>
                              <a:latin typeface="+mn-lt"/>
                              <a:ea typeface="+mn-ea"/>
                              <a:cs typeface="+mn-cs"/>
                            </a:rPr>
                            <a:t>       a</a:t>
                          </a:r>
                          <a:r>
                            <a:rPr lang="en-IN" sz="2800" b="0" i="0" u="none" strike="noStrike" kern="1200" baseline="30000">
                              <a:solidFill>
                                <a:schemeClr val="tx2"/>
                              </a:solidFill>
                              <a:latin typeface="+mn-lt"/>
                              <a:ea typeface="+mn-ea"/>
                              <a:cs typeface="+mn-cs"/>
                            </a:rPr>
                            <a:t>2</a:t>
                          </a:r>
                          <a:r>
                            <a:rPr lang="en-IN" sz="2800" b="0" i="0" u="none" strike="noStrike" kern="1200" baseline="0">
                              <a:solidFill>
                                <a:schemeClr val="tx2"/>
                              </a:solidFill>
                              <a:latin typeface="+mn-lt"/>
                              <a:ea typeface="+mn-ea"/>
                              <a:cs typeface="+mn-cs"/>
                            </a:rPr>
                            <a:t> = 6</a:t>
                          </a:r>
                          <a:r>
                            <a:rPr lang="en-IN" sz="2800" b="0" i="0" u="none" strike="noStrike" kern="1200" baseline="30000">
                              <a:solidFill>
                                <a:schemeClr val="tx2"/>
                              </a:solidFill>
                              <a:latin typeface="+mn-lt"/>
                              <a:ea typeface="+mn-ea"/>
                              <a:cs typeface="+mn-cs"/>
                            </a:rPr>
                            <a:t>2</a:t>
                          </a:r>
                          <a:r>
                            <a:rPr lang="en-IN" sz="2800" b="0" i="0" u="none" strike="noStrike" kern="1200" baseline="0">
                              <a:solidFill>
                                <a:schemeClr val="tx2"/>
                              </a:solidFill>
                              <a:latin typeface="+mn-lt"/>
                              <a:ea typeface="+mn-ea"/>
                              <a:cs typeface="+mn-cs"/>
                            </a:rPr>
                            <a:t> − 3</a:t>
                          </a:r>
                          <a:r>
                            <a:rPr lang="en-IN" sz="2800" b="0" i="0" u="none" strike="noStrike" kern="1200" baseline="30000">
                              <a:solidFill>
                                <a:schemeClr val="tx2"/>
                              </a:solidFill>
                              <a:latin typeface="+mn-lt"/>
                              <a:ea typeface="+mn-ea"/>
                              <a:cs typeface="+mn-cs"/>
                            </a:rPr>
                            <a:t>2</a:t>
                          </a:r>
                          <a:endParaRPr lang="en-IN" sz="2800" b="0" i="0" u="none" strike="noStrike" kern="1200" baseline="0">
                            <a:solidFill>
                              <a:schemeClr val="tx2"/>
                            </a:solidFill>
                            <a:latin typeface="+mn-lt"/>
                            <a:ea typeface="+mn-ea"/>
                            <a:cs typeface="+mn-cs"/>
                          </a:endParaRPr>
                        </a:p>
                      </a:txBody>
                      <a:tcPr/>
                    </a:tc>
                    <a:tc>
                      <a:txBody>
                        <a:bodyPr/>
                        <a:lstStyle/>
                        <a:p>
                          <a:r>
                            <a:rPr lang="en-IN" sz="2800" b="0" i="1" u="none" strike="noStrike" kern="1200" baseline="0">
                              <a:solidFill>
                                <a:srgbClr val="0070C0"/>
                              </a:solidFill>
                              <a:latin typeface="+mn-lt"/>
                              <a:ea typeface="+mn-ea"/>
                              <a:cs typeface="+mn-cs"/>
                            </a:rPr>
                            <a:t>c </a:t>
                          </a:r>
                          <a:r>
                            <a:rPr lang="en-IN" sz="2800" b="0" i="0" u="none" strike="noStrike" kern="1200" baseline="0">
                              <a:solidFill>
                                <a:srgbClr val="0070C0"/>
                              </a:solidFill>
                              <a:latin typeface="+mn-lt"/>
                              <a:ea typeface="+mn-ea"/>
                              <a:cs typeface="+mn-cs"/>
                            </a:rPr>
                            <a:t>= 6 and </a:t>
                          </a:r>
                          <a:r>
                            <a:rPr lang="en-IN" sz="2800" b="0" i="1" u="none" strike="noStrike" kern="1200" baseline="0">
                              <a:solidFill>
                                <a:srgbClr val="0070C0"/>
                              </a:solidFill>
                              <a:latin typeface="+mn-lt"/>
                              <a:ea typeface="+mn-ea"/>
                              <a:cs typeface="+mn-cs"/>
                            </a:rPr>
                            <a:t>b </a:t>
                          </a:r>
                          <a:r>
                            <a:rPr lang="en-IN" sz="2800" b="0" i="0" u="none" strike="noStrike" kern="1200" baseline="0">
                              <a:solidFill>
                                <a:srgbClr val="0070C0"/>
                              </a:solidFill>
                              <a:latin typeface="+mn-lt"/>
                              <a:ea typeface="+mn-ea"/>
                              <a:cs typeface="+mn-cs"/>
                            </a:rPr>
                            <a:t>= 3</a:t>
                          </a:r>
                          <a:endParaRPr lang="en-IN" sz="2800">
                            <a:solidFill>
                              <a:srgbClr val="0070C0"/>
                            </a:solidFill>
                          </a:endParaRPr>
                        </a:p>
                      </a:txBody>
                      <a:tcPr anchor="b"/>
                    </a:tc>
                    <a:extLst>
                      <a:ext uri="{0D108BD9-81ED-4DB2-BD59-A6C34878D82A}">
                        <a16:rowId xmlns:a16="http://schemas.microsoft.com/office/drawing/2014/main" val="3609854807"/>
                      </a:ext>
                    </a:extLst>
                  </a:tr>
                  <a:tr h="370840">
                    <a:tc>
                      <a:txBody>
                        <a:bodyPr/>
                        <a:lstStyle/>
                        <a:p>
                          <a:r>
                            <a:rPr lang="en-IN" sz="2800" b="0" i="0" u="none" strike="noStrike" kern="1200" baseline="0">
                              <a:solidFill>
                                <a:schemeClr val="tx2"/>
                              </a:solidFill>
                              <a:latin typeface="+mn-lt"/>
                              <a:ea typeface="+mn-ea"/>
                              <a:cs typeface="+mn-cs"/>
                            </a:rPr>
                            <a:t>        </a:t>
                          </a:r>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𝑎</m:t>
                              </m:r>
                              <m:r>
                                <a:rPr lang="en-IN" sz="2800" b="0" i="1" u="none" strike="noStrike" kern="1200" baseline="0" smtClean="0">
                                  <a:solidFill>
                                    <a:schemeClr val="tx2"/>
                                  </a:solidFill>
                                  <a:latin typeface="Cambria Math" panose="02040503050406030204" pitchFamily="18" charset="0"/>
                                  <a:ea typeface="+mn-ea"/>
                                  <a:cs typeface="+mn-cs"/>
                                </a:rPr>
                                <m:t>=</m:t>
                              </m:r>
                              <m:rad>
                                <m:radPr>
                                  <m:degHide m:val="on"/>
                                  <m:ctrlPr>
                                    <a:rPr lang="en-IN" sz="2800" b="0" i="1" u="none" strike="noStrike" kern="1200" baseline="0" smtClean="0">
                                      <a:solidFill>
                                        <a:schemeClr val="tx2"/>
                                      </a:solidFill>
                                      <a:latin typeface="Cambria Math" panose="02040503050406030204" pitchFamily="18" charset="0"/>
                                      <a:ea typeface="+mn-ea"/>
                                      <a:cs typeface="+mn-cs"/>
                                    </a:rPr>
                                  </m:ctrlPr>
                                </m:radPr>
                                <m:deg/>
                                <m:e>
                                  <m:r>
                                    <a:rPr lang="en-US" sz="2800" b="0" i="1" u="none" strike="noStrike" kern="1200" baseline="0" smtClean="0">
                                      <a:solidFill>
                                        <a:schemeClr val="tx2"/>
                                      </a:solidFill>
                                      <a:latin typeface="Cambria Math" panose="02040503050406030204" pitchFamily="18" charset="0"/>
                                      <a:ea typeface="+mn-ea"/>
                                      <a:cs typeface="+mn-cs"/>
                                    </a:rPr>
                                    <m:t>27</m:t>
                                  </m:r>
                                </m:e>
                              </m:rad>
                            </m:oMath>
                          </a14:m>
                          <a:endParaRPr lang="en-IN" sz="2800" b="0" i="0" u="none" strike="noStrike" kern="1200" baseline="0">
                            <a:solidFill>
                              <a:schemeClr val="tx2"/>
                            </a:solidFill>
                            <a:latin typeface="+mn-lt"/>
                            <a:ea typeface="+mn-ea"/>
                            <a:cs typeface="+mn-cs"/>
                          </a:endParaRP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nchor="b"/>
                    </a:tc>
                    <a:extLst>
                      <a:ext uri="{0D108BD9-81ED-4DB2-BD59-A6C34878D82A}">
                        <a16:rowId xmlns:a16="http://schemas.microsoft.com/office/drawing/2014/main" val="2130249449"/>
                      </a:ext>
                    </a:extLst>
                  </a:tr>
                </a:tbl>
              </a:graphicData>
            </a:graphic>
          </p:graphicFrame>
        </mc:Choice>
        <mc:Fallback xmlns="">
          <p:graphicFrame>
            <p:nvGraphicFramePr>
              <p:cNvPr id="6" name="Table 3">
                <a:extLst>
                  <a:ext uri="{FF2B5EF4-FFF2-40B4-BE49-F238E27FC236}">
                    <a16:creationId xmlns:a16="http://schemas.microsoft.com/office/drawing/2014/main" id="{4C99C617-257B-4C6F-90C9-79CBA77B0960}"/>
                  </a:ext>
                </a:extLst>
              </p:cNvPr>
              <p:cNvGraphicFramePr>
                <a:graphicFrameLocks noGrp="1"/>
              </p:cNvGraphicFramePr>
              <p:nvPr>
                <p:extLst>
                  <p:ext uri="{D42A27DB-BD31-4B8C-83A1-F6EECF244321}">
                    <p14:modId xmlns:p14="http://schemas.microsoft.com/office/powerpoint/2010/main" val="739820913"/>
                  </p:ext>
                </p:extLst>
              </p:nvPr>
            </p:nvGraphicFramePr>
            <p:xfrm>
              <a:off x="554804" y="3575872"/>
              <a:ext cx="6667929" cy="1595374"/>
            </p:xfrm>
            <a:graphic>
              <a:graphicData uri="http://schemas.openxmlformats.org/drawingml/2006/table">
                <a:tbl>
                  <a:tblPr firstRow="1" bandRow="1">
                    <a:tableStyleId>{2D5ABB26-0587-4C30-8999-92F81FD0307C}</a:tableStyleId>
                  </a:tblPr>
                  <a:tblGrid>
                    <a:gridCol w="2928135">
                      <a:extLst>
                        <a:ext uri="{9D8B030D-6E8A-4147-A177-3AD203B41FA5}">
                          <a16:colId xmlns:a16="http://schemas.microsoft.com/office/drawing/2014/main" val="1269305794"/>
                        </a:ext>
                      </a:extLst>
                    </a:gridCol>
                    <a:gridCol w="3739794">
                      <a:extLst>
                        <a:ext uri="{9D8B030D-6E8A-4147-A177-3AD203B41FA5}">
                          <a16:colId xmlns:a16="http://schemas.microsoft.com/office/drawing/2014/main" val="787864663"/>
                        </a:ext>
                      </a:extLst>
                    </a:gridCol>
                  </a:tblGrid>
                  <a:tr h="518160">
                    <a:tc>
                      <a:txBody>
                        <a:bodyPr/>
                        <a:lstStyle/>
                        <a:p>
                          <a:r>
                            <a:rPr lang="en-IN" sz="2800" b="0" i="1" u="none" strike="noStrike" kern="1200" baseline="0">
                              <a:solidFill>
                                <a:schemeClr val="tx2"/>
                              </a:solidFill>
                              <a:latin typeface="+mn-lt"/>
                              <a:ea typeface="+mn-ea"/>
                              <a:cs typeface="+mn-cs"/>
                            </a:rPr>
                            <a:t>a</a:t>
                          </a:r>
                          <a:r>
                            <a:rPr lang="en-IN" sz="2800" b="0" i="0" u="none" strike="noStrike" kern="1200" baseline="30000">
                              <a:solidFill>
                                <a:schemeClr val="tx2"/>
                              </a:solidFill>
                              <a:latin typeface="+mn-lt"/>
                              <a:ea typeface="+mn-ea"/>
                              <a:cs typeface="+mn-cs"/>
                            </a:rPr>
                            <a:t>2</a:t>
                          </a:r>
                          <a:r>
                            <a:rPr lang="en-IN" sz="2800" b="0" i="0" u="none" strike="noStrike" kern="1200" baseline="0">
                              <a:solidFill>
                                <a:schemeClr val="tx2"/>
                              </a:solidFill>
                              <a:latin typeface="+mn-lt"/>
                              <a:ea typeface="+mn-ea"/>
                              <a:cs typeface="+mn-cs"/>
                            </a:rPr>
                            <a:t> + </a:t>
                          </a:r>
                          <a:r>
                            <a:rPr lang="en-IN" sz="2800" b="0" i="1" u="none" strike="noStrike" kern="1200" baseline="0">
                              <a:solidFill>
                                <a:schemeClr val="tx2"/>
                              </a:solidFill>
                              <a:latin typeface="+mn-lt"/>
                              <a:ea typeface="+mn-ea"/>
                              <a:cs typeface="+mn-cs"/>
                            </a:rPr>
                            <a:t>b</a:t>
                          </a:r>
                          <a:r>
                            <a:rPr lang="en-IN" sz="2800" b="0" i="0" u="none" strike="noStrike" kern="1200" baseline="30000">
                              <a:solidFill>
                                <a:schemeClr val="tx2"/>
                              </a:solidFill>
                              <a:latin typeface="+mn-lt"/>
                              <a:ea typeface="+mn-ea"/>
                              <a:cs typeface="+mn-cs"/>
                            </a:rPr>
                            <a:t>2</a:t>
                          </a:r>
                          <a:r>
                            <a:rPr lang="en-IN" sz="2800" b="0" i="0" u="none" strike="noStrike" kern="1200" baseline="0">
                              <a:solidFill>
                                <a:schemeClr val="tx2"/>
                              </a:solidFill>
                              <a:latin typeface="+mn-lt"/>
                              <a:ea typeface="+mn-ea"/>
                              <a:cs typeface="+mn-cs"/>
                            </a:rPr>
                            <a:t> = </a:t>
                          </a:r>
                          <a:r>
                            <a:rPr lang="en-IN" sz="2800" b="0" i="1" u="none" strike="noStrike" kern="1200" baseline="0">
                              <a:solidFill>
                                <a:schemeClr val="tx2"/>
                              </a:solidFill>
                              <a:latin typeface="+mn-lt"/>
                              <a:ea typeface="+mn-ea"/>
                              <a:cs typeface="+mn-cs"/>
                            </a:rPr>
                            <a:t>c</a:t>
                          </a:r>
                          <a:r>
                            <a:rPr lang="en-IN" sz="2800" b="0" i="0" u="none" strike="noStrike" kern="1200" baseline="30000">
                              <a:solidFill>
                                <a:schemeClr val="tx2"/>
                              </a:solidFill>
                              <a:latin typeface="+mn-lt"/>
                              <a:ea typeface="+mn-ea"/>
                              <a:cs typeface="+mn-cs"/>
                            </a:rPr>
                            <a:t>2</a:t>
                          </a:r>
                          <a:endParaRPr lang="en-IN" sz="2800" baseline="300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Pythagorean Theorem</a:t>
                          </a:r>
                          <a:endParaRPr lang="en-IN" sz="2800">
                            <a:solidFill>
                              <a:srgbClr val="0070C0"/>
                            </a:solidFill>
                          </a:endParaRPr>
                        </a:p>
                      </a:txBody>
                      <a:tcPr anchor="b"/>
                    </a:tc>
                    <a:extLst>
                      <a:ext uri="{0D108BD9-81ED-4DB2-BD59-A6C34878D82A}">
                        <a16:rowId xmlns:a16="http://schemas.microsoft.com/office/drawing/2014/main" val="3752062748"/>
                      </a:ext>
                    </a:extLst>
                  </a:tr>
                  <a:tr h="518160">
                    <a:tc>
                      <a:txBody>
                        <a:bodyPr/>
                        <a:lstStyle/>
                        <a:p>
                          <a:r>
                            <a:rPr lang="en-IN" sz="2800" b="0" i="1" u="none" strike="noStrike" kern="1200" baseline="0">
                              <a:solidFill>
                                <a:schemeClr val="tx2"/>
                              </a:solidFill>
                              <a:latin typeface="+mn-lt"/>
                              <a:ea typeface="+mn-ea"/>
                              <a:cs typeface="+mn-cs"/>
                            </a:rPr>
                            <a:t>       a</a:t>
                          </a:r>
                          <a:r>
                            <a:rPr lang="en-IN" sz="2800" b="0" i="0" u="none" strike="noStrike" kern="1200" baseline="30000">
                              <a:solidFill>
                                <a:schemeClr val="tx2"/>
                              </a:solidFill>
                              <a:latin typeface="+mn-lt"/>
                              <a:ea typeface="+mn-ea"/>
                              <a:cs typeface="+mn-cs"/>
                            </a:rPr>
                            <a:t>2</a:t>
                          </a:r>
                          <a:r>
                            <a:rPr lang="en-IN" sz="2800" b="0" i="0" u="none" strike="noStrike" kern="1200" baseline="0">
                              <a:solidFill>
                                <a:schemeClr val="tx2"/>
                              </a:solidFill>
                              <a:latin typeface="+mn-lt"/>
                              <a:ea typeface="+mn-ea"/>
                              <a:cs typeface="+mn-cs"/>
                            </a:rPr>
                            <a:t> = 6</a:t>
                          </a:r>
                          <a:r>
                            <a:rPr lang="en-IN" sz="2800" b="0" i="0" u="none" strike="noStrike" kern="1200" baseline="30000">
                              <a:solidFill>
                                <a:schemeClr val="tx2"/>
                              </a:solidFill>
                              <a:latin typeface="+mn-lt"/>
                              <a:ea typeface="+mn-ea"/>
                              <a:cs typeface="+mn-cs"/>
                            </a:rPr>
                            <a:t>2</a:t>
                          </a:r>
                          <a:r>
                            <a:rPr lang="en-IN" sz="2800" b="0" i="0" u="none" strike="noStrike" kern="1200" baseline="0">
                              <a:solidFill>
                                <a:schemeClr val="tx2"/>
                              </a:solidFill>
                              <a:latin typeface="+mn-lt"/>
                              <a:ea typeface="+mn-ea"/>
                              <a:cs typeface="+mn-cs"/>
                            </a:rPr>
                            <a:t> − 3</a:t>
                          </a:r>
                          <a:r>
                            <a:rPr lang="en-IN" sz="2800" b="0" i="0" u="none" strike="noStrike" kern="1200" baseline="30000">
                              <a:solidFill>
                                <a:schemeClr val="tx2"/>
                              </a:solidFill>
                              <a:latin typeface="+mn-lt"/>
                              <a:ea typeface="+mn-ea"/>
                              <a:cs typeface="+mn-cs"/>
                            </a:rPr>
                            <a:t>2</a:t>
                          </a:r>
                          <a:endParaRPr lang="en-IN" sz="2800" b="0" i="0" u="none" strike="noStrike" kern="1200" baseline="0">
                            <a:solidFill>
                              <a:schemeClr val="tx2"/>
                            </a:solidFill>
                            <a:latin typeface="+mn-lt"/>
                            <a:ea typeface="+mn-ea"/>
                            <a:cs typeface="+mn-cs"/>
                          </a:endParaRPr>
                        </a:p>
                      </a:txBody>
                      <a:tcPr/>
                    </a:tc>
                    <a:tc>
                      <a:txBody>
                        <a:bodyPr/>
                        <a:lstStyle/>
                        <a:p>
                          <a:r>
                            <a:rPr lang="en-IN" sz="2800" b="0" i="1" u="none" strike="noStrike" kern="1200" baseline="0">
                              <a:solidFill>
                                <a:srgbClr val="0070C0"/>
                              </a:solidFill>
                              <a:latin typeface="+mn-lt"/>
                              <a:ea typeface="+mn-ea"/>
                              <a:cs typeface="+mn-cs"/>
                            </a:rPr>
                            <a:t>c </a:t>
                          </a:r>
                          <a:r>
                            <a:rPr lang="en-IN" sz="2800" b="0" i="0" u="none" strike="noStrike" kern="1200" baseline="0">
                              <a:solidFill>
                                <a:srgbClr val="0070C0"/>
                              </a:solidFill>
                              <a:latin typeface="+mn-lt"/>
                              <a:ea typeface="+mn-ea"/>
                              <a:cs typeface="+mn-cs"/>
                            </a:rPr>
                            <a:t>= 6 and </a:t>
                          </a:r>
                          <a:r>
                            <a:rPr lang="en-IN" sz="2800" b="0" i="1" u="none" strike="noStrike" kern="1200" baseline="0">
                              <a:solidFill>
                                <a:srgbClr val="0070C0"/>
                              </a:solidFill>
                              <a:latin typeface="+mn-lt"/>
                              <a:ea typeface="+mn-ea"/>
                              <a:cs typeface="+mn-cs"/>
                            </a:rPr>
                            <a:t>b </a:t>
                          </a:r>
                          <a:r>
                            <a:rPr lang="en-IN" sz="2800" b="0" i="0" u="none" strike="noStrike" kern="1200" baseline="0">
                              <a:solidFill>
                                <a:srgbClr val="0070C0"/>
                              </a:solidFill>
                              <a:latin typeface="+mn-lt"/>
                              <a:ea typeface="+mn-ea"/>
                              <a:cs typeface="+mn-cs"/>
                            </a:rPr>
                            <a:t>= 3</a:t>
                          </a:r>
                          <a:endParaRPr lang="en-IN" sz="2800">
                            <a:solidFill>
                              <a:srgbClr val="0070C0"/>
                            </a:solidFill>
                          </a:endParaRPr>
                        </a:p>
                      </a:txBody>
                      <a:tcPr anchor="b"/>
                    </a:tc>
                    <a:extLst>
                      <a:ext uri="{0D108BD9-81ED-4DB2-BD59-A6C34878D82A}">
                        <a16:rowId xmlns:a16="http://schemas.microsoft.com/office/drawing/2014/main" val="3609854807"/>
                      </a:ext>
                    </a:extLst>
                  </a:tr>
                  <a:tr h="559054">
                    <a:tc>
                      <a:txBody>
                        <a:bodyPr/>
                        <a:lstStyle/>
                        <a:p>
                          <a:endParaRPr lang="en-US"/>
                        </a:p>
                      </a:txBody>
                      <a:tcPr>
                        <a:blipFill>
                          <a:blip r:embed="rId2"/>
                          <a:stretch>
                            <a:fillRect t="-196739" r="-127917" b="-29348"/>
                          </a:stretch>
                        </a:blipFill>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nchor="b"/>
                    </a:tc>
                    <a:extLst>
                      <a:ext uri="{0D108BD9-81ED-4DB2-BD59-A6C34878D82A}">
                        <a16:rowId xmlns:a16="http://schemas.microsoft.com/office/drawing/2014/main" val="2130249449"/>
                      </a:ext>
                    </a:extLst>
                  </a:tr>
                </a:tbl>
              </a:graphicData>
            </a:graphic>
          </p:graphicFrame>
        </mc:Fallback>
      </mc:AlternateContent>
      <p:pic>
        <p:nvPicPr>
          <p:cNvPr id="4" name="Picture 3" descr="Shape, line chart, polygon&#10;&#10;Description automatically generated">
            <a:extLst>
              <a:ext uri="{FF2B5EF4-FFF2-40B4-BE49-F238E27FC236}">
                <a16:creationId xmlns:a16="http://schemas.microsoft.com/office/drawing/2014/main" id="{C227AE00-AAEB-4023-ADD9-7FDEA5834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171" y="2278382"/>
            <a:ext cx="2210108" cy="2076740"/>
          </a:xfrm>
          <a:prstGeom prst="rect">
            <a:avLst/>
          </a:prstGeom>
        </p:spPr>
      </p:pic>
    </p:spTree>
    <p:extLst>
      <p:ext uri="{BB962C8B-B14F-4D97-AF65-F5344CB8AC3E}">
        <p14:creationId xmlns:p14="http://schemas.microsoft.com/office/powerpoint/2010/main" val="3075175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IN" sz="2800" b="0">
                <a:solidFill>
                  <a:schemeClr val="tx1"/>
                </a:solidFill>
              </a:rPr>
              <a:t>Lateral Area and Surface Area of a Regular Pyramid</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8"/>
            <a:ext cx="5427219" cy="54817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Calculate the area of the base </a:t>
            </a:r>
            <a:r>
              <a:rPr lang="en-IN" sz="2800" i="1"/>
              <a:t>B</a:t>
            </a:r>
            <a:r>
              <a:rPr lang="en-IN" sz="2800"/>
              <a:t>.</a:t>
            </a:r>
            <a:endParaRPr lang="en-US" sz="2800" b="0" i="0" u="none" strike="noStrike" baseline="0"/>
          </a:p>
        </p:txBody>
      </p:sp>
      <mc:AlternateContent xmlns:mc="http://schemas.openxmlformats.org/markup-compatibility/2006" xmlns:a14="http://schemas.microsoft.com/office/drawing/2010/main">
        <mc:Choice Requires="a14">
          <p:graphicFrame>
            <p:nvGraphicFramePr>
              <p:cNvPr id="6" name="Table 3">
                <a:extLst>
                  <a:ext uri="{FF2B5EF4-FFF2-40B4-BE49-F238E27FC236}">
                    <a16:creationId xmlns:a16="http://schemas.microsoft.com/office/drawing/2014/main" id="{4C99C617-257B-4C6F-90C9-79CBA77B0960}"/>
                  </a:ext>
                </a:extLst>
              </p:cNvPr>
              <p:cNvGraphicFramePr>
                <a:graphicFrameLocks noGrp="1"/>
              </p:cNvGraphicFramePr>
              <p:nvPr>
                <p:extLst>
                  <p:ext uri="{D42A27DB-BD31-4B8C-83A1-F6EECF244321}">
                    <p14:modId xmlns:p14="http://schemas.microsoft.com/office/powerpoint/2010/main" val="3848092353"/>
                  </p:ext>
                </p:extLst>
              </p:nvPr>
            </p:nvGraphicFramePr>
            <p:xfrm>
              <a:off x="554804" y="2599830"/>
              <a:ext cx="5787002" cy="2102358"/>
            </p:xfrm>
            <a:graphic>
              <a:graphicData uri="http://schemas.openxmlformats.org/drawingml/2006/table">
                <a:tbl>
                  <a:tblPr firstRow="1" bandRow="1">
                    <a:tableStyleId>{2D5ABB26-0587-4C30-8999-92F81FD0307C}</a:tableStyleId>
                  </a:tblPr>
                  <a:tblGrid>
                    <a:gridCol w="2533954">
                      <a:extLst>
                        <a:ext uri="{9D8B030D-6E8A-4147-A177-3AD203B41FA5}">
                          <a16:colId xmlns:a16="http://schemas.microsoft.com/office/drawing/2014/main" val="1269305794"/>
                        </a:ext>
                      </a:extLst>
                    </a:gridCol>
                    <a:gridCol w="3253048">
                      <a:extLst>
                        <a:ext uri="{9D8B030D-6E8A-4147-A177-3AD203B41FA5}">
                          <a16:colId xmlns:a16="http://schemas.microsoft.com/office/drawing/2014/main" val="787864663"/>
                        </a:ext>
                      </a:extLst>
                    </a:gridCol>
                  </a:tblGrid>
                  <a:tr h="370840">
                    <a:tc>
                      <a:txBody>
                        <a:bodyPr/>
                        <a:lstStyle/>
                        <a:p>
                          <a:pPr algn="l"/>
                          <a14:m>
                            <m:oMathPara xmlns:m="http://schemas.openxmlformats.org/officeDocument/2006/math">
                              <m:oMathParaPr>
                                <m:jc m:val="left"/>
                              </m:oMathParaPr>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𝐵</m:t>
                                </m:r>
                                <m:r>
                                  <a:rPr lang="en-IN" sz="2800" b="0" i="1" u="none" strike="noStrike" kern="1200" baseline="0" smtClean="0">
                                    <a:solidFill>
                                      <a:schemeClr val="tx2"/>
                                    </a:solidFill>
                                    <a:latin typeface="Cambria Math" panose="02040503050406030204" pitchFamily="18" charset="0"/>
                                    <a:ea typeface="+mn-ea"/>
                                    <a:cs typeface="+mn-cs"/>
                                  </a:rPr>
                                  <m:t>=</m:t>
                                </m:r>
                                <m:f>
                                  <m:fPr>
                                    <m:ctrlPr>
                                      <a:rPr lang="en-IN"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1</m:t>
                                    </m:r>
                                  </m:num>
                                  <m:den>
                                    <m:r>
                                      <a:rPr lang="en-US" sz="2800" b="0" i="1" u="none" strike="noStrike" kern="1200" baseline="0" smtClean="0">
                                        <a:solidFill>
                                          <a:schemeClr val="tx2"/>
                                        </a:solidFill>
                                        <a:latin typeface="Cambria Math" panose="02040503050406030204" pitchFamily="18" charset="0"/>
                                        <a:ea typeface="+mn-ea"/>
                                        <a:cs typeface="+mn-cs"/>
                                      </a:rPr>
                                      <m:t>2</m:t>
                                    </m:r>
                                  </m:den>
                                </m:f>
                                <m:r>
                                  <a:rPr lang="en-US" sz="2800" b="0" i="1" u="none" strike="noStrike" kern="1200" baseline="0" smtClean="0">
                                    <a:solidFill>
                                      <a:schemeClr val="tx2"/>
                                    </a:solidFill>
                                    <a:latin typeface="Cambria Math" panose="02040503050406030204" pitchFamily="18" charset="0"/>
                                    <a:ea typeface="+mn-ea"/>
                                    <a:cs typeface="+mn-cs"/>
                                  </a:rPr>
                                  <m:t>𝑏h</m:t>
                                </m:r>
                              </m:oMath>
                            </m:oMathPara>
                          </a14:m>
                          <a:endParaRPr lang="en-IN" sz="2800" baseline="30000">
                            <a:solidFill>
                              <a:schemeClr val="tx2"/>
                            </a:solidFill>
                          </a:endParaRPr>
                        </a:p>
                      </a:txBody>
                      <a:tcPr/>
                    </a:tc>
                    <a:tc>
                      <a:txBody>
                        <a:bodyPr/>
                        <a:lstStyle/>
                        <a:p>
                          <a:pPr algn="l"/>
                          <a:r>
                            <a:rPr lang="en-IN" sz="2800" b="0" i="0" u="none" strike="noStrike" kern="1200" baseline="0">
                              <a:solidFill>
                                <a:srgbClr val="0070C0"/>
                              </a:solidFill>
                              <a:latin typeface="+mn-lt"/>
                              <a:ea typeface="+mn-ea"/>
                              <a:cs typeface="+mn-cs"/>
                            </a:rPr>
                            <a:t>Area of a triangle</a:t>
                          </a:r>
                          <a:endParaRPr lang="en-IN" sz="2800">
                            <a:solidFill>
                              <a:srgbClr val="0070C0"/>
                            </a:solidFill>
                          </a:endParaRPr>
                        </a:p>
                      </a:txBody>
                      <a:tcPr anchor="b"/>
                    </a:tc>
                    <a:extLst>
                      <a:ext uri="{0D108BD9-81ED-4DB2-BD59-A6C34878D82A}">
                        <a16:rowId xmlns:a16="http://schemas.microsoft.com/office/drawing/2014/main" val="3752062748"/>
                      </a:ext>
                    </a:extLst>
                  </a:tr>
                  <a:tr h="370840">
                    <a:tc>
                      <a:txBody>
                        <a:bodyPr/>
                        <a:lstStyle/>
                        <a:p>
                          <a:pPr algn="l"/>
                          <a:r>
                            <a:rPr lang="en-IN" sz="2800" b="0" i="1" u="none" strike="noStrike" kern="1200" baseline="0">
                              <a:solidFill>
                                <a:schemeClr val="tx2"/>
                              </a:solidFill>
                              <a:latin typeface="+mn-lt"/>
                              <a:ea typeface="+mn-ea"/>
                              <a:cs typeface="+mn-cs"/>
                            </a:rPr>
                            <a:t>   </a:t>
                          </a:r>
                          <a14:m>
                            <m:oMath xmlns:m="http://schemas.openxmlformats.org/officeDocument/2006/math">
                              <m:r>
                                <a:rPr lang="en-IN" sz="2800" b="0" i="1" u="none" strike="noStrike" kern="1200" baseline="0" smtClean="0">
                                  <a:solidFill>
                                    <a:schemeClr val="tx2"/>
                                  </a:solidFill>
                                  <a:latin typeface="Cambria Math" panose="02040503050406030204" pitchFamily="18" charset="0"/>
                                  <a:ea typeface="+mn-ea"/>
                                  <a:cs typeface="+mn-cs"/>
                                </a:rPr>
                                <m:t>=</m:t>
                              </m:r>
                              <m:f>
                                <m:fPr>
                                  <m:ctrlPr>
                                    <a:rPr lang="en-IN" sz="2800" b="0" i="1" u="none" strike="noStrike" kern="1200" baseline="0" smtClean="0">
                                      <a:solidFill>
                                        <a:schemeClr val="tx2"/>
                                      </a:solidFill>
                                      <a:latin typeface="Cambria Math" panose="02040503050406030204" pitchFamily="18" charset="0"/>
                                      <a:ea typeface="+mn-ea"/>
                                      <a:cs typeface="+mn-cs"/>
                                    </a:rPr>
                                  </m:ctrlPr>
                                </m:fPr>
                                <m:num>
                                  <m:r>
                                    <a:rPr lang="en-US" sz="2800" b="0" i="1" u="none" strike="noStrike" kern="1200" baseline="0" smtClean="0">
                                      <a:solidFill>
                                        <a:schemeClr val="tx2"/>
                                      </a:solidFill>
                                      <a:latin typeface="Cambria Math" panose="02040503050406030204" pitchFamily="18" charset="0"/>
                                      <a:ea typeface="+mn-ea"/>
                                      <a:cs typeface="+mn-cs"/>
                                    </a:rPr>
                                    <m:t>1</m:t>
                                  </m:r>
                                </m:num>
                                <m:den>
                                  <m:r>
                                    <a:rPr lang="en-US" sz="2800" b="0" i="1" u="none" strike="noStrike" kern="1200" baseline="0" smtClean="0">
                                      <a:solidFill>
                                        <a:schemeClr val="tx2"/>
                                      </a:solidFill>
                                      <a:latin typeface="Cambria Math" panose="02040503050406030204" pitchFamily="18" charset="0"/>
                                      <a:ea typeface="+mn-ea"/>
                                      <a:cs typeface="+mn-cs"/>
                                    </a:rPr>
                                    <m:t>2</m:t>
                                  </m:r>
                                </m:den>
                              </m:f>
                              <m:d>
                                <m:dPr>
                                  <m:ctrlPr>
                                    <a:rPr lang="en-US" sz="2800" b="0" i="1" u="none" strike="noStrike" kern="1200" baseline="0" smtClean="0">
                                      <a:solidFill>
                                        <a:schemeClr val="tx2"/>
                                      </a:solidFill>
                                      <a:latin typeface="Cambria Math" panose="02040503050406030204" pitchFamily="18" charset="0"/>
                                      <a:ea typeface="+mn-ea"/>
                                      <a:cs typeface="+mn-cs"/>
                                    </a:rPr>
                                  </m:ctrlPr>
                                </m:dPr>
                                <m:e>
                                  <m:r>
                                    <a:rPr lang="en-US" sz="2800" b="0" i="1" u="none" strike="noStrike" kern="1200" baseline="0" smtClean="0">
                                      <a:solidFill>
                                        <a:schemeClr val="tx2"/>
                                      </a:solidFill>
                                      <a:latin typeface="Cambria Math" panose="02040503050406030204" pitchFamily="18" charset="0"/>
                                      <a:ea typeface="+mn-ea"/>
                                      <a:cs typeface="+mn-cs"/>
                                    </a:rPr>
                                    <m:t>6</m:t>
                                  </m:r>
                                </m:e>
                              </m:d>
                              <m:rad>
                                <m:radPr>
                                  <m:degHide m:val="on"/>
                                  <m:ctrlPr>
                                    <a:rPr lang="en-US" sz="2800" b="0" i="1" u="none" strike="noStrike" kern="1200" baseline="0" smtClean="0">
                                      <a:solidFill>
                                        <a:schemeClr val="tx2"/>
                                      </a:solidFill>
                                      <a:latin typeface="Cambria Math" panose="02040503050406030204" pitchFamily="18" charset="0"/>
                                      <a:ea typeface="+mn-ea"/>
                                      <a:cs typeface="+mn-cs"/>
                                    </a:rPr>
                                  </m:ctrlPr>
                                </m:radPr>
                                <m:deg/>
                                <m:e>
                                  <m:r>
                                    <a:rPr lang="en-US" sz="2800" b="0" i="1" u="none" strike="noStrike" kern="1200" baseline="0" smtClean="0">
                                      <a:solidFill>
                                        <a:schemeClr val="tx2"/>
                                      </a:solidFill>
                                      <a:latin typeface="Cambria Math" panose="02040503050406030204" pitchFamily="18" charset="0"/>
                                      <a:ea typeface="+mn-ea"/>
                                      <a:cs typeface="+mn-cs"/>
                                    </a:rPr>
                                    <m:t>27</m:t>
                                  </m:r>
                                </m:e>
                              </m:rad>
                            </m:oMath>
                          </a14:m>
                          <a:endParaRPr lang="en-IN" sz="2800" b="0" i="0" u="none" strike="noStrike" kern="1200" baseline="0">
                            <a:solidFill>
                              <a:schemeClr val="tx2"/>
                            </a:solidFill>
                            <a:latin typeface="+mn-lt"/>
                            <a:ea typeface="+mn-ea"/>
                            <a:cs typeface="+mn-cs"/>
                          </a:endParaRPr>
                        </a:p>
                      </a:txBody>
                      <a:tcPr/>
                    </a:tc>
                    <a:tc>
                      <a:txBody>
                        <a:bodyPr/>
                        <a:lstStyle/>
                        <a:p>
                          <a:pPr algn="l"/>
                          <a:r>
                            <a:rPr lang="en-IN" sz="2800" b="0" i="0" u="none" strike="noStrike" kern="1200" baseline="0">
                              <a:solidFill>
                                <a:srgbClr val="0070C0"/>
                              </a:solidFill>
                              <a:latin typeface="+mn-lt"/>
                              <a:ea typeface="+mn-ea"/>
                              <a:cs typeface="+mn-cs"/>
                            </a:rPr>
                            <a:t>Substitute.</a:t>
                          </a:r>
                          <a:endParaRPr lang="en-IN" sz="2800">
                            <a:solidFill>
                              <a:srgbClr val="0070C0"/>
                            </a:solidFill>
                          </a:endParaRPr>
                        </a:p>
                      </a:txBody>
                      <a:tcPr anchor="b"/>
                    </a:tc>
                    <a:extLst>
                      <a:ext uri="{0D108BD9-81ED-4DB2-BD59-A6C34878D82A}">
                        <a16:rowId xmlns:a16="http://schemas.microsoft.com/office/drawing/2014/main" val="3609854807"/>
                      </a:ext>
                    </a:extLst>
                  </a:tr>
                  <a:tr h="370840">
                    <a:tc>
                      <a:txBody>
                        <a:bodyPr/>
                        <a:lstStyle/>
                        <a:p>
                          <a:pPr algn="l"/>
                          <a:r>
                            <a:rPr lang="en-IN" sz="2800" b="0" i="0" u="none" strike="noStrike" kern="1200" baseline="0">
                              <a:solidFill>
                                <a:schemeClr val="tx1"/>
                              </a:solidFill>
                              <a:latin typeface="+mn-lt"/>
                              <a:ea typeface="+mn-ea"/>
                              <a:cs typeface="+mn-cs"/>
                            </a:rPr>
                            <a:t>   </a:t>
                          </a:r>
                          <a:r>
                            <a:rPr lang="en-IN" sz="2800" b="0" i="0" u="none" strike="noStrike" kern="1200" baseline="0">
                              <a:solidFill>
                                <a:schemeClr val="tx2"/>
                              </a:solidFill>
                              <a:latin typeface="+mn-lt"/>
                              <a:ea typeface="+mn-ea"/>
                              <a:cs typeface="+mn-cs"/>
                            </a:rPr>
                            <a:t>≈ 15.6</a:t>
                          </a:r>
                        </a:p>
                      </a:txBody>
                      <a:tcPr/>
                    </a:tc>
                    <a:tc>
                      <a:txBody>
                        <a:bodyPr/>
                        <a:lstStyle/>
                        <a:p>
                          <a:pPr algn="l"/>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nchor="b"/>
                    </a:tc>
                    <a:extLst>
                      <a:ext uri="{0D108BD9-81ED-4DB2-BD59-A6C34878D82A}">
                        <a16:rowId xmlns:a16="http://schemas.microsoft.com/office/drawing/2014/main" val="2130249449"/>
                      </a:ext>
                    </a:extLst>
                  </a:tr>
                </a:tbl>
              </a:graphicData>
            </a:graphic>
          </p:graphicFrame>
        </mc:Choice>
        <mc:Fallback xmlns="">
          <p:graphicFrame>
            <p:nvGraphicFramePr>
              <p:cNvPr id="6" name="Table 3">
                <a:extLst>
                  <a:ext uri="{FF2B5EF4-FFF2-40B4-BE49-F238E27FC236}">
                    <a16:creationId xmlns:a16="http://schemas.microsoft.com/office/drawing/2014/main" id="{4C99C617-257B-4C6F-90C9-79CBA77B0960}"/>
                  </a:ext>
                </a:extLst>
              </p:cNvPr>
              <p:cNvGraphicFramePr>
                <a:graphicFrameLocks noGrp="1"/>
              </p:cNvGraphicFramePr>
              <p:nvPr>
                <p:extLst>
                  <p:ext uri="{D42A27DB-BD31-4B8C-83A1-F6EECF244321}">
                    <p14:modId xmlns:p14="http://schemas.microsoft.com/office/powerpoint/2010/main" val="3848092353"/>
                  </p:ext>
                </p:extLst>
              </p:nvPr>
            </p:nvGraphicFramePr>
            <p:xfrm>
              <a:off x="554804" y="2599830"/>
              <a:ext cx="5787002" cy="2102358"/>
            </p:xfrm>
            <a:graphic>
              <a:graphicData uri="http://schemas.openxmlformats.org/drawingml/2006/table">
                <a:tbl>
                  <a:tblPr firstRow="1" bandRow="1">
                    <a:tableStyleId>{2D5ABB26-0587-4C30-8999-92F81FD0307C}</a:tableStyleId>
                  </a:tblPr>
                  <a:tblGrid>
                    <a:gridCol w="2533954">
                      <a:extLst>
                        <a:ext uri="{9D8B030D-6E8A-4147-A177-3AD203B41FA5}">
                          <a16:colId xmlns:a16="http://schemas.microsoft.com/office/drawing/2014/main" val="1269305794"/>
                        </a:ext>
                      </a:extLst>
                    </a:gridCol>
                    <a:gridCol w="3253048">
                      <a:extLst>
                        <a:ext uri="{9D8B030D-6E8A-4147-A177-3AD203B41FA5}">
                          <a16:colId xmlns:a16="http://schemas.microsoft.com/office/drawing/2014/main" val="787864663"/>
                        </a:ext>
                      </a:extLst>
                    </a:gridCol>
                  </a:tblGrid>
                  <a:tr h="890270">
                    <a:tc>
                      <a:txBody>
                        <a:bodyPr/>
                        <a:lstStyle/>
                        <a:p>
                          <a:endParaRPr lang="en-US"/>
                        </a:p>
                      </a:txBody>
                      <a:tcPr>
                        <a:blipFill>
                          <a:blip r:embed="rId2"/>
                          <a:stretch>
                            <a:fillRect r="-128365" b="-153741"/>
                          </a:stretch>
                        </a:blipFill>
                      </a:tcPr>
                    </a:tc>
                    <a:tc>
                      <a:txBody>
                        <a:bodyPr/>
                        <a:lstStyle/>
                        <a:p>
                          <a:pPr algn="l"/>
                          <a:r>
                            <a:rPr lang="en-IN" sz="2800" b="0" i="0" u="none" strike="noStrike" kern="1200" baseline="0">
                              <a:solidFill>
                                <a:srgbClr val="0070C0"/>
                              </a:solidFill>
                              <a:latin typeface="+mn-lt"/>
                              <a:ea typeface="+mn-ea"/>
                              <a:cs typeface="+mn-cs"/>
                            </a:rPr>
                            <a:t>Area of a triangle</a:t>
                          </a:r>
                          <a:endParaRPr lang="en-IN" sz="2800">
                            <a:solidFill>
                              <a:srgbClr val="0070C0"/>
                            </a:solidFill>
                          </a:endParaRPr>
                        </a:p>
                      </a:txBody>
                      <a:tcPr anchor="b"/>
                    </a:tc>
                    <a:extLst>
                      <a:ext uri="{0D108BD9-81ED-4DB2-BD59-A6C34878D82A}">
                        <a16:rowId xmlns:a16="http://schemas.microsoft.com/office/drawing/2014/main" val="3752062748"/>
                      </a:ext>
                    </a:extLst>
                  </a:tr>
                  <a:tr h="693928">
                    <a:tc>
                      <a:txBody>
                        <a:bodyPr/>
                        <a:lstStyle/>
                        <a:p>
                          <a:endParaRPr lang="en-US"/>
                        </a:p>
                      </a:txBody>
                      <a:tcPr>
                        <a:blipFill>
                          <a:blip r:embed="rId2"/>
                          <a:stretch>
                            <a:fillRect t="-128947" r="-128365" b="-98246"/>
                          </a:stretch>
                        </a:blipFill>
                      </a:tcPr>
                    </a:tc>
                    <a:tc>
                      <a:txBody>
                        <a:bodyPr/>
                        <a:lstStyle/>
                        <a:p>
                          <a:pPr algn="l"/>
                          <a:r>
                            <a:rPr lang="en-IN" sz="2800" b="0" i="0" u="none" strike="noStrike" kern="1200" baseline="0">
                              <a:solidFill>
                                <a:srgbClr val="0070C0"/>
                              </a:solidFill>
                              <a:latin typeface="+mn-lt"/>
                              <a:ea typeface="+mn-ea"/>
                              <a:cs typeface="+mn-cs"/>
                            </a:rPr>
                            <a:t>Substitute.</a:t>
                          </a:r>
                          <a:endParaRPr lang="en-IN" sz="2800">
                            <a:solidFill>
                              <a:srgbClr val="0070C0"/>
                            </a:solidFill>
                          </a:endParaRPr>
                        </a:p>
                      </a:txBody>
                      <a:tcPr anchor="b"/>
                    </a:tc>
                    <a:extLst>
                      <a:ext uri="{0D108BD9-81ED-4DB2-BD59-A6C34878D82A}">
                        <a16:rowId xmlns:a16="http://schemas.microsoft.com/office/drawing/2014/main" val="3609854807"/>
                      </a:ext>
                    </a:extLst>
                  </a:tr>
                  <a:tr h="518160">
                    <a:tc>
                      <a:txBody>
                        <a:bodyPr/>
                        <a:lstStyle/>
                        <a:p>
                          <a:pPr algn="l"/>
                          <a:r>
                            <a:rPr lang="en-IN" sz="2800" b="0" i="0" u="none" strike="noStrike" kern="1200" baseline="0">
                              <a:solidFill>
                                <a:schemeClr val="tx1"/>
                              </a:solidFill>
                              <a:latin typeface="+mn-lt"/>
                              <a:ea typeface="+mn-ea"/>
                              <a:cs typeface="+mn-cs"/>
                            </a:rPr>
                            <a:t>   </a:t>
                          </a:r>
                          <a:r>
                            <a:rPr lang="en-IN" sz="2800" b="0" i="0" u="none" strike="noStrike" kern="1200" baseline="0">
                              <a:solidFill>
                                <a:schemeClr val="tx2"/>
                              </a:solidFill>
                              <a:latin typeface="+mn-lt"/>
                              <a:ea typeface="+mn-ea"/>
                              <a:cs typeface="+mn-cs"/>
                            </a:rPr>
                            <a:t>≈ 15.6</a:t>
                          </a:r>
                        </a:p>
                      </a:txBody>
                      <a:tcPr/>
                    </a:tc>
                    <a:tc>
                      <a:txBody>
                        <a:bodyPr/>
                        <a:lstStyle/>
                        <a:p>
                          <a:pPr algn="l"/>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nchor="b"/>
                    </a:tc>
                    <a:extLst>
                      <a:ext uri="{0D108BD9-81ED-4DB2-BD59-A6C34878D82A}">
                        <a16:rowId xmlns:a16="http://schemas.microsoft.com/office/drawing/2014/main" val="2130249449"/>
                      </a:ext>
                    </a:extLst>
                  </a:tr>
                </a:tbl>
              </a:graphicData>
            </a:graphic>
          </p:graphicFrame>
        </mc:Fallback>
      </mc:AlternateContent>
      <p:sp>
        <p:nvSpPr>
          <p:cNvPr id="7" name="Content Placeholder 2">
            <a:extLst>
              <a:ext uri="{FF2B5EF4-FFF2-40B4-BE49-F238E27FC236}">
                <a16:creationId xmlns:a16="http://schemas.microsoft.com/office/drawing/2014/main" id="{D71A0003-4E55-43D5-8BF9-04E7E9FAA6DA}"/>
              </a:ext>
            </a:extLst>
          </p:cNvPr>
          <p:cNvSpPr txBox="1">
            <a:spLocks/>
          </p:cNvSpPr>
          <p:nvPr/>
        </p:nvSpPr>
        <p:spPr>
          <a:xfrm>
            <a:off x="468437" y="4802952"/>
            <a:ext cx="7473487" cy="101222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So, the area of the base </a:t>
            </a:r>
            <a:r>
              <a:rPr lang="en-IN" sz="2800" i="1"/>
              <a:t>B </a:t>
            </a:r>
            <a:r>
              <a:rPr lang="en-IN" sz="2800"/>
              <a:t>is approximately 15.6 square feet.</a:t>
            </a:r>
            <a:endParaRPr lang="en-US" sz="2800" b="0" i="0" u="none" strike="noStrike" baseline="0"/>
          </a:p>
        </p:txBody>
      </p:sp>
      <p:pic>
        <p:nvPicPr>
          <p:cNvPr id="8" name="Picture 7" descr="Shape, line chart, polygon&#10;&#10;Description automatically generated">
            <a:extLst>
              <a:ext uri="{FF2B5EF4-FFF2-40B4-BE49-F238E27FC236}">
                <a16:creationId xmlns:a16="http://schemas.microsoft.com/office/drawing/2014/main" id="{4D41A053-BF87-4F69-A3A1-DC6CF8473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171" y="2278382"/>
            <a:ext cx="2210108" cy="2076740"/>
          </a:xfrm>
          <a:prstGeom prst="rect">
            <a:avLst/>
          </a:prstGeom>
        </p:spPr>
      </p:pic>
    </p:spTree>
    <p:extLst>
      <p:ext uri="{BB962C8B-B14F-4D97-AF65-F5344CB8AC3E}">
        <p14:creationId xmlns:p14="http://schemas.microsoft.com/office/powerpoint/2010/main" val="787895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3</a:t>
            </a:r>
            <a:br>
              <a:rPr lang="en-US" sz="2800">
                <a:solidFill>
                  <a:srgbClr val="33175A"/>
                </a:solidFill>
              </a:rPr>
            </a:br>
            <a:r>
              <a:rPr lang="en-IN" sz="2800" b="0">
                <a:solidFill>
                  <a:schemeClr val="tx1"/>
                </a:solidFill>
              </a:rPr>
              <a:t>Lateral Area and Surface Area of a Regular Pyramid</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8"/>
            <a:ext cx="7276567" cy="9694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5100" indent="-1435100"/>
            <a:r>
              <a:rPr lang="en-US" sz="2800" b="1">
                <a:solidFill>
                  <a:schemeClr val="tx1"/>
                </a:solidFill>
              </a:rPr>
              <a:t>Step 2 </a:t>
            </a:r>
            <a:r>
              <a:rPr lang="en-IN" sz="2800" b="1">
                <a:solidFill>
                  <a:schemeClr val="tx1"/>
                </a:solidFill>
              </a:rPr>
              <a:t>Find the surface area of the pyramid.</a:t>
            </a:r>
            <a:endParaRPr lang="en-US" sz="2800" b="0" i="0" u="none" strike="noStrike" baseline="0">
              <a:solidFill>
                <a:schemeClr val="tx1"/>
              </a:solidFill>
            </a:endParaRPr>
          </a:p>
        </p:txBody>
      </p:sp>
      <p:graphicFrame>
        <p:nvGraphicFramePr>
          <p:cNvPr id="6" name="Table 3">
            <a:extLst>
              <a:ext uri="{FF2B5EF4-FFF2-40B4-BE49-F238E27FC236}">
                <a16:creationId xmlns:a16="http://schemas.microsoft.com/office/drawing/2014/main" id="{4C99C617-257B-4C6F-90C9-79CBA77B0960}"/>
              </a:ext>
            </a:extLst>
          </p:cNvPr>
          <p:cNvGraphicFramePr>
            <a:graphicFrameLocks noGrp="1"/>
          </p:cNvGraphicFramePr>
          <p:nvPr>
            <p:extLst>
              <p:ext uri="{D42A27DB-BD31-4B8C-83A1-F6EECF244321}">
                <p14:modId xmlns:p14="http://schemas.microsoft.com/office/powerpoint/2010/main" val="3992353408"/>
              </p:ext>
            </p:extLst>
          </p:nvPr>
        </p:nvGraphicFramePr>
        <p:xfrm>
          <a:off x="554804" y="3082715"/>
          <a:ext cx="8311794" cy="1554480"/>
        </p:xfrm>
        <a:graphic>
          <a:graphicData uri="http://schemas.openxmlformats.org/drawingml/2006/table">
            <a:tbl>
              <a:tblPr firstRow="1" bandRow="1">
                <a:tableStyleId>{2D5ABB26-0587-4C30-8999-92F81FD0307C}</a:tableStyleId>
              </a:tblPr>
              <a:tblGrid>
                <a:gridCol w="2661007">
                  <a:extLst>
                    <a:ext uri="{9D8B030D-6E8A-4147-A177-3AD203B41FA5}">
                      <a16:colId xmlns:a16="http://schemas.microsoft.com/office/drawing/2014/main" val="1269305794"/>
                    </a:ext>
                  </a:extLst>
                </a:gridCol>
                <a:gridCol w="5650787">
                  <a:extLst>
                    <a:ext uri="{9D8B030D-6E8A-4147-A177-3AD203B41FA5}">
                      <a16:colId xmlns:a16="http://schemas.microsoft.com/office/drawing/2014/main" val="787864663"/>
                    </a:ext>
                  </a:extLst>
                </a:gridCol>
              </a:tblGrid>
              <a:tr h="370840">
                <a:tc>
                  <a:txBody>
                    <a:bodyPr/>
                    <a:lstStyle/>
                    <a:p>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 </a:t>
                      </a:r>
                      <a:r>
                        <a:rPr lang="en-IN" sz="2800" b="0" i="1" u="none" strike="noStrike" kern="1200" baseline="0">
                          <a:solidFill>
                            <a:schemeClr val="tx2"/>
                          </a:solidFill>
                          <a:latin typeface="+mn-lt"/>
                          <a:ea typeface="+mn-ea"/>
                          <a:cs typeface="+mn-cs"/>
                        </a:rPr>
                        <a:t>B</a:t>
                      </a:r>
                      <a:endParaRPr lang="en-IN" sz="2800" baseline="300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Surface area of a regular pyramid</a:t>
                      </a:r>
                      <a:endParaRPr lang="en-IN" sz="2800">
                        <a:solidFill>
                          <a:srgbClr val="0070C0"/>
                        </a:solidFill>
                      </a:endParaRPr>
                    </a:p>
                  </a:txBody>
                  <a:tcPr anchor="b"/>
                </a:tc>
                <a:extLst>
                  <a:ext uri="{0D108BD9-81ED-4DB2-BD59-A6C34878D82A}">
                    <a16:rowId xmlns:a16="http://schemas.microsoft.com/office/drawing/2014/main" val="3752062748"/>
                  </a:ext>
                </a:extLst>
              </a:tr>
              <a:tr h="370840">
                <a:tc>
                  <a:txBody>
                    <a:bodyPr/>
                    <a:lstStyle/>
                    <a:p>
                      <a:r>
                        <a:rPr lang="en-IN" sz="2800" b="0" i="1" u="none" strike="noStrike" kern="1200" baseline="0">
                          <a:solidFill>
                            <a:schemeClr val="tx2"/>
                          </a:solidFill>
                          <a:latin typeface="+mn-lt"/>
                          <a:ea typeface="+mn-ea"/>
                          <a:cs typeface="+mn-cs"/>
                        </a:rPr>
                        <a:t>   </a:t>
                      </a:r>
                      <a:r>
                        <a:rPr lang="en-IN" sz="2800" b="0" i="0" u="none" strike="noStrike" kern="1200" baseline="0">
                          <a:solidFill>
                            <a:schemeClr val="tx2"/>
                          </a:solidFill>
                          <a:latin typeface="+mn-lt"/>
                          <a:ea typeface="+mn-ea"/>
                          <a:cs typeface="+mn-cs"/>
                        </a:rPr>
                        <a:t>≈ 72 + 15.6</a:t>
                      </a:r>
                    </a:p>
                  </a:txBody>
                  <a:tcPr/>
                </a:tc>
                <a:tc>
                  <a:txBody>
                    <a:bodyPr/>
                    <a:lstStyle/>
                    <a:p>
                      <a:r>
                        <a:rPr lang="en-IN" sz="2800" b="0" i="1" u="none" strike="noStrike" kern="1200" baseline="0">
                          <a:solidFill>
                            <a:srgbClr val="0070C0"/>
                          </a:solidFill>
                          <a:latin typeface="+mn-lt"/>
                          <a:ea typeface="+mn-ea"/>
                          <a:cs typeface="+mn-cs"/>
                        </a:rPr>
                        <a:t>L </a:t>
                      </a:r>
                      <a:r>
                        <a:rPr lang="en-IN" sz="2800" b="0" i="0" u="none" strike="noStrike" kern="1200" baseline="0">
                          <a:solidFill>
                            <a:srgbClr val="0070C0"/>
                          </a:solidFill>
                          <a:latin typeface="+mn-lt"/>
                          <a:ea typeface="+mn-ea"/>
                          <a:cs typeface="+mn-cs"/>
                        </a:rPr>
                        <a:t>= 72 and </a:t>
                      </a:r>
                      <a:r>
                        <a:rPr lang="en-IN" sz="2800" b="0" i="1" u="none" strike="noStrike" kern="1200" baseline="0">
                          <a:solidFill>
                            <a:srgbClr val="0070C0"/>
                          </a:solidFill>
                          <a:latin typeface="+mn-lt"/>
                          <a:ea typeface="+mn-ea"/>
                          <a:cs typeface="+mn-cs"/>
                        </a:rPr>
                        <a:t>B </a:t>
                      </a:r>
                      <a:r>
                        <a:rPr lang="en-IN" sz="2800" b="0" i="0" u="none" strike="noStrike" kern="1200" baseline="0">
                          <a:solidFill>
                            <a:srgbClr val="0070C0"/>
                          </a:solidFill>
                          <a:latin typeface="+mn-lt"/>
                          <a:ea typeface="+mn-ea"/>
                          <a:cs typeface="+mn-cs"/>
                        </a:rPr>
                        <a:t>≈ 15.6</a:t>
                      </a:r>
                      <a:endParaRPr lang="en-IN" sz="2800">
                        <a:solidFill>
                          <a:srgbClr val="0070C0"/>
                        </a:solidFill>
                      </a:endParaRPr>
                    </a:p>
                  </a:txBody>
                  <a:tcPr anchor="b"/>
                </a:tc>
                <a:extLst>
                  <a:ext uri="{0D108BD9-81ED-4DB2-BD59-A6C34878D82A}">
                    <a16:rowId xmlns:a16="http://schemas.microsoft.com/office/drawing/2014/main" val="3609854807"/>
                  </a:ext>
                </a:extLst>
              </a:tr>
              <a:tr h="370840">
                <a:tc>
                  <a:txBody>
                    <a:bodyPr/>
                    <a:lstStyle/>
                    <a:p>
                      <a:r>
                        <a:rPr lang="en-IN" sz="2800" b="0" i="0" u="none" strike="noStrike" kern="1200" baseline="0">
                          <a:solidFill>
                            <a:schemeClr val="tx2"/>
                          </a:solidFill>
                          <a:latin typeface="+mn-lt"/>
                          <a:ea typeface="+mn-ea"/>
                          <a:cs typeface="+mn-cs"/>
                        </a:rPr>
                        <a:t>   ≈ 87.6</a:t>
                      </a:r>
                    </a:p>
                  </a:txBody>
                  <a:tcPr/>
                </a:tc>
                <a:tc>
                  <a:txBody>
                    <a:bodyPr/>
                    <a:lstStyle/>
                    <a:p>
                      <a:r>
                        <a:rPr lang="en-IN" sz="2800" b="0" i="0" u="none" strike="noStrike" kern="1200" baseline="0">
                          <a:solidFill>
                            <a:srgbClr val="0070C0"/>
                          </a:solidFill>
                          <a:latin typeface="+mn-lt"/>
                          <a:ea typeface="+mn-ea"/>
                          <a:cs typeface="+mn-cs"/>
                        </a:rPr>
                        <a:t>Simplify.</a:t>
                      </a:r>
                      <a:endParaRPr lang="en-IN" sz="2800">
                        <a:solidFill>
                          <a:srgbClr val="0070C0"/>
                        </a:solidFill>
                      </a:endParaRPr>
                    </a:p>
                  </a:txBody>
                  <a:tcPr anchor="b"/>
                </a:tc>
                <a:extLst>
                  <a:ext uri="{0D108BD9-81ED-4DB2-BD59-A6C34878D82A}">
                    <a16:rowId xmlns:a16="http://schemas.microsoft.com/office/drawing/2014/main" val="2130249449"/>
                  </a:ext>
                </a:extLst>
              </a:tr>
            </a:tbl>
          </a:graphicData>
        </a:graphic>
      </p:graphicFrame>
      <p:sp>
        <p:nvSpPr>
          <p:cNvPr id="7" name="Content Placeholder 2">
            <a:extLst>
              <a:ext uri="{FF2B5EF4-FFF2-40B4-BE49-F238E27FC236}">
                <a16:creationId xmlns:a16="http://schemas.microsoft.com/office/drawing/2014/main" id="{1D8CE0E3-DBE4-4E8C-B003-FAA580AA864F}"/>
              </a:ext>
            </a:extLst>
          </p:cNvPr>
          <p:cNvSpPr txBox="1">
            <a:spLocks/>
          </p:cNvSpPr>
          <p:nvPr/>
        </p:nvSpPr>
        <p:spPr>
          <a:xfrm>
            <a:off x="468437" y="4782397"/>
            <a:ext cx="7276567" cy="9694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The surface area of the pyramid is about 87.6 square feet.</a:t>
            </a:r>
            <a:endParaRPr lang="en-US" sz="2800" b="0" i="0" u="none" strike="noStrike" baseline="0"/>
          </a:p>
        </p:txBody>
      </p:sp>
    </p:spTree>
    <p:extLst>
      <p:ext uri="{BB962C8B-B14F-4D97-AF65-F5344CB8AC3E}">
        <p14:creationId xmlns:p14="http://schemas.microsoft.com/office/powerpoint/2010/main" val="1894180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IN" sz="2800" b="0">
                <a:solidFill>
                  <a:schemeClr val="tx1"/>
                </a:solidFill>
              </a:rPr>
              <a:t>Lateral Area and Surface Area of a Right Cone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4" y="1999818"/>
            <a:ext cx="6947606" cy="229155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 the lateral area and surface area of the cone rounded to the nearest tenth. </a:t>
            </a:r>
            <a:endParaRPr lang="en-IN" sz="2800">
              <a:solidFill>
                <a:schemeClr val="tx1"/>
              </a:solidFill>
            </a:endParaRPr>
          </a:p>
          <a:p>
            <a:r>
              <a:rPr lang="en-IN" sz="2800" b="1">
                <a:solidFill>
                  <a:schemeClr val="tx1"/>
                </a:solidFill>
              </a:rPr>
              <a:t>Part A  Find the lateral area.</a:t>
            </a:r>
          </a:p>
          <a:p>
            <a:r>
              <a:rPr lang="en-IN" sz="2800" b="1">
                <a:solidFill>
                  <a:schemeClr val="tx1"/>
                </a:solidFill>
              </a:rPr>
              <a:t>Part B  Find the surface area.</a:t>
            </a:r>
            <a:endParaRPr lang="en-US" sz="2800" b="0" i="0" u="none" strike="noStrike" baseline="0">
              <a:solidFill>
                <a:schemeClr val="tx1"/>
              </a:solidFill>
            </a:endParaRPr>
          </a:p>
        </p:txBody>
      </p:sp>
      <p:pic>
        <p:nvPicPr>
          <p:cNvPr id="3" name="Picture 2">
            <a:extLst>
              <a:ext uri="{FF2B5EF4-FFF2-40B4-BE49-F238E27FC236}">
                <a16:creationId xmlns:a16="http://schemas.microsoft.com/office/drawing/2014/main" id="{2587F0C4-5EA0-4F7C-BFCA-D7E043916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6825" y="2329218"/>
            <a:ext cx="2714625" cy="1962150"/>
          </a:xfrm>
          <a:prstGeom prst="rect">
            <a:avLst/>
          </a:prstGeom>
        </p:spPr>
      </p:pic>
    </p:spTree>
    <p:extLst>
      <p:ext uri="{BB962C8B-B14F-4D97-AF65-F5344CB8AC3E}">
        <p14:creationId xmlns:p14="http://schemas.microsoft.com/office/powerpoint/2010/main" val="1435353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IN" sz="2800" b="0">
                <a:solidFill>
                  <a:schemeClr val="tx1"/>
                </a:solidFill>
              </a:rPr>
              <a:t>Lateral Area and Surface Area of a Right Cone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4" y="1999818"/>
            <a:ext cx="6947606" cy="55207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Part A  Find the lateral area.</a:t>
            </a:r>
            <a:endParaRPr lang="en-US" sz="2800" b="0" i="0" u="none" strike="noStrike" baseline="0">
              <a:solidFill>
                <a:schemeClr val="tx1"/>
              </a:solidFill>
            </a:endParaRPr>
          </a:p>
        </p:txBody>
      </p:sp>
      <mc:AlternateContent xmlns:mc="http://schemas.openxmlformats.org/markup-compatibility/2006" xmlns:a14="http://schemas.microsoft.com/office/drawing/2010/main">
        <mc:Choice Requires="a14">
          <p:graphicFrame>
            <p:nvGraphicFramePr>
              <p:cNvPr id="6" name="Table 3">
                <a:extLst>
                  <a:ext uri="{FF2B5EF4-FFF2-40B4-BE49-F238E27FC236}">
                    <a16:creationId xmlns:a16="http://schemas.microsoft.com/office/drawing/2014/main" id="{4C99C617-257B-4C6F-90C9-79CBA77B0960}"/>
                  </a:ext>
                </a:extLst>
              </p:cNvPr>
              <p:cNvGraphicFramePr>
                <a:graphicFrameLocks noGrp="1"/>
              </p:cNvGraphicFramePr>
              <p:nvPr>
                <p:extLst>
                  <p:ext uri="{D42A27DB-BD31-4B8C-83A1-F6EECF244321}">
                    <p14:modId xmlns:p14="http://schemas.microsoft.com/office/powerpoint/2010/main" val="1217263854"/>
                  </p:ext>
                </p:extLst>
              </p:nvPr>
            </p:nvGraphicFramePr>
            <p:xfrm>
              <a:off x="554804" y="2850654"/>
              <a:ext cx="6667929" cy="1554480"/>
            </p:xfrm>
            <a:graphic>
              <a:graphicData uri="http://schemas.openxmlformats.org/drawingml/2006/table">
                <a:tbl>
                  <a:tblPr firstRow="1" bandRow="1">
                    <a:tableStyleId>{2D5ABB26-0587-4C30-8999-92F81FD0307C}</a:tableStyleId>
                  </a:tblPr>
                  <a:tblGrid>
                    <a:gridCol w="2928135">
                      <a:extLst>
                        <a:ext uri="{9D8B030D-6E8A-4147-A177-3AD203B41FA5}">
                          <a16:colId xmlns:a16="http://schemas.microsoft.com/office/drawing/2014/main" val="1269305794"/>
                        </a:ext>
                      </a:extLst>
                    </a:gridCol>
                    <a:gridCol w="3739794">
                      <a:extLst>
                        <a:ext uri="{9D8B030D-6E8A-4147-A177-3AD203B41FA5}">
                          <a16:colId xmlns:a16="http://schemas.microsoft.com/office/drawing/2014/main" val="787864663"/>
                        </a:ext>
                      </a:extLst>
                    </a:gridCol>
                  </a:tblGrid>
                  <a:tr h="370840">
                    <a:tc>
                      <a:txBody>
                        <a:bodyPr/>
                        <a:lstStyle/>
                        <a:p>
                          <a:r>
                            <a:rPr lang="en-IN" sz="2800" b="0" i="1" u="none" strike="noStrike" kern="1200" baseline="0">
                              <a:solidFill>
                                <a:schemeClr val="tx2"/>
                              </a:solidFill>
                              <a:latin typeface="+mn-lt"/>
                              <a:ea typeface="+mn-ea"/>
                              <a:cs typeface="+mn-cs"/>
                            </a:rPr>
                            <a:t>L </a:t>
                          </a:r>
                          <a:r>
                            <a:rPr lang="en-IN" sz="2800" b="0" i="0" u="none" strike="noStrike" kern="1200" baseline="0">
                              <a:solidFill>
                                <a:schemeClr val="tx2"/>
                              </a:solidFill>
                              <a:latin typeface="+mn-lt"/>
                              <a:ea typeface="+mn-ea"/>
                              <a:cs typeface="+mn-cs"/>
                            </a:rPr>
                            <a:t>= </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𝓁</m:t>
                              </m:r>
                            </m:oMath>
                          </a14:m>
                          <a:endParaRPr lang="en-IN" sz="2800" baseline="300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Lateral area of a cone</a:t>
                          </a:r>
                          <a:endParaRPr lang="en-IN" sz="2800">
                            <a:solidFill>
                              <a:srgbClr val="0070C0"/>
                            </a:solidFill>
                          </a:endParaRPr>
                        </a:p>
                      </a:txBody>
                      <a:tcPr anchor="b"/>
                    </a:tc>
                    <a:extLst>
                      <a:ext uri="{0D108BD9-81ED-4DB2-BD59-A6C34878D82A}">
                        <a16:rowId xmlns:a16="http://schemas.microsoft.com/office/drawing/2014/main" val="3752062748"/>
                      </a:ext>
                    </a:extLst>
                  </a:tr>
                  <a:tr h="370840">
                    <a:tc>
                      <a:txBody>
                        <a:bodyPr/>
                        <a:lstStyle/>
                        <a:p>
                          <a:r>
                            <a:rPr lang="en-US" sz="2800" b="0" i="0" u="none" strike="noStrike" kern="1200" baseline="0">
                              <a:solidFill>
                                <a:schemeClr val="tx2"/>
                              </a:solidFill>
                              <a:latin typeface="+mn-lt"/>
                              <a:ea typeface="+mn-ea"/>
                              <a:cs typeface="+mn-cs"/>
                            </a:rPr>
                            <a:t>   </a:t>
                          </a:r>
                          <a:r>
                            <a:rPr lang="el-GR" sz="2800" b="0" i="0" u="none" strike="noStrike" kern="1200" baseline="0">
                              <a:solidFill>
                                <a:schemeClr val="tx2"/>
                              </a:solidFill>
                              <a:latin typeface="+mn-lt"/>
                              <a:ea typeface="+mn-ea"/>
                              <a:cs typeface="+mn-cs"/>
                            </a:rPr>
                            <a:t>= </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l-GR" sz="2800" b="0" i="0" u="none" strike="noStrike" kern="1200" baseline="0">
                              <a:solidFill>
                                <a:schemeClr val="tx2"/>
                              </a:solidFill>
                              <a:latin typeface="+mn-lt"/>
                              <a:ea typeface="+mn-ea"/>
                              <a:cs typeface="+mn-cs"/>
                            </a:rPr>
                            <a:t>(0.8)(2.2)</a:t>
                          </a:r>
                          <a:endParaRPr lang="en-IN" sz="2800" b="0" i="0" u="none" strike="noStrike" kern="1200" baseline="0">
                            <a:solidFill>
                              <a:schemeClr val="tx2"/>
                            </a:solidFill>
                            <a:latin typeface="+mn-lt"/>
                            <a:ea typeface="+mn-ea"/>
                            <a:cs typeface="+mn-cs"/>
                          </a:endParaRPr>
                        </a:p>
                      </a:txBody>
                      <a:tcPr/>
                    </a:tc>
                    <a:tc>
                      <a:txBody>
                        <a:bodyPr/>
                        <a:lstStyle/>
                        <a:p>
                          <a:r>
                            <a:rPr lang="en-IN" sz="2800" b="0" i="0" u="none" strike="noStrike" kern="1200" baseline="0">
                              <a:solidFill>
                                <a:srgbClr val="0070C0"/>
                              </a:solidFill>
                              <a:latin typeface="+mn-lt"/>
                              <a:ea typeface="+mn-ea"/>
                              <a:cs typeface="+mn-cs"/>
                            </a:rPr>
                            <a:t>Substitution</a:t>
                          </a:r>
                          <a:endParaRPr lang="en-IN" sz="2800">
                            <a:solidFill>
                              <a:srgbClr val="0070C0"/>
                            </a:solidFill>
                          </a:endParaRPr>
                        </a:p>
                      </a:txBody>
                      <a:tcPr anchor="b"/>
                    </a:tc>
                    <a:extLst>
                      <a:ext uri="{0D108BD9-81ED-4DB2-BD59-A6C34878D82A}">
                        <a16:rowId xmlns:a16="http://schemas.microsoft.com/office/drawing/2014/main" val="3609854807"/>
                      </a:ext>
                    </a:extLst>
                  </a:tr>
                  <a:tr h="370840">
                    <a:tc>
                      <a:txBody>
                        <a:bodyPr/>
                        <a:lstStyle/>
                        <a:p>
                          <a:r>
                            <a:rPr lang="en-IN" sz="2800" b="0" i="0" u="none" strike="noStrike" kern="1200" baseline="0">
                              <a:solidFill>
                                <a:schemeClr val="tx2"/>
                              </a:solidFill>
                              <a:latin typeface="+mn-lt"/>
                              <a:ea typeface="+mn-ea"/>
                              <a:cs typeface="+mn-cs"/>
                            </a:rPr>
                            <a:t>   ≈ 5.5</a:t>
                          </a: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nchor="b"/>
                    </a:tc>
                    <a:extLst>
                      <a:ext uri="{0D108BD9-81ED-4DB2-BD59-A6C34878D82A}">
                        <a16:rowId xmlns:a16="http://schemas.microsoft.com/office/drawing/2014/main" val="2130249449"/>
                      </a:ext>
                    </a:extLst>
                  </a:tr>
                </a:tbl>
              </a:graphicData>
            </a:graphic>
          </p:graphicFrame>
        </mc:Choice>
        <mc:Fallback xmlns="">
          <p:graphicFrame>
            <p:nvGraphicFramePr>
              <p:cNvPr id="6" name="Table 3">
                <a:extLst>
                  <a:ext uri="{FF2B5EF4-FFF2-40B4-BE49-F238E27FC236}">
                    <a16:creationId xmlns:a16="http://schemas.microsoft.com/office/drawing/2014/main" id="{4C99C617-257B-4C6F-90C9-79CBA77B0960}"/>
                  </a:ext>
                </a:extLst>
              </p:cNvPr>
              <p:cNvGraphicFramePr>
                <a:graphicFrameLocks noGrp="1"/>
              </p:cNvGraphicFramePr>
              <p:nvPr>
                <p:extLst>
                  <p:ext uri="{D42A27DB-BD31-4B8C-83A1-F6EECF244321}">
                    <p14:modId xmlns:p14="http://schemas.microsoft.com/office/powerpoint/2010/main" val="1217263854"/>
                  </p:ext>
                </p:extLst>
              </p:nvPr>
            </p:nvGraphicFramePr>
            <p:xfrm>
              <a:off x="554804" y="2850654"/>
              <a:ext cx="6667929" cy="1554480"/>
            </p:xfrm>
            <a:graphic>
              <a:graphicData uri="http://schemas.openxmlformats.org/drawingml/2006/table">
                <a:tbl>
                  <a:tblPr firstRow="1" bandRow="1">
                    <a:tableStyleId>{2D5ABB26-0587-4C30-8999-92F81FD0307C}</a:tableStyleId>
                  </a:tblPr>
                  <a:tblGrid>
                    <a:gridCol w="2928135">
                      <a:extLst>
                        <a:ext uri="{9D8B030D-6E8A-4147-A177-3AD203B41FA5}">
                          <a16:colId xmlns:a16="http://schemas.microsoft.com/office/drawing/2014/main" val="1269305794"/>
                        </a:ext>
                      </a:extLst>
                    </a:gridCol>
                    <a:gridCol w="3739794">
                      <a:extLst>
                        <a:ext uri="{9D8B030D-6E8A-4147-A177-3AD203B41FA5}">
                          <a16:colId xmlns:a16="http://schemas.microsoft.com/office/drawing/2014/main" val="787864663"/>
                        </a:ext>
                      </a:extLst>
                    </a:gridCol>
                  </a:tblGrid>
                  <a:tr h="518160">
                    <a:tc>
                      <a:txBody>
                        <a:bodyPr/>
                        <a:lstStyle/>
                        <a:p>
                          <a:endParaRPr lang="en-US"/>
                        </a:p>
                      </a:txBody>
                      <a:tcPr>
                        <a:blipFill>
                          <a:blip r:embed="rId2"/>
                          <a:stretch>
                            <a:fillRect t="-11765" r="-127917" b="-234118"/>
                          </a:stretch>
                        </a:blipFill>
                      </a:tcPr>
                    </a:tc>
                    <a:tc>
                      <a:txBody>
                        <a:bodyPr/>
                        <a:lstStyle/>
                        <a:p>
                          <a:r>
                            <a:rPr lang="en-IN" sz="2800" b="0" i="0" u="none" strike="noStrike" kern="1200" baseline="0">
                              <a:solidFill>
                                <a:srgbClr val="0070C0"/>
                              </a:solidFill>
                              <a:latin typeface="+mn-lt"/>
                              <a:ea typeface="+mn-ea"/>
                              <a:cs typeface="+mn-cs"/>
                            </a:rPr>
                            <a:t>Lateral area of a cone</a:t>
                          </a:r>
                          <a:endParaRPr lang="en-IN" sz="2800">
                            <a:solidFill>
                              <a:srgbClr val="0070C0"/>
                            </a:solidFill>
                          </a:endParaRPr>
                        </a:p>
                      </a:txBody>
                      <a:tcPr anchor="b"/>
                    </a:tc>
                    <a:extLst>
                      <a:ext uri="{0D108BD9-81ED-4DB2-BD59-A6C34878D82A}">
                        <a16:rowId xmlns:a16="http://schemas.microsoft.com/office/drawing/2014/main" val="3752062748"/>
                      </a:ext>
                    </a:extLst>
                  </a:tr>
                  <a:tr h="518160">
                    <a:tc>
                      <a:txBody>
                        <a:bodyPr/>
                        <a:lstStyle/>
                        <a:p>
                          <a:endParaRPr lang="en-US"/>
                        </a:p>
                      </a:txBody>
                      <a:tcPr>
                        <a:blipFill>
                          <a:blip r:embed="rId2"/>
                          <a:stretch>
                            <a:fillRect t="-110465" r="-127917" b="-131395"/>
                          </a:stretch>
                        </a:blipFill>
                      </a:tcPr>
                    </a:tc>
                    <a:tc>
                      <a:txBody>
                        <a:bodyPr/>
                        <a:lstStyle/>
                        <a:p>
                          <a:r>
                            <a:rPr lang="en-IN" sz="2800" b="0" i="0" u="none" strike="noStrike" kern="1200" baseline="0">
                              <a:solidFill>
                                <a:srgbClr val="0070C0"/>
                              </a:solidFill>
                              <a:latin typeface="+mn-lt"/>
                              <a:ea typeface="+mn-ea"/>
                              <a:cs typeface="+mn-cs"/>
                            </a:rPr>
                            <a:t>Substitution</a:t>
                          </a:r>
                          <a:endParaRPr lang="en-IN" sz="2800">
                            <a:solidFill>
                              <a:srgbClr val="0070C0"/>
                            </a:solidFill>
                          </a:endParaRPr>
                        </a:p>
                      </a:txBody>
                      <a:tcPr anchor="b"/>
                    </a:tc>
                    <a:extLst>
                      <a:ext uri="{0D108BD9-81ED-4DB2-BD59-A6C34878D82A}">
                        <a16:rowId xmlns:a16="http://schemas.microsoft.com/office/drawing/2014/main" val="3609854807"/>
                      </a:ext>
                    </a:extLst>
                  </a:tr>
                  <a:tr h="518160">
                    <a:tc>
                      <a:txBody>
                        <a:bodyPr/>
                        <a:lstStyle/>
                        <a:p>
                          <a:r>
                            <a:rPr lang="en-IN" sz="2800" b="0" i="0" u="none" strike="noStrike" kern="1200" baseline="0">
                              <a:solidFill>
                                <a:schemeClr val="tx2"/>
                              </a:solidFill>
                              <a:latin typeface="+mn-lt"/>
                              <a:ea typeface="+mn-ea"/>
                              <a:cs typeface="+mn-cs"/>
                            </a:rPr>
                            <a:t>   ≈ 5.5</a:t>
                          </a: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nchor="b"/>
                    </a:tc>
                    <a:extLst>
                      <a:ext uri="{0D108BD9-81ED-4DB2-BD59-A6C34878D82A}">
                        <a16:rowId xmlns:a16="http://schemas.microsoft.com/office/drawing/2014/main" val="2130249449"/>
                      </a:ext>
                    </a:extLst>
                  </a:tr>
                </a:tbl>
              </a:graphicData>
            </a:graphic>
          </p:graphicFrame>
        </mc:Fallback>
      </mc:AlternateContent>
      <p:sp>
        <p:nvSpPr>
          <p:cNvPr id="9" name="Content Placeholder 2">
            <a:extLst>
              <a:ext uri="{FF2B5EF4-FFF2-40B4-BE49-F238E27FC236}">
                <a16:creationId xmlns:a16="http://schemas.microsoft.com/office/drawing/2014/main" id="{D12793D8-0DC0-4B72-BADF-645898D4DF0C}"/>
              </a:ext>
            </a:extLst>
          </p:cNvPr>
          <p:cNvSpPr txBox="1">
            <a:spLocks/>
          </p:cNvSpPr>
          <p:nvPr/>
        </p:nvSpPr>
        <p:spPr>
          <a:xfrm>
            <a:off x="468437" y="4498970"/>
            <a:ext cx="7276567" cy="93003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So, the lateral area of the cone is 5.5 square </a:t>
            </a:r>
            <a:r>
              <a:rPr lang="en-IN" sz="2800" err="1"/>
              <a:t>millimeters</a:t>
            </a:r>
            <a:r>
              <a:rPr lang="en-IN" sz="2800"/>
              <a:t>.</a:t>
            </a:r>
            <a:endParaRPr lang="en-US" sz="2800" b="0" i="0" u="none" strike="noStrike" baseline="0"/>
          </a:p>
        </p:txBody>
      </p:sp>
      <p:pic>
        <p:nvPicPr>
          <p:cNvPr id="7" name="Picture 6">
            <a:extLst>
              <a:ext uri="{FF2B5EF4-FFF2-40B4-BE49-F238E27FC236}">
                <a16:creationId xmlns:a16="http://schemas.microsoft.com/office/drawing/2014/main" id="{29E64E7C-127B-4FC4-B71C-B9DBED5B5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825" y="2329218"/>
            <a:ext cx="2714625" cy="1962150"/>
          </a:xfrm>
          <a:prstGeom prst="rect">
            <a:avLst/>
          </a:prstGeom>
        </p:spPr>
      </p:pic>
    </p:spTree>
    <p:extLst>
      <p:ext uri="{BB962C8B-B14F-4D97-AF65-F5344CB8AC3E}">
        <p14:creationId xmlns:p14="http://schemas.microsoft.com/office/powerpoint/2010/main" val="2052682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IN" sz="2800" b="0">
                <a:solidFill>
                  <a:schemeClr val="tx1"/>
                </a:solidFill>
              </a:rPr>
              <a:t>Lateral Area and Surface Area of a Right Cone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8"/>
            <a:ext cx="6511197" cy="55207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Part B  Find the surface area.</a:t>
            </a:r>
            <a:endParaRPr lang="en-US" sz="2800" b="0" i="0" u="none" strike="noStrike" baseline="0">
              <a:solidFill>
                <a:schemeClr val="tx1"/>
              </a:solidFill>
            </a:endParaRPr>
          </a:p>
        </p:txBody>
      </p:sp>
      <mc:AlternateContent xmlns:mc="http://schemas.openxmlformats.org/markup-compatibility/2006" xmlns:a14="http://schemas.microsoft.com/office/drawing/2010/main">
        <mc:Choice Requires="a14">
          <p:graphicFrame>
            <p:nvGraphicFramePr>
              <p:cNvPr id="6" name="Table 3">
                <a:extLst>
                  <a:ext uri="{FF2B5EF4-FFF2-40B4-BE49-F238E27FC236}">
                    <a16:creationId xmlns:a16="http://schemas.microsoft.com/office/drawing/2014/main" id="{4C99C617-257B-4C6F-90C9-79CBA77B0960}"/>
                  </a:ext>
                </a:extLst>
              </p:cNvPr>
              <p:cNvGraphicFramePr>
                <a:graphicFrameLocks noGrp="1"/>
              </p:cNvGraphicFramePr>
              <p:nvPr>
                <p:extLst>
                  <p:ext uri="{D42A27DB-BD31-4B8C-83A1-F6EECF244321}">
                    <p14:modId xmlns:p14="http://schemas.microsoft.com/office/powerpoint/2010/main" val="245813672"/>
                  </p:ext>
                </p:extLst>
              </p:nvPr>
            </p:nvGraphicFramePr>
            <p:xfrm>
              <a:off x="554804" y="2620381"/>
              <a:ext cx="6750122" cy="1554480"/>
            </p:xfrm>
            <a:graphic>
              <a:graphicData uri="http://schemas.openxmlformats.org/drawingml/2006/table">
                <a:tbl>
                  <a:tblPr firstRow="1" bandRow="1">
                    <a:tableStyleId>{2D5ABB26-0587-4C30-8999-92F81FD0307C}</a:tableStyleId>
                  </a:tblPr>
                  <a:tblGrid>
                    <a:gridCol w="2928135">
                      <a:extLst>
                        <a:ext uri="{9D8B030D-6E8A-4147-A177-3AD203B41FA5}">
                          <a16:colId xmlns:a16="http://schemas.microsoft.com/office/drawing/2014/main" val="1269305794"/>
                        </a:ext>
                      </a:extLst>
                    </a:gridCol>
                    <a:gridCol w="3821987">
                      <a:extLst>
                        <a:ext uri="{9D8B030D-6E8A-4147-A177-3AD203B41FA5}">
                          <a16:colId xmlns:a16="http://schemas.microsoft.com/office/drawing/2014/main" val="787864663"/>
                        </a:ext>
                      </a:extLst>
                    </a:gridCol>
                  </a:tblGrid>
                  <a:tr h="370840">
                    <a:tc>
                      <a:txBody>
                        <a:bodyPr/>
                        <a:lstStyle/>
                        <a:p>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 </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14:m>
                            <m:oMath xmlns:m="http://schemas.openxmlformats.org/officeDocument/2006/math">
                              <m:r>
                                <a:rPr lang="en-US" sz="2800" b="0" i="1" u="none" strike="noStrike" kern="1200" baseline="0" smtClean="0">
                                  <a:solidFill>
                                    <a:schemeClr val="tx2"/>
                                  </a:solidFill>
                                  <a:latin typeface="Cambria Math" panose="02040503050406030204" pitchFamily="18" charset="0"/>
                                  <a:ea typeface="+mn-ea"/>
                                  <a:cs typeface="+mn-cs"/>
                                </a:rPr>
                                <m:t>𝓁</m:t>
                              </m:r>
                            </m:oMath>
                          </a14:m>
                          <a:r>
                            <a:rPr lang="en-IN" sz="2800" b="0" i="0" u="none" strike="noStrike" kern="1200" baseline="0">
                              <a:solidFill>
                                <a:schemeClr val="tx2"/>
                              </a:solidFill>
                              <a:latin typeface="+mn-lt"/>
                              <a:ea typeface="+mn-ea"/>
                              <a:cs typeface="+mn-cs"/>
                            </a:rPr>
                            <a:t> + </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r>
                            <a:rPr lang="en-IN" sz="2800" b="0" i="0" u="none" strike="noStrike" kern="1200" baseline="30000">
                              <a:solidFill>
                                <a:schemeClr val="tx2"/>
                              </a:solidFill>
                              <a:latin typeface="+mn-lt"/>
                              <a:ea typeface="+mn-ea"/>
                              <a:cs typeface="+mn-cs"/>
                            </a:rPr>
                            <a:t>2</a:t>
                          </a:r>
                          <a:endParaRPr lang="en-IN" sz="2800" baseline="300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Surface area of a cone</a:t>
                          </a:r>
                          <a:endParaRPr lang="en-IN" sz="2800">
                            <a:solidFill>
                              <a:srgbClr val="0070C0"/>
                            </a:solidFill>
                          </a:endParaRPr>
                        </a:p>
                      </a:txBody>
                      <a:tcPr anchor="b"/>
                    </a:tc>
                    <a:extLst>
                      <a:ext uri="{0D108BD9-81ED-4DB2-BD59-A6C34878D82A}">
                        <a16:rowId xmlns:a16="http://schemas.microsoft.com/office/drawing/2014/main" val="3752062748"/>
                      </a:ext>
                    </a:extLst>
                  </a:tr>
                  <a:tr h="370840">
                    <a:tc>
                      <a:txBody>
                        <a:bodyPr/>
                        <a:lstStyle/>
                        <a:p>
                          <a:r>
                            <a:rPr lang="en-US" sz="2800" b="0" i="0" u="none" strike="noStrike" kern="1200" baseline="0">
                              <a:solidFill>
                                <a:schemeClr val="tx2"/>
                              </a:solidFill>
                              <a:latin typeface="+mn-lt"/>
                              <a:ea typeface="+mn-ea"/>
                              <a:cs typeface="+mn-cs"/>
                            </a:rPr>
                            <a:t>   </a:t>
                          </a:r>
                          <a:r>
                            <a:rPr lang="el-GR" sz="2800" b="0" i="0" u="none" strike="noStrike" kern="1200" baseline="0">
                              <a:solidFill>
                                <a:schemeClr val="tx2"/>
                              </a:solidFill>
                              <a:latin typeface="+mn-lt"/>
                              <a:ea typeface="+mn-ea"/>
                              <a:cs typeface="+mn-cs"/>
                            </a:rPr>
                            <a:t>≈ 5.5 + </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l-GR" sz="2800" b="0" i="0" u="none" strike="noStrike" kern="1200" baseline="0">
                              <a:solidFill>
                                <a:schemeClr val="tx2"/>
                              </a:solidFill>
                              <a:latin typeface="+mn-lt"/>
                              <a:ea typeface="+mn-ea"/>
                              <a:cs typeface="+mn-cs"/>
                            </a:rPr>
                            <a:t>(0.8)</a:t>
                          </a:r>
                          <a:r>
                            <a:rPr lang="el-GR" sz="2800" b="0" i="0" u="none" strike="noStrike" kern="1200" baseline="30000">
                              <a:solidFill>
                                <a:schemeClr val="tx2"/>
                              </a:solidFill>
                              <a:latin typeface="+mn-lt"/>
                              <a:ea typeface="+mn-ea"/>
                              <a:cs typeface="+mn-cs"/>
                            </a:rPr>
                            <a:t>2</a:t>
                          </a:r>
                          <a:endParaRPr lang="en-IN" sz="2800" b="0" i="0" u="none" strike="noStrike" kern="1200" baseline="30000">
                            <a:solidFill>
                              <a:schemeClr val="tx2"/>
                            </a:solidFill>
                            <a:latin typeface="+mn-lt"/>
                            <a:ea typeface="+mn-ea"/>
                            <a:cs typeface="+mn-cs"/>
                          </a:endParaRPr>
                        </a:p>
                      </a:txBody>
                      <a:tcPr/>
                    </a:tc>
                    <a:tc>
                      <a:txBody>
                        <a:bodyPr/>
                        <a:lstStyle/>
                        <a:p>
                          <a:r>
                            <a:rPr lang="en-IN" sz="2800" b="0" i="0" u="none" strike="noStrike" kern="1200" baseline="0">
                              <a:solidFill>
                                <a:srgbClr val="0070C0"/>
                              </a:solidFill>
                              <a:latin typeface="+mn-lt"/>
                              <a:ea typeface="+mn-ea"/>
                              <a:cs typeface="+mn-cs"/>
                            </a:rPr>
                            <a:t>Substitution</a:t>
                          </a:r>
                          <a:endParaRPr lang="en-IN" sz="2800">
                            <a:solidFill>
                              <a:srgbClr val="0070C0"/>
                            </a:solidFill>
                          </a:endParaRPr>
                        </a:p>
                      </a:txBody>
                      <a:tcPr anchor="b"/>
                    </a:tc>
                    <a:extLst>
                      <a:ext uri="{0D108BD9-81ED-4DB2-BD59-A6C34878D82A}">
                        <a16:rowId xmlns:a16="http://schemas.microsoft.com/office/drawing/2014/main" val="3609854807"/>
                      </a:ext>
                    </a:extLst>
                  </a:tr>
                  <a:tr h="370840">
                    <a:tc>
                      <a:txBody>
                        <a:bodyPr/>
                        <a:lstStyle/>
                        <a:p>
                          <a:r>
                            <a:rPr lang="en-IN" sz="2800" b="0" i="0" u="none" strike="noStrike" kern="1200" baseline="0">
                              <a:solidFill>
                                <a:schemeClr val="tx2"/>
                              </a:solidFill>
                              <a:latin typeface="+mn-lt"/>
                              <a:ea typeface="+mn-ea"/>
                              <a:cs typeface="+mn-cs"/>
                            </a:rPr>
                            <a:t>   ≈ 7.5</a:t>
                          </a: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nchor="b"/>
                    </a:tc>
                    <a:extLst>
                      <a:ext uri="{0D108BD9-81ED-4DB2-BD59-A6C34878D82A}">
                        <a16:rowId xmlns:a16="http://schemas.microsoft.com/office/drawing/2014/main" val="2130249449"/>
                      </a:ext>
                    </a:extLst>
                  </a:tr>
                </a:tbl>
              </a:graphicData>
            </a:graphic>
          </p:graphicFrame>
        </mc:Choice>
        <mc:Fallback xmlns="">
          <p:graphicFrame>
            <p:nvGraphicFramePr>
              <p:cNvPr id="6" name="Table 3">
                <a:extLst>
                  <a:ext uri="{FF2B5EF4-FFF2-40B4-BE49-F238E27FC236}">
                    <a16:creationId xmlns:a16="http://schemas.microsoft.com/office/drawing/2014/main" id="{4C99C617-257B-4C6F-90C9-79CBA77B0960}"/>
                  </a:ext>
                </a:extLst>
              </p:cNvPr>
              <p:cNvGraphicFramePr>
                <a:graphicFrameLocks noGrp="1"/>
              </p:cNvGraphicFramePr>
              <p:nvPr>
                <p:extLst>
                  <p:ext uri="{D42A27DB-BD31-4B8C-83A1-F6EECF244321}">
                    <p14:modId xmlns:p14="http://schemas.microsoft.com/office/powerpoint/2010/main" val="245813672"/>
                  </p:ext>
                </p:extLst>
              </p:nvPr>
            </p:nvGraphicFramePr>
            <p:xfrm>
              <a:off x="554804" y="2620381"/>
              <a:ext cx="6750122" cy="1554480"/>
            </p:xfrm>
            <a:graphic>
              <a:graphicData uri="http://schemas.openxmlformats.org/drawingml/2006/table">
                <a:tbl>
                  <a:tblPr firstRow="1" bandRow="1">
                    <a:tableStyleId>{2D5ABB26-0587-4C30-8999-92F81FD0307C}</a:tableStyleId>
                  </a:tblPr>
                  <a:tblGrid>
                    <a:gridCol w="2928135">
                      <a:extLst>
                        <a:ext uri="{9D8B030D-6E8A-4147-A177-3AD203B41FA5}">
                          <a16:colId xmlns:a16="http://schemas.microsoft.com/office/drawing/2014/main" val="1269305794"/>
                        </a:ext>
                      </a:extLst>
                    </a:gridCol>
                    <a:gridCol w="3821987">
                      <a:extLst>
                        <a:ext uri="{9D8B030D-6E8A-4147-A177-3AD203B41FA5}">
                          <a16:colId xmlns:a16="http://schemas.microsoft.com/office/drawing/2014/main" val="787864663"/>
                        </a:ext>
                      </a:extLst>
                    </a:gridCol>
                  </a:tblGrid>
                  <a:tr h="518160">
                    <a:tc>
                      <a:txBody>
                        <a:bodyPr/>
                        <a:lstStyle/>
                        <a:p>
                          <a:endParaRPr lang="en-US"/>
                        </a:p>
                      </a:txBody>
                      <a:tcPr>
                        <a:blipFill>
                          <a:blip r:embed="rId2"/>
                          <a:stretch>
                            <a:fillRect t="-11765" r="-130353" b="-234118"/>
                          </a:stretch>
                        </a:blipFill>
                      </a:tcPr>
                    </a:tc>
                    <a:tc>
                      <a:txBody>
                        <a:bodyPr/>
                        <a:lstStyle/>
                        <a:p>
                          <a:r>
                            <a:rPr lang="en-IN" sz="2800" b="0" i="0" u="none" strike="noStrike" kern="1200" baseline="0">
                              <a:solidFill>
                                <a:srgbClr val="0070C0"/>
                              </a:solidFill>
                              <a:latin typeface="+mn-lt"/>
                              <a:ea typeface="+mn-ea"/>
                              <a:cs typeface="+mn-cs"/>
                            </a:rPr>
                            <a:t>Surface area of a cone</a:t>
                          </a:r>
                          <a:endParaRPr lang="en-IN" sz="2800">
                            <a:solidFill>
                              <a:srgbClr val="0070C0"/>
                            </a:solidFill>
                          </a:endParaRPr>
                        </a:p>
                      </a:txBody>
                      <a:tcPr anchor="b"/>
                    </a:tc>
                    <a:extLst>
                      <a:ext uri="{0D108BD9-81ED-4DB2-BD59-A6C34878D82A}">
                        <a16:rowId xmlns:a16="http://schemas.microsoft.com/office/drawing/2014/main" val="3752062748"/>
                      </a:ext>
                    </a:extLst>
                  </a:tr>
                  <a:tr h="518160">
                    <a:tc>
                      <a:txBody>
                        <a:bodyPr/>
                        <a:lstStyle/>
                        <a:p>
                          <a:endParaRPr lang="en-US"/>
                        </a:p>
                      </a:txBody>
                      <a:tcPr>
                        <a:blipFill>
                          <a:blip r:embed="rId2"/>
                          <a:stretch>
                            <a:fillRect t="-110465" r="-130353" b="-131395"/>
                          </a:stretch>
                        </a:blipFill>
                      </a:tcPr>
                    </a:tc>
                    <a:tc>
                      <a:txBody>
                        <a:bodyPr/>
                        <a:lstStyle/>
                        <a:p>
                          <a:r>
                            <a:rPr lang="en-IN" sz="2800" b="0" i="0" u="none" strike="noStrike" kern="1200" baseline="0">
                              <a:solidFill>
                                <a:srgbClr val="0070C0"/>
                              </a:solidFill>
                              <a:latin typeface="+mn-lt"/>
                              <a:ea typeface="+mn-ea"/>
                              <a:cs typeface="+mn-cs"/>
                            </a:rPr>
                            <a:t>Substitution</a:t>
                          </a:r>
                          <a:endParaRPr lang="en-IN" sz="2800">
                            <a:solidFill>
                              <a:srgbClr val="0070C0"/>
                            </a:solidFill>
                          </a:endParaRPr>
                        </a:p>
                      </a:txBody>
                      <a:tcPr anchor="b"/>
                    </a:tc>
                    <a:extLst>
                      <a:ext uri="{0D108BD9-81ED-4DB2-BD59-A6C34878D82A}">
                        <a16:rowId xmlns:a16="http://schemas.microsoft.com/office/drawing/2014/main" val="3609854807"/>
                      </a:ext>
                    </a:extLst>
                  </a:tr>
                  <a:tr h="518160">
                    <a:tc>
                      <a:txBody>
                        <a:bodyPr/>
                        <a:lstStyle/>
                        <a:p>
                          <a:r>
                            <a:rPr lang="en-IN" sz="2800" b="0" i="0" u="none" strike="noStrike" kern="1200" baseline="0">
                              <a:solidFill>
                                <a:schemeClr val="tx2"/>
                              </a:solidFill>
                              <a:latin typeface="+mn-lt"/>
                              <a:ea typeface="+mn-ea"/>
                              <a:cs typeface="+mn-cs"/>
                            </a:rPr>
                            <a:t>   ≈ 7.5</a:t>
                          </a: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nchor="b"/>
                    </a:tc>
                    <a:extLst>
                      <a:ext uri="{0D108BD9-81ED-4DB2-BD59-A6C34878D82A}">
                        <a16:rowId xmlns:a16="http://schemas.microsoft.com/office/drawing/2014/main" val="2130249449"/>
                      </a:ext>
                    </a:extLst>
                  </a:tr>
                </a:tbl>
              </a:graphicData>
            </a:graphic>
          </p:graphicFrame>
        </mc:Fallback>
      </mc:AlternateContent>
      <p:sp>
        <p:nvSpPr>
          <p:cNvPr id="9" name="Content Placeholder 2">
            <a:extLst>
              <a:ext uri="{FF2B5EF4-FFF2-40B4-BE49-F238E27FC236}">
                <a16:creationId xmlns:a16="http://schemas.microsoft.com/office/drawing/2014/main" id="{D12793D8-0DC0-4B72-BADF-645898D4DF0C}"/>
              </a:ext>
            </a:extLst>
          </p:cNvPr>
          <p:cNvSpPr txBox="1">
            <a:spLocks/>
          </p:cNvSpPr>
          <p:nvPr/>
        </p:nvSpPr>
        <p:spPr>
          <a:xfrm>
            <a:off x="468437" y="4299516"/>
            <a:ext cx="7276567" cy="93003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The surface area of the cone is about </a:t>
            </a:r>
            <a:br>
              <a:rPr lang="en-IN" sz="2800"/>
            </a:br>
            <a:r>
              <a:rPr lang="en-IN" sz="2800"/>
              <a:t>7.5 square </a:t>
            </a:r>
            <a:r>
              <a:rPr lang="en-IN" sz="2800" err="1"/>
              <a:t>millimeters</a:t>
            </a:r>
            <a:r>
              <a:rPr lang="en-IN" sz="2800"/>
              <a:t>.</a:t>
            </a:r>
            <a:endParaRPr lang="en-US" sz="2800" b="0" i="0" u="none" strike="noStrike" baseline="0"/>
          </a:p>
        </p:txBody>
      </p:sp>
      <p:pic>
        <p:nvPicPr>
          <p:cNvPr id="7" name="Picture 6">
            <a:extLst>
              <a:ext uri="{FF2B5EF4-FFF2-40B4-BE49-F238E27FC236}">
                <a16:creationId xmlns:a16="http://schemas.microsoft.com/office/drawing/2014/main" id="{0970C6BE-EC4D-4E94-8A92-59AF05C6B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825" y="2329218"/>
            <a:ext cx="2714625" cy="1962150"/>
          </a:xfrm>
          <a:prstGeom prst="rect">
            <a:avLst/>
          </a:prstGeom>
        </p:spPr>
      </p:pic>
    </p:spTree>
    <p:extLst>
      <p:ext uri="{BB962C8B-B14F-4D97-AF65-F5344CB8AC3E}">
        <p14:creationId xmlns:p14="http://schemas.microsoft.com/office/powerpoint/2010/main" val="2640372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IN" sz="2800" b="0">
                <a:solidFill>
                  <a:schemeClr val="tx1"/>
                </a:solidFill>
              </a:rPr>
              <a:t>Lateral Area and Surface Area of a Right Cone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8"/>
            <a:ext cx="8047129" cy="154476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Find the lateral area and surface area of the cone rounded to the nearest tenth.</a:t>
            </a:r>
            <a:endParaRPr lang="en-US" sz="2800" b="0" i="0" u="none" strike="noStrike" baseline="0"/>
          </a:p>
        </p:txBody>
      </p:sp>
      <p:pic>
        <p:nvPicPr>
          <p:cNvPr id="3" name="Picture 2">
            <a:extLst>
              <a:ext uri="{FF2B5EF4-FFF2-40B4-BE49-F238E27FC236}">
                <a16:creationId xmlns:a16="http://schemas.microsoft.com/office/drawing/2014/main" id="{DA234B26-6063-46FC-90C4-DF96A1D02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6879" y="2340686"/>
            <a:ext cx="1848108" cy="1476581"/>
          </a:xfrm>
          <a:prstGeom prst="rect">
            <a:avLst/>
          </a:prstGeom>
        </p:spPr>
      </p:pic>
    </p:spTree>
    <p:extLst>
      <p:ext uri="{BB962C8B-B14F-4D97-AF65-F5344CB8AC3E}">
        <p14:creationId xmlns:p14="http://schemas.microsoft.com/office/powerpoint/2010/main" val="238041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2" y="1332862"/>
            <a:ext cx="9350840" cy="44720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Answer each question.</a:t>
            </a:r>
          </a:p>
          <a:p>
            <a:pPr marL="442913" indent="-442913"/>
            <a:r>
              <a:rPr lang="en-IN" sz="2800" b="1">
                <a:solidFill>
                  <a:schemeClr val="tx1"/>
                </a:solidFill>
                <a:latin typeface="Proxima Nova"/>
              </a:rPr>
              <a:t>1. </a:t>
            </a:r>
            <a:r>
              <a:rPr lang="en-IN" sz="2800"/>
              <a:t>What is the area of a square with a side length of 12 inches? </a:t>
            </a:r>
          </a:p>
          <a:p>
            <a:pPr marL="442913" indent="-442913"/>
            <a:r>
              <a:rPr lang="en-IN" sz="2800" b="1">
                <a:solidFill>
                  <a:schemeClr val="tx1"/>
                </a:solidFill>
                <a:latin typeface="Proxima Nova"/>
              </a:rPr>
              <a:t>2. </a:t>
            </a:r>
            <a:r>
              <a:rPr lang="en-IN" sz="2800"/>
              <a:t>A rectangle has a length of 10 feet and an area of 330 square feet. What is the width of the rectangle? </a:t>
            </a:r>
          </a:p>
          <a:p>
            <a:pPr marL="442913" indent="-442913">
              <a:tabLst>
                <a:tab pos="442913" algn="l"/>
              </a:tabLst>
            </a:pPr>
            <a:r>
              <a:rPr lang="en-IN" sz="2800" b="1">
                <a:solidFill>
                  <a:schemeClr val="tx1"/>
                </a:solidFill>
                <a:latin typeface="Proxima Nova"/>
              </a:rPr>
              <a:t>3. </a:t>
            </a:r>
            <a:r>
              <a:rPr lang="en-IN" sz="2800"/>
              <a:t>A circle has a diameter of 12 meters. A square has a side length of 12 meters. Which has the greater area? </a:t>
            </a:r>
            <a:endParaRPr lang="en-US" sz="2800" b="1">
              <a:solidFill>
                <a:schemeClr val="tx1"/>
              </a:solidFill>
            </a:endParaRPr>
          </a:p>
        </p:txBody>
      </p:sp>
      <p:sp>
        <p:nvSpPr>
          <p:cNvPr id="5" name="Content Placeholder 2">
            <a:extLst>
              <a:ext uri="{FF2B5EF4-FFF2-40B4-BE49-F238E27FC236}">
                <a16:creationId xmlns:a16="http://schemas.microsoft.com/office/drawing/2014/main" id="{A2AD0F2C-75BB-473E-8055-23CC5C5E1AA3}"/>
              </a:ext>
            </a:extLst>
          </p:cNvPr>
          <p:cNvSpPr txBox="1">
            <a:spLocks/>
          </p:cNvSpPr>
          <p:nvPr/>
        </p:nvSpPr>
        <p:spPr>
          <a:xfrm>
            <a:off x="2345593" y="2339303"/>
            <a:ext cx="1339720" cy="47347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0" u="none" strike="noStrike" baseline="0">
                <a:solidFill>
                  <a:srgbClr val="ED2126"/>
                </a:solidFill>
              </a:rPr>
              <a:t>144 in</a:t>
            </a:r>
            <a:r>
              <a:rPr lang="en-US" sz="2800" i="0" u="none" strike="noStrike" baseline="30000">
                <a:solidFill>
                  <a:srgbClr val="ED2126"/>
                </a:solidFill>
              </a:rPr>
              <a:t>2</a:t>
            </a:r>
            <a:endParaRPr lang="en-US" sz="2800" baseline="30000">
              <a:solidFill>
                <a:srgbClr val="FF0000"/>
              </a:solidFill>
            </a:endParaRPr>
          </a:p>
        </p:txBody>
      </p:sp>
      <p:sp>
        <p:nvSpPr>
          <p:cNvPr id="6" name="Content Placeholder 2">
            <a:extLst>
              <a:ext uri="{FF2B5EF4-FFF2-40B4-BE49-F238E27FC236}">
                <a16:creationId xmlns:a16="http://schemas.microsoft.com/office/drawing/2014/main" id="{16417AC5-DFAF-43E4-B85F-1CADECDD9917}"/>
              </a:ext>
            </a:extLst>
          </p:cNvPr>
          <p:cNvSpPr txBox="1">
            <a:spLocks/>
          </p:cNvSpPr>
          <p:nvPr/>
        </p:nvSpPr>
        <p:spPr>
          <a:xfrm>
            <a:off x="8570896" y="3359852"/>
            <a:ext cx="1062628" cy="47347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0" u="none" strike="noStrike" baseline="0">
                <a:solidFill>
                  <a:srgbClr val="ED2126"/>
                </a:solidFill>
              </a:rPr>
              <a:t>33 ft</a:t>
            </a:r>
            <a:endParaRPr lang="en-US" sz="2800" baseline="30000">
              <a:solidFill>
                <a:srgbClr val="FF0000"/>
              </a:solidFill>
            </a:endParaRPr>
          </a:p>
        </p:txBody>
      </p:sp>
      <p:sp>
        <p:nvSpPr>
          <p:cNvPr id="7" name="Content Placeholder 2">
            <a:extLst>
              <a:ext uri="{FF2B5EF4-FFF2-40B4-BE49-F238E27FC236}">
                <a16:creationId xmlns:a16="http://schemas.microsoft.com/office/drawing/2014/main" id="{03E60672-FBEB-4779-9A7A-B05F03FD43DB}"/>
              </a:ext>
            </a:extLst>
          </p:cNvPr>
          <p:cNvSpPr txBox="1">
            <a:spLocks/>
          </p:cNvSpPr>
          <p:nvPr/>
        </p:nvSpPr>
        <p:spPr>
          <a:xfrm>
            <a:off x="937044" y="4863017"/>
            <a:ext cx="1353574" cy="5402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rgbClr val="ED2126"/>
                </a:solidFill>
              </a:rPr>
              <a:t>square</a:t>
            </a:r>
            <a:endParaRPr lang="en-US" sz="2800" baseline="30000">
              <a:solidFill>
                <a:srgbClr val="FF0000"/>
              </a:solidFill>
            </a:endParaRPr>
          </a:p>
        </p:txBody>
      </p:sp>
    </p:spTree>
    <p:extLst>
      <p:ext uri="{BB962C8B-B14F-4D97-AF65-F5344CB8AC3E}">
        <p14:creationId xmlns:p14="http://schemas.microsoft.com/office/powerpoint/2010/main" val="3279868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4</a:t>
            </a:r>
            <a:br>
              <a:rPr lang="en-US" sz="2800">
                <a:solidFill>
                  <a:srgbClr val="33175A"/>
                </a:solidFill>
              </a:rPr>
            </a:br>
            <a:r>
              <a:rPr lang="en-IN" sz="2800" b="0">
                <a:solidFill>
                  <a:schemeClr val="tx1"/>
                </a:solidFill>
              </a:rPr>
              <a:t>Lateral Area and Surface Area of a Right Cone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7"/>
            <a:ext cx="8047129" cy="292150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Find the lateral area and surface area of the cone rounded to the nearest tenth.</a:t>
            </a:r>
          </a:p>
          <a:p>
            <a:r>
              <a:rPr lang="en-IN" sz="2800" i="1">
                <a:solidFill>
                  <a:srgbClr val="FF0000"/>
                </a:solidFill>
              </a:rPr>
              <a:t>L </a:t>
            </a:r>
            <a:r>
              <a:rPr lang="en-IN" sz="2800">
                <a:solidFill>
                  <a:srgbClr val="FF0000"/>
                </a:solidFill>
              </a:rPr>
              <a:t>≈ 173.8 in</a:t>
            </a:r>
            <a:r>
              <a:rPr lang="en-IN" sz="2800" baseline="30000">
                <a:solidFill>
                  <a:srgbClr val="FF0000"/>
                </a:solidFill>
              </a:rPr>
              <a:t>2</a:t>
            </a:r>
            <a:r>
              <a:rPr lang="en-IN" sz="2800">
                <a:solidFill>
                  <a:srgbClr val="FF0000"/>
                </a:solidFill>
              </a:rPr>
              <a:t> </a:t>
            </a:r>
          </a:p>
          <a:p>
            <a:r>
              <a:rPr lang="en-IN" sz="2800" i="1">
                <a:solidFill>
                  <a:srgbClr val="FF0000"/>
                </a:solidFill>
              </a:rPr>
              <a:t>S </a:t>
            </a:r>
            <a:r>
              <a:rPr lang="en-IN" sz="2800">
                <a:solidFill>
                  <a:srgbClr val="FF0000"/>
                </a:solidFill>
              </a:rPr>
              <a:t>≈ 286.9 in</a:t>
            </a:r>
            <a:r>
              <a:rPr lang="en-IN" sz="2800" baseline="30000">
                <a:solidFill>
                  <a:srgbClr val="FF0000"/>
                </a:solidFill>
              </a:rPr>
              <a:t>2</a:t>
            </a:r>
            <a:endParaRPr lang="en-US" sz="2800" i="0" u="none" strike="noStrike" baseline="30000">
              <a:solidFill>
                <a:srgbClr val="FF0000"/>
              </a:solidFill>
            </a:endParaRPr>
          </a:p>
        </p:txBody>
      </p:sp>
      <p:pic>
        <p:nvPicPr>
          <p:cNvPr id="3" name="Picture 2">
            <a:extLst>
              <a:ext uri="{FF2B5EF4-FFF2-40B4-BE49-F238E27FC236}">
                <a16:creationId xmlns:a16="http://schemas.microsoft.com/office/drawing/2014/main" id="{DA234B26-6063-46FC-90C4-DF96A1D02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879" y="2340686"/>
            <a:ext cx="1848108" cy="1476581"/>
          </a:xfrm>
          <a:prstGeom prst="rect">
            <a:avLst/>
          </a:prstGeom>
        </p:spPr>
      </p:pic>
    </p:spTree>
    <p:extLst>
      <p:ext uri="{BB962C8B-B14F-4D97-AF65-F5344CB8AC3E}">
        <p14:creationId xmlns:p14="http://schemas.microsoft.com/office/powerpoint/2010/main" val="463540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8920432" cy="140522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A sphere is the set of all points in space that are a given distance from a given point called the </a:t>
            </a:r>
            <a:r>
              <a:rPr lang="en-IN" sz="2800" err="1"/>
              <a:t>center</a:t>
            </a:r>
            <a:r>
              <a:rPr lang="en-IN" sz="2800"/>
              <a:t> of the sphere.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Learn</a:t>
            </a:r>
            <a:endParaRPr lang="en-US" sz="1800" b="0">
              <a:solidFill>
                <a:srgbClr val="000000"/>
              </a:solidFill>
              <a:latin typeface="Vectipede Bk"/>
            </a:endParaRPr>
          </a:p>
          <a:p>
            <a:r>
              <a:rPr lang="en-IN" sz="2800" b="0">
                <a:solidFill>
                  <a:schemeClr val="tx1"/>
                </a:solidFill>
              </a:rPr>
              <a:t>Surface Areas of Spheres</a:t>
            </a:r>
            <a:endParaRPr lang="en-US" sz="2800" b="0">
              <a:solidFill>
                <a:schemeClr val="tx1"/>
              </a:solidFill>
            </a:endParaRPr>
          </a:p>
        </p:txBody>
      </p:sp>
      <p:sp>
        <p:nvSpPr>
          <p:cNvPr id="5" name="Content Placeholder 2">
            <a:extLst>
              <a:ext uri="{FF2B5EF4-FFF2-40B4-BE49-F238E27FC236}">
                <a16:creationId xmlns:a16="http://schemas.microsoft.com/office/drawing/2014/main" id="{FC5ED900-5BD0-4D48-8C6D-463247F2C865}"/>
              </a:ext>
            </a:extLst>
          </p:cNvPr>
          <p:cNvSpPr txBox="1">
            <a:spLocks/>
          </p:cNvSpPr>
          <p:nvPr/>
        </p:nvSpPr>
        <p:spPr>
          <a:xfrm>
            <a:off x="468438" y="3185612"/>
            <a:ext cx="8920432" cy="5593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Key Concept: </a:t>
            </a:r>
            <a:r>
              <a:rPr lang="en-IN" sz="2800" b="1"/>
              <a:t>Surface Area of a Sphere</a:t>
            </a:r>
            <a:endParaRPr lang="en-IN" sz="2800"/>
          </a:p>
        </p:txBody>
      </p:sp>
      <mc:AlternateContent xmlns:mc="http://schemas.openxmlformats.org/markup-compatibility/2006" xmlns:a14="http://schemas.microsoft.com/office/drawing/2010/main">
        <mc:Choice Requires="a14">
          <p:graphicFrame>
            <p:nvGraphicFramePr>
              <p:cNvPr id="6" name="Table 2">
                <a:extLst>
                  <a:ext uri="{FF2B5EF4-FFF2-40B4-BE49-F238E27FC236}">
                    <a16:creationId xmlns:a16="http://schemas.microsoft.com/office/drawing/2014/main" id="{BE02D92C-2887-4B94-89D9-D89B5634080D}"/>
                  </a:ext>
                </a:extLst>
              </p:cNvPr>
              <p:cNvGraphicFramePr>
                <a:graphicFrameLocks noGrp="1"/>
              </p:cNvGraphicFramePr>
              <p:nvPr>
                <p:extLst>
                  <p:ext uri="{D42A27DB-BD31-4B8C-83A1-F6EECF244321}">
                    <p14:modId xmlns:p14="http://schemas.microsoft.com/office/powerpoint/2010/main" val="2746311998"/>
                  </p:ext>
                </p:extLst>
              </p:nvPr>
            </p:nvGraphicFramePr>
            <p:xfrm>
              <a:off x="554804" y="3808019"/>
              <a:ext cx="9205645" cy="1463040"/>
            </p:xfrm>
            <a:graphic>
              <a:graphicData uri="http://schemas.openxmlformats.org/drawingml/2006/table">
                <a:tbl>
                  <a:tblPr firstRow="1" bandRow="1">
                    <a:tableStyleId>{2D5ABB26-0587-4C30-8999-92F81FD0307C}</a:tableStyleId>
                  </a:tblPr>
                  <a:tblGrid>
                    <a:gridCol w="1818526">
                      <a:extLst>
                        <a:ext uri="{9D8B030D-6E8A-4147-A177-3AD203B41FA5}">
                          <a16:colId xmlns:a16="http://schemas.microsoft.com/office/drawing/2014/main" val="2837387489"/>
                        </a:ext>
                      </a:extLst>
                    </a:gridCol>
                    <a:gridCol w="7387119">
                      <a:extLst>
                        <a:ext uri="{9D8B030D-6E8A-4147-A177-3AD203B41FA5}">
                          <a16:colId xmlns:a16="http://schemas.microsoft.com/office/drawing/2014/main" val="1056649395"/>
                        </a:ext>
                      </a:extLst>
                    </a:gridCol>
                  </a:tblGrid>
                  <a:tr h="370840">
                    <a:tc>
                      <a:txBody>
                        <a:bodyPr/>
                        <a:lstStyle/>
                        <a:p>
                          <a:r>
                            <a:rPr lang="en-IN" sz="2800" b="1" u="none" strike="noStrike" kern="1200" baseline="0">
                              <a:solidFill>
                                <a:schemeClr val="tx1"/>
                              </a:solidFill>
                            </a:rPr>
                            <a:t>Words</a:t>
                          </a:r>
                          <a:endParaRPr lang="en-IN" sz="2800" b="1" i="0" u="none" strike="noStrike" kern="1200" baseline="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0" u="none" strike="noStrike" kern="1200" baseline="0">
                              <a:solidFill>
                                <a:schemeClr val="tx2"/>
                              </a:solidFill>
                              <a:latin typeface="+mn-lt"/>
                              <a:ea typeface="+mn-ea"/>
                              <a:cs typeface="+mn-cs"/>
                            </a:rPr>
                            <a:t>The surface area </a:t>
                          </a:r>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of a sphere is </a:t>
                          </a:r>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 4</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r>
                            <a:rPr lang="en-IN" sz="2800" b="0" i="0" u="none" strike="noStrike" kern="1200" baseline="30000">
                              <a:solidFill>
                                <a:schemeClr val="tx2"/>
                              </a:solidFill>
                              <a:latin typeface="+mn-lt"/>
                              <a:ea typeface="+mn-ea"/>
                              <a:cs typeface="+mn-cs"/>
                            </a:rPr>
                            <a:t>2</a:t>
                          </a:r>
                          <a:r>
                            <a:rPr lang="en-IN" sz="2800" b="0" i="0" u="none" strike="noStrike" kern="1200" baseline="0">
                              <a:solidFill>
                                <a:schemeClr val="tx2"/>
                              </a:solidFill>
                              <a:latin typeface="+mn-lt"/>
                              <a:ea typeface="+mn-ea"/>
                              <a:cs typeface="+mn-cs"/>
                            </a:rPr>
                            <a:t>, where </a:t>
                          </a:r>
                          <a:r>
                            <a:rPr lang="en-IN" sz="2800" b="0" i="1" u="none" strike="noStrike" kern="1200" baseline="0">
                              <a:solidFill>
                                <a:schemeClr val="tx2"/>
                              </a:solidFill>
                              <a:latin typeface="+mn-lt"/>
                              <a:ea typeface="+mn-ea"/>
                              <a:cs typeface="+mn-cs"/>
                            </a:rPr>
                            <a:t>r </a:t>
                          </a:r>
                          <a:r>
                            <a:rPr lang="en-IN" sz="2800" b="0" i="0" u="none" strike="noStrike" kern="1200" baseline="0">
                              <a:solidFill>
                                <a:schemeClr val="tx2"/>
                              </a:solidFill>
                              <a:latin typeface="+mn-lt"/>
                              <a:ea typeface="+mn-ea"/>
                              <a:cs typeface="+mn-cs"/>
                            </a:rPr>
                            <a:t>is the radius.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003803"/>
                      </a:ext>
                    </a:extLst>
                  </a:tr>
                  <a:tr h="370840">
                    <a:tc>
                      <a:txBody>
                        <a:bodyPr/>
                        <a:lstStyle/>
                        <a:p>
                          <a:r>
                            <a:rPr lang="en-IN" sz="2800" b="1" i="0" u="none" strike="noStrike" kern="1200" baseline="0">
                              <a:solidFill>
                                <a:schemeClr val="tx1"/>
                              </a:solidFill>
                              <a:latin typeface="+mn-lt"/>
                              <a:ea typeface="+mn-ea"/>
                              <a:cs typeface="+mn-cs"/>
                            </a:rPr>
                            <a:t>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 4</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r>
                            <a:rPr lang="en-IN" sz="2800" b="0" i="0" u="none" strike="noStrike" kern="1200" baseline="30000">
                              <a:solidFill>
                                <a:schemeClr val="tx2"/>
                              </a:solidFill>
                              <a:latin typeface="+mn-lt"/>
                              <a:ea typeface="+mn-ea"/>
                              <a:cs typeface="+mn-cs"/>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915352"/>
                      </a:ext>
                    </a:extLst>
                  </a:tr>
                </a:tbl>
              </a:graphicData>
            </a:graphic>
          </p:graphicFrame>
        </mc:Choice>
        <mc:Fallback xmlns="">
          <p:graphicFrame>
            <p:nvGraphicFramePr>
              <p:cNvPr id="6" name="Table 2">
                <a:extLst>
                  <a:ext uri="{FF2B5EF4-FFF2-40B4-BE49-F238E27FC236}">
                    <a16:creationId xmlns:a16="http://schemas.microsoft.com/office/drawing/2014/main" id="{BE02D92C-2887-4B94-89D9-D89B5634080D}"/>
                  </a:ext>
                </a:extLst>
              </p:cNvPr>
              <p:cNvGraphicFramePr>
                <a:graphicFrameLocks noGrp="1"/>
              </p:cNvGraphicFramePr>
              <p:nvPr>
                <p:extLst>
                  <p:ext uri="{D42A27DB-BD31-4B8C-83A1-F6EECF244321}">
                    <p14:modId xmlns:p14="http://schemas.microsoft.com/office/powerpoint/2010/main" val="2746311998"/>
                  </p:ext>
                </p:extLst>
              </p:nvPr>
            </p:nvGraphicFramePr>
            <p:xfrm>
              <a:off x="554804" y="3808019"/>
              <a:ext cx="9205645" cy="1463040"/>
            </p:xfrm>
            <a:graphic>
              <a:graphicData uri="http://schemas.openxmlformats.org/drawingml/2006/table">
                <a:tbl>
                  <a:tblPr firstRow="1" bandRow="1">
                    <a:tableStyleId>{2D5ABB26-0587-4C30-8999-92F81FD0307C}</a:tableStyleId>
                  </a:tblPr>
                  <a:tblGrid>
                    <a:gridCol w="1818526">
                      <a:extLst>
                        <a:ext uri="{9D8B030D-6E8A-4147-A177-3AD203B41FA5}">
                          <a16:colId xmlns:a16="http://schemas.microsoft.com/office/drawing/2014/main" val="2837387489"/>
                        </a:ext>
                      </a:extLst>
                    </a:gridCol>
                    <a:gridCol w="7387119">
                      <a:extLst>
                        <a:ext uri="{9D8B030D-6E8A-4147-A177-3AD203B41FA5}">
                          <a16:colId xmlns:a16="http://schemas.microsoft.com/office/drawing/2014/main" val="1056649395"/>
                        </a:ext>
                      </a:extLst>
                    </a:gridCol>
                  </a:tblGrid>
                  <a:tr h="944880">
                    <a:tc>
                      <a:txBody>
                        <a:bodyPr/>
                        <a:lstStyle/>
                        <a:p>
                          <a:r>
                            <a:rPr lang="en-IN" sz="2800" b="1" u="none" strike="noStrike" kern="1200" baseline="0">
                              <a:solidFill>
                                <a:schemeClr val="tx1"/>
                              </a:solidFill>
                            </a:rPr>
                            <a:t>Words</a:t>
                          </a:r>
                          <a:endParaRPr lang="en-IN" sz="2800" b="1" i="0" u="none" strike="noStrike" kern="1200" baseline="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4732" t="-6410" r="-165" b="-72436"/>
                          </a:stretch>
                        </a:blipFill>
                      </a:tcPr>
                    </a:tc>
                    <a:extLst>
                      <a:ext uri="{0D108BD9-81ED-4DB2-BD59-A6C34878D82A}">
                        <a16:rowId xmlns:a16="http://schemas.microsoft.com/office/drawing/2014/main" val="3101003803"/>
                      </a:ext>
                    </a:extLst>
                  </a:tr>
                  <a:tr h="518160">
                    <a:tc>
                      <a:txBody>
                        <a:bodyPr/>
                        <a:lstStyle/>
                        <a:p>
                          <a:r>
                            <a:rPr lang="en-IN" sz="2800" b="1" i="0" u="none" strike="noStrike" kern="1200" baseline="0">
                              <a:solidFill>
                                <a:schemeClr val="tx1"/>
                              </a:solidFill>
                              <a:latin typeface="+mn-lt"/>
                              <a:ea typeface="+mn-ea"/>
                              <a:cs typeface="+mn-cs"/>
                            </a:rPr>
                            <a:t>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4732" t="-195294" r="-165" b="-32941"/>
                          </a:stretch>
                        </a:blipFill>
                      </a:tcPr>
                    </a:tc>
                    <a:extLst>
                      <a:ext uri="{0D108BD9-81ED-4DB2-BD59-A6C34878D82A}">
                        <a16:rowId xmlns:a16="http://schemas.microsoft.com/office/drawing/2014/main" val="125915352"/>
                      </a:ext>
                    </a:extLst>
                  </a:tr>
                </a:tbl>
              </a:graphicData>
            </a:graphic>
          </p:graphicFrame>
        </mc:Fallback>
      </mc:AlternateContent>
    </p:spTree>
    <p:extLst>
      <p:ext uri="{BB962C8B-B14F-4D97-AF65-F5344CB8AC3E}">
        <p14:creationId xmlns:p14="http://schemas.microsoft.com/office/powerpoint/2010/main" val="2195007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IN" sz="2800" b="0">
                <a:solidFill>
                  <a:schemeClr val="tx1"/>
                </a:solidFill>
              </a:rPr>
              <a:t>Surface Area of a Sphere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4" y="1999818"/>
            <a:ext cx="6947606" cy="93003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 the surface area of the sphere to the nearest tenth.</a:t>
            </a:r>
            <a:endParaRPr lang="en-US" sz="2800" b="0" i="0" u="none" strike="noStrike" baseline="0">
              <a:solidFill>
                <a:schemeClr val="tx1"/>
              </a:solidFill>
            </a:endParaRPr>
          </a:p>
        </p:txBody>
      </p:sp>
      <p:pic>
        <p:nvPicPr>
          <p:cNvPr id="4" name="Picture 3">
            <a:extLst>
              <a:ext uri="{FF2B5EF4-FFF2-40B4-BE49-F238E27FC236}">
                <a16:creationId xmlns:a16="http://schemas.microsoft.com/office/drawing/2014/main" id="{39AB6A26-1608-44FB-8F6A-3DA6F2696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8030" y="2432738"/>
            <a:ext cx="2524030" cy="1867091"/>
          </a:xfrm>
          <a:prstGeom prst="rect">
            <a:avLst/>
          </a:prstGeom>
        </p:spPr>
      </p:pic>
    </p:spTree>
    <p:extLst>
      <p:ext uri="{BB962C8B-B14F-4D97-AF65-F5344CB8AC3E}">
        <p14:creationId xmlns:p14="http://schemas.microsoft.com/office/powerpoint/2010/main" val="1739979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IN" sz="2800" b="0">
                <a:solidFill>
                  <a:schemeClr val="tx1"/>
                </a:solidFill>
              </a:rPr>
              <a:t>Surface Area of a Sphere</a:t>
            </a:r>
            <a:endParaRPr lang="en-US" sz="2800" b="0">
              <a:solidFill>
                <a:schemeClr val="tx1"/>
              </a:solidFill>
            </a:endParaRPr>
          </a:p>
        </p:txBody>
      </p:sp>
      <mc:AlternateContent xmlns:mc="http://schemas.openxmlformats.org/markup-compatibility/2006" xmlns:a14="http://schemas.microsoft.com/office/drawing/2010/main">
        <mc:Choice Requires="a14">
          <p:graphicFrame>
            <p:nvGraphicFramePr>
              <p:cNvPr id="6" name="Table 3">
                <a:extLst>
                  <a:ext uri="{FF2B5EF4-FFF2-40B4-BE49-F238E27FC236}">
                    <a16:creationId xmlns:a16="http://schemas.microsoft.com/office/drawing/2014/main" id="{4C99C617-257B-4C6F-90C9-79CBA77B0960}"/>
                  </a:ext>
                </a:extLst>
              </p:cNvPr>
              <p:cNvGraphicFramePr>
                <a:graphicFrameLocks noGrp="1"/>
              </p:cNvGraphicFramePr>
              <p:nvPr>
                <p:extLst>
                  <p:ext uri="{D42A27DB-BD31-4B8C-83A1-F6EECF244321}">
                    <p14:modId xmlns:p14="http://schemas.microsoft.com/office/powerpoint/2010/main" val="517999499"/>
                  </p:ext>
                </p:extLst>
              </p:nvPr>
            </p:nvGraphicFramePr>
            <p:xfrm>
              <a:off x="554804" y="2158744"/>
              <a:ext cx="6287785" cy="1554480"/>
            </p:xfrm>
            <a:graphic>
              <a:graphicData uri="http://schemas.openxmlformats.org/drawingml/2006/table">
                <a:tbl>
                  <a:tblPr firstRow="1" bandRow="1">
                    <a:tableStyleId>{2D5ABB26-0587-4C30-8999-92F81FD0307C}</a:tableStyleId>
                  </a:tblPr>
                  <a:tblGrid>
                    <a:gridCol w="2157574">
                      <a:extLst>
                        <a:ext uri="{9D8B030D-6E8A-4147-A177-3AD203B41FA5}">
                          <a16:colId xmlns:a16="http://schemas.microsoft.com/office/drawing/2014/main" val="1269305794"/>
                        </a:ext>
                      </a:extLst>
                    </a:gridCol>
                    <a:gridCol w="4130211">
                      <a:extLst>
                        <a:ext uri="{9D8B030D-6E8A-4147-A177-3AD203B41FA5}">
                          <a16:colId xmlns:a16="http://schemas.microsoft.com/office/drawing/2014/main" val="787864663"/>
                        </a:ext>
                      </a:extLst>
                    </a:gridCol>
                  </a:tblGrid>
                  <a:tr h="370840">
                    <a:tc>
                      <a:txBody>
                        <a:bodyPr/>
                        <a:lstStyle/>
                        <a:p>
                          <a:r>
                            <a:rPr lang="en-IN" sz="2800" b="0" i="1" u="none" strike="noStrike" kern="1200" baseline="0">
                              <a:solidFill>
                                <a:schemeClr val="tx2"/>
                              </a:solidFill>
                              <a:latin typeface="+mn-lt"/>
                              <a:ea typeface="+mn-ea"/>
                              <a:cs typeface="+mn-cs"/>
                            </a:rPr>
                            <a:t>S </a:t>
                          </a:r>
                          <a:r>
                            <a:rPr lang="en-IN" sz="2800" b="0" i="0" u="none" strike="noStrike" kern="1200" baseline="0">
                              <a:solidFill>
                                <a:schemeClr val="tx2"/>
                              </a:solidFill>
                              <a:latin typeface="+mn-lt"/>
                              <a:ea typeface="+mn-ea"/>
                              <a:cs typeface="+mn-cs"/>
                            </a:rPr>
                            <a:t>= 4</a:t>
                          </a:r>
                          <a14:m>
                            <m:oMath xmlns:m="http://schemas.openxmlformats.org/officeDocument/2006/math">
                              <m:r>
                                <m:rPr>
                                  <m:sty m:val="p"/>
                                </m:rPr>
                                <a:rPr lang="el-GR" sz="2800" b="0" i="0" u="none" strike="noStrike" kern="1200" baseline="0" smtClean="0">
                                  <a:solidFill>
                                    <a:schemeClr val="tx2"/>
                                  </a:solidFill>
                                  <a:latin typeface="Cambria Math" panose="02040503050406030204" pitchFamily="18" charset="0"/>
                                  <a:ea typeface="+mn-ea"/>
                                  <a:cs typeface="+mn-cs"/>
                                </a:rPr>
                                <m:t>π</m:t>
                              </m:r>
                            </m:oMath>
                          </a14:m>
                          <a:r>
                            <a:rPr lang="en-IN" sz="2800" b="0" i="1" u="none" strike="noStrike" kern="1200" baseline="0">
                              <a:solidFill>
                                <a:schemeClr val="tx2"/>
                              </a:solidFill>
                              <a:latin typeface="+mn-lt"/>
                              <a:ea typeface="+mn-ea"/>
                              <a:cs typeface="+mn-cs"/>
                            </a:rPr>
                            <a:t>r</a:t>
                          </a:r>
                          <a:r>
                            <a:rPr lang="en-IN" sz="2800" b="0" i="0" u="none" strike="noStrike" kern="1200" baseline="30000">
                              <a:solidFill>
                                <a:schemeClr val="tx2"/>
                              </a:solidFill>
                              <a:latin typeface="+mn-lt"/>
                              <a:ea typeface="+mn-ea"/>
                              <a:cs typeface="+mn-cs"/>
                            </a:rPr>
                            <a:t>2</a:t>
                          </a:r>
                          <a:endParaRPr lang="en-IN" sz="2800" baseline="30000">
                            <a:solidFill>
                              <a:schemeClr val="tx2"/>
                            </a:solidFill>
                          </a:endParaRPr>
                        </a:p>
                      </a:txBody>
                      <a:tcPr/>
                    </a:tc>
                    <a:tc>
                      <a:txBody>
                        <a:bodyPr/>
                        <a:lstStyle/>
                        <a:p>
                          <a:r>
                            <a:rPr lang="en-IN" sz="2800" b="0" i="0" u="none" strike="noStrike" kern="1200" baseline="0">
                              <a:solidFill>
                                <a:srgbClr val="0070C0"/>
                              </a:solidFill>
                              <a:latin typeface="+mn-lt"/>
                              <a:ea typeface="+mn-ea"/>
                              <a:cs typeface="+mn-cs"/>
                            </a:rPr>
                            <a:t>Surface area of a sphere</a:t>
                          </a:r>
                          <a:endParaRPr lang="en-IN" sz="2800">
                            <a:solidFill>
                              <a:srgbClr val="0070C0"/>
                            </a:solidFill>
                          </a:endParaRPr>
                        </a:p>
                      </a:txBody>
                      <a:tcPr anchor="b"/>
                    </a:tc>
                    <a:extLst>
                      <a:ext uri="{0D108BD9-81ED-4DB2-BD59-A6C34878D82A}">
                        <a16:rowId xmlns:a16="http://schemas.microsoft.com/office/drawing/2014/main" val="3752062748"/>
                      </a:ext>
                    </a:extLst>
                  </a:tr>
                  <a:tr h="370840">
                    <a:tc>
                      <a:txBody>
                        <a:bodyPr/>
                        <a:lstStyle/>
                        <a:p>
                          <a:r>
                            <a:rPr lang="en-US" sz="2800" b="0" i="0" u="none" strike="noStrike" kern="1200" baseline="0">
                              <a:solidFill>
                                <a:schemeClr val="tx2"/>
                              </a:solidFill>
                              <a:latin typeface="+mn-lt"/>
                              <a:ea typeface="+mn-ea"/>
                              <a:cs typeface="+mn-cs"/>
                            </a:rPr>
                            <a:t>   </a:t>
                          </a:r>
                          <a:r>
                            <a:rPr lang="el-GR" sz="2800" b="0" i="0" u="none" strike="noStrike" kern="1200" baseline="0">
                              <a:solidFill>
                                <a:schemeClr val="tx2"/>
                              </a:solidFill>
                              <a:latin typeface="+mn-lt"/>
                              <a:ea typeface="+mn-ea"/>
                              <a:cs typeface="+mn-cs"/>
                            </a:rPr>
                            <a:t>= 4</a:t>
                          </a:r>
                          <a14:m>
                            <m:oMath xmlns:m="http://schemas.openxmlformats.org/officeDocument/2006/math">
                              <m:r>
                                <m:rPr>
                                  <m:sty m:val="p"/>
                                </m:rPr>
                                <a:rPr lang="el-GR" sz="2800" b="0" i="0" u="none" strike="noStrike" kern="1200" baseline="0" smtClean="0">
                                  <a:solidFill>
                                    <a:schemeClr val="tx2"/>
                                  </a:solidFill>
                                  <a:latin typeface="Cambria Math" panose="02040503050406030204" pitchFamily="18" charset="0"/>
                                  <a:ea typeface="+mn-ea"/>
                                  <a:cs typeface="+mn-cs"/>
                                </a:rPr>
                                <m:t>π</m:t>
                              </m:r>
                            </m:oMath>
                          </a14:m>
                          <a:r>
                            <a:rPr lang="el-GR" sz="2800" b="0" i="0" u="none" strike="noStrike" kern="1200" baseline="0">
                              <a:solidFill>
                                <a:schemeClr val="tx2"/>
                              </a:solidFill>
                              <a:latin typeface="+mn-lt"/>
                              <a:ea typeface="+mn-ea"/>
                              <a:cs typeface="+mn-cs"/>
                            </a:rPr>
                            <a:t>(7.1)</a:t>
                          </a:r>
                          <a:r>
                            <a:rPr lang="el-GR" sz="2800" b="0" i="0" u="none" strike="noStrike" kern="1200" baseline="30000">
                              <a:solidFill>
                                <a:schemeClr val="tx2"/>
                              </a:solidFill>
                              <a:latin typeface="+mn-lt"/>
                              <a:ea typeface="+mn-ea"/>
                              <a:cs typeface="+mn-cs"/>
                            </a:rPr>
                            <a:t>2</a:t>
                          </a:r>
                          <a:endParaRPr lang="en-IN" sz="2800" b="0" i="0" u="none" strike="noStrike" kern="1200" baseline="30000">
                            <a:solidFill>
                              <a:schemeClr val="tx2"/>
                            </a:solidFill>
                            <a:latin typeface="+mn-lt"/>
                            <a:ea typeface="+mn-ea"/>
                            <a:cs typeface="+mn-cs"/>
                          </a:endParaRPr>
                        </a:p>
                      </a:txBody>
                      <a:tcPr/>
                    </a:tc>
                    <a:tc>
                      <a:txBody>
                        <a:bodyPr/>
                        <a:lstStyle/>
                        <a:p>
                          <a:r>
                            <a:rPr lang="en-IN" sz="2800" b="0" i="0" u="none" strike="noStrike" kern="1200" baseline="0">
                              <a:solidFill>
                                <a:srgbClr val="0070C0"/>
                              </a:solidFill>
                              <a:latin typeface="+mn-lt"/>
                              <a:ea typeface="+mn-ea"/>
                              <a:cs typeface="+mn-cs"/>
                            </a:rPr>
                            <a:t>Substitution</a:t>
                          </a:r>
                          <a:endParaRPr lang="en-IN" sz="2800">
                            <a:solidFill>
                              <a:srgbClr val="0070C0"/>
                            </a:solidFill>
                          </a:endParaRPr>
                        </a:p>
                      </a:txBody>
                      <a:tcPr anchor="b"/>
                    </a:tc>
                    <a:extLst>
                      <a:ext uri="{0D108BD9-81ED-4DB2-BD59-A6C34878D82A}">
                        <a16:rowId xmlns:a16="http://schemas.microsoft.com/office/drawing/2014/main" val="3609854807"/>
                      </a:ext>
                    </a:extLst>
                  </a:tr>
                  <a:tr h="370840">
                    <a:tc>
                      <a:txBody>
                        <a:bodyPr/>
                        <a:lstStyle/>
                        <a:p>
                          <a:r>
                            <a:rPr lang="en-IN" sz="2800" b="0" i="0" u="none" strike="noStrike" kern="1200" baseline="0">
                              <a:solidFill>
                                <a:schemeClr val="tx2"/>
                              </a:solidFill>
                              <a:latin typeface="+mn-lt"/>
                              <a:ea typeface="+mn-ea"/>
                              <a:cs typeface="+mn-cs"/>
                            </a:rPr>
                            <a:t>   ≈ 633.5</a:t>
                          </a: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nchor="b"/>
                    </a:tc>
                    <a:extLst>
                      <a:ext uri="{0D108BD9-81ED-4DB2-BD59-A6C34878D82A}">
                        <a16:rowId xmlns:a16="http://schemas.microsoft.com/office/drawing/2014/main" val="2130249449"/>
                      </a:ext>
                    </a:extLst>
                  </a:tr>
                </a:tbl>
              </a:graphicData>
            </a:graphic>
          </p:graphicFrame>
        </mc:Choice>
        <mc:Fallback xmlns="">
          <p:graphicFrame>
            <p:nvGraphicFramePr>
              <p:cNvPr id="6" name="Table 3">
                <a:extLst>
                  <a:ext uri="{FF2B5EF4-FFF2-40B4-BE49-F238E27FC236}">
                    <a16:creationId xmlns:a16="http://schemas.microsoft.com/office/drawing/2014/main" id="{4C99C617-257B-4C6F-90C9-79CBA77B0960}"/>
                  </a:ext>
                </a:extLst>
              </p:cNvPr>
              <p:cNvGraphicFramePr>
                <a:graphicFrameLocks noGrp="1"/>
              </p:cNvGraphicFramePr>
              <p:nvPr>
                <p:extLst>
                  <p:ext uri="{D42A27DB-BD31-4B8C-83A1-F6EECF244321}">
                    <p14:modId xmlns:p14="http://schemas.microsoft.com/office/powerpoint/2010/main" val="517999499"/>
                  </p:ext>
                </p:extLst>
              </p:nvPr>
            </p:nvGraphicFramePr>
            <p:xfrm>
              <a:off x="554804" y="2158744"/>
              <a:ext cx="6287785" cy="1554480"/>
            </p:xfrm>
            <a:graphic>
              <a:graphicData uri="http://schemas.openxmlformats.org/drawingml/2006/table">
                <a:tbl>
                  <a:tblPr firstRow="1" bandRow="1">
                    <a:tableStyleId>{2D5ABB26-0587-4C30-8999-92F81FD0307C}</a:tableStyleId>
                  </a:tblPr>
                  <a:tblGrid>
                    <a:gridCol w="2157574">
                      <a:extLst>
                        <a:ext uri="{9D8B030D-6E8A-4147-A177-3AD203B41FA5}">
                          <a16:colId xmlns:a16="http://schemas.microsoft.com/office/drawing/2014/main" val="1269305794"/>
                        </a:ext>
                      </a:extLst>
                    </a:gridCol>
                    <a:gridCol w="4130211">
                      <a:extLst>
                        <a:ext uri="{9D8B030D-6E8A-4147-A177-3AD203B41FA5}">
                          <a16:colId xmlns:a16="http://schemas.microsoft.com/office/drawing/2014/main" val="787864663"/>
                        </a:ext>
                      </a:extLst>
                    </a:gridCol>
                  </a:tblGrid>
                  <a:tr h="518160">
                    <a:tc>
                      <a:txBody>
                        <a:bodyPr/>
                        <a:lstStyle/>
                        <a:p>
                          <a:endParaRPr lang="en-US"/>
                        </a:p>
                      </a:txBody>
                      <a:tcPr>
                        <a:blipFill>
                          <a:blip r:embed="rId2"/>
                          <a:stretch>
                            <a:fillRect t="-11765" r="-191525" b="-232941"/>
                          </a:stretch>
                        </a:blipFill>
                      </a:tcPr>
                    </a:tc>
                    <a:tc>
                      <a:txBody>
                        <a:bodyPr/>
                        <a:lstStyle/>
                        <a:p>
                          <a:r>
                            <a:rPr lang="en-IN" sz="2800" b="0" i="0" u="none" strike="noStrike" kern="1200" baseline="0">
                              <a:solidFill>
                                <a:srgbClr val="0070C0"/>
                              </a:solidFill>
                              <a:latin typeface="+mn-lt"/>
                              <a:ea typeface="+mn-ea"/>
                              <a:cs typeface="+mn-cs"/>
                            </a:rPr>
                            <a:t>Surface area of a sphere</a:t>
                          </a:r>
                          <a:endParaRPr lang="en-IN" sz="2800">
                            <a:solidFill>
                              <a:srgbClr val="0070C0"/>
                            </a:solidFill>
                          </a:endParaRPr>
                        </a:p>
                      </a:txBody>
                      <a:tcPr anchor="b"/>
                    </a:tc>
                    <a:extLst>
                      <a:ext uri="{0D108BD9-81ED-4DB2-BD59-A6C34878D82A}">
                        <a16:rowId xmlns:a16="http://schemas.microsoft.com/office/drawing/2014/main" val="3752062748"/>
                      </a:ext>
                    </a:extLst>
                  </a:tr>
                  <a:tr h="518160">
                    <a:tc>
                      <a:txBody>
                        <a:bodyPr/>
                        <a:lstStyle/>
                        <a:p>
                          <a:endParaRPr lang="en-US"/>
                        </a:p>
                      </a:txBody>
                      <a:tcPr>
                        <a:blipFill>
                          <a:blip r:embed="rId2"/>
                          <a:stretch>
                            <a:fillRect t="-110465" r="-191525" b="-130233"/>
                          </a:stretch>
                        </a:blipFill>
                      </a:tcPr>
                    </a:tc>
                    <a:tc>
                      <a:txBody>
                        <a:bodyPr/>
                        <a:lstStyle/>
                        <a:p>
                          <a:r>
                            <a:rPr lang="en-IN" sz="2800" b="0" i="0" u="none" strike="noStrike" kern="1200" baseline="0">
                              <a:solidFill>
                                <a:srgbClr val="0070C0"/>
                              </a:solidFill>
                              <a:latin typeface="+mn-lt"/>
                              <a:ea typeface="+mn-ea"/>
                              <a:cs typeface="+mn-cs"/>
                            </a:rPr>
                            <a:t>Substitution</a:t>
                          </a:r>
                          <a:endParaRPr lang="en-IN" sz="2800">
                            <a:solidFill>
                              <a:srgbClr val="0070C0"/>
                            </a:solidFill>
                          </a:endParaRPr>
                        </a:p>
                      </a:txBody>
                      <a:tcPr anchor="b"/>
                    </a:tc>
                    <a:extLst>
                      <a:ext uri="{0D108BD9-81ED-4DB2-BD59-A6C34878D82A}">
                        <a16:rowId xmlns:a16="http://schemas.microsoft.com/office/drawing/2014/main" val="3609854807"/>
                      </a:ext>
                    </a:extLst>
                  </a:tr>
                  <a:tr h="518160">
                    <a:tc>
                      <a:txBody>
                        <a:bodyPr/>
                        <a:lstStyle/>
                        <a:p>
                          <a:r>
                            <a:rPr lang="en-IN" sz="2800" b="0" i="0" u="none" strike="noStrike" kern="1200" baseline="0">
                              <a:solidFill>
                                <a:schemeClr val="tx2"/>
                              </a:solidFill>
                              <a:latin typeface="+mn-lt"/>
                              <a:ea typeface="+mn-ea"/>
                              <a:cs typeface="+mn-cs"/>
                            </a:rPr>
                            <a:t>   ≈ 633.5</a:t>
                          </a:r>
                        </a:p>
                      </a:txBody>
                      <a:tcPr/>
                    </a:tc>
                    <a:tc>
                      <a:txBody>
                        <a:bodyPr/>
                        <a:lstStyle/>
                        <a:p>
                          <a:r>
                            <a:rPr lang="en-IN" sz="2800" b="0" i="0" u="none" strike="noStrike" kern="1200" baseline="0">
                              <a:solidFill>
                                <a:srgbClr val="0070C0"/>
                              </a:solidFill>
                              <a:latin typeface="+mn-lt"/>
                              <a:ea typeface="+mn-ea"/>
                              <a:cs typeface="+mn-cs"/>
                            </a:rPr>
                            <a:t>Solve.</a:t>
                          </a:r>
                          <a:endParaRPr lang="en-IN" sz="2800">
                            <a:solidFill>
                              <a:srgbClr val="0070C0"/>
                            </a:solidFill>
                          </a:endParaRPr>
                        </a:p>
                      </a:txBody>
                      <a:tcPr anchor="b"/>
                    </a:tc>
                    <a:extLst>
                      <a:ext uri="{0D108BD9-81ED-4DB2-BD59-A6C34878D82A}">
                        <a16:rowId xmlns:a16="http://schemas.microsoft.com/office/drawing/2014/main" val="2130249449"/>
                      </a:ext>
                    </a:extLst>
                  </a:tr>
                </a:tbl>
              </a:graphicData>
            </a:graphic>
          </p:graphicFrame>
        </mc:Fallback>
      </mc:AlternateContent>
      <p:sp>
        <p:nvSpPr>
          <p:cNvPr id="9" name="Content Placeholder 2">
            <a:extLst>
              <a:ext uri="{FF2B5EF4-FFF2-40B4-BE49-F238E27FC236}">
                <a16:creationId xmlns:a16="http://schemas.microsoft.com/office/drawing/2014/main" id="{D12793D8-0DC0-4B72-BADF-645898D4DF0C}"/>
              </a:ext>
            </a:extLst>
          </p:cNvPr>
          <p:cNvSpPr txBox="1">
            <a:spLocks/>
          </p:cNvSpPr>
          <p:nvPr/>
        </p:nvSpPr>
        <p:spPr>
          <a:xfrm>
            <a:off x="468437" y="3858428"/>
            <a:ext cx="7276567" cy="93003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The surface area of the sphere is about 633.5 square </a:t>
            </a:r>
            <a:r>
              <a:rPr lang="en-IN" sz="2800" err="1"/>
              <a:t>millimeters</a:t>
            </a:r>
            <a:r>
              <a:rPr lang="en-IN" sz="2800"/>
              <a:t>.</a:t>
            </a:r>
            <a:endParaRPr lang="en-US" sz="2800" b="0" i="0" u="none" strike="noStrike" baseline="0"/>
          </a:p>
        </p:txBody>
      </p:sp>
      <p:pic>
        <p:nvPicPr>
          <p:cNvPr id="7" name="Picture 6">
            <a:extLst>
              <a:ext uri="{FF2B5EF4-FFF2-40B4-BE49-F238E27FC236}">
                <a16:creationId xmlns:a16="http://schemas.microsoft.com/office/drawing/2014/main" id="{490907DB-689D-484E-A2ED-A4DAC33DFF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030" y="2432738"/>
            <a:ext cx="2524030" cy="1867091"/>
          </a:xfrm>
          <a:prstGeom prst="rect">
            <a:avLst/>
          </a:prstGeom>
        </p:spPr>
      </p:pic>
    </p:spTree>
    <p:extLst>
      <p:ext uri="{BB962C8B-B14F-4D97-AF65-F5344CB8AC3E}">
        <p14:creationId xmlns:p14="http://schemas.microsoft.com/office/powerpoint/2010/main" val="4228590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IN" sz="2800" b="0">
                <a:solidFill>
                  <a:schemeClr val="tx1"/>
                </a:solidFill>
              </a:rPr>
              <a:t>Surface Area of a Sphere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4" y="1999818"/>
            <a:ext cx="6947606" cy="153449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Find the surface area of the sphere to the nearest tenth.</a:t>
            </a:r>
            <a:endParaRPr lang="en-US" sz="2800" b="0" i="0" u="none" strike="noStrike" baseline="0">
              <a:solidFill>
                <a:schemeClr val="tx1"/>
              </a:solidFill>
            </a:endParaRPr>
          </a:p>
        </p:txBody>
      </p:sp>
      <p:pic>
        <p:nvPicPr>
          <p:cNvPr id="10" name="Picture 9">
            <a:extLst>
              <a:ext uri="{FF2B5EF4-FFF2-40B4-BE49-F238E27FC236}">
                <a16:creationId xmlns:a16="http://schemas.microsoft.com/office/drawing/2014/main" id="{CA0924A8-2661-42FC-9A67-DC6AFA5BD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5721" y="1999817"/>
            <a:ext cx="2053800" cy="2053800"/>
          </a:xfrm>
          <a:prstGeom prst="rect">
            <a:avLst/>
          </a:prstGeom>
        </p:spPr>
      </p:pic>
    </p:spTree>
    <p:extLst>
      <p:ext uri="{BB962C8B-B14F-4D97-AF65-F5344CB8AC3E}">
        <p14:creationId xmlns:p14="http://schemas.microsoft.com/office/powerpoint/2010/main" val="50487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5</a:t>
            </a:r>
            <a:br>
              <a:rPr lang="en-US" sz="2800">
                <a:solidFill>
                  <a:srgbClr val="33175A"/>
                </a:solidFill>
              </a:rPr>
            </a:br>
            <a:r>
              <a:rPr lang="en-IN" sz="2800" b="0">
                <a:solidFill>
                  <a:schemeClr val="tx1"/>
                </a:solidFill>
              </a:rPr>
              <a:t>Surface Area of a Sphere</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4" y="1999818"/>
            <a:ext cx="6947606" cy="21873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800"/>
              <a:t>Find the surface area of the sphere to the nearest tenth.</a:t>
            </a:r>
            <a:endParaRPr lang="en-IN"/>
          </a:p>
          <a:p>
            <a:r>
              <a:rPr lang="en-IN" sz="2800" i="1">
                <a:solidFill>
                  <a:srgbClr val="FF0000"/>
                </a:solidFill>
              </a:rPr>
              <a:t>S </a:t>
            </a:r>
            <a:r>
              <a:rPr lang="en-IN" sz="2800">
                <a:solidFill>
                  <a:srgbClr val="FF0000"/>
                </a:solidFill>
              </a:rPr>
              <a:t>≈ 1520.5 ft</a:t>
            </a:r>
            <a:r>
              <a:rPr lang="en-IN" sz="2800" baseline="30000">
                <a:solidFill>
                  <a:srgbClr val="FF0000"/>
                </a:solidFill>
              </a:rPr>
              <a:t>2</a:t>
            </a:r>
            <a:endParaRPr lang="en-US" sz="2800" i="0" u="none" strike="noStrike" baseline="30000">
              <a:solidFill>
                <a:srgbClr val="FF0000"/>
              </a:solidFill>
            </a:endParaRPr>
          </a:p>
        </p:txBody>
      </p:sp>
      <p:pic>
        <p:nvPicPr>
          <p:cNvPr id="3" name="Picture 2">
            <a:extLst>
              <a:ext uri="{FF2B5EF4-FFF2-40B4-BE49-F238E27FC236}">
                <a16:creationId xmlns:a16="http://schemas.microsoft.com/office/drawing/2014/main" id="{D7827B71-A1E3-4C23-B9A9-0229B677C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721" y="1999817"/>
            <a:ext cx="2053800" cy="2053800"/>
          </a:xfrm>
          <a:prstGeom prst="rect">
            <a:avLst/>
          </a:prstGeom>
        </p:spPr>
      </p:pic>
    </p:spTree>
    <p:extLst>
      <p:ext uri="{BB962C8B-B14F-4D97-AF65-F5344CB8AC3E}">
        <p14:creationId xmlns:p14="http://schemas.microsoft.com/office/powerpoint/2010/main" val="190013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6</a:t>
            </a:r>
            <a:br>
              <a:rPr lang="en-US" sz="2800">
                <a:solidFill>
                  <a:srgbClr val="33175A"/>
                </a:solidFill>
              </a:rPr>
            </a:br>
            <a:r>
              <a:rPr lang="en-IN" sz="2800" b="0">
                <a:solidFill>
                  <a:schemeClr val="tx1"/>
                </a:solidFill>
              </a:rPr>
              <a:t>Surface Area of a Composite Solid</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7"/>
            <a:ext cx="10149133" cy="440098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A </a:t>
            </a:r>
            <a:r>
              <a:rPr lang="en-IN" sz="2800" b="1">
                <a:solidFill>
                  <a:schemeClr val="tx1"/>
                </a:solidFill>
              </a:rPr>
              <a:t>composite solid</a:t>
            </a:r>
            <a:r>
              <a:rPr lang="en-IN" sz="2800" b="1"/>
              <a:t> </a:t>
            </a:r>
            <a:r>
              <a:rPr lang="en-IN" sz="2800"/>
              <a:t>is a three-dimensional solid that is composed of simpler solids. You can use the formulas you know for calculating the surface areas of prisms, pyramids, cylinders, cones, and spheres to calculate the surface areas of composite solids.</a:t>
            </a:r>
          </a:p>
          <a:p>
            <a:r>
              <a:rPr lang="en-IN" sz="2800" b="1">
                <a:solidFill>
                  <a:schemeClr val="tx1"/>
                </a:solidFill>
              </a:rPr>
              <a:t>MANUFACTURING</a:t>
            </a:r>
            <a:r>
              <a:rPr lang="en-IN" sz="2800" b="1"/>
              <a:t> A manufacturer wants to </a:t>
            </a:r>
            <a:br>
              <a:rPr lang="en-IN" sz="2800" b="1"/>
            </a:br>
            <a:r>
              <a:rPr lang="en-IN" sz="2800" b="1"/>
              <a:t>know the approximate area of the metal used </a:t>
            </a:r>
            <a:br>
              <a:rPr lang="en-IN" sz="2800" b="1"/>
            </a:br>
            <a:r>
              <a:rPr lang="en-IN" sz="2800" b="1"/>
              <a:t>to create a basic mailbox. Calculate the surface </a:t>
            </a:r>
            <a:br>
              <a:rPr lang="en-IN" sz="2800" b="1"/>
            </a:br>
            <a:r>
              <a:rPr lang="en-IN" sz="2800" b="1"/>
              <a:t>area of the mailbox. </a:t>
            </a:r>
          </a:p>
          <a:p>
            <a:endParaRPr lang="en-US" sz="2800">
              <a:solidFill>
                <a:schemeClr val="tx1"/>
              </a:solidFill>
            </a:endParaRPr>
          </a:p>
        </p:txBody>
      </p:sp>
      <p:pic>
        <p:nvPicPr>
          <p:cNvPr id="3" name="Picture 2">
            <a:extLst>
              <a:ext uri="{FF2B5EF4-FFF2-40B4-BE49-F238E27FC236}">
                <a16:creationId xmlns:a16="http://schemas.microsoft.com/office/drawing/2014/main" id="{8C13E374-D9C2-41D2-B82B-3B5B08567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544" y="4099062"/>
            <a:ext cx="2755583" cy="2011680"/>
          </a:xfrm>
          <a:prstGeom prst="rect">
            <a:avLst/>
          </a:prstGeom>
        </p:spPr>
      </p:pic>
    </p:spTree>
    <p:extLst>
      <p:ext uri="{BB962C8B-B14F-4D97-AF65-F5344CB8AC3E}">
        <p14:creationId xmlns:p14="http://schemas.microsoft.com/office/powerpoint/2010/main" val="2175123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6</a:t>
            </a:r>
            <a:br>
              <a:rPr lang="en-US" sz="2800">
                <a:solidFill>
                  <a:srgbClr val="33175A"/>
                </a:solidFill>
              </a:rPr>
            </a:br>
            <a:r>
              <a:rPr lang="en-IN" sz="2800" b="0">
                <a:solidFill>
                  <a:schemeClr val="tx1"/>
                </a:solidFill>
              </a:rPr>
              <a:t>Surface Area of a Composite Solid</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7"/>
            <a:ext cx="5814803" cy="410875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1 </a:t>
            </a:r>
            <a:r>
              <a:rPr lang="en-IN" sz="2800" b="1">
                <a:solidFill>
                  <a:schemeClr val="tx1"/>
                </a:solidFill>
              </a:rPr>
              <a:t>Choose a model.</a:t>
            </a:r>
          </a:p>
          <a:p>
            <a:r>
              <a:rPr lang="en-IN" sz="2800"/>
              <a:t>The mailbox can be modeled by a square prism without a top face and one half of a cylinder.</a:t>
            </a:r>
            <a:endParaRPr lang="en-US" sz="2800">
              <a:solidFill>
                <a:schemeClr val="tx1"/>
              </a:solidFill>
            </a:endParaRPr>
          </a:p>
          <a:p>
            <a:endParaRPr lang="en-IN" sz="2800" b="1">
              <a:solidFill>
                <a:schemeClr val="tx1"/>
              </a:solidFill>
            </a:endParaRPr>
          </a:p>
          <a:p>
            <a:pPr marL="1435100" indent="-1435100"/>
            <a:r>
              <a:rPr lang="en-US" sz="2800" b="1">
                <a:solidFill>
                  <a:schemeClr val="tx1"/>
                </a:solidFill>
              </a:rPr>
              <a:t>Step 2 </a:t>
            </a:r>
            <a:r>
              <a:rPr lang="en-IN" sz="2800" b="1">
                <a:solidFill>
                  <a:schemeClr val="tx1"/>
                </a:solidFill>
              </a:rPr>
              <a:t>Draw a net of the composite solid.</a:t>
            </a:r>
          </a:p>
        </p:txBody>
      </p:sp>
      <p:pic>
        <p:nvPicPr>
          <p:cNvPr id="4" name="Picture 3">
            <a:extLst>
              <a:ext uri="{FF2B5EF4-FFF2-40B4-BE49-F238E27FC236}">
                <a16:creationId xmlns:a16="http://schemas.microsoft.com/office/drawing/2014/main" id="{A9ACECA2-ABBB-455D-A033-695EA3216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8722" y="4215137"/>
            <a:ext cx="5343405" cy="2061151"/>
          </a:xfrm>
          <a:prstGeom prst="rect">
            <a:avLst/>
          </a:prstGeom>
        </p:spPr>
      </p:pic>
      <p:pic>
        <p:nvPicPr>
          <p:cNvPr id="6" name="Picture 5">
            <a:extLst>
              <a:ext uri="{FF2B5EF4-FFF2-40B4-BE49-F238E27FC236}">
                <a16:creationId xmlns:a16="http://schemas.microsoft.com/office/drawing/2014/main" id="{DD75A41A-FD43-451A-8E82-BC8FF8C83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846" y="1906466"/>
            <a:ext cx="2755583" cy="2011680"/>
          </a:xfrm>
          <a:prstGeom prst="rect">
            <a:avLst/>
          </a:prstGeom>
        </p:spPr>
      </p:pic>
    </p:spTree>
    <p:extLst>
      <p:ext uri="{BB962C8B-B14F-4D97-AF65-F5344CB8AC3E}">
        <p14:creationId xmlns:p14="http://schemas.microsoft.com/office/powerpoint/2010/main" val="3804279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6</a:t>
            </a:r>
            <a:br>
              <a:rPr lang="en-US" sz="2800">
                <a:solidFill>
                  <a:srgbClr val="33175A"/>
                </a:solidFill>
              </a:rPr>
            </a:br>
            <a:r>
              <a:rPr lang="en-IN" sz="2800" b="0">
                <a:solidFill>
                  <a:schemeClr val="tx1"/>
                </a:solidFill>
              </a:rPr>
              <a:t>Surface Area of a Composite Solid</a:t>
            </a:r>
            <a:endParaRPr lang="en-US" sz="2800" b="0">
              <a:solidFill>
                <a:schemeClr val="tx1"/>
              </a:solidFill>
            </a:endParaRP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4" y="1999818"/>
                <a:ext cx="6388721" cy="326055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solidFill>
                      <a:schemeClr val="tx1"/>
                    </a:solidFill>
                  </a:rPr>
                  <a:t>Step 3 </a:t>
                </a:r>
                <a:r>
                  <a:rPr lang="en-IN" sz="2800" b="1">
                    <a:solidFill>
                      <a:schemeClr val="tx1"/>
                    </a:solidFill>
                  </a:rPr>
                  <a:t>Calculate the surface area. </a:t>
                </a:r>
                <a:endParaRPr lang="en-IN" sz="2800">
                  <a:solidFill>
                    <a:schemeClr val="tx1"/>
                  </a:solidFill>
                </a:endParaRPr>
              </a:p>
              <a:p>
                <a:r>
                  <a:rPr lang="en-IN" sz="2800"/>
                  <a:t>The surface area of the square prism is made up of three rectangles measuring 12 inches by 7 inches and two squares measuring 7 inches by 7 inches. The surface area of the half cylinder is made up of a rectangle measuring </a:t>
                </a:r>
                <a:br>
                  <a:rPr lang="en-IN" sz="2800"/>
                </a:br>
                <a:r>
                  <a:rPr lang="en-IN" sz="2800"/>
                  <a:t>12 inches by 3.5</a:t>
                </a:r>
                <a14:m>
                  <m:oMath xmlns:m="http://schemas.openxmlformats.org/officeDocument/2006/math">
                    <m:r>
                      <m:rPr>
                        <m:sty m:val="p"/>
                      </m:rPr>
                      <a:rPr lang="el-GR" sz="2800" b="0" i="0" u="none" strike="noStrike" kern="1200" baseline="0" smtClean="0">
                        <a:solidFill>
                          <a:schemeClr val="tx2"/>
                        </a:solidFill>
                        <a:latin typeface="Cambria Math" panose="02040503050406030204" pitchFamily="18" charset="0"/>
                        <a:ea typeface="+mn-ea"/>
                        <a:cs typeface="+mn-cs"/>
                      </a:rPr>
                      <m:t>π</m:t>
                    </m:r>
                  </m:oMath>
                </a14:m>
                <a:r>
                  <a:rPr lang="en-IN" sz="2800">
                    <a:solidFill>
                      <a:schemeClr val="tx2"/>
                    </a:solidFill>
                  </a:rPr>
                  <a:t> </a:t>
                </a:r>
                <a:r>
                  <a:rPr lang="en-IN" sz="2800"/>
                  <a:t>inches and two half circles with a radius measuring </a:t>
                </a:r>
                <a:br>
                  <a:rPr lang="en-IN" sz="2800"/>
                </a:br>
                <a:r>
                  <a:rPr lang="en-IN" sz="2800"/>
                  <a:t>3.5 inches.</a:t>
                </a:r>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4" y="1999818"/>
                <a:ext cx="6388721" cy="3260552"/>
              </a:xfrm>
              <a:prstGeom prst="rect">
                <a:avLst/>
              </a:prstGeom>
              <a:blipFill>
                <a:blip r:embed="rId2"/>
                <a:stretch>
                  <a:fillRect l="-1908" t="-1869" r="-3435" b="-4355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D3F0AE5-D7B4-44D0-9142-A0A67F07D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8595" y="1999818"/>
            <a:ext cx="5343405" cy="2061151"/>
          </a:xfrm>
          <a:prstGeom prst="rect">
            <a:avLst/>
          </a:prstGeom>
        </p:spPr>
      </p:pic>
    </p:spTree>
    <p:extLst>
      <p:ext uri="{BB962C8B-B14F-4D97-AF65-F5344CB8AC3E}">
        <p14:creationId xmlns:p14="http://schemas.microsoft.com/office/powerpoint/2010/main" val="7654405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6</a:t>
            </a:r>
            <a:br>
              <a:rPr lang="en-US" sz="2800">
                <a:solidFill>
                  <a:srgbClr val="33175A"/>
                </a:solidFill>
              </a:rPr>
            </a:br>
            <a:r>
              <a:rPr lang="en-IN" sz="2800" b="0">
                <a:solidFill>
                  <a:schemeClr val="tx1"/>
                </a:solidFill>
              </a:rPr>
              <a:t>Surface Area of a Composite Solid</a:t>
            </a:r>
            <a:endParaRPr lang="en-US" sz="2800" b="0">
              <a:solidFill>
                <a:schemeClr val="tx1"/>
              </a:solidFill>
            </a:endParaRPr>
          </a:p>
        </p:txBody>
      </p:sp>
      <mc:AlternateContent xmlns:mc="http://schemas.openxmlformats.org/markup-compatibility/2006" xmlns:a14="http://schemas.microsoft.com/office/drawing/2010/main">
        <mc:Choice Requires="a14">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999818"/>
                <a:ext cx="9300575" cy="20482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7063" indent="-627063"/>
                <a:r>
                  <a:rPr lang="en-IN" sz="2800" i="1"/>
                  <a:t>S </a:t>
                </a:r>
                <a:r>
                  <a:rPr lang="en-IN" sz="2800"/>
                  <a:t>= 3(12 × 7) + 2(7 × 7) + (12 × 3.5</a:t>
                </a:r>
                <a14:m>
                  <m:oMath xmlns:m="http://schemas.openxmlformats.org/officeDocument/2006/math">
                    <m:r>
                      <m:rPr>
                        <m:sty m:val="p"/>
                      </m:rPr>
                      <a:rPr lang="el-GR" sz="2800">
                        <a:solidFill>
                          <a:srgbClr val="5E5E5B"/>
                        </a:solidFill>
                        <a:latin typeface="Cambria Math" panose="02040503050406030204" pitchFamily="18" charset="0"/>
                      </a:rPr>
                      <m:t>π</m:t>
                    </m:r>
                  </m:oMath>
                </a14:m>
                <a:r>
                  <a:rPr lang="en-IN" sz="2800"/>
                  <a:t>) + </a:t>
                </a:r>
                <a14:m>
                  <m:oMath xmlns:m="http://schemas.openxmlformats.org/officeDocument/2006/math">
                    <m:r>
                      <m:rPr>
                        <m:sty m:val="p"/>
                      </m:rPr>
                      <a:rPr lang="el-GR" sz="2800">
                        <a:solidFill>
                          <a:srgbClr val="5E5E5B"/>
                        </a:solidFill>
                        <a:latin typeface="Cambria Math" panose="02040503050406030204" pitchFamily="18" charset="0"/>
                      </a:rPr>
                      <m:t>π</m:t>
                    </m:r>
                  </m:oMath>
                </a14:m>
                <a:r>
                  <a:rPr lang="en-IN" sz="2800"/>
                  <a:t>(3.5)</a:t>
                </a:r>
                <a:r>
                  <a:rPr lang="en-IN" sz="2800" baseline="30000"/>
                  <a:t>2</a:t>
                </a:r>
                <a:r>
                  <a:rPr lang="en-IN" sz="2800"/>
                  <a:t> or about 520.4 square inches. </a:t>
                </a:r>
              </a:p>
              <a:p>
                <a:r>
                  <a:rPr lang="en-IN" sz="2800"/>
                  <a:t>The surface area of the mailbox is about 520.4 square inches.</a:t>
                </a:r>
                <a:endParaRPr lang="en-IN" sz="2800" b="1"/>
              </a:p>
            </p:txBody>
          </p:sp>
        </mc:Choice>
        <mc:Fallback xmlns="">
          <p:sp>
            <p:nvSpPr>
              <p:cNvPr id="18" name="Content Placeholder 2">
                <a:extLst>
                  <a:ext uri="{FF2B5EF4-FFF2-40B4-BE49-F238E27FC236}">
                    <a16:creationId xmlns:a16="http://schemas.microsoft.com/office/drawing/2014/main" id="{66BD4E7D-0912-754B-9237-13B457F2A578}"/>
                  </a:ext>
                </a:extLst>
              </p:cNvPr>
              <p:cNvSpPr txBox="1">
                <a:spLocks noRot="1" noChangeAspect="1" noMove="1" noResize="1" noEditPoints="1" noAdjustHandles="1" noChangeArrowheads="1" noChangeShapeType="1" noTextEdit="1"/>
              </p:cNvSpPr>
              <p:nvPr/>
            </p:nvSpPr>
            <p:spPr>
              <a:xfrm>
                <a:off x="459873" y="1999818"/>
                <a:ext cx="9300575" cy="2048200"/>
              </a:xfrm>
              <a:prstGeom prst="rect">
                <a:avLst/>
              </a:prstGeom>
              <a:blipFill>
                <a:blip r:embed="rId2"/>
                <a:stretch>
                  <a:fillRect l="-1311" t="-2976" b="-3571"/>
                </a:stretch>
              </a:blipFill>
            </p:spPr>
            <p:txBody>
              <a:bodyPr/>
              <a:lstStyle/>
              <a:p>
                <a:r>
                  <a:rPr lang="en-US">
                    <a:noFill/>
                  </a:rPr>
                  <a:t> </a:t>
                </a:r>
              </a:p>
            </p:txBody>
          </p:sp>
        </mc:Fallback>
      </mc:AlternateContent>
    </p:spTree>
    <p:extLst>
      <p:ext uri="{BB962C8B-B14F-4D97-AF65-F5344CB8AC3E}">
        <p14:creationId xmlns:p14="http://schemas.microsoft.com/office/powerpoint/2010/main" val="341275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Warm Up</a:t>
            </a:r>
            <a:endParaRPr lang="en-US">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3"/>
            <a:ext cx="9581749" cy="3156010"/>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2913" indent="-442913"/>
            <a:r>
              <a:rPr lang="en-IN" sz="2800" b="1">
                <a:solidFill>
                  <a:schemeClr val="tx1"/>
                </a:solidFill>
                <a:latin typeface="Proxima Nova"/>
              </a:rPr>
              <a:t>4. </a:t>
            </a:r>
            <a:r>
              <a:rPr lang="en-IN" sz="2800"/>
              <a:t>A circle has an area of 12 square feet. What is the area of half of the circle? </a:t>
            </a:r>
          </a:p>
          <a:p>
            <a:pPr marL="442913" indent="-442913"/>
            <a:r>
              <a:rPr lang="en-IN" sz="2800" b="1">
                <a:solidFill>
                  <a:schemeClr val="tx1"/>
                </a:solidFill>
                <a:latin typeface="Proxima Nova"/>
              </a:rPr>
              <a:t>5. </a:t>
            </a:r>
            <a:r>
              <a:rPr lang="en-IN" sz="2800"/>
              <a:t>A circle has a diameter of 30 centimeters. What is the circumference of the circle to the nearest tenth? </a:t>
            </a:r>
            <a:endParaRPr lang="en-US" sz="2800" b="1">
              <a:solidFill>
                <a:schemeClr val="tx1"/>
              </a:solidFill>
            </a:endParaRPr>
          </a:p>
        </p:txBody>
      </p:sp>
      <p:sp>
        <p:nvSpPr>
          <p:cNvPr id="5" name="Content Placeholder 2">
            <a:extLst>
              <a:ext uri="{FF2B5EF4-FFF2-40B4-BE49-F238E27FC236}">
                <a16:creationId xmlns:a16="http://schemas.microsoft.com/office/drawing/2014/main" id="{599101A3-79BF-4CE9-9A2A-01F11413808D}"/>
              </a:ext>
            </a:extLst>
          </p:cNvPr>
          <p:cNvSpPr txBox="1">
            <a:spLocks/>
          </p:cNvSpPr>
          <p:nvPr/>
        </p:nvSpPr>
        <p:spPr>
          <a:xfrm>
            <a:off x="4204897" y="1770759"/>
            <a:ext cx="1062628" cy="47347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0" u="none" strike="noStrike" baseline="0">
                <a:solidFill>
                  <a:srgbClr val="ED2126"/>
                </a:solidFill>
              </a:rPr>
              <a:t>6 ft</a:t>
            </a:r>
            <a:r>
              <a:rPr lang="en-US" sz="2800" i="0" u="none" strike="noStrike" baseline="30000">
                <a:solidFill>
                  <a:srgbClr val="ED2126"/>
                </a:solidFill>
              </a:rPr>
              <a:t>2</a:t>
            </a:r>
            <a:endParaRPr lang="en-US" sz="2800" baseline="30000">
              <a:solidFill>
                <a:srgbClr val="FF0000"/>
              </a:solidFill>
            </a:endParaRPr>
          </a:p>
        </p:txBody>
      </p:sp>
      <p:sp>
        <p:nvSpPr>
          <p:cNvPr id="6" name="Content Placeholder 2">
            <a:extLst>
              <a:ext uri="{FF2B5EF4-FFF2-40B4-BE49-F238E27FC236}">
                <a16:creationId xmlns:a16="http://schemas.microsoft.com/office/drawing/2014/main" id="{926EF9BF-0C77-425F-9842-4A02B54516F5}"/>
              </a:ext>
            </a:extLst>
          </p:cNvPr>
          <p:cNvSpPr txBox="1">
            <a:spLocks/>
          </p:cNvSpPr>
          <p:nvPr/>
        </p:nvSpPr>
        <p:spPr>
          <a:xfrm>
            <a:off x="908143" y="3268104"/>
            <a:ext cx="1549921" cy="5402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a:solidFill>
                  <a:srgbClr val="ED2126"/>
                </a:solidFill>
              </a:rPr>
              <a:t>94.2 cm</a:t>
            </a:r>
            <a:endParaRPr lang="en-US" sz="2800" baseline="30000">
              <a:solidFill>
                <a:srgbClr val="FF0000"/>
              </a:solidFill>
            </a:endParaRPr>
          </a:p>
        </p:txBody>
      </p:sp>
    </p:spTree>
    <p:extLst>
      <p:ext uri="{BB962C8B-B14F-4D97-AF65-F5344CB8AC3E}">
        <p14:creationId xmlns:p14="http://schemas.microsoft.com/office/powerpoint/2010/main" val="7711063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6</a:t>
            </a:r>
            <a:br>
              <a:rPr lang="en-US" sz="2800">
                <a:solidFill>
                  <a:srgbClr val="33175A"/>
                </a:solidFill>
              </a:rPr>
            </a:br>
            <a:r>
              <a:rPr lang="en-IN" sz="2800" b="0">
                <a:solidFill>
                  <a:schemeClr val="tx1"/>
                </a:solidFill>
              </a:rPr>
              <a:t>Surface Area of a Composite Solid</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4" y="1999818"/>
            <a:ext cx="8756046" cy="427769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600" b="1">
                <a:solidFill>
                  <a:schemeClr val="tx1"/>
                </a:solidFill>
              </a:rPr>
              <a:t>CAKE DECORATING</a:t>
            </a:r>
            <a:r>
              <a:rPr lang="en-IN" sz="2600" b="1"/>
              <a:t> </a:t>
            </a:r>
            <a:r>
              <a:rPr lang="en-IN" sz="2600"/>
              <a:t>Jaylen is decorating a cake shaped like a rocket ship. He will ice the lateral surface and the top of the bottom layer, which has a radius of 4 inches and a height of 3 inches. He will ice the lateral surface and the top of the second layer, which has a radius of 2 inches and a height of 12 inches. The top layer has a radius of 2 inches and a height of 4 inches. Jaylen will ice only the lateral surface of the top layer. Approximate the surface area that will be covered by icing.</a:t>
            </a:r>
          </a:p>
        </p:txBody>
      </p:sp>
      <p:pic>
        <p:nvPicPr>
          <p:cNvPr id="3" name="Picture 2">
            <a:extLst>
              <a:ext uri="{FF2B5EF4-FFF2-40B4-BE49-F238E27FC236}">
                <a16:creationId xmlns:a16="http://schemas.microsoft.com/office/drawing/2014/main" id="{C82C4C76-5DBA-4655-864F-76BEEAAC7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2301" y="2815012"/>
            <a:ext cx="2409825" cy="2152650"/>
          </a:xfrm>
          <a:prstGeom prst="rect">
            <a:avLst/>
          </a:prstGeom>
        </p:spPr>
      </p:pic>
    </p:spTree>
    <p:extLst>
      <p:ext uri="{BB962C8B-B14F-4D97-AF65-F5344CB8AC3E}">
        <p14:creationId xmlns:p14="http://schemas.microsoft.com/office/powerpoint/2010/main" val="128402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Example 6</a:t>
            </a:r>
            <a:br>
              <a:rPr lang="en-US" sz="2800">
                <a:solidFill>
                  <a:srgbClr val="33175A"/>
                </a:solidFill>
              </a:rPr>
            </a:br>
            <a:r>
              <a:rPr lang="en-IN" sz="2800" b="0">
                <a:solidFill>
                  <a:schemeClr val="tx1"/>
                </a:solidFill>
              </a:rPr>
              <a:t>Surface Area of a Composite Solid</a:t>
            </a:r>
            <a:endParaRPr lang="en-US" sz="2800" b="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4" y="1999818"/>
            <a:ext cx="8756046" cy="427769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Check</a:t>
            </a:r>
          </a:p>
          <a:p>
            <a:r>
              <a:rPr lang="en-IN" sz="2600" b="1">
                <a:solidFill>
                  <a:schemeClr val="tx1"/>
                </a:solidFill>
              </a:rPr>
              <a:t>CAKE DECORATING</a:t>
            </a:r>
            <a:r>
              <a:rPr lang="en-IN" sz="2600" b="1"/>
              <a:t> </a:t>
            </a:r>
            <a:r>
              <a:rPr lang="en-IN" sz="2600"/>
              <a:t>Jaylen is decorating a cake shaped like a rocket ship. He will ice the lateral surface and the top of the bottom layer, which has a radius of 4 inches and a height of 3 inches. He will ice the lateral surface and the top of the second layer, which has a radius of 2 inches and a height of 12 inches. The top layer has a radius of 2 inches and a height of 4 inches. Jaylen will ice only the lateral surface of the top layer. Approximate the surface area that will be covered by icing.</a:t>
            </a:r>
          </a:p>
        </p:txBody>
      </p:sp>
      <p:pic>
        <p:nvPicPr>
          <p:cNvPr id="3" name="Picture 2">
            <a:extLst>
              <a:ext uri="{FF2B5EF4-FFF2-40B4-BE49-F238E27FC236}">
                <a16:creationId xmlns:a16="http://schemas.microsoft.com/office/drawing/2014/main" id="{C82C4C76-5DBA-4655-864F-76BEEAAC7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2301" y="2815012"/>
            <a:ext cx="2409825" cy="2152650"/>
          </a:xfrm>
          <a:prstGeom prst="rect">
            <a:avLst/>
          </a:prstGeom>
        </p:spPr>
      </p:pic>
      <p:sp>
        <p:nvSpPr>
          <p:cNvPr id="6" name="Content Placeholder 2">
            <a:extLst>
              <a:ext uri="{FF2B5EF4-FFF2-40B4-BE49-F238E27FC236}">
                <a16:creationId xmlns:a16="http://schemas.microsoft.com/office/drawing/2014/main" id="{5F471ACD-5CBA-46E3-81C8-D64B3FE4597E}"/>
              </a:ext>
            </a:extLst>
          </p:cNvPr>
          <p:cNvSpPr txBox="1">
            <a:spLocks/>
          </p:cNvSpPr>
          <p:nvPr/>
        </p:nvSpPr>
        <p:spPr>
          <a:xfrm>
            <a:off x="5548044" y="5763799"/>
            <a:ext cx="2414428" cy="52385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i="1">
                <a:solidFill>
                  <a:srgbClr val="FF0000"/>
                </a:solidFill>
              </a:rPr>
              <a:t>S </a:t>
            </a:r>
            <a:r>
              <a:rPr lang="en-IN" sz="2800">
                <a:solidFill>
                  <a:srgbClr val="FF0000"/>
                </a:solidFill>
              </a:rPr>
              <a:t>≈ 317.1 in</a:t>
            </a:r>
            <a:r>
              <a:rPr lang="en-IN" sz="2800" baseline="30000">
                <a:solidFill>
                  <a:srgbClr val="FF0000"/>
                </a:solidFill>
              </a:rPr>
              <a:t>2</a:t>
            </a:r>
          </a:p>
        </p:txBody>
      </p:sp>
    </p:spTree>
    <p:extLst>
      <p:ext uri="{BB962C8B-B14F-4D97-AF65-F5344CB8AC3E}">
        <p14:creationId xmlns:p14="http://schemas.microsoft.com/office/powerpoint/2010/main" val="2907193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3" y="1707845"/>
            <a:ext cx="7348487" cy="46371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 the surface area of each object to the nearest tenth.</a:t>
            </a:r>
          </a:p>
          <a:p>
            <a:pPr marL="442913" indent="-442913"/>
            <a:r>
              <a:rPr lang="en-IN" sz="2800" b="1">
                <a:solidFill>
                  <a:schemeClr val="tx1"/>
                </a:solidFill>
                <a:latin typeface="Proxima Nova" panose="02000506030000020004" pitchFamily="50" charset="0"/>
              </a:rPr>
              <a:t>1.</a:t>
            </a:r>
            <a:r>
              <a:rPr lang="en-IN" sz="2800"/>
              <a:t> lid of nail polish (not including the bottom) height 2 in., diameter 1.25 in.</a:t>
            </a:r>
          </a:p>
          <a:p>
            <a:pPr marL="442913" indent="-442913"/>
            <a:endParaRPr lang="en-IN" sz="2800" b="1">
              <a:solidFill>
                <a:schemeClr val="tx1"/>
              </a:solidFill>
              <a:latin typeface="Proxima Nova" panose="02000506030000020004" pitchFamily="50" charset="0"/>
              <a:cs typeface="Arial" panose="020B0604020202020204" pitchFamily="34" charset="0"/>
            </a:endParaRPr>
          </a:p>
          <a:p>
            <a:pPr marL="442913" indent="-442913"/>
            <a:endParaRPr lang="en-IN" sz="2800" b="1">
              <a:solidFill>
                <a:schemeClr val="tx1"/>
              </a:solidFill>
              <a:latin typeface="Proxima Nova" panose="02000506030000020004" pitchFamily="50" charset="0"/>
              <a:cs typeface="Arial" panose="020B0604020202020204" pitchFamily="34" charset="0"/>
            </a:endParaRPr>
          </a:p>
          <a:p>
            <a:pPr marL="442913" indent="-442913"/>
            <a:endParaRPr lang="en-IN" sz="2800" b="1">
              <a:solidFill>
                <a:schemeClr val="tx1"/>
              </a:solidFill>
              <a:latin typeface="Proxima Nova" panose="02000506030000020004" pitchFamily="50" charset="0"/>
              <a:cs typeface="Arial" panose="020B0604020202020204" pitchFamily="34" charset="0"/>
            </a:endParaRPr>
          </a:p>
          <a:p>
            <a:pPr marL="442913" indent="-442913"/>
            <a:r>
              <a:rPr lang="en-IN" sz="2800" b="1">
                <a:solidFill>
                  <a:schemeClr val="tx1"/>
                </a:solidFill>
                <a:latin typeface="Proxima Nova" panose="02000506030000020004" pitchFamily="50" charset="0"/>
                <a:cs typeface="Arial" panose="020B0604020202020204" pitchFamily="34" charset="0"/>
              </a:rPr>
              <a:t>2.</a:t>
            </a:r>
            <a:r>
              <a:rPr lang="en-IN" sz="2800" b="1">
                <a:latin typeface="Arial" panose="020B0604020202020204" pitchFamily="34" charset="0"/>
                <a:cs typeface="Arial" panose="020B0604020202020204" pitchFamily="34" charset="0"/>
              </a:rPr>
              <a:t> </a:t>
            </a:r>
            <a:r>
              <a:rPr lang="en-IN" sz="2800"/>
              <a:t>box of spaghetti length 10 in., side length 2.5 in.</a:t>
            </a:r>
          </a:p>
        </p:txBody>
      </p:sp>
      <p:pic>
        <p:nvPicPr>
          <p:cNvPr id="3" name="Picture 2">
            <a:extLst>
              <a:ext uri="{FF2B5EF4-FFF2-40B4-BE49-F238E27FC236}">
                <a16:creationId xmlns:a16="http://schemas.microsoft.com/office/drawing/2014/main" id="{EF1D6887-4F47-4930-BB6F-9AFAD84EC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9995" y="1707846"/>
            <a:ext cx="1331252" cy="2698292"/>
          </a:xfrm>
          <a:prstGeom prst="rect">
            <a:avLst/>
          </a:prstGeom>
        </p:spPr>
      </p:pic>
      <p:pic>
        <p:nvPicPr>
          <p:cNvPr id="6" name="Picture 5">
            <a:extLst>
              <a:ext uri="{FF2B5EF4-FFF2-40B4-BE49-F238E27FC236}">
                <a16:creationId xmlns:a16="http://schemas.microsoft.com/office/drawing/2014/main" id="{F72E6F9A-5D7B-4E73-99DC-05C3BE314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0410" y="4598669"/>
            <a:ext cx="2998896" cy="1746375"/>
          </a:xfrm>
          <a:prstGeom prst="rect">
            <a:avLst/>
          </a:prstGeom>
        </p:spPr>
      </p:pic>
    </p:spTree>
    <p:extLst>
      <p:ext uri="{BB962C8B-B14F-4D97-AF65-F5344CB8AC3E}">
        <p14:creationId xmlns:p14="http://schemas.microsoft.com/office/powerpoint/2010/main" val="22116277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3" y="1707845"/>
            <a:ext cx="6218329" cy="431588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r>
              <a:rPr lang="en-IN" sz="2800" b="1">
                <a:solidFill>
                  <a:schemeClr val="tx1"/>
                </a:solidFill>
                <a:latin typeface="Proxima Nova" panose="02000506030000020004" pitchFamily="50" charset="0"/>
              </a:rPr>
              <a:t>3.</a:t>
            </a:r>
            <a:r>
              <a:rPr lang="en-IN" sz="2800"/>
              <a:t>  water bottle height 7.3 in., radius 1.125 in.</a:t>
            </a:r>
          </a:p>
          <a:p>
            <a:endParaRPr lang="en-IN" sz="2800"/>
          </a:p>
          <a:p>
            <a:endParaRPr lang="en-IN" sz="2800"/>
          </a:p>
          <a:p>
            <a:endParaRPr lang="en-IN" sz="2800"/>
          </a:p>
          <a:p>
            <a:endParaRPr lang="en-IN" sz="2800"/>
          </a:p>
          <a:p>
            <a:pPr marL="536575" indent="-536575"/>
            <a:r>
              <a:rPr lang="en-IN" sz="2800" b="1">
                <a:solidFill>
                  <a:schemeClr val="tx1"/>
                </a:solidFill>
                <a:latin typeface="Proxima Nova" panose="02000506030000020004" pitchFamily="50" charset="0"/>
                <a:cs typeface="Arial" panose="020B0604020202020204" pitchFamily="34" charset="0"/>
              </a:rPr>
              <a:t>4.</a:t>
            </a:r>
            <a:r>
              <a:rPr lang="en-IN" sz="2800" b="1">
                <a:latin typeface="Arial" panose="020B0604020202020204" pitchFamily="34" charset="0"/>
                <a:cs typeface="Arial" panose="020B0604020202020204" pitchFamily="34" charset="0"/>
              </a:rPr>
              <a:t>  </a:t>
            </a:r>
            <a:r>
              <a:rPr lang="en-IN" sz="2800"/>
              <a:t>box of tea height 3 in., side length 3.75 in.</a:t>
            </a:r>
          </a:p>
        </p:txBody>
      </p:sp>
      <p:pic>
        <p:nvPicPr>
          <p:cNvPr id="3" name="Picture 2">
            <a:extLst>
              <a:ext uri="{FF2B5EF4-FFF2-40B4-BE49-F238E27FC236}">
                <a16:creationId xmlns:a16="http://schemas.microsoft.com/office/drawing/2014/main" id="{5A66E522-1D3E-426C-BFE8-963C12EAA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689" y="1707845"/>
            <a:ext cx="792624" cy="2247739"/>
          </a:xfrm>
          <a:prstGeom prst="rect">
            <a:avLst/>
          </a:prstGeom>
        </p:spPr>
      </p:pic>
      <p:pic>
        <p:nvPicPr>
          <p:cNvPr id="6" name="Picture 5">
            <a:extLst>
              <a:ext uri="{FF2B5EF4-FFF2-40B4-BE49-F238E27FC236}">
                <a16:creationId xmlns:a16="http://schemas.microsoft.com/office/drawing/2014/main" id="{37BA8859-2D36-4483-BBC1-733DB2D74E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6689" y="4237891"/>
            <a:ext cx="2268855" cy="1975407"/>
          </a:xfrm>
          <a:prstGeom prst="rect">
            <a:avLst/>
          </a:prstGeom>
        </p:spPr>
      </p:pic>
    </p:spTree>
    <p:extLst>
      <p:ext uri="{BB962C8B-B14F-4D97-AF65-F5344CB8AC3E}">
        <p14:creationId xmlns:p14="http://schemas.microsoft.com/office/powerpoint/2010/main" val="3063199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3" y="1707845"/>
            <a:ext cx="7348487" cy="46371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a:solidFill>
                  <a:schemeClr val="tx1"/>
                </a:solidFill>
              </a:rPr>
              <a:t>Find the surface area of each object to the nearest tenth.</a:t>
            </a:r>
          </a:p>
          <a:p>
            <a:pPr marL="442913" indent="-442913"/>
            <a:r>
              <a:rPr lang="en-IN" sz="2800" b="1">
                <a:solidFill>
                  <a:schemeClr val="tx1"/>
                </a:solidFill>
                <a:latin typeface="Proxima Nova" panose="02000506030000020004" pitchFamily="50" charset="0"/>
              </a:rPr>
              <a:t>1.</a:t>
            </a:r>
            <a:r>
              <a:rPr lang="en-IN" sz="2800"/>
              <a:t> lid of nail polish (not including the bottom) height 2 in., diameter 1.25 in.</a:t>
            </a:r>
          </a:p>
          <a:p>
            <a:pPr marL="442913" indent="-442913"/>
            <a:endParaRPr lang="en-IN" sz="2800" b="1">
              <a:solidFill>
                <a:schemeClr val="tx1"/>
              </a:solidFill>
              <a:latin typeface="Proxima Nova" panose="02000506030000020004" pitchFamily="50" charset="0"/>
              <a:cs typeface="Arial" panose="020B0604020202020204" pitchFamily="34" charset="0"/>
            </a:endParaRPr>
          </a:p>
          <a:p>
            <a:pPr marL="442913" indent="-442913"/>
            <a:endParaRPr lang="en-IN" sz="2800" b="1">
              <a:solidFill>
                <a:schemeClr val="tx1"/>
              </a:solidFill>
              <a:latin typeface="Proxima Nova" panose="02000506030000020004" pitchFamily="50" charset="0"/>
              <a:cs typeface="Arial" panose="020B0604020202020204" pitchFamily="34" charset="0"/>
            </a:endParaRPr>
          </a:p>
          <a:p>
            <a:pPr marL="442913" indent="-442913"/>
            <a:endParaRPr lang="en-IN" sz="2800" b="1">
              <a:solidFill>
                <a:schemeClr val="tx1"/>
              </a:solidFill>
              <a:latin typeface="Proxima Nova" panose="02000506030000020004" pitchFamily="50" charset="0"/>
              <a:cs typeface="Arial" panose="020B0604020202020204" pitchFamily="34" charset="0"/>
            </a:endParaRPr>
          </a:p>
          <a:p>
            <a:pPr marL="442913" indent="-442913"/>
            <a:r>
              <a:rPr lang="en-IN" sz="2800" b="1">
                <a:solidFill>
                  <a:schemeClr val="tx1"/>
                </a:solidFill>
                <a:latin typeface="Proxima Nova" panose="02000506030000020004" pitchFamily="50" charset="0"/>
                <a:cs typeface="Arial" panose="020B0604020202020204" pitchFamily="34" charset="0"/>
              </a:rPr>
              <a:t>2.</a:t>
            </a:r>
            <a:r>
              <a:rPr lang="en-IN" sz="2800" b="1">
                <a:latin typeface="Arial" panose="020B0604020202020204" pitchFamily="34" charset="0"/>
                <a:cs typeface="Arial" panose="020B0604020202020204" pitchFamily="34" charset="0"/>
              </a:rPr>
              <a:t> </a:t>
            </a:r>
            <a:r>
              <a:rPr lang="en-IN" sz="2800"/>
              <a:t>box of spaghetti length 10 in., side length 2.5 in.</a:t>
            </a:r>
          </a:p>
        </p:txBody>
      </p:sp>
      <p:pic>
        <p:nvPicPr>
          <p:cNvPr id="3" name="Picture 2">
            <a:extLst>
              <a:ext uri="{FF2B5EF4-FFF2-40B4-BE49-F238E27FC236}">
                <a16:creationId xmlns:a16="http://schemas.microsoft.com/office/drawing/2014/main" id="{EF1D6887-4F47-4930-BB6F-9AFAD84EC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9995" y="1707846"/>
            <a:ext cx="1331252" cy="2698292"/>
          </a:xfrm>
          <a:prstGeom prst="rect">
            <a:avLst/>
          </a:prstGeom>
        </p:spPr>
      </p:pic>
      <p:pic>
        <p:nvPicPr>
          <p:cNvPr id="6" name="Picture 5">
            <a:extLst>
              <a:ext uri="{FF2B5EF4-FFF2-40B4-BE49-F238E27FC236}">
                <a16:creationId xmlns:a16="http://schemas.microsoft.com/office/drawing/2014/main" id="{F72E6F9A-5D7B-4E73-99DC-05C3BE314A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0410" y="4598669"/>
            <a:ext cx="2998896" cy="1746375"/>
          </a:xfrm>
          <a:prstGeom prst="rect">
            <a:avLst/>
          </a:prstGeom>
        </p:spPr>
      </p:pic>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DFDDFC33-D4FF-47BB-8D3B-E199874AE628}"/>
                  </a:ext>
                </a:extLst>
              </p:cNvPr>
              <p:cNvSpPr txBox="1">
                <a:spLocks/>
              </p:cNvSpPr>
              <p:nvPr/>
            </p:nvSpPr>
            <p:spPr>
              <a:xfrm>
                <a:off x="5681505" y="3161441"/>
                <a:ext cx="1291151" cy="47347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0" u="none" strike="noStrike" baseline="0">
                    <a:solidFill>
                      <a:srgbClr val="ED2126"/>
                    </a:solidFill>
                  </a:rPr>
                  <a:t>4.1 </a:t>
                </a:r>
                <a14:m>
                  <m:oMath xmlns:m="http://schemas.openxmlformats.org/officeDocument/2006/math">
                    <m:sSup>
                      <m:sSupPr>
                        <m:ctrlPr>
                          <a:rPr lang="en-US" sz="2800" i="1" u="none" strike="noStrike" baseline="0" smtClean="0">
                            <a:solidFill>
                              <a:srgbClr val="ED2126"/>
                            </a:solidFill>
                            <a:latin typeface="Cambria Math" panose="02040503050406030204" pitchFamily="18" charset="0"/>
                          </a:rPr>
                        </m:ctrlPr>
                      </m:sSupPr>
                      <m:e>
                        <m:r>
                          <m:rPr>
                            <m:sty m:val="p"/>
                          </m:rPr>
                          <a:rPr lang="en-US" sz="2800" b="0" i="0" u="none" strike="noStrike" baseline="0" smtClean="0">
                            <a:solidFill>
                              <a:srgbClr val="ED2126"/>
                            </a:solidFill>
                            <a:latin typeface="Cambria Math" panose="02040503050406030204" pitchFamily="18" charset="0"/>
                          </a:rPr>
                          <m:t>in</m:t>
                        </m:r>
                      </m:e>
                      <m:sup>
                        <m:r>
                          <a:rPr lang="en-US" sz="2800" b="0" i="1" u="none" strike="noStrike" baseline="0" smtClean="0">
                            <a:solidFill>
                              <a:srgbClr val="ED2126"/>
                            </a:solidFill>
                            <a:latin typeface="Cambria Math" panose="02040503050406030204" pitchFamily="18" charset="0"/>
                          </a:rPr>
                          <m:t>2</m:t>
                        </m:r>
                      </m:sup>
                    </m:sSup>
                  </m:oMath>
                </a14:m>
                <a:endParaRPr lang="en-US" sz="2800">
                  <a:solidFill>
                    <a:srgbClr val="FF0000"/>
                  </a:solidFill>
                </a:endParaRPr>
              </a:p>
            </p:txBody>
          </p:sp>
        </mc:Choice>
        <mc:Fallback xmlns="">
          <p:sp>
            <p:nvSpPr>
              <p:cNvPr id="7" name="Content Placeholder 2">
                <a:extLst>
                  <a:ext uri="{FF2B5EF4-FFF2-40B4-BE49-F238E27FC236}">
                    <a16:creationId xmlns:a16="http://schemas.microsoft.com/office/drawing/2014/main" id="{DFDDFC33-D4FF-47BB-8D3B-E199874AE628}"/>
                  </a:ext>
                </a:extLst>
              </p:cNvPr>
              <p:cNvSpPr txBox="1">
                <a:spLocks noRot="1" noChangeAspect="1" noMove="1" noResize="1" noEditPoints="1" noAdjustHandles="1" noChangeArrowheads="1" noChangeShapeType="1" noTextEdit="1"/>
              </p:cNvSpPr>
              <p:nvPr/>
            </p:nvSpPr>
            <p:spPr>
              <a:xfrm>
                <a:off x="5681505" y="3161441"/>
                <a:ext cx="1291151" cy="473473"/>
              </a:xfrm>
              <a:prstGeom prst="rect">
                <a:avLst/>
              </a:prstGeom>
              <a:blipFill>
                <a:blip r:embed="rId5"/>
                <a:stretch>
                  <a:fillRect l="-9434" t="-14286" b="-467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9B70C2E4-0FA8-47D5-8B89-776A319E1E3E}"/>
                  </a:ext>
                </a:extLst>
              </p:cNvPr>
              <p:cNvSpPr txBox="1">
                <a:spLocks/>
              </p:cNvSpPr>
              <p:nvPr/>
            </p:nvSpPr>
            <p:spPr>
              <a:xfrm>
                <a:off x="2053390" y="5893626"/>
                <a:ext cx="1845491" cy="47347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0" u="none" strike="noStrike" baseline="0">
                    <a:solidFill>
                      <a:srgbClr val="ED2126"/>
                    </a:solidFill>
                  </a:rPr>
                  <a:t>182.5 </a:t>
                </a:r>
                <a14:m>
                  <m:oMath xmlns:m="http://schemas.openxmlformats.org/officeDocument/2006/math">
                    <m:sSup>
                      <m:sSupPr>
                        <m:ctrlPr>
                          <a:rPr lang="en-US" sz="2800" i="1" u="none" strike="noStrike" baseline="0" smtClean="0">
                            <a:solidFill>
                              <a:srgbClr val="ED2126"/>
                            </a:solidFill>
                            <a:latin typeface="Cambria Math" panose="02040503050406030204" pitchFamily="18" charset="0"/>
                          </a:rPr>
                        </m:ctrlPr>
                      </m:sSupPr>
                      <m:e>
                        <m:r>
                          <m:rPr>
                            <m:sty m:val="p"/>
                          </m:rPr>
                          <a:rPr lang="en-US" sz="2800" b="0" i="0" u="none" strike="noStrike" baseline="0" smtClean="0">
                            <a:solidFill>
                              <a:srgbClr val="ED2126"/>
                            </a:solidFill>
                            <a:latin typeface="Cambria Math" panose="02040503050406030204" pitchFamily="18" charset="0"/>
                          </a:rPr>
                          <m:t>in</m:t>
                        </m:r>
                      </m:e>
                      <m:sup>
                        <m:r>
                          <a:rPr lang="en-US" sz="2800" b="0" i="1" u="none" strike="noStrike" baseline="0" smtClean="0">
                            <a:solidFill>
                              <a:srgbClr val="ED2126"/>
                            </a:solidFill>
                            <a:latin typeface="Cambria Math" panose="02040503050406030204" pitchFamily="18" charset="0"/>
                          </a:rPr>
                          <m:t>2</m:t>
                        </m:r>
                      </m:sup>
                    </m:sSup>
                  </m:oMath>
                </a14:m>
                <a:endParaRPr lang="en-US" sz="2800">
                  <a:solidFill>
                    <a:srgbClr val="FF0000"/>
                  </a:solidFill>
                </a:endParaRPr>
              </a:p>
            </p:txBody>
          </p:sp>
        </mc:Choice>
        <mc:Fallback xmlns="">
          <p:sp>
            <p:nvSpPr>
              <p:cNvPr id="8" name="Content Placeholder 2">
                <a:extLst>
                  <a:ext uri="{FF2B5EF4-FFF2-40B4-BE49-F238E27FC236}">
                    <a16:creationId xmlns:a16="http://schemas.microsoft.com/office/drawing/2014/main" id="{9B70C2E4-0FA8-47D5-8B89-776A319E1E3E}"/>
                  </a:ext>
                </a:extLst>
              </p:cNvPr>
              <p:cNvSpPr txBox="1">
                <a:spLocks noRot="1" noChangeAspect="1" noMove="1" noResize="1" noEditPoints="1" noAdjustHandles="1" noChangeArrowheads="1" noChangeShapeType="1" noTextEdit="1"/>
              </p:cNvSpPr>
              <p:nvPr/>
            </p:nvSpPr>
            <p:spPr>
              <a:xfrm>
                <a:off x="2053390" y="5893626"/>
                <a:ext cx="1845491" cy="473473"/>
              </a:xfrm>
              <a:prstGeom prst="rect">
                <a:avLst/>
              </a:prstGeom>
              <a:blipFill>
                <a:blip r:embed="rId6"/>
                <a:stretch>
                  <a:fillRect l="-6931" t="-14286" b="-46753"/>
                </a:stretch>
              </a:blipFill>
            </p:spPr>
            <p:txBody>
              <a:bodyPr/>
              <a:lstStyle/>
              <a:p>
                <a:r>
                  <a:rPr lang="en-US">
                    <a:noFill/>
                  </a:rPr>
                  <a:t> </a:t>
                </a:r>
              </a:p>
            </p:txBody>
          </p:sp>
        </mc:Fallback>
      </mc:AlternateContent>
    </p:spTree>
    <p:extLst>
      <p:ext uri="{BB962C8B-B14F-4D97-AF65-F5344CB8AC3E}">
        <p14:creationId xmlns:p14="http://schemas.microsoft.com/office/powerpoint/2010/main" val="31509370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Exit Ticket</a:t>
            </a:r>
            <a:endParaRPr lang="en-US" sz="2800" b="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3" y="1707845"/>
            <a:ext cx="6218329" cy="431588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r>
              <a:rPr lang="en-IN" sz="2800" b="1">
                <a:solidFill>
                  <a:schemeClr val="tx1"/>
                </a:solidFill>
                <a:latin typeface="Proxima Nova" panose="02000506030000020004" pitchFamily="50" charset="0"/>
              </a:rPr>
              <a:t>3.</a:t>
            </a:r>
            <a:r>
              <a:rPr lang="en-IN" sz="2800"/>
              <a:t>  water bottle height 7.3 in., radius 1.125 in.</a:t>
            </a:r>
          </a:p>
          <a:p>
            <a:endParaRPr lang="en-IN" sz="2800"/>
          </a:p>
          <a:p>
            <a:endParaRPr lang="en-IN" sz="2800"/>
          </a:p>
          <a:p>
            <a:endParaRPr lang="en-IN" sz="2800"/>
          </a:p>
          <a:p>
            <a:endParaRPr lang="en-IN" sz="2800"/>
          </a:p>
          <a:p>
            <a:pPr marL="536575" indent="-536575"/>
            <a:r>
              <a:rPr lang="en-IN" sz="2800" b="1">
                <a:solidFill>
                  <a:schemeClr val="tx1"/>
                </a:solidFill>
                <a:latin typeface="Proxima Nova" panose="02000506030000020004" pitchFamily="50" charset="0"/>
                <a:cs typeface="Arial" panose="020B0604020202020204" pitchFamily="34" charset="0"/>
              </a:rPr>
              <a:t>4.</a:t>
            </a:r>
            <a:r>
              <a:rPr lang="en-IN" sz="2800" b="1">
                <a:latin typeface="Arial" panose="020B0604020202020204" pitchFamily="34" charset="0"/>
                <a:cs typeface="Arial" panose="020B0604020202020204" pitchFamily="34" charset="0"/>
              </a:rPr>
              <a:t>  </a:t>
            </a:r>
            <a:r>
              <a:rPr lang="en-IN" sz="2800"/>
              <a:t>box of tea height 3 in., side length 3.75 in.</a:t>
            </a:r>
          </a:p>
        </p:txBody>
      </p:sp>
      <p:pic>
        <p:nvPicPr>
          <p:cNvPr id="3" name="Picture 2">
            <a:extLst>
              <a:ext uri="{FF2B5EF4-FFF2-40B4-BE49-F238E27FC236}">
                <a16:creationId xmlns:a16="http://schemas.microsoft.com/office/drawing/2014/main" id="{5A66E522-1D3E-426C-BFE8-963C12EAA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6689" y="1707845"/>
            <a:ext cx="792624" cy="2247739"/>
          </a:xfrm>
          <a:prstGeom prst="rect">
            <a:avLst/>
          </a:prstGeom>
        </p:spPr>
      </p:pic>
      <p:pic>
        <p:nvPicPr>
          <p:cNvPr id="6" name="Picture 5">
            <a:extLst>
              <a:ext uri="{FF2B5EF4-FFF2-40B4-BE49-F238E27FC236}">
                <a16:creationId xmlns:a16="http://schemas.microsoft.com/office/drawing/2014/main" id="{37BA8859-2D36-4483-BBC1-733DB2D74E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6689" y="4237891"/>
            <a:ext cx="2268855" cy="1975407"/>
          </a:xfrm>
          <a:prstGeom prst="rect">
            <a:avLst/>
          </a:prstGeom>
        </p:spPr>
      </p:pic>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7B9796B-381A-47C9-B573-D30DA95AB8C5}"/>
                  </a:ext>
                </a:extLst>
              </p:cNvPr>
              <p:cNvSpPr txBox="1">
                <a:spLocks/>
              </p:cNvSpPr>
              <p:nvPr/>
            </p:nvSpPr>
            <p:spPr>
              <a:xfrm>
                <a:off x="2448643" y="2154573"/>
                <a:ext cx="1589101" cy="47347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0" u="none" strike="noStrike" baseline="0">
                    <a:solidFill>
                      <a:srgbClr val="ED2126"/>
                    </a:solidFill>
                  </a:rPr>
                  <a:t>59.6 </a:t>
                </a:r>
                <a14:m>
                  <m:oMath xmlns:m="http://schemas.openxmlformats.org/officeDocument/2006/math">
                    <m:sSup>
                      <m:sSupPr>
                        <m:ctrlPr>
                          <a:rPr lang="en-US" sz="2800" i="1" u="none" strike="noStrike" baseline="0" smtClean="0">
                            <a:solidFill>
                              <a:srgbClr val="ED2126"/>
                            </a:solidFill>
                            <a:latin typeface="Cambria Math" panose="02040503050406030204" pitchFamily="18" charset="0"/>
                          </a:rPr>
                        </m:ctrlPr>
                      </m:sSupPr>
                      <m:e>
                        <m:r>
                          <m:rPr>
                            <m:sty m:val="p"/>
                          </m:rPr>
                          <a:rPr lang="en-US" sz="2800" b="0" i="0" u="none" strike="noStrike" baseline="0" smtClean="0">
                            <a:solidFill>
                              <a:srgbClr val="ED2126"/>
                            </a:solidFill>
                            <a:latin typeface="Cambria Math" panose="02040503050406030204" pitchFamily="18" charset="0"/>
                          </a:rPr>
                          <m:t>in</m:t>
                        </m:r>
                      </m:e>
                      <m:sup>
                        <m:r>
                          <a:rPr lang="en-US" sz="2800" b="0" i="1" u="none" strike="noStrike" baseline="0" smtClean="0">
                            <a:solidFill>
                              <a:srgbClr val="ED2126"/>
                            </a:solidFill>
                            <a:latin typeface="Cambria Math" panose="02040503050406030204" pitchFamily="18" charset="0"/>
                          </a:rPr>
                          <m:t>2</m:t>
                        </m:r>
                      </m:sup>
                    </m:sSup>
                  </m:oMath>
                </a14:m>
                <a:endParaRPr lang="en-US" sz="2800">
                  <a:solidFill>
                    <a:srgbClr val="FF0000"/>
                  </a:solidFill>
                </a:endParaRPr>
              </a:p>
            </p:txBody>
          </p:sp>
        </mc:Choice>
        <mc:Fallback xmlns="">
          <p:sp>
            <p:nvSpPr>
              <p:cNvPr id="7" name="Content Placeholder 2">
                <a:extLst>
                  <a:ext uri="{FF2B5EF4-FFF2-40B4-BE49-F238E27FC236}">
                    <a16:creationId xmlns:a16="http://schemas.microsoft.com/office/drawing/2014/main" id="{67B9796B-381A-47C9-B573-D30DA95AB8C5}"/>
                  </a:ext>
                </a:extLst>
              </p:cNvPr>
              <p:cNvSpPr txBox="1">
                <a:spLocks noRot="1" noChangeAspect="1" noMove="1" noResize="1" noEditPoints="1" noAdjustHandles="1" noChangeArrowheads="1" noChangeShapeType="1" noTextEdit="1"/>
              </p:cNvSpPr>
              <p:nvPr/>
            </p:nvSpPr>
            <p:spPr>
              <a:xfrm>
                <a:off x="2448643" y="2154573"/>
                <a:ext cx="1589101" cy="473473"/>
              </a:xfrm>
              <a:prstGeom prst="rect">
                <a:avLst/>
              </a:prstGeom>
              <a:blipFill>
                <a:blip r:embed="rId5"/>
                <a:stretch>
                  <a:fillRect l="-8077" t="-12821" b="-448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3745131E-6079-46FB-8856-72CC158C9F85}"/>
                  </a:ext>
                </a:extLst>
              </p:cNvPr>
              <p:cNvSpPr txBox="1">
                <a:spLocks/>
              </p:cNvSpPr>
              <p:nvPr/>
            </p:nvSpPr>
            <p:spPr>
              <a:xfrm>
                <a:off x="2450447" y="5501091"/>
                <a:ext cx="1578825" cy="47347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i="0" u="none" strike="noStrike" baseline="0">
                    <a:solidFill>
                      <a:srgbClr val="FF0000"/>
                    </a:solidFill>
                  </a:rPr>
                  <a:t>40.6 </a:t>
                </a:r>
                <a14:m>
                  <m:oMath xmlns:m="http://schemas.openxmlformats.org/officeDocument/2006/math">
                    <m:sSup>
                      <m:sSupPr>
                        <m:ctrlPr>
                          <a:rPr lang="en-US" sz="2800" i="1" u="none" strike="noStrike" baseline="0" smtClean="0">
                            <a:solidFill>
                              <a:srgbClr val="FF0000"/>
                            </a:solidFill>
                            <a:latin typeface="Cambria Math" panose="02040503050406030204" pitchFamily="18" charset="0"/>
                          </a:rPr>
                        </m:ctrlPr>
                      </m:sSupPr>
                      <m:e>
                        <m:r>
                          <m:rPr>
                            <m:sty m:val="p"/>
                          </m:rPr>
                          <a:rPr lang="en-US" sz="2800" b="0" i="0" u="none" strike="noStrike" baseline="0" smtClean="0">
                            <a:solidFill>
                              <a:srgbClr val="FF0000"/>
                            </a:solidFill>
                            <a:latin typeface="Cambria Math" panose="02040503050406030204" pitchFamily="18" charset="0"/>
                          </a:rPr>
                          <m:t>in</m:t>
                        </m:r>
                      </m:e>
                      <m:sup>
                        <m:r>
                          <a:rPr lang="en-US" sz="2800" b="0" i="1" u="none" strike="noStrike" baseline="0" smtClean="0">
                            <a:solidFill>
                              <a:srgbClr val="FF0000"/>
                            </a:solidFill>
                            <a:latin typeface="Cambria Math" panose="02040503050406030204" pitchFamily="18" charset="0"/>
                          </a:rPr>
                          <m:t>2</m:t>
                        </m:r>
                      </m:sup>
                    </m:sSup>
                  </m:oMath>
                </a14:m>
                <a:endParaRPr lang="en-US" sz="2800">
                  <a:solidFill>
                    <a:srgbClr val="FF0000"/>
                  </a:solidFill>
                </a:endParaRPr>
              </a:p>
            </p:txBody>
          </p:sp>
        </mc:Choice>
        <mc:Fallback xmlns="">
          <p:sp>
            <p:nvSpPr>
              <p:cNvPr id="8" name="Content Placeholder 2">
                <a:extLst>
                  <a:ext uri="{FF2B5EF4-FFF2-40B4-BE49-F238E27FC236}">
                    <a16:creationId xmlns:a16="http://schemas.microsoft.com/office/drawing/2014/main" id="{3745131E-6079-46FB-8856-72CC158C9F85}"/>
                  </a:ext>
                </a:extLst>
              </p:cNvPr>
              <p:cNvSpPr txBox="1">
                <a:spLocks noRot="1" noChangeAspect="1" noMove="1" noResize="1" noEditPoints="1" noAdjustHandles="1" noChangeArrowheads="1" noChangeShapeType="1" noTextEdit="1"/>
              </p:cNvSpPr>
              <p:nvPr/>
            </p:nvSpPr>
            <p:spPr>
              <a:xfrm>
                <a:off x="2450447" y="5501091"/>
                <a:ext cx="1578825" cy="473473"/>
              </a:xfrm>
              <a:prstGeom prst="rect">
                <a:avLst/>
              </a:prstGeom>
              <a:blipFill>
                <a:blip r:embed="rId6"/>
                <a:stretch>
                  <a:fillRect l="-8108" t="-12821" b="-44872"/>
                </a:stretch>
              </a:blipFill>
            </p:spPr>
            <p:txBody>
              <a:bodyPr/>
              <a:lstStyle/>
              <a:p>
                <a:r>
                  <a:rPr lang="en-US">
                    <a:noFill/>
                  </a:rPr>
                  <a:t> </a:t>
                </a:r>
              </a:p>
            </p:txBody>
          </p:sp>
        </mc:Fallback>
      </mc:AlternateContent>
    </p:spTree>
    <p:extLst>
      <p:ext uri="{BB962C8B-B14F-4D97-AF65-F5344CB8AC3E}">
        <p14:creationId xmlns:p14="http://schemas.microsoft.com/office/powerpoint/2010/main" val="2462454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1815882"/>
          </a:xfrm>
          <a:prstGeom prst="rect">
            <a:avLst/>
          </a:prstGeom>
          <a:noFill/>
        </p:spPr>
        <p:txBody>
          <a:bodyPr wrap="square" rtlCol="0">
            <a:spAutoFit/>
          </a:bodyPr>
          <a:lstStyle/>
          <a:p>
            <a:r>
              <a:rPr lang="en-IN" sz="2800" b="1"/>
              <a:t>MA.912.GR.4.6</a:t>
            </a:r>
          </a:p>
          <a:p>
            <a:r>
              <a:rPr lang="en-IN" sz="2800">
                <a:solidFill>
                  <a:schemeClr val="tx2"/>
                </a:solidFill>
              </a:rPr>
              <a:t>Solve mathematical and real-world problems involving the surface area of three-dimensional figures limited to cylinders, pyramids, prisms, cones and spheres.</a:t>
            </a:r>
            <a:endParaRPr lang="en-US" sz="280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5822798" cy="869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a:solidFill>
                  <a:srgbClr val="0070C0"/>
                </a:solidFill>
              </a:rPr>
              <a:t>Florida’s B.E.S.T. Standards for Mathematics</a:t>
            </a:r>
            <a:endParaRPr lang="en-US" sz="2800">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1384995"/>
          </a:xfrm>
          <a:prstGeom prst="rect">
            <a:avLst/>
          </a:prstGeom>
          <a:noFill/>
        </p:spPr>
        <p:txBody>
          <a:bodyPr wrap="square" rtlCol="0">
            <a:spAutoFit/>
          </a:bodyPr>
          <a:lstStyle/>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9209228" cy="466213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a:solidFill>
                  <a:srgbClr val="221E1F"/>
                </a:solidFill>
              </a:rPr>
              <a:t>Content Objective</a:t>
            </a:r>
          </a:p>
          <a:p>
            <a:r>
              <a:rPr lang="en-IN" sz="2800"/>
              <a:t>Students find surface areas of three-dimensional figures.</a:t>
            </a:r>
          </a:p>
          <a:p>
            <a:endParaRPr lang="en-US" sz="2800"/>
          </a:p>
          <a:p>
            <a:r>
              <a:rPr lang="en-US" sz="2800" b="1" i="0" u="none" strike="noStrike" baseline="0">
                <a:solidFill>
                  <a:srgbClr val="221E1F"/>
                </a:solidFill>
              </a:rPr>
              <a:t>Language </a:t>
            </a:r>
            <a:r>
              <a:rPr lang="en-US" sz="2800" b="1">
                <a:solidFill>
                  <a:srgbClr val="221E1F"/>
                </a:solidFill>
              </a:rPr>
              <a:t>Objectives</a:t>
            </a:r>
            <a:endParaRPr lang="en-US" sz="2800" b="0" i="0" u="none" strike="noStrike" baseline="0">
              <a:latin typeface="Proxima Nova Cond" panose="02000506030000020004" pitchFamily="50" charset="0"/>
            </a:endParaRPr>
          </a:p>
          <a:p>
            <a:pPr marL="457200" indent="-291600">
              <a:buFont typeface="Arial" panose="020B0604020202020204" pitchFamily="34" charset="0"/>
              <a:buChar char="•"/>
            </a:pPr>
            <a:r>
              <a:rPr lang="en-IN" sz="2800"/>
              <a:t>Students explain how to find surface areas of three-dimensional figures using </a:t>
            </a:r>
            <a:r>
              <a:rPr lang="en-IN" sz="2800" i="1"/>
              <a:t>from … to ... </a:t>
            </a:r>
            <a:r>
              <a:rPr lang="en-IN" sz="2800"/>
              <a:t>. </a:t>
            </a:r>
          </a:p>
          <a:p>
            <a:pPr marL="457200" indent="-291600">
              <a:buFont typeface="Arial" panose="020B0604020202020204" pitchFamily="34" charset="0"/>
              <a:buChar char="•"/>
            </a:pPr>
            <a:r>
              <a:rPr lang="en-IN" sz="2800"/>
              <a:t>To maximize linguistic and cognitive meta-awareness, students participate in MLR3: Critique, Correct, and Clarify.</a:t>
            </a: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a:solidFill>
                  <a:srgbClr val="0070C0"/>
                </a:solidFill>
              </a:rPr>
              <a:t>Lesson Objectives</a:t>
            </a:r>
            <a:endParaRPr lang="en-US">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8920432" cy="39840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a:t>The </a:t>
            </a:r>
            <a:r>
              <a:rPr lang="en-IN" sz="2800" b="1">
                <a:solidFill>
                  <a:schemeClr val="tx1"/>
                </a:solidFill>
              </a:rPr>
              <a:t>lateral area</a:t>
            </a:r>
            <a:r>
              <a:rPr lang="en-IN" sz="2800" b="1"/>
              <a:t> </a:t>
            </a:r>
            <a:r>
              <a:rPr lang="en-IN" sz="2800" i="1"/>
              <a:t>L </a:t>
            </a:r>
            <a:r>
              <a:rPr lang="en-IN" sz="2800"/>
              <a:t>of a solid is the sum of the areas of the </a:t>
            </a:r>
            <a:r>
              <a:rPr lang="en-IN" sz="2800" i="1"/>
              <a:t>lateral faces </a:t>
            </a:r>
            <a:r>
              <a:rPr lang="en-IN" sz="2800"/>
              <a:t>or </a:t>
            </a:r>
            <a:r>
              <a:rPr lang="en-IN" sz="2800" i="1"/>
              <a:t>lateral surfaces </a:t>
            </a:r>
            <a:r>
              <a:rPr lang="en-IN" sz="2800"/>
              <a:t>of the solid. The </a:t>
            </a:r>
            <a:r>
              <a:rPr lang="en-IN" sz="2800" b="1">
                <a:solidFill>
                  <a:schemeClr val="tx1"/>
                </a:solidFill>
              </a:rPr>
              <a:t>lateral faces of a prism</a:t>
            </a:r>
            <a:r>
              <a:rPr lang="en-IN" sz="2800" b="1"/>
              <a:t> </a:t>
            </a:r>
            <a:r>
              <a:rPr lang="en-IN" sz="2800"/>
              <a:t>are the faces that join the bases of the prism. The </a:t>
            </a:r>
            <a:r>
              <a:rPr lang="en-IN" sz="2800" b="1">
                <a:solidFill>
                  <a:schemeClr val="tx1"/>
                </a:solidFill>
              </a:rPr>
              <a:t>lateral surface of a cylinder</a:t>
            </a:r>
            <a:r>
              <a:rPr lang="en-IN" sz="2800" b="1"/>
              <a:t> </a:t>
            </a:r>
            <a:r>
              <a:rPr lang="en-IN" sz="2800"/>
              <a:t>is the curved surface that joins the bases of the cylinder. The </a:t>
            </a:r>
            <a:r>
              <a:rPr lang="en-IN" sz="2800" b="1">
                <a:solidFill>
                  <a:schemeClr val="tx1"/>
                </a:solidFill>
              </a:rPr>
              <a:t>altitude of a prism or cylinder</a:t>
            </a:r>
            <a:r>
              <a:rPr lang="en-IN" sz="2800" b="1"/>
              <a:t> </a:t>
            </a:r>
            <a:r>
              <a:rPr lang="en-IN" sz="2800"/>
              <a:t>is the segment perpendicular to the bases that joins the planes of the bases. The </a:t>
            </a:r>
            <a:r>
              <a:rPr lang="en-IN" sz="2800" b="1">
                <a:solidFill>
                  <a:schemeClr val="tx1"/>
                </a:solidFill>
              </a:rPr>
              <a:t>height of a solid</a:t>
            </a:r>
            <a:r>
              <a:rPr lang="en-IN" sz="2800" b="1"/>
              <a:t> </a:t>
            </a:r>
            <a:r>
              <a:rPr lang="en-IN" sz="2800"/>
              <a:t>is the length of the altitude.</a:t>
            </a:r>
            <a:endParaRPr lang="en-US" sz="280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a:solidFill>
                  <a:srgbClr val="0070C0"/>
                </a:solidFill>
              </a:rPr>
              <a:t>Learn</a:t>
            </a:r>
            <a:endParaRPr lang="en-US" sz="1800" b="0" i="0" u="none" strike="noStrike" baseline="0">
              <a:solidFill>
                <a:srgbClr val="000000"/>
              </a:solidFill>
              <a:latin typeface="Vectipede Bk"/>
            </a:endParaRPr>
          </a:p>
          <a:p>
            <a:r>
              <a:rPr lang="en-IN" sz="2800" b="0">
                <a:solidFill>
                  <a:schemeClr val="tx1"/>
                </a:solidFill>
              </a:rPr>
              <a:t>Surface Areas of Prisms and Cylinders</a:t>
            </a:r>
            <a:endParaRPr lang="en-US" sz="2800" b="0">
              <a:solidFill>
                <a:schemeClr val="tx1"/>
              </a:solidFill>
              <a:latin typeface="+mn-lt"/>
            </a:endParaRPr>
          </a:p>
        </p:txBody>
      </p:sp>
    </p:spTree>
    <p:extLst>
      <p:ext uri="{BB962C8B-B14F-4D97-AF65-F5344CB8AC3E}">
        <p14:creationId xmlns:p14="http://schemas.microsoft.com/office/powerpoint/2010/main" val="1364584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5f4e2fa4d95eccd27ad14a8a933a9ec498a324"/>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93A202-D853-49E8-83E2-8FB0BBD0DE53}">
  <ds:schemaRefs>
    <ds:schemaRef ds:uri="9450ef5d-1a70-432a-a187-b784c13ee2c7"/>
    <ds:schemaRef ds:uri="eebb11a2-b469-44b8-8bf8-081d58bb647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3593B01-DBD9-4779-BAAD-D6ECB72F4009}">
  <ds:schemaRefs>
    <ds:schemaRef ds:uri="http://schemas.microsoft.com/sharepoint/v3/contenttype/forms"/>
  </ds:schemaRefs>
</ds:datastoreItem>
</file>

<file path=customXml/itemProps3.xml><?xml version="1.0" encoding="utf-8"?>
<ds:datastoreItem xmlns:ds="http://schemas.openxmlformats.org/officeDocument/2006/customXml" ds:itemID="{858FABCA-0AAE-4DF5-A3B1-866627A80D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3146</Words>
  <Application>Microsoft Office PowerPoint</Application>
  <PresentationFormat>Widescreen</PresentationFormat>
  <Paragraphs>360</Paragraphs>
  <Slides>55</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55</vt:i4>
      </vt:variant>
    </vt:vector>
  </HeadingPairs>
  <TitlesOfParts>
    <vt:vector size="63" baseType="lpstr">
      <vt:lpstr>Arial</vt:lpstr>
      <vt:lpstr>Calibri</vt:lpstr>
      <vt:lpstr>Cambria Math</vt:lpstr>
      <vt:lpstr>Proxima Nova</vt:lpstr>
      <vt:lpstr>Proxima Nova Cond</vt:lpstr>
      <vt:lpstr>Vectipede Bk</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6</cp:revision>
  <cp:lastPrinted>2018-08-01T21:17:27Z</cp:lastPrinted>
  <dcterms:created xsi:type="dcterms:W3CDTF">2020-09-17T18:06:02Z</dcterms:created>
  <dcterms:modified xsi:type="dcterms:W3CDTF">2023-01-02T22:19:41Z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