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4"/>
    <p:sldMasterId id="2147483660" r:id="rId5"/>
  </p:sldMasterIdLst>
  <p:notesMasterIdLst>
    <p:notesMasterId r:id="rId30"/>
  </p:notesMasterIdLst>
  <p:handoutMasterIdLst>
    <p:handoutMasterId r:id="rId31"/>
  </p:handoutMasterIdLst>
  <p:sldIdLst>
    <p:sldId id="362" r:id="rId6"/>
    <p:sldId id="450" r:id="rId7"/>
    <p:sldId id="511" r:id="rId8"/>
    <p:sldId id="368" r:id="rId9"/>
    <p:sldId id="377" r:id="rId10"/>
    <p:sldId id="304" r:id="rId11"/>
    <p:sldId id="305" r:id="rId12"/>
    <p:sldId id="451" r:id="rId13"/>
    <p:sldId id="307" r:id="rId14"/>
    <p:sldId id="329" r:id="rId15"/>
    <p:sldId id="412" r:id="rId16"/>
    <p:sldId id="475" r:id="rId17"/>
    <p:sldId id="480" r:id="rId18"/>
    <p:sldId id="481" r:id="rId19"/>
    <p:sldId id="487" r:id="rId20"/>
    <p:sldId id="493" r:id="rId21"/>
    <p:sldId id="494" r:id="rId22"/>
    <p:sldId id="495" r:id="rId23"/>
    <p:sldId id="496" r:id="rId24"/>
    <p:sldId id="497" r:id="rId25"/>
    <p:sldId id="510" r:id="rId26"/>
    <p:sldId id="503" r:id="rId27"/>
    <p:sldId id="507" r:id="rId28"/>
    <p:sldId id="469" r:id="rId29"/>
  </p:sldIdLst>
  <p:sldSz cx="12192000" cy="6858000"/>
  <p:notesSz cx="7010400" cy="9236075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527" userDrawn="1">
          <p15:clr>
            <a:srgbClr val="A4A3A4"/>
          </p15:clr>
        </p15:guide>
        <p15:guide id="2" orient="horz" pos="2999" userDrawn="1">
          <p15:clr>
            <a:srgbClr val="A4A3A4"/>
          </p15:clr>
        </p15:guide>
        <p15:guide id="3" orient="horz" pos="384" userDrawn="1">
          <p15:clr>
            <a:srgbClr val="A4A3A4"/>
          </p15:clr>
        </p15:guide>
        <p15:guide id="4" orient="horz" pos="2520" userDrawn="1">
          <p15:clr>
            <a:srgbClr val="A4A3A4"/>
          </p15:clr>
        </p15:guide>
        <p15:guide id="5" orient="horz" pos="1080" userDrawn="1">
          <p15:clr>
            <a:srgbClr val="A4A3A4"/>
          </p15:clr>
        </p15:guide>
        <p15:guide id="6" orient="horz" pos="1680" userDrawn="1">
          <p15:clr>
            <a:srgbClr val="A4A3A4"/>
          </p15:clr>
        </p15:guide>
        <p15:guide id="7" orient="horz" pos="3430" userDrawn="1">
          <p15:clr>
            <a:srgbClr val="A4A3A4"/>
          </p15:clr>
        </p15:guide>
        <p15:guide id="8" orient="horz" pos="3120" userDrawn="1">
          <p15:clr>
            <a:srgbClr val="A4A3A4"/>
          </p15:clr>
        </p15:guide>
        <p15:guide id="9" pos="48" userDrawn="1">
          <p15:clr>
            <a:srgbClr val="A4A3A4"/>
          </p15:clr>
        </p15:guide>
        <p15:guide id="10" pos="710" userDrawn="1">
          <p15:clr>
            <a:srgbClr val="A4A3A4"/>
          </p15:clr>
        </p15:guide>
        <p15:guide id="11" pos="6480" userDrawn="1">
          <p15:clr>
            <a:srgbClr val="A4A3A4"/>
          </p15:clr>
        </p15:guide>
        <p15:guide id="12" pos="2597" userDrawn="1">
          <p15:clr>
            <a:srgbClr val="A4A3A4"/>
          </p15:clr>
        </p15:guide>
        <p15:guide id="13" pos="288" userDrawn="1">
          <p15:clr>
            <a:srgbClr val="A4A3A4"/>
          </p15:clr>
        </p15:guide>
        <p15:guide id="14" orient="horz" pos="2160" userDrawn="1">
          <p15:clr>
            <a:srgbClr val="A4A3A4"/>
          </p15:clr>
        </p15:guide>
        <p15:guide id="15" orient="horz" pos="216" userDrawn="1">
          <p15:clr>
            <a:srgbClr val="A4A3A4"/>
          </p15:clr>
        </p15:guide>
        <p15:guide id="16" orient="horz" pos="936" userDrawn="1">
          <p15:clr>
            <a:srgbClr val="A4A3A4"/>
          </p15:clr>
        </p15:guide>
        <p15:guide id="17" pos="4368" userDrawn="1">
          <p15:clr>
            <a:srgbClr val="A4A3A4"/>
          </p15:clr>
        </p15:guide>
        <p15:guide id="18" pos="7296" userDrawn="1">
          <p15:clr>
            <a:srgbClr val="A4A3A4"/>
          </p15:clr>
        </p15:guide>
        <p15:guide id="19" pos="3288" userDrawn="1">
          <p15:clr>
            <a:srgbClr val="A4A3A4"/>
          </p15:clr>
        </p15:guide>
        <p15:guide id="20" pos="5904" userDrawn="1">
          <p15:clr>
            <a:srgbClr val="A4A3A4"/>
          </p15:clr>
        </p15:guide>
        <p15:guide id="21" pos="55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quel User" initials="SU" lastIdx="0" clrIdx="0">
    <p:extLst>
      <p:ext uri="{19B8F6BF-5375-455C-9EA6-DF929625EA0E}">
        <p15:presenceInfo xmlns:p15="http://schemas.microsoft.com/office/powerpoint/2012/main" userId="958da6fd0e6693af" providerId="Windows Live"/>
      </p:ext>
    </p:extLst>
  </p:cmAuthor>
  <p:cmAuthor id="2" name="Oxley, Angela" initials="OA" lastIdx="111" clrIdx="1">
    <p:extLst>
      <p:ext uri="{19B8F6BF-5375-455C-9EA6-DF929625EA0E}">
        <p15:presenceInfo xmlns:p15="http://schemas.microsoft.com/office/powerpoint/2012/main" userId="S::angela.oxley@mheducation.com::2701a8e4-ff8b-43b5-b1ab-b049b2cef046" providerId="AD"/>
      </p:ext>
    </p:extLst>
  </p:cmAuthor>
  <p:cmAuthor id="3" name="Crowl, Jennifer" initials="CJ" lastIdx="1" clrIdx="2">
    <p:extLst>
      <p:ext uri="{19B8F6BF-5375-455C-9EA6-DF929625EA0E}">
        <p15:presenceInfo xmlns:p15="http://schemas.microsoft.com/office/powerpoint/2012/main" userId="S::jennifer.crowl@mheducation.com::77259450-2fd8-46bb-9e27-f3a51ab93a25" providerId="AD"/>
      </p:ext>
    </p:extLst>
  </p:cmAuthor>
  <p:cmAuthor id="4" name="R2, Ranjithkumar" initials="RR" lastIdx="7" clrIdx="3">
    <p:extLst>
      <p:ext uri="{19B8F6BF-5375-455C-9EA6-DF929625EA0E}">
        <p15:presenceInfo xmlns:p15="http://schemas.microsoft.com/office/powerpoint/2012/main" userId="R2, Ranjithkumar" providerId="None"/>
      </p:ext>
    </p:extLst>
  </p:cmAuthor>
  <p:cmAuthor id="5" name="T, Karthika" initials="TK" lastIdx="14" clrIdx="4">
    <p:extLst>
      <p:ext uri="{19B8F6BF-5375-455C-9EA6-DF929625EA0E}">
        <p15:presenceInfo xmlns:p15="http://schemas.microsoft.com/office/powerpoint/2012/main" userId="T, Karthika" providerId="None"/>
      </p:ext>
    </p:extLst>
  </p:cmAuthor>
  <p:cmAuthor id="6" name="Nithiyanadhan Rajagopal" initials="NR" lastIdx="20" clrIdx="5">
    <p:extLst>
      <p:ext uri="{19B8F6BF-5375-455C-9EA6-DF929625EA0E}">
        <p15:presenceInfo xmlns:p15="http://schemas.microsoft.com/office/powerpoint/2012/main" userId="S::Nithiyanandhan.R@spi-global.com::7ab3c0d7-e1d9-4568-9b85-35969e8fd21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3175A"/>
    <a:srgbClr val="00A6B9"/>
    <a:srgbClr val="00C7C3"/>
    <a:srgbClr val="02F0DE"/>
    <a:srgbClr val="FFB600"/>
    <a:srgbClr val="33F0E1"/>
    <a:srgbClr val="01708C"/>
    <a:srgbClr val="692146"/>
    <a:srgbClr val="720F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>
        <p:guide pos="1527"/>
        <p:guide orient="horz" pos="2999"/>
        <p:guide orient="horz" pos="384"/>
        <p:guide orient="horz" pos="2520"/>
        <p:guide orient="horz" pos="1080"/>
        <p:guide orient="horz" pos="1680"/>
        <p:guide orient="horz" pos="3430"/>
        <p:guide orient="horz" pos="3120"/>
        <p:guide pos="48"/>
        <p:guide pos="710"/>
        <p:guide pos="6480"/>
        <p:guide pos="2597"/>
        <p:guide pos="288"/>
        <p:guide orient="horz" pos="2160"/>
        <p:guide orient="horz" pos="216"/>
        <p:guide orient="horz" pos="936"/>
        <p:guide pos="4368"/>
        <p:guide pos="7296"/>
        <p:guide pos="3288"/>
        <p:guide pos="5904"/>
        <p:guide pos="55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145" cy="462721"/>
          </a:xfrm>
          <a:prstGeom prst="rect">
            <a:avLst/>
          </a:prstGeom>
        </p:spPr>
        <p:txBody>
          <a:bodyPr vert="horz" lIns="87304" tIns="43652" rIns="87304" bIns="43652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0"/>
            <a:ext cx="3038145" cy="462721"/>
          </a:xfrm>
          <a:prstGeom prst="rect">
            <a:avLst/>
          </a:prstGeom>
        </p:spPr>
        <p:txBody>
          <a:bodyPr vert="horz" lIns="87304" tIns="43652" rIns="87304" bIns="43652" rtlCol="0"/>
          <a:lstStyle>
            <a:lvl1pPr algn="r">
              <a:defRPr sz="1100"/>
            </a:lvl1pPr>
          </a:lstStyle>
          <a:p>
            <a:fld id="{7CF79C4C-9A95-4F23-B503-12D2C6F00E19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3355"/>
            <a:ext cx="3038145" cy="462720"/>
          </a:xfrm>
          <a:prstGeom prst="rect">
            <a:avLst/>
          </a:prstGeom>
        </p:spPr>
        <p:txBody>
          <a:bodyPr vert="horz" lIns="87304" tIns="43652" rIns="87304" bIns="43652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773355"/>
            <a:ext cx="3038145" cy="462720"/>
          </a:xfrm>
          <a:prstGeom prst="rect">
            <a:avLst/>
          </a:prstGeom>
        </p:spPr>
        <p:txBody>
          <a:bodyPr vert="horz" lIns="87304" tIns="43652" rIns="87304" bIns="43652" rtlCol="0" anchor="b"/>
          <a:lstStyle>
            <a:lvl1pPr algn="r">
              <a:defRPr sz="1100"/>
            </a:lvl1pPr>
          </a:lstStyle>
          <a:p>
            <a:fld id="{9BEDD28F-82A9-4FAE-8C69-E41F27D67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847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3407"/>
          </a:xfrm>
          <a:prstGeom prst="rect">
            <a:avLst/>
          </a:prstGeom>
        </p:spPr>
        <p:txBody>
          <a:bodyPr vert="horz" lIns="92290" tIns="46144" rIns="92290" bIns="461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3407"/>
          </a:xfrm>
          <a:prstGeom prst="rect">
            <a:avLst/>
          </a:prstGeom>
        </p:spPr>
        <p:txBody>
          <a:bodyPr vert="horz" lIns="92290" tIns="46144" rIns="92290" bIns="46144" rtlCol="0"/>
          <a:lstStyle>
            <a:lvl1pPr algn="r">
              <a:defRPr sz="1200"/>
            </a:lvl1pPr>
          </a:lstStyle>
          <a:p>
            <a:fld id="{2BE65169-DB50-4446-8324-0D580DBE95C4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6600" y="1154113"/>
            <a:ext cx="5537200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0" tIns="46144" rIns="92290" bIns="461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2"/>
            <a:ext cx="5608320" cy="3636705"/>
          </a:xfrm>
          <a:prstGeom prst="rect">
            <a:avLst/>
          </a:prstGeom>
        </p:spPr>
        <p:txBody>
          <a:bodyPr vert="horz" lIns="92290" tIns="46144" rIns="92290" bIns="461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2290" tIns="46144" rIns="92290" bIns="461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2290" tIns="46144" rIns="92290" bIns="46144" rtlCol="0" anchor="b"/>
          <a:lstStyle>
            <a:lvl1pPr algn="r">
              <a:defRPr sz="1200"/>
            </a:lvl1pPr>
          </a:lstStyle>
          <a:p>
            <a:fld id="{30DC0D4C-FD52-4CA4-A998-31C73A5A5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821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618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z="120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941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z="120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060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23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766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474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7161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9683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37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D3A1D-D0ED-E64E-9099-4FF590EB6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5664F-5CF3-934E-88C9-0AD27C45C74E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4D543-EA8C-9842-9BFA-56F3E5124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A8BEA-2F03-974A-8B26-430B26EC5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546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0837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801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72" userDrawn="1">
          <p15:clr>
            <a:srgbClr val="FBAE40"/>
          </p15:clr>
        </p15:guide>
        <p15:guide id="2" orient="horz" pos="804" userDrawn="1">
          <p15:clr>
            <a:srgbClr val="FBAE40"/>
          </p15:clr>
        </p15:guide>
        <p15:guide id="3" pos="384" userDrawn="1">
          <p15:clr>
            <a:srgbClr val="FBAE40"/>
          </p15:clr>
        </p15:guide>
        <p15:guide id="4" pos="3940" userDrawn="1">
          <p15:clr>
            <a:srgbClr val="FBAE40"/>
          </p15:clr>
        </p15:guide>
        <p15:guide id="5" pos="40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270764B-AC75-BC43-A405-EDC296E375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2908" y="5619163"/>
            <a:ext cx="654674" cy="6546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78E90B-5416-8D48-A26D-98B4B394D5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323" y="0"/>
            <a:ext cx="7705677" cy="1866514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216A21A-A3B0-4B4C-B338-0742A8D99578}"/>
              </a:ext>
            </a:extLst>
          </p:cNvPr>
          <p:cNvSpPr txBox="1">
            <a:spLocks/>
          </p:cNvSpPr>
          <p:nvPr userDrawn="1"/>
        </p:nvSpPr>
        <p:spPr>
          <a:xfrm>
            <a:off x="1402828" y="6528816"/>
            <a:ext cx="62709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McGraw Hill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E4EF957-5CB0-DA4C-9327-91AF4A044E8A}"/>
              </a:ext>
            </a:extLst>
          </p:cNvPr>
          <p:cNvCxnSpPr/>
          <p:nvPr userDrawn="1"/>
        </p:nvCxnSpPr>
        <p:spPr>
          <a:xfrm>
            <a:off x="0" y="6432698"/>
            <a:ext cx="12192000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E0FB11E-B90E-3F4B-9353-B5D2722ED90B}"/>
              </a:ext>
            </a:extLst>
          </p:cNvPr>
          <p:cNvSpPr txBox="1">
            <a:spLocks/>
          </p:cNvSpPr>
          <p:nvPr userDrawn="1"/>
        </p:nvSpPr>
        <p:spPr>
          <a:xfrm>
            <a:off x="9064487" y="6399634"/>
            <a:ext cx="3107634" cy="4782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material may be reproduced for licensed classroom use only and may not be further reproduced or distributed.</a:t>
            </a:r>
          </a:p>
        </p:txBody>
      </p:sp>
    </p:spTree>
    <p:extLst>
      <p:ext uri="{BB962C8B-B14F-4D97-AF65-F5344CB8AC3E}">
        <p14:creationId xmlns:p14="http://schemas.microsoft.com/office/powerpoint/2010/main" val="178100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68CDEFB-1930-9E45-BF92-75A2E2B54F5E}"/>
              </a:ext>
            </a:extLst>
          </p:cNvPr>
          <p:cNvCxnSpPr/>
          <p:nvPr userDrawn="1"/>
        </p:nvCxnSpPr>
        <p:spPr>
          <a:xfrm>
            <a:off x="0" y="6432698"/>
            <a:ext cx="12192000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8D4FF0F4-3EB3-C14A-9D8D-940E128EAF4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103" y="0"/>
            <a:ext cx="4896897" cy="1186155"/>
          </a:xfrm>
          <a:prstGeom prst="rect">
            <a:avLst/>
          </a:prstGeom>
        </p:spPr>
      </p:pic>
      <p:sp>
        <p:nvSpPr>
          <p:cNvPr id="13" name="Footer Placeholder 9">
            <a:extLst>
              <a:ext uri="{FF2B5EF4-FFF2-40B4-BE49-F238E27FC236}">
                <a16:creationId xmlns:a16="http://schemas.microsoft.com/office/drawing/2014/main" id="{7D925791-6F2B-EF4D-8846-D6D343AAE915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5"/>
            <a:ext cx="1036320" cy="3246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 Hill   </a:t>
            </a:r>
            <a:r>
              <a:rPr lang="en-US" sz="900" b="1" spc="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ooter Placeholder 9">
            <a:extLst>
              <a:ext uri="{FF2B5EF4-FFF2-40B4-BE49-F238E27FC236}">
                <a16:creationId xmlns:a16="http://schemas.microsoft.com/office/drawing/2014/main" id="{D1F3FF48-D6F7-7149-BC0E-351B7F3AA818}"/>
              </a:ext>
            </a:extLst>
          </p:cNvPr>
          <p:cNvSpPr txBox="1">
            <a:spLocks/>
          </p:cNvSpPr>
          <p:nvPr userDrawn="1"/>
        </p:nvSpPr>
        <p:spPr>
          <a:xfrm>
            <a:off x="1385464" y="6528815"/>
            <a:ext cx="4694822" cy="32468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Midpoints and Bisectors</a:t>
            </a:r>
            <a:endParaRPr lang="en-US" sz="900" b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53FF195-7E95-4741-972B-1D42479F5FDE}"/>
              </a:ext>
            </a:extLst>
          </p:cNvPr>
          <p:cNvSpPr txBox="1">
            <a:spLocks/>
          </p:cNvSpPr>
          <p:nvPr userDrawn="1"/>
        </p:nvSpPr>
        <p:spPr>
          <a:xfrm>
            <a:off x="9064487" y="6399634"/>
            <a:ext cx="3107634" cy="4782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material may be reproduced for licensed classroom use only and may not be further reproduced or distributed.</a:t>
            </a:r>
          </a:p>
        </p:txBody>
      </p:sp>
    </p:spTree>
    <p:extLst>
      <p:ext uri="{BB962C8B-B14F-4D97-AF65-F5344CB8AC3E}">
        <p14:creationId xmlns:p14="http://schemas.microsoft.com/office/powerpoint/2010/main" val="150288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65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30188" indent="-228600" algn="l" defTabSz="914400" rtl="0" eaLnBrk="1" latinLnBrk="0" hangingPunct="1">
        <a:lnSpc>
          <a:spcPct val="100000"/>
        </a:lnSpc>
        <a:spcBef>
          <a:spcPts val="800"/>
        </a:spcBef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460375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55613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59" userDrawn="1">
          <p15:clr>
            <a:srgbClr val="F26B43"/>
          </p15:clr>
        </p15:guide>
        <p15:guide id="2" orient="horz" pos="360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pos="384" userDrawn="1">
          <p15:clr>
            <a:srgbClr val="F26B43"/>
          </p15:clr>
        </p15:guide>
        <p15:guide id="7" pos="7296" userDrawn="1">
          <p15:clr>
            <a:srgbClr val="F26B43"/>
          </p15:clr>
        </p15:guide>
        <p15:guide id="9" orient="horz" pos="4211" userDrawn="1">
          <p15:clr>
            <a:srgbClr val="F26B43"/>
          </p15:clr>
        </p15:guide>
        <p15:guide id="10" pos="1120" userDrawn="1">
          <p15:clr>
            <a:srgbClr val="F26B43"/>
          </p15:clr>
        </p15:guide>
        <p15:guide id="11" pos="9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0B2791FD-11C6-E043-A628-3CAF291B2B93}"/>
              </a:ext>
            </a:extLst>
          </p:cNvPr>
          <p:cNvSpPr txBox="1">
            <a:spLocks/>
          </p:cNvSpPr>
          <p:nvPr/>
        </p:nvSpPr>
        <p:spPr>
          <a:xfrm>
            <a:off x="1402828" y="2072396"/>
            <a:ext cx="9144000" cy="12439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3600" b="1">
                <a:solidFill>
                  <a:srgbClr val="3317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Midpoints and Bisectors </a:t>
            </a:r>
            <a:endParaRPr lang="en-US" sz="3600" b="1">
              <a:solidFill>
                <a:srgbClr val="3317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270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3" y="1707845"/>
                <a:ext cx="9195115" cy="1098729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b="1" i="0" u="none" strike="noStrike" baseline="0">
                    <a:solidFill>
                      <a:schemeClr val="tx1"/>
                    </a:solidFill>
                  </a:rPr>
                  <a:t>Check</a:t>
                </a:r>
              </a:p>
              <a:p>
                <a:r>
                  <a:rPr lang="en-US" sz="2800"/>
                  <a:t>What is the coordinate of the midpoint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𝐴𝐹</m:t>
                        </m:r>
                      </m:e>
                    </m:acc>
                  </m:oMath>
                </a14:m>
                <a:r>
                  <a:rPr lang="en-US" sz="2800"/>
                  <a:t>?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3" y="1707845"/>
                <a:ext cx="9195115" cy="1098729"/>
              </a:xfrm>
              <a:prstGeom prst="rect">
                <a:avLst/>
              </a:prstGeom>
              <a:blipFill>
                <a:blip r:embed="rId3"/>
                <a:stretch>
                  <a:fillRect l="-1325" t="-5556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1</a:t>
            </a:r>
            <a:br>
              <a:rPr lang="en-US" sz="2800">
                <a:solidFill>
                  <a:srgbClr val="33175A"/>
                </a:solidFill>
              </a:rPr>
            </a:br>
            <a:r>
              <a:rPr lang="en-US" sz="2800" b="0">
                <a:solidFill>
                  <a:schemeClr val="tx1"/>
                </a:solidFill>
              </a:rPr>
              <a:t>Find the Midpoint on a Number Line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84" y="3192189"/>
            <a:ext cx="4673734" cy="85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883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2</a:t>
            </a:r>
            <a:br>
              <a:rPr lang="en-US" sz="2800">
                <a:solidFill>
                  <a:srgbClr val="33175A"/>
                </a:solidFill>
              </a:rPr>
            </a:br>
            <a:r>
              <a:rPr lang="en-US" sz="2800" b="0">
                <a:solidFill>
                  <a:schemeClr val="tx1"/>
                </a:solidFill>
              </a:rPr>
              <a:t>Midpoints in the Real World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6BD4E7D-0912-754B-9237-13B457F2A578}"/>
              </a:ext>
            </a:extLst>
          </p:cNvPr>
          <p:cNvSpPr txBox="1">
            <a:spLocks/>
          </p:cNvSpPr>
          <p:nvPr/>
        </p:nvSpPr>
        <p:spPr>
          <a:xfrm>
            <a:off x="459873" y="1999816"/>
            <a:ext cx="6947606" cy="366669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solidFill>
                  <a:schemeClr val="tx1"/>
                </a:solidFill>
              </a:rPr>
              <a:t>SIGNS </a:t>
            </a:r>
            <a:r>
              <a:rPr lang="en-US" sz="2800" b="1" err="1"/>
              <a:t>Mariella</a:t>
            </a:r>
            <a:r>
              <a:rPr lang="en-US" sz="2800" b="1"/>
              <a:t> works at a vintage clothing store. She wants to hang a new sign so it is centered above the dressing-room doors. Given that the dressing-room doors have the same width, find the point along the wall that </a:t>
            </a:r>
            <a:r>
              <a:rPr lang="en-US" sz="2800" b="1" err="1"/>
              <a:t>Mariella</a:t>
            </a:r>
            <a:r>
              <a:rPr lang="en-US" sz="2800" b="1"/>
              <a:t> should hang the new sign.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3C886B-D7C6-4EC7-B39B-F7B9E3E559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095" y="1881996"/>
            <a:ext cx="4449810" cy="309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475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4" y="1707845"/>
            <a:ext cx="4500054" cy="20883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i="0" u="none" strike="noStrike" baseline="0">
                <a:solidFill>
                  <a:schemeClr val="tx1"/>
                </a:solidFill>
              </a:rPr>
              <a:t>Check</a:t>
            </a:r>
          </a:p>
          <a:p>
            <a:r>
              <a:rPr lang="en-US" sz="2800" b="1">
                <a:solidFill>
                  <a:schemeClr val="tx1"/>
                </a:solidFill>
              </a:rPr>
              <a:t>DISTANCE</a:t>
            </a:r>
            <a:r>
              <a:rPr lang="en-US" sz="2800"/>
              <a:t> Kenneth travels from his school on 38</a:t>
            </a:r>
            <a:r>
              <a:rPr lang="en-US" sz="2800" baseline="30000"/>
              <a:t>th</a:t>
            </a:r>
            <a:r>
              <a:rPr lang="en-US" sz="2800"/>
              <a:t> Street to the library on 62</a:t>
            </a:r>
            <a:r>
              <a:rPr lang="en-US" sz="2800" baseline="30000"/>
              <a:t>nd</a:t>
            </a:r>
            <a:r>
              <a:rPr lang="en-US" sz="2800"/>
              <a:t> Street. He stops halfway there to take a break. Where does Kenneth stop to rest?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2</a:t>
            </a:r>
            <a:br>
              <a:rPr lang="en-US" sz="2800">
                <a:solidFill>
                  <a:srgbClr val="33175A"/>
                </a:solidFill>
              </a:rPr>
            </a:br>
            <a:r>
              <a:rPr lang="en-US" sz="2800" b="0">
                <a:solidFill>
                  <a:schemeClr val="tx1"/>
                </a:solidFill>
              </a:rPr>
              <a:t>Midpoints in the Real World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354" y="2693361"/>
            <a:ext cx="7228449" cy="274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119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7126790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>
                <a:solidFill>
                  <a:srgbClr val="0070C0"/>
                </a:solidFill>
              </a:rPr>
              <a:t>Learn</a:t>
            </a:r>
            <a:endParaRPr lang="en-US" sz="1800" b="0" i="0" u="none" strike="noStrike" baseline="0">
              <a:solidFill>
                <a:srgbClr val="000000"/>
              </a:solidFill>
              <a:latin typeface="Vectipede Bk"/>
            </a:endParaRPr>
          </a:p>
          <a:p>
            <a:r>
              <a:rPr lang="en-US" sz="2800" b="0">
                <a:solidFill>
                  <a:schemeClr val="tx1"/>
                </a:solidFill>
              </a:rPr>
              <a:t>Midpoints on the Coordinate Plane</a:t>
            </a:r>
          </a:p>
          <a:p>
            <a:endParaRPr lang="en-US" sz="2800" b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2">
                <a:extLst>
                  <a:ext uri="{FF2B5EF4-FFF2-40B4-BE49-F238E27FC236}">
                    <a16:creationId xmlns:a16="http://schemas.microsoft.com/office/drawing/2014/main" id="{670BF045-0CA0-764E-925F-A174B71F967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2183609"/>
                  </p:ext>
                </p:extLst>
              </p:nvPr>
            </p:nvGraphicFramePr>
            <p:xfrm>
              <a:off x="459872" y="2631947"/>
              <a:ext cx="5594564" cy="36303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594564">
                      <a:extLst>
                        <a:ext uri="{9D8B030D-6E8A-4147-A177-3AD203B41FA5}">
                          <a16:colId xmlns:a16="http://schemas.microsoft.com/office/drawing/2014/main" val="2418661591"/>
                        </a:ext>
                      </a:extLst>
                    </a:gridCol>
                  </a:tblGrid>
                  <a:tr h="3630308">
                    <a:tc>
                      <a:txBody>
                        <a:bodyPr/>
                        <a:lstStyle/>
                        <a:p>
                          <a:r>
                            <a:rPr lang="en-US" sz="2800" b="0" i="0" u="none" strike="noStrike" kern="1200" baseline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If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sz="280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𝑃𝑄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2800" b="0" i="1" u="none" strike="noStrike" kern="1200" baseline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2800" b="0" i="0" u="none" strike="noStrike" kern="1200" baseline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has endpoints at </a:t>
                          </a:r>
                          <a:r>
                            <a:rPr lang="en-US" sz="2800" b="0" i="1" u="none" strike="noStrike" kern="1200" baseline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P</a:t>
                          </a:r>
                          <a:r>
                            <a:rPr lang="en-US" sz="2800" b="0" i="0" u="none" strike="noStrike" kern="1200" baseline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(</a:t>
                          </a:r>
                          <a:r>
                            <a:rPr lang="en-US" sz="2800" b="0" i="1" u="none" strike="noStrike" kern="1200" baseline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x</a:t>
                          </a:r>
                          <a:r>
                            <a:rPr lang="en-US" sz="2800" b="0" i="0" u="none" strike="noStrike" kern="1200" baseline="-2500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r>
                            <a:rPr lang="en-US" sz="2800" b="0" i="0" u="none" strike="noStrike" kern="1200" baseline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,</a:t>
                          </a:r>
                          <a:r>
                            <a:rPr lang="en-US" sz="2800" b="0" i="0" u="none" strike="noStrike" kern="1200" baseline="0">
                              <a:solidFill>
                                <a:schemeClr val="tx2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 </a:t>
                          </a:r>
                          <a:r>
                            <a:rPr lang="en-US" sz="2800" b="0" i="1" u="none" strike="noStrike" kern="1200" baseline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y</a:t>
                          </a:r>
                          <a:r>
                            <a:rPr lang="en-US" sz="2800" b="0" i="0" u="none" strike="noStrike" kern="1200" baseline="-2500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r>
                            <a:rPr lang="en-US" sz="2800" b="0" i="0" u="none" strike="noStrike" kern="1200" baseline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) and </a:t>
                          </a:r>
                          <a:r>
                            <a:rPr lang="en-US" sz="2800" b="0" i="1" u="none" strike="noStrike" kern="1200" baseline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Q</a:t>
                          </a:r>
                          <a:r>
                            <a:rPr lang="en-US" sz="2800" b="0" i="0" u="none" strike="noStrike" kern="1200" baseline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(</a:t>
                          </a:r>
                          <a:r>
                            <a:rPr lang="en-US" sz="2800" b="0" i="1" u="none" strike="noStrike" kern="1200" baseline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x</a:t>
                          </a:r>
                          <a:r>
                            <a:rPr lang="en-US" sz="2800" b="0" i="0" u="none" strike="noStrike" kern="1200" baseline="-2500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r>
                            <a:rPr lang="en-US" sz="2800" b="0" i="0" u="none" strike="noStrike" kern="1200" baseline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,</a:t>
                          </a:r>
                          <a:r>
                            <a:rPr lang="en-US" sz="2800" b="0" i="0" u="none" strike="noStrike" kern="1200" baseline="0">
                              <a:solidFill>
                                <a:schemeClr val="tx2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 </a:t>
                          </a:r>
                          <a:r>
                            <a:rPr lang="en-US" sz="2800" b="0" i="1" u="none" strike="noStrike" kern="1200" baseline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y</a:t>
                          </a:r>
                          <a:r>
                            <a:rPr lang="en-US" sz="2800" b="0" i="0" u="none" strike="noStrike" kern="1200" baseline="-2500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r>
                            <a:rPr lang="en-US" sz="2800" b="0" i="0" u="none" strike="noStrike" kern="1200" baseline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) on the coordinate plane, then the midpoint </a:t>
                          </a:r>
                          <a:r>
                            <a:rPr lang="en-US" sz="2800" b="0" i="1" u="none" strike="noStrike" kern="1200" baseline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M </a:t>
                          </a:r>
                          <a:r>
                            <a:rPr lang="en-US" sz="2800" b="0" i="0" u="none" strike="noStrike" kern="1200" baseline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of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sz="280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𝑃𝑄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2800" b="0" i="1" u="none" strike="noStrike" kern="1200" baseline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2800" b="0" i="0" u="none" strike="noStrike" kern="1200" baseline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has coordinates</a:t>
                          </a:r>
                          <a:r>
                            <a:rPr lang="en-US" sz="2800" b="0" i="1" u="none" strike="noStrike" kern="1200" baseline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800" b="0" i="1" baseline="-25000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1 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 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800" b="0" i="1" baseline="-25000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m:rPr>
                                      <m:nor/>
                                    </m:rPr>
                                    <a:rPr lang="en-US" sz="2800" b="0" i="0" u="none" strike="noStrike" kern="1200" baseline="0" dirty="0" smtClean="0">
                                      <a:solidFill>
                                        <a:schemeClr val="tx2"/>
                                      </a:solidFill>
                                      <a:latin typeface="+mn-lt"/>
                                      <a:ea typeface="+mn-ea"/>
                                      <a:cs typeface="+mn-cs"/>
                                    </a:rPr>
                                    <m:t>,</m:t>
                                  </m:r>
                                  <m:f>
                                    <m:fPr>
                                      <m:ctrlP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z="2800" b="0" i="1" baseline="-25000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1 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 </m:t>
                                      </m:r>
                                      <m: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z="2800" b="0" i="1" baseline="-25000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oMath>
                          </a14:m>
                          <a:r>
                            <a:rPr lang="en-US" sz="2800" b="0" i="0" u="none" strike="noStrike" kern="1200" baseline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.	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184792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2">
                <a:extLst>
                  <a:ext uri="{FF2B5EF4-FFF2-40B4-BE49-F238E27FC236}">
                    <a16:creationId xmlns:a16="http://schemas.microsoft.com/office/drawing/2014/main" id="{670BF045-0CA0-764E-925F-A174B71F967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2183609"/>
                  </p:ext>
                </p:extLst>
              </p:nvPr>
            </p:nvGraphicFramePr>
            <p:xfrm>
              <a:off x="459872" y="2631947"/>
              <a:ext cx="5594564" cy="36303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594564">
                      <a:extLst>
                        <a:ext uri="{9D8B030D-6E8A-4147-A177-3AD203B41FA5}">
                          <a16:colId xmlns:a16="http://schemas.microsoft.com/office/drawing/2014/main" val="2418661591"/>
                        </a:ext>
                      </a:extLst>
                    </a:gridCol>
                  </a:tblGrid>
                  <a:tr h="363030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16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184792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201104B-FD48-1B42-8014-F9EF2EB20A4F}"/>
              </a:ext>
            </a:extLst>
          </p:cNvPr>
          <p:cNvSpPr txBox="1">
            <a:spLocks/>
          </p:cNvSpPr>
          <p:nvPr/>
        </p:nvSpPr>
        <p:spPr>
          <a:xfrm>
            <a:off x="459872" y="1707846"/>
            <a:ext cx="10540637" cy="5495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solidFill>
                  <a:schemeClr val="tx1"/>
                </a:solidFill>
                <a:latin typeface="+mj-lt"/>
              </a:rPr>
              <a:t>Key Concept: </a:t>
            </a:r>
            <a:r>
              <a:rPr lang="en-US" sz="2800" b="1"/>
              <a:t>Midpoint Formula on the Coordinate Plane</a:t>
            </a:r>
            <a:endParaRPr lang="en-US" sz="2800">
              <a:latin typeface="+mj-lt"/>
            </a:endParaRPr>
          </a:p>
          <a:p>
            <a:endParaRPr lang="en-US" sz="280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713" y="2631947"/>
            <a:ext cx="3930796" cy="290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044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3</a:t>
            </a:r>
            <a:br>
              <a:rPr lang="en-US" sz="2800">
                <a:solidFill>
                  <a:srgbClr val="33175A"/>
                </a:solidFill>
              </a:rPr>
            </a:br>
            <a:r>
              <a:rPr lang="en-US" sz="2800" b="0">
                <a:solidFill>
                  <a:schemeClr val="tx1"/>
                </a:solidFill>
              </a:rPr>
              <a:t>Find the Midpoint on the Coordinate Plane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66BD4E7D-0912-754B-9237-13B457F2A57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3" y="1999816"/>
                <a:ext cx="9168222" cy="1657784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b="1">
                    <a:solidFill>
                      <a:schemeClr val="tx1"/>
                    </a:solidFill>
                  </a:rPr>
                  <a:t>Find the coordinates of </a:t>
                </a:r>
                <a:r>
                  <a:rPr lang="en-US" sz="2800" b="1" i="1">
                    <a:solidFill>
                      <a:schemeClr val="tx1"/>
                    </a:solidFill>
                  </a:rPr>
                  <a:t>M</a:t>
                </a:r>
                <a:r>
                  <a:rPr lang="en-US" sz="2800" b="1">
                    <a:solidFill>
                      <a:schemeClr val="tx1"/>
                    </a:solidFill>
                  </a:rPr>
                  <a:t>, the midpoint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2800" b="1">
                    <a:solidFill>
                      <a:schemeClr val="tx1"/>
                    </a:solidFill>
                  </a:rPr>
                  <a:t>, for </a:t>
                </a:r>
                <a:r>
                  <a:rPr lang="en-US" sz="2800" b="1" i="1">
                    <a:solidFill>
                      <a:schemeClr val="tx1"/>
                    </a:solidFill>
                  </a:rPr>
                  <a:t>A</a:t>
                </a:r>
                <a:r>
                  <a:rPr lang="en-US" sz="2800" b="1">
                    <a:solidFill>
                      <a:schemeClr val="tx1"/>
                    </a:solidFill>
                  </a:rPr>
                  <a:t>(−2,</a:t>
                </a:r>
                <a:r>
                  <a:rPr lang="en-US" sz="2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2800" b="1">
                    <a:solidFill>
                      <a:schemeClr val="tx1"/>
                    </a:solidFill>
                  </a:rPr>
                  <a:t>1) and </a:t>
                </a:r>
                <a:r>
                  <a:rPr lang="en-US" sz="2800" b="1" i="1">
                    <a:solidFill>
                      <a:schemeClr val="tx1"/>
                    </a:solidFill>
                  </a:rPr>
                  <a:t>B</a:t>
                </a:r>
                <a:r>
                  <a:rPr lang="en-US" sz="2800" b="1">
                    <a:solidFill>
                      <a:schemeClr val="tx1"/>
                    </a:solidFill>
                  </a:rPr>
                  <a:t>(8,</a:t>
                </a:r>
                <a:r>
                  <a:rPr lang="en-US" sz="28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2800" b="1">
                    <a:solidFill>
                      <a:schemeClr val="tx1"/>
                    </a:solidFill>
                  </a:rPr>
                  <a:t>3).</a:t>
                </a:r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66BD4E7D-0912-754B-9237-13B457F2A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3" y="1999816"/>
                <a:ext cx="9168222" cy="1657784"/>
              </a:xfrm>
              <a:prstGeom prst="rect">
                <a:avLst/>
              </a:prstGeom>
              <a:blipFill>
                <a:blip r:embed="rId2"/>
                <a:stretch>
                  <a:fillRect l="-1330" t="-3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5981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4</a:t>
            </a:r>
            <a:br>
              <a:rPr lang="en-US" sz="2800">
                <a:solidFill>
                  <a:srgbClr val="33175A"/>
                </a:solidFill>
              </a:rPr>
            </a:br>
            <a:r>
              <a:rPr lang="en-US" sz="2800" b="0">
                <a:solidFill>
                  <a:schemeClr val="tx1"/>
                </a:solidFill>
              </a:rPr>
              <a:t>Find Missing Coordinates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66BD4E7D-0912-754B-9237-13B457F2A57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2" y="1999816"/>
                <a:ext cx="10166563" cy="660257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b="1">
                    <a:solidFill>
                      <a:schemeClr val="tx1"/>
                    </a:solidFill>
                  </a:rPr>
                  <a:t>Find the coordinates of </a:t>
                </a:r>
                <a:r>
                  <a:rPr lang="en-US" sz="2800" b="1" i="1">
                    <a:solidFill>
                      <a:schemeClr val="tx1"/>
                    </a:solidFill>
                  </a:rPr>
                  <a:t>A </a:t>
                </a:r>
                <a:r>
                  <a:rPr lang="en-US" sz="2800" b="1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b="1">
                    <a:solidFill>
                      <a:schemeClr val="tx1"/>
                    </a:solidFill>
                  </a:rPr>
                  <a:t> is the midpoint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2800" b="1" i="1">
                    <a:solidFill>
                      <a:schemeClr val="tx1"/>
                    </a:solidFill>
                  </a:rPr>
                  <a:t> </a:t>
                </a:r>
                <a:r>
                  <a:rPr lang="en-US" sz="2800" b="1">
                    <a:solidFill>
                      <a:schemeClr val="tx1"/>
                    </a:solidFill>
                  </a:rPr>
                  <a:t>and </a:t>
                </a:r>
                <a:r>
                  <a:rPr lang="en-US" sz="2800" b="1" i="1">
                    <a:solidFill>
                      <a:schemeClr val="tx1"/>
                    </a:solidFill>
                  </a:rPr>
                  <a:t>B </a:t>
                </a:r>
                <a:r>
                  <a:rPr lang="en-US" sz="2800" b="1">
                    <a:solidFill>
                      <a:schemeClr val="tx1"/>
                    </a:solidFill>
                  </a:rPr>
                  <a:t>has coordinates (8,</a:t>
                </a:r>
                <a:r>
                  <a:rPr lang="en-US" sz="280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2800" b="1">
                    <a:solidFill>
                      <a:schemeClr val="tx1"/>
                    </a:solidFill>
                  </a:rPr>
                  <a:t>3).</a:t>
                </a:r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66BD4E7D-0912-754B-9237-13B457F2A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2" y="1999816"/>
                <a:ext cx="10166563" cy="660257"/>
              </a:xfrm>
              <a:prstGeom prst="rect">
                <a:avLst/>
              </a:prstGeom>
              <a:blipFill>
                <a:blip r:embed="rId2"/>
                <a:stretch>
                  <a:fillRect l="-1199" b="-100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1758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3" y="1707845"/>
            <a:ext cx="9861763" cy="207444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/>
              <a:t>Because the midpoint separates a segment into two congruent segments, we can say that the midpoint </a:t>
            </a:r>
            <a:r>
              <a:rPr lang="en-US" sz="2800" b="1">
                <a:solidFill>
                  <a:schemeClr val="tx1"/>
                </a:solidFill>
              </a:rPr>
              <a:t>bisects</a:t>
            </a:r>
            <a:r>
              <a:rPr lang="en-US" sz="2800" b="1"/>
              <a:t> </a:t>
            </a:r>
            <a:r>
              <a:rPr lang="en-US" sz="2800"/>
              <a:t>the segment. Any segment, line, plane, or point that bisects a segment is called a </a:t>
            </a:r>
            <a:r>
              <a:rPr lang="en-US" sz="2800" b="1">
                <a:solidFill>
                  <a:schemeClr val="tx1"/>
                </a:solidFill>
              </a:rPr>
              <a:t>segment bisector</a:t>
            </a:r>
            <a:r>
              <a:rPr lang="en-US" sz="2800"/>
              <a:t>.</a:t>
            </a:r>
            <a:endParaRPr lang="en-US" sz="2800" b="0" i="0" u="none" strike="noStrike" baseline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>
                <a:solidFill>
                  <a:srgbClr val="0070C0"/>
                </a:solidFill>
              </a:rPr>
              <a:t>Learn</a:t>
            </a:r>
            <a:endParaRPr lang="en-US" sz="1800" b="0" i="0" u="none" strike="noStrike" baseline="0">
              <a:solidFill>
                <a:srgbClr val="000000"/>
              </a:solidFill>
              <a:latin typeface="Vectipede Bk"/>
            </a:endParaRPr>
          </a:p>
          <a:p>
            <a:r>
              <a:rPr lang="en-US" sz="2800" b="0">
                <a:solidFill>
                  <a:schemeClr val="tx1"/>
                </a:solidFill>
              </a:rPr>
              <a:t>Bisectors</a:t>
            </a:r>
          </a:p>
        </p:txBody>
      </p:sp>
    </p:spTree>
    <p:extLst>
      <p:ext uri="{BB962C8B-B14F-4D97-AF65-F5344CB8AC3E}">
        <p14:creationId xmlns:p14="http://schemas.microsoft.com/office/powerpoint/2010/main" val="990089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>
                <a:solidFill>
                  <a:srgbClr val="0070C0"/>
                </a:solidFill>
              </a:rPr>
              <a:t>Learn</a:t>
            </a:r>
            <a:endParaRPr lang="en-US" sz="1800" b="0" i="0" u="none" strike="noStrike" baseline="0">
              <a:solidFill>
                <a:srgbClr val="000000"/>
              </a:solidFill>
              <a:latin typeface="Vectipede Bk"/>
            </a:endParaRPr>
          </a:p>
          <a:p>
            <a:r>
              <a:rPr lang="en-US" sz="2800" b="0">
                <a:solidFill>
                  <a:schemeClr val="tx1"/>
                </a:solidFill>
              </a:rPr>
              <a:t>Bisectors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66BD4E7D-0912-754B-9237-13B457F2A57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3" y="2181363"/>
                <a:ext cx="5649982" cy="1242149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b="1">
                    <a:solidFill>
                      <a:schemeClr val="tx1"/>
                    </a:solidFill>
                  </a:rPr>
                  <a:t>Step 1  </a:t>
                </a:r>
              </a:p>
              <a:p>
                <a:r>
                  <a:rPr lang="en-US" sz="2800"/>
                  <a:t>Draw a segment and name it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800"/>
                  <a:t>. Place a reflective device on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800"/>
                  <a:t>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66BD4E7D-0912-754B-9237-13B457F2A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3" y="2181363"/>
                <a:ext cx="5649982" cy="1242149"/>
              </a:xfrm>
              <a:prstGeom prst="rect">
                <a:avLst/>
              </a:prstGeom>
              <a:blipFill>
                <a:blip r:embed="rId2"/>
                <a:stretch>
                  <a:fillRect l="-2157" t="-5392" b="-36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201104B-FD48-1B42-8014-F9EF2EB20A4F}"/>
              </a:ext>
            </a:extLst>
          </p:cNvPr>
          <p:cNvSpPr txBox="1">
            <a:spLocks/>
          </p:cNvSpPr>
          <p:nvPr/>
        </p:nvSpPr>
        <p:spPr>
          <a:xfrm>
            <a:off x="459873" y="1516174"/>
            <a:ext cx="10540637" cy="5495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solidFill>
                  <a:schemeClr val="tx1"/>
                </a:solidFill>
                <a:latin typeface="+mj-lt"/>
              </a:rPr>
              <a:t>Construction:</a:t>
            </a:r>
            <a:r>
              <a:rPr lang="en-US" sz="2800" b="1"/>
              <a:t> Bisect a Segment</a:t>
            </a:r>
            <a:endParaRPr lang="en-US" sz="2800">
              <a:latin typeface="+mj-lt"/>
            </a:endParaRPr>
          </a:p>
          <a:p>
            <a:endParaRPr lang="en-US" sz="2800">
              <a:latin typeface="+mj-lt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BA10E9F6-838D-47C0-B154-1D2B9769D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3164" y="1718139"/>
            <a:ext cx="4936983" cy="379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82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>
                <a:solidFill>
                  <a:srgbClr val="0070C0"/>
                </a:solidFill>
              </a:rPr>
              <a:t>Learn</a:t>
            </a:r>
            <a:endParaRPr lang="en-US" sz="1800" b="0" i="0" u="none" strike="noStrike" baseline="0">
              <a:solidFill>
                <a:srgbClr val="000000"/>
              </a:solidFill>
              <a:latin typeface="Vectipede Bk"/>
            </a:endParaRPr>
          </a:p>
          <a:p>
            <a:r>
              <a:rPr lang="en-US" sz="2800" b="0">
                <a:solidFill>
                  <a:schemeClr val="tx1"/>
                </a:solidFill>
              </a:rPr>
              <a:t>Bisectors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66BD4E7D-0912-754B-9237-13B457F2A57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3" y="2181363"/>
                <a:ext cx="5649982" cy="2058128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b="1">
                    <a:solidFill>
                      <a:schemeClr val="tx1"/>
                    </a:solidFill>
                  </a:rPr>
                  <a:t>Step 2  </a:t>
                </a:r>
              </a:p>
              <a:p>
                <a:r>
                  <a:rPr lang="en-US" sz="2800"/>
                  <a:t>Move the reflective device until the reflection of point </a:t>
                </a:r>
                <a:r>
                  <a:rPr lang="en-US" sz="2800" i="1"/>
                  <a:t>A </a:t>
                </a:r>
                <a:r>
                  <a:rPr lang="en-US" sz="2800"/>
                  <a:t>coincides with point </a:t>
                </a:r>
                <a:r>
                  <a:rPr lang="en-US" sz="2800" i="1"/>
                  <a:t>B</a:t>
                </a:r>
                <a:r>
                  <a:rPr lang="en-US" sz="2800"/>
                  <a:t>. This is the midpoint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800"/>
                  <a:t>.</a:t>
                </a:r>
                <a:r>
                  <a:rPr lang="en-US"/>
                  <a:t>	</a:t>
                </a:r>
              </a:p>
              <a:p>
                <a:endParaRPr lang="en-US" sz="280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66BD4E7D-0912-754B-9237-13B457F2A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3" y="2181363"/>
                <a:ext cx="5649982" cy="2058128"/>
              </a:xfrm>
              <a:prstGeom prst="rect">
                <a:avLst/>
              </a:prstGeom>
              <a:blipFill>
                <a:blip r:embed="rId2"/>
                <a:stretch>
                  <a:fillRect l="-2157" t="-3264" r="-3883" b="-3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201104B-FD48-1B42-8014-F9EF2EB20A4F}"/>
              </a:ext>
            </a:extLst>
          </p:cNvPr>
          <p:cNvSpPr txBox="1">
            <a:spLocks/>
          </p:cNvSpPr>
          <p:nvPr/>
        </p:nvSpPr>
        <p:spPr>
          <a:xfrm>
            <a:off x="473728" y="1516174"/>
            <a:ext cx="10540637" cy="5495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solidFill>
                  <a:schemeClr val="tx1"/>
                </a:solidFill>
                <a:latin typeface="+mj-lt"/>
              </a:rPr>
              <a:t>Construction :</a:t>
            </a:r>
            <a:r>
              <a:rPr lang="en-US" sz="2800" b="1"/>
              <a:t> Bisect a Segment</a:t>
            </a:r>
            <a:endParaRPr lang="en-US" sz="2800">
              <a:latin typeface="+mj-lt"/>
            </a:endParaRPr>
          </a:p>
          <a:p>
            <a:endParaRPr lang="en-US" sz="2800">
              <a:latin typeface="+mj-lt"/>
            </a:endParaRPr>
          </a:p>
        </p:txBody>
      </p:sp>
      <p:pic>
        <p:nvPicPr>
          <p:cNvPr id="2" name="Picture 3" descr="A picture containing text, stationary, envelope, businesscard&#10;&#10;Description automatically generated">
            <a:extLst>
              <a:ext uri="{FF2B5EF4-FFF2-40B4-BE49-F238E27FC236}">
                <a16:creationId xmlns:a16="http://schemas.microsoft.com/office/drawing/2014/main" id="{D48F956D-400A-4BE9-834E-F11B9EC42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494" y="1712629"/>
            <a:ext cx="4975411" cy="383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5825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>
                <a:solidFill>
                  <a:srgbClr val="0070C0"/>
                </a:solidFill>
              </a:rPr>
              <a:t>Learn</a:t>
            </a:r>
            <a:endParaRPr lang="en-US" sz="1800" b="0" i="0" u="none" strike="noStrike" baseline="0">
              <a:solidFill>
                <a:srgbClr val="000000"/>
              </a:solidFill>
              <a:latin typeface="Vectipede Bk"/>
            </a:endParaRPr>
          </a:p>
          <a:p>
            <a:r>
              <a:rPr lang="en-US" sz="2800" b="0">
                <a:solidFill>
                  <a:schemeClr val="tx1"/>
                </a:solidFill>
              </a:rPr>
              <a:t>Bisectors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6BD4E7D-0912-754B-9237-13B457F2A578}"/>
              </a:ext>
            </a:extLst>
          </p:cNvPr>
          <p:cNvSpPr txBox="1">
            <a:spLocks/>
          </p:cNvSpPr>
          <p:nvPr/>
        </p:nvSpPr>
        <p:spPr>
          <a:xfrm>
            <a:off x="459873" y="2181363"/>
            <a:ext cx="5649982" cy="154551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solidFill>
                  <a:schemeClr val="tx1"/>
                </a:solidFill>
              </a:rPr>
              <a:t>Step 3  </a:t>
            </a:r>
          </a:p>
          <a:p>
            <a:r>
              <a:rPr lang="en-US" sz="2800"/>
              <a:t>Label this point </a:t>
            </a:r>
            <a:r>
              <a:rPr lang="en-US" sz="2800" i="1"/>
              <a:t>M</a:t>
            </a:r>
            <a:r>
              <a:rPr lang="en-US" sz="2800"/>
              <a:t>. Any segment bisector will pass through </a:t>
            </a:r>
            <a:r>
              <a:rPr lang="en-US" sz="2800" i="1"/>
              <a:t>M</a:t>
            </a:r>
            <a:r>
              <a:rPr lang="en-US" sz="2800"/>
              <a:t>.</a:t>
            </a:r>
            <a:endParaRPr lang="en-US"/>
          </a:p>
          <a:p>
            <a:endParaRPr lang="en-US" sz="280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201104B-FD48-1B42-8014-F9EF2EB20A4F}"/>
              </a:ext>
            </a:extLst>
          </p:cNvPr>
          <p:cNvSpPr txBox="1">
            <a:spLocks/>
          </p:cNvSpPr>
          <p:nvPr/>
        </p:nvSpPr>
        <p:spPr>
          <a:xfrm>
            <a:off x="473729" y="1516174"/>
            <a:ext cx="6339448" cy="5495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solidFill>
                  <a:schemeClr val="tx1"/>
                </a:solidFill>
                <a:latin typeface="+mj-lt"/>
              </a:rPr>
              <a:t>Construction :</a:t>
            </a:r>
            <a:r>
              <a:rPr lang="en-US" sz="2800" b="1"/>
              <a:t> Bisect a Segment</a:t>
            </a:r>
            <a:endParaRPr lang="en-US" sz="2800">
              <a:latin typeface="+mj-lt"/>
            </a:endParaRPr>
          </a:p>
          <a:p>
            <a:endParaRPr lang="en-US" sz="2800">
              <a:latin typeface="+mj-lt"/>
            </a:endParaRPr>
          </a:p>
        </p:txBody>
      </p:sp>
      <p:pic>
        <p:nvPicPr>
          <p:cNvPr id="3" name="Picture 3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344D0C42-9A5C-4122-A6AF-4D9D78DC1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1826" y="1726019"/>
            <a:ext cx="5029201" cy="389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680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352F29A1-B892-2443-9FA6-5499F03892A5}"/>
              </a:ext>
            </a:extLst>
          </p:cNvPr>
          <p:cNvSpPr txBox="1">
            <a:spLocks/>
          </p:cNvSpPr>
          <p:nvPr/>
        </p:nvSpPr>
        <p:spPr>
          <a:xfrm>
            <a:off x="454712" y="332811"/>
            <a:ext cx="6573409" cy="8367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>
                <a:solidFill>
                  <a:srgbClr val="0070C0"/>
                </a:solidFill>
              </a:rPr>
              <a:t>Warm Up</a:t>
            </a:r>
            <a:endParaRPr lang="en-US" sz="2800">
              <a:solidFill>
                <a:srgbClr val="0070C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157550D-D940-F102-DBF8-FDC493D8C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18" y="1221538"/>
            <a:ext cx="11181637" cy="184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8535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5</a:t>
            </a:r>
            <a:br>
              <a:rPr lang="en-US" sz="2800">
                <a:solidFill>
                  <a:srgbClr val="33175A"/>
                </a:solidFill>
              </a:rPr>
            </a:br>
            <a:r>
              <a:rPr lang="en-US" sz="2800" b="0">
                <a:solidFill>
                  <a:schemeClr val="tx1"/>
                </a:solidFill>
              </a:rPr>
              <a:t>Find Missing Measures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66BD4E7D-0912-754B-9237-13B457F2A57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3" y="1487198"/>
                <a:ext cx="6697283" cy="1145166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b="1">
                    <a:solidFill>
                      <a:schemeClr val="tx1"/>
                    </a:solidFill>
                  </a:rPr>
                  <a:t>Find the measure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𝑹𝑻</m:t>
                        </m:r>
                      </m:e>
                    </m:acc>
                  </m:oMath>
                </a14:m>
                <a:r>
                  <a:rPr lang="en-US" sz="2800" b="1" i="1">
                    <a:solidFill>
                      <a:schemeClr val="tx1"/>
                    </a:solidFill>
                  </a:rPr>
                  <a:t> </a:t>
                </a:r>
                <a:r>
                  <a:rPr lang="en-US" sz="2800" b="1">
                    <a:solidFill>
                      <a:schemeClr val="tx1"/>
                    </a:solidFill>
                  </a:rPr>
                  <a:t>if </a:t>
                </a:r>
                <a:r>
                  <a:rPr lang="en-US" sz="2800" b="1" i="1">
                    <a:solidFill>
                      <a:schemeClr val="tx1"/>
                    </a:solidFill>
                  </a:rPr>
                  <a:t>T </a:t>
                </a:r>
                <a:r>
                  <a:rPr lang="en-US" sz="2800" b="1">
                    <a:solidFill>
                      <a:schemeClr val="tx1"/>
                    </a:solidFill>
                  </a:rPr>
                  <a:t>is the midpoint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𝑹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𝑸</m:t>
                        </m:r>
                      </m:e>
                    </m:acc>
                  </m:oMath>
                </a14:m>
                <a:r>
                  <a:rPr lang="en-US" sz="2800" b="1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66BD4E7D-0912-754B-9237-13B457F2A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3" y="1487198"/>
                <a:ext cx="6697283" cy="1145166"/>
              </a:xfrm>
              <a:prstGeom prst="rect">
                <a:avLst/>
              </a:prstGeom>
              <a:blipFill>
                <a:blip r:embed="rId2"/>
                <a:stretch>
                  <a:fillRect l="-1820" t="-5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142" y="1487198"/>
            <a:ext cx="3842985" cy="177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809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3" y="1707845"/>
                <a:ext cx="5816749" cy="1848155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b="1" i="0" u="none" strike="noStrike" baseline="0">
                    <a:solidFill>
                      <a:schemeClr val="tx1"/>
                    </a:solidFill>
                  </a:rPr>
                  <a:t>Check</a:t>
                </a:r>
              </a:p>
              <a:p>
                <a:r>
                  <a:rPr lang="en-US" sz="2800"/>
                  <a:t>Find the measure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acc>
                  </m:oMath>
                </a14:m>
                <a:r>
                  <a:rPr lang="en-US" sz="2800" i="1"/>
                  <a:t> </a:t>
                </a:r>
                <a:r>
                  <a:rPr lang="en-US" sz="2800"/>
                  <a:t>if </a:t>
                </a:r>
                <a:r>
                  <a:rPr lang="en-US" sz="2800" i="1"/>
                  <a:t>S </a:t>
                </a:r>
                <a:r>
                  <a:rPr lang="en-US" sz="2800"/>
                  <a:t>is the midpoint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acc>
                  </m:oMath>
                </a14:m>
                <a:r>
                  <a:rPr lang="en-US" sz="2800"/>
                  <a:t>.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3" y="1707845"/>
                <a:ext cx="5816749" cy="1848155"/>
              </a:xfrm>
              <a:prstGeom prst="rect">
                <a:avLst/>
              </a:prstGeom>
              <a:blipFill>
                <a:blip r:embed="rId3"/>
                <a:stretch>
                  <a:fillRect l="-2094" t="-33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5</a:t>
            </a:r>
            <a:br>
              <a:rPr lang="en-US" sz="2800">
                <a:solidFill>
                  <a:srgbClr val="33175A"/>
                </a:solidFill>
              </a:rPr>
            </a:br>
            <a:r>
              <a:rPr lang="en-US" sz="2800" b="0">
                <a:solidFill>
                  <a:schemeClr val="tx1"/>
                </a:solidFill>
              </a:rPr>
              <a:t>Find Missing Measures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666" y="2369381"/>
            <a:ext cx="3944515" cy="52508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9CBA704-9DEE-7340-8B07-B08A46DB231C}"/>
              </a:ext>
            </a:extLst>
          </p:cNvPr>
          <p:cNvSpPr txBox="1">
            <a:spLocks/>
          </p:cNvSpPr>
          <p:nvPr/>
        </p:nvSpPr>
        <p:spPr>
          <a:xfrm>
            <a:off x="459873" y="3644770"/>
            <a:ext cx="2689727" cy="17004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200"/>
              </a:lnSpc>
              <a:buAutoNum type="alphaUcPeriod"/>
            </a:pPr>
            <a:r>
              <a:rPr lang="en-US" sz="2400"/>
              <a:t> 56  		</a:t>
            </a:r>
            <a:br>
              <a:rPr lang="en-US" sz="2400"/>
            </a:br>
            <a:r>
              <a:rPr lang="en-US" sz="2400"/>
              <a:t>B. 58 </a:t>
            </a:r>
            <a:br>
              <a:rPr lang="en-US" sz="2400"/>
            </a:br>
            <a:r>
              <a:rPr lang="en-US" sz="2400"/>
              <a:t>C. 112  </a:t>
            </a:r>
            <a:br>
              <a:rPr lang="en-US" sz="2400"/>
            </a:br>
            <a:r>
              <a:rPr lang="en-US" sz="2400"/>
              <a:t>D. 116 		</a:t>
            </a:r>
          </a:p>
        </p:txBody>
      </p:sp>
    </p:spTree>
    <p:extLst>
      <p:ext uri="{BB962C8B-B14F-4D97-AF65-F5344CB8AC3E}">
        <p14:creationId xmlns:p14="http://schemas.microsoft.com/office/powerpoint/2010/main" val="4806754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6</a:t>
            </a:r>
            <a:br>
              <a:rPr lang="en-US" sz="2800">
                <a:solidFill>
                  <a:srgbClr val="33175A"/>
                </a:solidFill>
              </a:rPr>
            </a:br>
            <a:r>
              <a:rPr lang="en-US" sz="2800" b="0">
                <a:solidFill>
                  <a:schemeClr val="tx1"/>
                </a:solidFill>
              </a:rPr>
              <a:t>Find the Total Length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66BD4E7D-0912-754B-9237-13B457F2A57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3" y="1487198"/>
                <a:ext cx="6121549" cy="660257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b="1">
                    <a:solidFill>
                      <a:schemeClr val="tx1"/>
                    </a:solidFill>
                  </a:rPr>
                  <a:t>Find the measure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2800">
                    <a:solidFill>
                      <a:schemeClr val="tx1"/>
                    </a:solidFill>
                  </a:rPr>
                  <a:t> </a:t>
                </a:r>
                <a:r>
                  <a:rPr lang="en-US" sz="2800" b="1">
                    <a:solidFill>
                      <a:schemeClr val="tx1"/>
                    </a:solidFill>
                  </a:rPr>
                  <a:t>if </a:t>
                </a:r>
                <a:r>
                  <a:rPr lang="en-US" sz="2800" b="1" i="1">
                    <a:solidFill>
                      <a:schemeClr val="tx1"/>
                    </a:solidFill>
                  </a:rPr>
                  <a:t>B </a:t>
                </a:r>
                <a:r>
                  <a:rPr lang="en-US" sz="2800" b="1">
                    <a:solidFill>
                      <a:schemeClr val="tx1"/>
                    </a:solidFill>
                  </a:rPr>
                  <a:t>is the midpoint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2800" b="1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66BD4E7D-0912-754B-9237-13B457F2A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3" y="1487198"/>
                <a:ext cx="6121549" cy="660257"/>
              </a:xfrm>
              <a:prstGeom prst="rect">
                <a:avLst/>
              </a:prstGeom>
              <a:blipFill>
                <a:blip r:embed="rId2"/>
                <a:stretch>
                  <a:fillRect l="-1990" t="-10185" b="-69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631021FA-A879-4087-9075-46EAAD2377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247" y="1543250"/>
            <a:ext cx="3519879" cy="77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7968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3" y="1707845"/>
                <a:ext cx="9667799" cy="1506410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b="1" i="0" u="none" strike="noStrike" baseline="0">
                    <a:solidFill>
                      <a:schemeClr val="tx1"/>
                    </a:solidFill>
                  </a:rPr>
                  <a:t>Check</a:t>
                </a:r>
              </a:p>
              <a:p>
                <a:r>
                  <a:rPr lang="en-US" sz="2800"/>
                  <a:t>Find the measure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2800" i="1"/>
                  <a:t> </a:t>
                </a:r>
                <a:r>
                  <a:rPr lang="en-US" sz="2800"/>
                  <a:t>if </a:t>
                </a:r>
                <a:r>
                  <a:rPr lang="en-US" sz="2800" i="1"/>
                  <a:t>B </a:t>
                </a:r>
                <a:r>
                  <a:rPr lang="en-US" sz="2800"/>
                  <a:t>is the midpoint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2800"/>
                  <a:t>. Round your answer to the nearest tenth, if necessary.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83F3EB91-17DF-D044-83E2-63ED6DCD3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3" y="1707845"/>
                <a:ext cx="9667799" cy="1506410"/>
              </a:xfrm>
              <a:prstGeom prst="rect">
                <a:avLst/>
              </a:prstGeom>
              <a:blipFill>
                <a:blip r:embed="rId3"/>
                <a:stretch>
                  <a:fillRect l="-1261" t="-4049" b="-12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6</a:t>
            </a:r>
            <a:br>
              <a:rPr lang="en-US" sz="2800">
                <a:solidFill>
                  <a:srgbClr val="33175A"/>
                </a:solidFill>
              </a:rPr>
            </a:br>
            <a:r>
              <a:rPr lang="en-US" sz="2800" b="0">
                <a:solidFill>
                  <a:schemeClr val="tx1"/>
                </a:solidFill>
              </a:rPr>
              <a:t>Find the Total Length</a:t>
            </a:r>
          </a:p>
          <a:p>
            <a:endParaRPr lang="en-US" sz="2800" b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333" y="3622508"/>
            <a:ext cx="3917758" cy="139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4234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2" y="332811"/>
            <a:ext cx="7937508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Exit Ticket</a:t>
            </a:r>
            <a:endParaRPr lang="en-US" sz="2800" b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F69284B-533F-9940-8D24-1FBBD9C104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2" y="1127496"/>
                <a:ext cx="7937508" cy="5357194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b="1">
                    <a:solidFill>
                      <a:schemeClr val="tx1"/>
                    </a:solidFill>
                  </a:rPr>
                  <a:t>Use the number line to tell whether each statement is </a:t>
                </a:r>
                <a:r>
                  <a:rPr lang="en-US" sz="2800" b="1" i="1">
                    <a:solidFill>
                      <a:schemeClr val="tx1"/>
                    </a:solidFill>
                  </a:rPr>
                  <a:t>true </a:t>
                </a:r>
                <a:r>
                  <a:rPr lang="en-US" sz="2800" b="1">
                    <a:solidFill>
                      <a:schemeClr val="tx1"/>
                    </a:solidFill>
                  </a:rPr>
                  <a:t>or </a:t>
                </a:r>
                <a:r>
                  <a:rPr lang="en-US" sz="2800" b="1" i="1">
                    <a:solidFill>
                      <a:schemeClr val="tx1"/>
                    </a:solidFill>
                  </a:rPr>
                  <a:t>false</a:t>
                </a:r>
                <a:r>
                  <a:rPr lang="en-US" sz="2800" b="1">
                    <a:solidFill>
                      <a:schemeClr val="tx1"/>
                    </a:solidFill>
                  </a:rPr>
                  <a:t>.</a:t>
                </a:r>
              </a:p>
              <a:p>
                <a:r>
                  <a:rPr lang="en-US" sz="2800" b="1">
                    <a:solidFill>
                      <a:schemeClr val="tx1"/>
                    </a:solidFill>
                  </a:rPr>
                  <a:t>1.</a:t>
                </a:r>
                <a:r>
                  <a:rPr lang="en-US" sz="2800">
                    <a:solidFill>
                      <a:schemeClr val="tx1"/>
                    </a:solidFill>
                  </a:rPr>
                  <a:t> </a:t>
                </a:r>
                <a:r>
                  <a:rPr lang="en-US" sz="2800" i="1"/>
                  <a:t>D </a:t>
                </a:r>
                <a:r>
                  <a:rPr lang="en-US" sz="2800"/>
                  <a:t>is the midpoint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𝐵𝐺</m:t>
                        </m:r>
                      </m:e>
                    </m:acc>
                  </m:oMath>
                </a14:m>
                <a:r>
                  <a:rPr lang="en-US" sz="2800"/>
                  <a:t>.	</a:t>
                </a:r>
                <a:r>
                  <a:rPr lang="en-US" sz="2800">
                    <a:solidFill>
                      <a:srgbClr val="FF0000"/>
                    </a:solidFill>
                  </a:rPr>
                  <a:t>	</a:t>
                </a:r>
                <a:endParaRPr lang="en-US" sz="2800">
                  <a:solidFill>
                    <a:srgbClr val="FF0000"/>
                  </a:solidFill>
                  <a:sym typeface="Symbol" panose="05050102010706020507" pitchFamily="18" charset="2"/>
                </a:endParaRPr>
              </a:p>
              <a:p>
                <a:r>
                  <a:rPr lang="en-US" sz="2800" b="1">
                    <a:solidFill>
                      <a:schemeClr val="tx1"/>
                    </a:solidFill>
                  </a:rPr>
                  <a:t>2. </a:t>
                </a:r>
                <a:r>
                  <a:rPr lang="en-US" sz="2800" i="1"/>
                  <a:t>E </a:t>
                </a:r>
                <a:r>
                  <a:rPr lang="en-US" sz="2800"/>
                  <a:t>is the midpoint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</m:acc>
                  </m:oMath>
                </a14:m>
                <a:r>
                  <a:rPr lang="en-US" sz="2800"/>
                  <a:t>.	</a:t>
                </a:r>
              </a:p>
              <a:p>
                <a:endParaRPr lang="en-US" sz="2800" b="1"/>
              </a:p>
              <a:p>
                <a:r>
                  <a:rPr lang="en-US" sz="2800" b="1">
                    <a:solidFill>
                      <a:schemeClr val="tx1"/>
                    </a:solidFill>
                  </a:rPr>
                  <a:t>Find the coordinates of </a:t>
                </a:r>
                <a:r>
                  <a:rPr lang="en-US" sz="2800" b="1" i="1">
                    <a:solidFill>
                      <a:schemeClr val="tx1"/>
                    </a:solidFill>
                  </a:rPr>
                  <a:t>M</a:t>
                </a:r>
                <a:r>
                  <a:rPr lang="en-US" sz="2800" b="1">
                    <a:solidFill>
                      <a:schemeClr val="tx1"/>
                    </a:solidFill>
                  </a:rPr>
                  <a:t>, the midpoint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2800" b="1">
                    <a:solidFill>
                      <a:schemeClr val="tx1"/>
                    </a:solidFill>
                  </a:rPr>
                  <a:t>, for each pair of points.</a:t>
                </a:r>
              </a:p>
              <a:p>
                <a:r>
                  <a:rPr lang="en-US" sz="2800" b="1">
                    <a:solidFill>
                      <a:schemeClr val="tx1"/>
                    </a:solidFill>
                  </a:rPr>
                  <a:t>3.</a:t>
                </a:r>
                <a:r>
                  <a:rPr lang="en-US" sz="2800">
                    <a:solidFill>
                      <a:schemeClr val="tx1"/>
                    </a:solidFill>
                  </a:rPr>
                  <a:t> </a:t>
                </a:r>
                <a:r>
                  <a:rPr lang="en-US" sz="2800" i="1"/>
                  <a:t>A</a:t>
                </a:r>
                <a:r>
                  <a:rPr lang="en-US" sz="2800"/>
                  <a:t>(1,</a:t>
                </a:r>
                <a:r>
                  <a:rPr lang="en-US" sz="280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2800"/>
                  <a:t>2) and </a:t>
                </a:r>
                <a:r>
                  <a:rPr lang="en-US" sz="2800" i="1"/>
                  <a:t>B</a:t>
                </a:r>
                <a:r>
                  <a:rPr lang="en-US" sz="2800"/>
                  <a:t>(−3,</a:t>
                </a:r>
                <a:r>
                  <a:rPr lang="en-US" sz="280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2800"/>
                  <a:t>6)		</a:t>
                </a:r>
              </a:p>
              <a:p>
                <a:r>
                  <a:rPr lang="en-US" sz="2800" b="1">
                    <a:solidFill>
                      <a:schemeClr val="tx1"/>
                    </a:solidFill>
                  </a:rPr>
                  <a:t>4. </a:t>
                </a:r>
                <a:r>
                  <a:rPr lang="en-US" sz="2800" i="1"/>
                  <a:t>A</a:t>
                </a:r>
                <a:r>
                  <a:rPr lang="en-US" sz="2800"/>
                  <a:t>(6,</a:t>
                </a:r>
                <a:r>
                  <a:rPr lang="en-US" sz="280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2800"/>
                  <a:t>−5) and </a:t>
                </a:r>
                <a:r>
                  <a:rPr lang="en-US" sz="2800" i="1"/>
                  <a:t>B</a:t>
                </a:r>
                <a:r>
                  <a:rPr lang="en-US" sz="2800"/>
                  <a:t>(8,</a:t>
                </a:r>
                <a:r>
                  <a:rPr lang="en-US" sz="280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2800"/>
                  <a:t>−2)	</a:t>
                </a:r>
                <a:endParaRPr lang="en-US" sz="2800">
                  <a:solidFill>
                    <a:srgbClr val="FF0000"/>
                  </a:solidFill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F69284B-533F-9940-8D24-1FBBD9C10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2" y="1127496"/>
                <a:ext cx="7937508" cy="5357194"/>
              </a:xfrm>
              <a:prstGeom prst="rect">
                <a:avLst/>
              </a:prstGeom>
              <a:blipFill>
                <a:blip r:embed="rId3"/>
                <a:stretch>
                  <a:fillRect l="-1535" t="-1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490" y="2074274"/>
            <a:ext cx="5588652" cy="100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505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352F29A1-B892-2443-9FA6-5499F03892A5}"/>
              </a:ext>
            </a:extLst>
          </p:cNvPr>
          <p:cNvSpPr txBox="1">
            <a:spLocks/>
          </p:cNvSpPr>
          <p:nvPr/>
        </p:nvSpPr>
        <p:spPr>
          <a:xfrm>
            <a:off x="454712" y="332811"/>
            <a:ext cx="6573409" cy="8367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>
                <a:solidFill>
                  <a:srgbClr val="0070C0"/>
                </a:solidFill>
              </a:rPr>
              <a:t>Warm Up</a:t>
            </a:r>
            <a:endParaRPr lang="en-US" sz="2800">
              <a:solidFill>
                <a:srgbClr val="0070C0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3B57A13-C318-7FA4-DF46-64854B39E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234" y="91616"/>
            <a:ext cx="6863787" cy="667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225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B444D6E-B0F7-6C42-A572-7680D7C7EF9B}"/>
              </a:ext>
            </a:extLst>
          </p:cNvPr>
          <p:cNvSpPr txBox="1"/>
          <p:nvPr/>
        </p:nvSpPr>
        <p:spPr>
          <a:xfrm>
            <a:off x="454711" y="1737359"/>
            <a:ext cx="92088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221E1F"/>
                </a:solidFill>
              </a:rPr>
              <a:t>MA.912.GR.3.3 </a:t>
            </a:r>
          </a:p>
          <a:p>
            <a:r>
              <a:rPr lang="en-US" sz="2800">
                <a:solidFill>
                  <a:schemeClr val="tx2"/>
                </a:solidFill>
              </a:rPr>
              <a:t>Use coordinate geometry to solve mathematical and real-world geometric problems involving lines, circles, triangles and quadrilaterals.</a:t>
            </a:r>
          </a:p>
          <a:p>
            <a:endParaRPr lang="en-US" sz="2800" b="1"/>
          </a:p>
          <a:p>
            <a:r>
              <a:rPr lang="en-US" sz="2800" b="1"/>
              <a:t>MA.912.GR.5.2</a:t>
            </a:r>
          </a:p>
          <a:p>
            <a:r>
              <a:rPr lang="en-US" sz="2800">
                <a:solidFill>
                  <a:schemeClr val="tx2"/>
                </a:solidFill>
              </a:rPr>
              <a:t>Construct the bisector of a segment or an angle, including the perpendicular bisector of a line segment.</a:t>
            </a:r>
          </a:p>
          <a:p>
            <a:endParaRPr lang="en-US" sz="2800">
              <a:solidFill>
                <a:schemeClr val="tx2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52F29A1-B892-2443-9FA6-5499F03892A5}"/>
              </a:ext>
            </a:extLst>
          </p:cNvPr>
          <p:cNvSpPr txBox="1">
            <a:spLocks/>
          </p:cNvSpPr>
          <p:nvPr/>
        </p:nvSpPr>
        <p:spPr>
          <a:xfrm>
            <a:off x="454712" y="332811"/>
            <a:ext cx="6573409" cy="8367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>
                <a:solidFill>
                  <a:srgbClr val="0070C0"/>
                </a:solidFill>
              </a:rPr>
              <a:t>Florida’s B.E.S.T. Standards for Mathematics</a:t>
            </a:r>
            <a:endParaRPr lang="en-US" sz="28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102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B444D6E-B0F7-6C42-A572-7680D7C7EF9B}"/>
              </a:ext>
            </a:extLst>
          </p:cNvPr>
          <p:cNvSpPr txBox="1"/>
          <p:nvPr/>
        </p:nvSpPr>
        <p:spPr>
          <a:xfrm>
            <a:off x="454711" y="1737359"/>
            <a:ext cx="920883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2800" b="1" dirty="0"/>
              <a:t>MA.K12.MTR.1.1 </a:t>
            </a:r>
            <a:endParaRPr lang="en-US" sz="2800" dirty="0"/>
          </a:p>
          <a:p>
            <a:pPr fontAlgn="t"/>
            <a:r>
              <a:rPr lang="en-US" sz="2800" dirty="0">
                <a:solidFill>
                  <a:schemeClr val="tx2"/>
                </a:solidFill>
              </a:rPr>
              <a:t>Actively participate in effortful learning both individually and collectively.</a:t>
            </a:r>
          </a:p>
          <a:p>
            <a:pPr fontAlgn="t"/>
            <a:endParaRPr lang="en-US" sz="2800" dirty="0">
              <a:solidFill>
                <a:schemeClr val="tx2"/>
              </a:solidFill>
            </a:endParaRPr>
          </a:p>
          <a:p>
            <a:pPr fontAlgn="t"/>
            <a:r>
              <a:rPr lang="en-US" sz="2800" b="1" dirty="0"/>
              <a:t>MA.K12.MTR.4.1 </a:t>
            </a:r>
            <a:endParaRPr lang="en-US" sz="2800" dirty="0"/>
          </a:p>
          <a:p>
            <a:pPr fontAlgn="t"/>
            <a:r>
              <a:rPr lang="en-US" sz="2800" dirty="0">
                <a:solidFill>
                  <a:schemeClr val="tx2"/>
                </a:solidFill>
              </a:rPr>
              <a:t>Engage in discussions that reflect on the mathematical thinking of self and others.</a:t>
            </a:r>
          </a:p>
          <a:p>
            <a:pPr fontAlgn="t"/>
            <a:endParaRPr lang="en-US" sz="2800" dirty="0">
              <a:solidFill>
                <a:schemeClr val="tx2"/>
              </a:solidFill>
            </a:endParaRPr>
          </a:p>
          <a:p>
            <a:pPr fontAlgn="t"/>
            <a:r>
              <a:rPr lang="en-US" sz="2800" b="1" dirty="0"/>
              <a:t>MA.K12.MTR.7.1 </a:t>
            </a:r>
            <a:endParaRPr lang="en-US" sz="2800" dirty="0"/>
          </a:p>
          <a:p>
            <a:pPr fontAlgn="t"/>
            <a:r>
              <a:rPr lang="en-US" sz="2800" dirty="0">
                <a:solidFill>
                  <a:schemeClr val="tx2"/>
                </a:solidFill>
              </a:rPr>
              <a:t>Apply mathematics to real-world contexts.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52F29A1-B892-2443-9FA6-5499F03892A5}"/>
              </a:ext>
            </a:extLst>
          </p:cNvPr>
          <p:cNvSpPr txBox="1">
            <a:spLocks/>
          </p:cNvSpPr>
          <p:nvPr/>
        </p:nvSpPr>
        <p:spPr>
          <a:xfrm>
            <a:off x="454712" y="332811"/>
            <a:ext cx="6549937" cy="8576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Florida’s Mathematical Thinking and Reasoning Standards</a:t>
            </a:r>
          </a:p>
        </p:txBody>
      </p:sp>
    </p:spTree>
    <p:extLst>
      <p:ext uri="{BB962C8B-B14F-4D97-AF65-F5344CB8AC3E}">
        <p14:creationId xmlns:p14="http://schemas.microsoft.com/office/powerpoint/2010/main" val="622853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3" y="1306063"/>
            <a:ext cx="9209228" cy="431888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i="0" u="none" strike="noStrike" baseline="0">
                <a:solidFill>
                  <a:srgbClr val="221E1F"/>
                </a:solidFill>
              </a:rPr>
              <a:t>Content Objective</a:t>
            </a:r>
          </a:p>
          <a:p>
            <a:r>
              <a:rPr lang="en-US" sz="2800"/>
              <a:t>Students will find midpoints and bisect line segments.</a:t>
            </a:r>
            <a:endParaRPr lang="en-US" sz="2800" b="0" i="0" u="none" strike="noStrike" baseline="0"/>
          </a:p>
          <a:p>
            <a:r>
              <a:rPr lang="en-US" sz="2800" b="1">
                <a:solidFill>
                  <a:srgbClr val="221E1F"/>
                </a:solidFill>
              </a:rPr>
              <a:t>Language Objectives</a:t>
            </a:r>
            <a:endParaRPr lang="en-US" sz="2800" b="0" i="0" u="none" strike="noStrike" baseline="0">
              <a:solidFill>
                <a:srgbClr val="221E1F"/>
              </a:solidFill>
            </a:endParaRPr>
          </a:p>
          <a:p>
            <a:pPr marL="291600" indent="-2916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/>
              <a:t>Students use </a:t>
            </a:r>
            <a:r>
              <a:rPr lang="en-US" sz="2800" i="1"/>
              <a:t>If</a:t>
            </a:r>
            <a:r>
              <a:rPr lang="en-US" sz="2800"/>
              <a:t>…, </a:t>
            </a:r>
            <a:r>
              <a:rPr lang="en-US" sz="2800" i="1"/>
              <a:t>then</a:t>
            </a:r>
            <a:r>
              <a:rPr lang="en-US" sz="2800"/>
              <a:t>… statements to talk about midpoints and bisecting line segments. </a:t>
            </a:r>
            <a:endParaRPr lang="en-US" sz="2800" b="0" i="0" u="none" strike="noStrike" baseline="0"/>
          </a:p>
          <a:p>
            <a:pPr marL="291600" indent="-2916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/>
              <a:t>To maximize linguistic and cognitive meta-awareness, students participate in MLR5: Co-Craft Questions and Problems.</a:t>
            </a:r>
            <a:endParaRPr lang="en-US" sz="2800" b="0" i="0" u="none" strike="noStrike" baseline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9DD125F-CFF1-4547-A589-1CE0FB62F2E8}"/>
              </a:ext>
            </a:extLst>
          </p:cNvPr>
          <p:cNvSpPr txBox="1">
            <a:spLocks/>
          </p:cNvSpPr>
          <p:nvPr/>
        </p:nvSpPr>
        <p:spPr>
          <a:xfrm>
            <a:off x="459873" y="332812"/>
            <a:ext cx="3904129" cy="661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Lesson Objectives</a:t>
            </a:r>
            <a:endParaRPr 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406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3" y="1707845"/>
            <a:ext cx="9861763" cy="303041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/>
              <a:t>The </a:t>
            </a:r>
            <a:r>
              <a:rPr lang="en-US" sz="2800" b="1">
                <a:solidFill>
                  <a:schemeClr val="tx1"/>
                </a:solidFill>
              </a:rPr>
              <a:t>midpoint</a:t>
            </a:r>
            <a:r>
              <a:rPr lang="en-US" sz="2800" b="1"/>
              <a:t> </a:t>
            </a:r>
            <a:r>
              <a:rPr lang="en-US" sz="2800"/>
              <a:t>of a segment is the point halfway between the endpoints of the segment. A point is </a:t>
            </a:r>
            <a:r>
              <a:rPr lang="en-US" sz="2800" b="1">
                <a:solidFill>
                  <a:schemeClr val="tx1"/>
                </a:solidFill>
              </a:rPr>
              <a:t>equidistant</a:t>
            </a:r>
            <a:r>
              <a:rPr lang="en-US" sz="2800" b="1"/>
              <a:t> </a:t>
            </a:r>
            <a:r>
              <a:rPr lang="en-US" sz="2800"/>
              <a:t>from other points if it is the same distance from them. The midpoint separates the segment into two segments with a ratio of 1:1. So, you can use the Section Formula which is used to calculate the coordinate of a point that separates a line segment into a given ratio, to derive the Midpoint Formula.</a:t>
            </a:r>
            <a:endParaRPr lang="en-US" sz="2800" b="0" i="0" u="none" strike="noStrike" baseline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>
                <a:solidFill>
                  <a:srgbClr val="0070C0"/>
                </a:solidFill>
              </a:rPr>
              <a:t>Learn</a:t>
            </a:r>
            <a:endParaRPr lang="en-US" sz="1800" b="0" i="0" u="none" strike="noStrike" baseline="0">
              <a:solidFill>
                <a:srgbClr val="000000"/>
              </a:solidFill>
              <a:latin typeface="Vectipede Bk"/>
            </a:endParaRPr>
          </a:p>
          <a:p>
            <a:r>
              <a:rPr lang="en-US" sz="2800" b="0">
                <a:solidFill>
                  <a:schemeClr val="tx1"/>
                </a:solidFill>
              </a:rPr>
              <a:t>Midpoints on a Number Line </a:t>
            </a:r>
          </a:p>
        </p:txBody>
      </p:sp>
    </p:spTree>
    <p:extLst>
      <p:ext uri="{BB962C8B-B14F-4D97-AF65-F5344CB8AC3E}">
        <p14:creationId xmlns:p14="http://schemas.microsoft.com/office/powerpoint/2010/main" val="3394559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7126790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>
                <a:solidFill>
                  <a:srgbClr val="0070C0"/>
                </a:solidFill>
              </a:rPr>
              <a:t>Learn</a:t>
            </a:r>
            <a:endParaRPr lang="en-US" sz="1800" b="0" i="0" u="none" strike="noStrike" baseline="0">
              <a:solidFill>
                <a:srgbClr val="000000"/>
              </a:solidFill>
              <a:latin typeface="Vectipede Bk"/>
            </a:endParaRPr>
          </a:p>
          <a:p>
            <a:r>
              <a:rPr lang="en-US" sz="2800" b="0">
                <a:solidFill>
                  <a:schemeClr val="tx1"/>
                </a:solidFill>
              </a:rPr>
              <a:t>Midpoints on a Number 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2">
                <a:extLst>
                  <a:ext uri="{FF2B5EF4-FFF2-40B4-BE49-F238E27FC236}">
                    <a16:creationId xmlns:a16="http://schemas.microsoft.com/office/drawing/2014/main" id="{670BF045-0CA0-764E-925F-A174B71F967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2205726"/>
                  </p:ext>
                </p:extLst>
              </p:nvPr>
            </p:nvGraphicFramePr>
            <p:xfrm>
              <a:off x="459872" y="2631947"/>
              <a:ext cx="10163304" cy="110883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63304">
                      <a:extLst>
                        <a:ext uri="{9D8B030D-6E8A-4147-A177-3AD203B41FA5}">
                          <a16:colId xmlns:a16="http://schemas.microsoft.com/office/drawing/2014/main" val="2418661591"/>
                        </a:ext>
                      </a:extLst>
                    </a:gridCol>
                  </a:tblGrid>
                  <a:tr h="481213">
                    <a:tc>
                      <a:txBody>
                        <a:bodyPr/>
                        <a:lstStyle/>
                        <a:p>
                          <a:r>
                            <a:rPr lang="en-US" sz="2800" b="0" i="0" u="none" strike="noStrike" kern="1200" baseline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If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sz="2800" b="1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𝐴𝐵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2800" b="0" i="1" u="none" strike="noStrike" kern="1200" baseline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2800" b="0" i="0" u="none" strike="noStrike" kern="1200" baseline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has endpoints at </a:t>
                          </a:r>
                          <a:r>
                            <a:rPr lang="en-US" sz="2800" b="0" i="1" u="none" strike="noStrike" kern="1200" baseline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x</a:t>
                          </a:r>
                          <a:r>
                            <a:rPr lang="en-US" sz="2800" b="0" i="0" u="none" strike="noStrike" kern="1200" baseline="-2500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r>
                            <a:rPr lang="en-US" sz="2800" b="0" i="0" u="none" strike="noStrike" kern="1200" baseline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and </a:t>
                          </a:r>
                          <a:r>
                            <a:rPr lang="en-US" sz="2800" b="0" i="1" u="none" strike="noStrike" kern="1200" baseline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x</a:t>
                          </a:r>
                          <a:r>
                            <a:rPr lang="en-US" sz="2800" b="0" i="0" u="none" strike="noStrike" kern="1200" baseline="-2500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r>
                            <a:rPr lang="en-US" sz="2800" b="0" i="0" u="none" strike="noStrike" kern="1200" baseline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on a number line, then the midpoint </a:t>
                          </a:r>
                          <a:r>
                            <a:rPr lang="en-US" sz="2800" b="0" i="1" u="none" strike="noStrike" kern="1200" baseline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M </a:t>
                          </a:r>
                          <a:r>
                            <a:rPr lang="en-US" sz="2800" b="0" i="0" u="none" strike="noStrike" kern="1200" baseline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of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sz="2800" b="1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𝐴𝐵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2800" b="0" i="0" u="none" strike="noStrike" kern="1200" baseline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has coordinate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sz="2800" b="0" i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800" b="0" i="1" baseline="-25000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1 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 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800" b="0" i="1" baseline="-25000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0" i="0" u="none" strike="noStrike" kern="1200" baseline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184792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2">
                <a:extLst>
                  <a:ext uri="{FF2B5EF4-FFF2-40B4-BE49-F238E27FC236}">
                    <a16:creationId xmlns:a16="http://schemas.microsoft.com/office/drawing/2014/main" id="{670BF045-0CA0-764E-925F-A174B71F967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2205726"/>
                  </p:ext>
                </p:extLst>
              </p:nvPr>
            </p:nvGraphicFramePr>
            <p:xfrm>
              <a:off x="459872" y="2631947"/>
              <a:ext cx="10163304" cy="110883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63304">
                      <a:extLst>
                        <a:ext uri="{9D8B030D-6E8A-4147-A177-3AD203B41FA5}">
                          <a16:colId xmlns:a16="http://schemas.microsoft.com/office/drawing/2014/main" val="2418661591"/>
                        </a:ext>
                      </a:extLst>
                    </a:gridCol>
                  </a:tblGrid>
                  <a:tr h="110883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5464" b="-65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184792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201104B-FD48-1B42-8014-F9EF2EB20A4F}"/>
              </a:ext>
            </a:extLst>
          </p:cNvPr>
          <p:cNvSpPr txBox="1">
            <a:spLocks/>
          </p:cNvSpPr>
          <p:nvPr/>
        </p:nvSpPr>
        <p:spPr>
          <a:xfrm>
            <a:off x="459872" y="1707846"/>
            <a:ext cx="10109515" cy="5495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solidFill>
                  <a:schemeClr val="tx1"/>
                </a:solidFill>
                <a:latin typeface="+mj-lt"/>
              </a:rPr>
              <a:t>Key Concept:</a:t>
            </a:r>
            <a:r>
              <a:rPr lang="en-US" sz="2800" b="1"/>
              <a:t> Midpoint on a Number Line</a:t>
            </a:r>
            <a:endParaRPr lang="en-US" sz="2800">
              <a:latin typeface="+mj-lt"/>
            </a:endParaRPr>
          </a:p>
          <a:p>
            <a:endParaRPr lang="en-US" sz="280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705" y="4115306"/>
            <a:ext cx="5004446" cy="123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751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1</a:t>
            </a:r>
            <a:br>
              <a:rPr lang="en-US" sz="2800">
                <a:solidFill>
                  <a:srgbClr val="33175A"/>
                </a:solidFill>
              </a:rPr>
            </a:br>
            <a:r>
              <a:rPr lang="en-US" sz="2800" b="0">
                <a:solidFill>
                  <a:schemeClr val="tx1"/>
                </a:solidFill>
              </a:rPr>
              <a:t>Find the Midpoint on a Number 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66BD4E7D-0912-754B-9237-13B457F2A57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3" y="1999816"/>
                <a:ext cx="8850382" cy="660257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b="1">
                    <a:solidFill>
                      <a:schemeClr val="tx1"/>
                    </a:solidFill>
                  </a:rPr>
                  <a:t>Find the coordinate of the midpoint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𝑿𝒁</m:t>
                        </m:r>
                      </m:e>
                    </m:acc>
                  </m:oMath>
                </a14:m>
                <a:r>
                  <a:rPr lang="en-US" sz="2800" b="1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66BD4E7D-0912-754B-9237-13B457F2A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3" y="1999816"/>
                <a:ext cx="8850382" cy="660257"/>
              </a:xfrm>
              <a:prstGeom prst="rect">
                <a:avLst/>
              </a:prstGeom>
              <a:blipFill>
                <a:blip r:embed="rId2"/>
                <a:stretch>
                  <a:fillRect l="-1377" t="-9259" b="-4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73" y="2979722"/>
            <a:ext cx="5500252" cy="89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8487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dfdc7cc7edec5a1815d882a7f7ce31defdd4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 Slid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 Template 16x9 2020 update" id="{5E47A058-0525-4FF8-ABFF-DAB3961E1CA4}" vid="{3779B88A-58AE-471A-9261-01943B1F04F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ebb11a2-b469-44b8-8bf8-081d58bb6473" xsi:nil="true"/>
    <lcf76f155ced4ddcb4097134ff3c332f xmlns="9450ef5d-1a70-432a-a187-b784c13ee2c7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66630E732CA44D970B0FD5490C9BA6" ma:contentTypeVersion="18" ma:contentTypeDescription="Create a new document." ma:contentTypeScope="" ma:versionID="90db7acf3981c1b8afc1ad983dca2cb0">
  <xsd:schema xmlns:xsd="http://www.w3.org/2001/XMLSchema" xmlns:xs="http://www.w3.org/2001/XMLSchema" xmlns:p="http://schemas.microsoft.com/office/2006/metadata/properties" xmlns:ns2="9450ef5d-1a70-432a-a187-b784c13ee2c7" xmlns:ns3="eebb11a2-b469-44b8-8bf8-081d58bb6473" targetNamespace="http://schemas.microsoft.com/office/2006/metadata/properties" ma:root="true" ma:fieldsID="43b234907c8b9389a0c1a05c706dc29a" ns2:_="" ns3:_="">
    <xsd:import namespace="9450ef5d-1a70-432a-a187-b784c13ee2c7"/>
    <xsd:import namespace="eebb11a2-b469-44b8-8bf8-081d58bb64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50ef5d-1a70-432a-a187-b784c13ee2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db8617a1-beef-4e24-867f-51551f54cf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bb11a2-b469-44b8-8bf8-081d58bb647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253635cd-e542-46dd-a609-9988ad3410aa}" ma:internalName="TaxCatchAll" ma:showField="CatchAllData" ma:web="eebb11a2-b469-44b8-8bf8-081d58bb64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A7B8949-CBC3-4377-A494-7591C33E696E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9450ef5d-1a70-432a-a187-b784c13ee2c7"/>
    <ds:schemaRef ds:uri="http://schemas.openxmlformats.org/package/2006/metadata/core-properties"/>
    <ds:schemaRef ds:uri="eebb11a2-b469-44b8-8bf8-081d58bb647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300B697-5853-44DF-B7B1-E1D4B0696D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50ef5d-1a70-432a-a187-b784c13ee2c7"/>
    <ds:schemaRef ds:uri="eebb11a2-b469-44b8-8bf8-081d58bb64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2019317-E879-42C5-A38E-278820CBC08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</TotalTime>
  <Words>881</Words>
  <Application>Microsoft Office PowerPoint</Application>
  <PresentationFormat>Widescreen</PresentationFormat>
  <Paragraphs>95</Paragraphs>
  <Slides>24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Cambria Math</vt:lpstr>
      <vt:lpstr>Symbol</vt:lpstr>
      <vt:lpstr>Vectipede Bk</vt:lpstr>
      <vt:lpstr>Title Slide</vt:lpstr>
      <vt:lpstr>Content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16:9 PPT Template: User Notes Delete this slide from final presentation.</dc:title>
  <dc:creator>Grubelich, Rocio</dc:creator>
  <cp:lastModifiedBy>Jaime Sobalvarro</cp:lastModifiedBy>
  <cp:revision>19</cp:revision>
  <cp:lastPrinted>2018-08-01T21:17:27Z</cp:lastPrinted>
  <dcterms:created xsi:type="dcterms:W3CDTF">2020-09-17T18:06:02Z</dcterms:created>
  <dcterms:modified xsi:type="dcterms:W3CDTF">2024-08-29T01:31:29Z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0x0101000266630E732CA44D970B0FD5490C9BA6</vt:lpwstr>
  </property>
</Properties>
</file>