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5"/>
  </p:notesMasterIdLst>
  <p:handoutMasterIdLst>
    <p:handoutMasterId r:id="rId46"/>
  </p:handoutMasterIdLst>
  <p:sldIdLst>
    <p:sldId id="327" r:id="rId6"/>
    <p:sldId id="380" r:id="rId7"/>
    <p:sldId id="397" r:id="rId8"/>
    <p:sldId id="378" r:id="rId9"/>
    <p:sldId id="406" r:id="rId10"/>
    <p:sldId id="377" r:id="rId11"/>
    <p:sldId id="342" r:id="rId12"/>
    <p:sldId id="349" r:id="rId13"/>
    <p:sldId id="308" r:id="rId14"/>
    <p:sldId id="350" r:id="rId15"/>
    <p:sldId id="351" r:id="rId16"/>
    <p:sldId id="352" r:id="rId17"/>
    <p:sldId id="354" r:id="rId18"/>
    <p:sldId id="387" r:id="rId19"/>
    <p:sldId id="355" r:id="rId20"/>
    <p:sldId id="357" r:id="rId21"/>
    <p:sldId id="358" r:id="rId22"/>
    <p:sldId id="359" r:id="rId23"/>
    <p:sldId id="360" r:id="rId24"/>
    <p:sldId id="388" r:id="rId25"/>
    <p:sldId id="361" r:id="rId26"/>
    <p:sldId id="363" r:id="rId27"/>
    <p:sldId id="400" r:id="rId28"/>
    <p:sldId id="364" r:id="rId29"/>
    <p:sldId id="389" r:id="rId30"/>
    <p:sldId id="401" r:id="rId31"/>
    <p:sldId id="367" r:id="rId32"/>
    <p:sldId id="368" r:id="rId33"/>
    <p:sldId id="369" r:id="rId34"/>
    <p:sldId id="392" r:id="rId35"/>
    <p:sldId id="371" r:id="rId36"/>
    <p:sldId id="373" r:id="rId37"/>
    <p:sldId id="372" r:id="rId38"/>
    <p:sldId id="374" r:id="rId39"/>
    <p:sldId id="393" r:id="rId40"/>
    <p:sldId id="404" r:id="rId41"/>
    <p:sldId id="384" r:id="rId42"/>
    <p:sldId id="385" r:id="rId43"/>
    <p:sldId id="405" r:id="rId4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13" clrIdx="1">
    <p:extLst>
      <p:ext uri="{19B8F6BF-5375-455C-9EA6-DF929625EA0E}">
        <p15:presenceInfo xmlns:p15="http://schemas.microsoft.com/office/powerpoint/2012/main" userId="S::angela.oxley@mheducation.com::2701a8e4-ff8b-43b5-b1ab-b049b2cef046" providerId="AD"/>
      </p:ext>
    </p:extLst>
  </p:cmAuthor>
  <p:cmAuthor id="3" name="Gowthami D" initials="GD" lastIdx="6" clrIdx="2">
    <p:extLst>
      <p:ext uri="{19B8F6BF-5375-455C-9EA6-DF929625EA0E}">
        <p15:presenceInfo xmlns:p15="http://schemas.microsoft.com/office/powerpoint/2012/main" userId="S::D.Gowthami@spi-global.com::66d66eb3-f333-4bee-83bc-5dd8234448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21E1F"/>
    <a:srgbClr val="0070C0"/>
    <a:srgbClr val="00A6B9"/>
    <a:srgbClr val="333333"/>
    <a:srgbClr val="00C7C3"/>
    <a:srgbClr val="02F0DE"/>
    <a:srgbClr val="33F0E1"/>
    <a:srgbClr val="33175A"/>
    <a:srgbClr val="FFB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73561" autoAdjust="0"/>
  </p:normalViewPr>
  <p:slideViewPr>
    <p:cSldViewPr snapToGrid="0">
      <p:cViewPr varScale="1">
        <p:scale>
          <a:sx n="44" d="100"/>
          <a:sy n="44" d="100"/>
        </p:scale>
        <p:origin x="760" y="28"/>
      </p:cViewPr>
      <p:guideLst>
        <p:guide pos="1512"/>
        <p:guide orient="horz" pos="3024"/>
        <p:guide orient="horz" pos="384"/>
        <p:guide orient="horz" pos="2520"/>
        <p:guide orient="horz" pos="1080"/>
        <p:guide orient="horz" pos="1680"/>
        <p:guide orient="horz" pos="3432"/>
        <p:guide orient="horz" pos="3120"/>
        <p:guide pos="48"/>
        <p:guide pos="384"/>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14411"/>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11/15/2022</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11/15/2022</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smtClean="0">
                          <a:solidFill>
                            <a:srgbClr val="FF0000"/>
                          </a:solidFill>
                          <a:latin typeface="Cambria Math" panose="02040503050406030204" pitchFamily="18" charset="0"/>
                        </a:rPr>
                        <m:t>2</m:t>
                      </m:r>
                      <m:rad>
                        <m:radPr>
                          <m:degHide m:val="on"/>
                          <m:ctrlPr>
                            <a:rPr lang="en-US" sz="1200" b="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2</m:t>
                          </m:r>
                        </m:e>
                      </m:rad>
                    </m:oMath>
                  </m:oMathPara>
                </a14:m>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ad>
                        <m:radPr>
                          <m:degHide m:val="on"/>
                          <m:ctrlPr>
                            <a:rPr lang="en-US" sz="120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17</m:t>
                          </m:r>
                        </m:e>
                      </m:rad>
                    </m:oMath>
                  </m:oMathPara>
                </a14:m>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ad>
                        <m:radPr>
                          <m:degHide m:val="on"/>
                          <m:ctrlPr>
                            <a:rPr lang="en-US" sz="120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5</m:t>
                          </m:r>
                        </m:e>
                      </m:rad>
                    </m:oMath>
                  </m:oMathPara>
                </a14:m>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rPr>
                  <a:t>2</a:t>
                </a:r>
                <a14:m>
                  <m:oMath xmlns:m="http://schemas.openxmlformats.org/officeDocument/2006/math">
                    <m:rad>
                      <m:radPr>
                        <m:degHide m:val="on"/>
                        <m:ctrlPr>
                          <a:rPr lang="en-US" sz="120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2</m:t>
                        </m:r>
                      </m:e>
                    </m:rad>
                  </m:oMath>
                </a14:m>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ad>
                        <m:radPr>
                          <m:degHide m:val="on"/>
                          <m:ctrlPr>
                            <a:rPr lang="en-US" sz="120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17</m:t>
                          </m:r>
                        </m:e>
                      </m:rad>
                    </m:oMath>
                  </m:oMathPara>
                </a14:m>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ad>
                        <m:radPr>
                          <m:degHide m:val="on"/>
                          <m:ctrlPr>
                            <a:rPr lang="en-US" sz="120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5</m:t>
                          </m:r>
                        </m:e>
                      </m:rad>
                    </m:oMath>
                  </m:oMathPara>
                </a14:m>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yes; SSS</a:t>
                </a:r>
                <a:endParaRPr lang="en-IN" sz="1200" b="0" dirty="0">
                  <a:solidFill>
                    <a:srgbClr val="FF0000"/>
                  </a:solidFill>
                </a:endParaRPr>
              </a:p>
              <a:p>
                <a:endParaRPr lang="en-IN" dirty="0"/>
              </a:p>
              <a:p>
                <a:endParaRPr lang="en-IN"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rPr>
                  <a:t>2√2</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17</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5</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rPr>
                  <a:t>2</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2</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17</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5</a:t>
                </a:r>
                <a:endParaRPr lang="en-IN" sz="1200" dirty="0">
                  <a:solidFill>
                    <a:srgbClr val="FF0000"/>
                  </a:solidFill>
                </a:endParaRPr>
              </a:p>
              <a:p>
                <a:endParaRPr lang="en-IN" dirty="0"/>
              </a:p>
              <a:p>
                <a:endParaRPr lang="en-IN"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170493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spcBef>
                    <a:spcPts val="600"/>
                  </a:spcBef>
                </a:pPr>
                <a:r>
                  <a:rPr lang="en-US" sz="1200" b="1" i="0" u="none" strike="noStrike" baseline="0" dirty="0">
                    <a:solidFill>
                      <a:srgbClr val="FF0000"/>
                    </a:solidFill>
                  </a:rPr>
                  <a:t>Proof:</a:t>
                </a:r>
              </a:p>
              <a:p>
                <a:pPr>
                  <a:spcBef>
                    <a:spcPts val="600"/>
                  </a:spcBef>
                </a:pPr>
                <a:r>
                  <a:rPr lang="en-US" sz="1200" b="0" i="0" u="none" strike="noStrike" baseline="0" dirty="0">
                    <a:solidFill>
                      <a:srgbClr val="FF0000"/>
                    </a:solidFill>
                  </a:rPr>
                  <a:t>Use the Midpoint Formula to find the coordinates of </a:t>
                </a:r>
                <a:r>
                  <a:rPr lang="en-US" sz="1200" b="0" i="1" u="none" strike="noStrike" baseline="0" dirty="0">
                    <a:solidFill>
                      <a:srgbClr val="FF0000"/>
                    </a:solidFill>
                  </a:rPr>
                  <a:t>M</a:t>
                </a:r>
                <a:r>
                  <a:rPr lang="en-US" sz="1200" b="0" i="0" u="none" strike="noStrike" baseline="0" dirty="0">
                    <a:solidFill>
                      <a:srgbClr val="FF0000"/>
                    </a:solidFill>
                  </a:rPr>
                  <a:t>, (</a:t>
                </a:r>
                <a:r>
                  <a:rPr lang="en-US" sz="1200" b="0" i="1" u="none" strike="noStrike" baseline="0" dirty="0">
                    <a:solidFill>
                      <a:srgbClr val="FF0000"/>
                    </a:solidFill>
                  </a:rPr>
                  <a:t>c</a:t>
                </a:r>
                <a:r>
                  <a:rPr lang="en-US" sz="1200" b="0" i="0" u="none" strike="noStrike" baseline="0" dirty="0">
                    <a:solidFill>
                      <a:srgbClr val="FF0000"/>
                    </a:solidFill>
                  </a:rPr>
                  <a:t>,</a:t>
                </a:r>
                <a:r>
                  <a:rPr lang="en-US" sz="1200" dirty="0">
                    <a:latin typeface="Arial" panose="020B0604020202020204" pitchFamily="34" charset="0"/>
                    <a:cs typeface="Arial" panose="020B0604020202020204" pitchFamily="34" charset="0"/>
                  </a:rPr>
                  <a:t> </a:t>
                </a:r>
                <a:r>
                  <a:rPr lang="en-US" sz="1200" b="0" i="1" u="none" strike="noStrike" baseline="0" dirty="0">
                    <a:solidFill>
                      <a:srgbClr val="FF0000"/>
                    </a:solidFill>
                  </a:rPr>
                  <a:t>b</a:t>
                </a:r>
                <a:r>
                  <a:rPr lang="en-US" sz="1200" b="0" i="0" u="none" strike="noStrike" baseline="0" dirty="0">
                    <a:solidFill>
                      <a:srgbClr val="FF0000"/>
                    </a:solidFill>
                  </a:rPr>
                  <a:t>). Use the Distance Formula to find </a:t>
                </a:r>
                <a:r>
                  <a:rPr lang="en-US" sz="1200" b="0" i="1" u="none" strike="noStrike" baseline="0" dirty="0">
                    <a:solidFill>
                      <a:srgbClr val="FF0000"/>
                    </a:solidFill>
                  </a:rPr>
                  <a:t>BM</a:t>
                </a:r>
                <a:r>
                  <a:rPr lang="en-US" sz="1200" b="0" i="0" u="none" strike="noStrike" baseline="0" dirty="0">
                    <a:solidFill>
                      <a:srgbClr val="FF0000"/>
                    </a:solidFill>
                  </a:rPr>
                  <a:t>, </a:t>
                </a:r>
                <a:r>
                  <a:rPr lang="en-US" sz="1200" b="0" i="1" u="none" strike="noStrike" baseline="0" dirty="0">
                    <a:solidFill>
                      <a:srgbClr val="FF0000"/>
                    </a:solidFill>
                  </a:rPr>
                  <a:t>CM</a:t>
                </a:r>
                <a:r>
                  <a:rPr lang="en-US" sz="1200" b="0" i="0" u="none" strike="noStrike" baseline="0" dirty="0">
                    <a:solidFill>
                      <a:srgbClr val="FF0000"/>
                    </a:solidFill>
                  </a:rPr>
                  <a:t>, and </a:t>
                </a:r>
                <a:r>
                  <a:rPr lang="en-US" sz="1200" b="0" i="1" u="none" strike="noStrike" baseline="0" dirty="0">
                    <a:solidFill>
                      <a:srgbClr val="FF0000"/>
                    </a:solidFill>
                  </a:rPr>
                  <a:t>AM</a:t>
                </a:r>
                <a:r>
                  <a:rPr lang="en-US" sz="1200" b="0" i="0" u="none" strike="noStrike" baseline="0" dirty="0">
                    <a:solidFill>
                      <a:srgbClr val="FF0000"/>
                    </a:solidFill>
                  </a:rPr>
                  <a:t>.</a:t>
                </a:r>
                <a:r>
                  <a:rPr lang="en-US" sz="1200" b="0" i="0" u="none" strike="noStrike" dirty="0">
                    <a:solidFill>
                      <a:srgbClr val="FF0000"/>
                    </a:solidFill>
                  </a:rPr>
                  <a:t> </a:t>
                </a:r>
                <a14:m>
                  <m:oMath xmlns:m="http://schemas.openxmlformats.org/officeDocument/2006/math">
                    <m:r>
                      <a:rPr lang="en-US" sz="1200" b="0" i="1" u="none" strike="noStrike" baseline="0" smtClean="0">
                        <a:solidFill>
                          <a:srgbClr val="FF0000"/>
                        </a:solidFill>
                        <a:latin typeface="Cambria Math" panose="02040503050406030204" pitchFamily="18" charset="0"/>
                      </a:rPr>
                      <m:t>𝐵𝑀</m:t>
                    </m:r>
                    <m:r>
                      <a:rPr lang="en-US" sz="1200" b="0" i="1" u="none" strike="noStrike" baseline="0" smtClean="0">
                        <a:solidFill>
                          <a:srgbClr val="FF0000"/>
                        </a:solidFill>
                        <a:latin typeface="Cambria Math" panose="02040503050406030204" pitchFamily="18" charset="0"/>
                      </a:rPr>
                      <m:t>=</m:t>
                    </m:r>
                    <m:rad>
                      <m:radPr>
                        <m:degHide m:val="on"/>
                        <m:ctrlPr>
                          <a:rPr lang="en-US" sz="1200" b="0" i="1" u="none" strike="noStrike" baseline="0" smtClean="0">
                            <a:solidFill>
                              <a:srgbClr val="FF0000"/>
                            </a:solidFill>
                            <a:latin typeface="Cambria Math" panose="02040503050406030204" pitchFamily="18" charset="0"/>
                          </a:rPr>
                        </m:ctrlPr>
                      </m:radPr>
                      <m:deg/>
                      <m:e>
                        <m:r>
                          <a:rPr lang="en-US" sz="1200" b="0" i="1" u="none" strike="noStrike" baseline="0" smtClean="0">
                            <a:solidFill>
                              <a:srgbClr val="FF0000"/>
                            </a:solidFill>
                            <a:latin typeface="Cambria Math" panose="02040503050406030204" pitchFamily="18" charset="0"/>
                          </a:rPr>
                          <m:t>𝑐</m:t>
                        </m:r>
                        <m:r>
                          <a:rPr lang="en-US" sz="1200" b="0" i="1" u="none" strike="noStrike" baseline="30000" smtClean="0">
                            <a:solidFill>
                              <a:srgbClr val="FF0000"/>
                            </a:solidFill>
                            <a:latin typeface="Cambria Math" panose="02040503050406030204" pitchFamily="18" charset="0"/>
                          </a:rPr>
                          <m:t>2</m:t>
                        </m:r>
                        <m:r>
                          <a:rPr lang="en-US" sz="1200" b="0" i="1" u="none" strike="noStrike" baseline="0" smtClean="0">
                            <a:solidFill>
                              <a:srgbClr val="FF0000"/>
                            </a:solidFill>
                            <a:latin typeface="Cambria Math" panose="02040503050406030204" pitchFamily="18" charset="0"/>
                          </a:rPr>
                          <m:t>+</m:t>
                        </m:r>
                        <m:r>
                          <a:rPr lang="en-US" sz="1200" b="0" i="1" u="none" strike="noStrike" baseline="0" smtClean="0">
                            <a:solidFill>
                              <a:srgbClr val="FF0000"/>
                            </a:solidFill>
                            <a:latin typeface="Cambria Math" panose="02040503050406030204" pitchFamily="18" charset="0"/>
                          </a:rPr>
                          <m:t>𝑏</m:t>
                        </m:r>
                        <m:r>
                          <a:rPr lang="en-US" sz="1200" b="0" i="1" u="none" strike="noStrike" baseline="30000" smtClean="0">
                            <a:solidFill>
                              <a:srgbClr val="FF0000"/>
                            </a:solidFill>
                            <a:latin typeface="Cambria Math" panose="02040503050406030204" pitchFamily="18" charset="0"/>
                          </a:rPr>
                          <m:t>2</m:t>
                        </m:r>
                      </m:e>
                    </m:rad>
                  </m:oMath>
                </a14:m>
                <a:r>
                  <a:rPr lang="en-US" sz="1200" b="0" i="0" u="none" strike="noStrike" baseline="0" dirty="0">
                    <a:solidFill>
                      <a:srgbClr val="FF0000"/>
                    </a:solidFill>
                  </a:rPr>
                  <a:t>, </a:t>
                </a:r>
                <a14:m>
                  <m:oMath xmlns:m="http://schemas.openxmlformats.org/officeDocument/2006/math">
                    <m:r>
                      <a:rPr lang="en-US" sz="1200" b="0" i="1" smtClean="0">
                        <a:solidFill>
                          <a:srgbClr val="FF0000"/>
                        </a:solidFill>
                        <a:latin typeface="Cambria Math" panose="02040503050406030204" pitchFamily="18" charset="0"/>
                      </a:rPr>
                      <m:t>𝐶</m:t>
                    </m:r>
                    <m:r>
                      <a:rPr lang="en-US" sz="1200" i="1">
                        <a:solidFill>
                          <a:srgbClr val="FF0000"/>
                        </a:solidFill>
                        <a:latin typeface="Cambria Math" panose="02040503050406030204" pitchFamily="18" charset="0"/>
                      </a:rPr>
                      <m:t>𝑀</m:t>
                    </m:r>
                    <m:r>
                      <a:rPr lang="en-US" sz="1200" i="1">
                        <a:solidFill>
                          <a:srgbClr val="FF0000"/>
                        </a:solidFill>
                        <a:latin typeface="Cambria Math" panose="02040503050406030204" pitchFamily="18" charset="0"/>
                      </a:rPr>
                      <m:t>=</m:t>
                    </m:r>
                    <m:rad>
                      <m:radPr>
                        <m:degHide m:val="on"/>
                        <m:ctrlPr>
                          <a:rPr lang="en-US" sz="1200" i="1">
                            <a:solidFill>
                              <a:srgbClr val="FF0000"/>
                            </a:solidFill>
                            <a:latin typeface="Cambria Math" panose="02040503050406030204" pitchFamily="18" charset="0"/>
                          </a:rPr>
                        </m:ctrlPr>
                      </m:radPr>
                      <m:deg/>
                      <m:e>
                        <m:r>
                          <a:rPr lang="en-US" sz="1200" i="1">
                            <a:solidFill>
                              <a:srgbClr val="FF0000"/>
                            </a:solidFill>
                            <a:latin typeface="Cambria Math" panose="02040503050406030204" pitchFamily="18" charset="0"/>
                          </a:rPr>
                          <m:t>𝑐</m:t>
                        </m:r>
                        <m:r>
                          <a:rPr lang="en-US" sz="1200" i="1" baseline="30000">
                            <a:solidFill>
                              <a:srgbClr val="FF0000"/>
                            </a:solidFill>
                            <a:latin typeface="Cambria Math" panose="02040503050406030204" pitchFamily="18" charset="0"/>
                          </a:rPr>
                          <m:t>2</m:t>
                        </m:r>
                        <m:r>
                          <a:rPr lang="en-US" sz="1200" i="1">
                            <a:solidFill>
                              <a:srgbClr val="FF0000"/>
                            </a:solidFill>
                            <a:latin typeface="Cambria Math" panose="02040503050406030204" pitchFamily="18" charset="0"/>
                          </a:rPr>
                          <m:t>+</m:t>
                        </m:r>
                        <m:r>
                          <a:rPr lang="en-US" sz="1200" i="1">
                            <a:solidFill>
                              <a:srgbClr val="FF0000"/>
                            </a:solidFill>
                            <a:latin typeface="Cambria Math" panose="02040503050406030204" pitchFamily="18" charset="0"/>
                          </a:rPr>
                          <m:t>𝑏</m:t>
                        </m:r>
                        <m:r>
                          <a:rPr lang="en-US" sz="1200" i="1" baseline="30000">
                            <a:solidFill>
                              <a:srgbClr val="FF0000"/>
                            </a:solidFill>
                            <a:latin typeface="Cambria Math" panose="02040503050406030204" pitchFamily="18" charset="0"/>
                          </a:rPr>
                          <m:t>2</m:t>
                        </m:r>
                      </m:e>
                    </m:rad>
                  </m:oMath>
                </a14:m>
                <a:r>
                  <a:rPr lang="en-US" sz="1200" b="0" i="0" u="none" strike="noStrike" baseline="0" dirty="0">
                    <a:solidFill>
                      <a:srgbClr val="FF0000"/>
                    </a:solidFill>
                  </a:rPr>
                  <a:t>, </a:t>
                </a:r>
                <a14:m>
                  <m:oMath xmlns:m="http://schemas.openxmlformats.org/officeDocument/2006/math">
                    <m:r>
                      <a:rPr lang="en-US" sz="1200" b="0" i="1" smtClean="0">
                        <a:solidFill>
                          <a:srgbClr val="FF0000"/>
                        </a:solidFill>
                        <a:latin typeface="Cambria Math" panose="02040503050406030204" pitchFamily="18" charset="0"/>
                      </a:rPr>
                      <m:t>𝐴</m:t>
                    </m:r>
                    <m:r>
                      <a:rPr lang="en-US" sz="1200" i="1">
                        <a:solidFill>
                          <a:srgbClr val="FF0000"/>
                        </a:solidFill>
                        <a:latin typeface="Cambria Math" panose="02040503050406030204" pitchFamily="18" charset="0"/>
                      </a:rPr>
                      <m:t>𝑀</m:t>
                    </m:r>
                    <m:r>
                      <a:rPr lang="en-US" sz="1200" i="1">
                        <a:solidFill>
                          <a:srgbClr val="FF0000"/>
                        </a:solidFill>
                        <a:latin typeface="Cambria Math" panose="02040503050406030204" pitchFamily="18" charset="0"/>
                      </a:rPr>
                      <m:t>=</m:t>
                    </m:r>
                    <m:rad>
                      <m:radPr>
                        <m:degHide m:val="on"/>
                        <m:ctrlPr>
                          <a:rPr lang="en-US" sz="1200" i="1">
                            <a:solidFill>
                              <a:srgbClr val="FF0000"/>
                            </a:solidFill>
                            <a:latin typeface="Cambria Math" panose="02040503050406030204" pitchFamily="18" charset="0"/>
                          </a:rPr>
                        </m:ctrlPr>
                      </m:radPr>
                      <m:deg/>
                      <m:e>
                        <m:r>
                          <a:rPr lang="en-US" sz="1200" i="1">
                            <a:solidFill>
                              <a:srgbClr val="FF0000"/>
                            </a:solidFill>
                            <a:latin typeface="Cambria Math" panose="02040503050406030204" pitchFamily="18" charset="0"/>
                          </a:rPr>
                          <m:t>𝑐</m:t>
                        </m:r>
                        <m:r>
                          <a:rPr lang="en-US" sz="1200" i="1" baseline="30000">
                            <a:solidFill>
                              <a:srgbClr val="FF0000"/>
                            </a:solidFill>
                            <a:latin typeface="Cambria Math" panose="02040503050406030204" pitchFamily="18" charset="0"/>
                          </a:rPr>
                          <m:t>2</m:t>
                        </m:r>
                        <m:r>
                          <a:rPr lang="en-US" sz="1200" i="1">
                            <a:solidFill>
                              <a:srgbClr val="FF0000"/>
                            </a:solidFill>
                            <a:latin typeface="Cambria Math" panose="02040503050406030204" pitchFamily="18" charset="0"/>
                          </a:rPr>
                          <m:t>+</m:t>
                        </m:r>
                        <m:r>
                          <a:rPr lang="en-US" sz="1200" i="1">
                            <a:solidFill>
                              <a:srgbClr val="FF0000"/>
                            </a:solidFill>
                            <a:latin typeface="Cambria Math" panose="02040503050406030204" pitchFamily="18" charset="0"/>
                          </a:rPr>
                          <m:t>𝑏</m:t>
                        </m:r>
                        <m:r>
                          <a:rPr lang="en-US" sz="1200" i="1" baseline="30000">
                            <a:solidFill>
                              <a:srgbClr val="FF0000"/>
                            </a:solidFill>
                            <a:latin typeface="Cambria Math" panose="02040503050406030204" pitchFamily="18" charset="0"/>
                          </a:rPr>
                          <m:t>2</m:t>
                        </m:r>
                      </m:e>
                    </m:rad>
                  </m:oMath>
                </a14:m>
                <a:r>
                  <a:rPr lang="en-US" sz="1200" b="0" i="0" u="none" strike="noStrike" baseline="0" dirty="0">
                    <a:solidFill>
                      <a:srgbClr val="FF0000"/>
                    </a:solidFill>
                  </a:rPr>
                  <a:t>. Therefore, </a:t>
                </a:r>
                <a:r>
                  <a:rPr lang="en-US" sz="1200" b="0" i="1" u="none" strike="noStrike" baseline="0" dirty="0">
                    <a:solidFill>
                      <a:srgbClr val="FF0000"/>
                    </a:solidFill>
                  </a:rPr>
                  <a:t>BM</a:t>
                </a:r>
                <a:r>
                  <a:rPr lang="en-US" sz="1200" b="0" i="0" u="none" strike="noStrike" baseline="0" dirty="0">
                    <a:solidFill>
                      <a:srgbClr val="FF0000"/>
                    </a:solidFill>
                  </a:rPr>
                  <a:t> = </a:t>
                </a:r>
                <a:r>
                  <a:rPr lang="en-US" sz="1200" b="0" i="1" u="none" strike="noStrike" baseline="0" dirty="0">
                    <a:solidFill>
                      <a:srgbClr val="FF0000"/>
                    </a:solidFill>
                  </a:rPr>
                  <a:t>CM</a:t>
                </a:r>
                <a:r>
                  <a:rPr lang="en-US" sz="1200" b="0" i="0" u="none" strike="noStrike" baseline="0" dirty="0">
                    <a:solidFill>
                      <a:srgbClr val="FF0000"/>
                    </a:solidFill>
                  </a:rPr>
                  <a:t> = </a:t>
                </a:r>
                <a:r>
                  <a:rPr lang="en-US" sz="1200" b="0" i="1" u="none" strike="noStrike" baseline="0" dirty="0">
                    <a:solidFill>
                      <a:srgbClr val="FF0000"/>
                    </a:solidFill>
                  </a:rPr>
                  <a:t>AM</a:t>
                </a:r>
                <a:r>
                  <a:rPr lang="en-US" sz="1200" b="0" i="0" u="none" strike="noStrike" baseline="0" dirty="0">
                    <a:solidFill>
                      <a:srgbClr val="FF0000"/>
                    </a:solidFill>
                  </a:rPr>
                  <a:t>.</a:t>
                </a:r>
                <a:endParaRPr lang="en-US" sz="1200" b="0" i="1" u="none" strike="noStrike" baseline="0" dirty="0">
                  <a:solidFill>
                    <a:srgbClr val="FF0000"/>
                  </a:solidFill>
                </a:endParaRPr>
              </a:p>
              <a:p>
                <a:endParaRPr lang="en-IN" b="1" dirty="0"/>
              </a:p>
            </p:txBody>
          </p:sp>
        </mc:Choice>
        <mc:Fallback xmlns="">
          <p:sp>
            <p:nvSpPr>
              <p:cNvPr id="3" name="Notes Placeholder 2"/>
              <p:cNvSpPr>
                <a:spLocks noGrp="1"/>
              </p:cNvSpPr>
              <p:nvPr>
                <p:ph type="body" idx="1"/>
              </p:nvPr>
            </p:nvSpPr>
            <p:spPr/>
            <p:txBody>
              <a:bodyPr/>
              <a:lstStyle/>
              <a:p>
                <a:pPr>
                  <a:spcBef>
                    <a:spcPts val="600"/>
                  </a:spcBef>
                </a:pPr>
                <a:r>
                  <a:rPr lang="en-US" sz="1200" b="1" i="0" u="none" strike="noStrike" baseline="0" dirty="0">
                    <a:solidFill>
                      <a:srgbClr val="FF0000"/>
                    </a:solidFill>
                  </a:rPr>
                  <a:t>Proof:</a:t>
                </a:r>
              </a:p>
              <a:p>
                <a:pPr>
                  <a:spcBef>
                    <a:spcPts val="600"/>
                  </a:spcBef>
                </a:pPr>
                <a:r>
                  <a:rPr lang="en-US" sz="1200" b="0" i="0" u="none" strike="noStrike" baseline="0" dirty="0">
                    <a:solidFill>
                      <a:srgbClr val="FF0000"/>
                    </a:solidFill>
                  </a:rPr>
                  <a:t>Use the Midpoint Formula to find the coordinates of </a:t>
                </a:r>
                <a:r>
                  <a:rPr lang="en-US" sz="1200" b="0" i="1" u="none" strike="noStrike" baseline="0" dirty="0">
                    <a:solidFill>
                      <a:srgbClr val="FF0000"/>
                    </a:solidFill>
                  </a:rPr>
                  <a:t>M</a:t>
                </a:r>
                <a:r>
                  <a:rPr lang="en-US" sz="1200" b="0" i="0" u="none" strike="noStrike" baseline="0" dirty="0">
                    <a:solidFill>
                      <a:srgbClr val="FF0000"/>
                    </a:solidFill>
                  </a:rPr>
                  <a:t>, (</a:t>
                </a:r>
                <a:r>
                  <a:rPr lang="en-US" sz="1200" b="0" i="1" u="none" strike="noStrike" baseline="0" dirty="0">
                    <a:solidFill>
                      <a:srgbClr val="FF0000"/>
                    </a:solidFill>
                  </a:rPr>
                  <a:t>c</a:t>
                </a:r>
                <a:r>
                  <a:rPr lang="en-US" sz="1200" b="0" i="0" u="none" strike="noStrike" baseline="0" dirty="0">
                    <a:solidFill>
                      <a:srgbClr val="FF0000"/>
                    </a:solidFill>
                  </a:rPr>
                  <a:t>,</a:t>
                </a:r>
                <a:r>
                  <a:rPr lang="en-US" sz="1200" dirty="0">
                    <a:latin typeface="Arial" panose="020B0604020202020204" pitchFamily="34" charset="0"/>
                    <a:cs typeface="Arial" panose="020B0604020202020204" pitchFamily="34" charset="0"/>
                  </a:rPr>
                  <a:t> </a:t>
                </a:r>
                <a:r>
                  <a:rPr lang="en-US" sz="1200" b="0" i="1" u="none" strike="noStrike" baseline="0" dirty="0">
                    <a:solidFill>
                      <a:srgbClr val="FF0000"/>
                    </a:solidFill>
                  </a:rPr>
                  <a:t>b</a:t>
                </a:r>
                <a:r>
                  <a:rPr lang="en-US" sz="1200" b="0" i="0" u="none" strike="noStrike" baseline="0" dirty="0">
                    <a:solidFill>
                      <a:srgbClr val="FF0000"/>
                    </a:solidFill>
                  </a:rPr>
                  <a:t>). Use the Distance Formula to find </a:t>
                </a:r>
                <a:r>
                  <a:rPr lang="en-US" sz="1200" b="0" i="1" u="none" strike="noStrike" baseline="0" dirty="0">
                    <a:solidFill>
                      <a:srgbClr val="FF0000"/>
                    </a:solidFill>
                  </a:rPr>
                  <a:t>BM</a:t>
                </a:r>
                <a:r>
                  <a:rPr lang="en-US" sz="1200" b="0" i="0" u="none" strike="noStrike" baseline="0" dirty="0">
                    <a:solidFill>
                      <a:srgbClr val="FF0000"/>
                    </a:solidFill>
                  </a:rPr>
                  <a:t>, </a:t>
                </a:r>
                <a:r>
                  <a:rPr lang="en-US" sz="1200" b="0" i="1" u="none" strike="noStrike" baseline="0" dirty="0">
                    <a:solidFill>
                      <a:srgbClr val="FF0000"/>
                    </a:solidFill>
                  </a:rPr>
                  <a:t>CM</a:t>
                </a:r>
                <a:r>
                  <a:rPr lang="en-US" sz="1200" b="0" i="0" u="none" strike="noStrike" baseline="0" dirty="0">
                    <a:solidFill>
                      <a:srgbClr val="FF0000"/>
                    </a:solidFill>
                  </a:rPr>
                  <a:t>, and </a:t>
                </a:r>
                <a:r>
                  <a:rPr lang="en-US" sz="1200" b="0" i="1" u="none" strike="noStrike" baseline="0" dirty="0">
                    <a:solidFill>
                      <a:srgbClr val="FF0000"/>
                    </a:solidFill>
                  </a:rPr>
                  <a:t>AM</a:t>
                </a:r>
                <a:r>
                  <a:rPr lang="en-US" sz="1200" b="0" i="0" u="none" strike="noStrike" baseline="0" dirty="0">
                    <a:solidFill>
                      <a:srgbClr val="FF0000"/>
                    </a:solidFill>
                  </a:rPr>
                  <a:t>.</a:t>
                </a:r>
                <a:r>
                  <a:rPr lang="en-US" sz="1200" b="0" i="0" u="none" strike="noStrike" dirty="0">
                    <a:solidFill>
                      <a:srgbClr val="FF0000"/>
                    </a:solidFill>
                  </a:rPr>
                  <a:t> </a:t>
                </a:r>
                <a:r>
                  <a:rPr lang="en-US" sz="1200" b="0" i="0" u="none" strike="noStrike" baseline="0">
                    <a:solidFill>
                      <a:srgbClr val="FF0000"/>
                    </a:solidFill>
                    <a:latin typeface="Cambria Math" panose="02040503050406030204" pitchFamily="18" charset="0"/>
                  </a:rPr>
                  <a:t>𝐵𝑀=√(𝑐</a:t>
                </a:r>
                <a:r>
                  <a:rPr lang="en-US" sz="1200" b="0" i="0" u="none" strike="noStrike" baseline="30000">
                    <a:solidFill>
                      <a:srgbClr val="FF0000"/>
                    </a:solidFill>
                    <a:latin typeface="Cambria Math" panose="02040503050406030204" pitchFamily="18" charset="0"/>
                  </a:rPr>
                  <a:t>2</a:t>
                </a:r>
                <a:r>
                  <a:rPr lang="en-US" sz="1200" b="0" i="0" u="none" strike="noStrike" baseline="0">
                    <a:solidFill>
                      <a:srgbClr val="FF0000"/>
                    </a:solidFill>
                    <a:latin typeface="Cambria Math" panose="02040503050406030204" pitchFamily="18" charset="0"/>
                  </a:rPr>
                  <a:t>+𝑏</a:t>
                </a:r>
                <a:r>
                  <a:rPr lang="en-US" sz="1200" b="0" i="0" u="none" strike="noStrike" baseline="30000">
                    <a:solidFill>
                      <a:srgbClr val="FF0000"/>
                    </a:solidFill>
                    <a:latin typeface="Cambria Math" panose="02040503050406030204" pitchFamily="18" charset="0"/>
                  </a:rPr>
                  <a:t>2</a:t>
                </a:r>
                <a:r>
                  <a:rPr lang="en-US" sz="1200" b="0" i="0" u="none" strike="noStrike" baseline="0">
                    <a:solidFill>
                      <a:srgbClr val="FF0000"/>
                    </a:solidFill>
                    <a:latin typeface="Cambria Math" panose="02040503050406030204" pitchFamily="18" charset="0"/>
                  </a:rPr>
                  <a:t>)</a:t>
                </a:r>
                <a:r>
                  <a:rPr lang="en-US" sz="1200" b="0" i="0" u="none" strike="noStrike" baseline="0" dirty="0">
                    <a:solidFill>
                      <a:srgbClr val="FF0000"/>
                    </a:solidFill>
                  </a:rPr>
                  <a:t>, </a:t>
                </a:r>
                <a:r>
                  <a:rPr lang="en-US" sz="1200" b="0" i="0">
                    <a:solidFill>
                      <a:srgbClr val="FF0000"/>
                    </a:solidFill>
                    <a:latin typeface="Cambria Math" panose="02040503050406030204" pitchFamily="18" charset="0"/>
                  </a:rPr>
                  <a:t>𝐶</a:t>
                </a:r>
                <a:r>
                  <a:rPr lang="en-US" sz="1200" i="0">
                    <a:solidFill>
                      <a:srgbClr val="FF0000"/>
                    </a:solidFill>
                    <a:latin typeface="Cambria Math" panose="02040503050406030204" pitchFamily="18" charset="0"/>
                  </a:rPr>
                  <a:t>𝑀=√(𝑐</a:t>
                </a:r>
                <a:r>
                  <a:rPr lang="en-US" sz="1200" i="0" baseline="30000">
                    <a:solidFill>
                      <a:srgbClr val="FF0000"/>
                    </a:solidFill>
                    <a:latin typeface="Cambria Math" panose="02040503050406030204" pitchFamily="18" charset="0"/>
                  </a:rPr>
                  <a:t>2</a:t>
                </a:r>
                <a:r>
                  <a:rPr lang="en-US" sz="1200" i="0">
                    <a:solidFill>
                      <a:srgbClr val="FF0000"/>
                    </a:solidFill>
                    <a:latin typeface="Cambria Math" panose="02040503050406030204" pitchFamily="18" charset="0"/>
                  </a:rPr>
                  <a:t>+𝑏</a:t>
                </a:r>
                <a:r>
                  <a:rPr lang="en-US" sz="1200" i="0" baseline="30000">
                    <a:solidFill>
                      <a:srgbClr val="FF0000"/>
                    </a:solidFill>
                    <a:latin typeface="Cambria Math" panose="02040503050406030204" pitchFamily="18" charset="0"/>
                  </a:rPr>
                  <a:t>2)</a:t>
                </a:r>
                <a:r>
                  <a:rPr lang="en-US" sz="1200" b="0" i="0" u="none" strike="noStrike" baseline="0" dirty="0">
                    <a:solidFill>
                      <a:srgbClr val="FF0000"/>
                    </a:solidFill>
                  </a:rPr>
                  <a:t>, </a:t>
                </a:r>
                <a:r>
                  <a:rPr lang="en-US" sz="1200" b="0" i="0">
                    <a:solidFill>
                      <a:srgbClr val="FF0000"/>
                    </a:solidFill>
                    <a:latin typeface="Cambria Math" panose="02040503050406030204" pitchFamily="18" charset="0"/>
                  </a:rPr>
                  <a:t>𝐴</a:t>
                </a:r>
                <a:r>
                  <a:rPr lang="en-US" sz="1200" i="0">
                    <a:solidFill>
                      <a:srgbClr val="FF0000"/>
                    </a:solidFill>
                    <a:latin typeface="Cambria Math" panose="02040503050406030204" pitchFamily="18" charset="0"/>
                  </a:rPr>
                  <a:t>𝑀=√(𝑐</a:t>
                </a:r>
                <a:r>
                  <a:rPr lang="en-US" sz="1200" i="0" baseline="30000">
                    <a:solidFill>
                      <a:srgbClr val="FF0000"/>
                    </a:solidFill>
                    <a:latin typeface="Cambria Math" panose="02040503050406030204" pitchFamily="18" charset="0"/>
                  </a:rPr>
                  <a:t>2</a:t>
                </a:r>
                <a:r>
                  <a:rPr lang="en-US" sz="1200" i="0">
                    <a:solidFill>
                      <a:srgbClr val="FF0000"/>
                    </a:solidFill>
                    <a:latin typeface="Cambria Math" panose="02040503050406030204" pitchFamily="18" charset="0"/>
                  </a:rPr>
                  <a:t>+𝑏</a:t>
                </a:r>
                <a:r>
                  <a:rPr lang="en-US" sz="1200" i="0" baseline="30000">
                    <a:solidFill>
                      <a:srgbClr val="FF0000"/>
                    </a:solidFill>
                    <a:latin typeface="Cambria Math" panose="02040503050406030204" pitchFamily="18" charset="0"/>
                  </a:rPr>
                  <a:t>2)</a:t>
                </a:r>
                <a:r>
                  <a:rPr lang="en-US" sz="1200" b="0" i="0" u="none" strike="noStrike" baseline="0" dirty="0">
                    <a:solidFill>
                      <a:srgbClr val="FF0000"/>
                    </a:solidFill>
                  </a:rPr>
                  <a:t>. Therefore, </a:t>
                </a:r>
                <a:r>
                  <a:rPr lang="en-US" sz="1200" b="0" i="1" u="none" strike="noStrike" baseline="0" dirty="0">
                    <a:solidFill>
                      <a:srgbClr val="FF0000"/>
                    </a:solidFill>
                  </a:rPr>
                  <a:t>BM</a:t>
                </a:r>
                <a:r>
                  <a:rPr lang="en-US" sz="1200" b="0" i="0" u="none" strike="noStrike" baseline="0" dirty="0">
                    <a:solidFill>
                      <a:srgbClr val="FF0000"/>
                    </a:solidFill>
                  </a:rPr>
                  <a:t> = </a:t>
                </a:r>
                <a:r>
                  <a:rPr lang="en-US" sz="1200" b="0" i="1" u="none" strike="noStrike" baseline="0" dirty="0">
                    <a:solidFill>
                      <a:srgbClr val="FF0000"/>
                    </a:solidFill>
                  </a:rPr>
                  <a:t>CM</a:t>
                </a:r>
                <a:r>
                  <a:rPr lang="en-US" sz="1200" b="0" i="0" u="none" strike="noStrike" baseline="0" dirty="0">
                    <a:solidFill>
                      <a:srgbClr val="FF0000"/>
                    </a:solidFill>
                  </a:rPr>
                  <a:t> = </a:t>
                </a:r>
                <a:r>
                  <a:rPr lang="en-US" sz="1200" b="0" i="1" u="none" strike="noStrike" baseline="0" dirty="0">
                    <a:solidFill>
                      <a:srgbClr val="FF0000"/>
                    </a:solidFill>
                  </a:rPr>
                  <a:t>AM</a:t>
                </a:r>
                <a:r>
                  <a:rPr lang="en-US" sz="1200" b="0" i="0" u="none" strike="noStrike" baseline="0" dirty="0">
                    <a:solidFill>
                      <a:srgbClr val="FF0000"/>
                    </a:solidFill>
                  </a:rPr>
                  <a:t>.</a:t>
                </a:r>
                <a:endParaRPr lang="en-US" sz="1200" b="0" i="1" u="none" strike="noStrike" baseline="0" dirty="0">
                  <a:solidFill>
                    <a:srgbClr val="FF0000"/>
                  </a:solidFill>
                </a:endParaRPr>
              </a:p>
              <a:p>
                <a:endParaRPr lang="en-IN" b="1"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39</a:t>
            </a:fld>
            <a:endParaRPr lang="en-US" dirty="0"/>
          </a:p>
        </p:txBody>
      </p:sp>
    </p:spTree>
    <p:extLst>
      <p:ext uri="{BB962C8B-B14F-4D97-AF65-F5344CB8AC3E}">
        <p14:creationId xmlns:p14="http://schemas.microsoft.com/office/powerpoint/2010/main" val="269948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19</a:t>
            </a:fld>
            <a:endParaRPr lang="en-US" dirty="0"/>
          </a:p>
        </p:txBody>
      </p:sp>
    </p:spTree>
    <p:extLst>
      <p:ext uri="{BB962C8B-B14F-4D97-AF65-F5344CB8AC3E}">
        <p14:creationId xmlns:p14="http://schemas.microsoft.com/office/powerpoint/2010/main" val="57180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i="1" dirty="0">
                <a:solidFill>
                  <a:srgbClr val="FF0000"/>
                </a:solidFill>
              </a:rPr>
              <a:t>A</a:t>
            </a:r>
            <a:r>
              <a:rPr lang="pt-BR" sz="1200" dirty="0">
                <a:solidFill>
                  <a:srgbClr val="FF0000"/>
                </a:solidFill>
              </a:rPr>
              <a:t>(0, </a:t>
            </a:r>
            <a:r>
              <a:rPr lang="pt-BR" sz="1200" i="1" dirty="0">
                <a:solidFill>
                  <a:srgbClr val="FF0000"/>
                </a:solidFill>
              </a:rPr>
              <a:t>a</a:t>
            </a:r>
            <a:r>
              <a:rPr lang="pt-BR" sz="1200" dirty="0">
                <a:solidFill>
                  <a:srgbClr val="FF0000"/>
                </a:solidFill>
              </a:rPr>
              <a:t>); </a:t>
            </a:r>
            <a:r>
              <a:rPr lang="pt-BR" sz="1200" i="1" dirty="0">
                <a:solidFill>
                  <a:srgbClr val="FF0000"/>
                </a:solidFill>
              </a:rPr>
              <a:t>B</a:t>
            </a:r>
            <a:r>
              <a:rPr lang="pt-BR" sz="1200" dirty="0">
                <a:solidFill>
                  <a:srgbClr val="FF0000"/>
                </a:solidFill>
              </a:rPr>
              <a:t>(0, 0); </a:t>
            </a:r>
            <a:r>
              <a:rPr lang="pt-BR" sz="1200" i="1" dirty="0">
                <a:solidFill>
                  <a:srgbClr val="FF0000"/>
                </a:solidFill>
              </a:rPr>
              <a:t>C</a:t>
            </a:r>
            <a:r>
              <a:rPr lang="pt-BR" sz="1200" dirty="0">
                <a:solidFill>
                  <a:srgbClr val="FF0000"/>
                </a:solidFill>
              </a:rPr>
              <a:t>(</a:t>
            </a:r>
            <a:r>
              <a:rPr lang="pt-BR" sz="1200" i="1" dirty="0">
                <a:solidFill>
                  <a:srgbClr val="FF0000"/>
                </a:solidFill>
              </a:rPr>
              <a:t>a</a:t>
            </a:r>
            <a:r>
              <a:rPr lang="pt-BR" sz="1200" dirty="0">
                <a:solidFill>
                  <a:srgbClr val="FF0000"/>
                </a:solidFill>
              </a:rPr>
              <a:t>, 0)</a:t>
            </a:r>
            <a:endParaRPr lang="en-US" sz="120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20</a:t>
            </a:fld>
            <a:endParaRPr lang="en-US" dirty="0"/>
          </a:p>
        </p:txBody>
      </p:sp>
    </p:spTree>
    <p:extLst>
      <p:ext uri="{BB962C8B-B14F-4D97-AF65-F5344CB8AC3E}">
        <p14:creationId xmlns:p14="http://schemas.microsoft.com/office/powerpoint/2010/main" val="129784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a:ea typeface="+mn-ea"/>
                    <a:cs typeface="+mn-cs"/>
                  </a:rPr>
                  <a:t>Proof:</a:t>
                </a:r>
              </a:p>
              <a:p>
                <a:pPr lvl="0">
                  <a:spcBef>
                    <a:spcPts val="0"/>
                  </a:spcBef>
                  <a:defRPr/>
                </a:pPr>
                <a:r>
                  <a:rPr lang="en-US" sz="1200" dirty="0">
                    <a:solidFill>
                      <a:srgbClr val="FF0000"/>
                    </a:solidFill>
                  </a:rPr>
                  <a:t>The </a:t>
                </a:r>
                <a:r>
                  <a:rPr lang="en-US" sz="1200" dirty="0">
                    <a:solidFill>
                      <a:srgbClr val="FF0000"/>
                    </a:solidFill>
                    <a:uFill>
                      <a:solidFill>
                        <a:schemeClr val="tx2"/>
                      </a:solidFill>
                    </a:uFill>
                  </a:rPr>
                  <a:t>midpoint</a:t>
                </a:r>
                <a:r>
                  <a:rPr lang="en-US" sz="1200" dirty="0">
                    <a:solidFill>
                      <a:srgbClr val="FF0000"/>
                    </a:solidFill>
                  </a:rPr>
                  <a:t> of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𝐴𝐶</m:t>
                        </m:r>
                      </m:e>
                    </m:acc>
                  </m:oMath>
                </a14:m>
                <a:r>
                  <a:rPr lang="en-US" sz="1200" i="1" dirty="0">
                    <a:solidFill>
                      <a:srgbClr val="FF0000"/>
                    </a:solidFill>
                  </a:rPr>
                  <a:t> </a:t>
                </a:r>
                <a:r>
                  <a:rPr lang="en-US" sz="1200" dirty="0">
                    <a:solidFill>
                      <a:srgbClr val="FF0000"/>
                    </a:solidFill>
                  </a:rPr>
                  <a:t>is </a:t>
                </a:r>
                <a14:m>
                  <m:oMath xmlns:m="http://schemas.openxmlformats.org/officeDocument/2006/math">
                    <m:d>
                      <m:dPr>
                        <m:ctrlPr>
                          <a:rPr lang="en-US" sz="1200" b="0" i="1" smtClean="0">
                            <a:solidFill>
                              <a:srgbClr val="FF0000"/>
                            </a:solidFill>
                            <a:latin typeface="Cambria Math" panose="02040503050406030204" pitchFamily="18" charset="0"/>
                          </a:rPr>
                        </m:ctrlPr>
                      </m:dPr>
                      <m:e>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0+</m:t>
                            </m:r>
                            <m:r>
                              <a:rPr lang="en-US" sz="1200" i="1">
                                <a:solidFill>
                                  <a:srgbClr val="FF0000"/>
                                </a:solidFill>
                                <a:latin typeface="Cambria Math" panose="02040503050406030204" pitchFamily="18" charset="0"/>
                              </a:rPr>
                              <m:t>𝑎</m:t>
                            </m:r>
                            <m:r>
                              <a:rPr lang="en-US" sz="1200" i="1">
                                <a:solidFill>
                                  <a:srgbClr val="FF0000"/>
                                </a:solidFill>
                                <a:latin typeface="Cambria Math" panose="02040503050406030204" pitchFamily="18" charset="0"/>
                              </a:rPr>
                              <m:t>+</m:t>
                            </m:r>
                            <m:r>
                              <a:rPr lang="en-US" sz="1200" i="1">
                                <a:solidFill>
                                  <a:srgbClr val="FF0000"/>
                                </a:solidFill>
                                <a:latin typeface="Cambria Math" panose="02040503050406030204" pitchFamily="18" charset="0"/>
                              </a:rPr>
                              <m:t>𝑥</m:t>
                            </m:r>
                          </m:num>
                          <m:den>
                            <m:r>
                              <a:rPr lang="en-US" sz="1200" i="1">
                                <a:solidFill>
                                  <a:srgbClr val="FF0000"/>
                                </a:solidFill>
                                <a:latin typeface="Cambria Math" panose="02040503050406030204" pitchFamily="18" charset="0"/>
                              </a:rPr>
                              <m:t>2</m:t>
                            </m:r>
                          </m:den>
                        </m:f>
                        <m:r>
                          <a:rPr lang="en-US" sz="1200" i="1">
                            <a:solidFill>
                              <a:srgbClr val="FF0000"/>
                            </a:solidFill>
                            <a:latin typeface="Cambria Math" panose="02040503050406030204" pitchFamily="18" charset="0"/>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0+</m:t>
                            </m:r>
                            <m:r>
                              <a:rPr lang="en-US" sz="1200" i="1">
                                <a:solidFill>
                                  <a:srgbClr val="FF0000"/>
                                </a:solidFill>
                                <a:latin typeface="Cambria Math" panose="02040503050406030204" pitchFamily="18" charset="0"/>
                              </a:rPr>
                              <m:t>𝑏</m:t>
                            </m:r>
                          </m:num>
                          <m:den>
                            <m:r>
                              <a:rPr lang="en-US" sz="1200" i="1">
                                <a:solidFill>
                                  <a:srgbClr val="FF0000"/>
                                </a:solidFill>
                                <a:latin typeface="Cambria Math" panose="02040503050406030204" pitchFamily="18" charset="0"/>
                              </a:rPr>
                              <m:t>2</m:t>
                            </m:r>
                          </m:den>
                        </m:f>
                      </m:e>
                    </m:d>
                    <m:r>
                      <a:rPr lang="en-US" sz="1200" b="0" i="1" smtClean="0">
                        <a:solidFill>
                          <a:srgbClr val="FF0000"/>
                        </a:solidFill>
                        <a:latin typeface="Cambria Math" panose="02040503050406030204" pitchFamily="18" charset="0"/>
                      </a:rPr>
                      <m:t> </m:t>
                    </m:r>
                  </m:oMath>
                </a14:m>
                <a:r>
                  <a:rPr kumimoji="0" lang="en-US" sz="1200" strike="noStrike" kern="1200" cap="none" spc="0" normalizeH="0" baseline="0" noProof="0" dirty="0">
                    <a:ln>
                      <a:noFill/>
                    </a:ln>
                    <a:solidFill>
                      <a:srgbClr val="FF0000"/>
                    </a:solidFill>
                    <a:effectLst/>
                    <a:uLnTx/>
                    <a:uFillTx/>
                  </a:rPr>
                  <a:t>or </a:t>
                </a:r>
                <a14:m>
                  <m:oMath xmlns:m="http://schemas.openxmlformats.org/officeDocument/2006/math">
                    <m:d>
                      <m:dPr>
                        <m:ctrlPr>
                          <a:rPr lang="en-US" sz="1200" i="1" smtClean="0">
                            <a:solidFill>
                              <a:srgbClr val="FF0000"/>
                            </a:solidFill>
                            <a:latin typeface="Cambria Math" panose="02040503050406030204" pitchFamily="18" charset="0"/>
                          </a:rPr>
                        </m:ctrlPr>
                      </m:dPr>
                      <m:e>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𝑎</m:t>
                            </m:r>
                            <m:r>
                              <a:rPr lang="en-US" sz="1200" i="1">
                                <a:solidFill>
                                  <a:srgbClr val="FF0000"/>
                                </a:solidFill>
                                <a:latin typeface="Cambria Math" panose="02040503050406030204" pitchFamily="18" charset="0"/>
                              </a:rPr>
                              <m:t>+</m:t>
                            </m:r>
                            <m:r>
                              <a:rPr lang="en-US" sz="1200" i="1">
                                <a:solidFill>
                                  <a:srgbClr val="FF0000"/>
                                </a:solidFill>
                                <a:latin typeface="Cambria Math" panose="02040503050406030204" pitchFamily="18" charset="0"/>
                              </a:rPr>
                              <m:t>𝑥</m:t>
                            </m:r>
                          </m:num>
                          <m:den>
                            <m:r>
                              <a:rPr lang="en-US" sz="1200" i="1">
                                <a:solidFill>
                                  <a:srgbClr val="FF0000"/>
                                </a:solidFill>
                                <a:latin typeface="Cambria Math" panose="02040503050406030204" pitchFamily="18" charset="0"/>
                              </a:rPr>
                              <m:t>2</m:t>
                            </m:r>
                          </m:den>
                        </m:f>
                        <m:r>
                          <a:rPr lang="en-US" sz="1200" i="1">
                            <a:solidFill>
                              <a:srgbClr val="FF0000"/>
                            </a:solidFill>
                            <a:latin typeface="Cambria Math" panose="02040503050406030204" pitchFamily="18" charset="0"/>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𝑏</m:t>
                            </m:r>
                          </m:num>
                          <m:den>
                            <m:r>
                              <a:rPr lang="en-US" sz="1200" i="1">
                                <a:solidFill>
                                  <a:srgbClr val="FF0000"/>
                                </a:solidFill>
                                <a:latin typeface="Cambria Math" panose="02040503050406030204" pitchFamily="18" charset="0"/>
                              </a:rPr>
                              <m:t>2</m:t>
                            </m:r>
                          </m:den>
                        </m:f>
                      </m:e>
                    </m:d>
                  </m:oMath>
                </a14:m>
                <a:r>
                  <a:rPr kumimoji="0" lang="en-US" sz="1200" strike="noStrike" kern="1200" cap="none" spc="0" normalizeH="0" baseline="0" noProof="0" dirty="0">
                    <a:ln>
                      <a:noFill/>
                    </a:ln>
                    <a:solidFill>
                      <a:srgbClr val="FF0000"/>
                    </a:solidFill>
                    <a:effectLst/>
                    <a:uLnTx/>
                    <a:uFillTx/>
                  </a:rPr>
                  <a:t>. The </a:t>
                </a:r>
                <a:r>
                  <a:rPr lang="en-US" sz="1200" dirty="0">
                    <a:solidFill>
                      <a:srgbClr val="FF0000"/>
                    </a:solidFill>
                  </a:rPr>
                  <a:t>midpoint of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𝐵𝐷</m:t>
                        </m:r>
                      </m:e>
                    </m:acc>
                  </m:oMath>
                </a14:m>
                <a:r>
                  <a:rPr lang="en-US" sz="1200" i="1" dirty="0">
                    <a:solidFill>
                      <a:srgbClr val="FF0000"/>
                    </a:solidFill>
                  </a:rPr>
                  <a:t> </a:t>
                </a:r>
                <a:r>
                  <a:rPr lang="en-US" sz="1200" dirty="0">
                    <a:solidFill>
                      <a:srgbClr val="FF0000"/>
                    </a:solidFill>
                  </a:rPr>
                  <a:t>is </a:t>
                </a:r>
                <a14:m>
                  <m:oMath xmlns:m="http://schemas.openxmlformats.org/officeDocument/2006/math">
                    <m:d>
                      <m:dPr>
                        <m:ctrlPr>
                          <a:rPr lang="en-US" sz="1200" i="1">
                            <a:solidFill>
                              <a:srgbClr val="FF0000"/>
                            </a:solidFill>
                            <a:latin typeface="Cambria Math" panose="02040503050406030204" pitchFamily="18" charset="0"/>
                          </a:rPr>
                        </m:ctrlPr>
                      </m:dPr>
                      <m:e>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0+</m:t>
                            </m:r>
                            <m:r>
                              <a:rPr lang="en-US" sz="1200" i="1">
                                <a:solidFill>
                                  <a:srgbClr val="FF0000"/>
                                </a:solidFill>
                                <a:latin typeface="Cambria Math" panose="02040503050406030204" pitchFamily="18" charset="0"/>
                              </a:rPr>
                              <m:t>𝑥</m:t>
                            </m:r>
                            <m:r>
                              <a:rPr lang="en-US" sz="1200" i="1">
                                <a:solidFill>
                                  <a:srgbClr val="FF0000"/>
                                </a:solidFill>
                                <a:latin typeface="Cambria Math" panose="02040503050406030204" pitchFamily="18" charset="0"/>
                              </a:rPr>
                              <m:t>+</m:t>
                            </m:r>
                            <m:r>
                              <a:rPr lang="en-US" sz="1200" i="1">
                                <a:solidFill>
                                  <a:srgbClr val="FF0000"/>
                                </a:solidFill>
                                <a:latin typeface="Cambria Math" panose="02040503050406030204" pitchFamily="18" charset="0"/>
                              </a:rPr>
                              <m:t>𝑎</m:t>
                            </m:r>
                          </m:num>
                          <m:den>
                            <m:r>
                              <a:rPr lang="en-US" sz="1200" i="1">
                                <a:solidFill>
                                  <a:srgbClr val="FF0000"/>
                                </a:solidFill>
                                <a:latin typeface="Cambria Math" panose="02040503050406030204" pitchFamily="18" charset="0"/>
                              </a:rPr>
                              <m:t>2</m:t>
                            </m:r>
                          </m:den>
                        </m:f>
                        <m:r>
                          <a:rPr lang="en-US" sz="1200" i="1">
                            <a:solidFill>
                              <a:srgbClr val="FF0000"/>
                            </a:solidFill>
                            <a:latin typeface="Cambria Math" panose="02040503050406030204" pitchFamily="18" charset="0"/>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𝑏</m:t>
                            </m:r>
                            <m:r>
                              <a:rPr lang="en-US" sz="1200" i="1">
                                <a:solidFill>
                                  <a:srgbClr val="FF0000"/>
                                </a:solidFill>
                                <a:latin typeface="Cambria Math" panose="02040503050406030204" pitchFamily="18" charset="0"/>
                              </a:rPr>
                              <m:t>+0</m:t>
                            </m:r>
                          </m:num>
                          <m:den>
                            <m:r>
                              <a:rPr lang="en-US" sz="1200" i="1">
                                <a:solidFill>
                                  <a:srgbClr val="FF0000"/>
                                </a:solidFill>
                                <a:latin typeface="Cambria Math" panose="02040503050406030204" pitchFamily="18" charset="0"/>
                              </a:rPr>
                              <m:t>2</m:t>
                            </m:r>
                          </m:den>
                        </m:f>
                      </m:e>
                    </m:d>
                    <m:r>
                      <a:rPr lang="en-US" sz="1200" b="0" i="1" smtClean="0">
                        <a:solidFill>
                          <a:srgbClr val="FF0000"/>
                        </a:solidFill>
                        <a:latin typeface="Cambria Math" panose="02040503050406030204" pitchFamily="18" charset="0"/>
                      </a:rPr>
                      <m:t> </m:t>
                    </m:r>
                  </m:oMath>
                </a14:m>
                <a:r>
                  <a:rPr lang="en-US" sz="1200" dirty="0">
                    <a:solidFill>
                      <a:srgbClr val="FF0000"/>
                    </a:solidFill>
                  </a:rPr>
                  <a:t>or </a:t>
                </a:r>
                <a14:m>
                  <m:oMath xmlns:m="http://schemas.openxmlformats.org/officeDocument/2006/math">
                    <m:d>
                      <m:dPr>
                        <m:ctrlPr>
                          <a:rPr lang="en-US" sz="1200" i="1">
                            <a:solidFill>
                              <a:srgbClr val="FF0000"/>
                            </a:solidFill>
                            <a:latin typeface="Cambria Math" panose="02040503050406030204" pitchFamily="18" charset="0"/>
                          </a:rPr>
                        </m:ctrlPr>
                      </m:dPr>
                      <m:e>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𝑎</m:t>
                            </m:r>
                            <m:r>
                              <a:rPr lang="en-US" sz="1200" i="1">
                                <a:solidFill>
                                  <a:srgbClr val="FF0000"/>
                                </a:solidFill>
                                <a:latin typeface="Cambria Math" panose="02040503050406030204" pitchFamily="18" charset="0"/>
                              </a:rPr>
                              <m:t>+</m:t>
                            </m:r>
                            <m:r>
                              <a:rPr lang="en-US" sz="1200" i="1">
                                <a:solidFill>
                                  <a:srgbClr val="FF0000"/>
                                </a:solidFill>
                                <a:latin typeface="Cambria Math" panose="02040503050406030204" pitchFamily="18" charset="0"/>
                              </a:rPr>
                              <m:t>𝑥</m:t>
                            </m:r>
                          </m:num>
                          <m:den>
                            <m:r>
                              <a:rPr lang="en-US" sz="1200" i="1">
                                <a:solidFill>
                                  <a:srgbClr val="FF0000"/>
                                </a:solidFill>
                                <a:latin typeface="Cambria Math" panose="02040503050406030204" pitchFamily="18" charset="0"/>
                              </a:rPr>
                              <m:t>2</m:t>
                            </m:r>
                          </m:den>
                        </m:f>
                        <m:r>
                          <a:rPr lang="en-US" sz="1200" i="1">
                            <a:solidFill>
                              <a:srgbClr val="FF0000"/>
                            </a:solidFill>
                            <a:latin typeface="Cambria Math" panose="02040503050406030204" pitchFamily="18" charset="0"/>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𝑏</m:t>
                            </m:r>
                          </m:num>
                          <m:den>
                            <m:r>
                              <a:rPr lang="en-US" sz="1200" i="1">
                                <a:solidFill>
                                  <a:srgbClr val="FF0000"/>
                                </a:solidFill>
                                <a:latin typeface="Cambria Math" panose="02040503050406030204" pitchFamily="18" charset="0"/>
                              </a:rPr>
                              <m:t>2</m:t>
                            </m:r>
                          </m:den>
                        </m:f>
                      </m:e>
                    </m:d>
                  </m:oMath>
                </a14:m>
                <a:r>
                  <a:rPr lang="en-US" sz="1200" dirty="0">
                    <a:solidFill>
                      <a:srgbClr val="FF0000"/>
                    </a:solidFill>
                  </a:rPr>
                  <a:t>. Because </a:t>
                </a:r>
                <a:r>
                  <a:rPr lang="en-US" sz="1200" i="1" dirty="0">
                    <a:solidFill>
                      <a:srgbClr val="FF0000"/>
                    </a:solidFill>
                  </a:rPr>
                  <a:t>X</a:t>
                </a:r>
                <a:r>
                  <a:rPr lang="en-US" sz="1200" dirty="0">
                    <a:solidFill>
                      <a:srgbClr val="FF0000"/>
                    </a:solidFill>
                  </a:rPr>
                  <a:t> is located at </a:t>
                </a:r>
                <a14:m>
                  <m:oMath xmlns:m="http://schemas.openxmlformats.org/officeDocument/2006/math">
                    <m:d>
                      <m:dPr>
                        <m:ctrlPr>
                          <a:rPr lang="en-US" sz="1200" i="1">
                            <a:solidFill>
                              <a:srgbClr val="FF0000"/>
                            </a:solidFill>
                            <a:latin typeface="Cambria Math" panose="02040503050406030204" pitchFamily="18" charset="0"/>
                          </a:rPr>
                        </m:ctrlPr>
                      </m:dPr>
                      <m:e>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𝑎</m:t>
                            </m:r>
                            <m:r>
                              <a:rPr lang="en-US" sz="1200" i="1">
                                <a:solidFill>
                                  <a:srgbClr val="FF0000"/>
                                </a:solidFill>
                                <a:latin typeface="Cambria Math" panose="02040503050406030204" pitchFamily="18" charset="0"/>
                              </a:rPr>
                              <m:t>+</m:t>
                            </m:r>
                            <m:r>
                              <a:rPr lang="en-US" sz="1200" i="1">
                                <a:solidFill>
                                  <a:srgbClr val="FF0000"/>
                                </a:solidFill>
                                <a:latin typeface="Cambria Math" panose="02040503050406030204" pitchFamily="18" charset="0"/>
                              </a:rPr>
                              <m:t>𝑥</m:t>
                            </m:r>
                          </m:num>
                          <m:den>
                            <m:r>
                              <a:rPr lang="en-US" sz="1200" i="1">
                                <a:solidFill>
                                  <a:srgbClr val="FF0000"/>
                                </a:solidFill>
                                <a:latin typeface="Cambria Math" panose="02040503050406030204" pitchFamily="18" charset="0"/>
                              </a:rPr>
                              <m:t>2</m:t>
                            </m:r>
                          </m:den>
                        </m:f>
                        <m:r>
                          <a:rPr lang="en-US" sz="1200" i="1">
                            <a:solidFill>
                              <a:srgbClr val="FF0000"/>
                            </a:solidFill>
                            <a:latin typeface="Cambria Math" panose="02040503050406030204" pitchFamily="18" charset="0"/>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𝑏</m:t>
                            </m:r>
                          </m:num>
                          <m:den>
                            <m:r>
                              <a:rPr lang="en-US" sz="1200" i="1">
                                <a:solidFill>
                                  <a:srgbClr val="FF0000"/>
                                </a:solidFill>
                                <a:latin typeface="Cambria Math" panose="02040503050406030204" pitchFamily="18" charset="0"/>
                              </a:rPr>
                              <m:t>2</m:t>
                            </m:r>
                          </m:den>
                        </m:f>
                      </m:e>
                    </m:d>
                  </m:oMath>
                </a14:m>
                <a:r>
                  <a:rPr lang="en-US" sz="1200" dirty="0">
                    <a:solidFill>
                      <a:srgbClr val="FF0000"/>
                    </a:solidFill>
                  </a:rPr>
                  <a:t>, it is the midpoint of </a:t>
                </a:r>
                <a14:m>
                  <m:oMath xmlns:m="http://schemas.openxmlformats.org/officeDocument/2006/math">
                    <m:acc>
                      <m:accPr>
                        <m:chr m:val="̅"/>
                        <m:ctrlPr>
                          <a:rPr lang="en-US"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𝐴𝐶</m:t>
                        </m:r>
                      </m:e>
                    </m:acc>
                  </m:oMath>
                </a14:m>
                <a:r>
                  <a:rPr lang="en-US" sz="1200" dirty="0">
                    <a:solidFill>
                      <a:srgbClr val="FF0000"/>
                    </a:solidFill>
                  </a:rPr>
                  <a:t> and </a:t>
                </a:r>
                <a14:m>
                  <m:oMath xmlns:m="http://schemas.openxmlformats.org/officeDocument/2006/math">
                    <m:acc>
                      <m:accPr>
                        <m:chr m:val="̅"/>
                        <m:ctrlPr>
                          <a:rPr lang="en-US"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𝐵𝐷</m:t>
                        </m:r>
                      </m:e>
                    </m:acc>
                  </m:oMath>
                </a14:m>
                <a:r>
                  <a:rPr lang="en-US" sz="1200" dirty="0">
                    <a:solidFill>
                      <a:srgbClr val="FF0000"/>
                    </a:solidFill>
                  </a:rPr>
                  <a:t>. By the definition of a segment bisector,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𝐴𝐶</m:t>
                        </m:r>
                      </m:e>
                    </m:acc>
                  </m:oMath>
                </a14:m>
                <a:r>
                  <a:rPr lang="en-US" sz="1200" dirty="0">
                    <a:solidFill>
                      <a:srgbClr val="FF0000"/>
                    </a:solidFill>
                  </a:rPr>
                  <a:t> bisects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𝐵𝐷</m:t>
                        </m:r>
                      </m:e>
                    </m:acc>
                  </m:oMath>
                </a14:m>
                <a:r>
                  <a:rPr lang="en-US" sz="1200" dirty="0">
                    <a:solidFill>
                      <a:srgbClr val="FF0000"/>
                    </a:solidFill>
                  </a:rPr>
                  <a:t> and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𝐵𝐷</m:t>
                        </m:r>
                      </m:e>
                    </m:acc>
                  </m:oMath>
                </a14:m>
                <a:r>
                  <a:rPr lang="en-US" sz="1200" dirty="0">
                    <a:solidFill>
                      <a:srgbClr val="FF0000"/>
                    </a:solidFill>
                  </a:rPr>
                  <a:t> bisects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𝐴𝐶</m:t>
                        </m:r>
                      </m:e>
                    </m:acc>
                  </m:oMath>
                </a14:m>
                <a:r>
                  <a:rPr lang="en-US" sz="1200" dirty="0">
                    <a:solidFill>
                      <a:srgbClr val="FF0000"/>
                    </a:solidFill>
                  </a:rPr>
                  <a:t>. </a:t>
                </a:r>
                <a:r>
                  <a:rPr kumimoji="0" lang="en-US" sz="1200" i="0" strike="noStrike" kern="1200" cap="none" spc="0" normalizeH="0" baseline="0" noProof="0" dirty="0">
                    <a:ln>
                      <a:noFill/>
                    </a:ln>
                    <a:solidFill>
                      <a:srgbClr val="FF0000"/>
                    </a:solidFill>
                    <a:effectLst/>
                    <a:uLnTx/>
                    <a:uFillTx/>
                  </a:rPr>
                  <a:t>Therefore, </a:t>
                </a:r>
                <a14:m>
                  <m:oMath xmlns:m="http://schemas.openxmlformats.org/officeDocument/2006/math">
                    <m:acc>
                      <m:accPr>
                        <m:chr m:val="̅"/>
                        <m:ctrlPr>
                          <a:rPr kumimoji="0" lang="en-US" sz="1200" i="1" strike="noStrike" kern="1200" cap="none" spc="0" normalizeH="0" baseline="0" noProof="0" smtClean="0">
                            <a:ln>
                              <a:noFill/>
                            </a:ln>
                            <a:solidFill>
                              <a:srgbClr val="FF0000"/>
                            </a:solidFill>
                            <a:effectLst/>
                            <a:uLnTx/>
                            <a:uFillTx/>
                            <a:latin typeface="Cambria Math" panose="02040503050406030204" pitchFamily="18" charset="0"/>
                          </a:rPr>
                        </m:ctrlPr>
                      </m:accPr>
                      <m:e>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𝐵𝑋</m:t>
                        </m:r>
                      </m:e>
                    </m:acc>
                    <m:r>
                      <a:rPr lang="en-US" sz="1200" dirty="0">
                        <a:solidFill>
                          <a:srgbClr val="FF0000"/>
                        </a:solidFill>
                        <a:latin typeface="Cambria Math" panose="02040503050406030204" pitchFamily="18" charset="0"/>
                      </a:rPr>
                      <m:t> </m:t>
                    </m:r>
                  </m:oMath>
                </a14:m>
                <a:r>
                  <a:rPr kumimoji="0" lang="en-US" sz="1200" i="0" strike="noStrike" kern="1200" cap="none" spc="0" normalizeH="0" baseline="0" noProof="0" dirty="0">
                    <a:ln>
                      <a:noFill/>
                    </a:ln>
                    <a:solidFill>
                      <a:srgbClr val="FF0000"/>
                    </a:solidFill>
                    <a:effectLst/>
                    <a:uLnTx/>
                    <a:uFillTx/>
                  </a:rPr>
                  <a:t>≅</a:t>
                </a:r>
                <a14:m>
                  <m:oMath xmlns:m="http://schemas.openxmlformats.org/officeDocument/2006/math">
                    <m:r>
                      <a:rPr lang="en-US" sz="1200" dirty="0">
                        <a:solidFill>
                          <a:srgbClr val="FF0000"/>
                        </a:solidFill>
                        <a:latin typeface="Cambria Math" panose="02040503050406030204" pitchFamily="18" charset="0"/>
                      </a:rPr>
                      <m:t> </m:t>
                    </m:r>
                    <m:acc>
                      <m:accPr>
                        <m:chr m:val="̅"/>
                        <m:ctrlPr>
                          <a:rPr kumimoji="0" lang="en-US" sz="1200" i="1" strike="noStrike" kern="1200" cap="none" spc="0" normalizeH="0" baseline="0" noProof="0" smtClean="0">
                            <a:ln>
                              <a:noFill/>
                            </a:ln>
                            <a:solidFill>
                              <a:srgbClr val="FF0000"/>
                            </a:solidFill>
                            <a:effectLst/>
                            <a:uLnTx/>
                            <a:uFillTx/>
                            <a:latin typeface="Cambria Math" panose="02040503050406030204" pitchFamily="18" charset="0"/>
                          </a:rPr>
                        </m:ctrlPr>
                      </m:accPr>
                      <m:e>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𝑋𝐷</m:t>
                        </m:r>
                      </m:e>
                    </m:acc>
                  </m:oMath>
                </a14:m>
                <a:r>
                  <a:rPr kumimoji="0" lang="en-US" sz="1200" i="0" strike="noStrike" kern="1200" cap="none" spc="0" normalizeH="0" baseline="0" noProof="0" dirty="0">
                    <a:ln>
                      <a:noFill/>
                    </a:ln>
                    <a:solidFill>
                      <a:srgbClr val="FF0000"/>
                    </a:solidFill>
                    <a:effectLst/>
                    <a:uLnTx/>
                    <a:uFillTx/>
                  </a:rPr>
                  <a:t> and </a:t>
                </a:r>
                <a14:m>
                  <m:oMath xmlns:m="http://schemas.openxmlformats.org/officeDocument/2006/math">
                    <m:acc>
                      <m:accPr>
                        <m:chr m:val="̅"/>
                        <m:ctrlPr>
                          <a:rPr kumimoji="0" lang="en-US" sz="1200" i="1" strike="noStrike" kern="1200" cap="none" spc="0" normalizeH="0" baseline="0" noProof="0" smtClean="0">
                            <a:ln>
                              <a:noFill/>
                            </a:ln>
                            <a:solidFill>
                              <a:srgbClr val="FF0000"/>
                            </a:solidFill>
                            <a:effectLst/>
                            <a:uLnTx/>
                            <a:uFillTx/>
                            <a:latin typeface="Cambria Math" panose="02040503050406030204" pitchFamily="18" charset="0"/>
                          </a:rPr>
                        </m:ctrlPr>
                      </m:accPr>
                      <m:e>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𝐴𝑋</m:t>
                        </m:r>
                      </m:e>
                    </m:acc>
                    <m:r>
                      <a:rPr lang="en-US" sz="1200" dirty="0">
                        <a:solidFill>
                          <a:srgbClr val="FF0000"/>
                        </a:solidFill>
                        <a:latin typeface="Cambria Math" panose="02040503050406030204" pitchFamily="18" charset="0"/>
                      </a:rPr>
                      <m:t> </m:t>
                    </m:r>
                  </m:oMath>
                </a14:m>
                <a:r>
                  <a:rPr kumimoji="0" lang="en-US" sz="1200" i="0" strike="noStrike" kern="1200" cap="none" spc="0" normalizeH="0" baseline="0" noProof="0" dirty="0">
                    <a:ln>
                      <a:noFill/>
                    </a:ln>
                    <a:solidFill>
                      <a:srgbClr val="FF0000"/>
                    </a:solidFill>
                    <a:effectLst/>
                    <a:uLnTx/>
                    <a:uFillTx/>
                  </a:rPr>
                  <a:t>≅</a:t>
                </a:r>
                <a14:m>
                  <m:oMath xmlns:m="http://schemas.openxmlformats.org/officeDocument/2006/math">
                    <m:r>
                      <a:rPr lang="en-US" sz="1200" dirty="0">
                        <a:solidFill>
                          <a:srgbClr val="FF0000"/>
                        </a:solidFill>
                        <a:latin typeface="Cambria Math" panose="02040503050406030204" pitchFamily="18" charset="0"/>
                      </a:rPr>
                      <m:t> </m:t>
                    </m:r>
                    <m:acc>
                      <m:accPr>
                        <m:chr m:val="̅"/>
                        <m:ctrlPr>
                          <a:rPr kumimoji="0" lang="en-US" sz="1200" i="1" strike="noStrike" kern="1200" cap="none" spc="0" normalizeH="0" baseline="0" noProof="0" smtClean="0">
                            <a:ln>
                              <a:noFill/>
                            </a:ln>
                            <a:solidFill>
                              <a:srgbClr val="FF0000"/>
                            </a:solidFill>
                            <a:effectLst/>
                            <a:uLnTx/>
                            <a:uFillTx/>
                            <a:latin typeface="Cambria Math" panose="02040503050406030204" pitchFamily="18" charset="0"/>
                          </a:rPr>
                        </m:ctrlPr>
                      </m:accPr>
                      <m:e>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𝑋𝐶</m:t>
                        </m:r>
                      </m:e>
                    </m:acc>
                  </m:oMath>
                </a14:m>
                <a:r>
                  <a:rPr kumimoji="0" lang="en-US" sz="1200" i="0" strike="noStrike" kern="1200" cap="none" spc="0" normalizeH="0" baseline="0" noProof="0" dirty="0">
                    <a:ln>
                      <a:noFill/>
                    </a:ln>
                    <a:solidFill>
                      <a:srgbClr val="FF0000"/>
                    </a:solidFill>
                    <a:effectLst/>
                    <a:uLnTx/>
                    <a:uFillTx/>
                  </a:rPr>
                  <a:t>. From the </a:t>
                </a:r>
                <a:r>
                  <a:rPr kumimoji="0" lang="en-US" sz="1200" i="0" strike="noStrike" kern="1200" cap="none" spc="0" normalizeH="0" noProof="0" dirty="0">
                    <a:ln>
                      <a:noFill/>
                    </a:ln>
                    <a:solidFill>
                      <a:srgbClr val="FF0000"/>
                    </a:solidFill>
                    <a:effectLst/>
                    <a:uLnTx/>
                    <a:uFill>
                      <a:solidFill>
                        <a:schemeClr val="tx2"/>
                      </a:solidFill>
                    </a:uFill>
                  </a:rPr>
                  <a:t>Distance Formula</a:t>
                </a:r>
                <a:r>
                  <a:rPr kumimoji="0" lang="en-US" sz="1200" i="0" strike="noStrike" kern="1200" cap="none" spc="0" normalizeH="0" baseline="0" noProof="0" dirty="0">
                    <a:ln>
                      <a:noFill/>
                    </a:ln>
                    <a:solidFill>
                      <a:srgbClr val="FF0000"/>
                    </a:solidFill>
                    <a:effectLst/>
                    <a:uLnTx/>
                    <a:uFillTx/>
                  </a:rPr>
                  <a:t>, </a:t>
                </a:r>
                <a14:m>
                  <m:oMath xmlns:m="http://schemas.openxmlformats.org/officeDocument/2006/math">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𝐶𝐷</m:t>
                    </m:r>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m:t>
                    </m:r>
                    <m:rad>
                      <m:radPr>
                        <m:degHide m:val="on"/>
                        <m:ctrlP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ctrlPr>
                      </m:radPr>
                      <m:deg/>
                      <m:e>
                        <m:d>
                          <m:dPr>
                            <m:begChr m:val="["/>
                            <m:endChr m:val="]"/>
                            <m:ctrlP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ctrlPr>
                          </m:dPr>
                          <m:e>
                            <m:d>
                              <m:dPr>
                                <m:ctrlP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ctrlPr>
                              </m:dPr>
                              <m:e>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𝑎</m:t>
                                </m:r>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m:t>
                                </m:r>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𝑥</m:t>
                                </m:r>
                              </m:e>
                            </m:d>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m:t>
                            </m:r>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𝑎</m:t>
                            </m:r>
                          </m:e>
                        </m:d>
                        <m:r>
                          <a:rPr kumimoji="0" lang="en-US" sz="1200" b="0" i="1" strike="noStrike" kern="1200" cap="none" spc="0" normalizeH="0" baseline="30000" noProof="0" smtClean="0">
                            <a:ln>
                              <a:noFill/>
                            </a:ln>
                            <a:solidFill>
                              <a:srgbClr val="FF0000"/>
                            </a:solidFill>
                            <a:effectLst/>
                            <a:uLnTx/>
                            <a:uFillTx/>
                            <a:latin typeface="Cambria Math" panose="02040503050406030204" pitchFamily="18" charset="0"/>
                          </a:rPr>
                          <m:t>2</m:t>
                        </m:r>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m:t>
                        </m:r>
                        <m:d>
                          <m:dPr>
                            <m:ctrlP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ctrlPr>
                          </m:dPr>
                          <m:e>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𝑏</m:t>
                            </m:r>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−0</m:t>
                            </m:r>
                          </m:e>
                        </m:d>
                        <m:r>
                          <a:rPr kumimoji="0" lang="en-US" sz="1200" b="0" i="1" strike="noStrike" kern="1200" cap="none" spc="0" normalizeH="0" baseline="30000" noProof="0" smtClean="0">
                            <a:ln>
                              <a:noFill/>
                            </a:ln>
                            <a:solidFill>
                              <a:srgbClr val="FF0000"/>
                            </a:solidFill>
                            <a:effectLst/>
                            <a:uLnTx/>
                            <a:uFillTx/>
                            <a:latin typeface="Cambria Math" panose="02040503050406030204" pitchFamily="18" charset="0"/>
                          </a:rPr>
                          <m:t>2</m:t>
                        </m:r>
                      </m:e>
                    </m:rad>
                  </m:oMath>
                </a14:m>
                <a:r>
                  <a:rPr kumimoji="0" lang="en-US" sz="1200" i="0" strike="noStrike" kern="1200" cap="none" spc="0" normalizeH="0" baseline="0" noProof="0" dirty="0">
                    <a:ln>
                      <a:noFill/>
                    </a:ln>
                    <a:solidFill>
                      <a:srgbClr val="FF0000"/>
                    </a:solidFill>
                    <a:effectLst/>
                    <a:uLnTx/>
                    <a:uFillTx/>
                  </a:rPr>
                  <a:t> or </a:t>
                </a:r>
                <a14:m>
                  <m:oMath xmlns:m="http://schemas.openxmlformats.org/officeDocument/2006/math">
                    <m:rad>
                      <m:radPr>
                        <m:degHide m:val="on"/>
                        <m:ctrlPr>
                          <a:rPr kumimoji="0" lang="en-US" sz="1200" i="1" strike="noStrike" kern="1200" cap="none" spc="0" normalizeH="0" baseline="0" noProof="0" smtClean="0">
                            <a:ln>
                              <a:noFill/>
                            </a:ln>
                            <a:solidFill>
                              <a:srgbClr val="FF0000"/>
                            </a:solidFill>
                            <a:effectLst/>
                            <a:uLnTx/>
                            <a:uFillTx/>
                            <a:latin typeface="Cambria Math" panose="02040503050406030204" pitchFamily="18" charset="0"/>
                          </a:rPr>
                        </m:ctrlPr>
                      </m:radPr>
                      <m:deg/>
                      <m:e>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𝑥</m:t>
                        </m:r>
                        <m:r>
                          <a:rPr kumimoji="0" lang="en-US" sz="1200" b="0" i="1" strike="noStrike" kern="1200" cap="none" spc="0" normalizeH="0" baseline="30000" noProof="0" smtClean="0">
                            <a:ln>
                              <a:noFill/>
                            </a:ln>
                            <a:solidFill>
                              <a:srgbClr val="FF0000"/>
                            </a:solidFill>
                            <a:effectLst/>
                            <a:uLnTx/>
                            <a:uFillTx/>
                            <a:latin typeface="Cambria Math" panose="02040503050406030204" pitchFamily="18" charset="0"/>
                          </a:rPr>
                          <m:t>2</m:t>
                        </m:r>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m:t>
                        </m:r>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𝑏</m:t>
                        </m:r>
                        <m:r>
                          <a:rPr kumimoji="0" lang="en-US" sz="1200" b="0" i="1" strike="noStrike" kern="1200" cap="none" spc="0" normalizeH="0" baseline="30000" noProof="0" smtClean="0">
                            <a:ln>
                              <a:noFill/>
                            </a:ln>
                            <a:solidFill>
                              <a:srgbClr val="FF0000"/>
                            </a:solidFill>
                            <a:effectLst/>
                            <a:uLnTx/>
                            <a:uFillTx/>
                            <a:latin typeface="Cambria Math" panose="02040503050406030204" pitchFamily="18" charset="0"/>
                          </a:rPr>
                          <m:t>2</m:t>
                        </m:r>
                      </m:e>
                    </m:rad>
                  </m:oMath>
                </a14:m>
                <a:r>
                  <a:rPr kumimoji="0" lang="en-US" sz="1200" i="0" strike="noStrike" kern="1200" cap="none" spc="0" normalizeH="0" baseline="0" noProof="0" dirty="0">
                    <a:ln>
                      <a:noFill/>
                    </a:ln>
                    <a:solidFill>
                      <a:srgbClr val="FF0000"/>
                    </a:solidFill>
                    <a:effectLst/>
                    <a:uLnTx/>
                    <a:uFillTx/>
                  </a:rPr>
                  <a:t> and </a:t>
                </a:r>
                <a14:m>
                  <m:oMath xmlns:m="http://schemas.openxmlformats.org/officeDocument/2006/math">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𝐴𝐵</m:t>
                    </m:r>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m:t>
                    </m:r>
                    <m:rad>
                      <m:radPr>
                        <m:degHide m:val="on"/>
                        <m:ctrlP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ctrlPr>
                      </m:radPr>
                      <m:deg/>
                      <m:e>
                        <m:d>
                          <m:dPr>
                            <m:begChr m:val="["/>
                            <m:endChr m:val="]"/>
                            <m:ctrlP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ctrlPr>
                          </m:dPr>
                          <m:e>
                            <m:d>
                              <m:dPr>
                                <m:ctrlP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ctrlPr>
                              </m:dPr>
                              <m:e>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0+</m:t>
                                </m:r>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𝑥</m:t>
                                </m:r>
                              </m:e>
                            </m:d>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−0</m:t>
                            </m:r>
                          </m:e>
                        </m:d>
                        <m:r>
                          <a:rPr kumimoji="0" lang="en-US" sz="1200" b="0" i="1" strike="noStrike" kern="1200" cap="none" spc="0" normalizeH="0" baseline="30000" noProof="0" smtClean="0">
                            <a:ln>
                              <a:noFill/>
                            </a:ln>
                            <a:solidFill>
                              <a:srgbClr val="FF0000"/>
                            </a:solidFill>
                            <a:effectLst/>
                            <a:uLnTx/>
                            <a:uFillTx/>
                            <a:latin typeface="Cambria Math" panose="02040503050406030204" pitchFamily="18" charset="0"/>
                          </a:rPr>
                          <m:t>2</m:t>
                        </m:r>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m:t>
                        </m:r>
                        <m:d>
                          <m:dPr>
                            <m:ctrlP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ctrlPr>
                          </m:dPr>
                          <m:e>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𝑏</m:t>
                            </m:r>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−0</m:t>
                            </m:r>
                          </m:e>
                        </m:d>
                        <m:r>
                          <a:rPr kumimoji="0" lang="en-US" sz="1200" b="0" i="1" strike="noStrike" kern="1200" cap="none" spc="0" normalizeH="0" baseline="30000" noProof="0" smtClean="0">
                            <a:ln>
                              <a:noFill/>
                            </a:ln>
                            <a:solidFill>
                              <a:srgbClr val="FF0000"/>
                            </a:solidFill>
                            <a:effectLst/>
                            <a:uLnTx/>
                            <a:uFillTx/>
                            <a:latin typeface="Cambria Math" panose="02040503050406030204" pitchFamily="18" charset="0"/>
                          </a:rPr>
                          <m:t>2</m:t>
                        </m:r>
                      </m:e>
                    </m:rad>
                    <m:r>
                      <a:rPr kumimoji="0" lang="en-US" sz="1200" b="0" i="1" strike="noStrike" kern="1200" cap="none" spc="0" normalizeH="0" baseline="0" noProof="0" smtClean="0">
                        <a:ln>
                          <a:noFill/>
                        </a:ln>
                        <a:solidFill>
                          <a:srgbClr val="FF0000"/>
                        </a:solidFill>
                        <a:effectLst/>
                        <a:uLnTx/>
                        <a:uFillTx/>
                        <a:latin typeface="Cambria Math" panose="02040503050406030204" pitchFamily="18" charset="0"/>
                      </a:rPr>
                      <m:t>  </m:t>
                    </m:r>
                  </m:oMath>
                </a14:m>
                <a:r>
                  <a:rPr kumimoji="0" lang="en-US" sz="1200" i="0" strike="noStrike" kern="1200" cap="none" spc="0" normalizeH="0" baseline="0" noProof="0" dirty="0">
                    <a:ln>
                      <a:noFill/>
                    </a:ln>
                    <a:solidFill>
                      <a:srgbClr val="FF0000"/>
                    </a:solidFill>
                    <a:effectLst/>
                    <a:uLnTx/>
                    <a:uFillTx/>
                  </a:rPr>
                  <a:t>or </a:t>
                </a:r>
                <a14:m>
                  <m:oMath xmlns:m="http://schemas.openxmlformats.org/officeDocument/2006/math">
                    <m:rad>
                      <m:radPr>
                        <m:degHide m:val="on"/>
                        <m:ctrlPr>
                          <a:rPr lang="en-US" sz="1200" i="1">
                            <a:solidFill>
                              <a:srgbClr val="FF0000"/>
                            </a:solidFill>
                            <a:latin typeface="Cambria Math" panose="02040503050406030204" pitchFamily="18" charset="0"/>
                          </a:rPr>
                        </m:ctrlPr>
                      </m:radPr>
                      <m:deg/>
                      <m:e>
                        <m:r>
                          <a:rPr lang="en-US" sz="1200" i="1">
                            <a:solidFill>
                              <a:srgbClr val="FF0000"/>
                            </a:solidFill>
                            <a:latin typeface="Cambria Math" panose="02040503050406030204" pitchFamily="18" charset="0"/>
                          </a:rPr>
                          <m:t>𝑥</m:t>
                        </m:r>
                        <m:r>
                          <a:rPr lang="en-US" sz="1200" i="1" baseline="30000">
                            <a:solidFill>
                              <a:srgbClr val="FF0000"/>
                            </a:solidFill>
                            <a:latin typeface="Cambria Math" panose="02040503050406030204" pitchFamily="18" charset="0"/>
                          </a:rPr>
                          <m:t>2</m:t>
                        </m:r>
                        <m:r>
                          <a:rPr lang="en-US" sz="1200" i="1">
                            <a:solidFill>
                              <a:srgbClr val="FF0000"/>
                            </a:solidFill>
                            <a:latin typeface="Cambria Math" panose="02040503050406030204" pitchFamily="18" charset="0"/>
                          </a:rPr>
                          <m:t>+</m:t>
                        </m:r>
                        <m:r>
                          <a:rPr lang="en-US" sz="1200" i="1">
                            <a:solidFill>
                              <a:srgbClr val="FF0000"/>
                            </a:solidFill>
                            <a:latin typeface="Cambria Math" panose="02040503050406030204" pitchFamily="18" charset="0"/>
                          </a:rPr>
                          <m:t>𝑏</m:t>
                        </m:r>
                        <m:r>
                          <a:rPr lang="en-US" sz="1200" i="1" baseline="30000">
                            <a:solidFill>
                              <a:srgbClr val="FF0000"/>
                            </a:solidFill>
                            <a:latin typeface="Cambria Math" panose="02040503050406030204" pitchFamily="18" charset="0"/>
                          </a:rPr>
                          <m:t>2</m:t>
                        </m:r>
                      </m:e>
                    </m:rad>
                  </m:oMath>
                </a14:m>
                <a:r>
                  <a:rPr lang="en-US" sz="1200" dirty="0">
                    <a:solidFill>
                      <a:srgbClr val="FF0000"/>
                    </a:solidFill>
                  </a:rPr>
                  <a:t>. Therefore,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𝐶𝐷</m:t>
                        </m:r>
                      </m:e>
                    </m:acc>
                    <m:r>
                      <a:rPr lang="en-US" sz="1200" dirty="0">
                        <a:solidFill>
                          <a:srgbClr val="FF0000"/>
                        </a:solidFill>
                        <a:latin typeface="Cambria Math" panose="02040503050406030204" pitchFamily="18" charset="0"/>
                      </a:rPr>
                      <m:t> </m:t>
                    </m:r>
                  </m:oMath>
                </a14:m>
                <a:r>
                  <a:rPr lang="en-US" sz="1200" dirty="0">
                    <a:solidFill>
                      <a:srgbClr val="FF0000"/>
                    </a:solidFill>
                  </a:rPr>
                  <a:t>≅</a:t>
                </a:r>
                <a14:m>
                  <m:oMath xmlns:m="http://schemas.openxmlformats.org/officeDocument/2006/math">
                    <m:r>
                      <a:rPr lang="en-US" sz="1200" dirty="0">
                        <a:solidFill>
                          <a:srgbClr val="FF0000"/>
                        </a:solidFill>
                        <a:latin typeface="Cambria Math" panose="02040503050406030204" pitchFamily="18" charset="0"/>
                      </a:rPr>
                      <m:t> </m:t>
                    </m:r>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𝐴𝐵</m:t>
                        </m:r>
                      </m:e>
                    </m:acc>
                  </m:oMath>
                </a14:m>
                <a:r>
                  <a:rPr lang="en-US" sz="1200" i="1" dirty="0">
                    <a:solidFill>
                      <a:srgbClr val="FF0000"/>
                    </a:solidFill>
                  </a:rPr>
                  <a:t> </a:t>
                </a:r>
                <a:r>
                  <a:rPr lang="en-US" sz="1200" dirty="0">
                    <a:solidFill>
                      <a:srgbClr val="FF0000"/>
                    </a:solidFill>
                  </a:rPr>
                  <a:t>by the definition of </a:t>
                </a:r>
                <a:r>
                  <a:rPr lang="en-US" sz="1200" dirty="0">
                    <a:solidFill>
                      <a:srgbClr val="FF0000"/>
                    </a:solidFill>
                    <a:uFill>
                      <a:solidFill>
                        <a:schemeClr val="tx2"/>
                      </a:solidFill>
                    </a:uFill>
                  </a:rPr>
                  <a:t>congruence</a:t>
                </a:r>
                <a:r>
                  <a:rPr lang="en-US" sz="1200" dirty="0">
                    <a:solidFill>
                      <a:srgbClr val="FF0000"/>
                    </a:solidFill>
                  </a:rPr>
                  <a:t>, and △</a:t>
                </a:r>
                <a:r>
                  <a:rPr lang="en-US" sz="1200" i="1" dirty="0">
                    <a:solidFill>
                      <a:srgbClr val="FF0000"/>
                    </a:solidFill>
                  </a:rPr>
                  <a:t>ABX</a:t>
                </a:r>
                <a14:m>
                  <m:oMath xmlns:m="http://schemas.openxmlformats.org/officeDocument/2006/math">
                    <m:r>
                      <a:rPr lang="en-US" sz="1200" dirty="0">
                        <a:solidFill>
                          <a:srgbClr val="FF0000"/>
                        </a:solidFill>
                        <a:latin typeface="Cambria Math" panose="02040503050406030204" pitchFamily="18" charset="0"/>
                      </a:rPr>
                      <m:t> </m:t>
                    </m:r>
                  </m:oMath>
                </a14:m>
                <a:r>
                  <a:rPr lang="en-US" sz="1200" dirty="0">
                    <a:solidFill>
                      <a:srgbClr val="FF0000"/>
                    </a:solidFill>
                  </a:rPr>
                  <a:t>≅</a:t>
                </a:r>
                <a14:m>
                  <m:oMath xmlns:m="http://schemas.openxmlformats.org/officeDocument/2006/math">
                    <m:r>
                      <a:rPr lang="en-US" sz="1200" dirty="0">
                        <a:solidFill>
                          <a:srgbClr val="FF0000"/>
                        </a:solidFill>
                        <a:latin typeface="Cambria Math" panose="02040503050406030204" pitchFamily="18" charset="0"/>
                      </a:rPr>
                      <m:t> </m:t>
                    </m:r>
                  </m:oMath>
                </a14:m>
                <a:r>
                  <a:rPr lang="en-US" sz="1200" dirty="0">
                    <a:solidFill>
                      <a:srgbClr val="FF0000"/>
                    </a:solidFill>
                  </a:rPr>
                  <a:t>△</a:t>
                </a:r>
                <a:r>
                  <a:rPr lang="en-US" sz="1200" i="1" dirty="0">
                    <a:solidFill>
                      <a:srgbClr val="FF0000"/>
                    </a:solidFill>
                  </a:rPr>
                  <a:t>CDX</a:t>
                </a:r>
                <a:r>
                  <a:rPr lang="en-US" sz="1200" dirty="0">
                    <a:solidFill>
                      <a:srgbClr val="FF0000"/>
                    </a:solidFill>
                  </a:rPr>
                  <a:t> by SSS.</a:t>
                </a:r>
              </a:p>
            </p:txBody>
          </p:sp>
        </mc:Choice>
        <mc:Fallback xmlns="">
          <p:sp>
            <p:nvSpPr>
              <p:cNvPr id="3" name="Notes Placeholder 2"/>
              <p:cNvSpPr>
                <a:spLocks noGrp="1"/>
              </p:cNvSpPr>
              <p:nvPr>
                <p:ph type="body" idx="1"/>
              </p:nvPr>
            </p:nvSpPr>
            <p:spPr/>
            <p:txBody>
              <a:bodyPr/>
              <a:lstStyle/>
              <a:p>
                <a:pPr lvl="0">
                  <a:spcBef>
                    <a:spcPts val="0"/>
                  </a:spcBef>
                  <a:defRPr/>
                </a:pPr>
                <a:r>
                  <a:rPr lang="en-US" sz="1200" dirty="0" smtClean="0"/>
                  <a:t>The </a:t>
                </a:r>
                <a:r>
                  <a:rPr lang="en-US" sz="1200" b="1" dirty="0">
                    <a:solidFill>
                      <a:srgbClr val="FF0000"/>
                    </a:solidFill>
                  </a:rPr>
                  <a:t>midpoint</a:t>
                </a:r>
                <a:r>
                  <a:rPr lang="en-US" sz="1200" dirty="0"/>
                  <a:t> of </a:t>
                </a:r>
                <a:r>
                  <a:rPr lang="en-US" sz="1200" i="1" dirty="0"/>
                  <a:t>AC </a:t>
                </a:r>
                <a:r>
                  <a:rPr lang="en-US" sz="1200" dirty="0"/>
                  <a:t>is </a:t>
                </a:r>
                <a:r>
                  <a:rPr lang="en-US" sz="1200" b="0" i="0" smtClean="0">
                    <a:latin typeface="Cambria Math" panose="02040503050406030204" pitchFamily="18" charset="0"/>
                  </a:rPr>
                  <a:t>((0+𝑎+𝑥)/2,</a:t>
                </a:r>
                <a:r>
                  <a:rPr lang="en-US" sz="1200" i="0">
                    <a:latin typeface="Cambria Math" panose="02040503050406030204" pitchFamily="18" charset="0"/>
                  </a:rPr>
                  <a:t> (0+</a:t>
                </a:r>
                <a:r>
                  <a:rPr lang="en-US" sz="1200" b="0" i="0" smtClean="0">
                    <a:latin typeface="Cambria Math" panose="02040503050406030204" pitchFamily="18" charset="0"/>
                  </a:rPr>
                  <a:t>𝑏</a:t>
                </a:r>
                <a:r>
                  <a:rPr lang="en-US" sz="1200" b="0" i="0">
                    <a:latin typeface="Cambria Math" panose="02040503050406030204" pitchFamily="18" charset="0"/>
                  </a:rPr>
                  <a:t>)/</a:t>
                </a:r>
                <a:r>
                  <a:rPr lang="en-US" sz="1200" i="0">
                    <a:latin typeface="Cambria Math" panose="02040503050406030204" pitchFamily="18" charset="0"/>
                  </a:rPr>
                  <a:t>2)</a:t>
                </a:r>
                <a:r>
                  <a:rPr kumimoji="0" lang="en-US" sz="1200" u="none" strike="noStrike" kern="1200" cap="none" spc="0" normalizeH="0" baseline="0" noProof="0" dirty="0">
                    <a:ln>
                      <a:noFill/>
                    </a:ln>
                    <a:effectLst/>
                    <a:uLnTx/>
                    <a:uFillTx/>
                    <a:ea typeface="+mn-ea"/>
                    <a:cs typeface="+mn-cs"/>
                  </a:rPr>
                  <a:t> or </a:t>
                </a:r>
                <a:r>
                  <a:rPr lang="en-US" sz="1200" i="0">
                    <a:latin typeface="Cambria Math" panose="02040503050406030204" pitchFamily="18" charset="0"/>
                  </a:rPr>
                  <a:t>((𝑎+𝑥)/2,𝑏/2)</a:t>
                </a:r>
                <a:r>
                  <a:rPr kumimoji="0" lang="en-US" sz="1200" u="none" strike="noStrike" kern="1200" cap="none" spc="0" normalizeH="0" baseline="0" noProof="0" dirty="0">
                    <a:ln>
                      <a:noFill/>
                    </a:ln>
                    <a:effectLst/>
                    <a:uLnTx/>
                    <a:uFillTx/>
                    <a:ea typeface="+mn-ea"/>
                    <a:cs typeface="+mn-cs"/>
                  </a:rPr>
                  <a:t>. The </a:t>
                </a:r>
                <a:r>
                  <a:rPr lang="en-US" sz="1200" dirty="0"/>
                  <a:t>midpoint of </a:t>
                </a:r>
                <a:r>
                  <a:rPr lang="en-US" sz="1200" i="1" dirty="0"/>
                  <a:t>BD </a:t>
                </a:r>
                <a:r>
                  <a:rPr lang="en-US" sz="1200" dirty="0"/>
                  <a:t>is </a:t>
                </a:r>
                <a:r>
                  <a:rPr lang="en-US" sz="1200" i="0">
                    <a:latin typeface="Cambria Math" panose="02040503050406030204" pitchFamily="18" charset="0"/>
                  </a:rPr>
                  <a:t>((</a:t>
                </a:r>
                <a:r>
                  <a:rPr lang="en-US" sz="1200" b="0" i="0" smtClean="0">
                    <a:latin typeface="Cambria Math" panose="02040503050406030204" pitchFamily="18" charset="0"/>
                  </a:rPr>
                  <a:t>0</a:t>
                </a:r>
                <a:r>
                  <a:rPr lang="en-US" sz="1200" i="0">
                    <a:latin typeface="Cambria Math" panose="02040503050406030204" pitchFamily="18" charset="0"/>
                  </a:rPr>
                  <a:t>+</a:t>
                </a:r>
                <a:r>
                  <a:rPr lang="en-US" sz="1200" b="0" i="0" smtClean="0">
                    <a:latin typeface="Cambria Math" panose="02040503050406030204" pitchFamily="18" charset="0"/>
                  </a:rPr>
                  <a:t>𝑥</a:t>
                </a:r>
                <a:r>
                  <a:rPr lang="en-US" sz="1200" i="0">
                    <a:latin typeface="Cambria Math" panose="02040503050406030204" pitchFamily="18" charset="0"/>
                  </a:rPr>
                  <a:t>+</a:t>
                </a:r>
                <a:r>
                  <a:rPr lang="en-US" sz="1200" b="0" i="0" smtClean="0">
                    <a:latin typeface="Cambria Math" panose="02040503050406030204" pitchFamily="18" charset="0"/>
                  </a:rPr>
                  <a:t>𝑎</a:t>
                </a:r>
                <a:r>
                  <a:rPr lang="en-US" sz="1200" b="0" i="0">
                    <a:latin typeface="Cambria Math" panose="02040503050406030204" pitchFamily="18" charset="0"/>
                  </a:rPr>
                  <a:t>)/</a:t>
                </a:r>
                <a:r>
                  <a:rPr lang="en-US" sz="1200" i="0">
                    <a:latin typeface="Cambria Math" panose="02040503050406030204" pitchFamily="18" charset="0"/>
                  </a:rPr>
                  <a:t>2,(</a:t>
                </a:r>
                <a:r>
                  <a:rPr lang="en-US" sz="1200" b="0" i="0" smtClean="0">
                    <a:latin typeface="Cambria Math" panose="02040503050406030204" pitchFamily="18" charset="0"/>
                  </a:rPr>
                  <a:t>𝑏</a:t>
                </a:r>
                <a:r>
                  <a:rPr lang="en-US" sz="1200" i="0">
                    <a:latin typeface="Cambria Math" panose="02040503050406030204" pitchFamily="18" charset="0"/>
                  </a:rPr>
                  <a:t>+</a:t>
                </a:r>
                <a:r>
                  <a:rPr lang="en-US" sz="1200" b="0" i="0" smtClean="0">
                    <a:latin typeface="Cambria Math" panose="02040503050406030204" pitchFamily="18" charset="0"/>
                  </a:rPr>
                  <a:t>0</a:t>
                </a:r>
                <a:r>
                  <a:rPr lang="en-US" sz="1200" b="0" i="0">
                    <a:latin typeface="Cambria Math" panose="02040503050406030204" pitchFamily="18" charset="0"/>
                  </a:rPr>
                  <a:t>)/</a:t>
                </a:r>
                <a:r>
                  <a:rPr lang="en-US" sz="1200" i="0">
                    <a:latin typeface="Cambria Math" panose="02040503050406030204" pitchFamily="18" charset="0"/>
                  </a:rPr>
                  <a:t>2)</a:t>
                </a:r>
                <a:r>
                  <a:rPr lang="en-US" sz="1200" dirty="0"/>
                  <a:t> or </a:t>
                </a:r>
                <a:r>
                  <a:rPr lang="en-US" sz="1200" i="0">
                    <a:latin typeface="Cambria Math" panose="02040503050406030204" pitchFamily="18" charset="0"/>
                  </a:rPr>
                  <a:t>((𝑎+𝑥)/2,𝑏/2)</a:t>
                </a:r>
                <a:r>
                  <a:rPr lang="en-US" sz="1200" dirty="0"/>
                  <a:t>. Because </a:t>
                </a:r>
                <a:r>
                  <a:rPr lang="en-US" sz="1200" i="1" dirty="0"/>
                  <a:t>X</a:t>
                </a:r>
                <a:r>
                  <a:rPr lang="en-US" sz="1200" dirty="0"/>
                  <a:t> is located at </a:t>
                </a:r>
                <a:r>
                  <a:rPr lang="en-US" sz="1200" i="0">
                    <a:latin typeface="Cambria Math" panose="02040503050406030204" pitchFamily="18" charset="0"/>
                  </a:rPr>
                  <a:t>((𝑎+𝑥)/2,𝑏/2)</a:t>
                </a:r>
                <a:r>
                  <a:rPr lang="en-US" sz="1200" dirty="0"/>
                  <a:t>, it is the midpoint of </a:t>
                </a:r>
                <a:r>
                  <a:rPr lang="en-US" sz="1200" i="1" dirty="0"/>
                  <a:t>AC</a:t>
                </a:r>
                <a:r>
                  <a:rPr lang="en-US" sz="1200" dirty="0"/>
                  <a:t> and </a:t>
                </a:r>
                <a:r>
                  <a:rPr lang="en-US" sz="1200" i="1" dirty="0"/>
                  <a:t>BD</a:t>
                </a:r>
                <a:r>
                  <a:rPr lang="en-US" sz="1200" dirty="0"/>
                  <a:t>. By the definition of a segment bisector, </a:t>
                </a:r>
                <a:r>
                  <a:rPr lang="en-US" sz="1200" i="1" dirty="0"/>
                  <a:t>AC</a:t>
                </a:r>
                <a:r>
                  <a:rPr lang="en-US" sz="1200" dirty="0"/>
                  <a:t> bisects </a:t>
                </a:r>
                <a:r>
                  <a:rPr lang="en-US" sz="1200" i="1" dirty="0"/>
                  <a:t>BD</a:t>
                </a:r>
                <a:r>
                  <a:rPr lang="en-US" sz="1200" dirty="0"/>
                  <a:t> and </a:t>
                </a:r>
                <a:r>
                  <a:rPr lang="en-US" sz="1200" i="1" dirty="0"/>
                  <a:t>BD</a:t>
                </a:r>
                <a:r>
                  <a:rPr lang="en-US" sz="1200" dirty="0"/>
                  <a:t> bisects </a:t>
                </a:r>
                <a:r>
                  <a:rPr lang="en-US" sz="1200" i="1" dirty="0"/>
                  <a:t>AC</a:t>
                </a:r>
                <a:r>
                  <a:rPr lang="en-US" sz="1200" dirty="0"/>
                  <a:t>.</a:t>
                </a:r>
              </a:p>
              <a:p>
                <a:pPr lvl="0">
                  <a:spcBef>
                    <a:spcPts val="0"/>
                  </a:spcBef>
                  <a:defRPr/>
                </a:pPr>
                <a:r>
                  <a:rPr kumimoji="0" lang="en-US" sz="1200" i="0" u="none" strike="noStrike" kern="1200" cap="none" spc="0" normalizeH="0" baseline="0" noProof="0" dirty="0">
                    <a:ln>
                      <a:noFill/>
                    </a:ln>
                    <a:effectLst/>
                    <a:uLnTx/>
                    <a:uFillTx/>
                    <a:ea typeface="+mn-ea"/>
                    <a:cs typeface="+mn-cs"/>
                  </a:rPr>
                  <a:t>Therefore, </a:t>
                </a:r>
                <a:r>
                  <a:rPr kumimoji="0" lang="en-US" sz="1200" i="1" u="none" strike="noStrike" kern="1200" cap="none" spc="0" normalizeH="0" baseline="0" noProof="0" dirty="0">
                    <a:ln>
                      <a:noFill/>
                    </a:ln>
                    <a:effectLst/>
                    <a:uLnTx/>
                    <a:uFillTx/>
                    <a:ea typeface="+mn-ea"/>
                    <a:cs typeface="+mn-cs"/>
                  </a:rPr>
                  <a:t>BX</a:t>
                </a:r>
                <a:r>
                  <a:rPr kumimoji="0" lang="en-US" sz="1200" i="0" u="none" strike="noStrike" kern="1200" cap="none" spc="0" normalizeH="0" baseline="0" noProof="0" dirty="0">
                    <a:ln>
                      <a:noFill/>
                    </a:ln>
                    <a:effectLst/>
                    <a:uLnTx/>
                    <a:uFillTx/>
                    <a:ea typeface="+mn-ea"/>
                    <a:cs typeface="+mn-cs"/>
                  </a:rPr>
                  <a:t> ≅ </a:t>
                </a:r>
                <a:r>
                  <a:rPr kumimoji="0" lang="en-US" sz="1200" i="1" u="none" strike="noStrike" kern="1200" cap="none" spc="0" normalizeH="0" baseline="0" noProof="0" dirty="0">
                    <a:ln>
                      <a:noFill/>
                    </a:ln>
                    <a:effectLst/>
                    <a:uLnTx/>
                    <a:uFillTx/>
                    <a:ea typeface="+mn-ea"/>
                    <a:cs typeface="+mn-cs"/>
                  </a:rPr>
                  <a:t>XD</a:t>
                </a:r>
                <a:r>
                  <a:rPr kumimoji="0" lang="en-US" sz="1200" i="0" u="none" strike="noStrike" kern="1200" cap="none" spc="0" normalizeH="0" baseline="0" noProof="0" dirty="0">
                    <a:ln>
                      <a:noFill/>
                    </a:ln>
                    <a:effectLst/>
                    <a:uLnTx/>
                    <a:uFillTx/>
                    <a:ea typeface="+mn-ea"/>
                    <a:cs typeface="+mn-cs"/>
                  </a:rPr>
                  <a:t> and </a:t>
                </a:r>
                <a:r>
                  <a:rPr kumimoji="0" lang="en-US" sz="1200" i="1" u="none" strike="noStrike" kern="1200" cap="none" spc="0" normalizeH="0" baseline="0" noProof="0" dirty="0">
                    <a:ln>
                      <a:noFill/>
                    </a:ln>
                    <a:effectLst/>
                    <a:uLnTx/>
                    <a:uFillTx/>
                    <a:ea typeface="+mn-ea"/>
                    <a:cs typeface="+mn-cs"/>
                  </a:rPr>
                  <a:t>AX</a:t>
                </a:r>
                <a:r>
                  <a:rPr kumimoji="0" lang="en-US" sz="1200" i="0" u="none" strike="noStrike" kern="1200" cap="none" spc="0" normalizeH="0" baseline="0" noProof="0" dirty="0">
                    <a:ln>
                      <a:noFill/>
                    </a:ln>
                    <a:effectLst/>
                    <a:uLnTx/>
                    <a:uFillTx/>
                    <a:ea typeface="+mn-ea"/>
                    <a:cs typeface="+mn-cs"/>
                  </a:rPr>
                  <a:t> ≅ </a:t>
                </a:r>
                <a:r>
                  <a:rPr kumimoji="0" lang="en-US" sz="1200" i="1" u="none" strike="noStrike" kern="1200" cap="none" spc="0" normalizeH="0" baseline="0" noProof="0" dirty="0">
                    <a:ln>
                      <a:noFill/>
                    </a:ln>
                    <a:effectLst/>
                    <a:uLnTx/>
                    <a:uFillTx/>
                    <a:ea typeface="+mn-ea"/>
                    <a:cs typeface="+mn-cs"/>
                  </a:rPr>
                  <a:t>XC</a:t>
                </a:r>
                <a:r>
                  <a:rPr kumimoji="0" lang="en-US" sz="1200" i="0" u="none" strike="noStrike" kern="1200" cap="none" spc="0" normalizeH="0" baseline="0" noProof="0" dirty="0">
                    <a:ln>
                      <a:noFill/>
                    </a:ln>
                    <a:effectLst/>
                    <a:uLnTx/>
                    <a:uFillTx/>
                    <a:ea typeface="+mn-ea"/>
                    <a:cs typeface="+mn-cs"/>
                  </a:rPr>
                  <a:t>. From the </a:t>
                </a:r>
                <a:r>
                  <a:rPr kumimoji="0" lang="en-US" sz="1200" b="1" i="0" u="none" strike="noStrike" kern="1200" cap="none" spc="0" normalizeH="0" baseline="0" noProof="0" dirty="0">
                    <a:ln>
                      <a:noFill/>
                    </a:ln>
                    <a:solidFill>
                      <a:srgbClr val="FF0000"/>
                    </a:solidFill>
                    <a:effectLst/>
                    <a:uLnTx/>
                    <a:uFillTx/>
                    <a:ea typeface="+mn-ea"/>
                    <a:cs typeface="+mn-cs"/>
                  </a:rPr>
                  <a:t>Distance Formula</a:t>
                </a:r>
                <a:r>
                  <a:rPr kumimoji="0" lang="en-US" sz="1200" i="0" u="none" strike="noStrike" kern="1200" cap="none" spc="0" normalizeH="0" baseline="0" noProof="0" dirty="0">
                    <a:ln>
                      <a:noFill/>
                    </a:ln>
                    <a:effectLst/>
                    <a:uLnTx/>
                    <a:uFillTx/>
                    <a:ea typeface="+mn-ea"/>
                    <a:cs typeface="+mn-cs"/>
                  </a:rPr>
                  <a:t>, </a:t>
                </a:r>
                <a:r>
                  <a:rPr kumimoji="0" lang="en-US" sz="1200" b="0" i="0" u="none" strike="noStrike" kern="1200" cap="none" spc="0" normalizeH="0" baseline="0" noProof="0" smtClean="0">
                    <a:ln>
                      <a:noFill/>
                    </a:ln>
                    <a:effectLst/>
                    <a:uLnTx/>
                    <a:uFillTx/>
                    <a:latin typeface="Cambria Math" panose="02040503050406030204" pitchFamily="18" charset="0"/>
                    <a:ea typeface="+mn-ea"/>
                    <a:cs typeface="+mn-cs"/>
                  </a:rPr>
                  <a:t>𝐶𝐷=√([(𝑎+𝑥)−𝑎]</a:t>
                </a:r>
                <a:r>
                  <a:rPr kumimoji="0" lang="en-US" sz="1200" b="0" i="0" u="none" strike="noStrike" kern="1200" cap="none" spc="0" normalizeH="0" baseline="30000" noProof="0" smtClean="0">
                    <a:ln>
                      <a:noFill/>
                    </a:ln>
                    <a:effectLst/>
                    <a:uLnTx/>
                    <a:uFillTx/>
                    <a:latin typeface="Cambria Math" panose="02040503050406030204" pitchFamily="18" charset="0"/>
                    <a:ea typeface="+mn-ea"/>
                    <a:cs typeface="+mn-cs"/>
                  </a:rPr>
                  <a:t>2</a:t>
                </a:r>
                <a:r>
                  <a:rPr kumimoji="0" lang="en-US" sz="1200" b="0" i="0" u="none" strike="noStrike" kern="1200" cap="none" spc="0" normalizeH="0" baseline="0" noProof="0" smtClean="0">
                    <a:ln>
                      <a:noFill/>
                    </a:ln>
                    <a:effectLst/>
                    <a:uLnTx/>
                    <a:uFillTx/>
                    <a:latin typeface="Cambria Math" panose="02040503050406030204" pitchFamily="18" charset="0"/>
                    <a:ea typeface="+mn-ea"/>
                    <a:cs typeface="+mn-cs"/>
                  </a:rPr>
                  <a:t>+(𝑏−0)</a:t>
                </a:r>
                <a:r>
                  <a:rPr kumimoji="0" lang="en-US" sz="1200" b="0" i="0" u="none" strike="noStrike" kern="1200" cap="none" spc="0" normalizeH="0" baseline="30000" noProof="0" smtClean="0">
                    <a:ln>
                      <a:noFill/>
                    </a:ln>
                    <a:effectLst/>
                    <a:uLnTx/>
                    <a:uFillTx/>
                    <a:latin typeface="Cambria Math" panose="02040503050406030204" pitchFamily="18" charset="0"/>
                    <a:ea typeface="+mn-ea"/>
                    <a:cs typeface="+mn-cs"/>
                  </a:rPr>
                  <a:t>2</a:t>
                </a:r>
                <a:r>
                  <a:rPr kumimoji="0" lang="en-US" sz="1200" b="0" i="0" u="none" strike="noStrike" kern="1200" cap="none" spc="0" normalizeH="0" baseline="0" noProof="0" smtClean="0">
                    <a:ln>
                      <a:noFill/>
                    </a:ln>
                    <a:effectLst/>
                    <a:uLnTx/>
                    <a:uFillTx/>
                    <a:latin typeface="Cambria Math" panose="02040503050406030204" pitchFamily="18" charset="0"/>
                    <a:ea typeface="+mn-ea"/>
                    <a:cs typeface="+mn-cs"/>
                  </a:rPr>
                  <a:t>)</a:t>
                </a:r>
                <a:r>
                  <a:rPr kumimoji="0" lang="en-US" sz="1200" i="0" u="none" strike="noStrike" kern="1200" cap="none" spc="0" normalizeH="0" baseline="0" noProof="0" dirty="0">
                    <a:ln>
                      <a:noFill/>
                    </a:ln>
                    <a:effectLst/>
                    <a:uLnTx/>
                    <a:uFillTx/>
                    <a:ea typeface="+mn-ea"/>
                    <a:cs typeface="+mn-cs"/>
                  </a:rPr>
                  <a:t> or </a:t>
                </a:r>
                <a:r>
                  <a:rPr kumimoji="0" lang="en-US" sz="1200" i="0" u="none" strike="noStrike" kern="1200" cap="none" spc="0" normalizeH="0" baseline="0" noProof="0" smtClean="0">
                    <a:ln>
                      <a:noFill/>
                    </a:ln>
                    <a:effectLst/>
                    <a:uLnTx/>
                    <a:uFillTx/>
                    <a:latin typeface="Cambria Math" panose="02040503050406030204" pitchFamily="18" charset="0"/>
                    <a:ea typeface="+mn-ea"/>
                    <a:cs typeface="+mn-cs"/>
                  </a:rPr>
                  <a:t>√(</a:t>
                </a:r>
                <a:r>
                  <a:rPr kumimoji="0" lang="en-US" sz="1200" b="0" i="0" u="none" strike="noStrike" kern="1200" cap="none" spc="0" normalizeH="0" baseline="0" noProof="0" smtClean="0">
                    <a:ln>
                      <a:noFill/>
                    </a:ln>
                    <a:effectLst/>
                    <a:uLnTx/>
                    <a:uFillTx/>
                    <a:latin typeface="Cambria Math" panose="02040503050406030204" pitchFamily="18" charset="0"/>
                    <a:ea typeface="+mn-ea"/>
                    <a:cs typeface="+mn-cs"/>
                  </a:rPr>
                  <a:t>𝑥</a:t>
                </a:r>
                <a:r>
                  <a:rPr kumimoji="0" lang="en-US" sz="1200" b="0" i="0" u="none" strike="noStrike" kern="1200" cap="none" spc="0" normalizeH="0" baseline="30000" noProof="0" smtClean="0">
                    <a:ln>
                      <a:noFill/>
                    </a:ln>
                    <a:effectLst/>
                    <a:uLnTx/>
                    <a:uFillTx/>
                    <a:latin typeface="Cambria Math" panose="02040503050406030204" pitchFamily="18" charset="0"/>
                    <a:ea typeface="+mn-ea"/>
                    <a:cs typeface="+mn-cs"/>
                  </a:rPr>
                  <a:t>2</a:t>
                </a:r>
                <a:r>
                  <a:rPr kumimoji="0" lang="en-US" sz="1200" b="0" i="0" u="none" strike="noStrike" kern="1200" cap="none" spc="0" normalizeH="0" baseline="0" noProof="0" smtClean="0">
                    <a:ln>
                      <a:noFill/>
                    </a:ln>
                    <a:effectLst/>
                    <a:uLnTx/>
                    <a:uFillTx/>
                    <a:latin typeface="Cambria Math" panose="02040503050406030204" pitchFamily="18" charset="0"/>
                    <a:ea typeface="+mn-ea"/>
                    <a:cs typeface="+mn-cs"/>
                  </a:rPr>
                  <a:t>+𝑏</a:t>
                </a:r>
                <a:r>
                  <a:rPr kumimoji="0" lang="en-US" sz="1200" b="0" i="0" u="none" strike="noStrike" kern="1200" cap="none" spc="0" normalizeH="0" baseline="30000" noProof="0" smtClean="0">
                    <a:ln>
                      <a:noFill/>
                    </a:ln>
                    <a:effectLst/>
                    <a:uLnTx/>
                    <a:uFillTx/>
                    <a:latin typeface="Cambria Math" panose="02040503050406030204" pitchFamily="18" charset="0"/>
                    <a:ea typeface="+mn-ea"/>
                    <a:cs typeface="+mn-cs"/>
                  </a:rPr>
                  <a:t>2</a:t>
                </a:r>
                <a:r>
                  <a:rPr kumimoji="0" lang="en-US" sz="1200" b="0" i="0" u="none" strike="noStrike" kern="1200" cap="none" spc="0" normalizeH="0" baseline="0" noProof="0" smtClean="0">
                    <a:ln>
                      <a:noFill/>
                    </a:ln>
                    <a:effectLst/>
                    <a:uLnTx/>
                    <a:uFillTx/>
                    <a:latin typeface="Cambria Math" panose="02040503050406030204" pitchFamily="18" charset="0"/>
                    <a:ea typeface="+mn-ea"/>
                    <a:cs typeface="+mn-cs"/>
                  </a:rPr>
                  <a:t>)</a:t>
                </a:r>
                <a:r>
                  <a:rPr kumimoji="0" lang="en-US" sz="1200" i="0" u="none" strike="noStrike" kern="1200" cap="none" spc="0" normalizeH="0" baseline="0" noProof="0" dirty="0">
                    <a:ln>
                      <a:noFill/>
                    </a:ln>
                    <a:effectLst/>
                    <a:uLnTx/>
                    <a:uFillTx/>
                    <a:ea typeface="+mn-ea"/>
                    <a:cs typeface="+mn-cs"/>
                  </a:rPr>
                  <a:t> and </a:t>
                </a:r>
                <a:r>
                  <a:rPr kumimoji="0" lang="en-US" sz="1200" b="0" i="0" u="none" strike="noStrike" kern="1200" cap="none" spc="0" normalizeH="0" baseline="0" noProof="0" smtClean="0">
                    <a:ln>
                      <a:noFill/>
                    </a:ln>
                    <a:effectLst/>
                    <a:uLnTx/>
                    <a:uFillTx/>
                    <a:latin typeface="Cambria Math" panose="02040503050406030204" pitchFamily="18" charset="0"/>
                    <a:ea typeface="+mn-ea"/>
                    <a:cs typeface="+mn-cs"/>
                  </a:rPr>
                  <a:t>𝐴𝐵=√([(0+𝑥)−0]2+(𝑏−0)2)   </a:t>
                </a:r>
                <a:r>
                  <a:rPr kumimoji="0" lang="en-US" sz="1200" i="0" u="none" strike="noStrike" kern="1200" cap="none" spc="0" normalizeH="0" baseline="0" noProof="0" dirty="0">
                    <a:ln>
                      <a:noFill/>
                    </a:ln>
                    <a:effectLst/>
                    <a:uLnTx/>
                    <a:uFillTx/>
                    <a:ea typeface="+mn-ea"/>
                    <a:cs typeface="+mn-cs"/>
                  </a:rPr>
                  <a:t>or </a:t>
                </a:r>
                <a:r>
                  <a:rPr lang="en-US" sz="1200" i="0">
                    <a:latin typeface="Cambria Math" panose="02040503050406030204" pitchFamily="18" charset="0"/>
                  </a:rPr>
                  <a:t>√(𝑥</a:t>
                </a:r>
                <a:r>
                  <a:rPr lang="en-US" sz="1200" i="0" baseline="30000">
                    <a:latin typeface="Cambria Math" panose="02040503050406030204" pitchFamily="18" charset="0"/>
                  </a:rPr>
                  <a:t>2</a:t>
                </a:r>
                <a:r>
                  <a:rPr lang="en-US" sz="1200" i="0">
                    <a:latin typeface="Cambria Math" panose="02040503050406030204" pitchFamily="18" charset="0"/>
                  </a:rPr>
                  <a:t>+𝑏</a:t>
                </a:r>
                <a:r>
                  <a:rPr lang="en-US" sz="1200" i="0" baseline="30000">
                    <a:latin typeface="Cambria Math" panose="02040503050406030204" pitchFamily="18" charset="0"/>
                  </a:rPr>
                  <a:t>2)</a:t>
                </a:r>
                <a:r>
                  <a:rPr lang="en-US" sz="1200" dirty="0"/>
                  <a:t>. Therefore, </a:t>
                </a:r>
                <a:r>
                  <a:rPr lang="en-US" sz="1200" i="1" dirty="0"/>
                  <a:t>CD</a:t>
                </a:r>
                <a:r>
                  <a:rPr lang="en-US" sz="1200" dirty="0"/>
                  <a:t> ≅ </a:t>
                </a:r>
                <a:r>
                  <a:rPr lang="en-US" sz="1200" i="1" dirty="0"/>
                  <a:t>AB</a:t>
                </a:r>
              </a:p>
              <a:p>
                <a:pPr lvl="0">
                  <a:spcBef>
                    <a:spcPts val="0"/>
                  </a:spcBef>
                  <a:defRPr/>
                </a:pPr>
                <a:r>
                  <a:rPr lang="en-US" sz="1200" dirty="0"/>
                  <a:t>by the definition of </a:t>
                </a:r>
                <a:r>
                  <a:rPr lang="en-US" sz="1200" b="1" dirty="0">
                    <a:solidFill>
                      <a:srgbClr val="FF0000"/>
                    </a:solidFill>
                  </a:rPr>
                  <a:t>congruence</a:t>
                </a:r>
                <a:r>
                  <a:rPr lang="en-US" sz="1200" dirty="0"/>
                  <a:t>, and △</a:t>
                </a:r>
                <a:r>
                  <a:rPr lang="en-US" sz="1200" i="1" dirty="0"/>
                  <a:t>ABX</a:t>
                </a:r>
                <a:r>
                  <a:rPr lang="en-US" sz="1200" dirty="0"/>
                  <a:t> ≅ △</a:t>
                </a:r>
                <a:r>
                  <a:rPr lang="en-US" sz="1200" i="1" dirty="0"/>
                  <a:t>CDX</a:t>
                </a:r>
                <a:r>
                  <a:rPr lang="en-US" sz="1200" dirty="0"/>
                  <a:t> by SSS.</a:t>
                </a:r>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1227817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a:ea typeface="+mn-ea"/>
                    <a:cs typeface="+mn-cs"/>
                  </a:rPr>
                  <a:t>Proof: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FF0000"/>
                    </a:solidFill>
                    <a:effectLst/>
                    <a:uLnTx/>
                    <a:uFillTx/>
                    <a:ea typeface="+mn-ea"/>
                    <a:cs typeface="+mn-cs"/>
                  </a:rPr>
                  <a:t>Midpoint </a:t>
                </a:r>
                <a:r>
                  <a:rPr kumimoji="0" lang="en-US" sz="1200" i="1" u="none" strike="noStrike" kern="1200" cap="none" spc="0" normalizeH="0" baseline="0" noProof="0" dirty="0">
                    <a:ln>
                      <a:noFill/>
                    </a:ln>
                    <a:solidFill>
                      <a:srgbClr val="FF0000"/>
                    </a:solidFill>
                    <a:effectLst/>
                    <a:uLnTx/>
                    <a:uFillTx/>
                    <a:ea typeface="+mn-ea"/>
                    <a:cs typeface="+mn-cs"/>
                  </a:rPr>
                  <a:t>R</a:t>
                </a:r>
                <a:r>
                  <a:rPr kumimoji="0" lang="en-US" sz="1200" i="0" u="none" strike="noStrike" kern="1200" cap="none" spc="0" normalizeH="0" baseline="0" noProof="0" dirty="0">
                    <a:ln>
                      <a:noFill/>
                    </a:ln>
                    <a:solidFill>
                      <a:srgbClr val="FF0000"/>
                    </a:solidFill>
                    <a:effectLst/>
                    <a:uLnTx/>
                    <a:uFillTx/>
                    <a:ea typeface="+mn-ea"/>
                    <a:cs typeface="+mn-cs"/>
                  </a:rPr>
                  <a:t> is </a:t>
                </a:r>
                <a14:m>
                  <m:oMath xmlns:m="http://schemas.openxmlformats.org/officeDocument/2006/math">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oMath>
                </a14:m>
                <a:r>
                  <a:rPr kumimoji="0" lang="en-US" sz="1200" u="none" strike="noStrike" kern="1200" cap="none" spc="0" normalizeH="0" baseline="0" noProof="0" dirty="0">
                    <a:ln>
                      <a:noFill/>
                    </a:ln>
                    <a:solidFill>
                      <a:srgbClr val="FF0000"/>
                    </a:solidFill>
                    <a:effectLst/>
                    <a:uLnTx/>
                    <a:uFillTx/>
                    <a:ea typeface="+mn-ea"/>
                    <a:cs typeface="+mn-cs"/>
                  </a:rPr>
                  <a:t> or </a:t>
                </a:r>
                <a14:m>
                  <m:oMath xmlns:m="http://schemas.openxmlformats.org/officeDocument/2006/math">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endParaRPr kumimoji="0" lang="en-US" sz="1200" b="0" u="none" strike="noStrike" kern="1200" cap="none" spc="0" normalizeH="0" baseline="0" noProof="0" dirty="0">
                  <a:ln>
                    <a:noFill/>
                  </a:ln>
                  <a:solidFill>
                    <a:srgbClr val="FF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FF0000"/>
                    </a:solidFill>
                    <a:effectLst/>
                    <a:uLnTx/>
                    <a:uFillTx/>
                    <a:ea typeface="+mn-ea"/>
                    <a:cs typeface="+mn-cs"/>
                  </a:rPr>
                  <a:t>Midpoint </a:t>
                </a:r>
                <a:r>
                  <a:rPr kumimoji="0" lang="en-US" sz="1200" i="1" u="none" strike="noStrike" kern="1200" cap="none" spc="0" normalizeH="0" baseline="0" noProof="0" dirty="0">
                    <a:ln>
                      <a:noFill/>
                    </a:ln>
                    <a:solidFill>
                      <a:srgbClr val="FF0000"/>
                    </a:solidFill>
                    <a:effectLst/>
                    <a:uLnTx/>
                    <a:uFillTx/>
                    <a:ea typeface="+mn-ea"/>
                    <a:cs typeface="+mn-cs"/>
                  </a:rPr>
                  <a:t>S</a:t>
                </a:r>
                <a:r>
                  <a:rPr kumimoji="0" lang="en-US" sz="1200" i="0" u="none" strike="noStrike" kern="1200" cap="none" spc="0" normalizeH="0" baseline="0" noProof="0" dirty="0">
                    <a:ln>
                      <a:noFill/>
                    </a:ln>
                    <a:solidFill>
                      <a:srgbClr val="FF0000"/>
                    </a:solidFill>
                    <a:effectLst/>
                    <a:uLnTx/>
                    <a:uFillTx/>
                    <a:ea typeface="+mn-ea"/>
                    <a:cs typeface="+mn-cs"/>
                  </a:rPr>
                  <a:t> is </a:t>
                </a:r>
                <a14:m>
                  <m:oMath xmlns:m="http://schemas.openxmlformats.org/officeDocument/2006/math">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oMath>
                </a14:m>
                <a:r>
                  <a:rPr kumimoji="0" lang="en-US" sz="1200" u="none" strike="noStrike" kern="1200" cap="none" spc="0" normalizeH="0" baseline="0" noProof="0" dirty="0">
                    <a:ln>
                      <a:noFill/>
                    </a:ln>
                    <a:solidFill>
                      <a:srgbClr val="FF0000"/>
                    </a:solidFill>
                    <a:effectLst/>
                    <a:uLnTx/>
                    <a:uFillTx/>
                    <a:ea typeface="+mn-ea"/>
                    <a:cs typeface="+mn-cs"/>
                  </a:rPr>
                  <a:t> or </a:t>
                </a:r>
                <a14:m>
                  <m:oMath xmlns:m="http://schemas.openxmlformats.org/officeDocument/2006/math">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endParaRPr kumimoji="0" lang="en-US" sz="1200" b="0" u="none" strike="noStrike" kern="1200" cap="none" spc="0" normalizeH="0" baseline="0" noProof="0" dirty="0">
                  <a:ln>
                    <a:noFill/>
                  </a:ln>
                  <a:solidFill>
                    <a:srgbClr val="FF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FF0000"/>
                    </a:solidFill>
                    <a:effectLst/>
                    <a:uLnTx/>
                    <a:uFillTx/>
                    <a:ea typeface="+mn-ea"/>
                    <a:cs typeface="+mn-cs"/>
                  </a:rPr>
                  <a:t>Midpoint </a:t>
                </a:r>
                <a:r>
                  <a:rPr kumimoji="0" lang="en-US" sz="1200" i="1" u="none" strike="noStrike" kern="1200" cap="none" spc="0" normalizeH="0" baseline="0" noProof="0" dirty="0">
                    <a:ln>
                      <a:noFill/>
                    </a:ln>
                    <a:solidFill>
                      <a:srgbClr val="FF0000"/>
                    </a:solidFill>
                    <a:effectLst/>
                    <a:uLnTx/>
                    <a:uFillTx/>
                    <a:ea typeface="+mn-ea"/>
                    <a:cs typeface="+mn-cs"/>
                  </a:rPr>
                  <a:t>T</a:t>
                </a:r>
                <a:r>
                  <a:rPr kumimoji="0" lang="en-US" sz="1200" i="0" u="none" strike="noStrike" kern="1200" cap="none" spc="0" normalizeH="0" baseline="0" noProof="0" dirty="0">
                    <a:ln>
                      <a:noFill/>
                    </a:ln>
                    <a:solidFill>
                      <a:srgbClr val="FF0000"/>
                    </a:solidFill>
                    <a:effectLst/>
                    <a:uLnTx/>
                    <a:uFillTx/>
                    <a:ea typeface="+mn-ea"/>
                    <a:cs typeface="+mn-cs"/>
                  </a:rPr>
                  <a:t> is </a:t>
                </a:r>
                <a14:m>
                  <m:oMath xmlns:m="http://schemas.openxmlformats.org/officeDocument/2006/math">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0+0</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oMath>
                </a14:m>
                <a:r>
                  <a:rPr kumimoji="0" lang="en-US" sz="1200" u="none" strike="noStrike" kern="1200" cap="none" spc="0" normalizeH="0" baseline="0" noProof="0" dirty="0">
                    <a:ln>
                      <a:noFill/>
                    </a:ln>
                    <a:solidFill>
                      <a:srgbClr val="FF0000"/>
                    </a:solidFill>
                    <a:effectLst/>
                    <a:uLnTx/>
                    <a:uFillTx/>
                    <a:ea typeface="+mn-ea"/>
                    <a:cs typeface="+mn-cs"/>
                  </a:rPr>
                  <a:t> or </a:t>
                </a:r>
                <a14:m>
                  <m:oMath xmlns:m="http://schemas.openxmlformats.org/officeDocument/2006/math">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0</m:t>
                        </m:r>
                      </m:e>
                    </m:d>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endParaRPr kumimoji="0" lang="en-US" sz="1200" b="0" u="none" strike="noStrike" kern="1200" cap="none" spc="0" normalizeH="0" baseline="0" noProof="0" dirty="0">
                  <a:ln>
                    <a:noFill/>
                  </a:ln>
                  <a:solidFill>
                    <a:srgbClr val="FF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𝑅𝑇</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ad>
                      <m:radPr>
                        <m:degHide m:val="on"/>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e>
                        </m:d>
                        <m:r>
                          <a:rPr kumimoji="0" lang="en-US" sz="12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m:t>
                            </m:r>
                          </m:e>
                        </m:d>
                        <m:r>
                          <a:rPr kumimoji="0" lang="en-US" sz="12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e>
                    </m:rad>
                  </m:oMath>
                </a14:m>
                <a:r>
                  <a:rPr kumimoji="0" lang="en-US" sz="1200" u="none" strike="noStrike" kern="1200" cap="none" spc="0" normalizeH="0" baseline="0" noProof="0" dirty="0">
                    <a:ln>
                      <a:noFill/>
                    </a:ln>
                    <a:solidFill>
                      <a:srgbClr val="FF0000"/>
                    </a:solidFill>
                    <a:effectLst/>
                    <a:uLnTx/>
                    <a:uFillTx/>
                    <a:ea typeface="+mn-ea"/>
                    <a:cs typeface="+mn-cs"/>
                  </a:rPr>
                  <a:t> or </a:t>
                </a:r>
                <a14:m>
                  <m:oMath xmlns:m="http://schemas.openxmlformats.org/officeDocument/2006/math">
                    <m:rad>
                      <m:radPr>
                        <m:degHide m:val="on"/>
                        <m:ctrlPr>
                          <a:rPr kumimoji="0" lang="en-US" sz="120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r>
                          <a:rPr kumimoji="0" lang="en-US" sz="12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r>
                          <a:rPr kumimoji="0" lang="en-US" sz="12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e>
                    </m:rad>
                  </m:oMath>
                </a14:m>
                <a:endParaRPr kumimoji="0" lang="en-US" sz="1200" u="none" strike="noStrike" kern="1200" cap="none" spc="0" normalizeH="0" baseline="0" noProof="0" dirty="0">
                  <a:ln>
                    <a:noFill/>
                  </a:ln>
                  <a:solidFill>
                    <a:srgbClr val="FF0000"/>
                  </a:solidFill>
                  <a:effectLst/>
                  <a:uLnTx/>
                  <a:uFillTx/>
                  <a:ea typeface="+mn-ea"/>
                  <a:cs typeface="+mn-cs"/>
                </a:endParaRPr>
              </a:p>
              <a:p>
                <a:pPr>
                  <a:spcBef>
                    <a:spcPts val="0"/>
                  </a:spcBef>
                  <a:defRPr/>
                </a:pPr>
                <a14:m>
                  <m:oMath xmlns:m="http://schemas.openxmlformats.org/officeDocument/2006/math">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𝑆𝑇</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ad>
                      <m:radPr>
                        <m:degHide m:val="on"/>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e>
                        </m:d>
                        <m:r>
                          <a:rPr kumimoji="0" lang="en-US" sz="12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m:t>
                            </m:r>
                          </m:e>
                        </m:d>
                        <m:r>
                          <a:rPr kumimoji="0" lang="en-US" sz="12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e>
                    </m:rad>
                  </m:oMath>
                </a14:m>
                <a:r>
                  <a:rPr kumimoji="0" lang="en-US" sz="1200" u="none" strike="noStrike" kern="1200" cap="none" spc="0" normalizeH="0" baseline="0" noProof="0" dirty="0">
                    <a:ln>
                      <a:noFill/>
                    </a:ln>
                    <a:solidFill>
                      <a:srgbClr val="FF0000"/>
                    </a:solidFill>
                    <a:effectLst/>
                    <a:uLnTx/>
                    <a:uFillTx/>
                    <a:ea typeface="+mn-ea"/>
                    <a:cs typeface="+mn-cs"/>
                  </a:rPr>
                  <a:t> or </a:t>
                </a:r>
                <a14:m>
                  <m:oMath xmlns:m="http://schemas.openxmlformats.org/officeDocument/2006/math">
                    <m:rad>
                      <m:radPr>
                        <m:degHide m:val="on"/>
                        <m:ctrlPr>
                          <a:rPr kumimoji="0" lang="en-US" sz="120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r>
                          <a:rPr kumimoji="0" lang="en-US" sz="12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d>
                          <m:d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num>
                              <m:den>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r>
                          <a:rPr kumimoji="0" lang="en-US" sz="12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e>
                    </m:rad>
                  </m:oMath>
                </a14:m>
                <a:endParaRPr kumimoji="0" lang="en-US" sz="1200" b="0" u="none" strike="noStrike" kern="1200" cap="none" spc="0" normalizeH="0" baseline="30000" noProof="0" dirty="0">
                  <a:ln>
                    <a:noFill/>
                  </a:ln>
                  <a:solidFill>
                    <a:srgbClr val="FF0000"/>
                  </a:solidFill>
                  <a:effectLst/>
                  <a:uLnTx/>
                  <a:uFillTx/>
                  <a:ea typeface="+mn-ea"/>
                  <a:cs typeface="+mn-cs"/>
                </a:endParaRPr>
              </a:p>
              <a:p>
                <a:pPr>
                  <a:spcBef>
                    <a:spcPts val="0"/>
                  </a:spcBef>
                  <a:defRPr/>
                </a:pPr>
                <a:r>
                  <a:rPr kumimoji="0" lang="en-US" sz="1200" u="none" strike="noStrike" kern="1200" cap="none" spc="0" normalizeH="0" baseline="0" noProof="0" dirty="0">
                    <a:ln>
                      <a:noFill/>
                    </a:ln>
                    <a:solidFill>
                      <a:srgbClr val="FF0000"/>
                    </a:solidFill>
                    <a:effectLst/>
                    <a:uLnTx/>
                    <a:uFillTx/>
                    <a:ea typeface="+mn-ea"/>
                    <a:cs typeface="+mn-cs"/>
                  </a:rPr>
                  <a:t>Because </a:t>
                </a:r>
                <a:r>
                  <a:rPr kumimoji="0" lang="en-US" sz="1200" i="1" u="none" strike="noStrike" kern="1200" cap="none" spc="0" normalizeH="0" baseline="0" noProof="0" dirty="0">
                    <a:ln>
                      <a:noFill/>
                    </a:ln>
                    <a:solidFill>
                      <a:srgbClr val="FF0000"/>
                    </a:solidFill>
                    <a:effectLst/>
                    <a:uLnTx/>
                    <a:uFillTx/>
                    <a:ea typeface="+mn-ea"/>
                    <a:cs typeface="+mn-cs"/>
                  </a:rPr>
                  <a:t>RT</a:t>
                </a:r>
                <a14:m>
                  <m:oMath xmlns:m="http://schemas.openxmlformats.org/officeDocument/2006/math">
                    <m:r>
                      <a:rPr lang="en-US" sz="1100" dirty="0">
                        <a:solidFill>
                          <a:srgbClr val="FF0000"/>
                        </a:solidFill>
                        <a:latin typeface="Cambria Math" panose="02040503050406030204" pitchFamily="18" charset="0"/>
                      </a:rPr>
                      <m:t> </m:t>
                    </m:r>
                  </m:oMath>
                </a14:m>
                <a:r>
                  <a:rPr kumimoji="0" lang="en-US" sz="1200" u="none" strike="noStrike" kern="1200" cap="none" spc="0" normalizeH="0" baseline="0" noProof="0" dirty="0">
                    <a:ln>
                      <a:noFill/>
                    </a:ln>
                    <a:solidFill>
                      <a:srgbClr val="FF0000"/>
                    </a:solidFill>
                    <a:effectLst/>
                    <a:uLnTx/>
                    <a:uFillTx/>
                    <a:ea typeface="+mn-ea"/>
                    <a:cs typeface="+mn-cs"/>
                  </a:rPr>
                  <a:t>=</a:t>
                </a:r>
                <a14:m>
                  <m:oMath xmlns:m="http://schemas.openxmlformats.org/officeDocument/2006/math">
                    <m:r>
                      <a:rPr lang="en-US" sz="1100" dirty="0">
                        <a:solidFill>
                          <a:srgbClr val="FF0000"/>
                        </a:solidFill>
                        <a:latin typeface="Cambria Math" panose="02040503050406030204" pitchFamily="18" charset="0"/>
                      </a:rPr>
                      <m:t> </m:t>
                    </m:r>
                  </m:oMath>
                </a14:m>
                <a:r>
                  <a:rPr kumimoji="0" lang="en-US" sz="1200" i="1" u="none" strike="noStrike" kern="1200" cap="none" spc="0" normalizeH="0" baseline="0" noProof="0" dirty="0">
                    <a:ln>
                      <a:noFill/>
                    </a:ln>
                    <a:solidFill>
                      <a:srgbClr val="FF0000"/>
                    </a:solidFill>
                    <a:effectLst/>
                    <a:uLnTx/>
                    <a:uFillTx/>
                    <a:ea typeface="+mn-ea"/>
                    <a:cs typeface="+mn-cs"/>
                  </a:rPr>
                  <a:t>ST</a:t>
                </a:r>
                <a:r>
                  <a:rPr kumimoji="0" lang="en-US" sz="1200" u="none" strike="noStrike" kern="1200" cap="none" spc="0" normalizeH="0" baseline="0" noProof="0" dirty="0">
                    <a:ln>
                      <a:noFill/>
                    </a:ln>
                    <a:solidFill>
                      <a:srgbClr val="FF0000"/>
                    </a:solidFill>
                    <a:effectLst/>
                    <a:uLnTx/>
                    <a:uFillTx/>
                    <a:ea typeface="+mn-ea"/>
                    <a:cs typeface="+mn-cs"/>
                  </a:rPr>
                  <a:t>, </a:t>
                </a:r>
                <a14:m>
                  <m:oMath xmlns:m="http://schemas.openxmlformats.org/officeDocument/2006/math">
                    <m:acc>
                      <m:accPr>
                        <m:chr m:val="̅"/>
                        <m:ctrlPr>
                          <a:rPr kumimoji="0" lang="en-US" sz="120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𝑅𝑇</m:t>
                        </m:r>
                      </m:e>
                    </m:acc>
                    <m:r>
                      <a:rPr lang="en-US" sz="1100" dirty="0">
                        <a:solidFill>
                          <a:srgbClr val="FF0000"/>
                        </a:solidFill>
                        <a:latin typeface="Cambria Math" panose="02040503050406030204" pitchFamily="18" charset="0"/>
                      </a:rPr>
                      <m:t> </m:t>
                    </m:r>
                  </m:oMath>
                </a14:m>
                <a:r>
                  <a:rPr kumimoji="0" lang="en-US" sz="1200" u="none" strike="noStrike" kern="1200" cap="none" spc="0" normalizeH="0" baseline="0" noProof="0" dirty="0">
                    <a:ln>
                      <a:noFill/>
                    </a:ln>
                    <a:solidFill>
                      <a:srgbClr val="FF0000"/>
                    </a:solidFill>
                    <a:effectLst/>
                    <a:uLnTx/>
                    <a:uFillTx/>
                    <a:ea typeface="+mn-ea"/>
                    <a:cs typeface="+mn-cs"/>
                  </a:rPr>
                  <a:t>≅</a:t>
                </a:r>
                <a14:m>
                  <m:oMath xmlns:m="http://schemas.openxmlformats.org/officeDocument/2006/math">
                    <m:r>
                      <a:rPr lang="en-US" sz="1100" dirty="0">
                        <a:solidFill>
                          <a:srgbClr val="FF0000"/>
                        </a:solidFill>
                        <a:latin typeface="Cambria Math" panose="02040503050406030204" pitchFamily="18" charset="0"/>
                      </a:rPr>
                      <m:t> </m:t>
                    </m:r>
                    <m:acc>
                      <m:accPr>
                        <m:chr m:val="̅"/>
                        <m:ctrlPr>
                          <a:rPr kumimoji="0" lang="en-US" sz="120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𝑆𝑇</m:t>
                        </m:r>
                      </m:e>
                    </m:acc>
                  </m:oMath>
                </a14:m>
                <a:r>
                  <a:rPr kumimoji="0" lang="en-US" sz="1200" u="none" strike="noStrike" kern="1200" cap="none" spc="0" normalizeH="0" baseline="0" noProof="0" dirty="0">
                    <a:ln>
                      <a:noFill/>
                    </a:ln>
                    <a:solidFill>
                      <a:srgbClr val="FF0000"/>
                    </a:solidFill>
                    <a:effectLst/>
                    <a:uLnTx/>
                    <a:uFillTx/>
                    <a:ea typeface="+mn-ea"/>
                    <a:cs typeface="+mn-cs"/>
                  </a:rPr>
                  <a:t> by the definition of congruence, and △</a:t>
                </a:r>
                <a:r>
                  <a:rPr kumimoji="0" lang="en-US" sz="1200" i="1" u="none" strike="noStrike" kern="1200" cap="none" spc="0" normalizeH="0" baseline="0" noProof="0" dirty="0">
                    <a:ln>
                      <a:noFill/>
                    </a:ln>
                    <a:solidFill>
                      <a:srgbClr val="FF0000"/>
                    </a:solidFill>
                    <a:effectLst/>
                    <a:uLnTx/>
                    <a:uFillTx/>
                    <a:ea typeface="+mn-ea"/>
                    <a:cs typeface="+mn-cs"/>
                  </a:rPr>
                  <a:t>RST</a:t>
                </a:r>
                <a:r>
                  <a:rPr kumimoji="0" lang="en-US" sz="1200" u="none" strike="noStrike" kern="1200" cap="none" spc="0" normalizeH="0" baseline="0" noProof="0" dirty="0">
                    <a:ln>
                      <a:noFill/>
                    </a:ln>
                    <a:solidFill>
                      <a:srgbClr val="FF0000"/>
                    </a:solidFill>
                    <a:effectLst/>
                    <a:uLnTx/>
                    <a:uFillTx/>
                    <a:ea typeface="+mn-ea"/>
                    <a:cs typeface="+mn-cs"/>
                  </a:rPr>
                  <a:t> is isosceles by the definition of an isosceles triangle.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smtClean="0">
                    <a:ln>
                      <a:noFill/>
                    </a:ln>
                    <a:effectLst/>
                    <a:uLnTx/>
                    <a:uFillTx/>
                    <a:ea typeface="+mn-ea"/>
                    <a:cs typeface="+mn-cs"/>
                  </a:rPr>
                  <a:t>Midpoint </a:t>
                </a:r>
                <a:r>
                  <a:rPr kumimoji="0" lang="en-US" sz="1200" i="1" u="none" strike="noStrike" kern="1200" cap="none" spc="0" normalizeH="0" baseline="0" noProof="0" dirty="0">
                    <a:ln>
                      <a:noFill/>
                    </a:ln>
                    <a:effectLst/>
                    <a:uLnTx/>
                    <a:uFillTx/>
                    <a:ea typeface="+mn-ea"/>
                    <a:cs typeface="+mn-cs"/>
                  </a:rPr>
                  <a:t>R</a:t>
                </a:r>
                <a:r>
                  <a:rPr kumimoji="0" lang="en-US" sz="1200" i="0" u="none" strike="noStrike" kern="1200" cap="none" spc="0" normalizeH="0" baseline="0" noProof="0" dirty="0">
                    <a:ln>
                      <a:noFill/>
                    </a:ln>
                    <a:effectLst/>
                    <a:uLnTx/>
                    <a:uFillTx/>
                    <a:ea typeface="+mn-ea"/>
                    <a:cs typeface="+mn-cs"/>
                  </a:rPr>
                  <a:t> is </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((𝑎+0)/2,(𝑏+0)/2)</a:t>
                </a:r>
                <a:r>
                  <a:rPr kumimoji="0" lang="en-US" sz="1200" u="none" strike="noStrike" kern="1200" cap="none" spc="0" normalizeH="0" baseline="0" noProof="0" dirty="0">
                    <a:ln>
                      <a:noFill/>
                    </a:ln>
                    <a:effectLst/>
                    <a:uLnTx/>
                    <a:uFillTx/>
                    <a:ea typeface="+mn-ea"/>
                    <a:cs typeface="+mn-cs"/>
                  </a:rPr>
                  <a:t> or </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(𝑎/2,𝑏/2)</a:t>
                </a:r>
                <a:r>
                  <a:rPr kumimoji="0" lang="en-US" sz="1200" b="0" i="0" u="none" strike="noStrike" kern="1200" cap="none" spc="0" normalizeH="0" baseline="0" noProof="0" smtClean="0">
                    <a:ln>
                      <a:noFill/>
                    </a:ln>
                    <a:effectLst/>
                    <a:uLnTx/>
                    <a:uFillTx/>
                    <a:latin typeface="Cambria Math" panose="02040503050406030204" pitchFamily="18" charset="0"/>
                    <a:ea typeface="+mn-ea"/>
                    <a:cs typeface="+mn-cs"/>
                  </a:rPr>
                  <a:t>.</a:t>
                </a:r>
                <a:endParaRPr kumimoji="0" lang="en-US" sz="1200" b="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ea typeface="+mn-ea"/>
                    <a:cs typeface="+mn-cs"/>
                  </a:rPr>
                  <a:t>Midpoint </a:t>
                </a:r>
                <a:r>
                  <a:rPr kumimoji="0" lang="en-US" sz="1200" i="1" u="none" strike="noStrike" kern="1200" cap="none" spc="0" normalizeH="0" baseline="0" noProof="0" dirty="0">
                    <a:ln>
                      <a:noFill/>
                    </a:ln>
                    <a:effectLst/>
                    <a:uLnTx/>
                    <a:uFillTx/>
                    <a:ea typeface="+mn-ea"/>
                    <a:cs typeface="+mn-cs"/>
                  </a:rPr>
                  <a:t>S</a:t>
                </a:r>
                <a:r>
                  <a:rPr kumimoji="0" lang="en-US" sz="1200" i="0" u="none" strike="noStrike" kern="1200" cap="none" spc="0" normalizeH="0" baseline="0" noProof="0" dirty="0">
                    <a:ln>
                      <a:noFill/>
                    </a:ln>
                    <a:effectLst/>
                    <a:uLnTx/>
                    <a:uFillTx/>
                    <a:ea typeface="+mn-ea"/>
                    <a:cs typeface="+mn-cs"/>
                  </a:rPr>
                  <a:t> is </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((𝑎+2𝑎)/2,(𝑏+0)/2)</a:t>
                </a:r>
                <a:r>
                  <a:rPr kumimoji="0" lang="en-US" sz="1200" u="none" strike="noStrike" kern="1200" cap="none" spc="0" normalizeH="0" baseline="0" noProof="0" dirty="0">
                    <a:ln>
                      <a:noFill/>
                    </a:ln>
                    <a:effectLst/>
                    <a:uLnTx/>
                    <a:uFillTx/>
                    <a:ea typeface="+mn-ea"/>
                    <a:cs typeface="+mn-cs"/>
                  </a:rPr>
                  <a:t> or </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(3𝑎/2,𝑏/2)</a:t>
                </a:r>
                <a:r>
                  <a:rPr kumimoji="0" lang="en-US" sz="1200" b="0" i="0" u="none" strike="noStrike" kern="1200" cap="none" spc="0" normalizeH="0" baseline="0" noProof="0" smtClean="0">
                    <a:ln>
                      <a:noFill/>
                    </a:ln>
                    <a:effectLst/>
                    <a:uLnTx/>
                    <a:uFillTx/>
                    <a:latin typeface="Cambria Math" panose="02040503050406030204" pitchFamily="18" charset="0"/>
                    <a:ea typeface="+mn-ea"/>
                    <a:cs typeface="+mn-cs"/>
                  </a:rPr>
                  <a:t>.</a:t>
                </a:r>
                <a:endParaRPr kumimoji="0" lang="en-US" sz="1200" b="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ea typeface="+mn-ea"/>
                    <a:cs typeface="+mn-cs"/>
                  </a:rPr>
                  <a:t>Midpoint </a:t>
                </a:r>
                <a:r>
                  <a:rPr kumimoji="0" lang="en-US" sz="1200" i="1" u="none" strike="noStrike" kern="1200" cap="none" spc="0" normalizeH="0" baseline="0" noProof="0" dirty="0">
                    <a:ln>
                      <a:noFill/>
                    </a:ln>
                    <a:effectLst/>
                    <a:uLnTx/>
                    <a:uFillTx/>
                    <a:ea typeface="+mn-ea"/>
                    <a:cs typeface="+mn-cs"/>
                  </a:rPr>
                  <a:t>T</a:t>
                </a:r>
                <a:r>
                  <a:rPr kumimoji="0" lang="en-US" sz="1200" i="0" u="none" strike="noStrike" kern="1200" cap="none" spc="0" normalizeH="0" baseline="0" noProof="0" dirty="0">
                    <a:ln>
                      <a:noFill/>
                    </a:ln>
                    <a:effectLst/>
                    <a:uLnTx/>
                    <a:uFillTx/>
                    <a:ea typeface="+mn-ea"/>
                    <a:cs typeface="+mn-cs"/>
                  </a:rPr>
                  <a:t> is </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((2𝑎+0)/2,(0+0)/2)</a:t>
                </a:r>
                <a:r>
                  <a:rPr kumimoji="0" lang="en-US" sz="1200" u="none" strike="noStrike" kern="1200" cap="none" spc="0" normalizeH="0" baseline="0" noProof="0" dirty="0">
                    <a:ln>
                      <a:noFill/>
                    </a:ln>
                    <a:effectLst/>
                    <a:uLnTx/>
                    <a:uFillTx/>
                    <a:ea typeface="+mn-ea"/>
                    <a:cs typeface="+mn-cs"/>
                  </a:rPr>
                  <a:t> or </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(𝑎, 0)</a:t>
                </a:r>
                <a:r>
                  <a:rPr kumimoji="0" lang="en-US" sz="1200" b="0" i="0" u="none" strike="noStrike" kern="1200" cap="none" spc="0" normalizeH="0" baseline="0" noProof="0" smtClean="0">
                    <a:ln>
                      <a:noFill/>
                    </a:ln>
                    <a:effectLst/>
                    <a:uLnTx/>
                    <a:uFillTx/>
                    <a:latin typeface="Cambria Math" panose="02040503050406030204" pitchFamily="18" charset="0"/>
                    <a:ea typeface="+mn-ea"/>
                    <a:cs typeface="+mn-cs"/>
                  </a:rPr>
                  <a:t>.</a:t>
                </a:r>
                <a:endParaRPr kumimoji="0" lang="en-US" sz="1200" b="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effectLst/>
                    <a:uLnTx/>
                    <a:uFillTx/>
                    <a:latin typeface="Cambria Math" panose="02040503050406030204" pitchFamily="18" charset="0"/>
                    <a:ea typeface="+mn-ea"/>
                    <a:cs typeface="+mn-cs"/>
                  </a:rPr>
                  <a:t>𝑅𝑇=</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√((𝑎/2−𝑎)</a:t>
                </a:r>
                <a:r>
                  <a:rPr kumimoji="0" lang="en-US" sz="1200" b="0" i="0"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a:t>2</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+(𝑏/2−0)</a:t>
                </a:r>
                <a:r>
                  <a:rPr kumimoji="0" lang="en-US" sz="1200" b="0" i="0"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a:t>2</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 )</a:t>
                </a:r>
                <a:r>
                  <a:rPr kumimoji="0" lang="en-US" sz="1200" u="none" strike="noStrike" kern="1200" cap="none" spc="0" normalizeH="0" baseline="0" noProof="0" dirty="0">
                    <a:ln>
                      <a:noFill/>
                    </a:ln>
                    <a:effectLst/>
                    <a:uLnTx/>
                    <a:uFillTx/>
                    <a:ea typeface="+mn-ea"/>
                    <a:cs typeface="+mn-cs"/>
                  </a:rPr>
                  <a:t> or </a:t>
                </a:r>
                <a:r>
                  <a:rPr kumimoji="0" lang="en-US" sz="120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(𝑎/2)</a:t>
                </a:r>
                <a:r>
                  <a:rPr kumimoji="0" lang="en-US" sz="1200" b="0" i="0"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a:t>2</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+(𝑏/2)</a:t>
                </a:r>
                <a:r>
                  <a:rPr kumimoji="0" lang="en-US" sz="1200" b="0" i="0"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a:t>2</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a:t>
                </a:r>
                <a:endParaRPr kumimoji="0" lang="en-US" sz="1200" u="none" strike="noStrike" kern="1200" cap="none" spc="0" normalizeH="0" baseline="0" noProof="0" dirty="0">
                  <a:ln>
                    <a:noFill/>
                  </a:ln>
                  <a:effectLst/>
                  <a:uLnTx/>
                  <a:uFillTx/>
                  <a:ea typeface="+mn-ea"/>
                  <a:cs typeface="+mn-cs"/>
                </a:endParaRPr>
              </a:p>
              <a:p>
                <a:pPr>
                  <a:spcBef>
                    <a:spcPts val="0"/>
                  </a:spcBef>
                  <a:defRPr/>
                </a:pPr>
                <a:r>
                  <a:rPr kumimoji="0" lang="en-US" sz="1200" b="0" i="0" u="none" strike="noStrike" kern="1200" cap="none" spc="0" normalizeH="0" baseline="0" noProof="0" smtClean="0">
                    <a:ln>
                      <a:noFill/>
                    </a:ln>
                    <a:effectLst/>
                    <a:uLnTx/>
                    <a:uFillTx/>
                    <a:latin typeface="Cambria Math" panose="02040503050406030204" pitchFamily="18" charset="0"/>
                    <a:ea typeface="+mn-ea"/>
                    <a:cs typeface="+mn-cs"/>
                  </a:rPr>
                  <a:t>𝑅𝑇=</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√((3𝑎/2−𝑎)</a:t>
                </a:r>
                <a:r>
                  <a:rPr kumimoji="0" lang="en-US" sz="1200" b="0" i="0"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a:t>2</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+(𝑏/2−0)</a:t>
                </a:r>
                <a:r>
                  <a:rPr kumimoji="0" lang="en-US" sz="1200" b="0" i="0"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a:t>2</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 )</a:t>
                </a:r>
                <a:r>
                  <a:rPr kumimoji="0" lang="en-US" sz="1200" u="none" strike="noStrike" kern="1200" cap="none" spc="0" normalizeH="0" baseline="0" noProof="0" dirty="0">
                    <a:ln>
                      <a:noFill/>
                    </a:ln>
                    <a:effectLst/>
                    <a:uLnTx/>
                    <a:uFillTx/>
                    <a:ea typeface="+mn-ea"/>
                    <a:cs typeface="+mn-cs"/>
                  </a:rPr>
                  <a:t> or </a:t>
                </a:r>
                <a:r>
                  <a:rPr kumimoji="0" lang="en-US" sz="120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(𝑎/2)</a:t>
                </a:r>
                <a:r>
                  <a:rPr kumimoji="0" lang="en-US" sz="1200" b="0" i="0"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a:t>2</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+(𝑏/2)</a:t>
                </a:r>
                <a:r>
                  <a:rPr kumimoji="0" lang="en-US" sz="1200" b="0" i="0"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a:t>2</a:t>
                </a:r>
                <a:r>
                  <a:rPr kumimoji="0" lang="en-US" sz="1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a:t>)</a:t>
                </a:r>
                <a:endParaRPr kumimoji="0" lang="en-US" sz="1200" b="0" u="none" strike="noStrike" kern="1200" cap="none" spc="0" normalizeH="0" baseline="30000" noProof="0" dirty="0">
                  <a:ln>
                    <a:noFill/>
                  </a:ln>
                  <a:effectLst/>
                  <a:uLnTx/>
                  <a:uFillTx/>
                  <a:ea typeface="+mn-ea"/>
                  <a:cs typeface="+mn-cs"/>
                </a:endParaRPr>
              </a:p>
              <a:p>
                <a:pPr>
                  <a:spcBef>
                    <a:spcPts val="0"/>
                  </a:spcBef>
                  <a:defRPr/>
                </a:pPr>
                <a:r>
                  <a:rPr kumimoji="0" lang="en-US" sz="1200" u="none" strike="noStrike" kern="1200" cap="none" spc="0" normalizeH="0" baseline="0" noProof="0" dirty="0">
                    <a:ln>
                      <a:noFill/>
                    </a:ln>
                    <a:effectLst/>
                    <a:uLnTx/>
                    <a:uFillTx/>
                    <a:ea typeface="+mn-ea"/>
                    <a:cs typeface="+mn-cs"/>
                  </a:rPr>
                  <a:t>Because </a:t>
                </a:r>
                <a:r>
                  <a:rPr kumimoji="0" lang="en-US" sz="1200" i="1" u="none" strike="noStrike" kern="1200" cap="none" spc="0" normalizeH="0" baseline="0" noProof="0" dirty="0">
                    <a:ln>
                      <a:noFill/>
                    </a:ln>
                    <a:effectLst/>
                    <a:uLnTx/>
                    <a:uFillTx/>
                    <a:ea typeface="+mn-ea"/>
                    <a:cs typeface="+mn-cs"/>
                  </a:rPr>
                  <a:t>RT</a:t>
                </a:r>
                <a:r>
                  <a:rPr kumimoji="0" lang="en-US" sz="1200" u="none" strike="noStrike" kern="1200" cap="none" spc="0" normalizeH="0" baseline="0" noProof="0" dirty="0">
                    <a:ln>
                      <a:noFill/>
                    </a:ln>
                    <a:effectLst/>
                    <a:uLnTx/>
                    <a:uFillTx/>
                    <a:ea typeface="+mn-ea"/>
                    <a:cs typeface="+mn-cs"/>
                  </a:rPr>
                  <a:t> = </a:t>
                </a:r>
                <a:r>
                  <a:rPr kumimoji="0" lang="en-US" sz="1200" i="1" u="none" strike="noStrike" kern="1200" cap="none" spc="0" normalizeH="0" baseline="0" noProof="0" dirty="0">
                    <a:ln>
                      <a:noFill/>
                    </a:ln>
                    <a:effectLst/>
                    <a:uLnTx/>
                    <a:uFillTx/>
                    <a:ea typeface="+mn-ea"/>
                    <a:cs typeface="+mn-cs"/>
                  </a:rPr>
                  <a:t>ST</a:t>
                </a:r>
                <a:r>
                  <a:rPr kumimoji="0" lang="en-US" sz="1200" u="none" strike="noStrike" kern="1200" cap="none" spc="0" normalizeH="0" baseline="0" noProof="0" dirty="0">
                    <a:ln>
                      <a:noFill/>
                    </a:ln>
                    <a:effectLst/>
                    <a:uLnTx/>
                    <a:uFillTx/>
                    <a:ea typeface="+mn-ea"/>
                    <a:cs typeface="+mn-cs"/>
                  </a:rPr>
                  <a:t>,  </a:t>
                </a:r>
                <a:r>
                  <a:rPr kumimoji="0" lang="en-US" sz="1200" i="1" u="none" strike="noStrike" kern="1200" cap="none" spc="0" normalizeH="0" baseline="0" noProof="0" dirty="0">
                    <a:ln>
                      <a:noFill/>
                    </a:ln>
                    <a:effectLst/>
                    <a:uLnTx/>
                    <a:uFillTx/>
                    <a:ea typeface="+mn-ea"/>
                    <a:cs typeface="+mn-cs"/>
                  </a:rPr>
                  <a:t>RT</a:t>
                </a:r>
                <a:r>
                  <a:rPr kumimoji="0" lang="en-US" sz="1200" u="none" strike="noStrike" kern="1200" cap="none" spc="0" normalizeH="0" baseline="0" noProof="0" dirty="0">
                    <a:ln>
                      <a:noFill/>
                    </a:ln>
                    <a:effectLst/>
                    <a:uLnTx/>
                    <a:uFillTx/>
                    <a:ea typeface="+mn-ea"/>
                    <a:cs typeface="+mn-cs"/>
                  </a:rPr>
                  <a:t> ≅ </a:t>
                </a:r>
                <a:r>
                  <a:rPr kumimoji="0" lang="en-US" sz="1200" i="1" u="none" strike="noStrike" kern="1200" cap="none" spc="0" normalizeH="0" baseline="0" noProof="0" dirty="0">
                    <a:ln>
                      <a:noFill/>
                    </a:ln>
                    <a:effectLst/>
                    <a:uLnTx/>
                    <a:uFillTx/>
                    <a:ea typeface="+mn-ea"/>
                    <a:cs typeface="+mn-cs"/>
                  </a:rPr>
                  <a:t>ST</a:t>
                </a:r>
                <a:r>
                  <a:rPr kumimoji="0" lang="en-US" sz="1200" u="none" strike="noStrike" kern="1200" cap="none" spc="0" normalizeH="0" baseline="0" noProof="0" dirty="0">
                    <a:ln>
                      <a:noFill/>
                    </a:ln>
                    <a:effectLst/>
                    <a:uLnTx/>
                    <a:uFillTx/>
                    <a:ea typeface="+mn-ea"/>
                    <a:cs typeface="+mn-cs"/>
                  </a:rPr>
                  <a:t> by the definition of congruence, and △</a:t>
                </a:r>
                <a:r>
                  <a:rPr kumimoji="0" lang="en-US" sz="1200" i="1" u="none" strike="noStrike" kern="1200" cap="none" spc="0" normalizeH="0" baseline="0" noProof="0" dirty="0">
                    <a:ln>
                      <a:noFill/>
                    </a:ln>
                    <a:effectLst/>
                    <a:uLnTx/>
                    <a:uFillTx/>
                    <a:ea typeface="+mn-ea"/>
                    <a:cs typeface="+mn-cs"/>
                  </a:rPr>
                  <a:t>RST</a:t>
                </a:r>
                <a:r>
                  <a:rPr kumimoji="0" lang="en-US" sz="1200" u="none" strike="noStrike" kern="1200" cap="none" spc="0" normalizeH="0" baseline="0" noProof="0" dirty="0">
                    <a:ln>
                      <a:noFill/>
                    </a:ln>
                    <a:effectLst/>
                    <a:uLnTx/>
                    <a:uFillTx/>
                    <a:ea typeface="+mn-ea"/>
                    <a:cs typeface="+mn-cs"/>
                  </a:rPr>
                  <a:t> is isosceles by the definition of an isosceles triangle.</a:t>
                </a:r>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62455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35</a:t>
            </a:fld>
            <a:endParaRPr lang="en-US" dirty="0"/>
          </a:p>
        </p:txBody>
      </p:sp>
    </p:spTree>
    <p:extLst>
      <p:ext uri="{BB962C8B-B14F-4D97-AF65-F5344CB8AC3E}">
        <p14:creationId xmlns:p14="http://schemas.microsoft.com/office/powerpoint/2010/main" val="46837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C</a:t>
            </a:r>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36</a:t>
            </a:fld>
            <a:endParaRPr lang="en-US" dirty="0"/>
          </a:p>
        </p:txBody>
      </p:sp>
    </p:spTree>
    <p:extLst>
      <p:ext uri="{BB962C8B-B14F-4D97-AF65-F5344CB8AC3E}">
        <p14:creationId xmlns:p14="http://schemas.microsoft.com/office/powerpoint/2010/main" val="226809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0" dirty="0"/>
          </a:p>
        </p:txBody>
      </p:sp>
      <p:sp>
        <p:nvSpPr>
          <p:cNvPr id="4" name="Slide Number Placeholder 3"/>
          <p:cNvSpPr>
            <a:spLocks noGrp="1"/>
          </p:cNvSpPr>
          <p:nvPr>
            <p:ph type="sldNum" sz="quarter" idx="5"/>
          </p:nvPr>
        </p:nvSpPr>
        <p:spPr/>
        <p:txBody>
          <a:bodyPr/>
          <a:lstStyle/>
          <a:p>
            <a:fld id="{30DC0D4C-FD52-4CA4-A998-31C73A5A5BDE}" type="slidenum">
              <a:rPr lang="en-US" smtClean="0"/>
              <a:t>37</a:t>
            </a:fld>
            <a:endParaRPr lang="en-US" dirty="0"/>
          </a:p>
        </p:txBody>
      </p:sp>
    </p:spTree>
    <p:extLst>
      <p:ext uri="{BB962C8B-B14F-4D97-AF65-F5344CB8AC3E}">
        <p14:creationId xmlns:p14="http://schemas.microsoft.com/office/powerpoint/2010/main" val="235921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0" dirty="0"/>
          </a:p>
        </p:txBody>
      </p:sp>
      <p:sp>
        <p:nvSpPr>
          <p:cNvPr id="4" name="Slide Number Placeholder 3"/>
          <p:cNvSpPr>
            <a:spLocks noGrp="1"/>
          </p:cNvSpPr>
          <p:nvPr>
            <p:ph type="sldNum" sz="quarter" idx="5"/>
          </p:nvPr>
        </p:nvSpPr>
        <p:spPr/>
        <p:txBody>
          <a:bodyPr/>
          <a:lstStyle/>
          <a:p>
            <a:fld id="{30DC0D4C-FD52-4CA4-A998-31C73A5A5BDE}" type="slidenum">
              <a:rPr lang="en-US" smtClean="0"/>
              <a:t>38</a:t>
            </a:fld>
            <a:endParaRPr lang="en-US" dirty="0"/>
          </a:p>
        </p:txBody>
      </p:sp>
    </p:spTree>
    <p:extLst>
      <p:ext uri="{BB962C8B-B14F-4D97-AF65-F5344CB8AC3E}">
        <p14:creationId xmlns:p14="http://schemas.microsoft.com/office/powerpoint/2010/main" val="121029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11/15/2022</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dirty="0">
                <a:solidFill>
                  <a:schemeClr val="tx2"/>
                </a:solidFill>
                <a:latin typeface="Arial" panose="020B0604020202020204" pitchFamily="34" charset="0"/>
                <a:cs typeface="Arial" panose="020B0604020202020204" pitchFamily="34" charset="0"/>
              </a:rPr>
              <a:t>Triangles and Coordinate Proof</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5-7 Triangles and Coordinate Proof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Position and Label a Triangle</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4"/>
            <a:ext cx="7917337"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Step 1</a:t>
            </a:r>
            <a:r>
              <a:rPr lang="en-US" sz="2800" b="1" dirty="0">
                <a:solidFill>
                  <a:schemeClr val="tx1"/>
                </a:solidFill>
              </a:rPr>
              <a:t> </a:t>
            </a:r>
            <a:r>
              <a:rPr lang="en-US" sz="2800" b="1" dirty="0">
                <a:solidFill>
                  <a:srgbClr val="221E1F"/>
                </a:solidFill>
              </a:rPr>
              <a:t>Position the triangle.</a:t>
            </a:r>
          </a:p>
          <a:p>
            <a:pPr marL="457200" indent="-457200">
              <a:buFont typeface="Arial" panose="020B0604020202020204" pitchFamily="34" charset="0"/>
              <a:buChar char="•"/>
            </a:pPr>
            <a:r>
              <a:rPr lang="en-US" sz="2800" dirty="0"/>
              <a:t>Position the triangle in the first quadrant.</a:t>
            </a:r>
          </a:p>
          <a:p>
            <a:pPr marL="457200" indent="-457200">
              <a:buFont typeface="Arial" panose="020B0604020202020204" pitchFamily="34" charset="0"/>
              <a:buChar char="•"/>
            </a:pPr>
            <a:r>
              <a:rPr lang="en-US" sz="2800" dirty="0"/>
              <a:t>Placing the right angle of the triangle, ∠</a:t>
            </a:r>
            <a:r>
              <a:rPr lang="en-US" sz="2800" i="1" dirty="0"/>
              <a:t>A</a:t>
            </a:r>
            <a:r>
              <a:rPr lang="en-US" sz="2800" dirty="0"/>
              <a:t>, at the origin will allow the two legs to be along the </a:t>
            </a:r>
            <a:r>
              <a:rPr lang="en-US" sz="2800" i="1" dirty="0"/>
              <a:t>x</a:t>
            </a:r>
            <a:r>
              <a:rPr lang="en-US" sz="2800" dirty="0"/>
              <a:t>- and </a:t>
            </a:r>
            <a:r>
              <a:rPr lang="en-US" sz="2800" i="1" dirty="0"/>
              <a:t>y</a:t>
            </a:r>
            <a:r>
              <a:rPr lang="en-US" sz="2800" dirty="0"/>
              <a:t>-axes.</a:t>
            </a:r>
          </a:p>
        </p:txBody>
      </p:sp>
    </p:spTree>
    <p:extLst>
      <p:ext uri="{BB962C8B-B14F-4D97-AF65-F5344CB8AC3E}">
        <p14:creationId xmlns:p14="http://schemas.microsoft.com/office/powerpoint/2010/main" val="260659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Position and Label a Triangle</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7466074"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Step 2</a:t>
            </a:r>
            <a:r>
              <a:rPr lang="en-US" sz="2800" b="1" dirty="0">
                <a:solidFill>
                  <a:schemeClr val="tx1"/>
                </a:solidFill>
              </a:rPr>
              <a:t> </a:t>
            </a:r>
            <a:r>
              <a:rPr lang="en-US" sz="2800" b="1" dirty="0">
                <a:solidFill>
                  <a:srgbClr val="221E1F"/>
                </a:solidFill>
              </a:rPr>
              <a:t>Determine the coordinates.</a:t>
            </a:r>
          </a:p>
          <a:p>
            <a:pPr marL="457200" indent="-457200">
              <a:buFont typeface="Arial" panose="020B0604020202020204" pitchFamily="34" charset="0"/>
              <a:buChar char="•"/>
            </a:pPr>
            <a:r>
              <a:rPr lang="en-US" sz="2800" dirty="0"/>
              <a:t>Because </a:t>
            </a:r>
            <a:r>
              <a:rPr lang="en-US" sz="2800" i="1" dirty="0"/>
              <a:t>C</a:t>
            </a:r>
            <a:r>
              <a:rPr lang="en-US" sz="2800" dirty="0"/>
              <a:t> is on the </a:t>
            </a:r>
            <a:r>
              <a:rPr lang="en-US" sz="2800" i="1" dirty="0"/>
              <a:t>y</a:t>
            </a:r>
            <a:r>
              <a:rPr lang="en-US" sz="2800" dirty="0"/>
              <a:t>-axis, its </a:t>
            </a:r>
            <a:br>
              <a:rPr lang="en-US" sz="2800" dirty="0"/>
            </a:br>
            <a:r>
              <a:rPr lang="en-US" sz="2800" i="1" dirty="0"/>
              <a:t>x</a:t>
            </a:r>
            <a:r>
              <a:rPr lang="en-US" sz="2800" dirty="0"/>
              <a:t>-coordinate is 0. Its </a:t>
            </a:r>
            <a:r>
              <a:rPr lang="en-US" sz="2800" i="1" dirty="0"/>
              <a:t>y</a:t>
            </a:r>
            <a:r>
              <a:rPr lang="en-US" sz="2800" dirty="0"/>
              <a:t>-coordinate is 2</a:t>
            </a:r>
            <a:r>
              <a:rPr lang="en-US" sz="2800" i="1" dirty="0"/>
              <a:t>a</a:t>
            </a:r>
            <a:r>
              <a:rPr lang="en-US" sz="2800" dirty="0"/>
              <a:t> because the leg is 2</a:t>
            </a:r>
            <a:r>
              <a:rPr lang="en-US" sz="2800" i="1" dirty="0"/>
              <a:t>a</a:t>
            </a:r>
            <a:r>
              <a:rPr lang="en-US" sz="2800" dirty="0"/>
              <a:t> units long.</a:t>
            </a:r>
          </a:p>
          <a:p>
            <a:pPr marL="457200" indent="-457200">
              <a:buFont typeface="Arial" panose="020B0604020202020204" pitchFamily="34" charset="0"/>
              <a:buChar char="•"/>
            </a:pPr>
            <a:r>
              <a:rPr lang="en-US" sz="2800" dirty="0"/>
              <a:t>Because </a:t>
            </a:r>
            <a:r>
              <a:rPr lang="en-US" sz="2800" i="1" dirty="0"/>
              <a:t>B</a:t>
            </a:r>
            <a:r>
              <a:rPr lang="en-US" sz="2800" dirty="0"/>
              <a:t> is on the </a:t>
            </a:r>
            <a:r>
              <a:rPr lang="en-US" sz="2800" i="1" dirty="0"/>
              <a:t>x</a:t>
            </a:r>
            <a:r>
              <a:rPr lang="en-US" sz="2800" dirty="0"/>
              <a:t>-axis, its </a:t>
            </a:r>
            <a:r>
              <a:rPr lang="en-US" sz="2800" i="1" dirty="0"/>
              <a:t>y</a:t>
            </a:r>
            <a:r>
              <a:rPr lang="en-US" sz="2800" dirty="0"/>
              <a:t>-coordinate is 0. Its </a:t>
            </a:r>
            <a:r>
              <a:rPr lang="en-US" sz="2800" i="1" dirty="0"/>
              <a:t>x</a:t>
            </a:r>
            <a:r>
              <a:rPr lang="en-US" sz="2800" dirty="0"/>
              <a:t>-coordinate is 2</a:t>
            </a:r>
            <a:r>
              <a:rPr lang="en-US" sz="2800" i="1" dirty="0"/>
              <a:t>b</a:t>
            </a:r>
            <a:r>
              <a:rPr lang="en-US" sz="2800" dirty="0"/>
              <a:t> because the leg is 2</a:t>
            </a:r>
            <a:r>
              <a:rPr lang="en-US" sz="2800" i="1" dirty="0"/>
              <a:t>b</a:t>
            </a:r>
            <a:r>
              <a:rPr lang="en-US" sz="2800" dirty="0"/>
              <a:t> units long.</a:t>
            </a:r>
          </a:p>
        </p:txBody>
      </p:sp>
      <p:pic>
        <p:nvPicPr>
          <p:cNvPr id="5" name="Picture 4">
            <a:extLst>
              <a:ext uri="{FF2B5EF4-FFF2-40B4-BE49-F238E27FC236}">
                <a16:creationId xmlns:a16="http://schemas.microsoft.com/office/drawing/2014/main" id="{3EB75931-0E77-43E2-8DBE-0DA974425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404" y="2326093"/>
            <a:ext cx="3132422" cy="2614892"/>
          </a:xfrm>
          <a:prstGeom prst="rect">
            <a:avLst/>
          </a:prstGeom>
        </p:spPr>
      </p:pic>
    </p:spTree>
    <p:extLst>
      <p:ext uri="{BB962C8B-B14F-4D97-AF65-F5344CB8AC3E}">
        <p14:creationId xmlns:p14="http://schemas.microsoft.com/office/powerpoint/2010/main" val="100490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Position and Label a Triangle</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8839654"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r>
              <a:rPr lang="en-US" sz="2800" b="0" i="0" u="none" strike="noStrike" baseline="0" dirty="0"/>
              <a:t>Ask a partner to provide feedback on the placement of your triangle. How can you improve your process to make proving relationships easier?</a:t>
            </a:r>
            <a:endParaRPr lang="en-US" sz="2800" dirty="0"/>
          </a:p>
        </p:txBody>
      </p:sp>
    </p:spTree>
    <p:extLst>
      <p:ext uri="{BB962C8B-B14F-4D97-AF65-F5344CB8AC3E}">
        <p14:creationId xmlns:p14="http://schemas.microsoft.com/office/powerpoint/2010/main" val="3901785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Position and Label a Triangle</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7389132"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Check</a:t>
                </a:r>
              </a:p>
              <a:p>
                <a:r>
                  <a:rPr lang="en-US" sz="2800" dirty="0"/>
                  <a:t>Position and label isosceles triangle </a:t>
                </a:r>
                <a:r>
                  <a:rPr lang="en-US" sz="2800" i="1" dirty="0"/>
                  <a:t>JKL</a:t>
                </a:r>
                <a:r>
                  <a:rPr lang="en-US" sz="2800" dirty="0"/>
                  <a:t> on the coordinate plane such that the base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𝐽𝐿</m:t>
                        </m:r>
                      </m:e>
                    </m:acc>
                  </m:oMath>
                </a14:m>
                <a:r>
                  <a:rPr lang="en-US" sz="2800" dirty="0"/>
                  <a:t> is 2</a:t>
                </a:r>
                <a:r>
                  <a:rPr lang="en-US" sz="2800" i="1" dirty="0"/>
                  <a:t>a</a:t>
                </a:r>
                <a:r>
                  <a:rPr lang="en-US" sz="2800" dirty="0"/>
                  <a:t> units long, the vertex </a:t>
                </a:r>
                <a:r>
                  <a:rPr lang="en-US" sz="2800" i="1" dirty="0"/>
                  <a:t>K</a:t>
                </a:r>
                <a:r>
                  <a:rPr lang="en-US" sz="2800" dirty="0"/>
                  <a:t> is on the </a:t>
                </a:r>
                <a:r>
                  <a:rPr lang="en-US" sz="2800" i="1" dirty="0"/>
                  <a:t>y</a:t>
                </a:r>
                <a:r>
                  <a:rPr lang="en-US" sz="2800" dirty="0"/>
                  <a:t>-axis, and the height of the triangle is </a:t>
                </a:r>
                <a:r>
                  <a:rPr lang="en-US" sz="2800" i="1" dirty="0"/>
                  <a:t>b</a:t>
                </a:r>
                <a:r>
                  <a:rPr lang="en-US" sz="2800" dirty="0"/>
                  <a:t> units.</a:t>
                </a: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8" y="1774224"/>
                <a:ext cx="7389132" cy="4351338"/>
              </a:xfrm>
              <a:prstGeom prst="rect">
                <a:avLst/>
              </a:prstGeom>
              <a:blipFill>
                <a:blip r:embed="rId2"/>
                <a:stretch>
                  <a:fillRect l="-1649" t="-1401" r="-577"/>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34" y="2334491"/>
            <a:ext cx="3238390" cy="2534392"/>
          </a:xfrm>
          <a:prstGeom prst="rect">
            <a:avLst/>
          </a:prstGeom>
        </p:spPr>
      </p:pic>
    </p:spTree>
    <p:extLst>
      <p:ext uri="{BB962C8B-B14F-4D97-AF65-F5344CB8AC3E}">
        <p14:creationId xmlns:p14="http://schemas.microsoft.com/office/powerpoint/2010/main" val="255146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94" y="2319486"/>
            <a:ext cx="3282306" cy="2568761"/>
          </a:xfrm>
          <a:prstGeom prst="rect">
            <a:avLst/>
          </a:prstGeom>
        </p:spPr>
      </p:pic>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Position and Label a Triangle</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7484382"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Check</a:t>
                </a:r>
              </a:p>
              <a:p>
                <a:r>
                  <a:rPr lang="en-US" sz="2800" dirty="0"/>
                  <a:t>Position and label isosceles triangle </a:t>
                </a:r>
                <a:r>
                  <a:rPr lang="en-US" sz="2800" i="1" dirty="0"/>
                  <a:t>JKL</a:t>
                </a:r>
                <a:r>
                  <a:rPr lang="en-US" sz="2800" dirty="0"/>
                  <a:t> on the coordinate plane such that the base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𝐽𝐿</m:t>
                        </m:r>
                      </m:e>
                    </m:acc>
                  </m:oMath>
                </a14:m>
                <a:r>
                  <a:rPr lang="en-US" sz="2800" dirty="0"/>
                  <a:t> is 2</a:t>
                </a:r>
                <a:r>
                  <a:rPr lang="en-US" sz="2800" i="1" dirty="0"/>
                  <a:t>a</a:t>
                </a:r>
                <a:r>
                  <a:rPr lang="en-US" sz="2800" dirty="0"/>
                  <a:t> units long, the vertex </a:t>
                </a:r>
                <a:r>
                  <a:rPr lang="en-US" sz="2800" i="1" dirty="0"/>
                  <a:t>K</a:t>
                </a:r>
                <a:r>
                  <a:rPr lang="en-US" sz="2800" dirty="0"/>
                  <a:t> is on the </a:t>
                </a:r>
                <a:r>
                  <a:rPr lang="en-US" sz="2800" i="1" dirty="0"/>
                  <a:t>y</a:t>
                </a:r>
                <a:r>
                  <a:rPr lang="en-US" sz="2800" dirty="0"/>
                  <a:t>-axis, and the height of the triangle is </a:t>
                </a:r>
                <a:r>
                  <a:rPr lang="en-US" sz="2800" i="1" dirty="0"/>
                  <a:t>b</a:t>
                </a:r>
                <a:r>
                  <a:rPr lang="en-US" sz="2800" dirty="0"/>
                  <a:t> units.</a:t>
                </a: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8" y="1774224"/>
                <a:ext cx="7484382" cy="4351338"/>
              </a:xfrm>
              <a:prstGeom prst="rect">
                <a:avLst/>
              </a:prstGeom>
              <a:blipFill>
                <a:blip r:embed="rId3"/>
                <a:stretch>
                  <a:fillRect l="-1629" t="-1401"/>
                </a:stretch>
              </a:blipFill>
            </p:spPr>
            <p:txBody>
              <a:bodyPr/>
              <a:lstStyle/>
              <a:p>
                <a:r>
                  <a:rPr lang="en-US">
                    <a:noFill/>
                  </a:rPr>
                  <a:t> </a:t>
                </a:r>
              </a:p>
            </p:txBody>
          </p:sp>
        </mc:Fallback>
      </mc:AlternateContent>
    </p:spTree>
    <p:extLst>
      <p:ext uri="{BB962C8B-B14F-4D97-AF65-F5344CB8AC3E}">
        <p14:creationId xmlns:p14="http://schemas.microsoft.com/office/powerpoint/2010/main" val="402912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Identify Missing Coordinates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4"/>
            <a:ext cx="6633483"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Name the missing coordinates of isosceles △</a:t>
            </a:r>
            <a:r>
              <a:rPr lang="en-US" sz="2800" b="1" i="1" dirty="0">
                <a:solidFill>
                  <a:srgbClr val="221E1F"/>
                </a:solidFill>
              </a:rPr>
              <a:t>RST.</a:t>
            </a:r>
          </a:p>
        </p:txBody>
      </p:sp>
      <p:pic>
        <p:nvPicPr>
          <p:cNvPr id="5" name="Picture 4">
            <a:extLst>
              <a:ext uri="{FF2B5EF4-FFF2-40B4-BE49-F238E27FC236}">
                <a16:creationId xmlns:a16="http://schemas.microsoft.com/office/drawing/2014/main" id="{C84F369D-C802-42C1-91FC-DE425E202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503" y="1990218"/>
            <a:ext cx="3327002" cy="2853499"/>
          </a:xfrm>
          <a:prstGeom prst="rect">
            <a:avLst/>
          </a:prstGeom>
        </p:spPr>
      </p:pic>
    </p:spTree>
    <p:extLst>
      <p:ext uri="{BB962C8B-B14F-4D97-AF65-F5344CB8AC3E}">
        <p14:creationId xmlns:p14="http://schemas.microsoft.com/office/powerpoint/2010/main" val="351669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Identify Missing Coordinates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4"/>
            <a:ext cx="6215581"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1925" indent="-1431925"/>
            <a:r>
              <a:rPr lang="en-US" sz="2800" b="1" dirty="0">
                <a:solidFill>
                  <a:srgbClr val="221E1F"/>
                </a:solidFill>
              </a:rPr>
              <a:t>Step 1</a:t>
            </a:r>
            <a:r>
              <a:rPr lang="en-US" sz="2800" b="1" dirty="0">
                <a:solidFill>
                  <a:schemeClr val="tx1"/>
                </a:solidFill>
              </a:rPr>
              <a:t> </a:t>
            </a:r>
            <a:r>
              <a:rPr lang="en-US" sz="2800" b="1" dirty="0">
                <a:solidFill>
                  <a:srgbClr val="221E1F"/>
                </a:solidFill>
              </a:rPr>
              <a:t>Find the </a:t>
            </a:r>
            <a:r>
              <a:rPr lang="en-US" sz="2800" b="1" i="1" dirty="0">
                <a:solidFill>
                  <a:srgbClr val="221E1F"/>
                </a:solidFill>
              </a:rPr>
              <a:t>y</a:t>
            </a:r>
            <a:r>
              <a:rPr lang="en-US" sz="2800" b="1" dirty="0">
                <a:solidFill>
                  <a:srgbClr val="221E1F"/>
                </a:solidFill>
              </a:rPr>
              <a:t>-coordinates of </a:t>
            </a:r>
            <a:r>
              <a:rPr lang="en-US" sz="2800" b="1" i="1" dirty="0">
                <a:solidFill>
                  <a:srgbClr val="221E1F"/>
                </a:solidFill>
              </a:rPr>
              <a:t>R</a:t>
            </a:r>
            <a:r>
              <a:rPr lang="en-US" sz="2800" b="1" dirty="0">
                <a:solidFill>
                  <a:srgbClr val="221E1F"/>
                </a:solidFill>
              </a:rPr>
              <a:t> and </a:t>
            </a:r>
            <a:r>
              <a:rPr lang="en-US" sz="2800" b="1" i="1" dirty="0">
                <a:solidFill>
                  <a:srgbClr val="221E1F"/>
                </a:solidFill>
              </a:rPr>
              <a:t>T</a:t>
            </a:r>
            <a:r>
              <a:rPr lang="en-US" sz="2800" b="1" dirty="0">
                <a:solidFill>
                  <a:srgbClr val="221E1F"/>
                </a:solidFill>
              </a:rPr>
              <a:t>.</a:t>
            </a:r>
          </a:p>
          <a:p>
            <a:r>
              <a:rPr lang="en-US" sz="2800" dirty="0"/>
              <a:t>The base of the triangle is positioned on the </a:t>
            </a:r>
            <a:r>
              <a:rPr lang="en-US" sz="2800" i="1" dirty="0"/>
              <a:t>x</a:t>
            </a:r>
            <a:r>
              <a:rPr lang="en-US" sz="2800" dirty="0"/>
              <a:t>-axis. So, the </a:t>
            </a:r>
            <a:r>
              <a:rPr lang="en-US" sz="2800" i="1" dirty="0"/>
              <a:t>y</a:t>
            </a:r>
            <a:r>
              <a:rPr lang="en-US" sz="2800" dirty="0"/>
              <a:t>-coordinate of </a:t>
            </a:r>
            <a:r>
              <a:rPr lang="en-US" sz="2800" i="1" dirty="0"/>
              <a:t>R</a:t>
            </a:r>
            <a:r>
              <a:rPr lang="en-US" sz="2800" dirty="0"/>
              <a:t> is 0, and the </a:t>
            </a:r>
            <a:r>
              <a:rPr lang="en-US" sz="2800" i="1" dirty="0"/>
              <a:t>y</a:t>
            </a:r>
            <a:r>
              <a:rPr lang="en-US" sz="2800" dirty="0"/>
              <a:t>-coordinate of </a:t>
            </a:r>
            <a:r>
              <a:rPr lang="en-US" sz="2800" i="1" dirty="0"/>
              <a:t>T</a:t>
            </a:r>
            <a:r>
              <a:rPr lang="en-US" sz="2800" dirty="0"/>
              <a:t> is 0.</a:t>
            </a:r>
            <a:endParaRPr lang="en-US" sz="2800" i="1" dirty="0"/>
          </a:p>
        </p:txBody>
      </p:sp>
      <p:pic>
        <p:nvPicPr>
          <p:cNvPr id="6" name="Picture 5">
            <a:extLst>
              <a:ext uri="{FF2B5EF4-FFF2-40B4-BE49-F238E27FC236}">
                <a16:creationId xmlns:a16="http://schemas.microsoft.com/office/drawing/2014/main" id="{0F506408-7FF7-4889-AAFD-B0A3829AD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503" y="1990218"/>
            <a:ext cx="3327002" cy="2853499"/>
          </a:xfrm>
          <a:prstGeom prst="rect">
            <a:avLst/>
          </a:prstGeom>
        </p:spPr>
      </p:pic>
    </p:spTree>
    <p:extLst>
      <p:ext uri="{BB962C8B-B14F-4D97-AF65-F5344CB8AC3E}">
        <p14:creationId xmlns:p14="http://schemas.microsoft.com/office/powerpoint/2010/main" val="69970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Identify Missing Coordinates</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7181740"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Step 2</a:t>
                </a:r>
                <a:r>
                  <a:rPr lang="en-US" sz="2800" b="1" dirty="0">
                    <a:solidFill>
                      <a:schemeClr val="tx1"/>
                    </a:solidFill>
                  </a:rPr>
                  <a:t> </a:t>
                </a:r>
                <a:r>
                  <a:rPr lang="en-US" sz="2800" b="1" dirty="0">
                    <a:solidFill>
                      <a:srgbClr val="221E1F"/>
                    </a:solidFill>
                  </a:rPr>
                  <a:t>Use the properties of △</a:t>
                </a:r>
                <a:r>
                  <a:rPr lang="en-US" sz="2800" b="1" i="1" dirty="0">
                    <a:solidFill>
                      <a:srgbClr val="221E1F"/>
                    </a:solidFill>
                  </a:rPr>
                  <a:t>RST</a:t>
                </a:r>
                <a:r>
                  <a:rPr lang="en-US" sz="2800" b="1" dirty="0">
                    <a:solidFill>
                      <a:srgbClr val="221E1F"/>
                    </a:solidFill>
                  </a:rPr>
                  <a:t>.</a:t>
                </a:r>
              </a:p>
              <a:p>
                <a:r>
                  <a:rPr lang="en-US" sz="2800" dirty="0"/>
                  <a:t>Because △</a:t>
                </a:r>
                <a:r>
                  <a:rPr lang="en-US" sz="2800" i="1" dirty="0"/>
                  <a:t>RST</a:t>
                </a:r>
                <a:r>
                  <a:rPr lang="en-US" sz="2800" dirty="0"/>
                  <a:t> is isosceles with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𝑅𝑆</m:t>
                        </m:r>
                      </m:e>
                    </m:acc>
                    <m:r>
                      <a:rPr lang="en-US" sz="2800" i="1" smtClean="0">
                        <a:latin typeface="Cambria Math" panose="02040503050406030204" pitchFamily="18" charset="0"/>
                        <a:ea typeface="Cambria Math" panose="02040503050406030204" pitchFamily="18" charset="0"/>
                      </a:rPr>
                      <m:t>≅</m:t>
                    </m:r>
                    <m:acc>
                      <m:accPr>
                        <m:chr m:val="̅"/>
                        <m:ctrlPr>
                          <a:rPr lang="en-US" sz="280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𝑇𝑆</m:t>
                        </m:r>
                      </m:e>
                    </m:acc>
                  </m:oMath>
                </a14:m>
                <a:r>
                  <a:rPr lang="en-US" sz="2800" dirty="0"/>
                  <a:t>, ∠</a:t>
                </a:r>
                <a:r>
                  <a:rPr lang="en-US" sz="2800" i="1" dirty="0"/>
                  <a:t>SRT</a:t>
                </a:r>
                <a:r>
                  <a:rPr lang="en-US" sz="2800" dirty="0">
                    <a:latin typeface="Arial" panose="020B0604020202020204" pitchFamily="34" charset="0"/>
                    <a:cs typeface="Arial" panose="020B0604020202020204" pitchFamily="34" charset="0"/>
                  </a:rPr>
                  <a:t> </a:t>
                </a:r>
                <a:r>
                  <a:rPr lang="en-US" sz="2800" dirty="0"/>
                  <a:t>≅</a:t>
                </a:r>
                <a:r>
                  <a:rPr lang="en-US" sz="2800" dirty="0">
                    <a:latin typeface="Arial" panose="020B0604020202020204" pitchFamily="34" charset="0"/>
                    <a:cs typeface="Arial" panose="020B0604020202020204" pitchFamily="34" charset="0"/>
                  </a:rPr>
                  <a:t> </a:t>
                </a:r>
                <a:r>
                  <a:rPr lang="en-US" sz="2800" dirty="0"/>
                  <a:t>∠</a:t>
                </a:r>
                <a:r>
                  <a:rPr lang="en-US" sz="2800" i="1" dirty="0"/>
                  <a:t>STR</a:t>
                </a:r>
                <a:r>
                  <a:rPr lang="en-US" sz="2800" dirty="0"/>
                  <a:t> by the Isosceles Triangle Theorem.</a:t>
                </a:r>
              </a:p>
              <a:p>
                <a:r>
                  <a:rPr lang="en-US" sz="2800" dirty="0"/>
                  <a:t>Draw an auxiliary line from </a:t>
                </a:r>
                <a:r>
                  <a:rPr lang="en-US" sz="2800" i="1" dirty="0"/>
                  <a:t>S</a:t>
                </a:r>
                <a:r>
                  <a:rPr lang="en-US" sz="2800" dirty="0"/>
                  <a:t> to the origin and label the intersection point </a:t>
                </a:r>
                <a:r>
                  <a:rPr lang="en-US" sz="2800" i="1" dirty="0"/>
                  <a:t>Q</a:t>
                </a:r>
                <a:r>
                  <a:rPr lang="en-US" sz="2800" dirty="0"/>
                  <a:t>. Because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𝑆𝑄</m:t>
                        </m:r>
                      </m:e>
                    </m:acc>
                  </m:oMath>
                </a14:m>
                <a:r>
                  <a:rPr lang="en-US" sz="2800" dirty="0"/>
                  <a:t> and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𝑅𝑇</m:t>
                        </m:r>
                      </m:e>
                    </m:acc>
                  </m:oMath>
                </a14:m>
                <a:r>
                  <a:rPr lang="en-US" sz="2800" dirty="0"/>
                  <a:t> coincide with the </a:t>
                </a:r>
                <a:r>
                  <a:rPr lang="en-US" sz="2800" i="1" dirty="0"/>
                  <a:t>x</a:t>
                </a:r>
                <a:r>
                  <a:rPr lang="en-US" sz="2800" dirty="0"/>
                  <a:t>- and </a:t>
                </a:r>
                <a:r>
                  <a:rPr lang="en-US" sz="2800" i="1" dirty="0"/>
                  <a:t>y</a:t>
                </a:r>
                <a:r>
                  <a:rPr lang="en-US" sz="2800" dirty="0"/>
                  <a:t>-axes,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𝑆𝑄</m:t>
                        </m:r>
                      </m:e>
                    </m:acc>
                  </m:oMath>
                </a14:m>
                <a:r>
                  <a:rPr lang="en-US" sz="2800" dirty="0"/>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𝑅𝑇</m:t>
                        </m:r>
                      </m:e>
                    </m:acc>
                  </m:oMath>
                </a14:m>
                <a:r>
                  <a:rPr lang="en-US" sz="2800" dirty="0"/>
                  <a:t> . By HA, △</a:t>
                </a:r>
                <a:r>
                  <a:rPr lang="en-US" sz="2800" i="1" dirty="0"/>
                  <a:t>RSQ</a:t>
                </a:r>
                <a:r>
                  <a:rPr lang="en-US" sz="2800" dirty="0">
                    <a:latin typeface="Arial" panose="020B0604020202020204" pitchFamily="34" charset="0"/>
                    <a:cs typeface="Arial" panose="020B0604020202020204" pitchFamily="34" charset="0"/>
                  </a:rPr>
                  <a:t> </a:t>
                </a:r>
                <a:r>
                  <a:rPr lang="en-US" sz="2800" dirty="0"/>
                  <a:t>≅</a:t>
                </a:r>
                <a:r>
                  <a:rPr lang="en-US" sz="2800" dirty="0">
                    <a:latin typeface="Arial" panose="020B0604020202020204" pitchFamily="34" charset="0"/>
                    <a:cs typeface="Arial" panose="020B0604020202020204" pitchFamily="34" charset="0"/>
                  </a:rPr>
                  <a:t> </a:t>
                </a:r>
                <a:r>
                  <a:rPr lang="en-US" sz="2800" dirty="0"/>
                  <a:t>△</a:t>
                </a:r>
                <a:r>
                  <a:rPr lang="en-US" sz="2800" i="1" dirty="0"/>
                  <a:t>TSQ</a:t>
                </a:r>
                <a:r>
                  <a:rPr lang="en-US" sz="2800" dirty="0"/>
                  <a:t>, and then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𝑅𝑄</m:t>
                        </m:r>
                      </m:e>
                    </m:acc>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 </a:t>
                </a:r>
                <a14:m>
                  <m:oMath xmlns:m="http://schemas.openxmlformats.org/officeDocument/2006/math">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𝑄𝑇</m:t>
                        </m:r>
                      </m:e>
                    </m:acc>
                  </m:oMath>
                </a14:m>
                <a:r>
                  <a:rPr lang="en-US" sz="2800" dirty="0"/>
                  <a:t> by CPCTC.</a:t>
                </a:r>
                <a:endParaRPr lang="en-US" sz="2800" i="1" dirty="0"/>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8" y="1774224"/>
                <a:ext cx="7181740" cy="4351338"/>
              </a:xfrm>
              <a:prstGeom prst="rect">
                <a:avLst/>
              </a:prstGeom>
              <a:blipFill>
                <a:blip r:embed="rId2"/>
                <a:stretch>
                  <a:fillRect l="-1696" t="-1401" r="-1103" b="-126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F108661-7CB1-4C11-9254-0C04BDC1A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503" y="1990218"/>
            <a:ext cx="3327002" cy="2853499"/>
          </a:xfrm>
          <a:prstGeom prst="rect">
            <a:avLst/>
          </a:prstGeom>
        </p:spPr>
      </p:pic>
    </p:spTree>
    <p:extLst>
      <p:ext uri="{BB962C8B-B14F-4D97-AF65-F5344CB8AC3E}">
        <p14:creationId xmlns:p14="http://schemas.microsoft.com/office/powerpoint/2010/main" val="159342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Identify Missing Coordinates</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7141482"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Step 3</a:t>
                </a:r>
                <a:r>
                  <a:rPr lang="en-US" sz="2800" b="1" dirty="0">
                    <a:solidFill>
                      <a:schemeClr val="tx1"/>
                    </a:solidFill>
                  </a:rPr>
                  <a:t> </a:t>
                </a:r>
                <a:r>
                  <a:rPr lang="en-US" sz="2800" b="1" dirty="0">
                    <a:solidFill>
                      <a:srgbClr val="221E1F"/>
                    </a:solidFill>
                  </a:rPr>
                  <a:t>Find the </a:t>
                </a:r>
                <a:r>
                  <a:rPr lang="en-US" sz="2800" b="1" i="1" dirty="0">
                    <a:solidFill>
                      <a:srgbClr val="221E1F"/>
                    </a:solidFill>
                  </a:rPr>
                  <a:t>x</a:t>
                </a:r>
                <a:r>
                  <a:rPr lang="en-US" sz="2800" b="1" dirty="0">
                    <a:solidFill>
                      <a:srgbClr val="221E1F"/>
                    </a:solidFill>
                  </a:rPr>
                  <a:t>-coordinate of </a:t>
                </a:r>
                <a:r>
                  <a:rPr lang="en-US" sz="2800" b="1" i="1" dirty="0">
                    <a:solidFill>
                      <a:srgbClr val="221E1F"/>
                    </a:solidFill>
                  </a:rPr>
                  <a:t>T</a:t>
                </a:r>
                <a:r>
                  <a:rPr lang="en-US" sz="2800" b="1" dirty="0">
                    <a:solidFill>
                      <a:srgbClr val="221E1F"/>
                    </a:solidFill>
                  </a:rPr>
                  <a:t>.</a:t>
                </a:r>
              </a:p>
              <a:p>
                <a:r>
                  <a:rPr lang="en-US" sz="2800" dirty="0"/>
                  <a:t>So, because the </a:t>
                </a:r>
                <a:r>
                  <a:rPr lang="en-US" sz="2800" i="1" dirty="0"/>
                  <a:t>x</a:t>
                </a:r>
                <a:r>
                  <a:rPr lang="en-US" sz="2800" dirty="0"/>
                  <a:t>-coordinate of </a:t>
                </a:r>
                <a:r>
                  <a:rPr lang="en-US" sz="2800" i="1" dirty="0"/>
                  <a:t>R</a:t>
                </a:r>
                <a:r>
                  <a:rPr lang="en-US" sz="2800" dirty="0"/>
                  <a:t> is </a:t>
                </a:r>
                <a14:m>
                  <m:oMath xmlns:m="http://schemas.openxmlformats.org/officeDocument/2006/math">
                    <m:r>
                      <m:rPr>
                        <m:nor/>
                      </m:rPr>
                      <a:rPr lang="en-US" sz="2800" dirty="0" smtClean="0"/>
                      <m:t>−</m:t>
                    </m:r>
                  </m:oMath>
                </a14:m>
                <a:r>
                  <a:rPr lang="en-US" sz="2800" dirty="0"/>
                  <a:t>2</a:t>
                </a:r>
                <a:r>
                  <a:rPr lang="en-US" sz="2800" i="1" dirty="0"/>
                  <a:t>a</a:t>
                </a:r>
                <a:r>
                  <a:rPr lang="en-US" sz="2800" dirty="0"/>
                  <a:t>, the </a:t>
                </a:r>
                <a:r>
                  <a:rPr lang="en-US" sz="2800" i="1" dirty="0"/>
                  <a:t>x</a:t>
                </a:r>
                <a:r>
                  <a:rPr lang="en-US" sz="2800" dirty="0"/>
                  <a:t>-coordinate of </a:t>
                </a:r>
                <a:r>
                  <a:rPr lang="en-US" sz="2800" i="1" dirty="0"/>
                  <a:t>T</a:t>
                </a:r>
                <a:r>
                  <a:rPr lang="en-US" sz="2800" dirty="0"/>
                  <a:t> must be 2</a:t>
                </a:r>
                <a:r>
                  <a:rPr lang="en-US" sz="2800" i="1" dirty="0"/>
                  <a:t>a</a:t>
                </a:r>
                <a:r>
                  <a:rPr lang="en-US" sz="2800" dirty="0"/>
                  <a:t>.</a:t>
                </a:r>
                <a:endParaRPr lang="en-US" sz="2800" i="1" dirty="0"/>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8" y="1774224"/>
                <a:ext cx="7141482" cy="4351338"/>
              </a:xfrm>
              <a:prstGeom prst="rect">
                <a:avLst/>
              </a:prstGeom>
              <a:blipFill>
                <a:blip r:embed="rId2"/>
                <a:stretch>
                  <a:fillRect l="-1706" t="-140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E18D8D2-D235-448D-9987-B5B03F160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503" y="1990218"/>
            <a:ext cx="3327002" cy="2853499"/>
          </a:xfrm>
          <a:prstGeom prst="rect">
            <a:avLst/>
          </a:prstGeom>
        </p:spPr>
      </p:pic>
    </p:spTree>
    <p:extLst>
      <p:ext uri="{BB962C8B-B14F-4D97-AF65-F5344CB8AC3E}">
        <p14:creationId xmlns:p14="http://schemas.microsoft.com/office/powerpoint/2010/main" val="3210804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Identify Missing Coordinates</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7337014" cy="165318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Check</a:t>
                </a:r>
              </a:p>
              <a:p>
                <a:r>
                  <a:rPr lang="en-US" sz="2800" dirty="0"/>
                  <a:t>Name the coordinates of isosceles right triangle </a:t>
                </a:r>
                <a:r>
                  <a:rPr lang="en-US" sz="2800" i="1" dirty="0"/>
                  <a:t>ABC </a:t>
                </a:r>
                <a:r>
                  <a:rPr lang="en-US" sz="2800" dirty="0"/>
                  <a:t>with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𝐵𝐶</m:t>
                        </m:r>
                      </m:e>
                    </m:acc>
                  </m:oMath>
                </a14:m>
                <a:r>
                  <a:rPr lang="en-US" sz="2800" dirty="0"/>
                  <a:t> </a:t>
                </a:r>
                <a:r>
                  <a:rPr lang="en-US" sz="2800" i="1" dirty="0"/>
                  <a:t>a</a:t>
                </a:r>
                <a:r>
                  <a:rPr lang="en-US" sz="2800" dirty="0"/>
                  <a:t> units long.</a:t>
                </a: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8" y="1774224"/>
                <a:ext cx="7337014" cy="1653189"/>
              </a:xfrm>
              <a:prstGeom prst="rect">
                <a:avLst/>
              </a:prstGeom>
              <a:blipFill>
                <a:blip r:embed="rId3"/>
                <a:stretch>
                  <a:fillRect l="-1661" t="-3690" b="-2583"/>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6511" y="3064854"/>
            <a:ext cx="2915889" cy="2928566"/>
          </a:xfrm>
          <a:prstGeom prst="rect">
            <a:avLst/>
          </a:prstGeom>
        </p:spPr>
      </p:pic>
    </p:spTree>
    <p:extLst>
      <p:ext uri="{BB962C8B-B14F-4D97-AF65-F5344CB8AC3E}">
        <p14:creationId xmlns:p14="http://schemas.microsoft.com/office/powerpoint/2010/main" val="116656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150905"/>
                <a:ext cx="7131371" cy="50428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i="0" u="none" strike="noStrike" baseline="0" dirty="0">
                    <a:solidFill>
                      <a:srgbClr val="221E1F"/>
                    </a:solidFill>
                  </a:rPr>
                  <a:t>Find the lengths of the sides of the two triangles.</a:t>
                </a:r>
              </a:p>
              <a:p>
                <a:pPr>
                  <a:spcBef>
                    <a:spcPts val="900"/>
                  </a:spcBef>
                </a:pPr>
                <a:r>
                  <a:rPr lang="en-US" sz="2800" b="1" dirty="0">
                    <a:solidFill>
                      <a:srgbClr val="221E1F"/>
                    </a:solidFill>
                    <a:latin typeface="Proxima Nova" panose="02000506030000020004"/>
                  </a:rPr>
                  <a:t>1.</a:t>
                </a:r>
                <a:r>
                  <a:rPr lang="en-US" sz="2800" b="1" dirty="0">
                    <a:solidFill>
                      <a:srgbClr val="221E1F"/>
                    </a:solidFill>
                  </a:rPr>
                  <a:t> </a:t>
                </a:r>
                <a14:m>
                  <m:oMath xmlns:m="http://schemas.openxmlformats.org/officeDocument/2006/math">
                    <m:acc>
                      <m:accPr>
                        <m:chr m:val="̅"/>
                        <m:ctrlPr>
                          <a:rPr lang="en-US" sz="280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𝐴𝐵</m:t>
                        </m:r>
                      </m:e>
                    </m:acc>
                  </m:oMath>
                </a14:m>
                <a:r>
                  <a:rPr lang="en-US" sz="2800" i="1" dirty="0">
                    <a:latin typeface="Cambria Math" panose="02040503050406030204" pitchFamily="18" charset="0"/>
                    <a:ea typeface="Cambria Math" panose="02040503050406030204" pitchFamily="18" charset="0"/>
                  </a:rPr>
                  <a:t> </a:t>
                </a:r>
              </a:p>
              <a:p>
                <a:pPr>
                  <a:spcBef>
                    <a:spcPts val="1000"/>
                  </a:spcBef>
                </a:pPr>
                <a:r>
                  <a:rPr lang="en-US" sz="2800" b="1" dirty="0">
                    <a:solidFill>
                      <a:srgbClr val="221E1F"/>
                    </a:solidFill>
                    <a:latin typeface="Proxima Nova" panose="02000506030000020004"/>
                  </a:rPr>
                  <a:t>2.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𝐵𝐶</m:t>
                        </m:r>
                      </m:e>
                    </m:acc>
                  </m:oMath>
                </a14:m>
                <a:endParaRPr lang="en-US" sz="2800" dirty="0"/>
              </a:p>
              <a:p>
                <a:pPr>
                  <a:spcBef>
                    <a:spcPts val="1000"/>
                  </a:spcBef>
                </a:pPr>
                <a:r>
                  <a:rPr lang="en-US" sz="2800" b="1" dirty="0">
                    <a:solidFill>
                      <a:srgbClr val="221E1F"/>
                    </a:solidFill>
                    <a:latin typeface="Proxima Nova" panose="02000506030000020004"/>
                  </a:rPr>
                  <a:t>3.</a:t>
                </a:r>
                <a:r>
                  <a:rPr lang="en-US" sz="2800" dirty="0">
                    <a:solidFill>
                      <a:srgbClr val="221E1F"/>
                    </a:solidFill>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𝐴𝐶</m:t>
                        </m:r>
                      </m:e>
                    </m:acc>
                  </m:oMath>
                </a14:m>
                <a:r>
                  <a:rPr lang="en-US" sz="2800" i="1" dirty="0"/>
                  <a:t>  </a:t>
                </a:r>
              </a:p>
              <a:p>
                <a:pPr>
                  <a:spcBef>
                    <a:spcPts val="800"/>
                  </a:spcBef>
                </a:pPr>
                <a:r>
                  <a:rPr lang="en-US" sz="2800" b="1" dirty="0">
                    <a:solidFill>
                      <a:srgbClr val="333333"/>
                    </a:solidFill>
                    <a:latin typeface="Proxima Nova" panose="02000506030000020004"/>
                  </a:rPr>
                  <a:t>4.</a:t>
                </a:r>
                <a:r>
                  <a:rPr lang="en-US" sz="2800" dirty="0">
                    <a:solidFill>
                      <a:srgbClr val="333333"/>
                    </a:solidFill>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𝐷𝐸</m:t>
                        </m:r>
                      </m:e>
                    </m:acc>
                  </m:oMath>
                </a14:m>
                <a:endParaRPr lang="en-US" sz="2800" i="1" baseline="30000" dirty="0"/>
              </a:p>
              <a:p>
                <a:pPr>
                  <a:spcBef>
                    <a:spcPts val="1000"/>
                  </a:spcBef>
                </a:pPr>
                <a:r>
                  <a:rPr lang="en-US" sz="2800" b="1" dirty="0">
                    <a:solidFill>
                      <a:srgbClr val="333333"/>
                    </a:solidFill>
                    <a:latin typeface="Proxima Nova" panose="02000506030000020004"/>
                  </a:rPr>
                  <a:t>5.</a:t>
                </a:r>
                <a:r>
                  <a:rPr lang="en-US" sz="2800" dirty="0">
                    <a:solidFill>
                      <a:srgbClr val="333333"/>
                    </a:solidFill>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𝐸𝐹</m:t>
                        </m:r>
                      </m:e>
                    </m:acc>
                  </m:oMath>
                </a14:m>
                <a:endParaRPr lang="en-US" sz="2800" i="1" dirty="0"/>
              </a:p>
              <a:p>
                <a:pPr>
                  <a:spcBef>
                    <a:spcPts val="900"/>
                  </a:spcBef>
                </a:pPr>
                <a:r>
                  <a:rPr lang="en-US" sz="2800" b="1" dirty="0">
                    <a:solidFill>
                      <a:srgbClr val="333333"/>
                    </a:solidFill>
                    <a:latin typeface="Proxima Nova" panose="02000506030000020004"/>
                  </a:rPr>
                  <a:t>6.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𝐷𝐹</m:t>
                        </m:r>
                      </m:e>
                    </m:acc>
                  </m:oMath>
                </a14:m>
                <a:endParaRPr lang="en-US" sz="2800" i="1" dirty="0"/>
              </a:p>
              <a:p>
                <a:pPr marL="449263" indent="-449263">
                  <a:spcBef>
                    <a:spcPts val="600"/>
                  </a:spcBef>
                </a:pPr>
                <a:r>
                  <a:rPr lang="en-US" sz="2800" b="1" dirty="0">
                    <a:solidFill>
                      <a:srgbClr val="333333"/>
                    </a:solidFill>
                    <a:latin typeface="Proxima Nova" panose="02000506030000020004"/>
                  </a:rPr>
                  <a:t>7. </a:t>
                </a:r>
                <a:r>
                  <a:rPr lang="en-US" sz="2800" dirty="0"/>
                  <a:t>Are the triangles congruent? If so, which congruence postulate applies?</a:t>
                </a:r>
                <a:endParaRPr lang="en-US" sz="2800" i="1" u="none" strike="noStrike" baseline="30000" dirty="0"/>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150905"/>
                <a:ext cx="7131371" cy="5042859"/>
              </a:xfrm>
              <a:prstGeom prst="rect">
                <a:avLst/>
              </a:prstGeom>
              <a:blipFill>
                <a:blip r:embed="rId2"/>
                <a:stretch>
                  <a:fillRect l="-1709" t="-1330" r="-1026" b="-5441"/>
                </a:stretch>
              </a:blipFill>
            </p:spPr>
            <p:txBody>
              <a:bodyPr/>
              <a:lstStyle/>
              <a:p>
                <a:r>
                  <a:rPr lang="en-IN">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i="0" u="none" strike="noStrike" baseline="0" dirty="0">
                <a:solidFill>
                  <a:srgbClr val="0070C0"/>
                </a:solidFill>
              </a:rPr>
              <a:t>Warm Up</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234" y="1714387"/>
            <a:ext cx="3906893" cy="3873736"/>
          </a:xfrm>
          <a:prstGeom prst="rect">
            <a:avLst/>
          </a:prstGeom>
        </p:spPr>
      </p:pic>
    </p:spTree>
    <p:extLst>
      <p:ext uri="{BB962C8B-B14F-4D97-AF65-F5344CB8AC3E}">
        <p14:creationId xmlns:p14="http://schemas.microsoft.com/office/powerpoint/2010/main" val="396518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Identify Missing Coordinates</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6928961"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Check</a:t>
                </a:r>
              </a:p>
              <a:p>
                <a:r>
                  <a:rPr lang="en-US" sz="2800" dirty="0"/>
                  <a:t>Name the coordinates of isosceles right triangle </a:t>
                </a:r>
                <a:r>
                  <a:rPr lang="en-US" sz="2800" i="1" dirty="0"/>
                  <a:t>ABC </a:t>
                </a:r>
                <a:r>
                  <a:rPr lang="en-US" sz="2800" dirty="0"/>
                  <a:t>with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𝐵𝐶</m:t>
                        </m:r>
                      </m:e>
                    </m:acc>
                  </m:oMath>
                </a14:m>
                <a:r>
                  <a:rPr lang="en-US" sz="2800" dirty="0"/>
                  <a:t> </a:t>
                </a:r>
                <a:r>
                  <a:rPr lang="en-US" sz="2800" i="1" dirty="0"/>
                  <a:t>a</a:t>
                </a:r>
                <a:r>
                  <a:rPr lang="en-US" sz="2800" dirty="0"/>
                  <a:t> units long.</a:t>
                </a:r>
              </a:p>
              <a:p>
                <a:r>
                  <a:rPr lang="pt-BR" sz="2800" i="1" dirty="0">
                    <a:solidFill>
                      <a:srgbClr val="FF0000"/>
                    </a:solidFill>
                  </a:rPr>
                  <a:t>A</a:t>
                </a:r>
                <a:r>
                  <a:rPr lang="pt-BR" sz="2800" dirty="0">
                    <a:solidFill>
                      <a:srgbClr val="FF0000"/>
                    </a:solidFill>
                  </a:rPr>
                  <a:t>(0,</a:t>
                </a:r>
                <a:r>
                  <a:rPr lang="pt-BR" sz="2800" dirty="0">
                    <a:solidFill>
                      <a:srgbClr val="FF0000"/>
                    </a:solidFill>
                    <a:latin typeface="Arial" panose="020B0604020202020204" pitchFamily="34" charset="0"/>
                    <a:cs typeface="Arial" panose="020B0604020202020204" pitchFamily="34" charset="0"/>
                  </a:rPr>
                  <a:t> </a:t>
                </a:r>
                <a:r>
                  <a:rPr lang="pt-BR" sz="2800" i="1" dirty="0">
                    <a:solidFill>
                      <a:srgbClr val="FF0000"/>
                    </a:solidFill>
                  </a:rPr>
                  <a:t>a</a:t>
                </a:r>
                <a:r>
                  <a:rPr lang="pt-BR" sz="2800" dirty="0">
                    <a:solidFill>
                      <a:srgbClr val="FF0000"/>
                    </a:solidFill>
                  </a:rPr>
                  <a:t>); </a:t>
                </a:r>
                <a:r>
                  <a:rPr lang="pt-BR" sz="2800" i="1" dirty="0">
                    <a:solidFill>
                      <a:srgbClr val="FF0000"/>
                    </a:solidFill>
                  </a:rPr>
                  <a:t>B</a:t>
                </a:r>
                <a:r>
                  <a:rPr lang="pt-BR" sz="2800" dirty="0">
                    <a:solidFill>
                      <a:srgbClr val="FF0000"/>
                    </a:solidFill>
                  </a:rPr>
                  <a:t>(0,</a:t>
                </a:r>
                <a:r>
                  <a:rPr lang="pt-BR" sz="2800" dirty="0">
                    <a:solidFill>
                      <a:srgbClr val="FF0000"/>
                    </a:solidFill>
                    <a:latin typeface="Arial" panose="020B0604020202020204" pitchFamily="34" charset="0"/>
                    <a:cs typeface="Arial" panose="020B0604020202020204" pitchFamily="34" charset="0"/>
                  </a:rPr>
                  <a:t> </a:t>
                </a:r>
                <a:r>
                  <a:rPr lang="pt-BR" sz="2800" dirty="0">
                    <a:solidFill>
                      <a:srgbClr val="FF0000"/>
                    </a:solidFill>
                  </a:rPr>
                  <a:t>0); </a:t>
                </a:r>
                <a:r>
                  <a:rPr lang="pt-BR" sz="2800" i="1" dirty="0">
                    <a:solidFill>
                      <a:srgbClr val="FF0000"/>
                    </a:solidFill>
                  </a:rPr>
                  <a:t>C</a:t>
                </a:r>
                <a:r>
                  <a:rPr lang="pt-BR" sz="2800" dirty="0">
                    <a:solidFill>
                      <a:srgbClr val="FF0000"/>
                    </a:solidFill>
                  </a:rPr>
                  <a:t>(</a:t>
                </a:r>
                <a:r>
                  <a:rPr lang="pt-BR" sz="2800" i="1" dirty="0">
                    <a:solidFill>
                      <a:srgbClr val="FF0000"/>
                    </a:solidFill>
                  </a:rPr>
                  <a:t>a</a:t>
                </a:r>
                <a:r>
                  <a:rPr lang="pt-BR" sz="2800" dirty="0">
                    <a:solidFill>
                      <a:srgbClr val="FF0000"/>
                    </a:solidFill>
                  </a:rPr>
                  <a:t>,</a:t>
                </a:r>
                <a:r>
                  <a:rPr lang="pt-BR" sz="2800" dirty="0">
                    <a:solidFill>
                      <a:srgbClr val="FF0000"/>
                    </a:solidFill>
                    <a:latin typeface="Arial" panose="020B0604020202020204" pitchFamily="34" charset="0"/>
                    <a:cs typeface="Arial" panose="020B0604020202020204" pitchFamily="34" charset="0"/>
                  </a:rPr>
                  <a:t> </a:t>
                </a:r>
                <a:r>
                  <a:rPr lang="pt-BR" sz="2800" dirty="0">
                    <a:solidFill>
                      <a:srgbClr val="FF0000"/>
                    </a:solidFill>
                  </a:rPr>
                  <a:t>0)</a:t>
                </a:r>
                <a:endParaRPr lang="en-US" sz="2800" dirty="0">
                  <a:solidFill>
                    <a:srgbClr val="FF0000"/>
                  </a:solidFill>
                </a:endParaRP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8" y="1774224"/>
                <a:ext cx="6928961" cy="4351338"/>
              </a:xfrm>
              <a:prstGeom prst="rect">
                <a:avLst/>
              </a:prstGeom>
              <a:blipFill>
                <a:blip r:embed="rId3"/>
                <a:stretch>
                  <a:fillRect l="-1759" t="-1401"/>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6511" y="3064854"/>
            <a:ext cx="2915889" cy="2928566"/>
          </a:xfrm>
          <a:prstGeom prst="rect">
            <a:avLst/>
          </a:prstGeom>
        </p:spPr>
      </p:pic>
    </p:spTree>
    <p:extLst>
      <p:ext uri="{BB962C8B-B14F-4D97-AF65-F5344CB8AC3E}">
        <p14:creationId xmlns:p14="http://schemas.microsoft.com/office/powerpoint/2010/main" val="2388987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8814756" cy="434857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Coordinate proofs use figures on the coordinate plane to prove geometric concepts and theorems.</a:t>
            </a:r>
            <a:br>
              <a:rPr lang="en-US" sz="2800" dirty="0"/>
            </a:br>
            <a:br>
              <a:rPr lang="en-US" sz="2800" dirty="0"/>
            </a:br>
            <a:r>
              <a:rPr lang="en-US" sz="2800" b="1" dirty="0">
                <a:solidFill>
                  <a:schemeClr val="tx1"/>
                </a:solidFill>
                <a:latin typeface="+mj-lt"/>
              </a:rPr>
              <a:t>Key Concept: </a:t>
            </a:r>
            <a:r>
              <a:rPr lang="en-US" sz="2800" b="1" dirty="0"/>
              <a:t>Writing a Coordinate Proof</a:t>
            </a:r>
          </a:p>
          <a:p>
            <a:r>
              <a:rPr lang="en-US" sz="2800" b="1" dirty="0">
                <a:solidFill>
                  <a:schemeClr val="tx1"/>
                </a:solidFill>
              </a:rPr>
              <a:t>Step 1 </a:t>
            </a:r>
            <a:r>
              <a:rPr lang="en-US" sz="2800" dirty="0"/>
              <a:t>Place the figure on the coordinate plane</a:t>
            </a:r>
            <a:r>
              <a:rPr lang="en-US" sz="2800" b="1" dirty="0"/>
              <a:t>.</a:t>
            </a:r>
          </a:p>
          <a:p>
            <a:pPr marL="1425575" indent="-1425575"/>
            <a:r>
              <a:rPr lang="en-US" sz="2800" b="1" dirty="0">
                <a:solidFill>
                  <a:schemeClr val="tx1"/>
                </a:solidFill>
              </a:rPr>
              <a:t>Step 2 </a:t>
            </a:r>
            <a:r>
              <a:rPr lang="en-US" sz="2800" dirty="0"/>
              <a:t>Label the coordinates of the vertices of the figure.</a:t>
            </a:r>
          </a:p>
          <a:p>
            <a:r>
              <a:rPr lang="en-US" sz="2800" b="1" dirty="0">
                <a:solidFill>
                  <a:schemeClr val="tx1"/>
                </a:solidFill>
              </a:rPr>
              <a:t>Step 3 </a:t>
            </a:r>
            <a:r>
              <a:rPr lang="en-US" sz="2800" dirty="0"/>
              <a:t>Use algebra to prove properties or theorems.</a:t>
            </a:r>
          </a:p>
          <a:p>
            <a:endParaRPr lang="en-US"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Triangles and Coordinate Proof</a:t>
            </a:r>
          </a:p>
        </p:txBody>
      </p:sp>
    </p:spTree>
    <p:extLst>
      <p:ext uri="{BB962C8B-B14F-4D97-AF65-F5344CB8AC3E}">
        <p14:creationId xmlns:p14="http://schemas.microsoft.com/office/powerpoint/2010/main" val="3339064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Write a Coordinate Proof</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3"/>
            <a:ext cx="6741680" cy="1087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Write a coordinate proof to show that △</a:t>
            </a:r>
            <a:r>
              <a:rPr lang="en-US" sz="2800" b="1" i="1" dirty="0">
                <a:solidFill>
                  <a:srgbClr val="221E1F"/>
                </a:solidFill>
              </a:rPr>
              <a:t>FGH</a:t>
            </a:r>
            <a:r>
              <a:rPr lang="en-US" sz="2800" b="1" i="1" dirty="0">
                <a:solidFill>
                  <a:srgbClr val="221E1F"/>
                </a:solidFill>
                <a:latin typeface="Arial" panose="020B0604020202020204" pitchFamily="34" charset="0"/>
                <a:cs typeface="Arial" panose="020B0604020202020204" pitchFamily="34" charset="0"/>
              </a:rPr>
              <a:t> </a:t>
            </a:r>
            <a:r>
              <a:rPr lang="en-US" sz="2800" b="1" dirty="0">
                <a:solidFill>
                  <a:srgbClr val="221E1F"/>
                </a:solidFill>
              </a:rPr>
              <a:t>≅</a:t>
            </a:r>
            <a:r>
              <a:rPr lang="en-US" sz="2800" b="1" i="1" dirty="0">
                <a:solidFill>
                  <a:srgbClr val="221E1F"/>
                </a:solidFill>
                <a:latin typeface="Arial" panose="020B0604020202020204" pitchFamily="34" charset="0"/>
                <a:cs typeface="Arial" panose="020B0604020202020204" pitchFamily="34" charset="0"/>
              </a:rPr>
              <a:t> </a:t>
            </a:r>
            <a:r>
              <a:rPr lang="en-US" sz="2800" b="1" dirty="0">
                <a:solidFill>
                  <a:srgbClr val="221E1F"/>
                </a:solidFill>
              </a:rPr>
              <a:t>△</a:t>
            </a:r>
            <a:r>
              <a:rPr lang="en-US" sz="2800" b="1" i="1" dirty="0">
                <a:solidFill>
                  <a:srgbClr val="221E1F"/>
                </a:solidFill>
              </a:rPr>
              <a:t>FDC</a:t>
            </a:r>
            <a:r>
              <a:rPr lang="en-US" sz="2800" b="1" dirty="0">
                <a:solidFill>
                  <a:srgbClr val="221E1F"/>
                </a:solidFill>
              </a:rPr>
              <a:t>.</a:t>
            </a:r>
          </a:p>
        </p:txBody>
      </p:sp>
      <p:pic>
        <p:nvPicPr>
          <p:cNvPr id="4" name="Picture 3">
            <a:extLst>
              <a:ext uri="{FF2B5EF4-FFF2-40B4-BE49-F238E27FC236}">
                <a16:creationId xmlns:a16="http://schemas.microsoft.com/office/drawing/2014/main" id="{60F6C95F-E11B-4612-A27E-26FF5D7BD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974" y="1917249"/>
            <a:ext cx="3662012" cy="2152580"/>
          </a:xfrm>
          <a:prstGeom prst="rect">
            <a:avLst/>
          </a:prstGeom>
        </p:spPr>
      </p:pic>
    </p:spTree>
    <p:extLst>
      <p:ext uri="{BB962C8B-B14F-4D97-AF65-F5344CB8AC3E}">
        <p14:creationId xmlns:p14="http://schemas.microsoft.com/office/powerpoint/2010/main" val="284991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Write a Coordinate Proof</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7820094"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Use the Distance Formula to find the length of each side of each triangle. If the sides of the triangles are congruent, then the triangles are congruent by SSS.</a:t>
                </a:r>
              </a:p>
              <a:p>
                <a14:m>
                  <m:oMath xmlns:m="http://schemas.openxmlformats.org/officeDocument/2006/math">
                    <m:r>
                      <a:rPr lang="en-US" sz="2800" b="0" i="1" smtClean="0">
                        <a:latin typeface="Cambria Math" panose="02040503050406030204" pitchFamily="18" charset="0"/>
                      </a:rPr>
                      <m:t>𝐷𝐶</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ea typeface="Cambria Math" panose="02040503050406030204" pitchFamily="18" charset="0"/>
                          </a:rPr>
                        </m:ctrlPr>
                      </m:radPr>
                      <m:deg/>
                      <m:e>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m:t>
                            </m:r>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m:t>
                                </m:r>
                              </m:e>
                            </m:d>
                          </m:e>
                        </m:d>
                        <m:r>
                          <a:rPr lang="en-US" sz="2800" b="0" i="1" baseline="30000"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𝑏</m:t>
                            </m:r>
                            <m:r>
                              <a:rPr lang="en-US" sz="2800" b="0" i="1" smtClean="0">
                                <a:latin typeface="Cambria Math" panose="02040503050406030204" pitchFamily="18" charset="0"/>
                                <a:ea typeface="Cambria Math" panose="02040503050406030204" pitchFamily="18" charset="0"/>
                              </a:rPr>
                              <m:t>−0</m:t>
                            </m:r>
                          </m:e>
                        </m:d>
                        <m:r>
                          <a:rPr lang="en-US" sz="2800" b="0" i="1" baseline="30000" smtClean="0">
                            <a:latin typeface="Cambria Math" panose="02040503050406030204" pitchFamily="18" charset="0"/>
                            <a:ea typeface="Cambria Math" panose="02040503050406030204" pitchFamily="18" charset="0"/>
                          </a:rPr>
                          <m:t>2</m:t>
                        </m:r>
                      </m:e>
                    </m:rad>
                  </m:oMath>
                </a14:m>
                <a:r>
                  <a:rPr lang="en-US" sz="2800" dirty="0"/>
                  <a:t> or </a:t>
                </a:r>
                <a:r>
                  <a:rPr lang="en-US" sz="2800" i="1" dirty="0"/>
                  <a:t>b</a:t>
                </a:r>
              </a:p>
              <a:p>
                <a14:m>
                  <m:oMath xmlns:m="http://schemas.openxmlformats.org/officeDocument/2006/math">
                    <m:r>
                      <a:rPr lang="en-US" sz="2800" b="0" i="1" smtClean="0">
                        <a:latin typeface="Cambria Math" panose="02040503050406030204" pitchFamily="18" charset="0"/>
                      </a:rPr>
                      <m:t>𝐺𝐻</m:t>
                    </m:r>
                    <m:r>
                      <a:rPr lang="en-US" sz="2800" b="0" i="1" smtClean="0">
                        <a:latin typeface="Cambria Math" panose="02040503050406030204" pitchFamily="18" charset="0"/>
                      </a:rPr>
                      <m:t>=</m:t>
                    </m:r>
                  </m:oMath>
                </a14:m>
                <a:r>
                  <a:rPr lang="en-US" sz="2800" dirty="0">
                    <a:ea typeface="Cambria Math" panose="02040503050406030204" pitchFamily="18" charset="0"/>
                  </a:rPr>
                  <a:t> </a:t>
                </a:r>
                <a14:m>
                  <m:oMath xmlns:m="http://schemas.openxmlformats.org/officeDocument/2006/math">
                    <m:rad>
                      <m:radPr>
                        <m:degHide m:val="on"/>
                        <m:ctrlPr>
                          <a:rPr lang="en-US" sz="2800" i="1">
                            <a:latin typeface="Cambria Math" panose="02040503050406030204" pitchFamily="18" charset="0"/>
                            <a:ea typeface="Cambria Math" panose="02040503050406030204" pitchFamily="18" charset="0"/>
                          </a:rPr>
                        </m:ctrlPr>
                      </m:radPr>
                      <m:deg/>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m:t>
                            </m:r>
                          </m:e>
                        </m:d>
                        <m:r>
                          <a:rPr lang="en-US" sz="2800" i="1" baseline="30000">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𝑏</m:t>
                            </m:r>
                            <m:r>
                              <a:rPr lang="en-US" sz="2800" i="1">
                                <a:latin typeface="Cambria Math" panose="02040503050406030204" pitchFamily="18" charset="0"/>
                                <a:ea typeface="Cambria Math" panose="02040503050406030204" pitchFamily="18" charset="0"/>
                              </a:rPr>
                              <m:t>−0</m:t>
                            </m:r>
                          </m:e>
                        </m:d>
                        <m:r>
                          <a:rPr lang="en-US" sz="2800" i="1" baseline="30000">
                            <a:latin typeface="Cambria Math" panose="02040503050406030204" pitchFamily="18" charset="0"/>
                            <a:ea typeface="Cambria Math" panose="02040503050406030204" pitchFamily="18" charset="0"/>
                          </a:rPr>
                          <m:t>2</m:t>
                        </m:r>
                      </m:e>
                    </m:rad>
                    <m:r>
                      <m:rPr>
                        <m:nor/>
                      </m:rPr>
                      <a:rPr lang="en-US" sz="2800" b="0" i="0" baseline="30000" smtClean="0">
                        <a:latin typeface="Cambria Math" panose="02040503050406030204" pitchFamily="18" charset="0"/>
                        <a:ea typeface="Cambria Math" panose="02040503050406030204" pitchFamily="18" charset="0"/>
                      </a:rPr>
                      <m:t> </m:t>
                    </m:r>
                    <m:r>
                      <m:rPr>
                        <m:nor/>
                      </m:rPr>
                      <a:rPr lang="en-US" sz="2800" dirty="0"/>
                      <m:t>or</m:t>
                    </m:r>
                    <m:r>
                      <m:rPr>
                        <m:nor/>
                      </m:rPr>
                      <a:rPr lang="en-US" sz="2800" dirty="0"/>
                      <m:t> </m:t>
                    </m:r>
                    <m:r>
                      <m:rPr>
                        <m:nor/>
                      </m:rPr>
                      <a:rPr lang="en-US" sz="2800" i="1" dirty="0"/>
                      <m:t>b</m:t>
                    </m:r>
                  </m:oMath>
                </a14:m>
                <a:endParaRPr lang="en-US" sz="2800" i="1" dirty="0"/>
              </a:p>
              <a:p>
                <a:r>
                  <a:rPr lang="en-US" sz="2800" dirty="0"/>
                  <a:t>Because</a:t>
                </a:r>
                <a:r>
                  <a:rPr lang="en-US" sz="2800" i="1" dirty="0"/>
                  <a:t> DC</a:t>
                </a:r>
                <a:r>
                  <a:rPr lang="en-US" sz="2800" b="1" i="1" dirty="0">
                    <a:solidFill>
                      <a:srgbClr val="221E1F"/>
                    </a:solidFill>
                    <a:latin typeface="Arial" panose="020B0604020202020204" pitchFamily="34" charset="0"/>
                    <a:cs typeface="Arial" panose="020B0604020202020204" pitchFamily="34" charset="0"/>
                  </a:rPr>
                  <a:t> </a:t>
                </a:r>
                <a:r>
                  <a:rPr lang="en-US" sz="2800" i="1" dirty="0"/>
                  <a:t>=</a:t>
                </a:r>
                <a:r>
                  <a:rPr lang="en-US" sz="2800" b="1" i="1" dirty="0">
                    <a:solidFill>
                      <a:srgbClr val="221E1F"/>
                    </a:solidFill>
                    <a:latin typeface="Arial" panose="020B0604020202020204" pitchFamily="34" charset="0"/>
                    <a:cs typeface="Arial" panose="020B0604020202020204" pitchFamily="34" charset="0"/>
                  </a:rPr>
                  <a:t> </a:t>
                </a:r>
                <a:r>
                  <a:rPr lang="en-US" sz="2800" i="1" dirty="0"/>
                  <a:t>GH,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𝐷𝐶</m:t>
                        </m:r>
                      </m:e>
                    </m:acc>
                    <m:r>
                      <m:rPr>
                        <m:nor/>
                      </m:rPr>
                      <a:rPr lang="en-US" sz="2800" b="1" i="1" dirty="0">
                        <a:solidFill>
                          <a:srgbClr val="221E1F"/>
                        </a:solidFill>
                        <a:latin typeface="Arial" panose="020B0604020202020204" pitchFamily="34" charset="0"/>
                        <a:cs typeface="Arial" panose="020B0604020202020204" pitchFamily="34" charset="0"/>
                      </a:rPr>
                      <m:t> </m:t>
                    </m:r>
                  </m:oMath>
                </a14:m>
                <a:r>
                  <a:rPr lang="en-US" sz="2800" dirty="0"/>
                  <a:t>≅</a:t>
                </a:r>
                <a:r>
                  <a:rPr lang="en-US" sz="2800" b="1" i="1" dirty="0">
                    <a:solidFill>
                      <a:srgbClr val="221E1F"/>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𝐺𝐻</m:t>
                        </m:r>
                      </m:e>
                    </m:acc>
                  </m:oMath>
                </a14:m>
                <a:r>
                  <a:rPr lang="en-US" sz="2800" i="1" dirty="0"/>
                  <a:t> </a:t>
                </a:r>
                <a:r>
                  <a:rPr lang="en-US" sz="2800" dirty="0"/>
                  <a:t>by the definition of congruence</a:t>
                </a:r>
                <a:r>
                  <a:rPr lang="en-US" sz="2800" i="1" dirty="0"/>
                  <a:t>.</a:t>
                </a: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8" y="1774224"/>
                <a:ext cx="7820094" cy="4351338"/>
              </a:xfrm>
              <a:prstGeom prst="rect">
                <a:avLst/>
              </a:prstGeom>
              <a:blipFill>
                <a:blip r:embed="rId2"/>
                <a:stretch>
                  <a:fillRect l="-1559" t="-1401" r="-1793" b="-28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B02029C-CF51-476C-A77C-436D8A0E6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974" y="1917249"/>
            <a:ext cx="3662012" cy="2152580"/>
          </a:xfrm>
          <a:prstGeom prst="rect">
            <a:avLst/>
          </a:prstGeom>
        </p:spPr>
      </p:pic>
    </p:spTree>
    <p:extLst>
      <p:ext uri="{BB962C8B-B14F-4D97-AF65-F5344CB8AC3E}">
        <p14:creationId xmlns:p14="http://schemas.microsoft.com/office/powerpoint/2010/main" val="3592116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Write a Coordinate Proof</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59873" y="1524841"/>
                <a:ext cx="11568340" cy="45671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sz="2800" b="0" i="1" smtClean="0">
                        <a:latin typeface="Cambria Math" panose="02040503050406030204" pitchFamily="18" charset="0"/>
                      </a:rPr>
                      <m:t>𝐷𝐹</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ea typeface="Cambria Math" panose="02040503050406030204" pitchFamily="18" charset="0"/>
                          </a:rPr>
                        </m:ctrlPr>
                      </m:radPr>
                      <m:deg/>
                      <m:e>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0−</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m:t>
                                </m:r>
                              </m:e>
                            </m:d>
                          </m:e>
                        </m:d>
                        <m:r>
                          <a:rPr lang="en-US" sz="2800" b="0" i="1" baseline="30000"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f>
                              <m:fPr>
                                <m:ctrlPr>
                                  <a:rPr lang="en-US" sz="2800" i="1">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𝑏</m:t>
                                </m:r>
                              </m:num>
                              <m:den>
                                <m:r>
                                  <a:rPr lang="en-US" sz="2800" b="0" i="1" smtClean="0">
                                    <a:latin typeface="Cambria Math" panose="02040503050406030204" pitchFamily="18" charset="0"/>
                                    <a:ea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𝑏</m:t>
                            </m:r>
                          </m:e>
                        </m:d>
                        <m:r>
                          <a:rPr lang="en-US" sz="2800" b="0" i="1" baseline="30000" smtClean="0">
                            <a:latin typeface="Cambria Math" panose="02040503050406030204" pitchFamily="18" charset="0"/>
                            <a:ea typeface="Cambria Math" panose="02040503050406030204" pitchFamily="18" charset="0"/>
                          </a:rPr>
                          <m:t>2</m:t>
                        </m:r>
                      </m:e>
                    </m:rad>
                  </m:oMath>
                </a14:m>
                <a:r>
                  <a:rPr lang="en-US" sz="2800" dirty="0"/>
                  <a:t> or </a:t>
                </a:r>
                <a14:m>
                  <m:oMath xmlns:m="http://schemas.openxmlformats.org/officeDocument/2006/math">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𝑎</m:t>
                        </m:r>
                        <m:r>
                          <a:rPr lang="en-US" sz="2800" b="0" i="1" baseline="30000"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𝑏</m:t>
                            </m:r>
                            <m:r>
                              <a:rPr lang="en-US" sz="2800" b="0" i="1" baseline="30000" smtClean="0">
                                <a:latin typeface="Cambria Math" panose="02040503050406030204" pitchFamily="18" charset="0"/>
                                <a:ea typeface="Cambria Math" panose="02040503050406030204" pitchFamily="18" charset="0"/>
                              </a:rPr>
                              <m:t>2</m:t>
                            </m:r>
                          </m:num>
                          <m:den>
                            <m:r>
                              <a:rPr lang="en-US" sz="2800" i="1">
                                <a:latin typeface="Cambria Math" panose="02040503050406030204" pitchFamily="18" charset="0"/>
                                <a:ea typeface="Cambria Math" panose="02040503050406030204" pitchFamily="18" charset="0"/>
                              </a:rPr>
                              <m:t>4</m:t>
                            </m:r>
                          </m:den>
                        </m:f>
                      </m:e>
                    </m:rad>
                  </m:oMath>
                </a14:m>
                <a:endParaRPr lang="en-US" sz="2800" i="1" dirty="0"/>
              </a:p>
              <a:p>
                <a14:m>
                  <m:oMath xmlns:m="http://schemas.openxmlformats.org/officeDocument/2006/math">
                    <m:r>
                      <a:rPr lang="en-US" sz="2800" b="0" i="1" smtClean="0">
                        <a:latin typeface="Cambria Math" panose="02040503050406030204" pitchFamily="18" charset="0"/>
                      </a:rPr>
                      <m:t>𝐺𝐹</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ea typeface="Cambria Math" panose="02040503050406030204" pitchFamily="18" charset="0"/>
                          </a:rPr>
                        </m:ctrlPr>
                      </m:radPr>
                      <m:deg/>
                      <m:e>
                        <m:sSup>
                          <m:sSupPr>
                            <m:ctrlPr>
                              <a:rPr lang="en-US" sz="2800" b="0" i="1" smtClean="0">
                                <a:latin typeface="Cambria Math" panose="02040503050406030204" pitchFamily="18" charset="0"/>
                                <a:ea typeface="Cambria Math" panose="02040503050406030204" pitchFamily="18" charset="0"/>
                              </a:rPr>
                            </m:ctrlPr>
                          </m:sSupPr>
                          <m:e>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𝑎</m:t>
                                </m:r>
                                <m:r>
                                  <a:rPr lang="en-US" sz="2800" b="0" i="1" smtClean="0">
                                    <a:latin typeface="Cambria Math" panose="02040503050406030204" pitchFamily="18" charset="0"/>
                                    <a:ea typeface="Cambria Math" panose="02040503050406030204" pitchFamily="18" charset="0"/>
                                  </a:rPr>
                                  <m:t>−0</m:t>
                                </m:r>
                              </m:e>
                            </m:d>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𝑏</m:t>
                            </m:r>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𝑏</m:t>
                                </m:r>
                              </m:num>
                              <m:den>
                                <m:r>
                                  <a:rPr lang="en-US" sz="2800" b="0" i="1" smtClean="0">
                                    <a:latin typeface="Cambria Math" panose="02040503050406030204" pitchFamily="18" charset="0"/>
                                    <a:ea typeface="Cambria Math" panose="02040503050406030204" pitchFamily="18" charset="0"/>
                                  </a:rPr>
                                  <m:t>2</m:t>
                                </m:r>
                              </m:den>
                            </m:f>
                          </m:e>
                        </m:d>
                        <m:r>
                          <a:rPr lang="en-US" sz="2800" b="0" i="1" baseline="30000" smtClean="0">
                            <a:latin typeface="Cambria Math" panose="02040503050406030204" pitchFamily="18" charset="0"/>
                            <a:ea typeface="Cambria Math" panose="02040503050406030204" pitchFamily="18" charset="0"/>
                          </a:rPr>
                          <m:t>2</m:t>
                        </m:r>
                      </m:e>
                    </m:rad>
                  </m:oMath>
                </a14:m>
                <a:r>
                  <a:rPr lang="en-US" sz="2800" dirty="0"/>
                  <a:t> or </a:t>
                </a:r>
                <a14:m>
                  <m:oMath xmlns:m="http://schemas.openxmlformats.org/officeDocument/2006/math">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𝑎</m:t>
                        </m:r>
                        <m:r>
                          <a:rPr lang="en-US" sz="2800" b="0" i="1" baseline="30000"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𝑏</m:t>
                            </m:r>
                            <m:r>
                              <a:rPr lang="en-US" sz="2800" b="0" i="1" baseline="30000" smtClean="0">
                                <a:latin typeface="Cambria Math" panose="02040503050406030204" pitchFamily="18" charset="0"/>
                                <a:ea typeface="Cambria Math" panose="02040503050406030204" pitchFamily="18" charset="0"/>
                              </a:rPr>
                              <m:t>2</m:t>
                            </m:r>
                          </m:num>
                          <m:den>
                            <m:r>
                              <a:rPr lang="en-US" sz="2800" i="1">
                                <a:latin typeface="Cambria Math" panose="02040503050406030204" pitchFamily="18" charset="0"/>
                                <a:ea typeface="Cambria Math" panose="02040503050406030204" pitchFamily="18" charset="0"/>
                              </a:rPr>
                              <m:t>4</m:t>
                            </m:r>
                          </m:den>
                        </m:f>
                      </m:e>
                    </m:rad>
                  </m:oMath>
                </a14:m>
                <a:endParaRPr lang="en-US" sz="2800" i="1" dirty="0"/>
              </a:p>
              <a:p>
                <a14:m>
                  <m:oMath xmlns:m="http://schemas.openxmlformats.org/officeDocument/2006/math">
                    <m:r>
                      <a:rPr lang="en-US" sz="2800" b="0" i="1" smtClean="0">
                        <a:latin typeface="Cambria Math" panose="02040503050406030204" pitchFamily="18" charset="0"/>
                      </a:rPr>
                      <m:t>𝐶𝐹</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ea typeface="Cambria Math" panose="02040503050406030204" pitchFamily="18" charset="0"/>
                          </a:rPr>
                        </m:ctrlPr>
                      </m:radPr>
                      <m:deg/>
                      <m:e>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0−</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m:t>
                                </m:r>
                              </m:e>
                            </m:d>
                          </m:e>
                        </m:d>
                        <m:r>
                          <a:rPr lang="en-US" sz="2800" b="0" i="1" baseline="30000"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f>
                              <m:fPr>
                                <m:ctrlPr>
                                  <a:rPr lang="en-US" sz="2800" i="1">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𝑏</m:t>
                                </m:r>
                              </m:num>
                              <m:den>
                                <m:r>
                                  <a:rPr lang="en-US" sz="2800" b="0" i="1" smtClean="0">
                                    <a:latin typeface="Cambria Math" panose="02040503050406030204" pitchFamily="18" charset="0"/>
                                    <a:ea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−0</m:t>
                            </m:r>
                          </m:e>
                        </m:d>
                        <m:r>
                          <a:rPr lang="en-US" sz="2800" b="0" i="1" baseline="30000" smtClean="0">
                            <a:latin typeface="Cambria Math" panose="02040503050406030204" pitchFamily="18" charset="0"/>
                            <a:ea typeface="Cambria Math" panose="02040503050406030204" pitchFamily="18" charset="0"/>
                          </a:rPr>
                          <m:t>2</m:t>
                        </m:r>
                      </m:e>
                    </m:rad>
                  </m:oMath>
                </a14:m>
                <a:r>
                  <a:rPr lang="en-US" sz="2800" dirty="0"/>
                  <a:t> or </a:t>
                </a:r>
                <a14:m>
                  <m:oMath xmlns:m="http://schemas.openxmlformats.org/officeDocument/2006/math">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𝑎</m:t>
                        </m:r>
                        <m:r>
                          <a:rPr lang="en-US" sz="2800" b="0" i="1" baseline="30000"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𝑏</m:t>
                            </m:r>
                            <m:r>
                              <a:rPr lang="en-US" sz="2800" b="0" i="1" baseline="30000" smtClean="0">
                                <a:latin typeface="Cambria Math" panose="02040503050406030204" pitchFamily="18" charset="0"/>
                                <a:ea typeface="Cambria Math" panose="02040503050406030204" pitchFamily="18" charset="0"/>
                              </a:rPr>
                              <m:t>2</m:t>
                            </m:r>
                          </m:num>
                          <m:den>
                            <m:r>
                              <a:rPr lang="en-US" sz="2800" i="1">
                                <a:latin typeface="Cambria Math" panose="02040503050406030204" pitchFamily="18" charset="0"/>
                                <a:ea typeface="Cambria Math" panose="02040503050406030204" pitchFamily="18" charset="0"/>
                              </a:rPr>
                              <m:t>4</m:t>
                            </m:r>
                          </m:den>
                        </m:f>
                      </m:e>
                    </m:rad>
                  </m:oMath>
                </a14:m>
                <a:endParaRPr lang="en-US" sz="2800" dirty="0">
                  <a:ea typeface="Cambria Math" panose="02040503050406030204" pitchFamily="18" charset="0"/>
                </a:endParaRPr>
              </a:p>
              <a:p>
                <a14:m>
                  <m:oMath xmlns:m="http://schemas.openxmlformats.org/officeDocument/2006/math">
                    <m:r>
                      <a:rPr lang="en-US" sz="2800" b="0" i="1" smtClean="0">
                        <a:latin typeface="Cambria Math" panose="02040503050406030204" pitchFamily="18" charset="0"/>
                      </a:rPr>
                      <m:t>𝐻𝐹</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ea typeface="Cambria Math" panose="02040503050406030204" pitchFamily="18" charset="0"/>
                          </a:rPr>
                        </m:ctrlPr>
                      </m:radPr>
                      <m:deg/>
                      <m:e>
                        <m:sSup>
                          <m:sSupPr>
                            <m:ctrlPr>
                              <a:rPr lang="en-US" sz="2800" i="1">
                                <a:latin typeface="Cambria Math" panose="02040503050406030204" pitchFamily="18" charset="0"/>
                                <a:ea typeface="Cambria Math" panose="02040503050406030204" pitchFamily="18" charset="0"/>
                              </a:rPr>
                            </m:ctrlPr>
                          </m:sSupPr>
                          <m:e>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−0</m:t>
                                </m:r>
                              </m:e>
                            </m:d>
                          </m:e>
                          <m:sup>
                            <m:r>
                              <a:rPr lang="en-US" sz="2800" i="1">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0−</m:t>
                            </m:r>
                            <m:f>
                              <m:fPr>
                                <m:ctrlPr>
                                  <a:rPr lang="en-US" sz="2800" i="1">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𝑏</m:t>
                                </m:r>
                              </m:num>
                              <m:den>
                                <m:r>
                                  <a:rPr lang="en-US" sz="2800" b="0" i="1" smtClean="0">
                                    <a:latin typeface="Cambria Math" panose="02040503050406030204" pitchFamily="18" charset="0"/>
                                    <a:ea typeface="Cambria Math" panose="02040503050406030204" pitchFamily="18" charset="0"/>
                                  </a:rPr>
                                  <m:t>2</m:t>
                                </m:r>
                              </m:den>
                            </m:f>
                          </m:e>
                        </m:d>
                        <m:r>
                          <a:rPr lang="en-US" sz="2800" b="0" i="1" baseline="30000" smtClean="0">
                            <a:latin typeface="Cambria Math" panose="02040503050406030204" pitchFamily="18" charset="0"/>
                            <a:ea typeface="Cambria Math" panose="02040503050406030204" pitchFamily="18" charset="0"/>
                          </a:rPr>
                          <m:t>2</m:t>
                        </m:r>
                      </m:e>
                    </m:rad>
                  </m:oMath>
                </a14:m>
                <a:r>
                  <a:rPr lang="en-US" sz="2800" dirty="0"/>
                  <a:t> or </a:t>
                </a:r>
                <a14:m>
                  <m:oMath xmlns:m="http://schemas.openxmlformats.org/officeDocument/2006/math">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𝑎</m:t>
                        </m:r>
                        <m:r>
                          <a:rPr lang="en-US" sz="2800" b="0" i="1" baseline="30000"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𝑏</m:t>
                            </m:r>
                            <m:r>
                              <a:rPr lang="en-US" sz="2800" b="0" i="1" baseline="30000" smtClean="0">
                                <a:latin typeface="Cambria Math" panose="02040503050406030204" pitchFamily="18" charset="0"/>
                                <a:ea typeface="Cambria Math" panose="02040503050406030204" pitchFamily="18" charset="0"/>
                              </a:rPr>
                              <m:t>2</m:t>
                            </m:r>
                          </m:num>
                          <m:den>
                            <m:r>
                              <a:rPr lang="en-US" sz="2800" i="1">
                                <a:latin typeface="Cambria Math" panose="02040503050406030204" pitchFamily="18" charset="0"/>
                                <a:ea typeface="Cambria Math" panose="02040503050406030204" pitchFamily="18" charset="0"/>
                              </a:rPr>
                              <m:t>4</m:t>
                            </m:r>
                          </m:den>
                        </m:f>
                      </m:e>
                    </m:rad>
                  </m:oMath>
                </a14:m>
                <a:endParaRPr lang="en-US" sz="2800" i="1" dirty="0"/>
              </a:p>
              <a:p>
                <a:r>
                  <a:rPr lang="en-US" sz="2600" dirty="0"/>
                  <a:t>Because</a:t>
                </a:r>
                <a:r>
                  <a:rPr lang="en-US" sz="2600" i="1" dirty="0"/>
                  <a:t> DF</a:t>
                </a:r>
                <a:r>
                  <a:rPr lang="en-US" sz="2600" i="1" dirty="0">
                    <a:latin typeface="Arial" panose="020B0604020202020204" pitchFamily="34" charset="0"/>
                    <a:cs typeface="Arial" panose="020B0604020202020204" pitchFamily="34" charset="0"/>
                  </a:rPr>
                  <a:t> </a:t>
                </a:r>
                <a:r>
                  <a:rPr lang="en-US" sz="2600" i="1" dirty="0"/>
                  <a:t>= GF</a:t>
                </a:r>
                <a:r>
                  <a:rPr lang="en-US" sz="2600" i="1" dirty="0">
                    <a:latin typeface="Arial" panose="020B0604020202020204" pitchFamily="34" charset="0"/>
                    <a:cs typeface="Arial" panose="020B0604020202020204" pitchFamily="34" charset="0"/>
                  </a:rPr>
                  <a:t> </a:t>
                </a:r>
                <a:r>
                  <a:rPr lang="en-US" sz="2600" i="1" dirty="0"/>
                  <a:t>= CF</a:t>
                </a:r>
                <a:r>
                  <a:rPr lang="en-US" sz="2600" i="1" dirty="0">
                    <a:latin typeface="Arial" panose="020B0604020202020204" pitchFamily="34" charset="0"/>
                    <a:cs typeface="Arial" panose="020B0604020202020204" pitchFamily="34" charset="0"/>
                  </a:rPr>
                  <a:t> </a:t>
                </a:r>
                <a:r>
                  <a:rPr lang="en-US" sz="2600" i="1" dirty="0"/>
                  <a:t>= HF, </a:t>
                </a:r>
                <a14:m>
                  <m:oMath xmlns:m="http://schemas.openxmlformats.org/officeDocument/2006/math">
                    <m:acc>
                      <m:accPr>
                        <m:chr m:val="̅"/>
                        <m:ctrlPr>
                          <a:rPr lang="en-US" sz="2600" i="1" smtClean="0">
                            <a:latin typeface="Cambria Math" panose="02040503050406030204" pitchFamily="18" charset="0"/>
                          </a:rPr>
                        </m:ctrlPr>
                      </m:accPr>
                      <m:e>
                        <m:r>
                          <a:rPr lang="en-US" sz="2600" b="0" i="1" smtClean="0">
                            <a:latin typeface="Cambria Math" panose="02040503050406030204" pitchFamily="18" charset="0"/>
                          </a:rPr>
                          <m:t>𝐷𝐹</m:t>
                        </m:r>
                      </m:e>
                    </m:acc>
                  </m:oMath>
                </a14:m>
                <a:r>
                  <a:rPr lang="en-US" sz="2600" i="1" dirty="0">
                    <a:latin typeface="Arial" panose="020B0604020202020204" pitchFamily="34" charset="0"/>
                    <a:cs typeface="Arial" panose="020B0604020202020204" pitchFamily="34" charset="0"/>
                  </a:rPr>
                  <a:t> </a:t>
                </a:r>
                <a:r>
                  <a:rPr lang="en-US" sz="2600" dirty="0"/>
                  <a:t>≅</a:t>
                </a:r>
                <a:r>
                  <a:rPr lang="en-US" sz="2600" i="1" dirty="0"/>
                  <a:t> </a:t>
                </a:r>
                <a14:m>
                  <m:oMath xmlns:m="http://schemas.openxmlformats.org/officeDocument/2006/math">
                    <m:acc>
                      <m:accPr>
                        <m:chr m:val="̅"/>
                        <m:ctrlPr>
                          <a:rPr lang="en-US" sz="2600" i="1" smtClean="0">
                            <a:latin typeface="Cambria Math" panose="02040503050406030204" pitchFamily="18" charset="0"/>
                          </a:rPr>
                        </m:ctrlPr>
                      </m:accPr>
                      <m:e>
                        <m:r>
                          <a:rPr lang="en-US" sz="2600" b="0" i="1" smtClean="0">
                            <a:latin typeface="Cambria Math" panose="02040503050406030204" pitchFamily="18" charset="0"/>
                          </a:rPr>
                          <m:t>𝐺𝐹</m:t>
                        </m:r>
                      </m:e>
                    </m:acc>
                    <m:r>
                      <m:rPr>
                        <m:nor/>
                      </m:rPr>
                      <a:rPr lang="en-US" sz="2600" i="1" dirty="0">
                        <a:latin typeface="Arial" panose="020B0604020202020204" pitchFamily="34" charset="0"/>
                        <a:cs typeface="Arial" panose="020B0604020202020204" pitchFamily="34" charset="0"/>
                      </a:rPr>
                      <m:t> </m:t>
                    </m:r>
                  </m:oMath>
                </a14:m>
                <a:r>
                  <a:rPr lang="en-US" sz="2600" dirty="0"/>
                  <a:t>≅</a:t>
                </a:r>
                <a:r>
                  <a:rPr lang="en-US" sz="2600" i="1" dirty="0"/>
                  <a:t> </a:t>
                </a:r>
                <a14:m>
                  <m:oMath xmlns:m="http://schemas.openxmlformats.org/officeDocument/2006/math">
                    <m:acc>
                      <m:accPr>
                        <m:chr m:val="̅"/>
                        <m:ctrlPr>
                          <a:rPr lang="en-US" sz="2600" i="1" smtClean="0">
                            <a:latin typeface="Cambria Math" panose="02040503050406030204" pitchFamily="18" charset="0"/>
                          </a:rPr>
                        </m:ctrlPr>
                      </m:accPr>
                      <m:e>
                        <m:r>
                          <a:rPr lang="en-US" sz="2600" b="0" i="1" smtClean="0">
                            <a:latin typeface="Cambria Math" panose="02040503050406030204" pitchFamily="18" charset="0"/>
                          </a:rPr>
                          <m:t>𝐶𝐹</m:t>
                        </m:r>
                      </m:e>
                    </m:acc>
                    <m:r>
                      <m:rPr>
                        <m:nor/>
                      </m:rPr>
                      <a:rPr lang="en-US" sz="2600" i="1" dirty="0">
                        <a:latin typeface="Arial" panose="020B0604020202020204" pitchFamily="34" charset="0"/>
                        <a:cs typeface="Arial" panose="020B0604020202020204" pitchFamily="34" charset="0"/>
                      </a:rPr>
                      <m:t> </m:t>
                    </m:r>
                  </m:oMath>
                </a14:m>
                <a:r>
                  <a:rPr lang="en-US" sz="2600" dirty="0"/>
                  <a:t>≅</a:t>
                </a:r>
                <a:r>
                  <a:rPr lang="en-US" sz="2600" i="1" dirty="0"/>
                  <a:t> </a:t>
                </a:r>
                <a14:m>
                  <m:oMath xmlns:m="http://schemas.openxmlformats.org/officeDocument/2006/math">
                    <m:acc>
                      <m:accPr>
                        <m:chr m:val="̅"/>
                        <m:ctrlPr>
                          <a:rPr lang="en-US" sz="2600" i="1" smtClean="0">
                            <a:latin typeface="Cambria Math" panose="02040503050406030204" pitchFamily="18" charset="0"/>
                          </a:rPr>
                        </m:ctrlPr>
                      </m:accPr>
                      <m:e>
                        <m:r>
                          <a:rPr lang="en-US" sz="2600" b="0" i="1" smtClean="0">
                            <a:latin typeface="Cambria Math" panose="02040503050406030204" pitchFamily="18" charset="0"/>
                          </a:rPr>
                          <m:t>𝐻𝐹</m:t>
                        </m:r>
                      </m:e>
                    </m:acc>
                  </m:oMath>
                </a14:m>
                <a:r>
                  <a:rPr lang="en-US" sz="2600" i="1" dirty="0"/>
                  <a:t> </a:t>
                </a:r>
                <a:r>
                  <a:rPr lang="en-US" sz="2600" dirty="0"/>
                  <a:t>and △</a:t>
                </a:r>
                <a:r>
                  <a:rPr lang="en-US" sz="2600" i="1" dirty="0"/>
                  <a:t>FGH</a:t>
                </a:r>
                <a:r>
                  <a:rPr lang="en-US" sz="2600" i="1" dirty="0">
                    <a:latin typeface="Arial" panose="020B0604020202020204" pitchFamily="34" charset="0"/>
                    <a:cs typeface="Arial" panose="020B0604020202020204" pitchFamily="34" charset="0"/>
                  </a:rPr>
                  <a:t> </a:t>
                </a:r>
                <a:r>
                  <a:rPr lang="en-US" sz="2600" dirty="0"/>
                  <a:t>≅</a:t>
                </a:r>
                <a:r>
                  <a:rPr lang="en-US" sz="2600" i="1" dirty="0">
                    <a:latin typeface="Arial" panose="020B0604020202020204" pitchFamily="34" charset="0"/>
                    <a:cs typeface="Arial" panose="020B0604020202020204" pitchFamily="34" charset="0"/>
                  </a:rPr>
                  <a:t> </a:t>
                </a:r>
                <a:r>
                  <a:rPr lang="en-US" sz="2600" dirty="0"/>
                  <a:t>△</a:t>
                </a:r>
                <a:r>
                  <a:rPr lang="en-US" sz="2600" i="1" dirty="0"/>
                  <a:t>FDC</a:t>
                </a:r>
                <a:r>
                  <a:rPr lang="en-US" sz="2600" dirty="0"/>
                  <a:t> by SSS.</a:t>
                </a: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524841"/>
                <a:ext cx="11568340" cy="4567199"/>
              </a:xfrm>
              <a:prstGeom prst="rect">
                <a:avLst/>
              </a:prstGeom>
              <a:blipFill>
                <a:blip r:embed="rId2"/>
                <a:stretch>
                  <a:fillRect l="-948" b="-1321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D242734-910C-4542-A31F-DD1F2E0D0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974" y="1917249"/>
            <a:ext cx="3662012" cy="2152580"/>
          </a:xfrm>
          <a:prstGeom prst="rect">
            <a:avLst/>
          </a:prstGeom>
        </p:spPr>
      </p:pic>
    </p:spTree>
    <p:extLst>
      <p:ext uri="{BB962C8B-B14F-4D97-AF65-F5344CB8AC3E}">
        <p14:creationId xmlns:p14="http://schemas.microsoft.com/office/powerpoint/2010/main" val="12434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Write a Coordinate Proof</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4"/>
            <a:ext cx="6459312"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21E1F"/>
                </a:solidFill>
                <a:effectLst/>
                <a:uLnTx/>
                <a:uFillTx/>
                <a:latin typeface="Arial" panose="020B0604020202020204"/>
                <a:ea typeface="+mn-ea"/>
                <a:cs typeface="+mn-cs"/>
              </a:rPr>
              <a:t>Check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ea typeface="+mn-ea"/>
                <a:cs typeface="+mn-cs"/>
              </a:rPr>
              <a:t>Write a coordinate proof to show that △</a:t>
            </a:r>
            <a:r>
              <a:rPr kumimoji="0" lang="en-US" sz="2800" i="1" u="none" strike="noStrike" kern="1200" cap="none" spc="0" normalizeH="0" baseline="0" noProof="0" dirty="0">
                <a:ln>
                  <a:noFill/>
                </a:ln>
                <a:effectLst/>
                <a:uLnTx/>
                <a:uFillTx/>
                <a:ea typeface="+mn-ea"/>
                <a:cs typeface="+mn-cs"/>
              </a:rPr>
              <a:t>ABX</a:t>
            </a:r>
            <a:r>
              <a:rPr lang="en-US" sz="2800" i="1" dirty="0">
                <a:latin typeface="Arial" panose="020B0604020202020204" pitchFamily="34" charset="0"/>
                <a:cs typeface="Arial" panose="020B0604020202020204" pitchFamily="34" charset="0"/>
              </a:rPr>
              <a:t> </a:t>
            </a:r>
            <a:r>
              <a:rPr kumimoji="0" lang="en-US" sz="2800" i="0" u="none" strike="noStrike" kern="1200" cap="none" spc="0" normalizeH="0" baseline="0" noProof="0" dirty="0">
                <a:ln>
                  <a:noFill/>
                </a:ln>
                <a:effectLst/>
                <a:uLnTx/>
                <a:uFillTx/>
                <a:ea typeface="+mn-ea"/>
                <a:cs typeface="+mn-cs"/>
              </a:rPr>
              <a:t>≅</a:t>
            </a:r>
            <a:r>
              <a:rPr lang="en-US" sz="2800" i="1" dirty="0">
                <a:latin typeface="Arial" panose="020B0604020202020204" pitchFamily="34" charset="0"/>
                <a:cs typeface="Arial" panose="020B0604020202020204" pitchFamily="34" charset="0"/>
              </a:rPr>
              <a:t> </a:t>
            </a:r>
            <a:r>
              <a:rPr kumimoji="0" lang="en-US" sz="2800" i="0" u="none" strike="noStrike" kern="1200" cap="none" spc="0" normalizeH="0" baseline="0" noProof="0" dirty="0">
                <a:ln>
                  <a:noFill/>
                </a:ln>
                <a:effectLst/>
                <a:uLnTx/>
                <a:uFillTx/>
                <a:ea typeface="+mn-ea"/>
                <a:cs typeface="+mn-cs"/>
              </a:rPr>
              <a:t>△</a:t>
            </a:r>
            <a:r>
              <a:rPr kumimoji="0" lang="en-US" sz="2800" i="1" u="none" strike="noStrike" kern="1200" cap="none" spc="0" normalizeH="0" baseline="0" noProof="0" dirty="0">
                <a:ln>
                  <a:noFill/>
                </a:ln>
                <a:effectLst/>
                <a:uLnTx/>
                <a:uFillTx/>
                <a:ea typeface="+mn-ea"/>
                <a:cs typeface="+mn-cs"/>
              </a:rPr>
              <a:t>CDX</a:t>
            </a:r>
            <a:r>
              <a:rPr kumimoji="0" lang="en-US" sz="2800" b="1" i="0" u="none" strike="noStrike" kern="1200" cap="none" spc="0" normalizeH="0" baseline="0" noProof="0" dirty="0">
                <a:ln>
                  <a:noFill/>
                </a:ln>
                <a:solidFill>
                  <a:srgbClr val="221E1F"/>
                </a:solidFill>
                <a:effectLst/>
                <a:uLnTx/>
                <a:uFillTx/>
                <a:latin typeface="Arial" panose="020B0604020202020204"/>
                <a:ea typeface="+mn-ea"/>
                <a:cs typeface="+mn-cs"/>
              </a:rPr>
              <a:t>.</a:t>
            </a:r>
          </a:p>
        </p:txBody>
      </p:sp>
      <p:pic>
        <p:nvPicPr>
          <p:cNvPr id="12" name="Picture 11">
            <a:extLst>
              <a:ext uri="{FF2B5EF4-FFF2-40B4-BE49-F238E27FC236}">
                <a16:creationId xmlns:a16="http://schemas.microsoft.com/office/drawing/2014/main" id="{242EB143-6B1D-4A71-A568-1E65559D1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805" y="1714500"/>
            <a:ext cx="3465113" cy="3249386"/>
          </a:xfrm>
          <a:prstGeom prst="rect">
            <a:avLst/>
          </a:prstGeom>
        </p:spPr>
      </p:pic>
    </p:spTree>
    <p:extLst>
      <p:ext uri="{BB962C8B-B14F-4D97-AF65-F5344CB8AC3E}">
        <p14:creationId xmlns:p14="http://schemas.microsoft.com/office/powerpoint/2010/main" val="429592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Write a Coordinate Proof</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4"/>
                <a:ext cx="10753075" cy="462657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a:ea typeface="+mn-ea"/>
                    <a:cs typeface="+mn-cs"/>
                  </a:rPr>
                  <a:t>Proof:</a:t>
                </a:r>
              </a:p>
              <a:p>
                <a:pPr lvl="0">
                  <a:spcBef>
                    <a:spcPts val="0"/>
                  </a:spcBef>
                  <a:defRPr/>
                </a:pPr>
                <a:r>
                  <a:rPr lang="en-US" sz="2800" dirty="0">
                    <a:solidFill>
                      <a:srgbClr val="FF0000"/>
                    </a:solidFill>
                  </a:rPr>
                  <a:t>The </a:t>
                </a:r>
                <a:r>
                  <a:rPr lang="en-US" sz="2800" dirty="0">
                    <a:solidFill>
                      <a:srgbClr val="FF0000"/>
                    </a:solidFill>
                    <a:uFill>
                      <a:solidFill>
                        <a:schemeClr val="tx2"/>
                      </a:solidFill>
                    </a:uFill>
                  </a:rPr>
                  <a:t>midpoint</a:t>
                </a:r>
                <a:r>
                  <a:rPr lang="en-US" sz="2800" dirty="0">
                    <a:solidFill>
                      <a:srgbClr val="FF0000"/>
                    </a:solidFill>
                  </a:rPr>
                  <a:t> of </a:t>
                </a:r>
                <a14:m>
                  <m:oMath xmlns:m="http://schemas.openxmlformats.org/officeDocument/2006/math">
                    <m:acc>
                      <m:accPr>
                        <m:chr m:val="̅"/>
                        <m:ctrlPr>
                          <a:rPr lang="en-US"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𝐴𝐶</m:t>
                        </m:r>
                      </m:e>
                    </m:acc>
                  </m:oMath>
                </a14:m>
                <a:r>
                  <a:rPr lang="en-US" sz="2800" i="1" dirty="0">
                    <a:solidFill>
                      <a:srgbClr val="FF0000"/>
                    </a:solidFill>
                  </a:rPr>
                  <a:t> </a:t>
                </a:r>
                <a:r>
                  <a:rPr lang="en-US" sz="2800" dirty="0">
                    <a:solidFill>
                      <a:srgbClr val="FF0000"/>
                    </a:solidFill>
                  </a:rPr>
                  <a:t>is </a:t>
                </a:r>
                <a14:m>
                  <m:oMath xmlns:m="http://schemas.openxmlformats.org/officeDocument/2006/math">
                    <m:d>
                      <m:dPr>
                        <m:ctrlPr>
                          <a:rPr lang="en-US" sz="2800" b="0" i="1" smtClean="0">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0+</m:t>
                            </m:r>
                            <m:r>
                              <a:rPr lang="en-US" sz="2800" i="1">
                                <a:solidFill>
                                  <a:srgbClr val="FF0000"/>
                                </a:solidFill>
                                <a:latin typeface="Cambria Math" panose="02040503050406030204" pitchFamily="18" charset="0"/>
                              </a:rPr>
                              <m:t>𝑎</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𝑥</m:t>
                            </m:r>
                          </m:num>
                          <m:den>
                            <m:r>
                              <a:rPr lang="en-US" sz="2800" i="1">
                                <a:solidFill>
                                  <a:srgbClr val="FF0000"/>
                                </a:solidFill>
                                <a:latin typeface="Cambria Math" panose="02040503050406030204" pitchFamily="18" charset="0"/>
                              </a:rPr>
                              <m:t>2</m:t>
                            </m:r>
                          </m:den>
                        </m:f>
                        <m:r>
                          <a:rPr lang="en-US" sz="2800" i="1">
                            <a:solidFill>
                              <a:srgbClr val="FF0000"/>
                            </a:solidFill>
                            <a:latin typeface="Cambria Math" panose="02040503050406030204" pitchFamily="18" charset="0"/>
                          </a:rPr>
                          <m:t>,</m:t>
                        </m:r>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0+</m:t>
                            </m:r>
                            <m:r>
                              <a:rPr lang="en-US" sz="2800" i="1">
                                <a:solidFill>
                                  <a:srgbClr val="FF0000"/>
                                </a:solidFill>
                                <a:latin typeface="Cambria Math" panose="02040503050406030204" pitchFamily="18" charset="0"/>
                              </a:rPr>
                              <m:t>𝑏</m:t>
                            </m:r>
                          </m:num>
                          <m:den>
                            <m:r>
                              <a:rPr lang="en-US" sz="2800" i="1">
                                <a:solidFill>
                                  <a:srgbClr val="FF0000"/>
                                </a:solidFill>
                                <a:latin typeface="Cambria Math" panose="02040503050406030204" pitchFamily="18" charset="0"/>
                              </a:rPr>
                              <m:t>2</m:t>
                            </m:r>
                          </m:den>
                        </m:f>
                      </m:e>
                    </m:d>
                    <m:r>
                      <a:rPr lang="en-US" sz="2800" b="0" i="1" smtClean="0">
                        <a:solidFill>
                          <a:srgbClr val="FF0000"/>
                        </a:solidFill>
                        <a:latin typeface="Cambria Math" panose="02040503050406030204" pitchFamily="18" charset="0"/>
                      </a:rPr>
                      <m:t> </m:t>
                    </m:r>
                  </m:oMath>
                </a14:m>
                <a:r>
                  <a:rPr kumimoji="0" lang="en-US" sz="2800" strike="noStrike" kern="1200" cap="none" spc="0" normalizeH="0" baseline="0" noProof="0" dirty="0">
                    <a:ln>
                      <a:noFill/>
                    </a:ln>
                    <a:solidFill>
                      <a:srgbClr val="FF0000"/>
                    </a:solidFill>
                    <a:effectLst/>
                    <a:uLnTx/>
                    <a:uFillTx/>
                  </a:rPr>
                  <a:t>or </a:t>
                </a:r>
                <a14:m>
                  <m:oMath xmlns:m="http://schemas.openxmlformats.org/officeDocument/2006/math">
                    <m:d>
                      <m:dPr>
                        <m:ctrlPr>
                          <a:rPr lang="en-US" sz="2800" i="1" smtClean="0">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𝑎</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𝑥</m:t>
                            </m:r>
                          </m:num>
                          <m:den>
                            <m:r>
                              <a:rPr lang="en-US" sz="2800" i="1">
                                <a:solidFill>
                                  <a:srgbClr val="FF0000"/>
                                </a:solidFill>
                                <a:latin typeface="Cambria Math" panose="02040503050406030204" pitchFamily="18" charset="0"/>
                              </a:rPr>
                              <m:t>2</m:t>
                            </m:r>
                          </m:den>
                        </m:f>
                        <m:r>
                          <a:rPr lang="en-US" sz="2800" i="1">
                            <a:solidFill>
                              <a:srgbClr val="FF0000"/>
                            </a:solidFill>
                            <a:latin typeface="Cambria Math" panose="02040503050406030204" pitchFamily="18" charset="0"/>
                          </a:rPr>
                          <m:t>,</m:t>
                        </m:r>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𝑏</m:t>
                            </m:r>
                          </m:num>
                          <m:den>
                            <m:r>
                              <a:rPr lang="en-US" sz="2800" i="1">
                                <a:solidFill>
                                  <a:srgbClr val="FF0000"/>
                                </a:solidFill>
                                <a:latin typeface="Cambria Math" panose="02040503050406030204" pitchFamily="18" charset="0"/>
                              </a:rPr>
                              <m:t>2</m:t>
                            </m:r>
                          </m:den>
                        </m:f>
                      </m:e>
                    </m:d>
                  </m:oMath>
                </a14:m>
                <a:r>
                  <a:rPr kumimoji="0" lang="en-US" sz="2800" strike="noStrike" kern="1200" cap="none" spc="0" normalizeH="0" baseline="0" noProof="0" dirty="0">
                    <a:ln>
                      <a:noFill/>
                    </a:ln>
                    <a:solidFill>
                      <a:srgbClr val="FF0000"/>
                    </a:solidFill>
                    <a:effectLst/>
                    <a:uLnTx/>
                    <a:uFillTx/>
                  </a:rPr>
                  <a:t>. The </a:t>
                </a:r>
                <a:r>
                  <a:rPr lang="en-US" sz="2800" dirty="0">
                    <a:solidFill>
                      <a:srgbClr val="FF0000"/>
                    </a:solidFill>
                  </a:rPr>
                  <a:t>midpoint of </a:t>
                </a:r>
                <a14:m>
                  <m:oMath xmlns:m="http://schemas.openxmlformats.org/officeDocument/2006/math">
                    <m:acc>
                      <m:accPr>
                        <m:chr m:val="̅"/>
                        <m:ctrlPr>
                          <a:rPr lang="en-US"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𝐵𝐷</m:t>
                        </m:r>
                      </m:e>
                    </m:acc>
                  </m:oMath>
                </a14:m>
                <a:r>
                  <a:rPr lang="en-US" sz="2800" i="1" dirty="0">
                    <a:solidFill>
                      <a:srgbClr val="FF0000"/>
                    </a:solidFill>
                  </a:rPr>
                  <a:t> </a:t>
                </a:r>
                <a:r>
                  <a:rPr lang="en-US" sz="2800" dirty="0">
                    <a:solidFill>
                      <a:srgbClr val="FF0000"/>
                    </a:solidFill>
                  </a:rPr>
                  <a:t>is </a:t>
                </a:r>
                <a14:m>
                  <m:oMath xmlns:m="http://schemas.openxmlformats.org/officeDocument/2006/math">
                    <m:d>
                      <m:dPr>
                        <m:ctrlPr>
                          <a:rPr lang="en-US" sz="2800" i="1">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0+</m:t>
                            </m:r>
                            <m:r>
                              <a:rPr lang="en-US" sz="2800" i="1">
                                <a:solidFill>
                                  <a:srgbClr val="FF0000"/>
                                </a:solidFill>
                                <a:latin typeface="Cambria Math" panose="02040503050406030204" pitchFamily="18" charset="0"/>
                              </a:rPr>
                              <m:t>𝑥</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𝑎</m:t>
                            </m:r>
                          </m:num>
                          <m:den>
                            <m:r>
                              <a:rPr lang="en-US" sz="2800" i="1">
                                <a:solidFill>
                                  <a:srgbClr val="FF0000"/>
                                </a:solidFill>
                                <a:latin typeface="Cambria Math" panose="02040503050406030204" pitchFamily="18" charset="0"/>
                              </a:rPr>
                              <m:t>2</m:t>
                            </m:r>
                          </m:den>
                        </m:f>
                        <m:r>
                          <a:rPr lang="en-US" sz="2800" i="1">
                            <a:solidFill>
                              <a:srgbClr val="FF0000"/>
                            </a:solidFill>
                            <a:latin typeface="Cambria Math" panose="02040503050406030204" pitchFamily="18" charset="0"/>
                          </a:rPr>
                          <m:t>,</m:t>
                        </m:r>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𝑏</m:t>
                            </m:r>
                            <m:r>
                              <a:rPr lang="en-US" sz="2800" i="1">
                                <a:solidFill>
                                  <a:srgbClr val="FF0000"/>
                                </a:solidFill>
                                <a:latin typeface="Cambria Math" panose="02040503050406030204" pitchFamily="18" charset="0"/>
                              </a:rPr>
                              <m:t>+0</m:t>
                            </m:r>
                          </m:num>
                          <m:den>
                            <m:r>
                              <a:rPr lang="en-US" sz="2800" i="1">
                                <a:solidFill>
                                  <a:srgbClr val="FF0000"/>
                                </a:solidFill>
                                <a:latin typeface="Cambria Math" panose="02040503050406030204" pitchFamily="18" charset="0"/>
                              </a:rPr>
                              <m:t>2</m:t>
                            </m:r>
                          </m:den>
                        </m:f>
                      </m:e>
                    </m:d>
                    <m:r>
                      <a:rPr lang="en-US" sz="2800" b="0" i="1" smtClean="0">
                        <a:solidFill>
                          <a:srgbClr val="FF0000"/>
                        </a:solidFill>
                        <a:latin typeface="Cambria Math" panose="02040503050406030204" pitchFamily="18" charset="0"/>
                      </a:rPr>
                      <m:t> </m:t>
                    </m:r>
                  </m:oMath>
                </a14:m>
                <a:r>
                  <a:rPr lang="en-US" sz="2800" dirty="0">
                    <a:solidFill>
                      <a:srgbClr val="FF0000"/>
                    </a:solidFill>
                  </a:rPr>
                  <a:t>or </a:t>
                </a:r>
                <a14:m>
                  <m:oMath xmlns:m="http://schemas.openxmlformats.org/officeDocument/2006/math">
                    <m:d>
                      <m:dPr>
                        <m:ctrlPr>
                          <a:rPr lang="en-US" sz="2800" i="1">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𝑎</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𝑥</m:t>
                            </m:r>
                          </m:num>
                          <m:den>
                            <m:r>
                              <a:rPr lang="en-US" sz="2800" i="1">
                                <a:solidFill>
                                  <a:srgbClr val="FF0000"/>
                                </a:solidFill>
                                <a:latin typeface="Cambria Math" panose="02040503050406030204" pitchFamily="18" charset="0"/>
                              </a:rPr>
                              <m:t>2</m:t>
                            </m:r>
                          </m:den>
                        </m:f>
                        <m:r>
                          <a:rPr lang="en-US" sz="2800" i="1">
                            <a:solidFill>
                              <a:srgbClr val="FF0000"/>
                            </a:solidFill>
                            <a:latin typeface="Cambria Math" panose="02040503050406030204" pitchFamily="18" charset="0"/>
                          </a:rPr>
                          <m:t>,</m:t>
                        </m:r>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𝑏</m:t>
                            </m:r>
                          </m:num>
                          <m:den>
                            <m:r>
                              <a:rPr lang="en-US" sz="2800" i="1">
                                <a:solidFill>
                                  <a:srgbClr val="FF0000"/>
                                </a:solidFill>
                                <a:latin typeface="Cambria Math" panose="02040503050406030204" pitchFamily="18" charset="0"/>
                              </a:rPr>
                              <m:t>2</m:t>
                            </m:r>
                          </m:den>
                        </m:f>
                      </m:e>
                    </m:d>
                  </m:oMath>
                </a14:m>
                <a:r>
                  <a:rPr lang="en-US" sz="2800" dirty="0">
                    <a:solidFill>
                      <a:srgbClr val="FF0000"/>
                    </a:solidFill>
                  </a:rPr>
                  <a:t>. Because </a:t>
                </a:r>
                <a:r>
                  <a:rPr lang="en-US" sz="2800" i="1" dirty="0">
                    <a:solidFill>
                      <a:srgbClr val="FF0000"/>
                    </a:solidFill>
                  </a:rPr>
                  <a:t>X</a:t>
                </a:r>
                <a:r>
                  <a:rPr lang="en-US" sz="2800" dirty="0">
                    <a:solidFill>
                      <a:srgbClr val="FF0000"/>
                    </a:solidFill>
                  </a:rPr>
                  <a:t> is located at </a:t>
                </a:r>
                <a14:m>
                  <m:oMath xmlns:m="http://schemas.openxmlformats.org/officeDocument/2006/math">
                    <m:d>
                      <m:dPr>
                        <m:ctrlPr>
                          <a:rPr lang="en-US" sz="2800" i="1">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𝑎</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𝑥</m:t>
                            </m:r>
                          </m:num>
                          <m:den>
                            <m:r>
                              <a:rPr lang="en-US" sz="2800" i="1">
                                <a:solidFill>
                                  <a:srgbClr val="FF0000"/>
                                </a:solidFill>
                                <a:latin typeface="Cambria Math" panose="02040503050406030204" pitchFamily="18" charset="0"/>
                              </a:rPr>
                              <m:t>2</m:t>
                            </m:r>
                          </m:den>
                        </m:f>
                        <m:r>
                          <a:rPr lang="en-US" sz="2800" i="1">
                            <a:solidFill>
                              <a:srgbClr val="FF0000"/>
                            </a:solidFill>
                            <a:latin typeface="Cambria Math" panose="02040503050406030204" pitchFamily="18" charset="0"/>
                          </a:rPr>
                          <m:t>,</m:t>
                        </m:r>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𝑏</m:t>
                            </m:r>
                          </m:num>
                          <m:den>
                            <m:r>
                              <a:rPr lang="en-US" sz="2800" i="1">
                                <a:solidFill>
                                  <a:srgbClr val="FF0000"/>
                                </a:solidFill>
                                <a:latin typeface="Cambria Math" panose="02040503050406030204" pitchFamily="18" charset="0"/>
                              </a:rPr>
                              <m:t>2</m:t>
                            </m:r>
                          </m:den>
                        </m:f>
                      </m:e>
                    </m:d>
                  </m:oMath>
                </a14:m>
                <a:r>
                  <a:rPr lang="en-US" sz="2800" dirty="0">
                    <a:solidFill>
                      <a:srgbClr val="FF0000"/>
                    </a:solidFill>
                  </a:rPr>
                  <a:t>, it is the midpoint of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𝐴𝐶</m:t>
                        </m:r>
                      </m:e>
                    </m:acc>
                  </m:oMath>
                </a14:m>
                <a:r>
                  <a:rPr lang="en-US" sz="2800" dirty="0">
                    <a:solidFill>
                      <a:srgbClr val="FF0000"/>
                    </a:solidFill>
                  </a:rPr>
                  <a:t> and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𝐵𝐷</m:t>
                        </m:r>
                      </m:e>
                    </m:acc>
                  </m:oMath>
                </a14:m>
                <a:r>
                  <a:rPr lang="en-US" sz="2800" dirty="0">
                    <a:solidFill>
                      <a:srgbClr val="FF0000"/>
                    </a:solidFill>
                  </a:rPr>
                  <a:t>. By the definition of a segment bisector, </a:t>
                </a:r>
                <a14:m>
                  <m:oMath xmlns:m="http://schemas.openxmlformats.org/officeDocument/2006/math">
                    <m:acc>
                      <m:accPr>
                        <m:chr m:val="̅"/>
                        <m:ctrlPr>
                          <a:rPr lang="en-US"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𝐴𝐶</m:t>
                        </m:r>
                      </m:e>
                    </m:acc>
                  </m:oMath>
                </a14:m>
                <a:r>
                  <a:rPr lang="en-US" sz="2800" dirty="0">
                    <a:solidFill>
                      <a:srgbClr val="FF0000"/>
                    </a:solidFill>
                  </a:rPr>
                  <a:t> bisects </a:t>
                </a:r>
                <a14:m>
                  <m:oMath xmlns:m="http://schemas.openxmlformats.org/officeDocument/2006/math">
                    <m:acc>
                      <m:accPr>
                        <m:chr m:val="̅"/>
                        <m:ctrlPr>
                          <a:rPr lang="en-US"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𝐵𝐷</m:t>
                        </m:r>
                      </m:e>
                    </m:acc>
                  </m:oMath>
                </a14:m>
                <a:r>
                  <a:rPr lang="en-US" sz="2800" dirty="0">
                    <a:solidFill>
                      <a:srgbClr val="FF0000"/>
                    </a:solidFill>
                  </a:rPr>
                  <a:t> and </a:t>
                </a:r>
                <a14:m>
                  <m:oMath xmlns:m="http://schemas.openxmlformats.org/officeDocument/2006/math">
                    <m:acc>
                      <m:accPr>
                        <m:chr m:val="̅"/>
                        <m:ctrlPr>
                          <a:rPr lang="en-US"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𝐵𝐷</m:t>
                        </m:r>
                      </m:e>
                    </m:acc>
                  </m:oMath>
                </a14:m>
                <a:r>
                  <a:rPr lang="en-US" sz="2800" dirty="0">
                    <a:solidFill>
                      <a:srgbClr val="FF0000"/>
                    </a:solidFill>
                  </a:rPr>
                  <a:t> bisects </a:t>
                </a:r>
                <a14:m>
                  <m:oMath xmlns:m="http://schemas.openxmlformats.org/officeDocument/2006/math">
                    <m:acc>
                      <m:accPr>
                        <m:chr m:val="̅"/>
                        <m:ctrlPr>
                          <a:rPr lang="en-US"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𝐴𝐶</m:t>
                        </m:r>
                      </m:e>
                    </m:acc>
                  </m:oMath>
                </a14:m>
                <a:r>
                  <a:rPr lang="en-US" sz="2800" dirty="0">
                    <a:solidFill>
                      <a:srgbClr val="FF0000"/>
                    </a:solidFill>
                  </a:rPr>
                  <a:t>. </a:t>
                </a:r>
                <a:r>
                  <a:rPr kumimoji="0" lang="en-US" sz="2800" i="0" strike="noStrike" kern="1200" cap="none" spc="0" normalizeH="0" baseline="0" noProof="0" dirty="0">
                    <a:ln>
                      <a:noFill/>
                    </a:ln>
                    <a:solidFill>
                      <a:srgbClr val="FF0000"/>
                    </a:solidFill>
                    <a:effectLst/>
                    <a:uLnTx/>
                    <a:uFillTx/>
                  </a:rPr>
                  <a:t>Therefore, </a:t>
                </a:r>
                <a14:m>
                  <m:oMath xmlns:m="http://schemas.openxmlformats.org/officeDocument/2006/math">
                    <m:acc>
                      <m:accPr>
                        <m:chr m:val="̅"/>
                        <m:ctrlPr>
                          <a:rPr kumimoji="0" lang="en-US" sz="2800" i="1" strike="noStrike" kern="1200" cap="none" spc="0" normalizeH="0" baseline="0" noProof="0" smtClean="0">
                            <a:ln>
                              <a:noFill/>
                            </a:ln>
                            <a:solidFill>
                              <a:srgbClr val="FF0000"/>
                            </a:solidFill>
                            <a:effectLst/>
                            <a:uLnTx/>
                            <a:uFillTx/>
                            <a:latin typeface="Cambria Math" panose="02040503050406030204" pitchFamily="18" charset="0"/>
                          </a:rPr>
                        </m:ctrlPr>
                      </m:accPr>
                      <m:e>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𝐵𝑋</m:t>
                        </m:r>
                      </m:e>
                    </m:acc>
                    <m:r>
                      <a:rPr lang="en-US" sz="2800" dirty="0">
                        <a:solidFill>
                          <a:srgbClr val="FF0000"/>
                        </a:solidFill>
                        <a:latin typeface="Cambria Math" panose="02040503050406030204" pitchFamily="18" charset="0"/>
                      </a:rPr>
                      <m:t> </m:t>
                    </m:r>
                  </m:oMath>
                </a14:m>
                <a:r>
                  <a:rPr kumimoji="0" lang="en-US" sz="2800" i="0" strike="noStrike" kern="1200" cap="none" spc="0" normalizeH="0" baseline="0" noProof="0" dirty="0">
                    <a:ln>
                      <a:noFill/>
                    </a:ln>
                    <a:solidFill>
                      <a:srgbClr val="FF0000"/>
                    </a:solidFill>
                    <a:effectLst/>
                    <a:uLnTx/>
                    <a:uFillTx/>
                  </a:rPr>
                  <a:t>≅</a:t>
                </a:r>
                <a14:m>
                  <m:oMath xmlns:m="http://schemas.openxmlformats.org/officeDocument/2006/math">
                    <m:r>
                      <a:rPr lang="en-US" sz="2800" dirty="0">
                        <a:solidFill>
                          <a:srgbClr val="FF0000"/>
                        </a:solidFill>
                        <a:latin typeface="Cambria Math" panose="02040503050406030204" pitchFamily="18" charset="0"/>
                      </a:rPr>
                      <m:t> </m:t>
                    </m:r>
                    <m:acc>
                      <m:accPr>
                        <m:chr m:val="̅"/>
                        <m:ctrlPr>
                          <a:rPr kumimoji="0" lang="en-US" sz="2800" i="1" strike="noStrike" kern="1200" cap="none" spc="0" normalizeH="0" baseline="0" noProof="0" smtClean="0">
                            <a:ln>
                              <a:noFill/>
                            </a:ln>
                            <a:solidFill>
                              <a:srgbClr val="FF0000"/>
                            </a:solidFill>
                            <a:effectLst/>
                            <a:uLnTx/>
                            <a:uFillTx/>
                            <a:latin typeface="Cambria Math" panose="02040503050406030204" pitchFamily="18" charset="0"/>
                          </a:rPr>
                        </m:ctrlPr>
                      </m:accPr>
                      <m:e>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𝑋𝐷</m:t>
                        </m:r>
                      </m:e>
                    </m:acc>
                  </m:oMath>
                </a14:m>
                <a:r>
                  <a:rPr kumimoji="0" lang="en-US" sz="2800" i="0" strike="noStrike" kern="1200" cap="none" spc="0" normalizeH="0" baseline="0" noProof="0" dirty="0">
                    <a:ln>
                      <a:noFill/>
                    </a:ln>
                    <a:solidFill>
                      <a:srgbClr val="FF0000"/>
                    </a:solidFill>
                    <a:effectLst/>
                    <a:uLnTx/>
                    <a:uFillTx/>
                  </a:rPr>
                  <a:t> and </a:t>
                </a:r>
                <a14:m>
                  <m:oMath xmlns:m="http://schemas.openxmlformats.org/officeDocument/2006/math">
                    <m:acc>
                      <m:accPr>
                        <m:chr m:val="̅"/>
                        <m:ctrlPr>
                          <a:rPr kumimoji="0" lang="en-US" sz="2800" i="1" strike="noStrike" kern="1200" cap="none" spc="0" normalizeH="0" baseline="0" noProof="0" smtClean="0">
                            <a:ln>
                              <a:noFill/>
                            </a:ln>
                            <a:solidFill>
                              <a:srgbClr val="FF0000"/>
                            </a:solidFill>
                            <a:effectLst/>
                            <a:uLnTx/>
                            <a:uFillTx/>
                            <a:latin typeface="Cambria Math" panose="02040503050406030204" pitchFamily="18" charset="0"/>
                          </a:rPr>
                        </m:ctrlPr>
                      </m:accPr>
                      <m:e>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𝐴𝑋</m:t>
                        </m:r>
                      </m:e>
                    </m:acc>
                    <m:r>
                      <a:rPr lang="en-US" sz="2800" dirty="0">
                        <a:solidFill>
                          <a:srgbClr val="FF0000"/>
                        </a:solidFill>
                        <a:latin typeface="Cambria Math" panose="02040503050406030204" pitchFamily="18" charset="0"/>
                      </a:rPr>
                      <m:t> </m:t>
                    </m:r>
                  </m:oMath>
                </a14:m>
                <a:r>
                  <a:rPr kumimoji="0" lang="en-US" sz="2800" i="0" strike="noStrike" kern="1200" cap="none" spc="0" normalizeH="0" baseline="0" noProof="0" dirty="0">
                    <a:ln>
                      <a:noFill/>
                    </a:ln>
                    <a:solidFill>
                      <a:srgbClr val="FF0000"/>
                    </a:solidFill>
                    <a:effectLst/>
                    <a:uLnTx/>
                    <a:uFillTx/>
                  </a:rPr>
                  <a:t>≅</a:t>
                </a:r>
                <a14:m>
                  <m:oMath xmlns:m="http://schemas.openxmlformats.org/officeDocument/2006/math">
                    <m:r>
                      <a:rPr lang="en-US" sz="2800" dirty="0">
                        <a:solidFill>
                          <a:srgbClr val="FF0000"/>
                        </a:solidFill>
                        <a:latin typeface="Cambria Math" panose="02040503050406030204" pitchFamily="18" charset="0"/>
                      </a:rPr>
                      <m:t> </m:t>
                    </m:r>
                    <m:acc>
                      <m:accPr>
                        <m:chr m:val="̅"/>
                        <m:ctrlPr>
                          <a:rPr kumimoji="0" lang="en-US" sz="2800" i="1" strike="noStrike" kern="1200" cap="none" spc="0" normalizeH="0" baseline="0" noProof="0" smtClean="0">
                            <a:ln>
                              <a:noFill/>
                            </a:ln>
                            <a:solidFill>
                              <a:srgbClr val="FF0000"/>
                            </a:solidFill>
                            <a:effectLst/>
                            <a:uLnTx/>
                            <a:uFillTx/>
                            <a:latin typeface="Cambria Math" panose="02040503050406030204" pitchFamily="18" charset="0"/>
                          </a:rPr>
                        </m:ctrlPr>
                      </m:accPr>
                      <m:e>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𝑋𝐶</m:t>
                        </m:r>
                      </m:e>
                    </m:acc>
                  </m:oMath>
                </a14:m>
                <a:r>
                  <a:rPr kumimoji="0" lang="en-US" sz="2800" i="0" strike="noStrike" kern="1200" cap="none" spc="0" normalizeH="0" baseline="0" noProof="0" dirty="0">
                    <a:ln>
                      <a:noFill/>
                    </a:ln>
                    <a:solidFill>
                      <a:srgbClr val="FF0000"/>
                    </a:solidFill>
                    <a:effectLst/>
                    <a:uLnTx/>
                    <a:uFillTx/>
                  </a:rPr>
                  <a:t>. From the </a:t>
                </a:r>
                <a:r>
                  <a:rPr kumimoji="0" lang="en-US" sz="2800" i="0" strike="noStrike" kern="1200" cap="none" spc="0" normalizeH="0" noProof="0" dirty="0">
                    <a:ln>
                      <a:noFill/>
                    </a:ln>
                    <a:solidFill>
                      <a:srgbClr val="FF0000"/>
                    </a:solidFill>
                    <a:effectLst/>
                    <a:uLnTx/>
                    <a:uFill>
                      <a:solidFill>
                        <a:schemeClr val="tx2"/>
                      </a:solidFill>
                    </a:uFill>
                  </a:rPr>
                  <a:t>Distance Formula</a:t>
                </a:r>
                <a:r>
                  <a:rPr kumimoji="0" lang="en-US" sz="2800" i="0" strike="noStrike" kern="1200" cap="none" spc="0" normalizeH="0" baseline="0" noProof="0" dirty="0">
                    <a:ln>
                      <a:noFill/>
                    </a:ln>
                    <a:solidFill>
                      <a:srgbClr val="FF0000"/>
                    </a:solidFill>
                    <a:effectLst/>
                    <a:uLnTx/>
                    <a:uFillTx/>
                  </a:rPr>
                  <a:t>, </a:t>
                </a:r>
                <a14:m>
                  <m:oMath xmlns:m="http://schemas.openxmlformats.org/officeDocument/2006/math">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𝐶𝐷</m:t>
                    </m:r>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m:t>
                    </m:r>
                    <m:rad>
                      <m:radPr>
                        <m:degHide m:val="on"/>
                        <m:ctrlP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ctrlPr>
                      </m:radPr>
                      <m:deg/>
                      <m:e>
                        <m:d>
                          <m:dPr>
                            <m:begChr m:val="["/>
                            <m:endChr m:val="]"/>
                            <m:ctrlP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ctrlPr>
                          </m:dPr>
                          <m:e>
                            <m:d>
                              <m:dPr>
                                <m:ctrlP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ctrlPr>
                              </m:dPr>
                              <m:e>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𝑎</m:t>
                                </m:r>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m:t>
                                </m:r>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𝑥</m:t>
                                </m:r>
                              </m:e>
                            </m:d>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m:t>
                            </m:r>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𝑎</m:t>
                            </m:r>
                          </m:e>
                        </m:d>
                        <m:r>
                          <a:rPr kumimoji="0" lang="en-US" sz="2800" b="0" i="1" strike="noStrike" kern="1200" cap="none" spc="0" normalizeH="0" baseline="30000" noProof="0" smtClean="0">
                            <a:ln>
                              <a:noFill/>
                            </a:ln>
                            <a:solidFill>
                              <a:srgbClr val="FF0000"/>
                            </a:solidFill>
                            <a:effectLst/>
                            <a:uLnTx/>
                            <a:uFillTx/>
                            <a:latin typeface="Cambria Math" panose="02040503050406030204" pitchFamily="18" charset="0"/>
                          </a:rPr>
                          <m:t>2</m:t>
                        </m:r>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m:t>
                        </m:r>
                        <m:d>
                          <m:dPr>
                            <m:ctrlP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ctrlPr>
                          </m:dPr>
                          <m:e>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𝑏</m:t>
                            </m:r>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−0</m:t>
                            </m:r>
                          </m:e>
                        </m:d>
                        <m:r>
                          <a:rPr kumimoji="0" lang="en-US" sz="2800" b="0" i="1" strike="noStrike" kern="1200" cap="none" spc="0" normalizeH="0" baseline="30000" noProof="0" smtClean="0">
                            <a:ln>
                              <a:noFill/>
                            </a:ln>
                            <a:solidFill>
                              <a:srgbClr val="FF0000"/>
                            </a:solidFill>
                            <a:effectLst/>
                            <a:uLnTx/>
                            <a:uFillTx/>
                            <a:latin typeface="Cambria Math" panose="02040503050406030204" pitchFamily="18" charset="0"/>
                          </a:rPr>
                          <m:t>2</m:t>
                        </m:r>
                      </m:e>
                    </m:rad>
                  </m:oMath>
                </a14:m>
                <a:r>
                  <a:rPr kumimoji="0" lang="en-US" sz="2800" i="0" strike="noStrike" kern="1200" cap="none" spc="0" normalizeH="0" baseline="0" noProof="0" dirty="0">
                    <a:ln>
                      <a:noFill/>
                    </a:ln>
                    <a:solidFill>
                      <a:srgbClr val="FF0000"/>
                    </a:solidFill>
                    <a:effectLst/>
                    <a:uLnTx/>
                    <a:uFillTx/>
                  </a:rPr>
                  <a:t> or </a:t>
                </a:r>
                <a14:m>
                  <m:oMath xmlns:m="http://schemas.openxmlformats.org/officeDocument/2006/math">
                    <m:rad>
                      <m:radPr>
                        <m:degHide m:val="on"/>
                        <m:ctrlPr>
                          <a:rPr kumimoji="0" lang="en-US" sz="2800" i="1" strike="noStrike" kern="1200" cap="none" spc="0" normalizeH="0" baseline="0" noProof="0" smtClean="0">
                            <a:ln>
                              <a:noFill/>
                            </a:ln>
                            <a:solidFill>
                              <a:srgbClr val="FF0000"/>
                            </a:solidFill>
                            <a:effectLst/>
                            <a:uLnTx/>
                            <a:uFillTx/>
                            <a:latin typeface="Cambria Math" panose="02040503050406030204" pitchFamily="18" charset="0"/>
                          </a:rPr>
                        </m:ctrlPr>
                      </m:radPr>
                      <m:deg/>
                      <m:e>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𝑥</m:t>
                        </m:r>
                        <m:r>
                          <a:rPr kumimoji="0" lang="en-US" sz="2800" b="0" i="1" strike="noStrike" kern="1200" cap="none" spc="0" normalizeH="0" baseline="30000" noProof="0" smtClean="0">
                            <a:ln>
                              <a:noFill/>
                            </a:ln>
                            <a:solidFill>
                              <a:srgbClr val="FF0000"/>
                            </a:solidFill>
                            <a:effectLst/>
                            <a:uLnTx/>
                            <a:uFillTx/>
                            <a:latin typeface="Cambria Math" panose="02040503050406030204" pitchFamily="18" charset="0"/>
                          </a:rPr>
                          <m:t>2</m:t>
                        </m:r>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m:t>
                        </m:r>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𝑏</m:t>
                        </m:r>
                        <m:r>
                          <a:rPr kumimoji="0" lang="en-US" sz="2800" b="0" i="1" strike="noStrike" kern="1200" cap="none" spc="0" normalizeH="0" baseline="30000" noProof="0" smtClean="0">
                            <a:ln>
                              <a:noFill/>
                            </a:ln>
                            <a:solidFill>
                              <a:srgbClr val="FF0000"/>
                            </a:solidFill>
                            <a:effectLst/>
                            <a:uLnTx/>
                            <a:uFillTx/>
                            <a:latin typeface="Cambria Math" panose="02040503050406030204" pitchFamily="18" charset="0"/>
                          </a:rPr>
                          <m:t>2</m:t>
                        </m:r>
                      </m:e>
                    </m:rad>
                  </m:oMath>
                </a14:m>
                <a:r>
                  <a:rPr kumimoji="0" lang="en-US" sz="2800" i="0" strike="noStrike" kern="1200" cap="none" spc="0" normalizeH="0" baseline="0" noProof="0" dirty="0">
                    <a:ln>
                      <a:noFill/>
                    </a:ln>
                    <a:solidFill>
                      <a:srgbClr val="FF0000"/>
                    </a:solidFill>
                    <a:effectLst/>
                    <a:uLnTx/>
                    <a:uFillTx/>
                  </a:rPr>
                  <a:t> and </a:t>
                </a:r>
                <a14:m>
                  <m:oMath xmlns:m="http://schemas.openxmlformats.org/officeDocument/2006/math">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𝐴𝐵</m:t>
                    </m:r>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m:t>
                    </m:r>
                    <m:rad>
                      <m:radPr>
                        <m:degHide m:val="on"/>
                        <m:ctrlP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ctrlPr>
                      </m:radPr>
                      <m:deg/>
                      <m:e>
                        <m:d>
                          <m:dPr>
                            <m:begChr m:val="["/>
                            <m:endChr m:val="]"/>
                            <m:ctrlP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ctrlPr>
                          </m:dPr>
                          <m:e>
                            <m:d>
                              <m:dPr>
                                <m:ctrlP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ctrlPr>
                              </m:dPr>
                              <m:e>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0+</m:t>
                                </m:r>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𝑥</m:t>
                                </m:r>
                              </m:e>
                            </m:d>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−0</m:t>
                            </m:r>
                          </m:e>
                        </m:d>
                        <m:r>
                          <a:rPr kumimoji="0" lang="en-US" sz="2800" b="0" i="1" strike="noStrike" kern="1200" cap="none" spc="0" normalizeH="0" baseline="30000" noProof="0" smtClean="0">
                            <a:ln>
                              <a:noFill/>
                            </a:ln>
                            <a:solidFill>
                              <a:srgbClr val="FF0000"/>
                            </a:solidFill>
                            <a:effectLst/>
                            <a:uLnTx/>
                            <a:uFillTx/>
                            <a:latin typeface="Cambria Math" panose="02040503050406030204" pitchFamily="18" charset="0"/>
                          </a:rPr>
                          <m:t>2</m:t>
                        </m:r>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m:t>
                        </m:r>
                        <m:d>
                          <m:dPr>
                            <m:ctrlP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ctrlPr>
                          </m:dPr>
                          <m:e>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𝑏</m:t>
                            </m:r>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−0</m:t>
                            </m:r>
                          </m:e>
                        </m:d>
                        <m:r>
                          <a:rPr kumimoji="0" lang="en-US" sz="2800" b="0" i="1" strike="noStrike" kern="1200" cap="none" spc="0" normalizeH="0" baseline="30000" noProof="0" smtClean="0">
                            <a:ln>
                              <a:noFill/>
                            </a:ln>
                            <a:solidFill>
                              <a:srgbClr val="FF0000"/>
                            </a:solidFill>
                            <a:effectLst/>
                            <a:uLnTx/>
                            <a:uFillTx/>
                            <a:latin typeface="Cambria Math" panose="02040503050406030204" pitchFamily="18" charset="0"/>
                          </a:rPr>
                          <m:t>2</m:t>
                        </m:r>
                      </m:e>
                    </m:rad>
                    <m:r>
                      <a:rPr kumimoji="0" lang="en-US" sz="2800" b="0" i="1" strike="noStrike" kern="1200" cap="none" spc="0" normalizeH="0" baseline="0" noProof="0" smtClean="0">
                        <a:ln>
                          <a:noFill/>
                        </a:ln>
                        <a:solidFill>
                          <a:srgbClr val="FF0000"/>
                        </a:solidFill>
                        <a:effectLst/>
                        <a:uLnTx/>
                        <a:uFillTx/>
                        <a:latin typeface="Cambria Math" panose="02040503050406030204" pitchFamily="18" charset="0"/>
                      </a:rPr>
                      <m:t>  </m:t>
                    </m:r>
                  </m:oMath>
                </a14:m>
                <a:r>
                  <a:rPr kumimoji="0" lang="en-US" sz="2800" i="0" strike="noStrike" kern="1200" cap="none" spc="0" normalizeH="0" baseline="0" noProof="0" dirty="0">
                    <a:ln>
                      <a:noFill/>
                    </a:ln>
                    <a:solidFill>
                      <a:srgbClr val="FF0000"/>
                    </a:solidFill>
                    <a:effectLst/>
                    <a:uLnTx/>
                    <a:uFillTx/>
                  </a:rPr>
                  <a:t>or </a:t>
                </a:r>
                <a14:m>
                  <m:oMath xmlns:m="http://schemas.openxmlformats.org/officeDocument/2006/math">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𝑥</m:t>
                        </m:r>
                        <m:r>
                          <a:rPr lang="en-US" sz="2800" i="1" baseline="30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𝑏</m:t>
                        </m:r>
                        <m:r>
                          <a:rPr lang="en-US" sz="2800" i="1" baseline="30000">
                            <a:solidFill>
                              <a:srgbClr val="FF0000"/>
                            </a:solidFill>
                            <a:latin typeface="Cambria Math" panose="02040503050406030204" pitchFamily="18" charset="0"/>
                          </a:rPr>
                          <m:t>2</m:t>
                        </m:r>
                      </m:e>
                    </m:rad>
                  </m:oMath>
                </a14:m>
                <a:r>
                  <a:rPr lang="en-US" sz="2800" dirty="0">
                    <a:solidFill>
                      <a:srgbClr val="FF0000"/>
                    </a:solidFill>
                  </a:rPr>
                  <a:t>. Therefore, </a:t>
                </a:r>
                <a14:m>
                  <m:oMath xmlns:m="http://schemas.openxmlformats.org/officeDocument/2006/math">
                    <m:acc>
                      <m:accPr>
                        <m:chr m:val="̅"/>
                        <m:ctrlPr>
                          <a:rPr lang="en-US"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𝐶𝐷</m:t>
                        </m:r>
                      </m:e>
                    </m:acc>
                    <m:r>
                      <a:rPr lang="en-US" sz="2800" dirty="0">
                        <a:solidFill>
                          <a:srgbClr val="FF0000"/>
                        </a:solidFill>
                        <a:latin typeface="Cambria Math" panose="02040503050406030204" pitchFamily="18" charset="0"/>
                      </a:rPr>
                      <m:t> </m:t>
                    </m:r>
                  </m:oMath>
                </a14:m>
                <a:r>
                  <a:rPr lang="en-US" sz="2800" dirty="0">
                    <a:solidFill>
                      <a:srgbClr val="FF0000"/>
                    </a:solidFill>
                  </a:rPr>
                  <a:t>≅</a:t>
                </a:r>
                <a14:m>
                  <m:oMath xmlns:m="http://schemas.openxmlformats.org/officeDocument/2006/math">
                    <m:r>
                      <a:rPr lang="en-US" sz="2800" dirty="0">
                        <a:solidFill>
                          <a:srgbClr val="FF0000"/>
                        </a:solidFill>
                        <a:latin typeface="Cambria Math" panose="02040503050406030204" pitchFamily="18" charset="0"/>
                      </a:rPr>
                      <m:t> </m:t>
                    </m:r>
                    <m:acc>
                      <m:accPr>
                        <m:chr m:val="̅"/>
                        <m:ctrlPr>
                          <a:rPr lang="en-US"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𝐴𝐵</m:t>
                        </m:r>
                      </m:e>
                    </m:acc>
                  </m:oMath>
                </a14:m>
                <a:r>
                  <a:rPr lang="en-US" sz="2800" i="1" dirty="0">
                    <a:solidFill>
                      <a:srgbClr val="FF0000"/>
                    </a:solidFill>
                  </a:rPr>
                  <a:t> </a:t>
                </a:r>
                <a:r>
                  <a:rPr lang="en-US" sz="2800" dirty="0">
                    <a:solidFill>
                      <a:srgbClr val="FF0000"/>
                    </a:solidFill>
                  </a:rPr>
                  <a:t>by the definition of </a:t>
                </a:r>
                <a:r>
                  <a:rPr lang="en-US" sz="2800" dirty="0">
                    <a:solidFill>
                      <a:srgbClr val="FF0000"/>
                    </a:solidFill>
                    <a:uFill>
                      <a:solidFill>
                        <a:schemeClr val="tx2"/>
                      </a:solidFill>
                    </a:uFill>
                  </a:rPr>
                  <a:t>congruence</a:t>
                </a:r>
                <a:r>
                  <a:rPr lang="en-US" sz="2800" dirty="0">
                    <a:solidFill>
                      <a:srgbClr val="FF0000"/>
                    </a:solidFill>
                  </a:rPr>
                  <a:t>, and △</a:t>
                </a:r>
                <a:r>
                  <a:rPr lang="en-US" sz="2800" i="1" dirty="0">
                    <a:solidFill>
                      <a:srgbClr val="FF0000"/>
                    </a:solidFill>
                  </a:rPr>
                  <a:t>ABX</a:t>
                </a:r>
                <a14:m>
                  <m:oMath xmlns:m="http://schemas.openxmlformats.org/officeDocument/2006/math">
                    <m:r>
                      <a:rPr lang="en-US" sz="2800" dirty="0">
                        <a:solidFill>
                          <a:srgbClr val="FF0000"/>
                        </a:solidFill>
                        <a:latin typeface="Cambria Math" panose="02040503050406030204" pitchFamily="18" charset="0"/>
                      </a:rPr>
                      <m:t> </m:t>
                    </m:r>
                  </m:oMath>
                </a14:m>
                <a:r>
                  <a:rPr lang="en-US" sz="2800" dirty="0">
                    <a:solidFill>
                      <a:srgbClr val="FF0000"/>
                    </a:solidFill>
                  </a:rPr>
                  <a:t>≅</a:t>
                </a:r>
                <a14:m>
                  <m:oMath xmlns:m="http://schemas.openxmlformats.org/officeDocument/2006/math">
                    <m:r>
                      <a:rPr lang="en-US" sz="2800" dirty="0">
                        <a:solidFill>
                          <a:srgbClr val="FF0000"/>
                        </a:solidFill>
                        <a:latin typeface="Cambria Math" panose="02040503050406030204" pitchFamily="18" charset="0"/>
                      </a:rPr>
                      <m:t> </m:t>
                    </m:r>
                  </m:oMath>
                </a14:m>
                <a:r>
                  <a:rPr lang="en-US" sz="2800" dirty="0">
                    <a:solidFill>
                      <a:srgbClr val="FF0000"/>
                    </a:solidFill>
                  </a:rPr>
                  <a:t>△</a:t>
                </a:r>
                <a:r>
                  <a:rPr lang="en-US" sz="2800" i="1" dirty="0">
                    <a:solidFill>
                      <a:srgbClr val="FF0000"/>
                    </a:solidFill>
                  </a:rPr>
                  <a:t>CDX</a:t>
                </a:r>
                <a:r>
                  <a:rPr lang="en-US" sz="2800" dirty="0">
                    <a:solidFill>
                      <a:srgbClr val="FF0000"/>
                    </a:solidFill>
                  </a:rPr>
                  <a:t> by SSS.</a:t>
                </a: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7" y="1774224"/>
                <a:ext cx="10753075" cy="4626576"/>
              </a:xfrm>
              <a:prstGeom prst="rect">
                <a:avLst/>
              </a:prstGeom>
              <a:blipFill>
                <a:blip r:embed="rId3"/>
                <a:stretch>
                  <a:fillRect l="-1134" t="-1318" r="-1644" b="-2899"/>
                </a:stretch>
              </a:blipFill>
            </p:spPr>
            <p:txBody>
              <a:bodyPr/>
              <a:lstStyle/>
              <a:p>
                <a:r>
                  <a:rPr lang="en-US">
                    <a:noFill/>
                  </a:rPr>
                  <a:t> </a:t>
                </a:r>
              </a:p>
            </p:txBody>
          </p:sp>
        </mc:Fallback>
      </mc:AlternateContent>
    </p:spTree>
    <p:extLst>
      <p:ext uri="{BB962C8B-B14F-4D97-AF65-F5344CB8AC3E}">
        <p14:creationId xmlns:p14="http://schemas.microsoft.com/office/powerpoint/2010/main" val="3897850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Prove a Theorem by Using Coordinate Geometry</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4"/>
                <a:ext cx="7149503"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Write a coordinate proof to show that if two lines are each equidistant from a third line, then the two lines are parallel to each other.</a:t>
                </a:r>
              </a:p>
              <a:p>
                <a:r>
                  <a:rPr lang="en-IN" sz="2800" b="1" i="0" u="none" strike="noStrike" baseline="0" dirty="0">
                    <a:solidFill>
                      <a:srgbClr val="211D1E"/>
                    </a:solidFill>
                  </a:rPr>
                  <a:t>Given: </a:t>
                </a:r>
                <a14:m>
                  <m:oMath xmlns:m="http://schemas.openxmlformats.org/officeDocument/2006/math">
                    <m:acc>
                      <m:accPr>
                        <m:chr m:val="⃡"/>
                        <m:ctrlPr>
                          <a:rPr lang="en-US" sz="2800" i="1" u="none" strike="noStrike" baseline="0" smtClean="0">
                            <a:latin typeface="Cambria Math" panose="02040503050406030204" pitchFamily="18" charset="0"/>
                          </a:rPr>
                        </m:ctrlPr>
                      </m:accPr>
                      <m:e>
                        <m:r>
                          <a:rPr lang="en-US" sz="2800" b="0" i="1" u="none" strike="noStrike" baseline="0" smtClean="0">
                            <a:latin typeface="Cambria Math" panose="02040503050406030204" pitchFamily="18" charset="0"/>
                          </a:rPr>
                          <m:t>𝐴𝐵</m:t>
                        </m:r>
                      </m:e>
                    </m:acc>
                  </m:oMath>
                </a14:m>
                <a:r>
                  <a:rPr lang="en-US" sz="2800" i="0" u="none" strike="noStrike" baseline="0" dirty="0"/>
                  <a:t> and </a:t>
                </a:r>
                <a14:m>
                  <m:oMath xmlns:m="http://schemas.openxmlformats.org/officeDocument/2006/math">
                    <m:acc>
                      <m:accPr>
                        <m:chr m:val="⃡"/>
                        <m:ctrlPr>
                          <a:rPr lang="en-US" sz="2800" i="1" u="none" strike="noStrike" baseline="0" smtClean="0">
                            <a:latin typeface="Cambria Math" panose="02040503050406030204" pitchFamily="18" charset="0"/>
                          </a:rPr>
                        </m:ctrlPr>
                      </m:accPr>
                      <m:e>
                        <m:r>
                          <a:rPr lang="en-US" sz="2800" b="0" i="1" u="none" strike="noStrike" baseline="0" smtClean="0">
                            <a:latin typeface="Cambria Math" panose="02040503050406030204" pitchFamily="18" charset="0"/>
                          </a:rPr>
                          <m:t>𝐸𝐹</m:t>
                        </m:r>
                      </m:e>
                    </m:acc>
                  </m:oMath>
                </a14:m>
                <a:r>
                  <a:rPr lang="en-US" sz="2800" i="0" u="none" strike="noStrike" baseline="0" dirty="0"/>
                  <a:t> are equidistant from </a:t>
                </a:r>
                <a14:m>
                  <m:oMath xmlns:m="http://schemas.openxmlformats.org/officeDocument/2006/math">
                    <m:acc>
                      <m:accPr>
                        <m:chr m:val="⃡"/>
                        <m:ctrlPr>
                          <a:rPr lang="en-US" sz="2800" i="1" u="none" strike="noStrike" baseline="0" smtClean="0">
                            <a:latin typeface="Cambria Math" panose="02040503050406030204" pitchFamily="18" charset="0"/>
                          </a:rPr>
                        </m:ctrlPr>
                      </m:accPr>
                      <m:e>
                        <m:r>
                          <a:rPr lang="en-US" sz="2800" b="0" i="1" u="none" strike="noStrike" baseline="0" smtClean="0">
                            <a:latin typeface="Cambria Math" panose="02040503050406030204" pitchFamily="18" charset="0"/>
                          </a:rPr>
                          <m:t>𝐶𝐷</m:t>
                        </m:r>
                      </m:e>
                    </m:acc>
                  </m:oMath>
                </a14:m>
                <a:r>
                  <a:rPr lang="en-US" sz="2800" i="0" u="none" strike="noStrike" baseline="0" dirty="0"/>
                  <a:t>.</a:t>
                </a:r>
              </a:p>
              <a:p>
                <a:r>
                  <a:rPr lang="en-IN" sz="2800" b="1" i="0" u="none" strike="noStrike" baseline="0" dirty="0">
                    <a:solidFill>
                      <a:srgbClr val="211D1E"/>
                    </a:solidFill>
                  </a:rPr>
                  <a:t>Prove: </a:t>
                </a:r>
                <a14:m>
                  <m:oMath xmlns:m="http://schemas.openxmlformats.org/officeDocument/2006/math">
                    <m:acc>
                      <m:accPr>
                        <m:chr m:val="⃡"/>
                        <m:ctrlPr>
                          <a:rPr lang="en-IN" sz="2800" i="1" u="none" strike="noStrike" baseline="0" smtClean="0">
                            <a:latin typeface="Cambria Math" panose="02040503050406030204" pitchFamily="18" charset="0"/>
                          </a:rPr>
                        </m:ctrlPr>
                      </m:accPr>
                      <m:e>
                        <m:r>
                          <a:rPr lang="en-US" sz="2800" b="0" i="1" u="none" strike="noStrike" baseline="0" smtClean="0">
                            <a:latin typeface="Cambria Math" panose="02040503050406030204" pitchFamily="18" charset="0"/>
                          </a:rPr>
                          <m:t>𝐴𝐵</m:t>
                        </m:r>
                      </m:e>
                    </m:acc>
                  </m:oMath>
                </a14:m>
                <a:r>
                  <a:rPr lang="en-IN" sz="2800" i="0" u="none" strike="noStrike" baseline="0" dirty="0"/>
                  <a:t>ǁ </a:t>
                </a:r>
                <a14:m>
                  <m:oMath xmlns:m="http://schemas.openxmlformats.org/officeDocument/2006/math">
                    <m:acc>
                      <m:accPr>
                        <m:chr m:val="⃡"/>
                        <m:ctrlPr>
                          <a:rPr lang="en-IN" sz="2800" i="1" u="none" strike="noStrike" baseline="0" smtClean="0">
                            <a:latin typeface="Cambria Math" panose="02040503050406030204" pitchFamily="18" charset="0"/>
                          </a:rPr>
                        </m:ctrlPr>
                      </m:accPr>
                      <m:e>
                        <m:r>
                          <a:rPr lang="en-US" sz="2800" b="0" i="1" u="none" strike="noStrike" baseline="0" smtClean="0">
                            <a:latin typeface="Cambria Math" panose="02040503050406030204" pitchFamily="18" charset="0"/>
                          </a:rPr>
                          <m:t>𝐸𝐹</m:t>
                        </m:r>
                      </m:e>
                    </m:acc>
                  </m:oMath>
                </a14:m>
                <a:endParaRPr lang="en-IN" sz="2800" i="1" u="none" strike="noStrike" baseline="0" dirty="0"/>
              </a:p>
              <a:p>
                <a:endParaRPr lang="en-US" sz="2800" b="1" dirty="0">
                  <a:solidFill>
                    <a:srgbClr val="221E1F"/>
                  </a:solidFill>
                </a:endParaRP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7" y="1774224"/>
                <a:ext cx="7149503" cy="4351338"/>
              </a:xfrm>
              <a:prstGeom prst="rect">
                <a:avLst/>
              </a:prstGeom>
              <a:blipFill>
                <a:blip r:embed="rId2"/>
                <a:stretch>
                  <a:fillRect l="-1705" t="-140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F0C2B76E-E018-4A94-9B42-479251970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600" y="1774224"/>
            <a:ext cx="3684630" cy="3380743"/>
          </a:xfrm>
          <a:prstGeom prst="rect">
            <a:avLst/>
          </a:prstGeom>
        </p:spPr>
      </p:pic>
    </p:spTree>
    <p:extLst>
      <p:ext uri="{BB962C8B-B14F-4D97-AF65-F5344CB8AC3E}">
        <p14:creationId xmlns:p14="http://schemas.microsoft.com/office/powerpoint/2010/main" val="1212297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Prove a Theorem by Using Coordinate Geometry</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4"/>
                <a:ext cx="7446283"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Proof:</a:t>
                </a:r>
                <a:endParaRPr lang="en-IN" sz="2800" b="1" i="1" u="none" strike="noStrike" baseline="0" dirty="0">
                  <a:solidFill>
                    <a:srgbClr val="211D1E"/>
                  </a:solidFill>
                </a:endParaRPr>
              </a:p>
              <a:p>
                <a:r>
                  <a:rPr lang="en-US" sz="2800" dirty="0"/>
                  <a:t>The slope of </a:t>
                </a:r>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𝐴𝐵</m:t>
                        </m:r>
                      </m:e>
                    </m:acc>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𝑏</m:t>
                        </m:r>
                        <m:r>
                          <a:rPr lang="en-US" sz="2800" b="0" i="1" smtClean="0">
                            <a:latin typeface="Cambria Math" panose="02040503050406030204" pitchFamily="18" charset="0"/>
                          </a:rPr>
                          <m:t>−0</m:t>
                        </m:r>
                      </m:num>
                      <m:den>
                        <m:r>
                          <a:rPr lang="en-US" sz="2800" b="0" i="1" smtClean="0">
                            <a:latin typeface="Cambria Math" panose="02040503050406030204" pitchFamily="18" charset="0"/>
                          </a:rPr>
                          <m:t>𝑎</m:t>
                        </m:r>
                        <m:r>
                          <a:rPr lang="en-US" sz="2800" b="0" i="1" smtClean="0">
                            <a:latin typeface="Cambria Math" panose="02040503050406030204" pitchFamily="18" charset="0"/>
                          </a:rPr>
                          <m:t>−0</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𝑏</m:t>
                        </m:r>
                      </m:num>
                      <m:den>
                        <m:r>
                          <a:rPr lang="en-US" sz="2800" b="0" i="1" smtClean="0">
                            <a:latin typeface="Cambria Math" panose="02040503050406030204" pitchFamily="18" charset="0"/>
                          </a:rPr>
                          <m:t>𝑎</m:t>
                        </m:r>
                      </m:den>
                    </m:f>
                  </m:oMath>
                </a14:m>
                <a:r>
                  <a:rPr lang="en-US" sz="2800" i="1" dirty="0"/>
                  <a:t>.</a:t>
                </a:r>
              </a:p>
              <a:p>
                <a:r>
                  <a:rPr lang="en-US" sz="2800" dirty="0"/>
                  <a:t>The slope of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𝐸𝐹</m:t>
                        </m:r>
                      </m:e>
                    </m:acc>
                  </m:oMath>
                </a14:m>
                <a:r>
                  <a:rPr lang="en-US" sz="2800" i="1" dirty="0"/>
                  <a:t> </a:t>
                </a:r>
                <a14:m>
                  <m:oMath xmlns:m="http://schemas.openxmlformats.org/officeDocument/2006/math">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𝑏</m:t>
                        </m:r>
                        <m:r>
                          <a:rPr lang="en-US" sz="2800" b="0" i="1" smtClean="0">
                            <a:latin typeface="Cambria Math" panose="02040503050406030204" pitchFamily="18" charset="0"/>
                          </a:rPr>
                          <m:t>−0</m:t>
                        </m:r>
                      </m:num>
                      <m:den>
                        <m:r>
                          <a:rPr lang="en-US" sz="2800" b="0" i="1" smtClean="0">
                            <a:latin typeface="Cambria Math" panose="02040503050406030204" pitchFamily="18" charset="0"/>
                          </a:rPr>
                          <m:t>3</m:t>
                        </m:r>
                        <m:r>
                          <a:rPr lang="en-US" sz="2800" b="0" i="1" smtClean="0">
                            <a:latin typeface="Cambria Math" panose="02040503050406030204" pitchFamily="18" charset="0"/>
                          </a:rPr>
                          <m:t>𝑎</m:t>
                        </m:r>
                        <m:r>
                          <a:rPr lang="en-US" sz="2800" b="0" i="1" smtClean="0">
                            <a:latin typeface="Cambria Math" panose="02040503050406030204" pitchFamily="18" charset="0"/>
                          </a:rPr>
                          <m:t>−2</m:t>
                        </m:r>
                        <m:r>
                          <a:rPr lang="en-US" sz="2800" b="0" i="1" smtClean="0">
                            <a:latin typeface="Cambria Math" panose="02040503050406030204" pitchFamily="18" charset="0"/>
                          </a:rPr>
                          <m:t>𝑎</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𝑏</m:t>
                        </m:r>
                      </m:num>
                      <m:den>
                        <m:r>
                          <a:rPr lang="en-US" sz="2800" b="0" i="1" smtClean="0">
                            <a:latin typeface="Cambria Math" panose="02040503050406030204" pitchFamily="18" charset="0"/>
                          </a:rPr>
                          <m:t>𝑎</m:t>
                        </m:r>
                      </m:den>
                    </m:f>
                  </m:oMath>
                </a14:m>
                <a:r>
                  <a:rPr lang="en-US" sz="2800" i="1" dirty="0"/>
                  <a:t>.</a:t>
                </a:r>
              </a:p>
              <a:p>
                <a:r>
                  <a:rPr lang="en-US" sz="2800" dirty="0"/>
                  <a:t>Because the slopes of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𝐴𝐵</m:t>
                        </m:r>
                      </m:e>
                    </m:acc>
                  </m:oMath>
                </a14:m>
                <a:r>
                  <a:rPr lang="en-US" sz="2800" i="1" dirty="0"/>
                  <a:t> </a:t>
                </a:r>
                <a:r>
                  <a:rPr lang="en-US" sz="2800" dirty="0"/>
                  <a:t>and</a:t>
                </a:r>
                <a:r>
                  <a:rPr lang="en-US" sz="2800" i="1" dirty="0"/>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𝐸𝐹</m:t>
                        </m:r>
                      </m:e>
                    </m:acc>
                  </m:oMath>
                </a14:m>
                <a:r>
                  <a:rPr lang="en-US" sz="2800" i="1" dirty="0"/>
                  <a:t> </a:t>
                </a:r>
                <a:r>
                  <a:rPr lang="en-US" sz="2800" dirty="0"/>
                  <a:t>are the same</a:t>
                </a:r>
                <a:r>
                  <a:rPr lang="en-US" sz="2800" i="1"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𝐴𝐵</m:t>
                        </m:r>
                      </m:e>
                    </m:acc>
                  </m:oMath>
                </a14:m>
                <a:r>
                  <a:rPr lang="en-US" sz="2800" i="1" dirty="0"/>
                  <a:t> ǁ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𝐸𝐹</m:t>
                        </m:r>
                      </m:e>
                    </m:acc>
                  </m:oMath>
                </a14:m>
                <a:r>
                  <a:rPr lang="en-US" sz="2800" i="1" dirty="0"/>
                  <a:t>.</a:t>
                </a: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7" y="1774224"/>
                <a:ext cx="7446283" cy="4351338"/>
              </a:xfrm>
              <a:prstGeom prst="rect">
                <a:avLst/>
              </a:prstGeom>
              <a:blipFill>
                <a:blip r:embed="rId2"/>
                <a:stretch>
                  <a:fillRect l="-1637" t="-140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A73E68A-D4EA-4FB5-B692-037455498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600" y="1774224"/>
            <a:ext cx="3684630" cy="3380743"/>
          </a:xfrm>
          <a:prstGeom prst="rect">
            <a:avLst/>
          </a:prstGeom>
        </p:spPr>
      </p:pic>
    </p:spTree>
    <p:extLst>
      <p:ext uri="{BB962C8B-B14F-4D97-AF65-F5344CB8AC3E}">
        <p14:creationId xmlns:p14="http://schemas.microsoft.com/office/powerpoint/2010/main" val="389628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Prove a Theorem by Using Coordinate Geometry</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4"/>
                <a:ext cx="7867197"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21E1F"/>
                    </a:solidFill>
                    <a:effectLst/>
                    <a:uLnTx/>
                    <a:uFillTx/>
                    <a:latin typeface="Arial" panose="020B0604020202020204"/>
                    <a:ea typeface="+mn-ea"/>
                    <a:cs typeface="+mn-cs"/>
                  </a:rPr>
                  <a:t>Check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ea typeface="+mn-ea"/>
                    <a:cs typeface="+mn-cs"/>
                  </a:rPr>
                  <a:t>Write a coordinate proof to show that the three segments joining the midpoints of the sides of an isosceles triangle form another isosceles triangle.</a:t>
                </a:r>
                <a:br>
                  <a:rPr kumimoji="0" lang="en-US" sz="2800" i="0" u="none" strike="noStrike" kern="1200" cap="none" spc="0" normalizeH="0" baseline="0" noProof="0" dirty="0">
                    <a:ln>
                      <a:noFill/>
                    </a:ln>
                    <a:effectLst/>
                    <a:uLnTx/>
                    <a:uFillTx/>
                    <a:ea typeface="+mn-ea"/>
                    <a:cs typeface="+mn-cs"/>
                  </a:rPr>
                </a:br>
                <a:endParaRPr kumimoji="0" lang="en-US" sz="2800" i="0" u="none" strike="noStrike" kern="1200" cap="none" spc="0" normalizeH="0" baseline="0" noProof="0" dirty="0">
                  <a:ln>
                    <a:noFill/>
                  </a:ln>
                  <a:effectLst/>
                  <a:uLnTx/>
                  <a:uFillTx/>
                  <a:ea typeface="+mn-ea"/>
                  <a:cs typeface="+mn-cs"/>
                </a:endParaRPr>
              </a:p>
              <a:p>
                <a:pPr marL="1143000" lvl="0" indent="-1143000">
                  <a:spcBef>
                    <a:spcPts val="0"/>
                  </a:spcBef>
                  <a:defRPr/>
                </a:pPr>
                <a:r>
                  <a:rPr lang="en-US" sz="2800" b="1" dirty="0">
                    <a:solidFill>
                      <a:srgbClr val="221E1F"/>
                    </a:solidFill>
                    <a:latin typeface="Arial" panose="020B0604020202020204"/>
                  </a:rPr>
                  <a:t>Given: </a:t>
                </a:r>
                <a:r>
                  <a:rPr lang="en-US" sz="2800" dirty="0"/>
                  <a:t>Isosceles triangle </a:t>
                </a:r>
                <a:r>
                  <a:rPr lang="en-US" sz="2800" i="1" dirty="0"/>
                  <a:t>ABC</a:t>
                </a:r>
                <a:r>
                  <a:rPr lang="en-US" sz="2800" dirty="0"/>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𝐵𝐶</m:t>
                        </m:r>
                      </m:e>
                    </m:acc>
                    <m:r>
                      <a:rPr lang="en-US" sz="2800" dirty="0">
                        <a:latin typeface="Cambria Math" panose="02040503050406030204" pitchFamily="18" charset="0"/>
                      </a:rPr>
                      <m:t> </m:t>
                    </m:r>
                  </m:oMath>
                </a14:m>
                <a:r>
                  <a:rPr lang="en-US" sz="2800" dirty="0"/>
                  <a:t>≅</a:t>
                </a:r>
                <a14:m>
                  <m:oMath xmlns:m="http://schemas.openxmlformats.org/officeDocument/2006/math">
                    <m:r>
                      <a:rPr lang="en-US" sz="2800" dirty="0">
                        <a:latin typeface="Cambria Math" panose="02040503050406030204" pitchFamily="18" charset="0"/>
                      </a:rPr>
                      <m:t> </m:t>
                    </m:r>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𝐴𝐶</m:t>
                        </m:r>
                      </m:e>
                    </m:acc>
                  </m:oMath>
                </a14:m>
                <a:r>
                  <a:rPr lang="en-US" sz="2800" dirty="0"/>
                  <a:t>; </a:t>
                </a:r>
                <a:r>
                  <a:rPr lang="en-US" sz="2800" i="1" dirty="0"/>
                  <a:t>R</a:t>
                </a:r>
                <a:r>
                  <a:rPr lang="en-US" sz="2800" dirty="0"/>
                  <a:t>, </a:t>
                </a:r>
                <a:r>
                  <a:rPr lang="en-US" sz="2800" i="1" dirty="0"/>
                  <a:t>S</a:t>
                </a:r>
                <a:r>
                  <a:rPr lang="en-US" sz="2800" dirty="0"/>
                  <a:t>, and </a:t>
                </a:r>
                <a:r>
                  <a:rPr lang="en-US" sz="2800" i="1" dirty="0"/>
                  <a:t>T</a:t>
                </a:r>
                <a:r>
                  <a:rPr lang="en-US" sz="2800" dirty="0"/>
                  <a:t> are midpoints of their respective sides.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221E1F"/>
                    </a:solidFill>
                    <a:latin typeface="Arial" panose="020B0604020202020204"/>
                  </a:rPr>
                  <a:t>Prove</a:t>
                </a:r>
                <a:r>
                  <a:rPr kumimoji="0" lang="en-US" sz="2800" b="1" i="0" u="none" strike="noStrike" kern="1200" cap="none" spc="0" normalizeH="0" baseline="0" noProof="0" dirty="0">
                    <a:ln>
                      <a:noFill/>
                    </a:ln>
                    <a:solidFill>
                      <a:srgbClr val="221E1F"/>
                    </a:solidFill>
                    <a:effectLst/>
                    <a:uLnTx/>
                    <a:uFillTx/>
                    <a:ea typeface="+mn-ea"/>
                    <a:cs typeface="+mn-cs"/>
                  </a:rPr>
                  <a:t>: </a:t>
                </a:r>
                <a:r>
                  <a:rPr kumimoji="0" lang="en-US" sz="2800" i="0" u="none" strike="noStrike" kern="1200" cap="none" spc="0" normalizeH="0" baseline="0" noProof="0" dirty="0">
                    <a:ln>
                      <a:noFill/>
                    </a:ln>
                    <a:effectLst/>
                    <a:uLnTx/>
                    <a:uFillTx/>
                    <a:ea typeface="+mn-ea"/>
                    <a:cs typeface="+mn-cs"/>
                  </a:rPr>
                  <a:t>△</a:t>
                </a:r>
                <a:r>
                  <a:rPr kumimoji="0" lang="en-US" sz="2800" i="1" u="none" strike="noStrike" kern="1200" cap="none" spc="0" normalizeH="0" baseline="0" noProof="0" dirty="0">
                    <a:ln>
                      <a:noFill/>
                    </a:ln>
                    <a:effectLst/>
                    <a:uLnTx/>
                    <a:uFillTx/>
                    <a:ea typeface="+mn-ea"/>
                    <a:cs typeface="+mn-cs"/>
                  </a:rPr>
                  <a:t>RST</a:t>
                </a:r>
                <a:r>
                  <a:rPr kumimoji="0" lang="en-US" sz="2800" i="0" u="none" strike="noStrike" kern="1200" cap="none" spc="0" normalizeH="0" baseline="0" noProof="0" dirty="0">
                    <a:ln>
                      <a:noFill/>
                    </a:ln>
                    <a:effectLst/>
                    <a:uLnTx/>
                    <a:uFillTx/>
                    <a:ea typeface="+mn-ea"/>
                    <a:cs typeface="+mn-cs"/>
                  </a:rPr>
                  <a:t> is isosceles.</a:t>
                </a: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7" y="1774224"/>
                <a:ext cx="7867197" cy="4351338"/>
              </a:xfrm>
              <a:prstGeom prst="rect">
                <a:avLst/>
              </a:prstGeom>
              <a:blipFill>
                <a:blip r:embed="rId2"/>
                <a:stretch>
                  <a:fillRect l="-1549" t="-1401" b="-518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A738313-1B55-4933-AF47-5B65D787F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001" y="2061887"/>
            <a:ext cx="3386821" cy="2498081"/>
          </a:xfrm>
          <a:prstGeom prst="rect">
            <a:avLst/>
          </a:prstGeom>
        </p:spPr>
      </p:pic>
    </p:spTree>
    <p:extLst>
      <p:ext uri="{BB962C8B-B14F-4D97-AF65-F5344CB8AC3E}">
        <p14:creationId xmlns:p14="http://schemas.microsoft.com/office/powerpoint/2010/main" val="2608605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116399"/>
                <a:ext cx="7338406" cy="52362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i="0" u="none" strike="noStrike" baseline="0" dirty="0">
                    <a:solidFill>
                      <a:srgbClr val="221E1F"/>
                    </a:solidFill>
                  </a:rPr>
                  <a:t>Find the lengths of the sides of the two triangles.</a:t>
                </a:r>
              </a:p>
              <a:p>
                <a:pPr>
                  <a:spcBef>
                    <a:spcPts val="900"/>
                  </a:spcBef>
                </a:pPr>
                <a:r>
                  <a:rPr lang="en-US" sz="2800" b="1" dirty="0">
                    <a:solidFill>
                      <a:srgbClr val="221E1F"/>
                    </a:solidFill>
                    <a:latin typeface="Proxima Nova" panose="02000506030000020004"/>
                  </a:rPr>
                  <a:t>1.</a:t>
                </a:r>
                <a:r>
                  <a:rPr lang="en-US" sz="2800" b="1" dirty="0">
                    <a:solidFill>
                      <a:srgbClr val="221E1F"/>
                    </a:solidFill>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𝐴𝐵</m:t>
                        </m:r>
                      </m:e>
                    </m:acc>
                  </m:oMath>
                </a14:m>
                <a:r>
                  <a:rPr lang="en-US" sz="2800" i="1" dirty="0"/>
                  <a:t> </a:t>
                </a:r>
                <a14:m>
                  <m:oMath xmlns:m="http://schemas.openxmlformats.org/officeDocument/2006/math">
                    <m:r>
                      <a:rPr lang="en-US" sz="2800" b="1" i="1">
                        <a:solidFill>
                          <a:srgbClr val="FF0000"/>
                        </a:solidFill>
                        <a:latin typeface="Cambria Math" panose="02040503050406030204" pitchFamily="18" charset="0"/>
                      </a:rPr>
                      <m:t>𝟐</m:t>
                    </m:r>
                    <m:rad>
                      <m:radPr>
                        <m:degHide m:val="on"/>
                        <m:ctrlPr>
                          <a:rPr lang="en-US" sz="2800" b="1" i="1">
                            <a:solidFill>
                              <a:srgbClr val="FF0000"/>
                            </a:solidFill>
                            <a:latin typeface="Cambria Math" panose="02040503050406030204" pitchFamily="18" charset="0"/>
                          </a:rPr>
                        </m:ctrlPr>
                      </m:radPr>
                      <m:deg/>
                      <m:e>
                        <m:r>
                          <a:rPr lang="en-US" sz="2800" b="1" i="1">
                            <a:solidFill>
                              <a:srgbClr val="FF0000"/>
                            </a:solidFill>
                            <a:latin typeface="Cambria Math" panose="02040503050406030204" pitchFamily="18" charset="0"/>
                          </a:rPr>
                          <m:t>𝟐</m:t>
                        </m:r>
                      </m:e>
                    </m:rad>
                  </m:oMath>
                </a14:m>
                <a:endParaRPr lang="en-US" sz="2800" b="1" i="1" dirty="0"/>
              </a:p>
              <a:p>
                <a:pPr>
                  <a:spcBef>
                    <a:spcPts val="1000"/>
                  </a:spcBef>
                </a:pPr>
                <a:r>
                  <a:rPr lang="en-US" sz="2800" b="1" dirty="0">
                    <a:solidFill>
                      <a:srgbClr val="221E1F"/>
                    </a:solidFill>
                    <a:latin typeface="Proxima Nova" panose="02000506030000020004"/>
                  </a:rPr>
                  <a:t>2.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𝐵𝐶</m:t>
                        </m:r>
                      </m:e>
                    </m:acc>
                  </m:oMath>
                </a14:m>
                <a:r>
                  <a:rPr lang="en-US" sz="2800" dirty="0"/>
                  <a:t> </a:t>
                </a:r>
                <a14:m>
                  <m:oMath xmlns:m="http://schemas.openxmlformats.org/officeDocument/2006/math">
                    <m:rad>
                      <m:radPr>
                        <m:degHide m:val="on"/>
                        <m:ctrlPr>
                          <a:rPr lang="en-US" sz="2800" b="1" i="1">
                            <a:solidFill>
                              <a:srgbClr val="FF0000"/>
                            </a:solidFill>
                            <a:latin typeface="Cambria Math" panose="02040503050406030204" pitchFamily="18" charset="0"/>
                          </a:rPr>
                        </m:ctrlPr>
                      </m:radPr>
                      <m:deg/>
                      <m:e>
                        <m:r>
                          <a:rPr lang="en-US" sz="2800" b="1" i="1">
                            <a:solidFill>
                              <a:srgbClr val="FF0000"/>
                            </a:solidFill>
                            <a:latin typeface="Cambria Math" panose="02040503050406030204" pitchFamily="18" charset="0"/>
                          </a:rPr>
                          <m:t>𝟏𝟕</m:t>
                        </m:r>
                      </m:e>
                    </m:rad>
                  </m:oMath>
                </a14:m>
                <a:endParaRPr lang="en-US" sz="2800" b="1" dirty="0"/>
              </a:p>
              <a:p>
                <a:pPr>
                  <a:spcBef>
                    <a:spcPts val="1000"/>
                  </a:spcBef>
                </a:pPr>
                <a:r>
                  <a:rPr lang="en-US" sz="2800" b="1" dirty="0">
                    <a:solidFill>
                      <a:srgbClr val="221E1F"/>
                    </a:solidFill>
                    <a:latin typeface="Proxima Nova" panose="02000506030000020004"/>
                  </a:rPr>
                  <a:t>3.</a:t>
                </a:r>
                <a:r>
                  <a:rPr lang="en-US" sz="2800" dirty="0">
                    <a:solidFill>
                      <a:srgbClr val="221E1F"/>
                    </a:solidFill>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𝐴𝐶</m:t>
                        </m:r>
                      </m:e>
                    </m:acc>
                  </m:oMath>
                </a14:m>
                <a:r>
                  <a:rPr lang="en-US" sz="2800" i="1" dirty="0"/>
                  <a:t> </a:t>
                </a:r>
                <a14:m>
                  <m:oMath xmlns:m="http://schemas.openxmlformats.org/officeDocument/2006/math">
                    <m:rad>
                      <m:radPr>
                        <m:degHide m:val="on"/>
                        <m:ctrlPr>
                          <a:rPr lang="en-US" sz="2800" b="1" i="1">
                            <a:solidFill>
                              <a:srgbClr val="FF0000"/>
                            </a:solidFill>
                            <a:latin typeface="Cambria Math" panose="02040503050406030204" pitchFamily="18" charset="0"/>
                          </a:rPr>
                        </m:ctrlPr>
                      </m:radPr>
                      <m:deg/>
                      <m:e>
                        <m:r>
                          <a:rPr lang="en-US" sz="2800" b="1" i="1">
                            <a:solidFill>
                              <a:srgbClr val="FF0000"/>
                            </a:solidFill>
                            <a:latin typeface="Cambria Math" panose="02040503050406030204" pitchFamily="18" charset="0"/>
                          </a:rPr>
                          <m:t>𝟓</m:t>
                        </m:r>
                      </m:e>
                    </m:rad>
                  </m:oMath>
                </a14:m>
                <a:endParaRPr lang="en-US" sz="2800" b="1" i="1" dirty="0"/>
              </a:p>
              <a:p>
                <a:pPr>
                  <a:spcBef>
                    <a:spcPts val="800"/>
                  </a:spcBef>
                </a:pPr>
                <a:r>
                  <a:rPr lang="en-US" sz="2800" b="1" dirty="0">
                    <a:solidFill>
                      <a:srgbClr val="333333"/>
                    </a:solidFill>
                    <a:latin typeface="Proxima Nova" panose="02000506030000020004"/>
                  </a:rPr>
                  <a:t>4.</a:t>
                </a:r>
                <a:r>
                  <a:rPr lang="en-US" sz="2800" dirty="0">
                    <a:solidFill>
                      <a:srgbClr val="333333"/>
                    </a:solidFill>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𝐷𝐸</m:t>
                        </m:r>
                      </m:e>
                    </m:acc>
                  </m:oMath>
                </a14:m>
                <a:r>
                  <a:rPr lang="en-US" sz="2800" i="1" baseline="30000" dirty="0"/>
                  <a:t> </a:t>
                </a:r>
                <a:r>
                  <a:rPr lang="en-US" sz="2800" b="1" dirty="0">
                    <a:solidFill>
                      <a:srgbClr val="FF0000"/>
                    </a:solidFill>
                  </a:rPr>
                  <a:t>2</a:t>
                </a:r>
                <a14:m>
                  <m:oMath xmlns:m="http://schemas.openxmlformats.org/officeDocument/2006/math">
                    <m:rad>
                      <m:radPr>
                        <m:degHide m:val="on"/>
                        <m:ctrlPr>
                          <a:rPr lang="en-US" sz="2800" b="1" i="1">
                            <a:solidFill>
                              <a:srgbClr val="FF0000"/>
                            </a:solidFill>
                            <a:latin typeface="Cambria Math" panose="02040503050406030204" pitchFamily="18" charset="0"/>
                          </a:rPr>
                        </m:ctrlPr>
                      </m:radPr>
                      <m:deg/>
                      <m:e>
                        <m:r>
                          <a:rPr lang="en-US" sz="2800" b="1" i="1">
                            <a:solidFill>
                              <a:srgbClr val="FF0000"/>
                            </a:solidFill>
                            <a:latin typeface="Cambria Math" panose="02040503050406030204" pitchFamily="18" charset="0"/>
                          </a:rPr>
                          <m:t>𝟐</m:t>
                        </m:r>
                      </m:e>
                    </m:rad>
                  </m:oMath>
                </a14:m>
                <a:endParaRPr lang="en-US" sz="2800" b="1" i="1" baseline="30000" dirty="0"/>
              </a:p>
              <a:p>
                <a:pPr>
                  <a:spcBef>
                    <a:spcPts val="1000"/>
                  </a:spcBef>
                </a:pPr>
                <a:r>
                  <a:rPr lang="en-US" sz="2800" b="1" dirty="0">
                    <a:solidFill>
                      <a:srgbClr val="333333"/>
                    </a:solidFill>
                    <a:latin typeface="Proxima Nova" panose="02000506030000020004"/>
                  </a:rPr>
                  <a:t>5.</a:t>
                </a:r>
                <a:r>
                  <a:rPr lang="en-US" sz="2800" dirty="0">
                    <a:solidFill>
                      <a:srgbClr val="333333"/>
                    </a:solidFill>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𝐸𝐹</m:t>
                        </m:r>
                      </m:e>
                    </m:acc>
                  </m:oMath>
                </a14:m>
                <a:r>
                  <a:rPr lang="en-US" sz="2800" i="1" dirty="0"/>
                  <a:t> </a:t>
                </a:r>
                <a14:m>
                  <m:oMath xmlns:m="http://schemas.openxmlformats.org/officeDocument/2006/math">
                    <m:rad>
                      <m:radPr>
                        <m:degHide m:val="on"/>
                        <m:ctrlPr>
                          <a:rPr lang="en-US" sz="2800" b="1" i="1">
                            <a:solidFill>
                              <a:srgbClr val="FF0000"/>
                            </a:solidFill>
                            <a:latin typeface="Cambria Math" panose="02040503050406030204" pitchFamily="18" charset="0"/>
                          </a:rPr>
                        </m:ctrlPr>
                      </m:radPr>
                      <m:deg/>
                      <m:e>
                        <m:r>
                          <a:rPr lang="en-US" sz="2800" b="1" i="1">
                            <a:solidFill>
                              <a:srgbClr val="FF0000"/>
                            </a:solidFill>
                            <a:latin typeface="Cambria Math" panose="02040503050406030204" pitchFamily="18" charset="0"/>
                          </a:rPr>
                          <m:t>𝟏𝟕</m:t>
                        </m:r>
                      </m:e>
                    </m:rad>
                  </m:oMath>
                </a14:m>
                <a:endParaRPr lang="en-US" sz="2800" b="1" i="1" dirty="0"/>
              </a:p>
              <a:p>
                <a:pPr>
                  <a:spcBef>
                    <a:spcPts val="900"/>
                  </a:spcBef>
                </a:pPr>
                <a:r>
                  <a:rPr lang="en-US" sz="2800" b="1" dirty="0">
                    <a:solidFill>
                      <a:srgbClr val="333333"/>
                    </a:solidFill>
                    <a:latin typeface="Proxima Nova" panose="02000506030000020004"/>
                  </a:rPr>
                  <a:t>6.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𝐷𝐹</m:t>
                        </m:r>
                      </m:e>
                    </m:acc>
                  </m:oMath>
                </a14:m>
                <a:r>
                  <a:rPr lang="en-US" sz="2800" i="1" dirty="0"/>
                  <a:t>  </a:t>
                </a:r>
                <a14:m>
                  <m:oMath xmlns:m="http://schemas.openxmlformats.org/officeDocument/2006/math">
                    <m:rad>
                      <m:radPr>
                        <m:degHide m:val="on"/>
                        <m:ctrlPr>
                          <a:rPr lang="en-US" sz="2800" b="1" i="1">
                            <a:solidFill>
                              <a:srgbClr val="FF0000"/>
                            </a:solidFill>
                            <a:latin typeface="Cambria Math" panose="02040503050406030204" pitchFamily="18" charset="0"/>
                          </a:rPr>
                        </m:ctrlPr>
                      </m:radPr>
                      <m:deg/>
                      <m:e>
                        <m:r>
                          <a:rPr lang="en-US" sz="2800" b="1" i="1">
                            <a:solidFill>
                              <a:srgbClr val="FF0000"/>
                            </a:solidFill>
                            <a:latin typeface="Cambria Math" panose="02040503050406030204" pitchFamily="18" charset="0"/>
                          </a:rPr>
                          <m:t>𝟓</m:t>
                        </m:r>
                      </m:e>
                    </m:rad>
                  </m:oMath>
                </a14:m>
                <a:endParaRPr lang="en-US" sz="2800" b="1" i="1" dirty="0"/>
              </a:p>
              <a:p>
                <a:pPr marL="449263" indent="-449263">
                  <a:spcBef>
                    <a:spcPts val="600"/>
                  </a:spcBef>
                </a:pPr>
                <a:r>
                  <a:rPr lang="en-US" sz="2800" b="1" dirty="0">
                    <a:solidFill>
                      <a:srgbClr val="333333"/>
                    </a:solidFill>
                    <a:latin typeface="Proxima Nova" panose="02000506030000020004"/>
                  </a:rPr>
                  <a:t>7. </a:t>
                </a:r>
                <a:r>
                  <a:rPr lang="en-US" sz="2800" dirty="0"/>
                  <a:t>Are the triangles congruent? If so, which congruence postulate applies?  </a:t>
                </a:r>
                <a:r>
                  <a:rPr lang="en-US" sz="2800" b="1" dirty="0">
                    <a:solidFill>
                      <a:srgbClr val="FF0000"/>
                    </a:solidFill>
                  </a:rPr>
                  <a:t>yes; SSS</a:t>
                </a:r>
                <a:endParaRPr lang="en-US" sz="2800" b="1" i="1" u="none" strike="noStrike" baseline="30000" dirty="0">
                  <a:solidFill>
                    <a:srgbClr val="FF0000"/>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116399"/>
                <a:ext cx="7338406" cy="5236260"/>
              </a:xfrm>
              <a:prstGeom prst="rect">
                <a:avLst/>
              </a:prstGeom>
              <a:blipFill>
                <a:blip r:embed="rId3"/>
                <a:stretch>
                  <a:fillRect l="-1661" t="-1164" b="-6403"/>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i="0" u="none" strike="noStrike" baseline="0" dirty="0">
                <a:solidFill>
                  <a:srgbClr val="0070C0"/>
                </a:solidFill>
              </a:rPr>
              <a:t>Warm Up</a:t>
            </a:r>
          </a:p>
        </p:txBody>
      </p:sp>
      <p:pic>
        <p:nvPicPr>
          <p:cNvPr id="5" name="Picture 4">
            <a:extLst>
              <a:ext uri="{FF2B5EF4-FFF2-40B4-BE49-F238E27FC236}">
                <a16:creationId xmlns:a16="http://schemas.microsoft.com/office/drawing/2014/main" id="{1117071E-4233-4A0A-A121-74B3A4B5AE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5234" y="1714387"/>
            <a:ext cx="3906893" cy="3873736"/>
          </a:xfrm>
          <a:prstGeom prst="rect">
            <a:avLst/>
          </a:prstGeom>
        </p:spPr>
      </p:pic>
    </p:spTree>
    <p:extLst>
      <p:ext uri="{BB962C8B-B14F-4D97-AF65-F5344CB8AC3E}">
        <p14:creationId xmlns:p14="http://schemas.microsoft.com/office/powerpoint/2010/main" val="1812541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Prove a Theorem by Using Coordinate Geometry</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3"/>
                <a:ext cx="11466740" cy="49023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a:ea typeface="+mn-ea"/>
                    <a:cs typeface="+mn-cs"/>
                  </a:rPr>
                  <a:t>Proof: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i="0" u="none" strike="noStrike" kern="1200" cap="none" spc="0" normalizeH="0" baseline="0" noProof="0" dirty="0">
                    <a:ln>
                      <a:noFill/>
                    </a:ln>
                    <a:solidFill>
                      <a:srgbClr val="FF0000"/>
                    </a:solidFill>
                    <a:effectLst/>
                    <a:uLnTx/>
                    <a:uFillTx/>
                    <a:ea typeface="+mn-ea"/>
                    <a:cs typeface="+mn-cs"/>
                  </a:rPr>
                  <a:t>Midpoint </a:t>
                </a:r>
                <a:r>
                  <a:rPr kumimoji="0" lang="en-US" sz="2600" i="1" u="none" strike="noStrike" kern="1200" cap="none" spc="0" normalizeH="0" baseline="0" noProof="0" dirty="0">
                    <a:ln>
                      <a:noFill/>
                    </a:ln>
                    <a:solidFill>
                      <a:srgbClr val="FF0000"/>
                    </a:solidFill>
                    <a:effectLst/>
                    <a:uLnTx/>
                    <a:uFillTx/>
                    <a:ea typeface="+mn-ea"/>
                    <a:cs typeface="+mn-cs"/>
                  </a:rPr>
                  <a:t>R</a:t>
                </a:r>
                <a:r>
                  <a:rPr kumimoji="0" lang="en-US" sz="2600" i="0" u="none" strike="noStrike" kern="1200" cap="none" spc="0" normalizeH="0" baseline="0" noProof="0" dirty="0">
                    <a:ln>
                      <a:noFill/>
                    </a:ln>
                    <a:solidFill>
                      <a:srgbClr val="FF0000"/>
                    </a:solidFill>
                    <a:effectLst/>
                    <a:uLnTx/>
                    <a:uFillTx/>
                    <a:ea typeface="+mn-ea"/>
                    <a:cs typeface="+mn-cs"/>
                  </a:rPr>
                  <a:t> is </a:t>
                </a:r>
                <a14:m>
                  <m:oMath xmlns:m="http://schemas.openxmlformats.org/officeDocument/2006/math">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oMath>
                </a14:m>
                <a:r>
                  <a:rPr kumimoji="0" lang="en-US" sz="2600" u="none" strike="noStrike" kern="1200" cap="none" spc="0" normalizeH="0" baseline="0" noProof="0" dirty="0">
                    <a:ln>
                      <a:noFill/>
                    </a:ln>
                    <a:solidFill>
                      <a:srgbClr val="FF0000"/>
                    </a:solidFill>
                    <a:effectLst/>
                    <a:uLnTx/>
                    <a:uFillTx/>
                    <a:ea typeface="+mn-ea"/>
                    <a:cs typeface="+mn-cs"/>
                  </a:rPr>
                  <a:t> or </a:t>
                </a:r>
                <a14:m>
                  <m:oMath xmlns:m="http://schemas.openxmlformats.org/officeDocument/2006/math">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endParaRPr kumimoji="0" lang="en-US" sz="2600" b="0" u="none" strike="noStrike" kern="1200" cap="none" spc="0" normalizeH="0" baseline="0" noProof="0" dirty="0">
                  <a:ln>
                    <a:noFill/>
                  </a:ln>
                  <a:solidFill>
                    <a:srgbClr val="FF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i="0" u="none" strike="noStrike" kern="1200" cap="none" spc="0" normalizeH="0" baseline="0" noProof="0" dirty="0">
                    <a:ln>
                      <a:noFill/>
                    </a:ln>
                    <a:solidFill>
                      <a:srgbClr val="FF0000"/>
                    </a:solidFill>
                    <a:effectLst/>
                    <a:uLnTx/>
                    <a:uFillTx/>
                    <a:ea typeface="+mn-ea"/>
                    <a:cs typeface="+mn-cs"/>
                  </a:rPr>
                  <a:t>Midpoint </a:t>
                </a:r>
                <a:r>
                  <a:rPr kumimoji="0" lang="en-US" sz="2600" i="1" u="none" strike="noStrike" kern="1200" cap="none" spc="0" normalizeH="0" baseline="0" noProof="0" dirty="0">
                    <a:ln>
                      <a:noFill/>
                    </a:ln>
                    <a:solidFill>
                      <a:srgbClr val="FF0000"/>
                    </a:solidFill>
                    <a:effectLst/>
                    <a:uLnTx/>
                    <a:uFillTx/>
                    <a:ea typeface="+mn-ea"/>
                    <a:cs typeface="+mn-cs"/>
                  </a:rPr>
                  <a:t>S</a:t>
                </a:r>
                <a:r>
                  <a:rPr kumimoji="0" lang="en-US" sz="2600" i="0" u="none" strike="noStrike" kern="1200" cap="none" spc="0" normalizeH="0" baseline="0" noProof="0" dirty="0">
                    <a:ln>
                      <a:noFill/>
                    </a:ln>
                    <a:solidFill>
                      <a:srgbClr val="FF0000"/>
                    </a:solidFill>
                    <a:effectLst/>
                    <a:uLnTx/>
                    <a:uFillTx/>
                    <a:ea typeface="+mn-ea"/>
                    <a:cs typeface="+mn-cs"/>
                  </a:rPr>
                  <a:t> is </a:t>
                </a:r>
                <a14:m>
                  <m:oMath xmlns:m="http://schemas.openxmlformats.org/officeDocument/2006/math">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oMath>
                </a14:m>
                <a:r>
                  <a:rPr kumimoji="0" lang="en-US" sz="2600" u="none" strike="noStrike" kern="1200" cap="none" spc="0" normalizeH="0" baseline="0" noProof="0" dirty="0">
                    <a:ln>
                      <a:noFill/>
                    </a:ln>
                    <a:solidFill>
                      <a:srgbClr val="FF0000"/>
                    </a:solidFill>
                    <a:effectLst/>
                    <a:uLnTx/>
                    <a:uFillTx/>
                    <a:ea typeface="+mn-ea"/>
                    <a:cs typeface="+mn-cs"/>
                  </a:rPr>
                  <a:t> or </a:t>
                </a:r>
                <a14:m>
                  <m:oMath xmlns:m="http://schemas.openxmlformats.org/officeDocument/2006/math">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endParaRPr kumimoji="0" lang="en-US" sz="2600" b="0" u="none" strike="noStrike" kern="1200" cap="none" spc="0" normalizeH="0" baseline="0" noProof="0" dirty="0">
                  <a:ln>
                    <a:noFill/>
                  </a:ln>
                  <a:solidFill>
                    <a:srgbClr val="FF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i="0" u="none" strike="noStrike" kern="1200" cap="none" spc="0" normalizeH="0" baseline="0" noProof="0" dirty="0">
                    <a:ln>
                      <a:noFill/>
                    </a:ln>
                    <a:solidFill>
                      <a:srgbClr val="FF0000"/>
                    </a:solidFill>
                    <a:effectLst/>
                    <a:uLnTx/>
                    <a:uFillTx/>
                    <a:ea typeface="+mn-ea"/>
                    <a:cs typeface="+mn-cs"/>
                  </a:rPr>
                  <a:t>Midpoint </a:t>
                </a:r>
                <a:r>
                  <a:rPr kumimoji="0" lang="en-US" sz="2600" i="1" u="none" strike="noStrike" kern="1200" cap="none" spc="0" normalizeH="0" baseline="0" noProof="0" dirty="0">
                    <a:ln>
                      <a:noFill/>
                    </a:ln>
                    <a:solidFill>
                      <a:srgbClr val="FF0000"/>
                    </a:solidFill>
                    <a:effectLst/>
                    <a:uLnTx/>
                    <a:uFillTx/>
                    <a:ea typeface="+mn-ea"/>
                    <a:cs typeface="+mn-cs"/>
                  </a:rPr>
                  <a:t>T</a:t>
                </a:r>
                <a:r>
                  <a:rPr kumimoji="0" lang="en-US" sz="2600" i="0" u="none" strike="noStrike" kern="1200" cap="none" spc="0" normalizeH="0" baseline="0" noProof="0" dirty="0">
                    <a:ln>
                      <a:noFill/>
                    </a:ln>
                    <a:solidFill>
                      <a:srgbClr val="FF0000"/>
                    </a:solidFill>
                    <a:effectLst/>
                    <a:uLnTx/>
                    <a:uFillTx/>
                    <a:ea typeface="+mn-ea"/>
                    <a:cs typeface="+mn-cs"/>
                  </a:rPr>
                  <a:t> is </a:t>
                </a:r>
                <a14:m>
                  <m:oMath xmlns:m="http://schemas.openxmlformats.org/officeDocument/2006/math">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0+0</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oMath>
                </a14:m>
                <a:r>
                  <a:rPr kumimoji="0" lang="en-US" sz="2600" u="none" strike="noStrike" kern="1200" cap="none" spc="0" normalizeH="0" baseline="0" noProof="0" dirty="0">
                    <a:ln>
                      <a:noFill/>
                    </a:ln>
                    <a:solidFill>
                      <a:srgbClr val="FF0000"/>
                    </a:solidFill>
                    <a:effectLst/>
                    <a:uLnTx/>
                    <a:uFillTx/>
                    <a:ea typeface="+mn-ea"/>
                    <a:cs typeface="+mn-cs"/>
                  </a:rPr>
                  <a:t> or </a:t>
                </a:r>
                <a14:m>
                  <m:oMath xmlns:m="http://schemas.openxmlformats.org/officeDocument/2006/math">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0</m:t>
                        </m:r>
                      </m:e>
                    </m:d>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endParaRPr kumimoji="0" lang="en-US" sz="2600" b="0" u="none" strike="noStrike" kern="1200" cap="none" spc="0" normalizeH="0" baseline="0" noProof="0" dirty="0">
                  <a:ln>
                    <a:noFill/>
                  </a:ln>
                  <a:solidFill>
                    <a:srgbClr val="FF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𝑅𝑇</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ad>
                      <m:radPr>
                        <m:degHide m:val="on"/>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e>
                        </m:d>
                        <m:r>
                          <a:rPr kumimoji="0" lang="en-US" sz="26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m:t>
                            </m:r>
                          </m:e>
                        </m:d>
                        <m:r>
                          <a:rPr kumimoji="0" lang="en-US" sz="26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e>
                    </m:rad>
                  </m:oMath>
                </a14:m>
                <a:r>
                  <a:rPr kumimoji="0" lang="en-US" sz="2600" u="none" strike="noStrike" kern="1200" cap="none" spc="0" normalizeH="0" baseline="0" noProof="0" dirty="0">
                    <a:ln>
                      <a:noFill/>
                    </a:ln>
                    <a:solidFill>
                      <a:srgbClr val="FF0000"/>
                    </a:solidFill>
                    <a:effectLst/>
                    <a:uLnTx/>
                    <a:uFillTx/>
                    <a:ea typeface="+mn-ea"/>
                    <a:cs typeface="+mn-cs"/>
                  </a:rPr>
                  <a:t> or </a:t>
                </a:r>
                <a14:m>
                  <m:oMath xmlns:m="http://schemas.openxmlformats.org/officeDocument/2006/math">
                    <m:rad>
                      <m:radPr>
                        <m:degHide m:val="on"/>
                        <m:ctrlPr>
                          <a:rPr kumimoji="0" lang="en-US" sz="260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r>
                          <a:rPr kumimoji="0" lang="en-US" sz="26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r>
                          <a:rPr kumimoji="0" lang="en-US" sz="26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e>
                    </m:rad>
                  </m:oMath>
                </a14:m>
                <a:endParaRPr kumimoji="0" lang="en-US" sz="2600" u="none" strike="noStrike" kern="1200" cap="none" spc="0" normalizeH="0" baseline="0" noProof="0" dirty="0">
                  <a:ln>
                    <a:noFill/>
                  </a:ln>
                  <a:solidFill>
                    <a:srgbClr val="FF0000"/>
                  </a:solidFill>
                  <a:effectLst/>
                  <a:uLnTx/>
                  <a:uFillTx/>
                  <a:ea typeface="+mn-ea"/>
                  <a:cs typeface="+mn-cs"/>
                </a:endParaRPr>
              </a:p>
              <a:p>
                <a:pPr>
                  <a:spcBef>
                    <a:spcPts val="0"/>
                  </a:spcBef>
                  <a:defRPr/>
                </a:pPr>
                <a14:m>
                  <m:oMath xmlns:m="http://schemas.openxmlformats.org/officeDocument/2006/math">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𝑆𝑇</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ad>
                      <m:radPr>
                        <m:degHide m:val="on"/>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e>
                        </m:d>
                        <m:r>
                          <a:rPr kumimoji="0" lang="en-US" sz="26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−0</m:t>
                            </m:r>
                          </m:e>
                        </m:d>
                        <m:r>
                          <a:rPr kumimoji="0" lang="en-US" sz="26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e>
                    </m:rad>
                  </m:oMath>
                </a14:m>
                <a:r>
                  <a:rPr kumimoji="0" lang="en-US" sz="2600" u="none" strike="noStrike" kern="1200" cap="none" spc="0" normalizeH="0" baseline="0" noProof="0" dirty="0">
                    <a:ln>
                      <a:noFill/>
                    </a:ln>
                    <a:solidFill>
                      <a:srgbClr val="FF0000"/>
                    </a:solidFill>
                    <a:effectLst/>
                    <a:uLnTx/>
                    <a:uFillTx/>
                    <a:ea typeface="+mn-ea"/>
                    <a:cs typeface="+mn-cs"/>
                  </a:rPr>
                  <a:t> or </a:t>
                </a:r>
                <a14:m>
                  <m:oMath xmlns:m="http://schemas.openxmlformats.org/officeDocument/2006/math">
                    <m:rad>
                      <m:radPr>
                        <m:degHide m:val="on"/>
                        <m:ctrlPr>
                          <a:rPr kumimoji="0" lang="en-US" sz="260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r>
                          <a:rPr kumimoji="0" lang="en-US" sz="26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d>
                          <m:d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f>
                              <m:fPr>
                                <m:ctrlP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num>
                              <m:den>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den>
                            </m:f>
                          </m:e>
                        </m:d>
                        <m:r>
                          <a:rPr kumimoji="0" lang="en-US" sz="2600" b="0" i="1" u="none" strike="noStrike" kern="1200" cap="none" spc="0" normalizeH="0" baseline="30000" noProof="0" smtClean="0">
                            <a:ln>
                              <a:noFill/>
                            </a:ln>
                            <a:solidFill>
                              <a:srgbClr val="FF0000"/>
                            </a:solidFill>
                            <a:effectLst/>
                            <a:uLnTx/>
                            <a:uFillTx/>
                            <a:latin typeface="Cambria Math" panose="02040503050406030204" pitchFamily="18" charset="0"/>
                            <a:ea typeface="+mn-ea"/>
                            <a:cs typeface="+mn-cs"/>
                          </a:rPr>
                          <m:t>2</m:t>
                        </m:r>
                      </m:e>
                    </m:rad>
                  </m:oMath>
                </a14:m>
                <a:endParaRPr kumimoji="0" lang="en-US" sz="2600" b="0" u="none" strike="noStrike" kern="1200" cap="none" spc="0" normalizeH="0" baseline="30000" noProof="0" dirty="0">
                  <a:ln>
                    <a:noFill/>
                  </a:ln>
                  <a:solidFill>
                    <a:srgbClr val="FF0000"/>
                  </a:solidFill>
                  <a:effectLst/>
                  <a:uLnTx/>
                  <a:uFillTx/>
                  <a:ea typeface="+mn-ea"/>
                  <a:cs typeface="+mn-cs"/>
                </a:endParaRPr>
              </a:p>
              <a:p>
                <a:pPr>
                  <a:spcBef>
                    <a:spcPts val="0"/>
                  </a:spcBef>
                  <a:defRPr/>
                </a:pPr>
                <a:r>
                  <a:rPr kumimoji="0" lang="en-US" sz="2600" u="none" strike="noStrike" kern="1200" cap="none" spc="0" normalizeH="0" baseline="0" noProof="0" dirty="0">
                    <a:ln>
                      <a:noFill/>
                    </a:ln>
                    <a:solidFill>
                      <a:srgbClr val="FF0000"/>
                    </a:solidFill>
                    <a:effectLst/>
                    <a:uLnTx/>
                    <a:uFillTx/>
                    <a:ea typeface="+mn-ea"/>
                    <a:cs typeface="+mn-cs"/>
                  </a:rPr>
                  <a:t>Because </a:t>
                </a:r>
                <a:r>
                  <a:rPr kumimoji="0" lang="en-US" sz="2600" i="1" u="none" strike="noStrike" kern="1200" cap="none" spc="0" normalizeH="0" baseline="0" noProof="0" dirty="0">
                    <a:ln>
                      <a:noFill/>
                    </a:ln>
                    <a:solidFill>
                      <a:srgbClr val="FF0000"/>
                    </a:solidFill>
                    <a:effectLst/>
                    <a:uLnTx/>
                    <a:uFillTx/>
                    <a:ea typeface="+mn-ea"/>
                    <a:cs typeface="+mn-cs"/>
                  </a:rPr>
                  <a:t>RT</a:t>
                </a:r>
                <a14:m>
                  <m:oMath xmlns:m="http://schemas.openxmlformats.org/officeDocument/2006/math">
                    <m:r>
                      <a:rPr lang="en-US" sz="2400" dirty="0">
                        <a:solidFill>
                          <a:srgbClr val="FF0000"/>
                        </a:solidFill>
                        <a:latin typeface="Cambria Math" panose="02040503050406030204" pitchFamily="18" charset="0"/>
                      </a:rPr>
                      <m:t> </m:t>
                    </m:r>
                  </m:oMath>
                </a14:m>
                <a:r>
                  <a:rPr kumimoji="0" lang="en-US" sz="2600" u="none" strike="noStrike" kern="1200" cap="none" spc="0" normalizeH="0" baseline="0" noProof="0" dirty="0">
                    <a:ln>
                      <a:noFill/>
                    </a:ln>
                    <a:solidFill>
                      <a:srgbClr val="FF0000"/>
                    </a:solidFill>
                    <a:effectLst/>
                    <a:uLnTx/>
                    <a:uFillTx/>
                    <a:ea typeface="+mn-ea"/>
                    <a:cs typeface="+mn-cs"/>
                  </a:rPr>
                  <a:t>=</a:t>
                </a:r>
                <a14:m>
                  <m:oMath xmlns:m="http://schemas.openxmlformats.org/officeDocument/2006/math">
                    <m:r>
                      <a:rPr lang="en-US" sz="2400" dirty="0">
                        <a:solidFill>
                          <a:srgbClr val="FF0000"/>
                        </a:solidFill>
                        <a:latin typeface="Cambria Math" panose="02040503050406030204" pitchFamily="18" charset="0"/>
                      </a:rPr>
                      <m:t> </m:t>
                    </m:r>
                  </m:oMath>
                </a14:m>
                <a:r>
                  <a:rPr kumimoji="0" lang="en-US" sz="2600" i="1" u="none" strike="noStrike" kern="1200" cap="none" spc="0" normalizeH="0" baseline="0" noProof="0" dirty="0">
                    <a:ln>
                      <a:noFill/>
                    </a:ln>
                    <a:solidFill>
                      <a:srgbClr val="FF0000"/>
                    </a:solidFill>
                    <a:effectLst/>
                    <a:uLnTx/>
                    <a:uFillTx/>
                    <a:ea typeface="+mn-ea"/>
                    <a:cs typeface="+mn-cs"/>
                  </a:rPr>
                  <a:t>ST</a:t>
                </a:r>
                <a:r>
                  <a:rPr kumimoji="0" lang="en-US" sz="2600" u="none" strike="noStrike" kern="1200" cap="none" spc="0" normalizeH="0" baseline="0" noProof="0" dirty="0">
                    <a:ln>
                      <a:noFill/>
                    </a:ln>
                    <a:solidFill>
                      <a:srgbClr val="FF0000"/>
                    </a:solidFill>
                    <a:effectLst/>
                    <a:uLnTx/>
                    <a:uFillTx/>
                    <a:ea typeface="+mn-ea"/>
                    <a:cs typeface="+mn-cs"/>
                  </a:rPr>
                  <a:t>, </a:t>
                </a:r>
                <a14:m>
                  <m:oMath xmlns:m="http://schemas.openxmlformats.org/officeDocument/2006/math">
                    <m:acc>
                      <m:accPr>
                        <m:chr m:val="̅"/>
                        <m:ctrlPr>
                          <a:rPr kumimoji="0" lang="en-US" sz="260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𝑅𝑇</m:t>
                        </m:r>
                      </m:e>
                    </m:acc>
                    <m:r>
                      <a:rPr lang="en-US" sz="2400" dirty="0">
                        <a:solidFill>
                          <a:srgbClr val="FF0000"/>
                        </a:solidFill>
                        <a:latin typeface="Cambria Math" panose="02040503050406030204" pitchFamily="18" charset="0"/>
                      </a:rPr>
                      <m:t> </m:t>
                    </m:r>
                  </m:oMath>
                </a14:m>
                <a:r>
                  <a:rPr kumimoji="0" lang="en-US" sz="2600" u="none" strike="noStrike" kern="1200" cap="none" spc="0" normalizeH="0" baseline="0" noProof="0" dirty="0">
                    <a:ln>
                      <a:noFill/>
                    </a:ln>
                    <a:solidFill>
                      <a:srgbClr val="FF0000"/>
                    </a:solidFill>
                    <a:effectLst/>
                    <a:uLnTx/>
                    <a:uFillTx/>
                    <a:ea typeface="+mn-ea"/>
                    <a:cs typeface="+mn-cs"/>
                  </a:rPr>
                  <a:t>≅</a:t>
                </a:r>
                <a14:m>
                  <m:oMath xmlns:m="http://schemas.openxmlformats.org/officeDocument/2006/math">
                    <m:r>
                      <a:rPr lang="en-US" sz="2400" dirty="0">
                        <a:solidFill>
                          <a:srgbClr val="FF0000"/>
                        </a:solidFill>
                        <a:latin typeface="Cambria Math" panose="02040503050406030204" pitchFamily="18" charset="0"/>
                      </a:rPr>
                      <m:t> </m:t>
                    </m:r>
                    <m:acc>
                      <m:accPr>
                        <m:chr m:val="̅"/>
                        <m:ctrlPr>
                          <a:rPr kumimoji="0" lang="en-US" sz="260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2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𝑆𝑇</m:t>
                        </m:r>
                      </m:e>
                    </m:acc>
                  </m:oMath>
                </a14:m>
                <a:r>
                  <a:rPr kumimoji="0" lang="en-US" sz="2600" u="none" strike="noStrike" kern="1200" cap="none" spc="0" normalizeH="0" baseline="0" noProof="0" dirty="0">
                    <a:ln>
                      <a:noFill/>
                    </a:ln>
                    <a:solidFill>
                      <a:srgbClr val="FF0000"/>
                    </a:solidFill>
                    <a:effectLst/>
                    <a:uLnTx/>
                    <a:uFillTx/>
                    <a:ea typeface="+mn-ea"/>
                    <a:cs typeface="+mn-cs"/>
                  </a:rPr>
                  <a:t> by the definition of congruence, and △</a:t>
                </a:r>
                <a:r>
                  <a:rPr kumimoji="0" lang="en-US" sz="2600" i="1" u="none" strike="noStrike" kern="1200" cap="none" spc="0" normalizeH="0" baseline="0" noProof="0" dirty="0">
                    <a:ln>
                      <a:noFill/>
                    </a:ln>
                    <a:solidFill>
                      <a:srgbClr val="FF0000"/>
                    </a:solidFill>
                    <a:effectLst/>
                    <a:uLnTx/>
                    <a:uFillTx/>
                    <a:ea typeface="+mn-ea"/>
                    <a:cs typeface="+mn-cs"/>
                  </a:rPr>
                  <a:t>RST</a:t>
                </a:r>
                <a:r>
                  <a:rPr kumimoji="0" lang="en-US" sz="2600" u="none" strike="noStrike" kern="1200" cap="none" spc="0" normalizeH="0" baseline="0" noProof="0" dirty="0">
                    <a:ln>
                      <a:noFill/>
                    </a:ln>
                    <a:solidFill>
                      <a:srgbClr val="FF0000"/>
                    </a:solidFill>
                    <a:effectLst/>
                    <a:uLnTx/>
                    <a:uFillTx/>
                    <a:ea typeface="+mn-ea"/>
                    <a:cs typeface="+mn-cs"/>
                  </a:rPr>
                  <a:t> is isosceles by the definition of an isosceles triangle.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dirty="0">
                  <a:ln>
                    <a:noFill/>
                  </a:ln>
                  <a:effectLst/>
                  <a:uLnTx/>
                  <a:uFillTx/>
                  <a:ea typeface="+mn-ea"/>
                  <a:cs typeface="+mn-cs"/>
                </a:endParaRP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7" y="1774223"/>
                <a:ext cx="11466740" cy="4902347"/>
              </a:xfrm>
              <a:prstGeom prst="rect">
                <a:avLst/>
              </a:prstGeom>
              <a:blipFill>
                <a:blip r:embed="rId3"/>
                <a:stretch>
                  <a:fillRect l="-1063" t="-1244"/>
                </a:stretch>
              </a:blipFill>
            </p:spPr>
            <p:txBody>
              <a:bodyPr/>
              <a:lstStyle/>
              <a:p>
                <a:r>
                  <a:rPr lang="en-US">
                    <a:noFill/>
                  </a:rPr>
                  <a:t> </a:t>
                </a:r>
              </a:p>
            </p:txBody>
          </p:sp>
        </mc:Fallback>
      </mc:AlternateContent>
    </p:spTree>
    <p:extLst>
      <p:ext uri="{BB962C8B-B14F-4D97-AF65-F5344CB8AC3E}">
        <p14:creationId xmlns:p14="http://schemas.microsoft.com/office/powerpoint/2010/main" val="3908256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US" sz="2800" b="0" dirty="0">
                <a:solidFill>
                  <a:schemeClr val="tx1"/>
                </a:solidFill>
              </a:rPr>
              <a:t>Classify a Triangle</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7293882"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NAVIGATION</a:t>
            </a:r>
            <a:r>
              <a:rPr lang="en-US" sz="2800" b="1" i="0" u="none" strike="noStrike" baseline="0" dirty="0"/>
              <a:t> The Polynesian Triangle is a triangle formed between the three Pacific island groups that form the South Pacific region known as Polynesia. The approximate coordinates in latitude and longitude of each vertex are Auckland, New Zealand </a:t>
            </a:r>
            <a:r>
              <a:rPr lang="en-US" sz="2800" b="1" dirty="0"/>
              <a:t>(−40.9</a:t>
            </a:r>
            <a:r>
              <a:rPr lang="en-US" sz="2800" b="1" i="0" u="none" strike="noStrike" baseline="0" dirty="0"/>
              <a:t>,</a:t>
            </a:r>
            <a:r>
              <a:rPr lang="en-US" sz="2800" b="1" i="0" u="none" strike="noStrike" baseline="0" dirty="0">
                <a:latin typeface="Arial" panose="020B0604020202020204" pitchFamily="34" charset="0"/>
                <a:cs typeface="Arial" panose="020B0604020202020204" pitchFamily="34" charset="0"/>
              </a:rPr>
              <a:t> </a:t>
            </a:r>
            <a:r>
              <a:rPr lang="en-US" sz="2800" b="1" i="0" u="none" strike="noStrike" baseline="0" dirty="0"/>
              <a:t>174.9), Honolulu, Hawaii (21.3,</a:t>
            </a:r>
            <a:r>
              <a:rPr lang="en-US" sz="2800" b="1" i="0" u="none" strike="noStrike" baseline="0" dirty="0">
                <a:latin typeface="Arial" panose="020B0604020202020204" pitchFamily="34" charset="0"/>
                <a:cs typeface="Arial" panose="020B0604020202020204" pitchFamily="34" charset="0"/>
              </a:rPr>
              <a:t> </a:t>
            </a:r>
            <a:r>
              <a:rPr lang="en-US" sz="2800" b="1" dirty="0"/>
              <a:t>−157.9</a:t>
            </a:r>
            <a:r>
              <a:rPr lang="en-US" sz="2800" b="1" i="0" u="none" strike="noStrike" baseline="0" dirty="0"/>
              <a:t>), and Easter Island (−27.1,</a:t>
            </a:r>
            <a:r>
              <a:rPr lang="en-US" sz="2800" b="1" i="0" u="none" strike="noStrike" baseline="0" dirty="0">
                <a:latin typeface="Arial" panose="020B0604020202020204" pitchFamily="34" charset="0"/>
                <a:cs typeface="Arial" panose="020B0604020202020204" pitchFamily="34" charset="0"/>
              </a:rPr>
              <a:t> </a:t>
            </a:r>
            <a:r>
              <a:rPr lang="en-US" sz="2800" b="1" dirty="0"/>
              <a:t>−109.4</a:t>
            </a:r>
            <a:r>
              <a:rPr lang="en-US" sz="2800" b="1" i="0" u="none" strike="noStrike" baseline="0" dirty="0"/>
              <a:t>).</a:t>
            </a:r>
          </a:p>
        </p:txBody>
      </p:sp>
      <p:pic>
        <p:nvPicPr>
          <p:cNvPr id="4" name="Picture 3">
            <a:extLst>
              <a:ext uri="{FF2B5EF4-FFF2-40B4-BE49-F238E27FC236}">
                <a16:creationId xmlns:a16="http://schemas.microsoft.com/office/drawing/2014/main" id="{80722C18-4B62-4BB5-9AA3-AA63DBBC1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050" y="1903890"/>
            <a:ext cx="3976473" cy="3646018"/>
          </a:xfrm>
          <a:prstGeom prst="rect">
            <a:avLst/>
          </a:prstGeom>
        </p:spPr>
      </p:pic>
      <p:sp>
        <p:nvSpPr>
          <p:cNvPr id="5" name="Content Placeholder 2">
            <a:extLst>
              <a:ext uri="{FF2B5EF4-FFF2-40B4-BE49-F238E27FC236}">
                <a16:creationId xmlns:a16="http://schemas.microsoft.com/office/drawing/2014/main" id="{41ABBD97-CD6E-4748-AFB9-9DC33A207BF4}"/>
              </a:ext>
            </a:extLst>
          </p:cNvPr>
          <p:cNvSpPr txBox="1">
            <a:spLocks/>
          </p:cNvSpPr>
          <p:nvPr/>
        </p:nvSpPr>
        <p:spPr>
          <a:xfrm>
            <a:off x="459873" y="5834723"/>
            <a:ext cx="11396650" cy="102327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t>Use coordinate geometry to determine the type of triangle formed.</a:t>
            </a:r>
          </a:p>
        </p:txBody>
      </p:sp>
    </p:spTree>
    <p:extLst>
      <p:ext uri="{BB962C8B-B14F-4D97-AF65-F5344CB8AC3E}">
        <p14:creationId xmlns:p14="http://schemas.microsoft.com/office/powerpoint/2010/main" val="324377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US" sz="2800" b="0" dirty="0">
                <a:solidFill>
                  <a:schemeClr val="tx1"/>
                </a:solidFill>
              </a:rPr>
              <a:t>Classify a Triangle</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59873" y="1745195"/>
            <a:ext cx="11020927"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b="0" i="0" u="none" strike="noStrike" baseline="0" dirty="0"/>
          </a:p>
          <a:p>
            <a:endParaRPr lang="en-US" sz="2800" dirty="0"/>
          </a:p>
          <a:p>
            <a:endParaRPr lang="en-US" sz="2800" b="0" i="0" u="none" strike="noStrike" baseline="0" dirty="0"/>
          </a:p>
          <a:p>
            <a:endParaRPr lang="en-US" sz="2800" dirty="0"/>
          </a:p>
          <a:p>
            <a:endParaRPr lang="en-US" sz="2800" b="0" i="0" u="none" strike="noStrike" baseline="0" dirty="0"/>
          </a:p>
          <a:p>
            <a:endParaRPr lang="en-US" sz="2800" dirty="0"/>
          </a:p>
          <a:p>
            <a:endParaRPr lang="en-US" sz="2800" b="0" i="0" u="none" strike="noStrike" baseline="0" dirty="0"/>
          </a:p>
          <a:p>
            <a:r>
              <a:rPr lang="en-US" sz="2800" b="0" i="0" u="none" strike="noStrike" baseline="0" dirty="0"/>
              <a:t>Because the length of each side is different, the triangle is scalene.</a:t>
            </a:r>
            <a:endParaRPr lang="en-US" sz="2800" i="0" u="none" strike="noStrike" baseline="0" dirty="0"/>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AAA81F1D-B02D-4FAD-887E-AD2C00249B76}"/>
                  </a:ext>
                </a:extLst>
              </p:cNvPr>
              <p:cNvGraphicFramePr>
                <a:graphicFrameLocks noGrp="1"/>
              </p:cNvGraphicFramePr>
              <p:nvPr>
                <p:extLst>
                  <p:ext uri="{D42A27DB-BD31-4B8C-83A1-F6EECF244321}">
                    <p14:modId xmlns:p14="http://schemas.microsoft.com/office/powerpoint/2010/main" val="3386411331"/>
                  </p:ext>
                </p:extLst>
              </p:nvPr>
            </p:nvGraphicFramePr>
            <p:xfrm>
              <a:off x="273842" y="1619075"/>
              <a:ext cx="8275072" cy="1775524"/>
            </p:xfrm>
            <a:graphic>
              <a:graphicData uri="http://schemas.openxmlformats.org/drawingml/2006/table">
                <a:tbl>
                  <a:tblPr firstRow="1" bandRow="1">
                    <a:tableStyleId>{2D5ABB26-0587-4C30-8999-92F81FD0307C}</a:tableStyleId>
                  </a:tblPr>
                  <a:tblGrid>
                    <a:gridCol w="805657">
                      <a:extLst>
                        <a:ext uri="{9D8B030D-6E8A-4147-A177-3AD203B41FA5}">
                          <a16:colId xmlns:a16="http://schemas.microsoft.com/office/drawing/2014/main" val="1215963230"/>
                        </a:ext>
                      </a:extLst>
                    </a:gridCol>
                    <a:gridCol w="393128">
                      <a:extLst>
                        <a:ext uri="{9D8B030D-6E8A-4147-A177-3AD203B41FA5}">
                          <a16:colId xmlns:a16="http://schemas.microsoft.com/office/drawing/2014/main" val="3024542049"/>
                        </a:ext>
                      </a:extLst>
                    </a:gridCol>
                    <a:gridCol w="7076287">
                      <a:extLst>
                        <a:ext uri="{9D8B030D-6E8A-4147-A177-3AD203B41FA5}">
                          <a16:colId xmlns:a16="http://schemas.microsoft.com/office/drawing/2014/main" val="3025517598"/>
                        </a:ext>
                      </a:extLst>
                    </a:gridCol>
                  </a:tblGrid>
                  <a:tr h="370840">
                    <a:tc>
                      <a:txBody>
                        <a:bodyPr/>
                        <a:lstStyle/>
                        <a:p>
                          <a:pPr/>
                          <a14:m>
                            <m:oMathPara xmlns:m="http://schemas.openxmlformats.org/officeDocument/2006/math">
                              <m:oMathParaPr>
                                <m:jc m:val="right"/>
                              </m:oMathParaPr>
                              <m:oMath xmlns:m="http://schemas.openxmlformats.org/officeDocument/2006/math">
                                <m:r>
                                  <a:rPr kumimoji="0" lang="en-US" sz="2800" b="0" i="1" u="none" strike="noStrike" kern="1200" cap="none" spc="0" normalizeH="0" baseline="0" noProof="0" smtClean="0">
                                    <a:ln>
                                      <a:noFill/>
                                    </a:ln>
                                    <a:solidFill>
                                      <a:schemeClr val="tx2"/>
                                    </a:solidFill>
                                    <a:effectLst/>
                                    <a:uLnTx/>
                                    <a:uFillTx/>
                                    <a:latin typeface="Cambria Math" panose="02040503050406030204" pitchFamily="18" charset="0"/>
                                  </a:rPr>
                                  <m:t>𝐸𝐻</m:t>
                                </m:r>
                              </m:oMath>
                            </m:oMathPara>
                          </a14:m>
                          <a:endParaRPr lang="en-IN" sz="2800" i="1" dirty="0">
                            <a:solidFill>
                              <a:schemeClr val="tx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u="none" strike="noStrike" baseline="0" smtClean="0">
                                    <a:solidFill>
                                      <a:schemeClr val="tx2"/>
                                    </a:solidFill>
                                    <a:latin typeface="Cambria Math" panose="02040503050406030204" pitchFamily="18" charset="0"/>
                                  </a:rPr>
                                  <m:t>=</m:t>
                                </m:r>
                              </m:oMath>
                            </m:oMathPara>
                          </a14:m>
                          <a:endParaRPr lang="en-IN" sz="2800" dirty="0">
                            <a:solidFill>
                              <a:schemeClr val="tx2"/>
                            </a:solidFill>
                          </a:endParaRPr>
                        </a:p>
                      </a:txBody>
                      <a:tcPr/>
                    </a:tc>
                    <a:tc>
                      <a:txBody>
                        <a:bodyPr/>
                        <a:lstStyle/>
                        <a:p>
                          <a:pPr/>
                          <a14:m>
                            <m:oMathPara xmlns:m="http://schemas.openxmlformats.org/officeDocument/2006/math">
                              <m:oMathParaPr>
                                <m:jc m:val="left"/>
                              </m:oMathParaPr>
                              <m:oMath xmlns:m="http://schemas.openxmlformats.org/officeDocument/2006/math">
                                <m:rad>
                                  <m:radPr>
                                    <m:degHide m:val="on"/>
                                    <m:ctrlPr>
                                      <a:rPr lang="en-IN" sz="2800" i="1" smtClean="0">
                                        <a:solidFill>
                                          <a:schemeClr val="tx2"/>
                                        </a:solidFill>
                                        <a:latin typeface="Cambria Math" panose="02040503050406030204" pitchFamily="18" charset="0"/>
                                      </a:rPr>
                                    </m:ctrlPr>
                                  </m:radPr>
                                  <m:deg/>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−27.1−21.3</m:t>
                                        </m:r>
                                      </m:e>
                                    </m:d>
                                    <m:r>
                                      <a:rPr lang="en-US" sz="2800" b="0" i="1" baseline="30000" smtClean="0">
                                        <a:solidFill>
                                          <a:schemeClr val="tx2"/>
                                        </a:solidFill>
                                        <a:latin typeface="Cambria Math" panose="02040503050406030204" pitchFamily="18" charset="0"/>
                                      </a:rPr>
                                      <m:t>2</m:t>
                                    </m:r>
                                    <m:r>
                                      <a:rPr lang="en-US" sz="2800" b="0" i="1" smtClean="0">
                                        <a:solidFill>
                                          <a:schemeClr val="tx2"/>
                                        </a:solidFill>
                                        <a:latin typeface="Cambria Math" panose="02040503050406030204" pitchFamily="18" charset="0"/>
                                      </a:rPr>
                                      <m:t>+</m:t>
                                    </m:r>
                                    <m:d>
                                      <m:dPr>
                                        <m:begChr m:val="["/>
                                        <m:endChr m:val="]"/>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−109.4−</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−157.9</m:t>
                                            </m:r>
                                          </m:e>
                                        </m:d>
                                      </m:e>
                                    </m:d>
                                    <m:r>
                                      <a:rPr lang="en-US" sz="2800" b="0" i="1" baseline="30000" smtClean="0">
                                        <a:solidFill>
                                          <a:schemeClr val="tx2"/>
                                        </a:solidFill>
                                        <a:latin typeface="Cambria Math" panose="02040503050406030204" pitchFamily="18" charset="0"/>
                                      </a:rPr>
                                      <m:t>2</m:t>
                                    </m:r>
                                  </m:e>
                                </m:rad>
                              </m:oMath>
                            </m:oMathPara>
                          </a14:m>
                          <a:endParaRPr lang="en-IN" sz="2800" dirty="0">
                            <a:solidFill>
                              <a:schemeClr val="tx2"/>
                            </a:solidFill>
                          </a:endParaRPr>
                        </a:p>
                      </a:txBody>
                      <a:tcPr/>
                    </a:tc>
                    <a:extLst>
                      <a:ext uri="{0D108BD9-81ED-4DB2-BD59-A6C34878D82A}">
                        <a16:rowId xmlns:a16="http://schemas.microsoft.com/office/drawing/2014/main" val="3856700823"/>
                      </a:ext>
                    </a:extLst>
                  </a:tr>
                  <a:tr h="0">
                    <a:tc>
                      <a:txBody>
                        <a:bodyPr/>
                        <a:lstStyle/>
                        <a:p>
                          <a:endParaRPr lang="en-IN"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u="none" strike="noStrike" baseline="0" smtClean="0">
                                    <a:solidFill>
                                      <a:schemeClr val="tx2"/>
                                    </a:solidFill>
                                    <a:latin typeface="Cambria Math" panose="02040503050406030204" pitchFamily="18" charset="0"/>
                                  </a:rPr>
                                  <m:t>=</m:t>
                                </m:r>
                              </m:oMath>
                            </m:oMathPara>
                          </a14:m>
                          <a:endParaRPr lang="en-US" sz="2800" b="0" i="0" u="none" strike="noStrike" baseline="0" dirty="0">
                            <a:solidFill>
                              <a:schemeClr val="tx2"/>
                            </a:solidFill>
                          </a:endParaRPr>
                        </a:p>
                      </a:txBody>
                      <a:tcPr/>
                    </a:tc>
                    <a:tc>
                      <a:txBody>
                        <a:bodyPr/>
                        <a:lstStyle/>
                        <a:p>
                          <a:pPr/>
                          <a14:m>
                            <m:oMathPara xmlns:m="http://schemas.openxmlformats.org/officeDocument/2006/math">
                              <m:oMathParaPr>
                                <m:jc m:val="left"/>
                              </m:oMathParaPr>
                              <m:oMath xmlns:m="http://schemas.openxmlformats.org/officeDocument/2006/math">
                                <m:rad>
                                  <m:radPr>
                                    <m:degHide m:val="on"/>
                                    <m:ctrlPr>
                                      <a:rPr lang="en-US" sz="2800" b="0" i="1" u="none" strike="noStrike" baseline="0" smtClean="0">
                                        <a:solidFill>
                                          <a:schemeClr val="tx2"/>
                                        </a:solidFill>
                                        <a:latin typeface="Cambria Math" panose="02040503050406030204" pitchFamily="18" charset="0"/>
                                      </a:rPr>
                                    </m:ctrlPr>
                                  </m:radPr>
                                  <m:deg/>
                                  <m:e>
                                    <m:d>
                                      <m:dPr>
                                        <m:ctrlPr>
                                          <a:rPr lang="en-US" sz="2800" b="0" i="1" u="none" strike="noStrike" baseline="0" smtClean="0">
                                            <a:solidFill>
                                              <a:schemeClr val="tx2"/>
                                            </a:solidFill>
                                            <a:latin typeface="Cambria Math" panose="02040503050406030204" pitchFamily="18" charset="0"/>
                                          </a:rPr>
                                        </m:ctrlPr>
                                      </m:dPr>
                                      <m:e>
                                        <m:r>
                                          <a:rPr lang="en-US" sz="2800" b="0" u="none" strike="noStrike" baseline="0" smtClean="0">
                                            <a:solidFill>
                                              <a:schemeClr val="tx2"/>
                                            </a:solidFill>
                                            <a:latin typeface="Cambria Math" panose="02040503050406030204" pitchFamily="18" charset="0"/>
                                          </a:rPr>
                                          <m:t>−</m:t>
                                        </m:r>
                                        <m:r>
                                          <a:rPr lang="en-US" sz="2800" b="0" i="0" u="none" strike="noStrike" baseline="0" smtClean="0">
                                            <a:solidFill>
                                              <a:schemeClr val="tx2"/>
                                            </a:solidFill>
                                            <a:latin typeface="Cambria Math" panose="02040503050406030204" pitchFamily="18" charset="0"/>
                                          </a:rPr>
                                          <m:t>48</m:t>
                                        </m:r>
                                        <m:r>
                                          <a:rPr lang="en-US" sz="2800" b="0" u="none" strike="noStrike" baseline="0" smtClean="0">
                                            <a:solidFill>
                                              <a:schemeClr val="tx2"/>
                                            </a:solidFill>
                                            <a:latin typeface="Cambria Math" panose="02040503050406030204" pitchFamily="18" charset="0"/>
                                          </a:rPr>
                                          <m:t>.</m:t>
                                        </m:r>
                                        <m:r>
                                          <a:rPr lang="en-US" sz="2800" b="0" i="0" u="none" strike="noStrike" baseline="0" smtClean="0">
                                            <a:solidFill>
                                              <a:schemeClr val="tx2"/>
                                            </a:solidFill>
                                            <a:latin typeface="Cambria Math" panose="02040503050406030204" pitchFamily="18" charset="0"/>
                                          </a:rPr>
                                          <m:t>4</m:t>
                                        </m:r>
                                      </m:e>
                                    </m:d>
                                    <m:r>
                                      <a:rPr lang="en-US" sz="2800" b="0" u="none" strike="noStrike" baseline="30000" smtClean="0">
                                        <a:solidFill>
                                          <a:schemeClr val="tx2"/>
                                        </a:solidFill>
                                        <a:latin typeface="Cambria Math" panose="02040503050406030204" pitchFamily="18" charset="0"/>
                                      </a:rPr>
                                      <m:t>2</m:t>
                                    </m:r>
                                    <m:r>
                                      <a:rPr lang="en-US" sz="2800" b="0" u="none" strike="noStrike" baseline="0" smtClean="0">
                                        <a:solidFill>
                                          <a:schemeClr val="tx2"/>
                                        </a:solidFill>
                                        <a:latin typeface="Cambria Math" panose="02040503050406030204" pitchFamily="18" charset="0"/>
                                      </a:rPr>
                                      <m:t>+</m:t>
                                    </m:r>
                                    <m:d>
                                      <m:dPr>
                                        <m:ctrlPr>
                                          <a:rPr lang="en-US" sz="2800" b="0" i="1" u="none" strike="noStrike" baseline="0" smtClean="0">
                                            <a:solidFill>
                                              <a:schemeClr val="tx2"/>
                                            </a:solidFill>
                                            <a:latin typeface="Cambria Math" panose="02040503050406030204" pitchFamily="18" charset="0"/>
                                          </a:rPr>
                                        </m:ctrlPr>
                                      </m:dPr>
                                      <m:e>
                                        <m:r>
                                          <a:rPr lang="en-US" sz="2800" b="0" i="0" u="none" strike="noStrike" baseline="0" smtClean="0">
                                            <a:solidFill>
                                              <a:schemeClr val="tx2"/>
                                            </a:solidFill>
                                            <a:latin typeface="Cambria Math" panose="02040503050406030204" pitchFamily="18" charset="0"/>
                                          </a:rPr>
                                          <m:t>48</m:t>
                                        </m:r>
                                        <m:r>
                                          <a:rPr lang="en-US" sz="2800" b="0" u="none" strike="noStrike" baseline="0" smtClean="0">
                                            <a:solidFill>
                                              <a:schemeClr val="tx2"/>
                                            </a:solidFill>
                                            <a:latin typeface="Cambria Math" panose="02040503050406030204" pitchFamily="18" charset="0"/>
                                          </a:rPr>
                                          <m:t>.</m:t>
                                        </m:r>
                                        <m:r>
                                          <a:rPr lang="en-US" sz="2800" b="0" i="0" u="none" strike="noStrike" baseline="0" smtClean="0">
                                            <a:solidFill>
                                              <a:schemeClr val="tx2"/>
                                            </a:solidFill>
                                            <a:latin typeface="Cambria Math" panose="02040503050406030204" pitchFamily="18" charset="0"/>
                                          </a:rPr>
                                          <m:t>5</m:t>
                                        </m:r>
                                      </m:e>
                                    </m:d>
                                    <m:r>
                                      <a:rPr lang="en-US" sz="2800" b="0" u="none" strike="noStrike" baseline="30000" smtClean="0">
                                        <a:solidFill>
                                          <a:schemeClr val="tx2"/>
                                        </a:solidFill>
                                        <a:latin typeface="Cambria Math" panose="02040503050406030204" pitchFamily="18" charset="0"/>
                                      </a:rPr>
                                      <m:t>2</m:t>
                                    </m:r>
                                  </m:e>
                                </m:rad>
                              </m:oMath>
                            </m:oMathPara>
                          </a14:m>
                          <a:endParaRPr lang="en-IN" sz="2800" dirty="0">
                            <a:solidFill>
                              <a:schemeClr val="tx2"/>
                            </a:solidFill>
                          </a:endParaRPr>
                        </a:p>
                      </a:txBody>
                      <a:tcPr/>
                    </a:tc>
                    <a:extLst>
                      <a:ext uri="{0D108BD9-81ED-4DB2-BD59-A6C34878D82A}">
                        <a16:rowId xmlns:a16="http://schemas.microsoft.com/office/drawing/2014/main" val="3665679568"/>
                      </a:ext>
                    </a:extLst>
                  </a:tr>
                  <a:tr h="370840">
                    <a:tc>
                      <a:txBody>
                        <a:bodyPr/>
                        <a:lstStyle/>
                        <a:p>
                          <a:endParaRPr lang="en-IN"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u="none" strike="noStrike" baseline="0" smtClean="0">
                                    <a:solidFill>
                                      <a:schemeClr val="tx2"/>
                                    </a:solidFill>
                                    <a:latin typeface="Cambria Math" panose="02040503050406030204" pitchFamily="18" charset="0"/>
                                  </a:rPr>
                                  <m:t>=</m:t>
                                </m:r>
                              </m:oMath>
                            </m:oMathPara>
                          </a14:m>
                          <a:endParaRPr lang="en-IN" sz="2800" dirty="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ad>
                                <m:radPr>
                                  <m:degHide m:val="on"/>
                                  <m:ctrlPr>
                                    <a:rPr lang="en-IN" sz="2800" i="1" smtClean="0">
                                      <a:solidFill>
                                        <a:schemeClr val="tx2"/>
                                      </a:solidFill>
                                      <a:latin typeface="Cambria Math" panose="02040503050406030204" pitchFamily="18" charset="0"/>
                                    </a:rPr>
                                  </m:ctrlPr>
                                </m:radPr>
                                <m:deg/>
                                <m:e>
                                  <m:r>
                                    <a:rPr lang="en-US" sz="2800" b="0" i="0" smtClean="0">
                                      <a:solidFill>
                                        <a:schemeClr val="tx2"/>
                                      </a:solidFill>
                                      <a:latin typeface="Cambria Math" panose="02040503050406030204" pitchFamily="18" charset="0"/>
                                    </a:rPr>
                                    <m:t>2342</m:t>
                                  </m:r>
                                  <m:r>
                                    <a:rPr lang="en-US" sz="2800" b="0" smtClean="0">
                                      <a:solidFill>
                                        <a:schemeClr val="tx2"/>
                                      </a:solidFill>
                                      <a:latin typeface="Cambria Math" panose="02040503050406030204" pitchFamily="18" charset="0"/>
                                    </a:rPr>
                                    <m:t>.</m:t>
                                  </m:r>
                                  <m:r>
                                    <a:rPr lang="en-US" sz="2800" b="0" i="0" smtClean="0">
                                      <a:solidFill>
                                        <a:schemeClr val="tx2"/>
                                      </a:solidFill>
                                      <a:latin typeface="Cambria Math" panose="02040503050406030204" pitchFamily="18" charset="0"/>
                                    </a:rPr>
                                    <m:t>56</m:t>
                                  </m:r>
                                  <m:r>
                                    <a:rPr lang="en-US" sz="2800" b="0" smtClean="0">
                                      <a:solidFill>
                                        <a:schemeClr val="tx2"/>
                                      </a:solidFill>
                                      <a:latin typeface="Cambria Math" panose="02040503050406030204" pitchFamily="18" charset="0"/>
                                    </a:rPr>
                                    <m:t>+</m:t>
                                  </m:r>
                                  <m:r>
                                    <a:rPr lang="en-US" sz="2800" b="0" i="0" smtClean="0">
                                      <a:solidFill>
                                        <a:schemeClr val="tx2"/>
                                      </a:solidFill>
                                      <a:latin typeface="Cambria Math" panose="02040503050406030204" pitchFamily="18" charset="0"/>
                                    </a:rPr>
                                    <m:t>2352</m:t>
                                  </m:r>
                                  <m:r>
                                    <a:rPr lang="en-US" sz="2800" b="0" smtClean="0">
                                      <a:solidFill>
                                        <a:schemeClr val="tx2"/>
                                      </a:solidFill>
                                      <a:latin typeface="Cambria Math" panose="02040503050406030204" pitchFamily="18" charset="0"/>
                                    </a:rPr>
                                    <m:t>.</m:t>
                                  </m:r>
                                  <m:r>
                                    <a:rPr lang="en-US" sz="2800" b="0" i="0" smtClean="0">
                                      <a:solidFill>
                                        <a:schemeClr val="tx2"/>
                                      </a:solidFill>
                                      <a:latin typeface="Cambria Math" panose="02040503050406030204" pitchFamily="18" charset="0"/>
                                    </a:rPr>
                                    <m:t>2</m:t>
                                  </m:r>
                                  <m:r>
                                    <a:rPr lang="en-US" sz="2800" b="0" smtClean="0">
                                      <a:solidFill>
                                        <a:schemeClr val="tx2"/>
                                      </a:solidFill>
                                      <a:latin typeface="Cambria Math" panose="02040503050406030204" pitchFamily="18" charset="0"/>
                                    </a:rPr>
                                    <m:t>5</m:t>
                                  </m:r>
                                </m:e>
                              </m:rad>
                            </m:oMath>
                          </a14:m>
                          <a:r>
                            <a:rPr lang="en-IN" sz="2800" dirty="0">
                              <a:solidFill>
                                <a:schemeClr val="tx2"/>
                              </a:solidFill>
                            </a:rPr>
                            <a:t> </a:t>
                          </a:r>
                          <a14:m>
                            <m:oMath xmlns:m="http://schemas.openxmlformats.org/officeDocument/2006/math">
                              <m:r>
                                <a:rPr lang="en-IN" sz="2800" smtClean="0">
                                  <a:solidFill>
                                    <a:schemeClr val="tx2"/>
                                  </a:solidFill>
                                  <a:latin typeface="Cambria Math" panose="02040503050406030204" pitchFamily="18" charset="0"/>
                                </a:rPr>
                                <m:t>≈</m:t>
                              </m:r>
                            </m:oMath>
                          </a14:m>
                          <a:r>
                            <a:rPr lang="en-IN" sz="2800" dirty="0">
                              <a:solidFill>
                                <a:schemeClr val="tx2"/>
                              </a:solidFill>
                            </a:rPr>
                            <a:t> 68.5</a:t>
                          </a:r>
                        </a:p>
                      </a:txBody>
                      <a:tcPr/>
                    </a:tc>
                    <a:extLst>
                      <a:ext uri="{0D108BD9-81ED-4DB2-BD59-A6C34878D82A}">
                        <a16:rowId xmlns:a16="http://schemas.microsoft.com/office/drawing/2014/main" val="3587901509"/>
                      </a:ext>
                    </a:extLst>
                  </a:tr>
                </a:tbl>
              </a:graphicData>
            </a:graphic>
          </p:graphicFrame>
        </mc:Choice>
        <mc:Fallback xmlns="">
          <p:graphicFrame>
            <p:nvGraphicFramePr>
              <p:cNvPr id="3" name="Table 4">
                <a:extLst>
                  <a:ext uri="{FF2B5EF4-FFF2-40B4-BE49-F238E27FC236}">
                    <a16:creationId xmlns:a16="http://schemas.microsoft.com/office/drawing/2014/main" id="{AAA81F1D-B02D-4FAD-887E-AD2C00249B76}"/>
                  </a:ext>
                </a:extLst>
              </p:cNvPr>
              <p:cNvGraphicFramePr>
                <a:graphicFrameLocks noGrp="1"/>
              </p:cNvGraphicFramePr>
              <p:nvPr>
                <p:extLst>
                  <p:ext uri="{D42A27DB-BD31-4B8C-83A1-F6EECF244321}">
                    <p14:modId xmlns:p14="http://schemas.microsoft.com/office/powerpoint/2010/main" val="3386411331"/>
                  </p:ext>
                </p:extLst>
              </p:nvPr>
            </p:nvGraphicFramePr>
            <p:xfrm>
              <a:off x="273842" y="1619075"/>
              <a:ext cx="8275072" cy="1775524"/>
            </p:xfrm>
            <a:graphic>
              <a:graphicData uri="http://schemas.openxmlformats.org/drawingml/2006/table">
                <a:tbl>
                  <a:tblPr firstRow="1" bandRow="1">
                    <a:tableStyleId>{2D5ABB26-0587-4C30-8999-92F81FD0307C}</a:tableStyleId>
                  </a:tblPr>
                  <a:tblGrid>
                    <a:gridCol w="805657">
                      <a:extLst>
                        <a:ext uri="{9D8B030D-6E8A-4147-A177-3AD203B41FA5}">
                          <a16:colId xmlns:a16="http://schemas.microsoft.com/office/drawing/2014/main" val="1215963230"/>
                        </a:ext>
                      </a:extLst>
                    </a:gridCol>
                    <a:gridCol w="393128">
                      <a:extLst>
                        <a:ext uri="{9D8B030D-6E8A-4147-A177-3AD203B41FA5}">
                          <a16:colId xmlns:a16="http://schemas.microsoft.com/office/drawing/2014/main" val="3024542049"/>
                        </a:ext>
                      </a:extLst>
                    </a:gridCol>
                    <a:gridCol w="7076287">
                      <a:extLst>
                        <a:ext uri="{9D8B030D-6E8A-4147-A177-3AD203B41FA5}">
                          <a16:colId xmlns:a16="http://schemas.microsoft.com/office/drawing/2014/main" val="3025517598"/>
                        </a:ext>
                      </a:extLst>
                    </a:gridCol>
                  </a:tblGrid>
                  <a:tr h="608203">
                    <a:tc>
                      <a:txBody>
                        <a:bodyPr/>
                        <a:lstStyle/>
                        <a:p>
                          <a:endParaRPr lang="en-US"/>
                        </a:p>
                      </a:txBody>
                      <a:tcPr>
                        <a:blipFill>
                          <a:blip r:embed="rId2"/>
                          <a:stretch>
                            <a:fillRect r="-929545" b="-219000"/>
                          </a:stretch>
                        </a:blipFill>
                      </a:tcPr>
                    </a:tc>
                    <a:tc>
                      <a:txBody>
                        <a:bodyPr/>
                        <a:lstStyle/>
                        <a:p>
                          <a:endParaRPr lang="en-US"/>
                        </a:p>
                      </a:txBody>
                      <a:tcPr>
                        <a:blipFill>
                          <a:blip r:embed="rId2"/>
                          <a:stretch>
                            <a:fillRect l="-203077" r="-1787692" b="-219000"/>
                          </a:stretch>
                        </a:blipFill>
                      </a:tcPr>
                    </a:tc>
                    <a:tc>
                      <a:txBody>
                        <a:bodyPr/>
                        <a:lstStyle/>
                        <a:p>
                          <a:endParaRPr lang="en-US"/>
                        </a:p>
                      </a:txBody>
                      <a:tcPr>
                        <a:blipFill>
                          <a:blip r:embed="rId2"/>
                          <a:stretch>
                            <a:fillRect l="-16954" b="-219000"/>
                          </a:stretch>
                        </a:blipFill>
                      </a:tcPr>
                    </a:tc>
                    <a:extLst>
                      <a:ext uri="{0D108BD9-81ED-4DB2-BD59-A6C34878D82A}">
                        <a16:rowId xmlns:a16="http://schemas.microsoft.com/office/drawing/2014/main" val="3856700823"/>
                      </a:ext>
                    </a:extLst>
                  </a:tr>
                  <a:tr h="608203">
                    <a:tc>
                      <a:txBody>
                        <a:bodyPr/>
                        <a:lstStyle/>
                        <a:p>
                          <a:endParaRPr lang="en-IN" sz="2800" dirty="0"/>
                        </a:p>
                      </a:txBody>
                      <a:tcPr/>
                    </a:tc>
                    <a:tc>
                      <a:txBody>
                        <a:bodyPr/>
                        <a:lstStyle/>
                        <a:p>
                          <a:endParaRPr lang="en-US"/>
                        </a:p>
                      </a:txBody>
                      <a:tcPr>
                        <a:blipFill>
                          <a:blip r:embed="rId2"/>
                          <a:stretch>
                            <a:fillRect l="-203077" t="-100000" r="-1787692" b="-119000"/>
                          </a:stretch>
                        </a:blipFill>
                      </a:tcPr>
                    </a:tc>
                    <a:tc>
                      <a:txBody>
                        <a:bodyPr/>
                        <a:lstStyle/>
                        <a:p>
                          <a:endParaRPr lang="en-US"/>
                        </a:p>
                      </a:txBody>
                      <a:tcPr>
                        <a:blipFill>
                          <a:blip r:embed="rId2"/>
                          <a:stretch>
                            <a:fillRect l="-16954" t="-100000" b="-119000"/>
                          </a:stretch>
                        </a:blipFill>
                      </a:tcPr>
                    </a:tc>
                    <a:extLst>
                      <a:ext uri="{0D108BD9-81ED-4DB2-BD59-A6C34878D82A}">
                        <a16:rowId xmlns:a16="http://schemas.microsoft.com/office/drawing/2014/main" val="3665679568"/>
                      </a:ext>
                    </a:extLst>
                  </a:tr>
                  <a:tr h="559118">
                    <a:tc>
                      <a:txBody>
                        <a:bodyPr/>
                        <a:lstStyle/>
                        <a:p>
                          <a:endParaRPr lang="en-IN" sz="2800" dirty="0"/>
                        </a:p>
                      </a:txBody>
                      <a:tcPr/>
                    </a:tc>
                    <a:tc>
                      <a:txBody>
                        <a:bodyPr/>
                        <a:lstStyle/>
                        <a:p>
                          <a:endParaRPr lang="en-US"/>
                        </a:p>
                      </a:txBody>
                      <a:tcPr>
                        <a:blipFill>
                          <a:blip r:embed="rId2"/>
                          <a:stretch>
                            <a:fillRect l="-203077" t="-217391" r="-1787692" b="-29348"/>
                          </a:stretch>
                        </a:blipFill>
                      </a:tcPr>
                    </a:tc>
                    <a:tc>
                      <a:txBody>
                        <a:bodyPr/>
                        <a:lstStyle/>
                        <a:p>
                          <a:endParaRPr lang="en-US"/>
                        </a:p>
                      </a:txBody>
                      <a:tcPr>
                        <a:blipFill>
                          <a:blip r:embed="rId2"/>
                          <a:stretch>
                            <a:fillRect l="-16954" t="-217391" b="-29348"/>
                          </a:stretch>
                        </a:blipFill>
                      </a:tcPr>
                    </a:tc>
                    <a:extLst>
                      <a:ext uri="{0D108BD9-81ED-4DB2-BD59-A6C34878D82A}">
                        <a16:rowId xmlns:a16="http://schemas.microsoft.com/office/drawing/2014/main" val="358790150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B01373A-6D91-4E94-AE07-7E0E633CDBD5}"/>
                  </a:ext>
                </a:extLst>
              </p:cNvPr>
              <p:cNvGraphicFramePr>
                <a:graphicFrameLocks noGrp="1"/>
              </p:cNvGraphicFramePr>
              <p:nvPr>
                <p:extLst>
                  <p:ext uri="{D42A27DB-BD31-4B8C-83A1-F6EECF244321}">
                    <p14:modId xmlns:p14="http://schemas.microsoft.com/office/powerpoint/2010/main" val="1091891590"/>
                  </p:ext>
                </p:extLst>
              </p:nvPr>
            </p:nvGraphicFramePr>
            <p:xfrm>
              <a:off x="273842" y="3629216"/>
              <a:ext cx="8275072" cy="1824609"/>
            </p:xfrm>
            <a:graphic>
              <a:graphicData uri="http://schemas.openxmlformats.org/drawingml/2006/table">
                <a:tbl>
                  <a:tblPr firstRow="1" bandRow="1">
                    <a:tableStyleId>{2D5ABB26-0587-4C30-8999-92F81FD0307C}</a:tableStyleId>
                  </a:tblPr>
                  <a:tblGrid>
                    <a:gridCol w="805657">
                      <a:extLst>
                        <a:ext uri="{9D8B030D-6E8A-4147-A177-3AD203B41FA5}">
                          <a16:colId xmlns:a16="http://schemas.microsoft.com/office/drawing/2014/main" val="1215963230"/>
                        </a:ext>
                      </a:extLst>
                    </a:gridCol>
                    <a:gridCol w="393128">
                      <a:extLst>
                        <a:ext uri="{9D8B030D-6E8A-4147-A177-3AD203B41FA5}">
                          <a16:colId xmlns:a16="http://schemas.microsoft.com/office/drawing/2014/main" val="3024542049"/>
                        </a:ext>
                      </a:extLst>
                    </a:gridCol>
                    <a:gridCol w="7076287">
                      <a:extLst>
                        <a:ext uri="{9D8B030D-6E8A-4147-A177-3AD203B41FA5}">
                          <a16:colId xmlns:a16="http://schemas.microsoft.com/office/drawing/2014/main" val="3025517598"/>
                        </a:ext>
                      </a:extLst>
                    </a:gridCol>
                  </a:tblGrid>
                  <a:tr h="370840">
                    <a:tc>
                      <a:txBody>
                        <a:bodyPr/>
                        <a:lstStyle/>
                        <a:p>
                          <a:pPr/>
                          <a14:m>
                            <m:oMathPara xmlns:m="http://schemas.openxmlformats.org/officeDocument/2006/math">
                              <m:oMathParaPr>
                                <m:jc m:val="right"/>
                              </m:oMathParaPr>
                              <m:oMath xmlns:m="http://schemas.openxmlformats.org/officeDocument/2006/math">
                                <m:r>
                                  <a:rPr kumimoji="0" lang="en-US" sz="2800" b="0" i="1" u="none" strike="noStrike" kern="1200" cap="none" spc="0" normalizeH="0" baseline="0" noProof="0" smtClean="0">
                                    <a:ln>
                                      <a:noFill/>
                                    </a:ln>
                                    <a:solidFill>
                                      <a:schemeClr val="tx2"/>
                                    </a:solidFill>
                                    <a:effectLst/>
                                    <a:uLnTx/>
                                    <a:uFillTx/>
                                    <a:latin typeface="Cambria Math" panose="02040503050406030204" pitchFamily="18" charset="0"/>
                                  </a:rPr>
                                  <m:t>𝐴𝐻</m:t>
                                </m:r>
                              </m:oMath>
                            </m:oMathPara>
                          </a14:m>
                          <a:endParaRPr lang="en-IN" sz="2800" i="1" dirty="0">
                            <a:solidFill>
                              <a:schemeClr val="tx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u="none" strike="noStrike" baseline="0" smtClean="0">
                                    <a:solidFill>
                                      <a:schemeClr val="tx2"/>
                                    </a:solidFill>
                                    <a:latin typeface="Cambria Math" panose="02040503050406030204" pitchFamily="18" charset="0"/>
                                  </a:rPr>
                                  <m:t>=</m:t>
                                </m:r>
                              </m:oMath>
                            </m:oMathPara>
                          </a14:m>
                          <a:endParaRPr lang="en-IN" sz="2800" dirty="0">
                            <a:solidFill>
                              <a:schemeClr val="tx2"/>
                            </a:solidFill>
                          </a:endParaRPr>
                        </a:p>
                      </a:txBody>
                      <a:tcPr/>
                    </a:tc>
                    <a:tc>
                      <a:txBody>
                        <a:bodyPr/>
                        <a:lstStyle/>
                        <a:p>
                          <a:pPr/>
                          <a14:m>
                            <m:oMathPara xmlns:m="http://schemas.openxmlformats.org/officeDocument/2006/math">
                              <m:oMathParaPr>
                                <m:jc m:val="left"/>
                              </m:oMathParaPr>
                              <m:oMath xmlns:m="http://schemas.openxmlformats.org/officeDocument/2006/math">
                                <m:rad>
                                  <m:radPr>
                                    <m:degHide m:val="on"/>
                                    <m:ctrlPr>
                                      <a:rPr lang="en-IN" sz="2800" i="1" smtClean="0">
                                        <a:solidFill>
                                          <a:schemeClr val="tx2"/>
                                        </a:solidFill>
                                        <a:latin typeface="Cambria Math" panose="02040503050406030204" pitchFamily="18" charset="0"/>
                                      </a:rPr>
                                    </m:ctrlPr>
                                  </m:radPr>
                                  <m:deg/>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−40.9−21.3</m:t>
                                        </m:r>
                                      </m:e>
                                    </m:d>
                                    <m:r>
                                      <a:rPr lang="en-US" sz="2800" b="0" i="1" baseline="30000" smtClean="0">
                                        <a:solidFill>
                                          <a:schemeClr val="tx2"/>
                                        </a:solidFill>
                                        <a:latin typeface="Cambria Math" panose="02040503050406030204" pitchFamily="18" charset="0"/>
                                      </a:rPr>
                                      <m:t>2</m:t>
                                    </m:r>
                                    <m:r>
                                      <a:rPr lang="en-US" sz="2800" b="0" i="1" smtClean="0">
                                        <a:solidFill>
                                          <a:schemeClr val="tx2"/>
                                        </a:solidFill>
                                        <a:latin typeface="Cambria Math" panose="02040503050406030204" pitchFamily="18" charset="0"/>
                                      </a:rPr>
                                      <m:t>+</m:t>
                                    </m:r>
                                    <m:d>
                                      <m:dPr>
                                        <m:begChr m:val="["/>
                                        <m:endChr m:val="]"/>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174.9−</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−157.9</m:t>
                                            </m:r>
                                          </m:e>
                                        </m:d>
                                      </m:e>
                                    </m:d>
                                    <m:r>
                                      <a:rPr lang="en-US" sz="2800" b="0" i="1" baseline="30000" smtClean="0">
                                        <a:solidFill>
                                          <a:schemeClr val="tx2"/>
                                        </a:solidFill>
                                        <a:latin typeface="Cambria Math" panose="02040503050406030204" pitchFamily="18" charset="0"/>
                                      </a:rPr>
                                      <m:t>2</m:t>
                                    </m:r>
                                  </m:e>
                                </m:rad>
                              </m:oMath>
                            </m:oMathPara>
                          </a14:m>
                          <a:endParaRPr lang="en-IN" sz="2800" dirty="0">
                            <a:solidFill>
                              <a:schemeClr val="tx2"/>
                            </a:solidFill>
                          </a:endParaRPr>
                        </a:p>
                      </a:txBody>
                      <a:tcPr/>
                    </a:tc>
                    <a:extLst>
                      <a:ext uri="{0D108BD9-81ED-4DB2-BD59-A6C34878D82A}">
                        <a16:rowId xmlns:a16="http://schemas.microsoft.com/office/drawing/2014/main" val="3856700823"/>
                      </a:ext>
                    </a:extLst>
                  </a:tr>
                  <a:tr h="0">
                    <a:tc>
                      <a:txBody>
                        <a:bodyPr/>
                        <a:lstStyle/>
                        <a:p>
                          <a:endParaRPr lang="en-IN"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u="none" strike="noStrike" baseline="0" smtClean="0">
                                    <a:solidFill>
                                      <a:schemeClr val="tx2"/>
                                    </a:solidFill>
                                    <a:latin typeface="Cambria Math" panose="02040503050406030204" pitchFamily="18" charset="0"/>
                                  </a:rPr>
                                  <m:t>=</m:t>
                                </m:r>
                              </m:oMath>
                            </m:oMathPara>
                          </a14:m>
                          <a:endParaRPr lang="en-US" sz="2800" b="0" i="0" u="none" strike="noStrike" baseline="0" dirty="0">
                            <a:solidFill>
                              <a:schemeClr val="tx2"/>
                            </a:solidFill>
                          </a:endParaRPr>
                        </a:p>
                      </a:txBody>
                      <a:tcPr/>
                    </a:tc>
                    <a:tc>
                      <a:txBody>
                        <a:bodyPr/>
                        <a:lstStyle/>
                        <a:p>
                          <a:pPr/>
                          <a14:m>
                            <m:oMathPara xmlns:m="http://schemas.openxmlformats.org/officeDocument/2006/math">
                              <m:oMathParaPr>
                                <m:jc m:val="left"/>
                              </m:oMathParaPr>
                              <m:oMath xmlns:m="http://schemas.openxmlformats.org/officeDocument/2006/math">
                                <m:rad>
                                  <m:radPr>
                                    <m:degHide m:val="on"/>
                                    <m:ctrlPr>
                                      <a:rPr lang="en-US" sz="2800" b="0" i="1" u="none" strike="noStrike" baseline="0" smtClean="0">
                                        <a:solidFill>
                                          <a:schemeClr val="tx2"/>
                                        </a:solidFill>
                                        <a:latin typeface="Cambria Math" panose="02040503050406030204" pitchFamily="18" charset="0"/>
                                      </a:rPr>
                                    </m:ctrlPr>
                                  </m:radPr>
                                  <m:deg/>
                                  <m:e>
                                    <m:d>
                                      <m:dPr>
                                        <m:ctrlPr>
                                          <a:rPr lang="en-US" sz="2800" b="0" i="1" u="none" strike="noStrike" baseline="0" smtClean="0">
                                            <a:solidFill>
                                              <a:schemeClr val="tx2"/>
                                            </a:solidFill>
                                            <a:latin typeface="Cambria Math" panose="02040503050406030204" pitchFamily="18" charset="0"/>
                                          </a:rPr>
                                        </m:ctrlPr>
                                      </m:dPr>
                                      <m:e>
                                        <m:r>
                                          <a:rPr lang="en-US" sz="2800" b="0" u="none" strike="noStrike" baseline="0" smtClean="0">
                                            <a:solidFill>
                                              <a:schemeClr val="tx2"/>
                                            </a:solidFill>
                                            <a:latin typeface="Cambria Math" panose="02040503050406030204" pitchFamily="18" charset="0"/>
                                          </a:rPr>
                                          <m:t>−</m:t>
                                        </m:r>
                                        <m:r>
                                          <a:rPr lang="en-US" sz="2800" b="0" i="0" u="none" strike="noStrike" baseline="0" smtClean="0">
                                            <a:solidFill>
                                              <a:schemeClr val="tx2"/>
                                            </a:solidFill>
                                            <a:latin typeface="Cambria Math" panose="02040503050406030204" pitchFamily="18" charset="0"/>
                                          </a:rPr>
                                          <m:t>62</m:t>
                                        </m:r>
                                        <m:r>
                                          <a:rPr lang="en-US" sz="2800" b="0" u="none" strike="noStrike" baseline="0" smtClean="0">
                                            <a:solidFill>
                                              <a:schemeClr val="tx2"/>
                                            </a:solidFill>
                                            <a:latin typeface="Cambria Math" panose="02040503050406030204" pitchFamily="18" charset="0"/>
                                          </a:rPr>
                                          <m:t>.</m:t>
                                        </m:r>
                                        <m:r>
                                          <a:rPr lang="en-US" sz="2800" b="0" i="0" u="none" strike="noStrike" baseline="0" smtClean="0">
                                            <a:solidFill>
                                              <a:schemeClr val="tx2"/>
                                            </a:solidFill>
                                            <a:latin typeface="Cambria Math" panose="02040503050406030204" pitchFamily="18" charset="0"/>
                                          </a:rPr>
                                          <m:t>2</m:t>
                                        </m:r>
                                      </m:e>
                                    </m:d>
                                    <m:r>
                                      <a:rPr lang="en-US" sz="2800" b="0" u="none" strike="noStrike" baseline="30000" smtClean="0">
                                        <a:solidFill>
                                          <a:schemeClr val="tx2"/>
                                        </a:solidFill>
                                        <a:latin typeface="Cambria Math" panose="02040503050406030204" pitchFamily="18" charset="0"/>
                                      </a:rPr>
                                      <m:t>2</m:t>
                                    </m:r>
                                    <m:r>
                                      <a:rPr lang="en-US" sz="2800" b="0" u="none" strike="noStrike" baseline="0" smtClean="0">
                                        <a:solidFill>
                                          <a:schemeClr val="tx2"/>
                                        </a:solidFill>
                                        <a:latin typeface="Cambria Math" panose="02040503050406030204" pitchFamily="18" charset="0"/>
                                      </a:rPr>
                                      <m:t>+</m:t>
                                    </m:r>
                                    <m:d>
                                      <m:dPr>
                                        <m:ctrlPr>
                                          <a:rPr lang="en-US" sz="2800" b="0" i="1" u="none" strike="noStrike" baseline="0" smtClean="0">
                                            <a:solidFill>
                                              <a:schemeClr val="tx2"/>
                                            </a:solidFill>
                                            <a:latin typeface="Cambria Math" panose="02040503050406030204" pitchFamily="18" charset="0"/>
                                          </a:rPr>
                                        </m:ctrlPr>
                                      </m:dPr>
                                      <m:e>
                                        <m:r>
                                          <a:rPr lang="en-US" sz="2800" b="0" i="0" u="none" strike="noStrike" baseline="0" smtClean="0">
                                            <a:solidFill>
                                              <a:schemeClr val="tx2"/>
                                            </a:solidFill>
                                            <a:latin typeface="Cambria Math" panose="02040503050406030204" pitchFamily="18" charset="0"/>
                                          </a:rPr>
                                          <m:t>332</m:t>
                                        </m:r>
                                        <m:r>
                                          <a:rPr lang="en-US" sz="2800" b="0" u="none" strike="noStrike" baseline="0" smtClean="0">
                                            <a:solidFill>
                                              <a:schemeClr val="tx2"/>
                                            </a:solidFill>
                                            <a:latin typeface="Cambria Math" panose="02040503050406030204" pitchFamily="18" charset="0"/>
                                          </a:rPr>
                                          <m:t>.</m:t>
                                        </m:r>
                                        <m:r>
                                          <a:rPr lang="en-US" sz="2800" b="0" i="0" u="none" strike="noStrike" baseline="0" smtClean="0">
                                            <a:solidFill>
                                              <a:schemeClr val="tx2"/>
                                            </a:solidFill>
                                            <a:latin typeface="Cambria Math" panose="02040503050406030204" pitchFamily="18" charset="0"/>
                                          </a:rPr>
                                          <m:t>8</m:t>
                                        </m:r>
                                      </m:e>
                                    </m:d>
                                    <m:r>
                                      <a:rPr lang="en-US" sz="2800" b="0" u="none" strike="noStrike" baseline="30000" smtClean="0">
                                        <a:solidFill>
                                          <a:schemeClr val="tx2"/>
                                        </a:solidFill>
                                        <a:latin typeface="Cambria Math" panose="02040503050406030204" pitchFamily="18" charset="0"/>
                                      </a:rPr>
                                      <m:t>2</m:t>
                                    </m:r>
                                  </m:e>
                                </m:rad>
                              </m:oMath>
                            </m:oMathPara>
                          </a14:m>
                          <a:endParaRPr lang="en-IN" sz="2800" dirty="0">
                            <a:solidFill>
                              <a:schemeClr val="tx2"/>
                            </a:solidFill>
                          </a:endParaRPr>
                        </a:p>
                      </a:txBody>
                      <a:tcPr/>
                    </a:tc>
                    <a:extLst>
                      <a:ext uri="{0D108BD9-81ED-4DB2-BD59-A6C34878D82A}">
                        <a16:rowId xmlns:a16="http://schemas.microsoft.com/office/drawing/2014/main" val="3665679568"/>
                      </a:ext>
                    </a:extLst>
                  </a:tr>
                  <a:tr h="370840">
                    <a:tc>
                      <a:txBody>
                        <a:bodyPr/>
                        <a:lstStyle/>
                        <a:p>
                          <a:endParaRPr lang="en-IN"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u="none" strike="noStrike" baseline="0" smtClean="0">
                                    <a:solidFill>
                                      <a:schemeClr val="tx2"/>
                                    </a:solidFill>
                                    <a:latin typeface="Cambria Math" panose="02040503050406030204" pitchFamily="18" charset="0"/>
                                  </a:rPr>
                                  <m:t>=</m:t>
                                </m:r>
                              </m:oMath>
                            </m:oMathPara>
                          </a14:m>
                          <a:endParaRPr lang="en-IN" sz="2800" dirty="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ad>
                                <m:radPr>
                                  <m:degHide m:val="on"/>
                                  <m:ctrlPr>
                                    <a:rPr lang="en-IN" sz="2800" i="1" smtClean="0">
                                      <a:solidFill>
                                        <a:schemeClr val="tx2"/>
                                      </a:solidFill>
                                      <a:latin typeface="Cambria Math" panose="02040503050406030204" pitchFamily="18" charset="0"/>
                                    </a:rPr>
                                  </m:ctrlPr>
                                </m:radPr>
                                <m:deg/>
                                <m:e>
                                  <m:r>
                                    <a:rPr lang="en-US" sz="2800" b="0" i="0" smtClean="0">
                                      <a:solidFill>
                                        <a:schemeClr val="tx2"/>
                                      </a:solidFill>
                                      <a:latin typeface="Cambria Math" panose="02040503050406030204" pitchFamily="18" charset="0"/>
                                    </a:rPr>
                                    <m:t>3868</m:t>
                                  </m:r>
                                  <m:r>
                                    <a:rPr lang="en-US" sz="2800" b="0" smtClean="0">
                                      <a:solidFill>
                                        <a:schemeClr val="tx2"/>
                                      </a:solidFill>
                                      <a:latin typeface="Cambria Math" panose="02040503050406030204" pitchFamily="18" charset="0"/>
                                    </a:rPr>
                                    <m:t>.</m:t>
                                  </m:r>
                                  <m:r>
                                    <a:rPr lang="en-US" sz="2800" b="0" i="0" smtClean="0">
                                      <a:solidFill>
                                        <a:schemeClr val="tx2"/>
                                      </a:solidFill>
                                      <a:latin typeface="Cambria Math" panose="02040503050406030204" pitchFamily="18" charset="0"/>
                                    </a:rPr>
                                    <m:t>84</m:t>
                                  </m:r>
                                  <m:r>
                                    <a:rPr lang="en-US" sz="2800" b="0" smtClean="0">
                                      <a:solidFill>
                                        <a:schemeClr val="tx2"/>
                                      </a:solidFill>
                                      <a:latin typeface="Cambria Math" panose="02040503050406030204" pitchFamily="18" charset="0"/>
                                    </a:rPr>
                                    <m:t>+</m:t>
                                  </m:r>
                                  <m:r>
                                    <a:rPr lang="en-US" sz="2800" b="0" i="0" smtClean="0">
                                      <a:solidFill>
                                        <a:schemeClr val="tx2"/>
                                      </a:solidFill>
                                      <a:latin typeface="Cambria Math" panose="02040503050406030204" pitchFamily="18" charset="0"/>
                                    </a:rPr>
                                    <m:t>110,755</m:t>
                                  </m:r>
                                  <m:r>
                                    <a:rPr lang="en-US" sz="2800" b="0"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84</m:t>
                                  </m:r>
                                </m:e>
                              </m:rad>
                            </m:oMath>
                          </a14:m>
                          <a:r>
                            <a:rPr lang="en-IN" sz="2800" dirty="0">
                              <a:solidFill>
                                <a:schemeClr val="tx2"/>
                              </a:solidFill>
                            </a:rPr>
                            <a:t> </a:t>
                          </a:r>
                          <a14:m>
                            <m:oMath xmlns:m="http://schemas.openxmlformats.org/officeDocument/2006/math">
                              <m:r>
                                <a:rPr lang="en-IN" sz="2800" smtClean="0">
                                  <a:solidFill>
                                    <a:schemeClr val="tx2"/>
                                  </a:solidFill>
                                  <a:latin typeface="Cambria Math" panose="02040503050406030204" pitchFamily="18" charset="0"/>
                                </a:rPr>
                                <m:t>≈</m:t>
                              </m:r>
                            </m:oMath>
                          </a14:m>
                          <a:r>
                            <a:rPr lang="en-IN" sz="2800" dirty="0">
                              <a:solidFill>
                                <a:schemeClr val="tx2"/>
                              </a:solidFill>
                            </a:rPr>
                            <a:t> 338.6</a:t>
                          </a:r>
                        </a:p>
                      </a:txBody>
                      <a:tcPr/>
                    </a:tc>
                    <a:extLst>
                      <a:ext uri="{0D108BD9-81ED-4DB2-BD59-A6C34878D82A}">
                        <a16:rowId xmlns:a16="http://schemas.microsoft.com/office/drawing/2014/main" val="3587901509"/>
                      </a:ext>
                    </a:extLst>
                  </a:tr>
                </a:tbl>
              </a:graphicData>
            </a:graphic>
          </p:graphicFrame>
        </mc:Choice>
        <mc:Fallback xmlns="">
          <p:graphicFrame>
            <p:nvGraphicFramePr>
              <p:cNvPr id="5" name="Table 4">
                <a:extLst>
                  <a:ext uri="{FF2B5EF4-FFF2-40B4-BE49-F238E27FC236}">
                    <a16:creationId xmlns:a16="http://schemas.microsoft.com/office/drawing/2014/main" id="{7B01373A-6D91-4E94-AE07-7E0E633CDBD5}"/>
                  </a:ext>
                </a:extLst>
              </p:cNvPr>
              <p:cNvGraphicFramePr>
                <a:graphicFrameLocks noGrp="1"/>
              </p:cNvGraphicFramePr>
              <p:nvPr>
                <p:extLst>
                  <p:ext uri="{D42A27DB-BD31-4B8C-83A1-F6EECF244321}">
                    <p14:modId xmlns:p14="http://schemas.microsoft.com/office/powerpoint/2010/main" val="1091891590"/>
                  </p:ext>
                </p:extLst>
              </p:nvPr>
            </p:nvGraphicFramePr>
            <p:xfrm>
              <a:off x="273842" y="3629216"/>
              <a:ext cx="8275072" cy="1824609"/>
            </p:xfrm>
            <a:graphic>
              <a:graphicData uri="http://schemas.openxmlformats.org/drawingml/2006/table">
                <a:tbl>
                  <a:tblPr firstRow="1" bandRow="1">
                    <a:tableStyleId>{2D5ABB26-0587-4C30-8999-92F81FD0307C}</a:tableStyleId>
                  </a:tblPr>
                  <a:tblGrid>
                    <a:gridCol w="805657">
                      <a:extLst>
                        <a:ext uri="{9D8B030D-6E8A-4147-A177-3AD203B41FA5}">
                          <a16:colId xmlns:a16="http://schemas.microsoft.com/office/drawing/2014/main" val="1215963230"/>
                        </a:ext>
                      </a:extLst>
                    </a:gridCol>
                    <a:gridCol w="393128">
                      <a:extLst>
                        <a:ext uri="{9D8B030D-6E8A-4147-A177-3AD203B41FA5}">
                          <a16:colId xmlns:a16="http://schemas.microsoft.com/office/drawing/2014/main" val="3024542049"/>
                        </a:ext>
                      </a:extLst>
                    </a:gridCol>
                    <a:gridCol w="7076287">
                      <a:extLst>
                        <a:ext uri="{9D8B030D-6E8A-4147-A177-3AD203B41FA5}">
                          <a16:colId xmlns:a16="http://schemas.microsoft.com/office/drawing/2014/main" val="3025517598"/>
                        </a:ext>
                      </a:extLst>
                    </a:gridCol>
                  </a:tblGrid>
                  <a:tr h="608203">
                    <a:tc>
                      <a:txBody>
                        <a:bodyPr/>
                        <a:lstStyle/>
                        <a:p>
                          <a:endParaRPr lang="en-US"/>
                        </a:p>
                      </a:txBody>
                      <a:tcPr>
                        <a:blipFill>
                          <a:blip r:embed="rId3"/>
                          <a:stretch>
                            <a:fillRect r="-929545" b="-225000"/>
                          </a:stretch>
                        </a:blipFill>
                      </a:tcPr>
                    </a:tc>
                    <a:tc>
                      <a:txBody>
                        <a:bodyPr/>
                        <a:lstStyle/>
                        <a:p>
                          <a:endParaRPr lang="en-US"/>
                        </a:p>
                      </a:txBody>
                      <a:tcPr>
                        <a:blipFill>
                          <a:blip r:embed="rId3"/>
                          <a:stretch>
                            <a:fillRect l="-203077" r="-1787692" b="-225000"/>
                          </a:stretch>
                        </a:blipFill>
                      </a:tcPr>
                    </a:tc>
                    <a:tc>
                      <a:txBody>
                        <a:bodyPr/>
                        <a:lstStyle/>
                        <a:p>
                          <a:endParaRPr lang="en-US"/>
                        </a:p>
                      </a:txBody>
                      <a:tcPr>
                        <a:blipFill>
                          <a:blip r:embed="rId3"/>
                          <a:stretch>
                            <a:fillRect l="-16954" b="-225000"/>
                          </a:stretch>
                        </a:blipFill>
                      </a:tcPr>
                    </a:tc>
                    <a:extLst>
                      <a:ext uri="{0D108BD9-81ED-4DB2-BD59-A6C34878D82A}">
                        <a16:rowId xmlns:a16="http://schemas.microsoft.com/office/drawing/2014/main" val="3856700823"/>
                      </a:ext>
                    </a:extLst>
                  </a:tr>
                  <a:tr h="608203">
                    <a:tc>
                      <a:txBody>
                        <a:bodyPr/>
                        <a:lstStyle/>
                        <a:p>
                          <a:endParaRPr lang="en-IN" sz="2800" dirty="0"/>
                        </a:p>
                      </a:txBody>
                      <a:tcPr/>
                    </a:tc>
                    <a:tc>
                      <a:txBody>
                        <a:bodyPr/>
                        <a:lstStyle/>
                        <a:p>
                          <a:endParaRPr lang="en-US"/>
                        </a:p>
                      </a:txBody>
                      <a:tcPr>
                        <a:blipFill>
                          <a:blip r:embed="rId3"/>
                          <a:stretch>
                            <a:fillRect l="-203077" t="-100000" r="-1787692" b="-125000"/>
                          </a:stretch>
                        </a:blipFill>
                      </a:tcPr>
                    </a:tc>
                    <a:tc>
                      <a:txBody>
                        <a:bodyPr/>
                        <a:lstStyle/>
                        <a:p>
                          <a:endParaRPr lang="en-US"/>
                        </a:p>
                      </a:txBody>
                      <a:tcPr>
                        <a:blipFill>
                          <a:blip r:embed="rId3"/>
                          <a:stretch>
                            <a:fillRect l="-16954" t="-100000" b="-125000"/>
                          </a:stretch>
                        </a:blipFill>
                      </a:tcPr>
                    </a:tc>
                    <a:extLst>
                      <a:ext uri="{0D108BD9-81ED-4DB2-BD59-A6C34878D82A}">
                        <a16:rowId xmlns:a16="http://schemas.microsoft.com/office/drawing/2014/main" val="3665679568"/>
                      </a:ext>
                    </a:extLst>
                  </a:tr>
                  <a:tr h="608203">
                    <a:tc>
                      <a:txBody>
                        <a:bodyPr/>
                        <a:lstStyle/>
                        <a:p>
                          <a:endParaRPr lang="en-IN" sz="2800" dirty="0"/>
                        </a:p>
                      </a:txBody>
                      <a:tcPr/>
                    </a:tc>
                    <a:tc>
                      <a:txBody>
                        <a:bodyPr/>
                        <a:lstStyle/>
                        <a:p>
                          <a:endParaRPr lang="en-US"/>
                        </a:p>
                      </a:txBody>
                      <a:tcPr>
                        <a:blipFill>
                          <a:blip r:embed="rId3"/>
                          <a:stretch>
                            <a:fillRect l="-203077" t="-200000" r="-1787692" b="-25000"/>
                          </a:stretch>
                        </a:blipFill>
                      </a:tcPr>
                    </a:tc>
                    <a:tc>
                      <a:txBody>
                        <a:bodyPr/>
                        <a:lstStyle/>
                        <a:p>
                          <a:endParaRPr lang="en-US"/>
                        </a:p>
                      </a:txBody>
                      <a:tcPr>
                        <a:blipFill>
                          <a:blip r:embed="rId3"/>
                          <a:stretch>
                            <a:fillRect l="-16954" t="-200000" b="-25000"/>
                          </a:stretch>
                        </a:blipFill>
                      </a:tcPr>
                    </a:tc>
                    <a:extLst>
                      <a:ext uri="{0D108BD9-81ED-4DB2-BD59-A6C34878D82A}">
                        <a16:rowId xmlns:a16="http://schemas.microsoft.com/office/drawing/2014/main" val="3587901509"/>
                      </a:ext>
                    </a:extLst>
                  </a:tr>
                </a:tbl>
              </a:graphicData>
            </a:graphic>
          </p:graphicFrame>
        </mc:Fallback>
      </mc:AlternateContent>
    </p:spTree>
    <p:extLst>
      <p:ext uri="{BB962C8B-B14F-4D97-AF65-F5344CB8AC3E}">
        <p14:creationId xmlns:p14="http://schemas.microsoft.com/office/powerpoint/2010/main" val="74268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US" sz="2800" b="0" dirty="0">
                <a:solidFill>
                  <a:schemeClr val="tx1"/>
                </a:solidFill>
              </a:rPr>
              <a:t>Classify a Triangle</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4"/>
            <a:ext cx="10479769" cy="165477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0" u="none" strike="noStrike" baseline="0" dirty="0"/>
              <a:t>Use the Distance Formula to determine the length of each side of the triangle.</a:t>
            </a:r>
          </a:p>
          <a:p>
            <a:r>
              <a:rPr lang="en-US" sz="2800" i="0" u="none" strike="noStrike" baseline="0" dirty="0"/>
              <a:t>Round to the nearest tenth.</a:t>
            </a:r>
          </a:p>
          <a:p>
            <a:endParaRPr lang="en-US" sz="2800" b="0" i="0" u="none" strike="noStrike" baseline="0" dirty="0"/>
          </a:p>
          <a:p>
            <a:endParaRPr lang="en-US" sz="2800" i="0" u="none" strike="noStrike" baseline="0" dirty="0"/>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AAA81F1D-B02D-4FAD-887E-AD2C00249B76}"/>
                  </a:ext>
                </a:extLst>
              </p:cNvPr>
              <p:cNvGraphicFramePr>
                <a:graphicFrameLocks noGrp="1"/>
              </p:cNvGraphicFramePr>
              <p:nvPr>
                <p:extLst>
                  <p:ext uri="{D42A27DB-BD31-4B8C-83A1-F6EECF244321}">
                    <p14:modId xmlns:p14="http://schemas.microsoft.com/office/powerpoint/2010/main" val="1772665146"/>
                  </p:ext>
                </p:extLst>
              </p:nvPr>
            </p:nvGraphicFramePr>
            <p:xfrm>
              <a:off x="619432" y="3725220"/>
              <a:ext cx="7976958" cy="2342769"/>
            </p:xfrm>
            <a:graphic>
              <a:graphicData uri="http://schemas.openxmlformats.org/drawingml/2006/table">
                <a:tbl>
                  <a:tblPr firstRow="1" bandRow="1">
                    <a:tableStyleId>{2D5ABB26-0587-4C30-8999-92F81FD0307C}</a:tableStyleId>
                  </a:tblPr>
                  <a:tblGrid>
                    <a:gridCol w="699793">
                      <a:extLst>
                        <a:ext uri="{9D8B030D-6E8A-4147-A177-3AD203B41FA5}">
                          <a16:colId xmlns:a16="http://schemas.microsoft.com/office/drawing/2014/main" val="1215963230"/>
                        </a:ext>
                      </a:extLst>
                    </a:gridCol>
                    <a:gridCol w="383009">
                      <a:extLst>
                        <a:ext uri="{9D8B030D-6E8A-4147-A177-3AD203B41FA5}">
                          <a16:colId xmlns:a16="http://schemas.microsoft.com/office/drawing/2014/main" val="3024542049"/>
                        </a:ext>
                      </a:extLst>
                    </a:gridCol>
                    <a:gridCol w="6894156">
                      <a:extLst>
                        <a:ext uri="{9D8B030D-6E8A-4147-A177-3AD203B41FA5}">
                          <a16:colId xmlns:a16="http://schemas.microsoft.com/office/drawing/2014/main" val="3025517598"/>
                        </a:ext>
                      </a:extLst>
                    </a:gridCol>
                  </a:tblGrid>
                  <a:tr h="370840">
                    <a:tc>
                      <a:txBody>
                        <a:bodyPr/>
                        <a:lstStyle/>
                        <a:p>
                          <a:pPr/>
                          <a14:m>
                            <m:oMathPara xmlns:m="http://schemas.openxmlformats.org/officeDocument/2006/math">
                              <m:oMathParaPr>
                                <m:jc m:val="right"/>
                              </m:oMathParaPr>
                              <m:oMath xmlns:m="http://schemas.openxmlformats.org/officeDocument/2006/math">
                                <m:r>
                                  <a:rPr kumimoji="0" lang="en-US" sz="2800" b="0" u="none" strike="noStrike" kern="1200" cap="none" spc="0" normalizeH="0" baseline="0" noProof="0" smtClean="0">
                                    <a:ln>
                                      <a:noFill/>
                                    </a:ln>
                                    <a:solidFill>
                                      <a:schemeClr val="tx2"/>
                                    </a:solidFill>
                                    <a:effectLst/>
                                    <a:uLnTx/>
                                    <a:uFillTx/>
                                    <a:latin typeface="Cambria Math" panose="02040503050406030204" pitchFamily="18" charset="0"/>
                                  </a:rPr>
                                  <m:t>𝐴𝐸</m:t>
                                </m:r>
                              </m:oMath>
                            </m:oMathPara>
                          </a14:m>
                          <a:endParaRPr lang="en-IN" sz="2800" dirty="0">
                            <a:solidFill>
                              <a:schemeClr val="tx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u="none" strike="noStrike" baseline="0" smtClean="0">
                                    <a:solidFill>
                                      <a:schemeClr val="tx2"/>
                                    </a:solidFill>
                                    <a:latin typeface="Cambria Math" panose="02040503050406030204" pitchFamily="18" charset="0"/>
                                  </a:rPr>
                                  <m:t>=</m:t>
                                </m:r>
                              </m:oMath>
                            </m:oMathPara>
                          </a14:m>
                          <a:endParaRPr lang="en-IN" sz="2800" dirty="0">
                            <a:solidFill>
                              <a:schemeClr val="tx2"/>
                            </a:solidFill>
                          </a:endParaRPr>
                        </a:p>
                      </a:txBody>
                      <a:tcPr/>
                    </a:tc>
                    <a:tc>
                      <a:txBody>
                        <a:bodyPr/>
                        <a:lstStyle/>
                        <a:p>
                          <a:pPr/>
                          <a14:m>
                            <m:oMathPara xmlns:m="http://schemas.openxmlformats.org/officeDocument/2006/math">
                              <m:oMathParaPr>
                                <m:jc m:val="left"/>
                              </m:oMathParaPr>
                              <m:oMath xmlns:m="http://schemas.openxmlformats.org/officeDocument/2006/math">
                                <m:rad>
                                  <m:radPr>
                                    <m:degHide m:val="on"/>
                                    <m:ctrlPr>
                                      <a:rPr lang="en-US" sz="2800" b="0" i="1" u="none" strike="noStrike" baseline="0" smtClean="0">
                                        <a:solidFill>
                                          <a:schemeClr val="tx2"/>
                                        </a:solidFill>
                                        <a:latin typeface="Cambria Math" panose="02040503050406030204" pitchFamily="18" charset="0"/>
                                      </a:rPr>
                                    </m:ctrlPr>
                                  </m:radPr>
                                  <m:deg/>
                                  <m:e>
                                    <m:d>
                                      <m:dPr>
                                        <m:begChr m:val="["/>
                                        <m:endChr m:val="]"/>
                                        <m:ctrlPr>
                                          <a:rPr lang="en-US" sz="2800" b="0" i="1" u="none" strike="noStrike" baseline="0" smtClean="0">
                                            <a:solidFill>
                                              <a:schemeClr val="tx2"/>
                                            </a:solidFill>
                                            <a:latin typeface="Cambria Math" panose="02040503050406030204" pitchFamily="18" charset="0"/>
                                          </a:rPr>
                                        </m:ctrlPr>
                                      </m:dPr>
                                      <m:e>
                                        <m:r>
                                          <a:rPr lang="en-US" sz="2800" b="0" u="none" strike="noStrike" baseline="0" smtClean="0">
                                            <a:solidFill>
                                              <a:schemeClr val="tx2"/>
                                            </a:solidFill>
                                            <a:latin typeface="Cambria Math" panose="02040503050406030204" pitchFamily="18" charset="0"/>
                                          </a:rPr>
                                          <m:t>−40.9−</m:t>
                                        </m:r>
                                        <m:d>
                                          <m:dPr>
                                            <m:ctrlPr>
                                              <a:rPr lang="en-US" sz="2800" b="0" i="1" u="none" strike="noStrike" baseline="0" smtClean="0">
                                                <a:solidFill>
                                                  <a:schemeClr val="tx2"/>
                                                </a:solidFill>
                                                <a:latin typeface="Cambria Math" panose="02040503050406030204" pitchFamily="18" charset="0"/>
                                              </a:rPr>
                                            </m:ctrlPr>
                                          </m:dPr>
                                          <m:e>
                                            <m:r>
                                              <a:rPr lang="en-US" sz="2800" b="0" u="none" strike="noStrike" baseline="0" smtClean="0">
                                                <a:solidFill>
                                                  <a:schemeClr val="tx2"/>
                                                </a:solidFill>
                                                <a:latin typeface="Cambria Math" panose="02040503050406030204" pitchFamily="18" charset="0"/>
                                              </a:rPr>
                                              <m:t>−27.1</m:t>
                                            </m:r>
                                          </m:e>
                                        </m:d>
                                      </m:e>
                                    </m:d>
                                    <m:r>
                                      <a:rPr lang="en-US" sz="2800" b="0" u="none" strike="noStrike" baseline="30000" smtClean="0">
                                        <a:solidFill>
                                          <a:schemeClr val="tx2"/>
                                        </a:solidFill>
                                        <a:latin typeface="Cambria Math" panose="02040503050406030204" pitchFamily="18" charset="0"/>
                                      </a:rPr>
                                      <m:t>2</m:t>
                                    </m:r>
                                    <m:r>
                                      <a:rPr lang="en-US" sz="2800" b="0" u="none" strike="noStrike" baseline="0" smtClean="0">
                                        <a:solidFill>
                                          <a:schemeClr val="tx2"/>
                                        </a:solidFill>
                                        <a:latin typeface="Cambria Math" panose="02040503050406030204" pitchFamily="18" charset="0"/>
                                      </a:rPr>
                                      <m:t>+</m:t>
                                    </m:r>
                                    <m:d>
                                      <m:dPr>
                                        <m:begChr m:val="["/>
                                        <m:endChr m:val="]"/>
                                        <m:ctrlPr>
                                          <a:rPr lang="en-US" sz="2800" b="0" i="1" u="none" strike="noStrike" baseline="0" smtClean="0">
                                            <a:solidFill>
                                              <a:schemeClr val="tx2"/>
                                            </a:solidFill>
                                            <a:latin typeface="Cambria Math" panose="02040503050406030204" pitchFamily="18" charset="0"/>
                                          </a:rPr>
                                        </m:ctrlPr>
                                      </m:dPr>
                                      <m:e>
                                        <m:r>
                                          <a:rPr lang="en-US" sz="2800" b="0" u="none" strike="noStrike" baseline="0" smtClean="0">
                                            <a:solidFill>
                                              <a:schemeClr val="tx2"/>
                                            </a:solidFill>
                                            <a:latin typeface="Cambria Math" panose="02040503050406030204" pitchFamily="18" charset="0"/>
                                          </a:rPr>
                                          <m:t>174.9−</m:t>
                                        </m:r>
                                        <m:d>
                                          <m:dPr>
                                            <m:ctrlPr>
                                              <a:rPr lang="en-US" sz="2800" b="0" i="1" u="none" strike="noStrike" baseline="0" smtClean="0">
                                                <a:solidFill>
                                                  <a:schemeClr val="tx2"/>
                                                </a:solidFill>
                                                <a:latin typeface="Cambria Math" panose="02040503050406030204" pitchFamily="18" charset="0"/>
                                              </a:rPr>
                                            </m:ctrlPr>
                                          </m:dPr>
                                          <m:e>
                                            <m:r>
                                              <a:rPr lang="en-US" sz="2800" b="0" u="none" strike="noStrike" baseline="0" smtClean="0">
                                                <a:solidFill>
                                                  <a:schemeClr val="tx2"/>
                                                </a:solidFill>
                                                <a:latin typeface="Cambria Math" panose="02040503050406030204" pitchFamily="18" charset="0"/>
                                              </a:rPr>
                                              <m:t>−109.4</m:t>
                                            </m:r>
                                          </m:e>
                                        </m:d>
                                      </m:e>
                                    </m:d>
                                    <m:r>
                                      <a:rPr lang="en-US" sz="2800" b="0" u="none" strike="noStrike" baseline="30000" smtClean="0">
                                        <a:solidFill>
                                          <a:schemeClr val="tx2"/>
                                        </a:solidFill>
                                        <a:latin typeface="Cambria Math" panose="02040503050406030204" pitchFamily="18" charset="0"/>
                                      </a:rPr>
                                      <m:t>2</m:t>
                                    </m:r>
                                  </m:e>
                                </m:rad>
                              </m:oMath>
                            </m:oMathPara>
                          </a14:m>
                          <a:endParaRPr lang="en-IN" sz="2800" dirty="0">
                            <a:solidFill>
                              <a:schemeClr val="tx2"/>
                            </a:solidFill>
                          </a:endParaRPr>
                        </a:p>
                      </a:txBody>
                      <a:tcPr/>
                    </a:tc>
                    <a:extLst>
                      <a:ext uri="{0D108BD9-81ED-4DB2-BD59-A6C34878D82A}">
                        <a16:rowId xmlns:a16="http://schemas.microsoft.com/office/drawing/2014/main" val="3856700823"/>
                      </a:ext>
                    </a:extLst>
                  </a:tr>
                  <a:tr h="0">
                    <a:tc>
                      <a:txBody>
                        <a:bodyPr/>
                        <a:lstStyle/>
                        <a:p>
                          <a:endParaRPr lang="en-IN"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u="none" strike="noStrike" baseline="0" smtClean="0">
                                    <a:solidFill>
                                      <a:schemeClr val="tx2"/>
                                    </a:solidFill>
                                    <a:latin typeface="Cambria Math" panose="02040503050406030204" pitchFamily="18" charset="0"/>
                                  </a:rPr>
                                  <m:t>=</m:t>
                                </m:r>
                              </m:oMath>
                            </m:oMathPara>
                          </a14:m>
                          <a:endParaRPr lang="en-US" sz="2800" b="0" i="0" u="none" strike="noStrike" baseline="0" dirty="0">
                            <a:solidFill>
                              <a:schemeClr val="tx2"/>
                            </a:solidFill>
                          </a:endParaRPr>
                        </a:p>
                      </a:txBody>
                      <a:tcPr/>
                    </a:tc>
                    <a:tc>
                      <a:txBody>
                        <a:bodyPr/>
                        <a:lstStyle/>
                        <a:p>
                          <a:pPr/>
                          <a14:m>
                            <m:oMathPara xmlns:m="http://schemas.openxmlformats.org/officeDocument/2006/math">
                              <m:oMathParaPr>
                                <m:jc m:val="left"/>
                              </m:oMathParaPr>
                              <m:oMath xmlns:m="http://schemas.openxmlformats.org/officeDocument/2006/math">
                                <m:rad>
                                  <m:radPr>
                                    <m:degHide m:val="on"/>
                                    <m:ctrlPr>
                                      <a:rPr lang="en-US" sz="2800" b="0" i="1" u="none" strike="noStrike" baseline="0" smtClean="0">
                                        <a:solidFill>
                                          <a:schemeClr val="tx2"/>
                                        </a:solidFill>
                                        <a:latin typeface="Cambria Math" panose="02040503050406030204" pitchFamily="18" charset="0"/>
                                      </a:rPr>
                                    </m:ctrlPr>
                                  </m:radPr>
                                  <m:deg/>
                                  <m:e>
                                    <m:d>
                                      <m:dPr>
                                        <m:ctrlPr>
                                          <a:rPr lang="en-US" sz="2800" b="0" i="1" u="none" strike="noStrike" baseline="0" smtClean="0">
                                            <a:solidFill>
                                              <a:schemeClr val="tx2"/>
                                            </a:solidFill>
                                            <a:latin typeface="Cambria Math" panose="02040503050406030204" pitchFamily="18" charset="0"/>
                                          </a:rPr>
                                        </m:ctrlPr>
                                      </m:dPr>
                                      <m:e>
                                        <m:r>
                                          <a:rPr lang="en-US" sz="2800" b="0" u="none" strike="noStrike" baseline="0" smtClean="0">
                                            <a:solidFill>
                                              <a:schemeClr val="tx2"/>
                                            </a:solidFill>
                                            <a:latin typeface="Cambria Math" panose="02040503050406030204" pitchFamily="18" charset="0"/>
                                          </a:rPr>
                                          <m:t>−13.8</m:t>
                                        </m:r>
                                      </m:e>
                                    </m:d>
                                    <m:r>
                                      <a:rPr lang="en-US" sz="2800" b="0" u="none" strike="noStrike" baseline="30000" smtClean="0">
                                        <a:solidFill>
                                          <a:schemeClr val="tx2"/>
                                        </a:solidFill>
                                        <a:latin typeface="Cambria Math" panose="02040503050406030204" pitchFamily="18" charset="0"/>
                                      </a:rPr>
                                      <m:t>2</m:t>
                                    </m:r>
                                    <m:r>
                                      <a:rPr lang="en-US" sz="2800" b="0" u="none" strike="noStrike" baseline="0" smtClean="0">
                                        <a:solidFill>
                                          <a:schemeClr val="tx2"/>
                                        </a:solidFill>
                                        <a:latin typeface="Cambria Math" panose="02040503050406030204" pitchFamily="18" charset="0"/>
                                      </a:rPr>
                                      <m:t>+</m:t>
                                    </m:r>
                                    <m:d>
                                      <m:dPr>
                                        <m:ctrlPr>
                                          <a:rPr lang="en-US" sz="2800" b="0" i="1" u="none" strike="noStrike" baseline="0" smtClean="0">
                                            <a:solidFill>
                                              <a:schemeClr val="tx2"/>
                                            </a:solidFill>
                                            <a:latin typeface="Cambria Math" panose="02040503050406030204" pitchFamily="18" charset="0"/>
                                          </a:rPr>
                                        </m:ctrlPr>
                                      </m:dPr>
                                      <m:e>
                                        <m:r>
                                          <a:rPr lang="en-US" sz="2800" b="0" u="none" strike="noStrike" baseline="0" smtClean="0">
                                            <a:solidFill>
                                              <a:schemeClr val="tx2"/>
                                            </a:solidFill>
                                            <a:latin typeface="Cambria Math" panose="02040503050406030204" pitchFamily="18" charset="0"/>
                                          </a:rPr>
                                          <m:t>284.3</m:t>
                                        </m:r>
                                      </m:e>
                                    </m:d>
                                    <m:r>
                                      <a:rPr lang="en-US" sz="2800" b="0" u="none" strike="noStrike" baseline="30000" smtClean="0">
                                        <a:solidFill>
                                          <a:schemeClr val="tx2"/>
                                        </a:solidFill>
                                        <a:latin typeface="Cambria Math" panose="02040503050406030204" pitchFamily="18" charset="0"/>
                                      </a:rPr>
                                      <m:t>2</m:t>
                                    </m:r>
                                  </m:e>
                                </m:rad>
                              </m:oMath>
                            </m:oMathPara>
                          </a14:m>
                          <a:endParaRPr lang="en-IN" sz="2800" dirty="0">
                            <a:solidFill>
                              <a:schemeClr val="tx2"/>
                            </a:solidFill>
                          </a:endParaRPr>
                        </a:p>
                      </a:txBody>
                      <a:tcPr/>
                    </a:tc>
                    <a:extLst>
                      <a:ext uri="{0D108BD9-81ED-4DB2-BD59-A6C34878D82A}">
                        <a16:rowId xmlns:a16="http://schemas.microsoft.com/office/drawing/2014/main" val="3665679568"/>
                      </a:ext>
                    </a:extLst>
                  </a:tr>
                  <a:tr h="370840">
                    <a:tc>
                      <a:txBody>
                        <a:bodyPr/>
                        <a:lstStyle/>
                        <a:p>
                          <a:endParaRPr lang="en-IN"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u="none" strike="noStrike" baseline="0" smtClean="0">
                                    <a:solidFill>
                                      <a:schemeClr val="tx2"/>
                                    </a:solidFill>
                                    <a:latin typeface="Cambria Math" panose="02040503050406030204" pitchFamily="18" charset="0"/>
                                  </a:rPr>
                                  <m:t>=</m:t>
                                </m:r>
                              </m:oMath>
                            </m:oMathPara>
                          </a14:m>
                          <a:endParaRPr lang="en-IN" sz="2800" dirty="0">
                            <a:solidFill>
                              <a:schemeClr val="tx2"/>
                            </a:solidFill>
                          </a:endParaRPr>
                        </a:p>
                      </a:txBody>
                      <a:tcPr/>
                    </a:tc>
                    <a:tc>
                      <a:txBody>
                        <a:bodyPr/>
                        <a:lstStyle/>
                        <a:p>
                          <a:pPr/>
                          <a14:m>
                            <m:oMathPara xmlns:m="http://schemas.openxmlformats.org/officeDocument/2006/math">
                              <m:oMathParaPr>
                                <m:jc m:val="left"/>
                              </m:oMathParaPr>
                              <m:oMath xmlns:m="http://schemas.openxmlformats.org/officeDocument/2006/math">
                                <m:rad>
                                  <m:radPr>
                                    <m:degHide m:val="on"/>
                                    <m:ctrlPr>
                                      <a:rPr lang="en-IN" sz="2800" i="1" smtClean="0">
                                        <a:solidFill>
                                          <a:schemeClr val="tx2"/>
                                        </a:solidFill>
                                        <a:latin typeface="Cambria Math" panose="02040503050406030204" pitchFamily="18" charset="0"/>
                                      </a:rPr>
                                    </m:ctrlPr>
                                  </m:radPr>
                                  <m:deg/>
                                  <m:e>
                                    <m:r>
                                      <a:rPr lang="en-US" sz="2800" b="0" smtClean="0">
                                        <a:solidFill>
                                          <a:schemeClr val="tx2"/>
                                        </a:solidFill>
                                        <a:latin typeface="Cambria Math" panose="02040503050406030204" pitchFamily="18" charset="0"/>
                                      </a:rPr>
                                      <m:t>190.44+80,826.5</m:t>
                                    </m:r>
                                  </m:e>
                                </m:rad>
                              </m:oMath>
                            </m:oMathPara>
                          </a14:m>
                          <a:endParaRPr lang="en-IN" sz="2800" dirty="0">
                            <a:solidFill>
                              <a:schemeClr val="tx2"/>
                            </a:solidFill>
                          </a:endParaRPr>
                        </a:p>
                      </a:txBody>
                      <a:tcPr/>
                    </a:tc>
                    <a:extLst>
                      <a:ext uri="{0D108BD9-81ED-4DB2-BD59-A6C34878D82A}">
                        <a16:rowId xmlns:a16="http://schemas.microsoft.com/office/drawing/2014/main" val="3587901509"/>
                      </a:ext>
                    </a:extLst>
                  </a:tr>
                  <a:tr h="370840">
                    <a:tc>
                      <a:txBody>
                        <a:bodyPr/>
                        <a:lstStyle/>
                        <a:p>
                          <a:endParaRPr lang="en-IN" sz="2800"/>
                        </a:p>
                      </a:txBody>
                      <a:tcPr/>
                    </a:tc>
                    <a:tc>
                      <a:txBody>
                        <a:bodyPr/>
                        <a:lstStyle/>
                        <a:p>
                          <a:pPr/>
                          <a14:m>
                            <m:oMathPara xmlns:m="http://schemas.openxmlformats.org/officeDocument/2006/math">
                              <m:oMathParaPr>
                                <m:jc m:val="centerGroup"/>
                              </m:oMathParaPr>
                              <m:oMath xmlns:m="http://schemas.openxmlformats.org/officeDocument/2006/math">
                                <m:r>
                                  <a:rPr lang="en-IN" sz="2800" smtClean="0">
                                    <a:solidFill>
                                      <a:schemeClr val="tx2"/>
                                    </a:solidFill>
                                    <a:latin typeface="Cambria Math" panose="02040503050406030204" pitchFamily="18" charset="0"/>
                                  </a:rPr>
                                  <m:t>≈</m:t>
                                </m:r>
                              </m:oMath>
                            </m:oMathPara>
                          </a14:m>
                          <a:endParaRPr lang="en-IN" sz="2800" dirty="0">
                            <a:solidFill>
                              <a:schemeClr val="tx2"/>
                            </a:solidFill>
                          </a:endParaRPr>
                        </a:p>
                      </a:txBody>
                      <a:tcPr/>
                    </a:tc>
                    <a:tc>
                      <a:txBody>
                        <a:bodyPr/>
                        <a:lstStyle/>
                        <a:p>
                          <a:r>
                            <a:rPr lang="en-US" sz="2800" dirty="0">
                              <a:solidFill>
                                <a:schemeClr val="tx2"/>
                              </a:solidFill>
                            </a:rPr>
                            <a:t>284.6</a:t>
                          </a:r>
                          <a:endParaRPr lang="en-IN" sz="2800" dirty="0">
                            <a:solidFill>
                              <a:schemeClr val="tx2"/>
                            </a:solidFill>
                          </a:endParaRPr>
                        </a:p>
                      </a:txBody>
                      <a:tcPr/>
                    </a:tc>
                    <a:extLst>
                      <a:ext uri="{0D108BD9-81ED-4DB2-BD59-A6C34878D82A}">
                        <a16:rowId xmlns:a16="http://schemas.microsoft.com/office/drawing/2014/main" val="3785347490"/>
                      </a:ext>
                    </a:extLst>
                  </a:tr>
                </a:tbl>
              </a:graphicData>
            </a:graphic>
          </p:graphicFrame>
        </mc:Choice>
        <mc:Fallback xmlns="">
          <p:graphicFrame>
            <p:nvGraphicFramePr>
              <p:cNvPr id="3" name="Table 4">
                <a:extLst>
                  <a:ext uri="{FF2B5EF4-FFF2-40B4-BE49-F238E27FC236}">
                    <a16:creationId xmlns:a16="http://schemas.microsoft.com/office/drawing/2014/main" id="{AAA81F1D-B02D-4FAD-887E-AD2C00249B76}"/>
                  </a:ext>
                </a:extLst>
              </p:cNvPr>
              <p:cNvGraphicFramePr>
                <a:graphicFrameLocks noGrp="1"/>
              </p:cNvGraphicFramePr>
              <p:nvPr>
                <p:extLst>
                  <p:ext uri="{D42A27DB-BD31-4B8C-83A1-F6EECF244321}">
                    <p14:modId xmlns:p14="http://schemas.microsoft.com/office/powerpoint/2010/main" val="1772665146"/>
                  </p:ext>
                </p:extLst>
              </p:nvPr>
            </p:nvGraphicFramePr>
            <p:xfrm>
              <a:off x="619432" y="3725220"/>
              <a:ext cx="7976958" cy="2342769"/>
            </p:xfrm>
            <a:graphic>
              <a:graphicData uri="http://schemas.openxmlformats.org/drawingml/2006/table">
                <a:tbl>
                  <a:tblPr firstRow="1" bandRow="1">
                    <a:tableStyleId>{2D5ABB26-0587-4C30-8999-92F81FD0307C}</a:tableStyleId>
                  </a:tblPr>
                  <a:tblGrid>
                    <a:gridCol w="699793">
                      <a:extLst>
                        <a:ext uri="{9D8B030D-6E8A-4147-A177-3AD203B41FA5}">
                          <a16:colId xmlns:a16="http://schemas.microsoft.com/office/drawing/2014/main" val="1215963230"/>
                        </a:ext>
                      </a:extLst>
                    </a:gridCol>
                    <a:gridCol w="383009">
                      <a:extLst>
                        <a:ext uri="{9D8B030D-6E8A-4147-A177-3AD203B41FA5}">
                          <a16:colId xmlns:a16="http://schemas.microsoft.com/office/drawing/2014/main" val="3024542049"/>
                        </a:ext>
                      </a:extLst>
                    </a:gridCol>
                    <a:gridCol w="6894156">
                      <a:extLst>
                        <a:ext uri="{9D8B030D-6E8A-4147-A177-3AD203B41FA5}">
                          <a16:colId xmlns:a16="http://schemas.microsoft.com/office/drawing/2014/main" val="3025517598"/>
                        </a:ext>
                      </a:extLst>
                    </a:gridCol>
                  </a:tblGrid>
                  <a:tr h="608203">
                    <a:tc>
                      <a:txBody>
                        <a:bodyPr/>
                        <a:lstStyle/>
                        <a:p>
                          <a:endParaRPr lang="en-US"/>
                        </a:p>
                      </a:txBody>
                      <a:tcPr>
                        <a:blipFill>
                          <a:blip r:embed="rId2"/>
                          <a:stretch>
                            <a:fillRect r="-1039130" b="-312000"/>
                          </a:stretch>
                        </a:blipFill>
                      </a:tcPr>
                    </a:tc>
                    <a:tc>
                      <a:txBody>
                        <a:bodyPr/>
                        <a:lstStyle/>
                        <a:p>
                          <a:endParaRPr lang="en-US"/>
                        </a:p>
                      </a:txBody>
                      <a:tcPr>
                        <a:blipFill>
                          <a:blip r:embed="rId2"/>
                          <a:stretch>
                            <a:fillRect l="-182540" r="-1796825" b="-312000"/>
                          </a:stretch>
                        </a:blipFill>
                      </a:tcPr>
                    </a:tc>
                    <a:tc>
                      <a:txBody>
                        <a:bodyPr/>
                        <a:lstStyle/>
                        <a:p>
                          <a:endParaRPr lang="en-US"/>
                        </a:p>
                      </a:txBody>
                      <a:tcPr>
                        <a:blipFill>
                          <a:blip r:embed="rId2"/>
                          <a:stretch>
                            <a:fillRect l="-15724" b="-312000"/>
                          </a:stretch>
                        </a:blipFill>
                      </a:tcPr>
                    </a:tc>
                    <a:extLst>
                      <a:ext uri="{0D108BD9-81ED-4DB2-BD59-A6C34878D82A}">
                        <a16:rowId xmlns:a16="http://schemas.microsoft.com/office/drawing/2014/main" val="3856700823"/>
                      </a:ext>
                    </a:extLst>
                  </a:tr>
                  <a:tr h="608203">
                    <a:tc>
                      <a:txBody>
                        <a:bodyPr/>
                        <a:lstStyle/>
                        <a:p>
                          <a:endParaRPr lang="en-IN" sz="2800"/>
                        </a:p>
                      </a:txBody>
                      <a:tcPr/>
                    </a:tc>
                    <a:tc>
                      <a:txBody>
                        <a:bodyPr/>
                        <a:lstStyle/>
                        <a:p>
                          <a:endParaRPr lang="en-US"/>
                        </a:p>
                      </a:txBody>
                      <a:tcPr>
                        <a:blipFill>
                          <a:blip r:embed="rId2"/>
                          <a:stretch>
                            <a:fillRect l="-182540" t="-100000" r="-1796825" b="-212000"/>
                          </a:stretch>
                        </a:blipFill>
                      </a:tcPr>
                    </a:tc>
                    <a:tc>
                      <a:txBody>
                        <a:bodyPr/>
                        <a:lstStyle/>
                        <a:p>
                          <a:endParaRPr lang="en-US"/>
                        </a:p>
                      </a:txBody>
                      <a:tcPr>
                        <a:blipFill>
                          <a:blip r:embed="rId2"/>
                          <a:stretch>
                            <a:fillRect l="-15724" t="-100000" b="-212000"/>
                          </a:stretch>
                        </a:blipFill>
                      </a:tcPr>
                    </a:tc>
                    <a:extLst>
                      <a:ext uri="{0D108BD9-81ED-4DB2-BD59-A6C34878D82A}">
                        <a16:rowId xmlns:a16="http://schemas.microsoft.com/office/drawing/2014/main" val="3665679568"/>
                      </a:ext>
                    </a:extLst>
                  </a:tr>
                  <a:tr h="608203">
                    <a:tc>
                      <a:txBody>
                        <a:bodyPr/>
                        <a:lstStyle/>
                        <a:p>
                          <a:endParaRPr lang="en-IN" sz="2800" dirty="0"/>
                        </a:p>
                      </a:txBody>
                      <a:tcPr/>
                    </a:tc>
                    <a:tc>
                      <a:txBody>
                        <a:bodyPr/>
                        <a:lstStyle/>
                        <a:p>
                          <a:endParaRPr lang="en-US"/>
                        </a:p>
                      </a:txBody>
                      <a:tcPr>
                        <a:blipFill>
                          <a:blip r:embed="rId2"/>
                          <a:stretch>
                            <a:fillRect l="-182540" t="-200000" r="-1796825" b="-112000"/>
                          </a:stretch>
                        </a:blipFill>
                      </a:tcPr>
                    </a:tc>
                    <a:tc>
                      <a:txBody>
                        <a:bodyPr/>
                        <a:lstStyle/>
                        <a:p>
                          <a:endParaRPr lang="en-US"/>
                        </a:p>
                      </a:txBody>
                      <a:tcPr>
                        <a:blipFill>
                          <a:blip r:embed="rId2"/>
                          <a:stretch>
                            <a:fillRect l="-15724" t="-200000" b="-112000"/>
                          </a:stretch>
                        </a:blipFill>
                      </a:tcPr>
                    </a:tc>
                    <a:extLst>
                      <a:ext uri="{0D108BD9-81ED-4DB2-BD59-A6C34878D82A}">
                        <a16:rowId xmlns:a16="http://schemas.microsoft.com/office/drawing/2014/main" val="3587901509"/>
                      </a:ext>
                    </a:extLst>
                  </a:tr>
                  <a:tr h="518160">
                    <a:tc>
                      <a:txBody>
                        <a:bodyPr/>
                        <a:lstStyle/>
                        <a:p>
                          <a:endParaRPr lang="en-IN" sz="2800"/>
                        </a:p>
                      </a:txBody>
                      <a:tcPr/>
                    </a:tc>
                    <a:tc>
                      <a:txBody>
                        <a:bodyPr/>
                        <a:lstStyle/>
                        <a:p>
                          <a:endParaRPr lang="en-US"/>
                        </a:p>
                      </a:txBody>
                      <a:tcPr>
                        <a:blipFill>
                          <a:blip r:embed="rId2"/>
                          <a:stretch>
                            <a:fillRect l="-182540" t="-352941" r="-1796825" b="-31765"/>
                          </a:stretch>
                        </a:blipFill>
                      </a:tcPr>
                    </a:tc>
                    <a:tc>
                      <a:txBody>
                        <a:bodyPr/>
                        <a:lstStyle/>
                        <a:p>
                          <a:r>
                            <a:rPr lang="en-US" sz="2800" dirty="0">
                              <a:solidFill>
                                <a:schemeClr val="tx2"/>
                              </a:solidFill>
                            </a:rPr>
                            <a:t>284.6</a:t>
                          </a:r>
                          <a:endParaRPr lang="en-IN" sz="2800" dirty="0">
                            <a:solidFill>
                              <a:schemeClr val="tx2"/>
                            </a:solidFill>
                          </a:endParaRPr>
                        </a:p>
                      </a:txBody>
                      <a:tcPr/>
                    </a:tc>
                    <a:extLst>
                      <a:ext uri="{0D108BD9-81ED-4DB2-BD59-A6C34878D82A}">
                        <a16:rowId xmlns:a16="http://schemas.microsoft.com/office/drawing/2014/main" val="3785347490"/>
                      </a:ext>
                    </a:extLst>
                  </a:tr>
                </a:tbl>
              </a:graphicData>
            </a:graphic>
          </p:graphicFrame>
        </mc:Fallback>
      </mc:AlternateContent>
    </p:spTree>
    <p:extLst>
      <p:ext uri="{BB962C8B-B14F-4D97-AF65-F5344CB8AC3E}">
        <p14:creationId xmlns:p14="http://schemas.microsoft.com/office/powerpoint/2010/main" val="3794309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US" sz="2800" b="0" dirty="0">
                <a:solidFill>
                  <a:schemeClr val="tx1"/>
                </a:solidFill>
              </a:rPr>
              <a:t>Classify a Triangle</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59874" y="1745195"/>
            <a:ext cx="6797270"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b="1" i="0" u="none" strike="noStrike" baseline="0" dirty="0">
                <a:solidFill>
                  <a:schemeClr val="tx1"/>
                </a:solidFill>
              </a:rPr>
              <a:t>GEOGRAPHY</a:t>
            </a:r>
            <a:r>
              <a:rPr lang="en-US" sz="2800" b="0" i="0" u="none" strike="noStrike" baseline="0" dirty="0"/>
              <a:t> Eldora’s family lives in New Mexico. She lives southwest of Rio Rancho, her uncle lives in Clines Corners, and her grandparents live in </a:t>
            </a:r>
            <a:r>
              <a:rPr lang="en-US" sz="2800" b="0" i="0" u="none" strike="noStrike" baseline="0" dirty="0" err="1"/>
              <a:t>Rociada</a:t>
            </a:r>
            <a:r>
              <a:rPr lang="en-US" sz="2800" b="0" i="0" u="none" strike="noStrike" baseline="0" dirty="0"/>
              <a:t>. Eldora has assigned coordinates to each location.</a:t>
            </a:r>
          </a:p>
        </p:txBody>
      </p:sp>
      <p:pic>
        <p:nvPicPr>
          <p:cNvPr id="7" name="Picture 6">
            <a:extLst>
              <a:ext uri="{FF2B5EF4-FFF2-40B4-BE49-F238E27FC236}">
                <a16:creationId xmlns:a16="http://schemas.microsoft.com/office/drawing/2014/main" id="{C1DB8C30-E520-434D-B31E-86CDD2C30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7479" y="2168998"/>
            <a:ext cx="3959773" cy="3503732"/>
          </a:xfrm>
          <a:prstGeom prst="rect">
            <a:avLst/>
          </a:prstGeom>
        </p:spPr>
      </p:pic>
    </p:spTree>
    <p:extLst>
      <p:ext uri="{BB962C8B-B14F-4D97-AF65-F5344CB8AC3E}">
        <p14:creationId xmlns:p14="http://schemas.microsoft.com/office/powerpoint/2010/main" val="785123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US" sz="2800" b="0" dirty="0">
                <a:solidFill>
                  <a:schemeClr val="tx1"/>
                </a:solidFill>
              </a:rPr>
              <a:t>Classify a Triangle</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59873" y="1611844"/>
                <a:ext cx="11503527" cy="47318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400" i="0" u="none" strike="noStrike" baseline="0" dirty="0">
                    <a:solidFill>
                      <a:schemeClr val="tx2"/>
                    </a:solidFill>
                  </a:rPr>
                  <a:t>Which of the following can be used in a coordinate proof to determine the type of triangle formed? </a:t>
                </a:r>
              </a:p>
              <a:p>
                <a:pPr marL="432000" indent="-432000">
                  <a:spcBef>
                    <a:spcPts val="600"/>
                  </a:spcBef>
                </a:pPr>
                <a:r>
                  <a:rPr lang="en-US" sz="2400" i="0" u="none" strike="noStrike" baseline="0" dirty="0">
                    <a:solidFill>
                      <a:schemeClr val="tx2"/>
                    </a:solidFill>
                  </a:rPr>
                  <a:t>A. Use the Distance Formula to find the lengths of </a:t>
                </a:r>
                <a14:m>
                  <m:oMath xmlns:m="http://schemas.openxmlformats.org/officeDocument/2006/math">
                    <m:acc>
                      <m:accPr>
                        <m:chr m:val="̅"/>
                        <m:ctrlPr>
                          <a:rPr lang="en-US" sz="2400" i="1" u="none" strike="noStrike" baseline="0" smtClean="0">
                            <a:solidFill>
                              <a:schemeClr val="tx2"/>
                            </a:solidFill>
                            <a:latin typeface="Cambria Math" panose="02040503050406030204" pitchFamily="18" charset="0"/>
                          </a:rPr>
                        </m:ctrlPr>
                      </m:accPr>
                      <m:e>
                        <m:r>
                          <a:rPr lang="en-US" sz="2400" b="0" i="1" u="none" strike="noStrike" baseline="0" smtClean="0">
                            <a:solidFill>
                              <a:schemeClr val="tx2"/>
                            </a:solidFill>
                            <a:latin typeface="Cambria Math" panose="02040503050406030204" pitchFamily="18" charset="0"/>
                          </a:rPr>
                          <m:t>𝐽𝐿</m:t>
                        </m:r>
                      </m:e>
                    </m:acc>
                  </m:oMath>
                </a14:m>
                <a:r>
                  <a:rPr lang="en-US" sz="2400" i="0" u="none" strike="noStrike" baseline="0" dirty="0">
                    <a:solidFill>
                      <a:schemeClr val="tx2"/>
                    </a:solidFill>
                  </a:rPr>
                  <a:t>,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𝐽𝐾</m:t>
                        </m:r>
                      </m:e>
                    </m:acc>
                  </m:oMath>
                </a14:m>
                <a:r>
                  <a:rPr lang="en-US" sz="2400" i="0" u="none" strike="noStrike" baseline="0" dirty="0">
                    <a:solidFill>
                      <a:schemeClr val="tx2"/>
                    </a:solidFill>
                  </a:rPr>
                  <a:t>, and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𝐾𝐿</m:t>
                        </m:r>
                      </m:e>
                    </m:acc>
                  </m:oMath>
                </a14:m>
                <a:r>
                  <a:rPr lang="en-US" sz="2400" i="0" u="none" strike="noStrike" baseline="0" dirty="0">
                    <a:solidFill>
                      <a:schemeClr val="tx2"/>
                    </a:solidFill>
                  </a:rPr>
                  <a:t>. If they are all equal, then the triangle is equilateral.</a:t>
                </a:r>
              </a:p>
              <a:p>
                <a:pPr marL="432000" indent="-432000">
                  <a:spcBef>
                    <a:spcPts val="600"/>
                  </a:spcBef>
                </a:pPr>
                <a:r>
                  <a:rPr lang="en-US" sz="2400" i="0" u="none" strike="noStrike" baseline="0" dirty="0">
                    <a:solidFill>
                      <a:schemeClr val="tx2"/>
                    </a:solidFill>
                  </a:rPr>
                  <a:t>B. Use the Distance Formula to find the lengths of </a:t>
                </a:r>
                <a14:m>
                  <m:oMath xmlns:m="http://schemas.openxmlformats.org/officeDocument/2006/math">
                    <m:acc>
                      <m:accPr>
                        <m:chr m:val="̅"/>
                        <m:ctrlPr>
                          <a:rPr lang="en-US" sz="2400" i="1" u="none" strike="noStrike" baseline="0" smtClean="0">
                            <a:solidFill>
                              <a:schemeClr val="tx2"/>
                            </a:solidFill>
                            <a:latin typeface="Cambria Math" panose="02040503050406030204" pitchFamily="18" charset="0"/>
                          </a:rPr>
                        </m:ctrlPr>
                      </m:accPr>
                      <m:e>
                        <m:r>
                          <a:rPr lang="en-US" sz="2400" b="0" i="1" u="none" strike="noStrike" baseline="0" smtClean="0">
                            <a:solidFill>
                              <a:schemeClr val="tx2"/>
                            </a:solidFill>
                            <a:latin typeface="Cambria Math" panose="02040503050406030204" pitchFamily="18" charset="0"/>
                          </a:rPr>
                          <m:t>𝐽𝐿</m:t>
                        </m:r>
                      </m:e>
                    </m:acc>
                  </m:oMath>
                </a14:m>
                <a:r>
                  <a:rPr lang="en-US" sz="2400" i="0" u="none" strike="noStrike" baseline="0" dirty="0">
                    <a:solidFill>
                      <a:schemeClr val="tx2"/>
                    </a:solidFill>
                  </a:rPr>
                  <a:t>,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𝐽𝐾</m:t>
                        </m:r>
                      </m:e>
                    </m:acc>
                  </m:oMath>
                </a14:m>
                <a:r>
                  <a:rPr lang="en-US" sz="2400" i="0" u="none" strike="noStrike" baseline="0" dirty="0">
                    <a:solidFill>
                      <a:schemeClr val="tx2"/>
                    </a:solidFill>
                  </a:rPr>
                  <a:t>, and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𝐾𝐿</m:t>
                        </m:r>
                      </m:e>
                    </m:acc>
                  </m:oMath>
                </a14:m>
                <a:r>
                  <a:rPr lang="en-US" sz="2400" i="0" u="none" strike="noStrike" baseline="0" dirty="0">
                    <a:solidFill>
                      <a:schemeClr val="tx2"/>
                    </a:solidFill>
                  </a:rPr>
                  <a:t>. If they are different, then the triangle is scalene.</a:t>
                </a:r>
              </a:p>
              <a:p>
                <a:pPr marL="432000" indent="-432000">
                  <a:spcBef>
                    <a:spcPts val="600"/>
                  </a:spcBef>
                </a:pPr>
                <a:r>
                  <a:rPr lang="en-US" sz="2400" i="0" u="none" strike="noStrike" baseline="0" dirty="0">
                    <a:solidFill>
                      <a:schemeClr val="tx2"/>
                    </a:solidFill>
                  </a:rPr>
                  <a:t>C. Compare the slopes of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𝐽𝐾</m:t>
                        </m:r>
                      </m:e>
                    </m:acc>
                  </m:oMath>
                </a14:m>
                <a:r>
                  <a:rPr lang="en-US" sz="2400" i="1" u="none" strike="noStrike" baseline="0" dirty="0">
                    <a:solidFill>
                      <a:schemeClr val="tx2"/>
                    </a:solidFill>
                  </a:rPr>
                  <a:t> </a:t>
                </a:r>
                <a:r>
                  <a:rPr lang="en-US" sz="2400" i="0" u="none" strike="noStrike" baseline="0" dirty="0">
                    <a:solidFill>
                      <a:schemeClr val="tx2"/>
                    </a:solidFill>
                  </a:rPr>
                  <a:t>and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𝐾𝐿</m:t>
                        </m:r>
                      </m:e>
                    </m:acc>
                  </m:oMath>
                </a14:m>
                <a:r>
                  <a:rPr lang="en-US" sz="2400" i="0" u="none" strike="noStrike" baseline="0" dirty="0">
                    <a:solidFill>
                      <a:schemeClr val="tx2"/>
                    </a:solidFill>
                  </a:rPr>
                  <a:t>. If the product of the slopes is </a:t>
                </a:r>
                <a14:m>
                  <m:oMath xmlns:m="http://schemas.openxmlformats.org/officeDocument/2006/math">
                    <m:r>
                      <a:rPr lang="en-US" sz="2400" b="0" i="1" u="none" strike="noStrike" baseline="0" smtClean="0">
                        <a:solidFill>
                          <a:schemeClr val="tx2"/>
                        </a:solidFill>
                        <a:latin typeface="Cambria Math" panose="02040503050406030204" pitchFamily="18" charset="0"/>
                        <a:ea typeface="Cambria Math" panose="02040503050406030204" pitchFamily="18" charset="0"/>
                      </a:rPr>
                      <m:t>−</m:t>
                    </m:r>
                  </m:oMath>
                </a14:m>
                <a:r>
                  <a:rPr lang="en-US" sz="2400" i="0" u="none" strike="noStrike" baseline="0" dirty="0">
                    <a:solidFill>
                      <a:schemeClr val="tx2"/>
                    </a:solidFill>
                  </a:rPr>
                  <a:t>1, then the lines are perpendicular. Use the Distance Formula to find the lengths of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𝐽𝐾</m:t>
                        </m:r>
                      </m:e>
                    </m:acc>
                  </m:oMath>
                </a14:m>
                <a:r>
                  <a:rPr lang="en-US" sz="2400" i="1" u="none" strike="noStrike" baseline="0" dirty="0">
                    <a:solidFill>
                      <a:schemeClr val="tx2"/>
                    </a:solidFill>
                  </a:rPr>
                  <a:t> </a:t>
                </a:r>
                <a:r>
                  <a:rPr lang="en-US" sz="2400" i="0" u="none" strike="noStrike" baseline="0" dirty="0">
                    <a:solidFill>
                      <a:schemeClr val="tx2"/>
                    </a:solidFill>
                  </a:rPr>
                  <a:t>and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𝐾𝐿</m:t>
                        </m:r>
                      </m:e>
                    </m:acc>
                  </m:oMath>
                </a14:m>
                <a:r>
                  <a:rPr lang="en-US" sz="2400" i="0" u="none" strike="noStrike" baseline="0" dirty="0">
                    <a:solidFill>
                      <a:schemeClr val="tx2"/>
                    </a:solidFill>
                  </a:rPr>
                  <a:t>. If the lengths are equal, then the triangle is a right isosceles triangle.</a:t>
                </a:r>
              </a:p>
              <a:p>
                <a:pPr marL="432000" indent="-432000">
                  <a:spcBef>
                    <a:spcPts val="600"/>
                  </a:spcBef>
                </a:pPr>
                <a:r>
                  <a:rPr lang="en-US" sz="2400" i="0" u="none" strike="noStrike" baseline="0" dirty="0">
                    <a:solidFill>
                      <a:schemeClr val="tx2"/>
                    </a:solidFill>
                  </a:rPr>
                  <a:t>D. Compare the slopes of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𝐽𝐾</m:t>
                        </m:r>
                      </m:e>
                    </m:acc>
                  </m:oMath>
                </a14:m>
                <a:r>
                  <a:rPr lang="en-US" sz="2400" i="1" u="none" strike="noStrike" baseline="0" dirty="0">
                    <a:solidFill>
                      <a:schemeClr val="tx2"/>
                    </a:solidFill>
                  </a:rPr>
                  <a:t> </a:t>
                </a:r>
                <a:r>
                  <a:rPr lang="en-US" sz="2400" i="0" u="none" strike="noStrike" baseline="0" dirty="0">
                    <a:solidFill>
                      <a:schemeClr val="tx2"/>
                    </a:solidFill>
                  </a:rPr>
                  <a:t>and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𝐾𝐿</m:t>
                        </m:r>
                      </m:e>
                    </m:acc>
                  </m:oMath>
                </a14:m>
                <a:r>
                  <a:rPr lang="en-US" sz="2400" i="0" u="none" strike="noStrike" baseline="0" dirty="0">
                    <a:solidFill>
                      <a:schemeClr val="tx2"/>
                    </a:solidFill>
                  </a:rPr>
                  <a:t>. If the product of the slopes is </a:t>
                </a:r>
                <a14:m>
                  <m:oMath xmlns:m="http://schemas.openxmlformats.org/officeDocument/2006/math">
                    <m:r>
                      <a:rPr lang="en-US" sz="2400" b="0" i="1" u="none" strike="noStrike" baseline="0" smtClean="0">
                        <a:solidFill>
                          <a:schemeClr val="tx2"/>
                        </a:solidFill>
                        <a:latin typeface="Cambria Math" panose="02040503050406030204" pitchFamily="18" charset="0"/>
                        <a:ea typeface="Cambria Math" panose="02040503050406030204" pitchFamily="18" charset="0"/>
                      </a:rPr>
                      <m:t>−</m:t>
                    </m:r>
                  </m:oMath>
                </a14:m>
                <a:r>
                  <a:rPr lang="en-US" sz="2400" i="0" u="none" strike="noStrike" baseline="0" dirty="0">
                    <a:solidFill>
                      <a:schemeClr val="tx2"/>
                    </a:solidFill>
                  </a:rPr>
                  <a:t>1, then the lines are perpendicular. Use the Distance Formula to find the lengths of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𝐽𝐿</m:t>
                        </m:r>
                      </m:e>
                    </m:acc>
                  </m:oMath>
                </a14:m>
                <a:r>
                  <a:rPr lang="en-US" sz="2400" i="0" u="none" strike="noStrike" baseline="0" dirty="0">
                    <a:solidFill>
                      <a:schemeClr val="tx2"/>
                    </a:solidFill>
                  </a:rPr>
                  <a:t>,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𝐽𝐾</m:t>
                        </m:r>
                      </m:e>
                    </m:acc>
                  </m:oMath>
                </a14:m>
                <a:r>
                  <a:rPr lang="en-US" sz="2400" i="0" u="none" strike="noStrike" baseline="0" dirty="0">
                    <a:solidFill>
                      <a:schemeClr val="tx2"/>
                    </a:solidFill>
                  </a:rPr>
                  <a:t>, and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𝐾𝐿</m:t>
                        </m:r>
                      </m:e>
                    </m:acc>
                  </m:oMath>
                </a14:m>
                <a:r>
                  <a:rPr lang="en-US" sz="2400" i="0" u="none" strike="noStrike" baseline="0" dirty="0">
                    <a:solidFill>
                      <a:schemeClr val="tx2"/>
                    </a:solidFill>
                  </a:rPr>
                  <a:t>. If the lengths are different, then the triangle is a right scalene triangle.</a:t>
                </a: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611844"/>
                <a:ext cx="11503527" cy="4731805"/>
              </a:xfrm>
              <a:prstGeom prst="rect">
                <a:avLst/>
              </a:prstGeom>
              <a:blipFill>
                <a:blip r:embed="rId3"/>
                <a:stretch>
                  <a:fillRect l="-794" t="-901" b="-4118"/>
                </a:stretch>
              </a:blipFill>
            </p:spPr>
            <p:txBody>
              <a:bodyPr/>
              <a:lstStyle/>
              <a:p>
                <a:r>
                  <a:rPr lang="en-US">
                    <a:noFill/>
                  </a:rPr>
                  <a:t> </a:t>
                </a:r>
              </a:p>
            </p:txBody>
          </p:sp>
        </mc:Fallback>
      </mc:AlternateContent>
    </p:spTree>
    <p:extLst>
      <p:ext uri="{BB962C8B-B14F-4D97-AF65-F5344CB8AC3E}">
        <p14:creationId xmlns:p14="http://schemas.microsoft.com/office/powerpoint/2010/main" val="3086920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US" sz="2800" b="0" dirty="0">
                <a:solidFill>
                  <a:schemeClr val="tx1"/>
                </a:solidFill>
              </a:rPr>
              <a:t>Classify a Triangle</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59873" y="1611844"/>
                <a:ext cx="11503527" cy="47318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400" i="0" u="none" strike="noStrike" baseline="0" dirty="0">
                    <a:solidFill>
                      <a:schemeClr val="tx2"/>
                    </a:solidFill>
                  </a:rPr>
                  <a:t>Which of the following can be used in a coordinate proof to determine the type of triangle formed? </a:t>
                </a:r>
                <a:r>
                  <a:rPr lang="en-US" sz="2400" dirty="0">
                    <a:solidFill>
                      <a:srgbClr val="FF0000"/>
                    </a:solidFill>
                  </a:rPr>
                  <a:t>C</a:t>
                </a:r>
                <a:endParaRPr lang="en-US" sz="2400" i="0" u="none" strike="noStrike" baseline="0" dirty="0">
                  <a:solidFill>
                    <a:schemeClr val="tx2"/>
                  </a:solidFill>
                </a:endParaRPr>
              </a:p>
              <a:p>
                <a:pPr marL="432000" indent="-432000">
                  <a:spcBef>
                    <a:spcPts val="600"/>
                  </a:spcBef>
                </a:pPr>
                <a:r>
                  <a:rPr lang="en-US" sz="2400" i="0" u="none" strike="noStrike" baseline="0" dirty="0">
                    <a:solidFill>
                      <a:schemeClr val="tx2"/>
                    </a:solidFill>
                  </a:rPr>
                  <a:t>A. Use the Distance Formula to find the lengths of </a:t>
                </a:r>
                <a14:m>
                  <m:oMath xmlns:m="http://schemas.openxmlformats.org/officeDocument/2006/math">
                    <m:acc>
                      <m:accPr>
                        <m:chr m:val="̅"/>
                        <m:ctrlPr>
                          <a:rPr lang="en-US" sz="2400" i="1" u="none" strike="noStrike" baseline="0" smtClean="0">
                            <a:solidFill>
                              <a:schemeClr val="tx2"/>
                            </a:solidFill>
                            <a:latin typeface="Cambria Math" panose="02040503050406030204" pitchFamily="18" charset="0"/>
                          </a:rPr>
                        </m:ctrlPr>
                      </m:accPr>
                      <m:e>
                        <m:r>
                          <a:rPr lang="en-US" sz="2400" b="0" i="1" u="none" strike="noStrike" baseline="0" smtClean="0">
                            <a:solidFill>
                              <a:schemeClr val="tx2"/>
                            </a:solidFill>
                            <a:latin typeface="Cambria Math" panose="02040503050406030204" pitchFamily="18" charset="0"/>
                          </a:rPr>
                          <m:t>𝐽𝐿</m:t>
                        </m:r>
                      </m:e>
                    </m:acc>
                  </m:oMath>
                </a14:m>
                <a:r>
                  <a:rPr lang="en-US" sz="2400" i="0" u="none" strike="noStrike" baseline="0" dirty="0">
                    <a:solidFill>
                      <a:schemeClr val="tx2"/>
                    </a:solidFill>
                  </a:rPr>
                  <a:t>,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𝐽𝐾</m:t>
                        </m:r>
                      </m:e>
                    </m:acc>
                  </m:oMath>
                </a14:m>
                <a:r>
                  <a:rPr lang="en-US" sz="2400" i="0" u="none" strike="noStrike" baseline="0" dirty="0">
                    <a:solidFill>
                      <a:schemeClr val="tx2"/>
                    </a:solidFill>
                  </a:rPr>
                  <a:t>, and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𝐾𝐿</m:t>
                        </m:r>
                      </m:e>
                    </m:acc>
                  </m:oMath>
                </a14:m>
                <a:r>
                  <a:rPr lang="en-US" sz="2400" i="0" u="none" strike="noStrike" baseline="0" dirty="0">
                    <a:solidFill>
                      <a:schemeClr val="tx2"/>
                    </a:solidFill>
                  </a:rPr>
                  <a:t>. If they are all equal, then the triangle is equilateral.</a:t>
                </a:r>
              </a:p>
              <a:p>
                <a:pPr marL="432000" indent="-432000">
                  <a:spcBef>
                    <a:spcPts val="600"/>
                  </a:spcBef>
                </a:pPr>
                <a:r>
                  <a:rPr lang="en-US" sz="2400" i="0" u="none" strike="noStrike" baseline="0" dirty="0">
                    <a:solidFill>
                      <a:schemeClr val="tx2"/>
                    </a:solidFill>
                  </a:rPr>
                  <a:t>B. Use the Distance Formula to find the lengths of </a:t>
                </a:r>
                <a14:m>
                  <m:oMath xmlns:m="http://schemas.openxmlformats.org/officeDocument/2006/math">
                    <m:acc>
                      <m:accPr>
                        <m:chr m:val="̅"/>
                        <m:ctrlPr>
                          <a:rPr lang="en-US" sz="2400" i="1" u="none" strike="noStrike" baseline="0" smtClean="0">
                            <a:solidFill>
                              <a:schemeClr val="tx2"/>
                            </a:solidFill>
                            <a:latin typeface="Cambria Math" panose="02040503050406030204" pitchFamily="18" charset="0"/>
                          </a:rPr>
                        </m:ctrlPr>
                      </m:accPr>
                      <m:e>
                        <m:r>
                          <a:rPr lang="en-US" sz="2400" b="0" i="1" u="none" strike="noStrike" baseline="0" smtClean="0">
                            <a:solidFill>
                              <a:schemeClr val="tx2"/>
                            </a:solidFill>
                            <a:latin typeface="Cambria Math" panose="02040503050406030204" pitchFamily="18" charset="0"/>
                          </a:rPr>
                          <m:t>𝐽𝐿</m:t>
                        </m:r>
                      </m:e>
                    </m:acc>
                  </m:oMath>
                </a14:m>
                <a:r>
                  <a:rPr lang="en-US" sz="2400" i="0" u="none" strike="noStrike" baseline="0" dirty="0">
                    <a:solidFill>
                      <a:schemeClr val="tx2"/>
                    </a:solidFill>
                  </a:rPr>
                  <a:t>,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𝐽𝐾</m:t>
                        </m:r>
                      </m:e>
                    </m:acc>
                  </m:oMath>
                </a14:m>
                <a:r>
                  <a:rPr lang="en-US" sz="2400" i="0" u="none" strike="noStrike" baseline="0" dirty="0">
                    <a:solidFill>
                      <a:schemeClr val="tx2"/>
                    </a:solidFill>
                  </a:rPr>
                  <a:t>, and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𝐾𝐿</m:t>
                        </m:r>
                      </m:e>
                    </m:acc>
                  </m:oMath>
                </a14:m>
                <a:r>
                  <a:rPr lang="en-US" sz="2400" i="0" u="none" strike="noStrike" baseline="0" dirty="0">
                    <a:solidFill>
                      <a:schemeClr val="tx2"/>
                    </a:solidFill>
                  </a:rPr>
                  <a:t>. If they are different, then the triangle is scalene.</a:t>
                </a:r>
              </a:p>
              <a:p>
                <a:pPr marL="432000" indent="-432000">
                  <a:spcBef>
                    <a:spcPts val="600"/>
                  </a:spcBef>
                </a:pPr>
                <a:r>
                  <a:rPr lang="en-US" sz="2400" i="0" u="none" strike="noStrike" baseline="0" dirty="0">
                    <a:solidFill>
                      <a:schemeClr val="tx2"/>
                    </a:solidFill>
                  </a:rPr>
                  <a:t>C. Compare the slopes of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𝐽𝐾</m:t>
                        </m:r>
                      </m:e>
                    </m:acc>
                  </m:oMath>
                </a14:m>
                <a:r>
                  <a:rPr lang="en-US" sz="2400" i="1" u="none" strike="noStrike" baseline="0" dirty="0">
                    <a:solidFill>
                      <a:schemeClr val="tx2"/>
                    </a:solidFill>
                  </a:rPr>
                  <a:t> </a:t>
                </a:r>
                <a:r>
                  <a:rPr lang="en-US" sz="2400" i="0" u="none" strike="noStrike" baseline="0" dirty="0">
                    <a:solidFill>
                      <a:schemeClr val="tx2"/>
                    </a:solidFill>
                  </a:rPr>
                  <a:t>and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𝐾𝐿</m:t>
                        </m:r>
                      </m:e>
                    </m:acc>
                  </m:oMath>
                </a14:m>
                <a:r>
                  <a:rPr lang="en-US" sz="2400" i="0" u="none" strike="noStrike" baseline="0" dirty="0">
                    <a:solidFill>
                      <a:schemeClr val="tx2"/>
                    </a:solidFill>
                  </a:rPr>
                  <a:t>. If the product of the slopes is </a:t>
                </a:r>
                <a14:m>
                  <m:oMath xmlns:m="http://schemas.openxmlformats.org/officeDocument/2006/math">
                    <m:r>
                      <a:rPr lang="en-US" sz="2400" b="0" i="1" u="none" strike="noStrike" baseline="0" smtClean="0">
                        <a:solidFill>
                          <a:schemeClr val="tx2"/>
                        </a:solidFill>
                        <a:latin typeface="Cambria Math" panose="02040503050406030204" pitchFamily="18" charset="0"/>
                        <a:ea typeface="Cambria Math" panose="02040503050406030204" pitchFamily="18" charset="0"/>
                      </a:rPr>
                      <m:t>−</m:t>
                    </m:r>
                  </m:oMath>
                </a14:m>
                <a:r>
                  <a:rPr lang="en-US" sz="2400" i="0" u="none" strike="noStrike" baseline="0" dirty="0">
                    <a:solidFill>
                      <a:schemeClr val="tx2"/>
                    </a:solidFill>
                  </a:rPr>
                  <a:t>1, then the lines are perpendicular. Use the Distance Formula to find the lengths of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𝐽𝐾</m:t>
                        </m:r>
                      </m:e>
                    </m:acc>
                  </m:oMath>
                </a14:m>
                <a:r>
                  <a:rPr lang="en-US" sz="2400" i="1" u="none" strike="noStrike" baseline="0" dirty="0">
                    <a:solidFill>
                      <a:schemeClr val="tx2"/>
                    </a:solidFill>
                  </a:rPr>
                  <a:t> </a:t>
                </a:r>
                <a:r>
                  <a:rPr lang="en-US" sz="2400" i="0" u="none" strike="noStrike" baseline="0" dirty="0">
                    <a:solidFill>
                      <a:schemeClr val="tx2"/>
                    </a:solidFill>
                  </a:rPr>
                  <a:t>and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𝐾𝐿</m:t>
                        </m:r>
                      </m:e>
                    </m:acc>
                  </m:oMath>
                </a14:m>
                <a:r>
                  <a:rPr lang="en-US" sz="2400" i="0" u="none" strike="noStrike" baseline="0" dirty="0">
                    <a:solidFill>
                      <a:schemeClr val="tx2"/>
                    </a:solidFill>
                  </a:rPr>
                  <a:t>. If the lengths are equal, then the triangle is a right isosceles triangle.</a:t>
                </a:r>
              </a:p>
              <a:p>
                <a:pPr marL="432000" indent="-432000">
                  <a:spcBef>
                    <a:spcPts val="600"/>
                  </a:spcBef>
                </a:pPr>
                <a:r>
                  <a:rPr lang="en-US" sz="2400" i="0" u="none" strike="noStrike" baseline="0" dirty="0">
                    <a:solidFill>
                      <a:schemeClr val="tx2"/>
                    </a:solidFill>
                  </a:rPr>
                  <a:t>D. Compare the slopes of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𝐽𝐾</m:t>
                        </m:r>
                      </m:e>
                    </m:acc>
                  </m:oMath>
                </a14:m>
                <a:r>
                  <a:rPr lang="en-US" sz="2400" i="1" u="none" strike="noStrike" baseline="0" dirty="0">
                    <a:solidFill>
                      <a:schemeClr val="tx2"/>
                    </a:solidFill>
                  </a:rPr>
                  <a:t> </a:t>
                </a:r>
                <a:r>
                  <a:rPr lang="en-US" sz="2400" i="0" u="none" strike="noStrike" baseline="0" dirty="0">
                    <a:solidFill>
                      <a:schemeClr val="tx2"/>
                    </a:solidFill>
                  </a:rPr>
                  <a:t>and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𝐾𝐿</m:t>
                        </m:r>
                      </m:e>
                    </m:acc>
                  </m:oMath>
                </a14:m>
                <a:r>
                  <a:rPr lang="en-US" sz="2400" i="0" u="none" strike="noStrike" baseline="0" dirty="0">
                    <a:solidFill>
                      <a:schemeClr val="tx2"/>
                    </a:solidFill>
                  </a:rPr>
                  <a:t>. If the product of the slopes is </a:t>
                </a:r>
                <a14:m>
                  <m:oMath xmlns:m="http://schemas.openxmlformats.org/officeDocument/2006/math">
                    <m:r>
                      <a:rPr lang="en-US" sz="2400" b="0" i="1" u="none" strike="noStrike" baseline="0" smtClean="0">
                        <a:solidFill>
                          <a:schemeClr val="tx2"/>
                        </a:solidFill>
                        <a:latin typeface="Cambria Math" panose="02040503050406030204" pitchFamily="18" charset="0"/>
                        <a:ea typeface="Cambria Math" panose="02040503050406030204" pitchFamily="18" charset="0"/>
                      </a:rPr>
                      <m:t>−</m:t>
                    </m:r>
                  </m:oMath>
                </a14:m>
                <a:r>
                  <a:rPr lang="en-US" sz="2400" i="0" u="none" strike="noStrike" baseline="0" dirty="0">
                    <a:solidFill>
                      <a:schemeClr val="tx2"/>
                    </a:solidFill>
                  </a:rPr>
                  <a:t>1, then the lines are perpendicular. Use the Distance Formula to find the lengths of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𝐽𝐿</m:t>
                        </m:r>
                      </m:e>
                    </m:acc>
                  </m:oMath>
                </a14:m>
                <a:r>
                  <a:rPr lang="en-US" sz="2400" i="0" u="none" strike="noStrike" baseline="0" dirty="0">
                    <a:solidFill>
                      <a:schemeClr val="tx2"/>
                    </a:solidFill>
                  </a:rPr>
                  <a:t>,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𝐽𝐾</m:t>
                        </m:r>
                      </m:e>
                    </m:acc>
                  </m:oMath>
                </a14:m>
                <a:r>
                  <a:rPr lang="en-US" sz="2400" i="0" u="none" strike="noStrike" baseline="0" dirty="0">
                    <a:solidFill>
                      <a:schemeClr val="tx2"/>
                    </a:solidFill>
                  </a:rPr>
                  <a:t>, and </a:t>
                </a:r>
                <a14:m>
                  <m:oMath xmlns:m="http://schemas.openxmlformats.org/officeDocument/2006/math">
                    <m:acc>
                      <m:accPr>
                        <m:chr m:val="̅"/>
                        <m:ctrlPr>
                          <a:rPr lang="en-US" sz="2400" i="1">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𝐾𝐿</m:t>
                        </m:r>
                      </m:e>
                    </m:acc>
                  </m:oMath>
                </a14:m>
                <a:r>
                  <a:rPr lang="en-US" sz="2400" i="0" u="none" strike="noStrike" baseline="0" dirty="0">
                    <a:solidFill>
                      <a:schemeClr val="tx2"/>
                    </a:solidFill>
                  </a:rPr>
                  <a:t>. If the lengths are different, then the triangle is a right scalene triangle.</a:t>
                </a: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611844"/>
                <a:ext cx="11503527" cy="4731805"/>
              </a:xfrm>
              <a:prstGeom prst="rect">
                <a:avLst/>
              </a:prstGeom>
              <a:blipFill>
                <a:blip r:embed="rId3"/>
                <a:stretch>
                  <a:fillRect l="-794" t="-901" b="-4118"/>
                </a:stretch>
              </a:blipFill>
            </p:spPr>
            <p:txBody>
              <a:bodyPr/>
              <a:lstStyle/>
              <a:p>
                <a:r>
                  <a:rPr lang="en-US">
                    <a:noFill/>
                  </a:rPr>
                  <a:t> </a:t>
                </a:r>
              </a:p>
            </p:txBody>
          </p:sp>
        </mc:Fallback>
      </mc:AlternateContent>
    </p:spTree>
    <p:extLst>
      <p:ext uri="{BB962C8B-B14F-4D97-AF65-F5344CB8AC3E}">
        <p14:creationId xmlns:p14="http://schemas.microsoft.com/office/powerpoint/2010/main" val="1692606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Pause and Reflect</a:t>
            </a:r>
            <a:endParaRPr lang="en-US" sz="2800" b="0" dirty="0">
              <a:solidFill>
                <a:schemeClr val="tx1"/>
              </a:solidFill>
            </a:endParaRP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59873" y="1745195"/>
            <a:ext cx="8779377"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0" i="0" u="none" strike="noStrike" baseline="0" dirty="0">
                <a:solidFill>
                  <a:schemeClr val="tx2"/>
                </a:solidFill>
              </a:rPr>
              <a:t>Did you struggle with anything in this lesson? If so, how did you deal with it?</a:t>
            </a:r>
            <a:endParaRPr lang="en-US" sz="2800" b="0" i="0" u="none" strike="noStrike" baseline="0" dirty="0"/>
          </a:p>
        </p:txBody>
      </p:sp>
    </p:spTree>
    <p:extLst>
      <p:ext uri="{BB962C8B-B14F-4D97-AF65-F5344CB8AC3E}">
        <p14:creationId xmlns:p14="http://schemas.microsoft.com/office/powerpoint/2010/main" val="1628154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59873" y="1257608"/>
                <a:ext cx="7637379" cy="43427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0" i="0" u="none" strike="noStrike" baseline="0" dirty="0">
                    <a:solidFill>
                      <a:schemeClr val="tx2"/>
                    </a:solidFill>
                  </a:rPr>
                  <a:t>Write a proof.</a:t>
                </a:r>
                <a:br>
                  <a:rPr lang="en-US" sz="2800" b="0" i="0" u="none" strike="noStrike" baseline="0" dirty="0">
                    <a:solidFill>
                      <a:schemeClr val="tx2"/>
                    </a:solidFill>
                  </a:rPr>
                </a:br>
                <a:r>
                  <a:rPr lang="en-US" sz="2800" b="0" i="0" u="none" strike="noStrike" baseline="0" dirty="0">
                    <a:solidFill>
                      <a:schemeClr val="tx2"/>
                    </a:solidFill>
                  </a:rPr>
                  <a:t>The midpoint of the hypotenuse of a right triangle is equidistant from each of the vertices.</a:t>
                </a:r>
              </a:p>
              <a:p>
                <a:pPr>
                  <a:spcBef>
                    <a:spcPts val="600"/>
                  </a:spcBef>
                </a:pPr>
                <a:endParaRPr lang="en-US" sz="2800" b="0" i="0" u="none" strike="noStrike" baseline="0" dirty="0">
                  <a:solidFill>
                    <a:schemeClr val="tx2"/>
                  </a:solidFill>
                </a:endParaRPr>
              </a:p>
              <a:p>
                <a:pPr marL="1203325" indent="-1203325">
                  <a:spcBef>
                    <a:spcPts val="600"/>
                  </a:spcBef>
                </a:pPr>
                <a:r>
                  <a:rPr lang="en-US" sz="2800" b="1" i="0" u="none" strike="noStrike" baseline="0" dirty="0">
                    <a:solidFill>
                      <a:schemeClr val="tx1"/>
                    </a:solidFill>
                  </a:rPr>
                  <a:t>Given:</a:t>
                </a:r>
                <a:r>
                  <a:rPr lang="en-US" sz="2800" b="0" i="0" u="none" strike="noStrike" baseline="0" dirty="0"/>
                  <a:t> right triangle </a:t>
                </a:r>
                <a:r>
                  <a:rPr lang="en-US" sz="2800" b="0" i="1" u="none" strike="noStrike" baseline="0" dirty="0"/>
                  <a:t>ABC</a:t>
                </a:r>
                <a:r>
                  <a:rPr lang="en-US" sz="2800" b="0" i="0" u="none" strike="noStrike" baseline="0" dirty="0"/>
                  <a:t>, with </a:t>
                </a:r>
                <a:r>
                  <a:rPr lang="en-US" sz="2800" b="0" i="1" u="none" strike="noStrike" baseline="0" dirty="0"/>
                  <a:t>M</a:t>
                </a:r>
                <a:r>
                  <a:rPr lang="en-US" sz="2800" b="0" i="0" u="none" strike="noStrike" baseline="0" dirty="0"/>
                  <a:t> the midpoint of </a:t>
                </a:r>
                <a14:m>
                  <m:oMath xmlns:m="http://schemas.openxmlformats.org/officeDocument/2006/math">
                    <m:acc>
                      <m:accPr>
                        <m:chr m:val="̅"/>
                        <m:ctrlPr>
                          <a:rPr lang="en-US" sz="2800" b="0" i="1" u="none" strike="noStrike" baseline="0" smtClean="0">
                            <a:latin typeface="Cambria Math" panose="02040503050406030204" pitchFamily="18" charset="0"/>
                          </a:rPr>
                        </m:ctrlPr>
                      </m:accPr>
                      <m:e>
                        <m:r>
                          <a:rPr lang="en-US" sz="2800" b="0" i="1" u="none" strike="noStrike" baseline="0" smtClean="0">
                            <a:latin typeface="Cambria Math" panose="02040503050406030204" pitchFamily="18" charset="0"/>
                          </a:rPr>
                          <m:t>𝐵𝐶</m:t>
                        </m:r>
                      </m:e>
                    </m:acc>
                  </m:oMath>
                </a14:m>
                <a:endParaRPr lang="en-US" sz="2800" b="0" i="1" u="none" strike="noStrike" baseline="0" dirty="0"/>
              </a:p>
              <a:p>
                <a:pPr>
                  <a:spcBef>
                    <a:spcPts val="600"/>
                  </a:spcBef>
                </a:pPr>
                <a:r>
                  <a:rPr lang="en-US" sz="2800" b="1" i="0" u="none" strike="noStrike" baseline="0" dirty="0">
                    <a:solidFill>
                      <a:schemeClr val="tx1"/>
                    </a:solidFill>
                  </a:rPr>
                  <a:t>Prove:</a:t>
                </a:r>
                <a:r>
                  <a:rPr lang="en-US" sz="2800" b="0" i="0" u="none" strike="noStrike" baseline="0" dirty="0"/>
                  <a:t> </a:t>
                </a:r>
                <a:r>
                  <a:rPr lang="en-US" sz="2800" b="0" i="1" u="none" strike="noStrike" baseline="0" dirty="0"/>
                  <a:t>BM</a:t>
                </a:r>
                <a:r>
                  <a:rPr lang="en-US" sz="2800" dirty="0">
                    <a:latin typeface="Arial" panose="020B0604020202020204" pitchFamily="34" charset="0"/>
                    <a:cs typeface="Arial" panose="020B0604020202020204" pitchFamily="34" charset="0"/>
                  </a:rPr>
                  <a:t> </a:t>
                </a:r>
                <a:r>
                  <a:rPr lang="en-US" sz="2800" b="0" i="0" u="none" strike="noStrike" baseline="0" dirty="0"/>
                  <a:t>= </a:t>
                </a:r>
                <a:r>
                  <a:rPr lang="en-US" sz="2800" b="0" i="1" u="none" strike="noStrike" baseline="0" dirty="0"/>
                  <a:t>CM</a:t>
                </a:r>
                <a:r>
                  <a:rPr lang="en-US" sz="2800" dirty="0">
                    <a:latin typeface="Arial" panose="020B0604020202020204" pitchFamily="34" charset="0"/>
                    <a:cs typeface="Arial" panose="020B0604020202020204" pitchFamily="34" charset="0"/>
                  </a:rPr>
                  <a:t> </a:t>
                </a:r>
                <a:r>
                  <a:rPr lang="en-US" sz="2800" b="0" i="0" u="none" strike="noStrike" baseline="0" dirty="0"/>
                  <a:t>= </a:t>
                </a:r>
                <a:r>
                  <a:rPr lang="en-US" sz="2800" b="0" i="1" u="none" strike="noStrike" baseline="0" dirty="0"/>
                  <a:t>AM</a:t>
                </a:r>
              </a:p>
              <a:p>
                <a:pPr>
                  <a:spcBef>
                    <a:spcPts val="600"/>
                  </a:spcBef>
                </a:pPr>
                <a:endParaRPr lang="en-US" sz="2800" b="0" i="1" u="none" strike="noStrike" baseline="0" dirty="0"/>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257608"/>
                <a:ext cx="7637379" cy="4342784"/>
              </a:xfrm>
              <a:prstGeom prst="rect">
                <a:avLst/>
              </a:prstGeom>
              <a:blipFill>
                <a:blip r:embed="rId3"/>
                <a:stretch>
                  <a:fillRect l="-1596" t="-1403" r="-135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218C49A-AD69-4672-BC0C-CDA66670DDD2}"/>
              </a:ext>
            </a:extLst>
          </p:cNvPr>
          <p:cNvPicPr>
            <a:picLocks noChangeAspect="1"/>
          </p:cNvPicPr>
          <p:nvPr/>
        </p:nvPicPr>
        <p:blipFill>
          <a:blip r:embed="rId4"/>
          <a:stretch>
            <a:fillRect/>
          </a:stretch>
        </p:blipFill>
        <p:spPr>
          <a:xfrm>
            <a:off x="8121549" y="1610790"/>
            <a:ext cx="3793500" cy="3419835"/>
          </a:xfrm>
          <a:prstGeom prst="rect">
            <a:avLst/>
          </a:prstGeom>
        </p:spPr>
      </p:pic>
    </p:spTree>
    <p:extLst>
      <p:ext uri="{BB962C8B-B14F-4D97-AF65-F5344CB8AC3E}">
        <p14:creationId xmlns:p14="http://schemas.microsoft.com/office/powerpoint/2010/main" val="1981261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59873" y="1257608"/>
                <a:ext cx="7637379" cy="43427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0" i="0" u="none" strike="noStrike" baseline="0" dirty="0">
                    <a:solidFill>
                      <a:schemeClr val="tx2"/>
                    </a:solidFill>
                  </a:rPr>
                  <a:t>Write a proof.</a:t>
                </a:r>
                <a:br>
                  <a:rPr lang="en-US" sz="2800" b="0" i="0" u="none" strike="noStrike" baseline="0" dirty="0">
                    <a:solidFill>
                      <a:schemeClr val="tx2"/>
                    </a:solidFill>
                  </a:rPr>
                </a:br>
                <a:r>
                  <a:rPr lang="en-US" sz="2800" b="0" i="0" u="none" strike="noStrike" baseline="0" dirty="0">
                    <a:solidFill>
                      <a:schemeClr val="tx2"/>
                    </a:solidFill>
                  </a:rPr>
                  <a:t>The midpoint of the hypotenuse of a right triangle is equidistant from each of the vertices.</a:t>
                </a:r>
              </a:p>
              <a:p>
                <a:pPr>
                  <a:spcBef>
                    <a:spcPts val="600"/>
                  </a:spcBef>
                </a:pPr>
                <a:endParaRPr lang="en-US" sz="2800" b="0" i="0" u="none" strike="noStrike" baseline="0" dirty="0">
                  <a:solidFill>
                    <a:schemeClr val="tx2"/>
                  </a:solidFill>
                </a:endParaRPr>
              </a:p>
              <a:p>
                <a:pPr marL="1203325" indent="-1203325">
                  <a:spcBef>
                    <a:spcPts val="600"/>
                  </a:spcBef>
                </a:pPr>
                <a:r>
                  <a:rPr lang="en-US" sz="2800" b="1" i="0" u="none" strike="noStrike" baseline="0" dirty="0">
                    <a:solidFill>
                      <a:schemeClr val="tx1"/>
                    </a:solidFill>
                  </a:rPr>
                  <a:t>Given:</a:t>
                </a:r>
                <a:r>
                  <a:rPr lang="en-US" sz="2800" b="0" i="0" u="none" strike="noStrike" baseline="0" dirty="0"/>
                  <a:t> right triangle </a:t>
                </a:r>
                <a:r>
                  <a:rPr lang="en-US" sz="2800" b="0" i="1" u="none" strike="noStrike" baseline="0" dirty="0"/>
                  <a:t>ABC</a:t>
                </a:r>
                <a:r>
                  <a:rPr lang="en-US" sz="2800" b="0" i="0" u="none" strike="noStrike" baseline="0" dirty="0"/>
                  <a:t>, with </a:t>
                </a:r>
                <a:r>
                  <a:rPr lang="en-US" sz="2800" b="0" i="1" u="none" strike="noStrike" baseline="0" dirty="0"/>
                  <a:t>M</a:t>
                </a:r>
                <a:r>
                  <a:rPr lang="en-US" sz="2800" b="0" i="0" u="none" strike="noStrike" baseline="0" dirty="0"/>
                  <a:t> the midpoint of </a:t>
                </a:r>
                <a14:m>
                  <m:oMath xmlns:m="http://schemas.openxmlformats.org/officeDocument/2006/math">
                    <m:acc>
                      <m:accPr>
                        <m:chr m:val="̅"/>
                        <m:ctrlPr>
                          <a:rPr lang="en-US" sz="2800" b="0" i="1" u="none" strike="noStrike" baseline="0" smtClean="0">
                            <a:latin typeface="Cambria Math" panose="02040503050406030204" pitchFamily="18" charset="0"/>
                          </a:rPr>
                        </m:ctrlPr>
                      </m:accPr>
                      <m:e>
                        <m:r>
                          <a:rPr lang="en-US" sz="2800" b="0" i="1" u="none" strike="noStrike" baseline="0" smtClean="0">
                            <a:latin typeface="Cambria Math" panose="02040503050406030204" pitchFamily="18" charset="0"/>
                          </a:rPr>
                          <m:t>𝐵𝐶</m:t>
                        </m:r>
                      </m:e>
                    </m:acc>
                  </m:oMath>
                </a14:m>
                <a:endParaRPr lang="en-US" sz="2800" b="0" i="1" u="none" strike="noStrike" baseline="0" dirty="0"/>
              </a:p>
              <a:p>
                <a:pPr>
                  <a:spcBef>
                    <a:spcPts val="600"/>
                  </a:spcBef>
                </a:pPr>
                <a:r>
                  <a:rPr lang="en-US" sz="2800" b="1" i="0" u="none" strike="noStrike" baseline="0" dirty="0">
                    <a:solidFill>
                      <a:schemeClr val="tx1"/>
                    </a:solidFill>
                  </a:rPr>
                  <a:t>Prove:</a:t>
                </a:r>
                <a:r>
                  <a:rPr lang="en-US" sz="2800" b="0" i="0" u="none" strike="noStrike" baseline="0" dirty="0"/>
                  <a:t> </a:t>
                </a:r>
                <a:r>
                  <a:rPr lang="en-US" sz="2800" b="0" i="1" u="none" strike="noStrike" baseline="0" dirty="0"/>
                  <a:t>BM</a:t>
                </a:r>
                <a:r>
                  <a:rPr lang="en-US" sz="2800" dirty="0">
                    <a:latin typeface="Arial" panose="020B0604020202020204" pitchFamily="34" charset="0"/>
                    <a:cs typeface="Arial" panose="020B0604020202020204" pitchFamily="34" charset="0"/>
                  </a:rPr>
                  <a:t> </a:t>
                </a:r>
                <a:r>
                  <a:rPr lang="en-US" sz="2800" b="0" i="0" u="none" strike="noStrike" baseline="0" dirty="0"/>
                  <a:t>= </a:t>
                </a:r>
                <a:r>
                  <a:rPr lang="en-US" sz="2800" b="0" i="1" u="none" strike="noStrike" baseline="0" dirty="0"/>
                  <a:t>CM</a:t>
                </a:r>
                <a:r>
                  <a:rPr lang="en-US" sz="2800" dirty="0">
                    <a:latin typeface="Arial" panose="020B0604020202020204" pitchFamily="34" charset="0"/>
                    <a:cs typeface="Arial" panose="020B0604020202020204" pitchFamily="34" charset="0"/>
                  </a:rPr>
                  <a:t> </a:t>
                </a:r>
                <a:r>
                  <a:rPr lang="en-US" sz="2800" b="0" i="0" u="none" strike="noStrike" baseline="0" dirty="0"/>
                  <a:t>= </a:t>
                </a:r>
                <a:r>
                  <a:rPr lang="en-US" sz="2800" b="0" i="1" u="none" strike="noStrike" baseline="0" dirty="0"/>
                  <a:t>AM</a:t>
                </a:r>
              </a:p>
              <a:p>
                <a:pPr>
                  <a:spcBef>
                    <a:spcPts val="600"/>
                  </a:spcBef>
                </a:pPr>
                <a:endParaRPr lang="en-US" sz="2800" b="0" i="1" u="none" strike="noStrike" baseline="0" dirty="0"/>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257608"/>
                <a:ext cx="7637379" cy="4342784"/>
              </a:xfrm>
              <a:prstGeom prst="rect">
                <a:avLst/>
              </a:prstGeom>
              <a:blipFill>
                <a:blip r:embed="rId3"/>
                <a:stretch>
                  <a:fillRect l="-1596" t="-1403" r="-1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A374CC2E-08A6-47BE-B51A-13BA5E036185}"/>
                  </a:ext>
                </a:extLst>
              </p:cNvPr>
              <p:cNvSpPr txBox="1">
                <a:spLocks/>
              </p:cNvSpPr>
              <p:nvPr/>
            </p:nvSpPr>
            <p:spPr>
              <a:xfrm>
                <a:off x="459873" y="4488396"/>
                <a:ext cx="11123864" cy="20367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i="0" u="none" strike="noStrike" baseline="0" dirty="0">
                    <a:solidFill>
                      <a:srgbClr val="FF0000"/>
                    </a:solidFill>
                  </a:rPr>
                  <a:t>Proof:</a:t>
                </a:r>
              </a:p>
              <a:p>
                <a:pPr>
                  <a:spcBef>
                    <a:spcPts val="600"/>
                  </a:spcBef>
                </a:pPr>
                <a:r>
                  <a:rPr lang="en-US" sz="2800" b="0" i="0" u="none" strike="noStrike" baseline="0" dirty="0">
                    <a:solidFill>
                      <a:srgbClr val="FF0000"/>
                    </a:solidFill>
                  </a:rPr>
                  <a:t>Use the Midpoint Formula to find the coordinates of </a:t>
                </a:r>
                <a:r>
                  <a:rPr lang="en-US" sz="2800" b="0" i="1" u="none" strike="noStrike" baseline="0" dirty="0">
                    <a:solidFill>
                      <a:srgbClr val="FF0000"/>
                    </a:solidFill>
                  </a:rPr>
                  <a:t>M</a:t>
                </a:r>
                <a:r>
                  <a:rPr lang="en-US" sz="2800" b="0" i="0" u="none" strike="noStrike" baseline="0" dirty="0">
                    <a:solidFill>
                      <a:srgbClr val="FF0000"/>
                    </a:solidFill>
                  </a:rPr>
                  <a:t>, (</a:t>
                </a:r>
                <a:r>
                  <a:rPr lang="en-US" sz="2800" b="0" i="1" u="none" strike="noStrike" baseline="0" dirty="0">
                    <a:solidFill>
                      <a:srgbClr val="FF0000"/>
                    </a:solidFill>
                  </a:rPr>
                  <a:t>c</a:t>
                </a:r>
                <a:r>
                  <a:rPr lang="en-US" sz="2800" b="0" i="0" u="none" strike="noStrike" baseline="0" dirty="0">
                    <a:solidFill>
                      <a:srgbClr val="FF0000"/>
                    </a:solidFill>
                  </a:rPr>
                  <a:t>,</a:t>
                </a:r>
                <a:r>
                  <a:rPr lang="en-US" sz="2800" dirty="0">
                    <a:latin typeface="Arial" panose="020B0604020202020204" pitchFamily="34" charset="0"/>
                    <a:cs typeface="Arial" panose="020B0604020202020204" pitchFamily="34" charset="0"/>
                  </a:rPr>
                  <a:t> </a:t>
                </a:r>
                <a:r>
                  <a:rPr lang="en-US" sz="2800" b="0" i="1" u="none" strike="noStrike" baseline="0" dirty="0">
                    <a:solidFill>
                      <a:srgbClr val="FF0000"/>
                    </a:solidFill>
                  </a:rPr>
                  <a:t>b</a:t>
                </a:r>
                <a:r>
                  <a:rPr lang="en-US" sz="2800" b="0" i="0" u="none" strike="noStrike" baseline="0" dirty="0">
                    <a:solidFill>
                      <a:srgbClr val="FF0000"/>
                    </a:solidFill>
                  </a:rPr>
                  <a:t>). Use the Distance Formula to find </a:t>
                </a:r>
                <a:r>
                  <a:rPr lang="en-US" sz="2800" b="0" i="1" u="none" strike="noStrike" baseline="0" dirty="0">
                    <a:solidFill>
                      <a:srgbClr val="FF0000"/>
                    </a:solidFill>
                  </a:rPr>
                  <a:t>BM</a:t>
                </a:r>
                <a:r>
                  <a:rPr lang="en-US" sz="2800" b="0" i="0" u="none" strike="noStrike" baseline="0" dirty="0">
                    <a:solidFill>
                      <a:srgbClr val="FF0000"/>
                    </a:solidFill>
                  </a:rPr>
                  <a:t>, </a:t>
                </a:r>
                <a:r>
                  <a:rPr lang="en-US" sz="2800" b="0" i="1" u="none" strike="noStrike" baseline="0" dirty="0">
                    <a:solidFill>
                      <a:srgbClr val="FF0000"/>
                    </a:solidFill>
                  </a:rPr>
                  <a:t>CM</a:t>
                </a:r>
                <a:r>
                  <a:rPr lang="en-US" sz="2800" b="0" i="0" u="none" strike="noStrike" baseline="0" dirty="0">
                    <a:solidFill>
                      <a:srgbClr val="FF0000"/>
                    </a:solidFill>
                  </a:rPr>
                  <a:t>, and </a:t>
                </a:r>
                <a:r>
                  <a:rPr lang="en-US" sz="2800" b="0" i="1" u="none" strike="noStrike" baseline="0" dirty="0">
                    <a:solidFill>
                      <a:srgbClr val="FF0000"/>
                    </a:solidFill>
                  </a:rPr>
                  <a:t>AM</a:t>
                </a:r>
                <a:r>
                  <a:rPr lang="en-US" sz="2800" b="0" i="0" u="none" strike="noStrike" baseline="0" dirty="0">
                    <a:solidFill>
                      <a:srgbClr val="FF0000"/>
                    </a:solidFill>
                  </a:rPr>
                  <a:t>.</a:t>
                </a:r>
                <a:r>
                  <a:rPr lang="en-US" sz="2800" b="0" i="0" u="none" strike="noStrike" dirty="0">
                    <a:solidFill>
                      <a:srgbClr val="FF0000"/>
                    </a:solidFill>
                  </a:rPr>
                  <a:t> </a:t>
                </a:r>
                <a14:m>
                  <m:oMath xmlns:m="http://schemas.openxmlformats.org/officeDocument/2006/math">
                    <m:r>
                      <a:rPr lang="en-US" sz="2800" b="0" i="1" u="none" strike="noStrike" baseline="0" smtClean="0">
                        <a:solidFill>
                          <a:srgbClr val="FF0000"/>
                        </a:solidFill>
                        <a:latin typeface="Cambria Math" panose="02040503050406030204" pitchFamily="18" charset="0"/>
                      </a:rPr>
                      <m:t>𝐵𝑀</m:t>
                    </m:r>
                    <m:r>
                      <a:rPr lang="en-US" sz="2800" b="0" i="1" u="none" strike="noStrike" baseline="0" smtClean="0">
                        <a:solidFill>
                          <a:srgbClr val="FF0000"/>
                        </a:solidFill>
                        <a:latin typeface="Cambria Math" panose="02040503050406030204" pitchFamily="18" charset="0"/>
                      </a:rPr>
                      <m:t>=</m:t>
                    </m:r>
                    <m:rad>
                      <m:radPr>
                        <m:degHide m:val="on"/>
                        <m:ctrlPr>
                          <a:rPr lang="en-US" sz="2800" b="0" i="1" u="none" strike="noStrike" baseline="0" smtClean="0">
                            <a:solidFill>
                              <a:srgbClr val="FF0000"/>
                            </a:solidFill>
                            <a:latin typeface="Cambria Math" panose="02040503050406030204" pitchFamily="18" charset="0"/>
                          </a:rPr>
                        </m:ctrlPr>
                      </m:radPr>
                      <m:deg/>
                      <m:e>
                        <m:r>
                          <a:rPr lang="en-US" sz="2800" b="0" i="1" u="none" strike="noStrike" baseline="0" smtClean="0">
                            <a:solidFill>
                              <a:srgbClr val="FF0000"/>
                            </a:solidFill>
                            <a:latin typeface="Cambria Math" panose="02040503050406030204" pitchFamily="18" charset="0"/>
                          </a:rPr>
                          <m:t>𝑐</m:t>
                        </m:r>
                        <m:r>
                          <a:rPr lang="en-US" sz="2800" b="0" i="1" u="none" strike="noStrike" baseline="30000" smtClean="0">
                            <a:solidFill>
                              <a:srgbClr val="FF0000"/>
                            </a:solidFill>
                            <a:latin typeface="Cambria Math" panose="02040503050406030204" pitchFamily="18" charset="0"/>
                          </a:rPr>
                          <m:t>2</m:t>
                        </m:r>
                        <m:r>
                          <a:rPr lang="en-US" sz="2800" b="0" i="1" u="none" strike="noStrike" baseline="0" smtClean="0">
                            <a:solidFill>
                              <a:srgbClr val="FF0000"/>
                            </a:solidFill>
                            <a:latin typeface="Cambria Math" panose="02040503050406030204" pitchFamily="18" charset="0"/>
                          </a:rPr>
                          <m:t>+</m:t>
                        </m:r>
                        <m:r>
                          <a:rPr lang="en-US" sz="2800" b="0" i="1" u="none" strike="noStrike" baseline="0" smtClean="0">
                            <a:solidFill>
                              <a:srgbClr val="FF0000"/>
                            </a:solidFill>
                            <a:latin typeface="Cambria Math" panose="02040503050406030204" pitchFamily="18" charset="0"/>
                          </a:rPr>
                          <m:t>𝑏</m:t>
                        </m:r>
                        <m:r>
                          <a:rPr lang="en-US" sz="2800" b="0" i="1" u="none" strike="noStrike" baseline="30000" smtClean="0">
                            <a:solidFill>
                              <a:srgbClr val="FF0000"/>
                            </a:solidFill>
                            <a:latin typeface="Cambria Math" panose="02040503050406030204" pitchFamily="18" charset="0"/>
                          </a:rPr>
                          <m:t>2</m:t>
                        </m:r>
                      </m:e>
                    </m:rad>
                  </m:oMath>
                </a14:m>
                <a:r>
                  <a:rPr lang="en-US" sz="2800" b="0" i="0" u="none" strike="noStrike" baseline="0" dirty="0">
                    <a:solidFill>
                      <a:srgbClr val="FF0000"/>
                    </a:solidFill>
                  </a:rPr>
                  <a:t>, </a:t>
                </a:r>
                <a:br>
                  <a:rPr lang="en-US" sz="2800" b="0" i="1" dirty="0">
                    <a:solidFill>
                      <a:srgbClr val="FF0000"/>
                    </a:solidFill>
                    <a:latin typeface="Cambria Math" panose="02040503050406030204" pitchFamily="18" charset="0"/>
                  </a:rPr>
                </a:br>
                <a14:m>
                  <m:oMath xmlns:m="http://schemas.openxmlformats.org/officeDocument/2006/math">
                    <m:r>
                      <a:rPr lang="en-US" sz="2800" b="0" i="1" smtClean="0">
                        <a:solidFill>
                          <a:srgbClr val="FF0000"/>
                        </a:solidFill>
                        <a:latin typeface="Cambria Math" panose="02040503050406030204" pitchFamily="18" charset="0"/>
                      </a:rPr>
                      <m:t>𝐶</m:t>
                    </m:r>
                    <m:r>
                      <a:rPr lang="en-US" sz="2800" i="1">
                        <a:solidFill>
                          <a:srgbClr val="FF0000"/>
                        </a:solidFill>
                        <a:latin typeface="Cambria Math" panose="02040503050406030204" pitchFamily="18" charset="0"/>
                      </a:rPr>
                      <m:t>𝑀</m:t>
                    </m:r>
                    <m:r>
                      <a:rPr lang="en-US" sz="2800" i="1">
                        <a:solidFill>
                          <a:srgbClr val="FF0000"/>
                        </a:solidFill>
                        <a:latin typeface="Cambria Math" panose="02040503050406030204" pitchFamily="18" charset="0"/>
                      </a:rPr>
                      <m:t>=</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𝑐</m:t>
                        </m:r>
                        <m:r>
                          <a:rPr lang="en-US" sz="2800" i="1" baseline="30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𝑏</m:t>
                        </m:r>
                        <m:r>
                          <a:rPr lang="en-US" sz="2800" i="1" baseline="30000">
                            <a:solidFill>
                              <a:srgbClr val="FF0000"/>
                            </a:solidFill>
                            <a:latin typeface="Cambria Math" panose="02040503050406030204" pitchFamily="18" charset="0"/>
                          </a:rPr>
                          <m:t>2</m:t>
                        </m:r>
                      </m:e>
                    </m:rad>
                  </m:oMath>
                </a14:m>
                <a:r>
                  <a:rPr lang="en-US" sz="2800" b="0" i="0" u="none" strike="noStrike" baseline="0" dirty="0">
                    <a:solidFill>
                      <a:srgbClr val="FF0000"/>
                    </a:solidFill>
                  </a:rPr>
                  <a:t>, </a:t>
                </a:r>
                <a14:m>
                  <m:oMath xmlns:m="http://schemas.openxmlformats.org/officeDocument/2006/math">
                    <m:r>
                      <a:rPr lang="en-US" sz="2800" b="0" i="1" smtClean="0">
                        <a:solidFill>
                          <a:srgbClr val="FF0000"/>
                        </a:solidFill>
                        <a:latin typeface="Cambria Math" panose="02040503050406030204" pitchFamily="18" charset="0"/>
                      </a:rPr>
                      <m:t>𝐴</m:t>
                    </m:r>
                    <m:r>
                      <a:rPr lang="en-US" sz="2800" i="1">
                        <a:solidFill>
                          <a:srgbClr val="FF0000"/>
                        </a:solidFill>
                        <a:latin typeface="Cambria Math" panose="02040503050406030204" pitchFamily="18" charset="0"/>
                      </a:rPr>
                      <m:t>𝑀</m:t>
                    </m:r>
                    <m:r>
                      <a:rPr lang="en-US" sz="2800" i="1">
                        <a:solidFill>
                          <a:srgbClr val="FF0000"/>
                        </a:solidFill>
                        <a:latin typeface="Cambria Math" panose="02040503050406030204" pitchFamily="18" charset="0"/>
                      </a:rPr>
                      <m:t>=</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𝑐</m:t>
                        </m:r>
                        <m:r>
                          <a:rPr lang="en-US" sz="2800" i="1" baseline="30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𝑏</m:t>
                        </m:r>
                        <m:r>
                          <a:rPr lang="en-US" sz="2800" i="1" baseline="30000">
                            <a:solidFill>
                              <a:srgbClr val="FF0000"/>
                            </a:solidFill>
                            <a:latin typeface="Cambria Math" panose="02040503050406030204" pitchFamily="18" charset="0"/>
                          </a:rPr>
                          <m:t>2</m:t>
                        </m:r>
                      </m:e>
                    </m:rad>
                  </m:oMath>
                </a14:m>
                <a:r>
                  <a:rPr lang="en-US" sz="2800" b="0" i="0" u="none" strike="noStrike" baseline="0" dirty="0">
                    <a:solidFill>
                      <a:srgbClr val="FF0000"/>
                    </a:solidFill>
                  </a:rPr>
                  <a:t>. Therefore, </a:t>
                </a:r>
                <a:r>
                  <a:rPr lang="en-US" sz="2800" b="0" i="1" u="none" strike="noStrike" baseline="0" dirty="0">
                    <a:solidFill>
                      <a:srgbClr val="FF0000"/>
                    </a:solidFill>
                  </a:rPr>
                  <a:t>BM</a:t>
                </a:r>
                <a:r>
                  <a:rPr lang="en-US" sz="2800" b="0" i="0" u="none" strike="noStrike" baseline="0" dirty="0">
                    <a:solidFill>
                      <a:srgbClr val="FF0000"/>
                    </a:solidFill>
                  </a:rPr>
                  <a:t> = </a:t>
                </a:r>
                <a:r>
                  <a:rPr lang="en-US" sz="2800" b="0" i="1" u="none" strike="noStrike" baseline="0" dirty="0">
                    <a:solidFill>
                      <a:srgbClr val="FF0000"/>
                    </a:solidFill>
                  </a:rPr>
                  <a:t>CM</a:t>
                </a:r>
                <a:r>
                  <a:rPr lang="en-US" sz="2800" b="0" i="0" u="none" strike="noStrike" baseline="0" dirty="0">
                    <a:solidFill>
                      <a:srgbClr val="FF0000"/>
                    </a:solidFill>
                  </a:rPr>
                  <a:t> = </a:t>
                </a:r>
                <a:r>
                  <a:rPr lang="en-US" sz="2800" b="0" i="1" u="none" strike="noStrike" baseline="0" dirty="0">
                    <a:solidFill>
                      <a:srgbClr val="FF0000"/>
                    </a:solidFill>
                  </a:rPr>
                  <a:t>AM</a:t>
                </a:r>
                <a:r>
                  <a:rPr lang="en-US" sz="2800" b="0" i="0" u="none" strike="noStrike" baseline="0" dirty="0">
                    <a:solidFill>
                      <a:srgbClr val="FF0000"/>
                    </a:solidFill>
                  </a:rPr>
                  <a:t>.</a:t>
                </a:r>
                <a:endParaRPr lang="en-US" sz="2800" b="0" i="1" u="none" strike="noStrike" baseline="0" dirty="0">
                  <a:solidFill>
                    <a:srgbClr val="FF0000"/>
                  </a:solidFill>
                </a:endParaRPr>
              </a:p>
              <a:p>
                <a:pPr>
                  <a:spcBef>
                    <a:spcPts val="600"/>
                  </a:spcBef>
                </a:pPr>
                <a:endParaRPr lang="en-US" sz="2800" b="0" i="1" u="none" strike="noStrike" baseline="0" dirty="0"/>
              </a:p>
            </p:txBody>
          </p:sp>
        </mc:Choice>
        <mc:Fallback xmlns="">
          <p:sp>
            <p:nvSpPr>
              <p:cNvPr id="5" name="Content Placeholder 2">
                <a:extLst>
                  <a:ext uri="{FF2B5EF4-FFF2-40B4-BE49-F238E27FC236}">
                    <a16:creationId xmlns:a16="http://schemas.microsoft.com/office/drawing/2014/main" id="{A374CC2E-08A6-47BE-B51A-13BA5E036185}"/>
                  </a:ext>
                </a:extLst>
              </p:cNvPr>
              <p:cNvSpPr txBox="1">
                <a:spLocks noRot="1" noChangeAspect="1" noMove="1" noResize="1" noEditPoints="1" noAdjustHandles="1" noChangeArrowheads="1" noChangeShapeType="1" noTextEdit="1"/>
              </p:cNvSpPr>
              <p:nvPr/>
            </p:nvSpPr>
            <p:spPr>
              <a:xfrm>
                <a:off x="459873" y="4488396"/>
                <a:ext cx="11123864" cy="2036793"/>
              </a:xfrm>
              <a:prstGeom prst="rect">
                <a:avLst/>
              </a:prstGeom>
              <a:blipFill>
                <a:blip r:embed="rId5"/>
                <a:stretch>
                  <a:fillRect l="-1096" t="-2994" r="-1699" b="-449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731B490-401F-4400-A1F0-B9104DC8FABA}"/>
              </a:ext>
            </a:extLst>
          </p:cNvPr>
          <p:cNvPicPr>
            <a:picLocks noChangeAspect="1"/>
          </p:cNvPicPr>
          <p:nvPr/>
        </p:nvPicPr>
        <p:blipFill>
          <a:blip r:embed="rId6"/>
          <a:stretch>
            <a:fillRect/>
          </a:stretch>
        </p:blipFill>
        <p:spPr>
          <a:xfrm>
            <a:off x="8121549" y="1610790"/>
            <a:ext cx="3793500" cy="3419835"/>
          </a:xfrm>
          <a:prstGeom prst="rect">
            <a:avLst/>
          </a:prstGeom>
        </p:spPr>
      </p:pic>
    </p:spTree>
    <p:extLst>
      <p:ext uri="{BB962C8B-B14F-4D97-AF65-F5344CB8AC3E}">
        <p14:creationId xmlns:p14="http://schemas.microsoft.com/office/powerpoint/2010/main" val="297206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274677"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rgbClr val="221E1F"/>
                </a:solidFill>
              </a:rPr>
              <a:t>MA.912.GR.3.2 </a:t>
            </a:r>
            <a:r>
              <a:rPr lang="en-US" sz="2800" i="0" u="none" strike="noStrike" baseline="0" dirty="0"/>
              <a:t>Given a mathematical context, use coordinate geometry to classify or justify definitions, properties and theorems involving circles, triangles or quadrilaterals.</a:t>
            </a:r>
          </a:p>
          <a:p>
            <a:r>
              <a:rPr lang="en-US" sz="2800" b="1" i="0" u="none" strike="noStrike" baseline="0" dirty="0">
                <a:solidFill>
                  <a:srgbClr val="221E1F"/>
                </a:solidFill>
              </a:rPr>
              <a:t>MA.912.GR.3.3 </a:t>
            </a:r>
            <a:r>
              <a:rPr lang="en-US" sz="2800" i="0" u="none" strike="noStrike" baseline="0" dirty="0"/>
              <a:t>Use coordinate geometry to solve mathematical and real-world geometric problems involving lines, circles, triangles and quadrilaterals.</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p>
        </p:txBody>
      </p:sp>
    </p:spTree>
    <p:extLst>
      <p:ext uri="{BB962C8B-B14F-4D97-AF65-F5344CB8AC3E}">
        <p14:creationId xmlns:p14="http://schemas.microsoft.com/office/powerpoint/2010/main" val="84424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954107"/>
          </a:xfrm>
          <a:prstGeom prst="rect">
            <a:avLst/>
          </a:prstGeom>
          <a:noFill/>
        </p:spPr>
        <p:txBody>
          <a:bodyPr wrap="square" rtlCol="0">
            <a:spAutoFit/>
          </a:bodyPr>
          <a:lstStyle/>
          <a:p>
            <a:pPr fontAlgn="t"/>
            <a:r>
              <a:rPr lang="en-US" sz="2800" b="1" dirty="0"/>
              <a:t>MA.K12.MTR.3.1</a:t>
            </a:r>
          </a:p>
          <a:p>
            <a:pPr fontAlgn="t"/>
            <a:r>
              <a:rPr lang="en-US" sz="2800" dirty="0">
                <a:solidFill>
                  <a:schemeClr val="tx2"/>
                </a:solidFill>
              </a:rPr>
              <a:t>Complete tasks with mathematical fluency.</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1253156" cy="41559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rgbClr val="221E1F"/>
                </a:solidFill>
              </a:rPr>
              <a:t>Content Objective</a:t>
            </a:r>
          </a:p>
          <a:p>
            <a:r>
              <a:rPr lang="en-US" sz="2800" b="0" i="0" u="none" strike="noStrike" baseline="0" dirty="0"/>
              <a:t>Students will prove theorems about triangles using coordinates.</a:t>
            </a:r>
          </a:p>
          <a:p>
            <a:endParaRPr lang="en-US" sz="2800" b="0" i="0" u="none" strike="noStrike" baseline="0" dirty="0">
              <a:solidFill>
                <a:srgbClr val="221E1F"/>
              </a:solidFill>
            </a:endParaRPr>
          </a:p>
          <a:p>
            <a:r>
              <a:rPr lang="en-IN" sz="2800" b="1" i="0" u="none" strike="noStrike" baseline="0" dirty="0">
                <a:solidFill>
                  <a:srgbClr val="221E1F"/>
                </a:solidFill>
              </a:rPr>
              <a:t>Language Objectives</a:t>
            </a:r>
            <a:endParaRPr lang="en-IN" sz="2800" b="0" i="0" u="none" strike="noStrike" baseline="0" dirty="0">
              <a:solidFill>
                <a:srgbClr val="221E1F"/>
              </a:solidFill>
            </a:endParaRPr>
          </a:p>
          <a:p>
            <a:pPr marL="291600" indent="-291600">
              <a:buFont typeface="Arial" panose="020B0604020202020204" pitchFamily="34" charset="0"/>
              <a:buChar char="•"/>
            </a:pPr>
            <a:r>
              <a:rPr lang="en-US" sz="2800" b="0" i="0" u="none" strike="noStrike" baseline="0" dirty="0"/>
              <a:t>Students talk about using coordinates to prove theorems using </a:t>
            </a:r>
            <a:r>
              <a:rPr lang="en-US" sz="2800" b="0" i="1" u="none" strike="noStrike" baseline="0" dirty="0"/>
              <a:t>represent</a:t>
            </a:r>
            <a:r>
              <a:rPr lang="en-US" sz="2800" b="0" i="0" u="none" strike="noStrike" baseline="0" dirty="0"/>
              <a:t> and </a:t>
            </a:r>
            <a:r>
              <a:rPr lang="en-US" sz="2800" b="0" i="1" u="none" strike="noStrike" baseline="0" dirty="0"/>
              <a:t>determine</a:t>
            </a:r>
            <a:r>
              <a:rPr lang="en-US" sz="2800" b="0" i="0" u="none" strike="noStrike" baseline="0" dirty="0"/>
              <a:t>.</a:t>
            </a:r>
          </a:p>
          <a:p>
            <a:pPr marL="291600" indent="-291600">
              <a:buFont typeface="Arial" panose="020B0604020202020204" pitchFamily="34" charset="0"/>
              <a:buChar char="•"/>
            </a:pPr>
            <a:r>
              <a:rPr lang="en-IN" sz="2800" b="0" i="0" u="none" strike="noStrike" baseline="0" dirty="0"/>
              <a:t>To </a:t>
            </a:r>
            <a:r>
              <a:rPr lang="en-US" sz="2800" b="0" i="0" u="none" strike="noStrike" baseline="0" dirty="0"/>
              <a:t>optimize output, students participate in MLR1: Stronger and Clearer Each Time.</a:t>
            </a:r>
            <a:endParaRPr lang="en-US" sz="2800" b="1" i="0" u="none" strike="noStrike" baseline="0" dirty="0">
              <a:solidFill>
                <a:srgbClr val="221E1F"/>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i="0" u="none" strike="noStrike" baseline="0" dirty="0">
                <a:solidFill>
                  <a:srgbClr val="0070C0"/>
                </a:solidFill>
              </a:rPr>
              <a:t>Lesson Objectives</a:t>
            </a:r>
          </a:p>
        </p:txBody>
      </p:sp>
    </p:spTree>
    <p:extLst>
      <p:ext uri="{BB962C8B-B14F-4D97-AF65-F5344CB8AC3E}">
        <p14:creationId xmlns:p14="http://schemas.microsoft.com/office/powerpoint/2010/main" val="101376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532221" cy="263852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Coordinate proofs </a:t>
            </a:r>
            <a:r>
              <a:rPr lang="en-US" sz="2800" dirty="0"/>
              <a:t>use figures in the coordinate plane and algebra to prove geometric concepts. The first step in a coordinate proof is placing the figure on the coordinate plane.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Position and Label Triangles</a:t>
            </a:r>
          </a:p>
        </p:txBody>
      </p:sp>
    </p:spTree>
    <p:extLst>
      <p:ext uri="{BB962C8B-B14F-4D97-AF65-F5344CB8AC3E}">
        <p14:creationId xmlns:p14="http://schemas.microsoft.com/office/powerpoint/2010/main" val="2842597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8321270" cy="45532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19350" indent="-2419350"/>
            <a:r>
              <a:rPr lang="en-US" sz="2800" b="1" dirty="0">
                <a:solidFill>
                  <a:schemeClr val="tx1"/>
                </a:solidFill>
                <a:latin typeface="+mj-lt"/>
              </a:rPr>
              <a:t>Key Concept: </a:t>
            </a:r>
            <a:r>
              <a:rPr lang="en-US" sz="2800" b="1" dirty="0"/>
              <a:t>Placing Triangles on the Coordinate Plane</a:t>
            </a:r>
          </a:p>
          <a:p>
            <a:pPr marL="344488" indent="-344488"/>
            <a:r>
              <a:rPr lang="en-US" sz="2800" b="1" dirty="0">
                <a:solidFill>
                  <a:schemeClr val="tx1"/>
                </a:solidFill>
                <a:latin typeface="Proxima Nova"/>
              </a:rPr>
              <a:t>1. </a:t>
            </a:r>
            <a:r>
              <a:rPr lang="en-US" sz="2800" dirty="0"/>
              <a:t>Use the origin as a vertex, or the center of the triangle.</a:t>
            </a:r>
          </a:p>
          <a:p>
            <a:r>
              <a:rPr lang="en-US" sz="2800" b="1" dirty="0">
                <a:solidFill>
                  <a:schemeClr val="tx1"/>
                </a:solidFill>
                <a:latin typeface="Proxima Nova"/>
              </a:rPr>
              <a:t>2. </a:t>
            </a:r>
            <a:r>
              <a:rPr lang="en-US" sz="2800" dirty="0"/>
              <a:t>Place at least one side of the triangle on an axis.</a:t>
            </a:r>
          </a:p>
          <a:p>
            <a:pPr marL="403225" indent="-403225"/>
            <a:r>
              <a:rPr lang="en-US" sz="2800" b="1" dirty="0">
                <a:solidFill>
                  <a:schemeClr val="tx1"/>
                </a:solidFill>
                <a:latin typeface="Proxima Nova"/>
              </a:rPr>
              <a:t>3. </a:t>
            </a:r>
            <a:r>
              <a:rPr lang="en-US" sz="2800" dirty="0"/>
              <a:t>Keep the triangle within the first quadrant if possible.</a:t>
            </a:r>
          </a:p>
          <a:p>
            <a:pPr marL="403225" indent="-403225"/>
            <a:r>
              <a:rPr lang="en-US" sz="2800" b="1" dirty="0">
                <a:solidFill>
                  <a:schemeClr val="tx1"/>
                </a:solidFill>
                <a:latin typeface="Proxima Nova"/>
              </a:rPr>
              <a:t>4. </a:t>
            </a:r>
            <a:r>
              <a:rPr lang="en-US" sz="2800" dirty="0"/>
              <a:t>Use coordinates that make computations as simple as possible.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Position and Label Triangles</a:t>
            </a:r>
          </a:p>
        </p:txBody>
      </p:sp>
      <p:pic>
        <p:nvPicPr>
          <p:cNvPr id="3" name="Picture 2">
            <a:extLst>
              <a:ext uri="{FF2B5EF4-FFF2-40B4-BE49-F238E27FC236}">
                <a16:creationId xmlns:a16="http://schemas.microsoft.com/office/drawing/2014/main" id="{967AC77C-C4F7-4299-A5D0-E88B5F51B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1143" y="1969054"/>
            <a:ext cx="3048556" cy="3181102"/>
          </a:xfrm>
          <a:prstGeom prst="rect">
            <a:avLst/>
          </a:prstGeom>
        </p:spPr>
      </p:pic>
    </p:spTree>
    <p:extLst>
      <p:ext uri="{BB962C8B-B14F-4D97-AF65-F5344CB8AC3E}">
        <p14:creationId xmlns:p14="http://schemas.microsoft.com/office/powerpoint/2010/main" val="27259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Position and Label a Triangle</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8954240"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Position and label right △</a:t>
                </a:r>
                <a:r>
                  <a:rPr lang="en-US" sz="2800" b="1" i="1" dirty="0">
                    <a:solidFill>
                      <a:srgbClr val="221E1F"/>
                    </a:solidFill>
                  </a:rPr>
                  <a:t>ABC</a:t>
                </a:r>
                <a:r>
                  <a:rPr lang="en-US" sz="2800" b="1" dirty="0">
                    <a:solidFill>
                      <a:srgbClr val="221E1F"/>
                    </a:solidFill>
                  </a:rPr>
                  <a:t> with legs </a:t>
                </a:r>
                <a14:m>
                  <m:oMath xmlns:m="http://schemas.openxmlformats.org/officeDocument/2006/math">
                    <m:acc>
                      <m:accPr>
                        <m:chr m:val="̅"/>
                        <m:ctrlPr>
                          <a:rPr lang="en-US" sz="2800" b="1" i="1" smtClean="0">
                            <a:solidFill>
                              <a:srgbClr val="221E1F"/>
                            </a:solidFill>
                            <a:latin typeface="Cambria Math" panose="02040503050406030204" pitchFamily="18" charset="0"/>
                          </a:rPr>
                        </m:ctrlPr>
                      </m:accPr>
                      <m:e>
                        <m:r>
                          <a:rPr lang="en-US" sz="2800" b="1" i="1" smtClean="0">
                            <a:solidFill>
                              <a:srgbClr val="221E1F"/>
                            </a:solidFill>
                            <a:latin typeface="Cambria Math" panose="02040503050406030204" pitchFamily="18" charset="0"/>
                          </a:rPr>
                          <m:t>𝑨𝑪</m:t>
                        </m:r>
                      </m:e>
                    </m:acc>
                  </m:oMath>
                </a14:m>
                <a:r>
                  <a:rPr lang="en-US" sz="2800" b="1" dirty="0">
                    <a:solidFill>
                      <a:srgbClr val="221E1F"/>
                    </a:solidFill>
                  </a:rPr>
                  <a:t> and </a:t>
                </a:r>
                <a14:m>
                  <m:oMath xmlns:m="http://schemas.openxmlformats.org/officeDocument/2006/math">
                    <m:acc>
                      <m:accPr>
                        <m:chr m:val="̅"/>
                        <m:ctrlPr>
                          <a:rPr lang="en-US" sz="2800" b="1" i="1" smtClean="0">
                            <a:solidFill>
                              <a:srgbClr val="221E1F"/>
                            </a:solidFill>
                            <a:latin typeface="Cambria Math" panose="02040503050406030204" pitchFamily="18" charset="0"/>
                          </a:rPr>
                        </m:ctrlPr>
                      </m:accPr>
                      <m:e>
                        <m:r>
                          <a:rPr lang="en-US" sz="2800" b="1" i="1" smtClean="0">
                            <a:solidFill>
                              <a:srgbClr val="221E1F"/>
                            </a:solidFill>
                            <a:latin typeface="Cambria Math" panose="02040503050406030204" pitchFamily="18" charset="0"/>
                          </a:rPr>
                          <m:t>𝑨𝑩</m:t>
                        </m:r>
                      </m:e>
                    </m:acc>
                  </m:oMath>
                </a14:m>
                <a:r>
                  <a:rPr lang="en-US" sz="2800" b="1" dirty="0">
                    <a:solidFill>
                      <a:srgbClr val="221E1F"/>
                    </a:solidFill>
                  </a:rPr>
                  <a:t> so that </a:t>
                </a:r>
                <a14:m>
                  <m:oMath xmlns:m="http://schemas.openxmlformats.org/officeDocument/2006/math">
                    <m:acc>
                      <m:accPr>
                        <m:chr m:val="̅"/>
                        <m:ctrlPr>
                          <a:rPr lang="en-US" sz="2800" b="1" i="1" smtClean="0">
                            <a:solidFill>
                              <a:srgbClr val="221E1F"/>
                            </a:solidFill>
                            <a:latin typeface="Cambria Math" panose="02040503050406030204" pitchFamily="18" charset="0"/>
                          </a:rPr>
                        </m:ctrlPr>
                      </m:accPr>
                      <m:e>
                        <m:r>
                          <a:rPr lang="en-US" sz="2800" b="1" i="1" smtClean="0">
                            <a:solidFill>
                              <a:srgbClr val="221E1F"/>
                            </a:solidFill>
                            <a:latin typeface="Cambria Math" panose="02040503050406030204" pitchFamily="18" charset="0"/>
                          </a:rPr>
                          <m:t>𝑨𝑪</m:t>
                        </m:r>
                      </m:e>
                    </m:acc>
                  </m:oMath>
                </a14:m>
                <a:r>
                  <a:rPr lang="en-US" sz="2800" b="1" dirty="0">
                    <a:solidFill>
                      <a:srgbClr val="221E1F"/>
                    </a:solidFill>
                  </a:rPr>
                  <a:t> is 2</a:t>
                </a:r>
                <a:r>
                  <a:rPr lang="en-US" sz="2800" b="1" i="1" dirty="0">
                    <a:solidFill>
                      <a:srgbClr val="221E1F"/>
                    </a:solidFill>
                  </a:rPr>
                  <a:t>a</a:t>
                </a:r>
                <a:r>
                  <a:rPr lang="en-US" sz="2800" b="1" dirty="0">
                    <a:solidFill>
                      <a:srgbClr val="221E1F"/>
                    </a:solidFill>
                  </a:rPr>
                  <a:t> units long and </a:t>
                </a:r>
                <a14:m>
                  <m:oMath xmlns:m="http://schemas.openxmlformats.org/officeDocument/2006/math">
                    <m:acc>
                      <m:accPr>
                        <m:chr m:val="̅"/>
                        <m:ctrlPr>
                          <a:rPr lang="en-US" sz="2800" b="1" i="1" smtClean="0">
                            <a:solidFill>
                              <a:srgbClr val="221E1F"/>
                            </a:solidFill>
                            <a:latin typeface="Cambria Math" panose="02040503050406030204" pitchFamily="18" charset="0"/>
                          </a:rPr>
                        </m:ctrlPr>
                      </m:accPr>
                      <m:e>
                        <m:r>
                          <a:rPr lang="en-US" sz="2800" b="1" i="1" smtClean="0">
                            <a:solidFill>
                              <a:srgbClr val="221E1F"/>
                            </a:solidFill>
                            <a:latin typeface="Cambria Math" panose="02040503050406030204" pitchFamily="18" charset="0"/>
                          </a:rPr>
                          <m:t>𝑨𝑩</m:t>
                        </m:r>
                      </m:e>
                    </m:acc>
                  </m:oMath>
                </a14:m>
                <a:r>
                  <a:rPr lang="en-US" sz="2800" b="1" dirty="0">
                    <a:solidFill>
                      <a:srgbClr val="221E1F"/>
                    </a:solidFill>
                  </a:rPr>
                  <a:t> is 2</a:t>
                </a:r>
                <a:r>
                  <a:rPr lang="en-US" sz="2800" b="1" i="1" dirty="0">
                    <a:solidFill>
                      <a:srgbClr val="221E1F"/>
                    </a:solidFill>
                  </a:rPr>
                  <a:t>b</a:t>
                </a:r>
                <a:r>
                  <a:rPr lang="en-US" sz="2800" b="1" dirty="0">
                    <a:solidFill>
                      <a:srgbClr val="221E1F"/>
                    </a:solidFill>
                  </a:rPr>
                  <a:t> units long.</a:t>
                </a: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8" y="1774224"/>
                <a:ext cx="8954240" cy="4351338"/>
              </a:xfrm>
              <a:prstGeom prst="rect">
                <a:avLst/>
              </a:prstGeom>
              <a:blipFill>
                <a:blip r:embed="rId2"/>
                <a:stretch>
                  <a:fillRect l="-1361" t="-1401"/>
                </a:stretch>
              </a:blipFill>
            </p:spPr>
            <p:txBody>
              <a:bodyPr/>
              <a:lstStyle/>
              <a:p>
                <a:r>
                  <a:rPr lang="en-US">
                    <a:noFill/>
                  </a:rPr>
                  <a:t> </a:t>
                </a:r>
              </a:p>
            </p:txBody>
          </p:sp>
        </mc:Fallback>
      </mc:AlternateContent>
    </p:spTree>
    <p:extLst>
      <p:ext uri="{BB962C8B-B14F-4D97-AF65-F5344CB8AC3E}">
        <p14:creationId xmlns:p14="http://schemas.microsoft.com/office/powerpoint/2010/main" val="2262966951"/>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E5ADD9-B99C-4BFD-A2E9-057A70327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2E7C71-38C8-4AE5-BA32-A0BF338EEF46}">
  <ds:schemaRefs>
    <ds:schemaRef ds:uri="http://schemas.microsoft.com/sharepoint/v3/contenttype/forms"/>
  </ds:schemaRefs>
</ds:datastoreItem>
</file>

<file path=customXml/itemProps3.xml><?xml version="1.0" encoding="utf-8"?>
<ds:datastoreItem xmlns:ds="http://schemas.openxmlformats.org/officeDocument/2006/customXml" ds:itemID="{2C0EC8B5-3819-4979-9120-C477F29E8895}">
  <ds:schemaRefs>
    <ds:schemaRef ds:uri="http://purl.org/dc/terms/"/>
    <ds:schemaRef ds:uri="9450ef5d-1a70-432a-a187-b784c13ee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eebb11a2-b469-44b8-8bf8-081d58bb64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7900</TotalTime>
  <Words>2416</Words>
  <Application>Microsoft Office PowerPoint</Application>
  <PresentationFormat>Widescreen</PresentationFormat>
  <Paragraphs>221</Paragraphs>
  <Slides>39</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301</cp:revision>
  <cp:lastPrinted>2018-08-01T21:17:27Z</cp:lastPrinted>
  <dcterms:created xsi:type="dcterms:W3CDTF">2020-09-17T18:06:02Z</dcterms:created>
  <dcterms:modified xsi:type="dcterms:W3CDTF">2022-11-15T23:58:14Z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