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1"/>
  </p:notesMasterIdLst>
  <p:handoutMasterIdLst>
    <p:handoutMasterId r:id="rId42"/>
  </p:handoutMasterIdLst>
  <p:sldIdLst>
    <p:sldId id="327" r:id="rId6"/>
    <p:sldId id="371" r:id="rId7"/>
    <p:sldId id="414" r:id="rId8"/>
    <p:sldId id="415" r:id="rId9"/>
    <p:sldId id="416" r:id="rId10"/>
    <p:sldId id="303" r:id="rId11"/>
    <p:sldId id="377" r:id="rId12"/>
    <p:sldId id="304" r:id="rId13"/>
    <p:sldId id="418" r:id="rId14"/>
    <p:sldId id="419" r:id="rId15"/>
    <p:sldId id="420" r:id="rId16"/>
    <p:sldId id="421" r:id="rId17"/>
    <p:sldId id="422" r:id="rId18"/>
    <p:sldId id="423" r:id="rId19"/>
    <p:sldId id="424" r:id="rId20"/>
    <p:sldId id="425" r:id="rId21"/>
    <p:sldId id="426" r:id="rId22"/>
    <p:sldId id="427" r:id="rId23"/>
    <p:sldId id="428" r:id="rId24"/>
    <p:sldId id="429" r:id="rId25"/>
    <p:sldId id="430" r:id="rId26"/>
    <p:sldId id="431" r:id="rId27"/>
    <p:sldId id="432" r:id="rId28"/>
    <p:sldId id="433" r:id="rId29"/>
    <p:sldId id="436" r:id="rId30"/>
    <p:sldId id="434" r:id="rId31"/>
    <p:sldId id="435" r:id="rId32"/>
    <p:sldId id="437" r:id="rId33"/>
    <p:sldId id="438" r:id="rId34"/>
    <p:sldId id="447" r:id="rId35"/>
    <p:sldId id="442" r:id="rId36"/>
    <p:sldId id="443" r:id="rId37"/>
    <p:sldId id="444" r:id="rId38"/>
    <p:sldId id="448" r:id="rId39"/>
    <p:sldId id="446" r:id="rId4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24" userDrawn="1">
          <p15:clr>
            <a:srgbClr val="A4A3A4"/>
          </p15:clr>
        </p15:guide>
        <p15:guide id="3" orient="horz" pos="368" userDrawn="1">
          <p15:clr>
            <a:srgbClr val="A4A3A4"/>
          </p15:clr>
        </p15:guide>
        <p15:guide id="4" orient="horz" pos="2500" userDrawn="1">
          <p15:clr>
            <a:srgbClr val="A4A3A4"/>
          </p15:clr>
        </p15:guide>
        <p15:guide id="5" orient="horz" pos="1080" userDrawn="1">
          <p15:clr>
            <a:srgbClr val="A4A3A4"/>
          </p15:clr>
        </p15:guide>
        <p15:guide id="6" orient="horz" pos="1661" userDrawn="1">
          <p15:clr>
            <a:srgbClr val="A4A3A4"/>
          </p15:clr>
        </p15:guide>
        <p15:guide id="7" orient="horz" pos="3432" userDrawn="1">
          <p15:clr>
            <a:srgbClr val="A4A3A4"/>
          </p15:clr>
        </p15:guide>
        <p15:guide id="8" orient="horz" pos="3120" userDrawn="1">
          <p15:clr>
            <a:srgbClr val="A4A3A4"/>
          </p15:clr>
        </p15:guide>
        <p15:guide id="9" pos="52"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6021C-E680-05DE-E3D2-006596088D92}" name="Oxley, Angela" initials="OA" userId="S::angela.oxley@mheducation.com::2701a8e4-ff8b-43b5-b1ab-b049b2cef046" providerId="AD"/>
  <p188:author id="{89121024-C2F1-772D-4EE0-0DA310714C15}" name="Nithiyanadhan Rajagopal" initials="NR" userId="S::Nithiyanandhan.R@spi-global.com::7ab3c0d7-e1d9-4568-9b85-35969e8fd21e" providerId="AD"/>
  <p188:author id="{D1433D37-D2E3-4444-6BDD-3E1ACC9A2A8D}" name="Joel B" initials="JB" userId="S::joel.benjamin@spi-global.com::95ddb632-f0c2-46ff-aefc-0c5d5f4a0b2a" providerId="AD"/>
  <p188:author id="{B3ADDF46-B7A6-A01A-9792-C5B084DF3E52}" name="Schilling, Kate" initials="SK" userId="S::Kate.Schilling@mheducation.com::208af9e5-fb00-4cc1-af35-d15ed655bb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658"/>
    <a:srgbClr val="E56857"/>
    <a:srgbClr val="00A6B9"/>
    <a:srgbClr val="0289AA"/>
    <a:srgbClr val="02F0DE"/>
    <a:srgbClr val="054942"/>
    <a:srgbClr val="FF6600"/>
    <a:srgbClr val="00C7C3"/>
    <a:srgbClr val="33F0E1"/>
    <a:srgbClr val="331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3" autoAdjust="0"/>
    <p:restoredTop sz="84416" autoAdjust="0"/>
  </p:normalViewPr>
  <p:slideViewPr>
    <p:cSldViewPr snapToGrid="0">
      <p:cViewPr varScale="1">
        <p:scale>
          <a:sx n="50" d="100"/>
          <a:sy n="50" d="100"/>
        </p:scale>
        <p:origin x="388" y="36"/>
      </p:cViewPr>
      <p:guideLst>
        <p:guide pos="1512"/>
        <p:guide orient="horz" pos="3024"/>
        <p:guide orient="horz" pos="368"/>
        <p:guide orient="horz" pos="2500"/>
        <p:guide orient="horz" pos="1080"/>
        <p:guide orient="horz" pos="1661"/>
        <p:guide orient="horz" pos="3432"/>
        <p:guide orient="horz" pos="3120"/>
        <p:guide pos="52"/>
        <p:guide pos="384"/>
        <p:guide pos="6480"/>
        <p:guide pos="2597"/>
        <p:guide pos="288"/>
        <p:guide orient="horz" pos="2160"/>
        <p:guide orient="horz" pos="216"/>
        <p:guide orient="horz" pos="936"/>
        <p:guide pos="4368"/>
        <p:guide pos="7296"/>
        <p:guide pos="3288"/>
        <p:guide pos="5904"/>
        <p:guide pos="5568"/>
      </p:guideLst>
    </p:cSldViewPr>
  </p:slideViewPr>
  <p:outlineViewPr>
    <p:cViewPr>
      <p:scale>
        <a:sx n="33" d="100"/>
        <a:sy n="33" d="100"/>
      </p:scale>
      <p:origin x="0" y="-14411"/>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1/2/2023</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1/2/2023</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dirty="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1493757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1"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18</a:t>
            </a:fld>
            <a:endParaRPr lang="en-US" dirty="0"/>
          </a:p>
        </p:txBody>
      </p:sp>
    </p:spTree>
    <p:extLst>
      <p:ext uri="{BB962C8B-B14F-4D97-AF65-F5344CB8AC3E}">
        <p14:creationId xmlns:p14="http://schemas.microsoft.com/office/powerpoint/2010/main" val="364632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1"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19</a:t>
            </a:fld>
            <a:endParaRPr lang="en-US" dirty="0"/>
          </a:p>
        </p:txBody>
      </p:sp>
    </p:spTree>
    <p:extLst>
      <p:ext uri="{BB962C8B-B14F-4D97-AF65-F5344CB8AC3E}">
        <p14:creationId xmlns:p14="http://schemas.microsoft.com/office/powerpoint/2010/main" val="675256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1"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20</a:t>
            </a:fld>
            <a:endParaRPr lang="en-US" dirty="0"/>
          </a:p>
        </p:txBody>
      </p:sp>
    </p:spTree>
    <p:extLst>
      <p:ext uri="{BB962C8B-B14F-4D97-AF65-F5344CB8AC3E}">
        <p14:creationId xmlns:p14="http://schemas.microsoft.com/office/powerpoint/2010/main" val="1324937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i="1" dirty="0">
                <a:solidFill>
                  <a:srgbClr val="FF0000"/>
                </a:solidFill>
              </a:rPr>
              <a:t>WR </a:t>
            </a:r>
            <a:r>
              <a:rPr lang="en-IN" sz="1200" dirty="0">
                <a:solidFill>
                  <a:srgbClr val="FF0000"/>
                </a:solidFill>
              </a:rPr>
              <a:t>= 8</a:t>
            </a:r>
          </a:p>
          <a:p>
            <a:r>
              <a:rPr lang="en-IN" sz="1200" i="1" dirty="0">
                <a:solidFill>
                  <a:srgbClr val="FF0000"/>
                </a:solidFill>
              </a:rPr>
              <a:t>RT </a:t>
            </a:r>
            <a:r>
              <a:rPr lang="en-IN" sz="1200" dirty="0">
                <a:solidFill>
                  <a:srgbClr val="FF0000"/>
                </a:solidFill>
              </a:rPr>
              <a:t>= 10</a:t>
            </a: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21</a:t>
            </a:fld>
            <a:endParaRPr lang="en-US" dirty="0"/>
          </a:p>
        </p:txBody>
      </p:sp>
    </p:spTree>
    <p:extLst>
      <p:ext uri="{BB962C8B-B14F-4D97-AF65-F5344CB8AC3E}">
        <p14:creationId xmlns:p14="http://schemas.microsoft.com/office/powerpoint/2010/main" val="1871733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22</a:t>
            </a:fld>
            <a:endParaRPr lang="en-US" dirty="0"/>
          </a:p>
        </p:txBody>
      </p:sp>
    </p:spTree>
    <p:extLst>
      <p:ext uri="{BB962C8B-B14F-4D97-AF65-F5344CB8AC3E}">
        <p14:creationId xmlns:p14="http://schemas.microsoft.com/office/powerpoint/2010/main" val="2732989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23</a:t>
            </a:fld>
            <a:endParaRPr lang="en-US" dirty="0"/>
          </a:p>
        </p:txBody>
      </p:sp>
    </p:spTree>
    <p:extLst>
      <p:ext uri="{BB962C8B-B14F-4D97-AF65-F5344CB8AC3E}">
        <p14:creationId xmlns:p14="http://schemas.microsoft.com/office/powerpoint/2010/main" val="3942247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24</a:t>
            </a:fld>
            <a:endParaRPr lang="en-US" dirty="0"/>
          </a:p>
        </p:txBody>
      </p:sp>
    </p:spTree>
    <p:extLst>
      <p:ext uri="{BB962C8B-B14F-4D97-AF65-F5344CB8AC3E}">
        <p14:creationId xmlns:p14="http://schemas.microsoft.com/office/powerpoint/2010/main" val="1980891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25</a:t>
            </a:fld>
            <a:endParaRPr lang="en-US" dirty="0"/>
          </a:p>
        </p:txBody>
      </p:sp>
    </p:spTree>
    <p:extLst>
      <p:ext uri="{BB962C8B-B14F-4D97-AF65-F5344CB8AC3E}">
        <p14:creationId xmlns:p14="http://schemas.microsoft.com/office/powerpoint/2010/main" val="4146318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26</a:t>
            </a:fld>
            <a:endParaRPr lang="en-US" dirty="0"/>
          </a:p>
        </p:txBody>
      </p:sp>
    </p:spTree>
    <p:extLst>
      <p:ext uri="{BB962C8B-B14F-4D97-AF65-F5344CB8AC3E}">
        <p14:creationId xmlns:p14="http://schemas.microsoft.com/office/powerpoint/2010/main" val="1517141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27</a:t>
            </a:fld>
            <a:endParaRPr lang="en-US" dirty="0"/>
          </a:p>
        </p:txBody>
      </p:sp>
    </p:spTree>
    <p:extLst>
      <p:ext uri="{BB962C8B-B14F-4D97-AF65-F5344CB8AC3E}">
        <p14:creationId xmlns:p14="http://schemas.microsoft.com/office/powerpoint/2010/main" val="103984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dirty="0">
              <a:solidFill>
                <a:srgbClr val="FF0000"/>
              </a:solidFill>
            </a:endParaRPr>
          </a:p>
          <a:p>
            <a:endParaRPr lang="en-IN" sz="1200" dirty="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4287047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28</a:t>
            </a:fld>
            <a:endParaRPr lang="en-US" dirty="0"/>
          </a:p>
        </p:txBody>
      </p:sp>
    </p:spTree>
    <p:extLst>
      <p:ext uri="{BB962C8B-B14F-4D97-AF65-F5344CB8AC3E}">
        <p14:creationId xmlns:p14="http://schemas.microsoft.com/office/powerpoint/2010/main" val="2200720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29</a:t>
            </a:fld>
            <a:endParaRPr lang="en-US" dirty="0"/>
          </a:p>
        </p:txBody>
      </p:sp>
    </p:spTree>
    <p:extLst>
      <p:ext uri="{BB962C8B-B14F-4D97-AF65-F5344CB8AC3E}">
        <p14:creationId xmlns:p14="http://schemas.microsoft.com/office/powerpoint/2010/main" val="2810968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12.8 ft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Sample answer: I assumed that the ball </a:t>
            </a:r>
            <a:r>
              <a:rPr lang="en-IN" sz="1200" dirty="0" err="1">
                <a:solidFill>
                  <a:srgbClr val="FF0000"/>
                </a:solidFill>
              </a:rPr>
              <a:t>traveled</a:t>
            </a:r>
            <a:r>
              <a:rPr lang="en-IN" sz="1200" dirty="0">
                <a:solidFill>
                  <a:srgbClr val="FF0000"/>
                </a:solidFill>
              </a:rPr>
              <a:t> in a straight line and barely passed over the net. I assumed that the measure of the angle between the net and the ground was 90°, and I assumed that the measure of the angle between Justin and the ground was 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30</a:t>
            </a:fld>
            <a:endParaRPr lang="en-US" dirty="0"/>
          </a:p>
        </p:txBody>
      </p:sp>
    </p:spTree>
    <p:extLst>
      <p:ext uri="{BB962C8B-B14F-4D97-AF65-F5344CB8AC3E}">
        <p14:creationId xmlns:p14="http://schemas.microsoft.com/office/powerpoint/2010/main" val="1411893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31</a:t>
            </a:fld>
            <a:endParaRPr lang="en-US" dirty="0"/>
          </a:p>
        </p:txBody>
      </p:sp>
    </p:spTree>
    <p:extLst>
      <p:ext uri="{BB962C8B-B14F-4D97-AF65-F5344CB8AC3E}">
        <p14:creationId xmlns:p14="http://schemas.microsoft.com/office/powerpoint/2010/main" val="4139865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32</a:t>
            </a:fld>
            <a:endParaRPr lang="en-US" dirty="0"/>
          </a:p>
        </p:txBody>
      </p:sp>
    </p:spTree>
    <p:extLst>
      <p:ext uri="{BB962C8B-B14F-4D97-AF65-F5344CB8AC3E}">
        <p14:creationId xmlns:p14="http://schemas.microsoft.com/office/powerpoint/2010/main" val="2487248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33</a:t>
            </a:fld>
            <a:endParaRPr lang="en-US" dirty="0"/>
          </a:p>
        </p:txBody>
      </p:sp>
    </p:spTree>
    <p:extLst>
      <p:ext uri="{BB962C8B-B14F-4D97-AF65-F5344CB8AC3E}">
        <p14:creationId xmlns:p14="http://schemas.microsoft.com/office/powerpoint/2010/main" val="2620684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a:t>
            </a:r>
            <a:r>
              <a:rPr lang="en-IN" sz="1200" i="1" dirty="0">
                <a:solidFill>
                  <a:srgbClr val="FF0000"/>
                </a:solidFill>
              </a:rPr>
              <a:t>JKL </a:t>
            </a:r>
            <a:r>
              <a:rPr lang="en-IN" sz="1200" dirty="0">
                <a:solidFill>
                  <a:srgbClr val="FF0000"/>
                </a:solidFill>
              </a:rPr>
              <a:t>∼ △</a:t>
            </a:r>
            <a:r>
              <a:rPr lang="en-IN" sz="1200" i="1" dirty="0">
                <a:solidFill>
                  <a:srgbClr val="FF0000"/>
                </a:solidFill>
              </a:rPr>
              <a:t>NPM</a:t>
            </a:r>
            <a:r>
              <a:rPr lang="en-IN" sz="1200" dirty="0">
                <a:solidFill>
                  <a:srgbClr val="FF0000"/>
                </a:solidFill>
              </a:rPr>
              <a:t>; SSS Similarity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a:t>
            </a:r>
            <a:r>
              <a:rPr lang="en-IN" sz="1200" i="1" dirty="0">
                <a:solidFill>
                  <a:srgbClr val="FF0000"/>
                </a:solidFill>
              </a:rPr>
              <a:t>XWY </a:t>
            </a:r>
            <a:r>
              <a:rPr lang="en-IN" sz="1200" dirty="0">
                <a:solidFill>
                  <a:srgbClr val="FF0000"/>
                </a:solidFill>
              </a:rPr>
              <a:t>∼ △</a:t>
            </a:r>
            <a:r>
              <a:rPr lang="en-IN" sz="1200" i="1" dirty="0">
                <a:solidFill>
                  <a:srgbClr val="FF0000"/>
                </a:solidFill>
              </a:rPr>
              <a:t>ZVY</a:t>
            </a:r>
            <a:r>
              <a:rPr lang="en-IN" sz="1200" dirty="0">
                <a:solidFill>
                  <a:srgbClr val="FF0000"/>
                </a:solidFill>
              </a:rPr>
              <a:t>; SAS Similarity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34</a:t>
            </a:fld>
            <a:endParaRPr lang="en-US" dirty="0"/>
          </a:p>
        </p:txBody>
      </p:sp>
    </p:spTree>
    <p:extLst>
      <p:ext uri="{BB962C8B-B14F-4D97-AF65-F5344CB8AC3E}">
        <p14:creationId xmlns:p14="http://schemas.microsoft.com/office/powerpoint/2010/main" val="2929977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1.2</a:t>
            </a:r>
          </a:p>
        </p:txBody>
      </p:sp>
      <p:sp>
        <p:nvSpPr>
          <p:cNvPr id="4" name="Slide Number Placeholder 3"/>
          <p:cNvSpPr>
            <a:spLocks noGrp="1"/>
          </p:cNvSpPr>
          <p:nvPr>
            <p:ph type="sldNum" sz="quarter" idx="10"/>
          </p:nvPr>
        </p:nvSpPr>
        <p:spPr/>
        <p:txBody>
          <a:bodyPr/>
          <a:lstStyle/>
          <a:p>
            <a:fld id="{30DC0D4C-FD52-4CA4-A998-31C73A5A5BDE}" type="slidenum">
              <a:rPr lang="en-US" smtClean="0"/>
              <a:t>35</a:t>
            </a:fld>
            <a:endParaRPr lang="en-US" dirty="0"/>
          </a:p>
        </p:txBody>
      </p:sp>
    </p:spTree>
    <p:extLst>
      <p:ext uri="{BB962C8B-B14F-4D97-AF65-F5344CB8AC3E}">
        <p14:creationId xmlns:p14="http://schemas.microsoft.com/office/powerpoint/2010/main" val="183294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rgbClr val="FF0000"/>
                </a:solidFill>
              </a:rPr>
              <a:t>yes; SSS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yes; Sample answer: AA</a:t>
            </a:r>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378101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rgbClr val="FF0000"/>
                </a:solidFill>
              </a:rPr>
              <a:t>yes; SAS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yes; SSS</a:t>
            </a:r>
          </a:p>
          <a:p>
            <a:r>
              <a:rPr lang="en-IN" sz="1200" dirty="0">
                <a:solidFill>
                  <a:srgbClr val="FF0000"/>
                </a:solidFill>
              </a:rPr>
              <a:t>SAS, SSS, ASA, AAS, HL, HA, LL, LA</a:t>
            </a:r>
            <a:r>
              <a:rPr lang="en-IN" sz="1200" dirty="0"/>
              <a:t> </a:t>
            </a:r>
            <a:endParaRPr lang="en-IN" sz="1200" dirty="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5</a:t>
            </a:fld>
            <a:endParaRPr lang="en-US" dirty="0"/>
          </a:p>
        </p:txBody>
      </p:sp>
    </p:spTree>
    <p:extLst>
      <p:ext uri="{BB962C8B-B14F-4D97-AF65-F5344CB8AC3E}">
        <p14:creationId xmlns:p14="http://schemas.microsoft.com/office/powerpoint/2010/main" val="2807190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1"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13</a:t>
            </a:fld>
            <a:endParaRPr lang="en-US" dirty="0"/>
          </a:p>
        </p:txBody>
      </p:sp>
    </p:spTree>
    <p:extLst>
      <p:ext uri="{BB962C8B-B14F-4D97-AF65-F5344CB8AC3E}">
        <p14:creationId xmlns:p14="http://schemas.microsoft.com/office/powerpoint/2010/main" val="192155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IN" sz="1200" b="1" dirty="0">
                    <a:solidFill>
                      <a:srgbClr val="FF0000"/>
                    </a:solidFill>
                  </a:rPr>
                  <a:t>Sample answer: △</a:t>
                </a:r>
                <a:r>
                  <a:rPr lang="en-IN" sz="1200" b="1" i="1" dirty="0">
                    <a:solidFill>
                      <a:srgbClr val="FF0000"/>
                    </a:solidFill>
                  </a:rPr>
                  <a:t>TWZ </a:t>
                </a:r>
                <a:r>
                  <a:rPr lang="en-IN" sz="1200" b="1" dirty="0">
                    <a:solidFill>
                      <a:srgbClr val="FF0000"/>
                    </a:solidFill>
                  </a:rPr>
                  <a:t>∼ △</a:t>
                </a:r>
                <a:r>
                  <a:rPr lang="en-IN" sz="1200" b="1" i="1" dirty="0">
                    <a:solidFill>
                      <a:srgbClr val="FF0000"/>
                    </a:solidFill>
                  </a:rPr>
                  <a:t>YWX </a:t>
                </a:r>
                <a:r>
                  <a:rPr lang="en-IN" sz="1200" b="1" dirty="0">
                    <a:solidFill>
                      <a:srgbClr val="FF0000"/>
                    </a:solidFill>
                  </a:rPr>
                  <a:t>by SAS Similarity, because ∠</a:t>
                </a:r>
                <a:r>
                  <a:rPr lang="en-IN" sz="1200" b="1" i="1" dirty="0">
                    <a:solidFill>
                      <a:srgbClr val="FF0000"/>
                    </a:solidFill>
                  </a:rPr>
                  <a:t>TWZ </a:t>
                </a:r>
                <a:r>
                  <a:rPr lang="en-IN" sz="1200" b="1" dirty="0">
                    <a:solidFill>
                      <a:srgbClr val="FF0000"/>
                    </a:solidFill>
                  </a:rPr>
                  <a:t>≅ ∠</a:t>
                </a:r>
                <a:r>
                  <a:rPr lang="en-IN" sz="1200" b="1" i="1" dirty="0">
                    <a:solidFill>
                      <a:srgbClr val="FF0000"/>
                    </a:solidFill>
                  </a:rPr>
                  <a:t>YWX </a:t>
                </a:r>
                <a:r>
                  <a:rPr lang="en-IN" sz="1200" b="1" dirty="0">
                    <a:solidFill>
                      <a:srgbClr val="FF0000"/>
                    </a:solidFill>
                  </a:rPr>
                  <a:t>and </a:t>
                </a:r>
                <a14:m>
                  <m:oMath xmlns:m="http://schemas.openxmlformats.org/officeDocument/2006/math">
                    <m:f>
                      <m:fPr>
                        <m:ctrlPr>
                          <a:rPr lang="en-IN" sz="1200" b="1" i="1">
                            <a:solidFill>
                              <a:srgbClr val="FF0000"/>
                            </a:solidFill>
                            <a:latin typeface="Cambria Math" panose="02040503050406030204" pitchFamily="18" charset="0"/>
                          </a:rPr>
                        </m:ctrlPr>
                      </m:fPr>
                      <m:num>
                        <m:r>
                          <a:rPr lang="en-US" sz="1200" b="1" i="1" smtClean="0">
                            <a:solidFill>
                              <a:srgbClr val="FF0000"/>
                            </a:solidFill>
                            <a:latin typeface="Cambria Math" panose="02040503050406030204" pitchFamily="18" charset="0"/>
                          </a:rPr>
                          <m:t>𝑻𝑾</m:t>
                        </m:r>
                      </m:num>
                      <m:den>
                        <m:r>
                          <a:rPr lang="en-US" sz="1200" b="1" i="1" smtClean="0">
                            <a:solidFill>
                              <a:srgbClr val="FF0000"/>
                            </a:solidFill>
                            <a:latin typeface="Cambria Math" panose="02040503050406030204" pitchFamily="18" charset="0"/>
                          </a:rPr>
                          <m:t>𝒀𝑾</m:t>
                        </m:r>
                      </m:den>
                    </m:f>
                    <m:r>
                      <a:rPr lang="en-US" sz="1200" b="1" i="1">
                        <a:solidFill>
                          <a:srgbClr val="FF0000"/>
                        </a:solidFill>
                        <a:latin typeface="Cambria Math" panose="02040503050406030204" pitchFamily="18" charset="0"/>
                      </a:rPr>
                      <m:t>=</m:t>
                    </m:r>
                    <m:f>
                      <m:fPr>
                        <m:ctrlPr>
                          <a:rPr lang="en-US" sz="1200" b="1" i="1">
                            <a:solidFill>
                              <a:srgbClr val="FF0000"/>
                            </a:solidFill>
                            <a:latin typeface="Cambria Math" panose="02040503050406030204" pitchFamily="18" charset="0"/>
                          </a:rPr>
                        </m:ctrlPr>
                      </m:fPr>
                      <m:num>
                        <m:r>
                          <a:rPr lang="en-US" sz="1200" b="1" i="1" smtClean="0">
                            <a:solidFill>
                              <a:srgbClr val="FF0000"/>
                            </a:solidFill>
                            <a:latin typeface="Cambria Math" panose="02040503050406030204" pitchFamily="18" charset="0"/>
                          </a:rPr>
                          <m:t>𝑾𝒁</m:t>
                        </m:r>
                      </m:num>
                      <m:den>
                        <m:r>
                          <a:rPr lang="en-US" sz="1200" b="1" i="1" smtClean="0">
                            <a:solidFill>
                              <a:srgbClr val="FF0000"/>
                            </a:solidFill>
                            <a:latin typeface="Cambria Math" panose="02040503050406030204" pitchFamily="18" charset="0"/>
                          </a:rPr>
                          <m:t>𝑾𝑿</m:t>
                        </m:r>
                      </m:den>
                    </m:f>
                    <m:r>
                      <a:rPr lang="en-US" sz="1200" b="1" i="1">
                        <a:solidFill>
                          <a:srgbClr val="FF0000"/>
                        </a:solidFill>
                        <a:latin typeface="Cambria Math" panose="02040503050406030204" pitchFamily="18" charset="0"/>
                      </a:rPr>
                      <m:t>=</m:t>
                    </m:r>
                    <m:f>
                      <m:fPr>
                        <m:ctrlPr>
                          <a:rPr lang="en-US" sz="1200" b="1" i="1" smtClean="0">
                            <a:solidFill>
                              <a:srgbClr val="FF0000"/>
                            </a:solidFill>
                            <a:latin typeface="Cambria Math" panose="02040503050406030204" pitchFamily="18" charset="0"/>
                          </a:rPr>
                        </m:ctrlPr>
                      </m:fPr>
                      <m:num>
                        <m:r>
                          <a:rPr lang="en-US" sz="1200" b="1" i="1" smtClean="0">
                            <a:solidFill>
                              <a:srgbClr val="FF0000"/>
                            </a:solidFill>
                            <a:latin typeface="Cambria Math" panose="02040503050406030204" pitchFamily="18" charset="0"/>
                          </a:rPr>
                          <m:t>𝟏</m:t>
                        </m:r>
                      </m:num>
                      <m:den>
                        <m:r>
                          <a:rPr lang="en-US" sz="1200" b="1" i="1" smtClean="0">
                            <a:solidFill>
                              <a:srgbClr val="FF0000"/>
                            </a:solidFill>
                            <a:latin typeface="Cambria Math" panose="02040503050406030204" pitchFamily="18" charset="0"/>
                          </a:rPr>
                          <m:t>𝟐</m:t>
                        </m:r>
                      </m:den>
                    </m:f>
                    <m:r>
                      <a:rPr lang="en-US" sz="1200" b="1" i="1" smtClean="0">
                        <a:solidFill>
                          <a:srgbClr val="FF0000"/>
                        </a:solidFill>
                        <a:latin typeface="Cambria Math" panose="02040503050406030204" pitchFamily="18" charset="0"/>
                      </a:rPr>
                      <m:t>.</m:t>
                    </m:r>
                  </m:oMath>
                </a14:m>
                <a:r>
                  <a:rPr lang="en-IN" sz="1200" b="1" i="1" dirty="0">
                    <a:solidFill>
                      <a:srgbClr val="FF0000"/>
                    </a:solidFill>
                  </a:rPr>
                  <a:t> </a:t>
                </a:r>
                <a:endParaRPr lang="en-IN" sz="1200" b="1" dirty="0">
                  <a:solidFill>
                    <a:srgbClr val="FF0000"/>
                  </a:solidFill>
                </a:endParaRPr>
              </a:p>
            </p:txBody>
          </p:sp>
        </mc:Choice>
        <mc:Fallback xmlns="">
          <p:sp>
            <p:nvSpPr>
              <p:cNvPr id="3" name="Notes Placeholder 2"/>
              <p:cNvSpPr>
                <a:spLocks noGrp="1"/>
              </p:cNvSpPr>
              <p:nvPr>
                <p:ph type="body" idx="1"/>
              </p:nvPr>
            </p:nvSpPr>
            <p:spPr/>
            <p:txBody>
              <a:bodyPr/>
              <a:lstStyle/>
              <a:p>
                <a:r>
                  <a:rPr lang="en-IN" sz="1200" b="1" dirty="0" smtClean="0">
                    <a:solidFill>
                      <a:srgbClr val="FF0000"/>
                    </a:solidFill>
                  </a:rPr>
                  <a:t>Sample answer: △</a:t>
                </a:r>
                <a:r>
                  <a:rPr lang="en-IN" sz="1200" b="1" i="1" dirty="0">
                    <a:solidFill>
                      <a:srgbClr val="FF0000"/>
                    </a:solidFill>
                  </a:rPr>
                  <a:t>TWZ </a:t>
                </a:r>
                <a:r>
                  <a:rPr lang="en-IN" sz="1200" b="1" dirty="0">
                    <a:solidFill>
                      <a:srgbClr val="FF0000"/>
                    </a:solidFill>
                  </a:rPr>
                  <a:t>∼ △</a:t>
                </a:r>
                <a:r>
                  <a:rPr lang="en-IN" sz="1200" b="1" i="1" dirty="0">
                    <a:solidFill>
                      <a:srgbClr val="FF0000"/>
                    </a:solidFill>
                  </a:rPr>
                  <a:t>YWX </a:t>
                </a:r>
                <a:r>
                  <a:rPr lang="en-IN" sz="1200" b="1" dirty="0">
                    <a:solidFill>
                      <a:srgbClr val="FF0000"/>
                    </a:solidFill>
                  </a:rPr>
                  <a:t>by SAS Similarity, because ∠</a:t>
                </a:r>
                <a:r>
                  <a:rPr lang="en-IN" sz="1200" b="1" i="1" dirty="0">
                    <a:solidFill>
                      <a:srgbClr val="FF0000"/>
                    </a:solidFill>
                  </a:rPr>
                  <a:t>TWZ </a:t>
                </a:r>
                <a:r>
                  <a:rPr lang="en-IN" sz="1200" b="1" dirty="0">
                    <a:solidFill>
                      <a:srgbClr val="FF0000"/>
                    </a:solidFill>
                  </a:rPr>
                  <a:t>≅ ∠</a:t>
                </a:r>
                <a:r>
                  <a:rPr lang="en-IN" sz="1200" b="1" i="1" dirty="0">
                    <a:solidFill>
                      <a:srgbClr val="FF0000"/>
                    </a:solidFill>
                  </a:rPr>
                  <a:t>YWX </a:t>
                </a:r>
                <a:r>
                  <a:rPr lang="en-IN" sz="1200" b="1" dirty="0" smtClean="0">
                    <a:solidFill>
                      <a:srgbClr val="FF0000"/>
                    </a:solidFill>
                  </a:rPr>
                  <a:t>and </a:t>
                </a:r>
                <a:r>
                  <a:rPr lang="en-US" sz="1200" b="1" i="0" smtClean="0">
                    <a:solidFill>
                      <a:srgbClr val="FF0000"/>
                    </a:solidFill>
                    <a:latin typeface="Cambria Math" panose="02040503050406030204" pitchFamily="18" charset="0"/>
                  </a:rPr>
                  <a:t>𝑻𝑾</a:t>
                </a:r>
                <a:r>
                  <a:rPr lang="en-IN" sz="1200" b="1" i="0">
                    <a:solidFill>
                      <a:srgbClr val="FF0000"/>
                    </a:solidFill>
                    <a:latin typeface="Cambria Math" panose="02040503050406030204" pitchFamily="18" charset="0"/>
                  </a:rPr>
                  <a:t>/</a:t>
                </a:r>
                <a:r>
                  <a:rPr lang="en-US" sz="1200" b="1" i="0" smtClean="0">
                    <a:solidFill>
                      <a:srgbClr val="FF0000"/>
                    </a:solidFill>
                    <a:latin typeface="Cambria Math" panose="02040503050406030204" pitchFamily="18" charset="0"/>
                  </a:rPr>
                  <a:t>𝒀𝑾</a:t>
                </a:r>
                <a:r>
                  <a:rPr lang="en-US" sz="1200" b="1" i="0">
                    <a:solidFill>
                      <a:srgbClr val="FF0000"/>
                    </a:solidFill>
                    <a:latin typeface="Cambria Math" panose="02040503050406030204" pitchFamily="18" charset="0"/>
                  </a:rPr>
                  <a:t>=</a:t>
                </a:r>
                <a:r>
                  <a:rPr lang="en-US" sz="1200" b="1" i="0" smtClean="0">
                    <a:solidFill>
                      <a:srgbClr val="FF0000"/>
                    </a:solidFill>
                    <a:latin typeface="Cambria Math" panose="02040503050406030204" pitchFamily="18" charset="0"/>
                  </a:rPr>
                  <a:t>𝑾𝒁</a:t>
                </a:r>
                <a:r>
                  <a:rPr lang="en-US" sz="1200" b="1" i="0">
                    <a:solidFill>
                      <a:srgbClr val="FF0000"/>
                    </a:solidFill>
                    <a:latin typeface="Cambria Math" panose="02040503050406030204" pitchFamily="18" charset="0"/>
                  </a:rPr>
                  <a:t>/</a:t>
                </a:r>
                <a:r>
                  <a:rPr lang="en-US" sz="1200" b="1" i="0" smtClean="0">
                    <a:solidFill>
                      <a:srgbClr val="FF0000"/>
                    </a:solidFill>
                    <a:latin typeface="Cambria Math" panose="02040503050406030204" pitchFamily="18" charset="0"/>
                  </a:rPr>
                  <a:t>𝑾𝑿</a:t>
                </a:r>
                <a:r>
                  <a:rPr lang="en-US" sz="1200" b="1" i="0">
                    <a:solidFill>
                      <a:srgbClr val="FF0000"/>
                    </a:solidFill>
                    <a:latin typeface="Cambria Math" panose="02040503050406030204" pitchFamily="18" charset="0"/>
                  </a:rPr>
                  <a:t>=</a:t>
                </a:r>
                <a:r>
                  <a:rPr lang="en-US" sz="1200" b="1" i="0" smtClean="0">
                    <a:solidFill>
                      <a:srgbClr val="FF0000"/>
                    </a:solidFill>
                    <a:latin typeface="Cambria Math" panose="02040503050406030204" pitchFamily="18" charset="0"/>
                  </a:rPr>
                  <a:t>𝟏/𝟐.</a:t>
                </a:r>
                <a:r>
                  <a:rPr lang="en-IN" sz="1200" b="1" i="1" dirty="0" smtClean="0">
                    <a:solidFill>
                      <a:srgbClr val="FF0000"/>
                    </a:solidFill>
                  </a:rPr>
                  <a:t> </a:t>
                </a:r>
                <a:endParaRPr lang="en-IN" sz="1200" b="1" dirty="0">
                  <a:solidFill>
                    <a:srgbClr val="FF0000"/>
                  </a:solidFill>
                </a:endParaRPr>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14</a:t>
            </a:fld>
            <a:endParaRPr lang="en-US" dirty="0"/>
          </a:p>
        </p:txBody>
      </p:sp>
    </p:spTree>
    <p:extLst>
      <p:ext uri="{BB962C8B-B14F-4D97-AF65-F5344CB8AC3E}">
        <p14:creationId xmlns:p14="http://schemas.microsoft.com/office/powerpoint/2010/main" val="382481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1"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15</a:t>
            </a:fld>
            <a:endParaRPr lang="en-US" dirty="0"/>
          </a:p>
        </p:txBody>
      </p:sp>
    </p:spTree>
    <p:extLst>
      <p:ext uri="{BB962C8B-B14F-4D97-AF65-F5344CB8AC3E}">
        <p14:creationId xmlns:p14="http://schemas.microsoft.com/office/powerpoint/2010/main" val="3977106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1"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16</a:t>
            </a:fld>
            <a:endParaRPr lang="en-US" dirty="0"/>
          </a:p>
        </p:txBody>
      </p:sp>
    </p:spTree>
    <p:extLst>
      <p:ext uri="{BB962C8B-B14F-4D97-AF65-F5344CB8AC3E}">
        <p14:creationId xmlns:p14="http://schemas.microsoft.com/office/powerpoint/2010/main" val="275276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1"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17</a:t>
            </a:fld>
            <a:endParaRPr lang="en-US" dirty="0"/>
          </a:p>
        </p:txBody>
      </p:sp>
    </p:spTree>
    <p:extLst>
      <p:ext uri="{BB962C8B-B14F-4D97-AF65-F5344CB8AC3E}">
        <p14:creationId xmlns:p14="http://schemas.microsoft.com/office/powerpoint/2010/main" val="312122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1/2/2023</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dirty="0">
                <a:solidFill>
                  <a:schemeClr val="tx2"/>
                </a:solidFill>
                <a:latin typeface="Arial" panose="020B0604020202020204" pitchFamily="34" charset="0"/>
                <a:cs typeface="Arial" panose="020B0604020202020204" pitchFamily="34" charset="0"/>
              </a:rPr>
              <a:t>Similar Triangles: SSS and SAS Similarity</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Similar Triangles: SSS and SAS Similarity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784515" cy="45346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Theorem 8.5: </a:t>
            </a:r>
            <a:r>
              <a:rPr lang="en-IN" sz="2800" b="1" dirty="0"/>
              <a:t>Side-Angle-Side (SAS) Similarity</a:t>
            </a:r>
            <a:endParaRPr lang="en-IN" sz="28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IN" sz="2800" b="0" dirty="0">
                <a:solidFill>
                  <a:schemeClr val="tx1"/>
                </a:solidFill>
              </a:rPr>
              <a:t>Similar Triangles: SSS and SAS Similarity</a:t>
            </a:r>
            <a:endParaRPr lang="en-US" sz="2800" b="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292385067"/>
                  </p:ext>
                </p:extLst>
              </p:nvPr>
            </p:nvGraphicFramePr>
            <p:xfrm>
              <a:off x="459871" y="2394086"/>
              <a:ext cx="9827128" cy="3957946"/>
            </p:xfrm>
            <a:graphic>
              <a:graphicData uri="http://schemas.openxmlformats.org/drawingml/2006/table">
                <a:tbl>
                  <a:tblPr firstRow="1" bandRow="1">
                    <a:tableStyleId>{2D5ABB26-0587-4C30-8999-92F81FD0307C}</a:tableStyleId>
                  </a:tblPr>
                  <a:tblGrid>
                    <a:gridCol w="1698113">
                      <a:extLst>
                        <a:ext uri="{9D8B030D-6E8A-4147-A177-3AD203B41FA5}">
                          <a16:colId xmlns:a16="http://schemas.microsoft.com/office/drawing/2014/main" val="3081613155"/>
                        </a:ext>
                      </a:extLst>
                    </a:gridCol>
                    <a:gridCol w="8129015">
                      <a:extLst>
                        <a:ext uri="{9D8B030D-6E8A-4147-A177-3AD203B41FA5}">
                          <a16:colId xmlns:a16="http://schemas.microsoft.com/office/drawing/2014/main" val="948473232"/>
                        </a:ext>
                      </a:extLst>
                    </a:gridCol>
                  </a:tblGrid>
                  <a:tr h="1168934">
                    <a:tc>
                      <a:txBody>
                        <a:bodyPr/>
                        <a:lstStyle/>
                        <a:p>
                          <a:r>
                            <a:rPr lang="en-IN" sz="2800" b="1" dirty="0"/>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dirty="0">
                              <a:solidFill>
                                <a:schemeClr val="tx2"/>
                              </a:solidFill>
                              <a:latin typeface="+mn-lt"/>
                              <a:ea typeface="+mn-ea"/>
                              <a:cs typeface="+mn-cs"/>
                            </a:rPr>
                            <a:t>If the lengths of two sides of one triangle are proportional to the lengths of two corresponding sides of another triangle and the included angles are congruent, then the triangles are similar.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38527"/>
                      </a:ext>
                    </a:extLst>
                  </a:tr>
                  <a:tr h="2159626">
                    <a:tc>
                      <a:txBody>
                        <a:bodyPr/>
                        <a:lstStyle/>
                        <a:p>
                          <a:r>
                            <a:rPr lang="en-IN" sz="2800" b="1" dirty="0"/>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dirty="0">
                              <a:solidFill>
                                <a:schemeClr val="tx2"/>
                              </a:solidFill>
                              <a:latin typeface="+mn-lt"/>
                              <a:ea typeface="+mn-ea"/>
                              <a:cs typeface="+mn-cs"/>
                            </a:rPr>
                            <a:t>If </a:t>
                          </a:r>
                          <a14:m>
                            <m:oMath xmlns:m="http://schemas.openxmlformats.org/officeDocument/2006/math">
                              <m:f>
                                <m:fPr>
                                  <m:ctrlPr>
                                    <a:rPr lang="en-IN"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rgbClr val="E56857"/>
                                      </a:solidFill>
                                      <a:latin typeface="Cambria Math" panose="02040503050406030204" pitchFamily="18" charset="0"/>
                                      <a:ea typeface="+mn-ea"/>
                                      <a:cs typeface="+mn-cs"/>
                                    </a:rPr>
                                    <m:t>𝑅𝑆</m:t>
                                  </m:r>
                                </m:num>
                                <m:den>
                                  <m:r>
                                    <a:rPr lang="en-US" sz="2800" b="0" i="1" u="none" strike="noStrike" kern="1200" baseline="0" smtClean="0">
                                      <a:solidFill>
                                        <a:srgbClr val="E56857"/>
                                      </a:solidFill>
                                      <a:latin typeface="Cambria Math" panose="02040503050406030204" pitchFamily="18" charset="0"/>
                                      <a:ea typeface="+mn-ea"/>
                                      <a:cs typeface="+mn-cs"/>
                                    </a:rPr>
                                    <m:t>𝑋𝑌</m:t>
                                  </m:r>
                                </m:den>
                              </m:f>
                              <m:r>
                                <a:rPr lang="en-US" sz="2800" b="0" i="1" u="none" strike="noStrike" kern="1200" baseline="0" smtClean="0">
                                  <a:solidFill>
                                    <a:schemeClr val="tx2"/>
                                  </a:solidFill>
                                  <a:latin typeface="Cambria Math" panose="02040503050406030204" pitchFamily="18" charset="0"/>
                                  <a:ea typeface="+mn-ea"/>
                                  <a:cs typeface="+mn-cs"/>
                                </a:rPr>
                                <m:t>=</m:t>
                              </m:r>
                              <m:f>
                                <m:fPr>
                                  <m:ctrlPr>
                                    <a:rPr lang="en-US"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rgbClr val="822658"/>
                                      </a:solidFill>
                                      <a:latin typeface="Cambria Math" panose="02040503050406030204" pitchFamily="18" charset="0"/>
                                      <a:ea typeface="+mn-ea"/>
                                      <a:cs typeface="+mn-cs"/>
                                    </a:rPr>
                                    <m:t>𝑆𝑇</m:t>
                                  </m:r>
                                </m:num>
                                <m:den>
                                  <m:r>
                                    <a:rPr lang="en-US" sz="2800" b="0" i="1" u="none" strike="noStrike" kern="1200" baseline="0" smtClean="0">
                                      <a:solidFill>
                                        <a:srgbClr val="822658"/>
                                      </a:solidFill>
                                      <a:latin typeface="Cambria Math" panose="02040503050406030204" pitchFamily="18" charset="0"/>
                                      <a:ea typeface="+mn-ea"/>
                                      <a:cs typeface="+mn-cs"/>
                                    </a:rPr>
                                    <m:t>𝑌𝑍</m:t>
                                  </m:r>
                                </m:den>
                              </m:f>
                              <m:r>
                                <a:rPr lang="en-US" sz="2800" b="0" i="1" u="none" strike="noStrike" kern="1200" baseline="0" smtClean="0">
                                  <a:solidFill>
                                    <a:schemeClr val="tx2"/>
                                  </a:solidFill>
                                  <a:latin typeface="Cambria Math" panose="02040503050406030204" pitchFamily="18" charset="0"/>
                                  <a:ea typeface="+mn-ea"/>
                                  <a:cs typeface="+mn-cs"/>
                                </a:rPr>
                                <m:t> </m:t>
                              </m:r>
                              <m:r>
                                <m:rPr>
                                  <m:sty m:val="p"/>
                                </m:rPr>
                                <a:rPr lang="en-US" sz="2800" b="0" i="0" u="none" strike="noStrike" kern="1200" baseline="0" smtClean="0">
                                  <a:solidFill>
                                    <a:schemeClr val="tx2"/>
                                  </a:solidFill>
                                  <a:latin typeface="Cambria Math" panose="02040503050406030204" pitchFamily="18" charset="0"/>
                                  <a:ea typeface="+mn-ea"/>
                                  <a:cs typeface="+mn-cs"/>
                                </a:rPr>
                                <m:t>and</m:t>
                              </m:r>
                              <m:r>
                                <a:rPr lang="en-US" sz="2800" b="0" i="1" u="none" strike="noStrike" kern="1200" baseline="0" smtClean="0">
                                  <a:solidFill>
                                    <a:schemeClr val="tx2"/>
                                  </a:solidFill>
                                  <a:latin typeface="Cambria Math" panose="02040503050406030204" pitchFamily="18" charset="0"/>
                                  <a:ea typeface="+mn-ea"/>
                                  <a:cs typeface="+mn-cs"/>
                                </a:rPr>
                                <m:t> </m:t>
                              </m:r>
                              <m:r>
                                <a:rPr lang="en-US" sz="2800" b="0" i="1" u="none" strike="noStrike" kern="1200" baseline="0" smtClean="0">
                                  <a:solidFill>
                                    <a:srgbClr val="822658"/>
                                  </a:solidFill>
                                  <a:latin typeface="Cambria Math" panose="02040503050406030204" pitchFamily="18" charset="0"/>
                                  <a:ea typeface="Cambria Math" panose="02040503050406030204" pitchFamily="18" charset="0"/>
                                  <a:cs typeface="+mn-cs"/>
                                </a:rPr>
                                <m:t>∠</m:t>
                              </m:r>
                              <m:r>
                                <a:rPr lang="en-US" sz="2800" b="0" i="1" u="none" strike="noStrike" kern="1200" baseline="0" smtClean="0">
                                  <a:solidFill>
                                    <a:srgbClr val="822658"/>
                                  </a:solidFill>
                                  <a:latin typeface="Cambria Math" panose="02040503050406030204" pitchFamily="18" charset="0"/>
                                  <a:ea typeface="Cambria Math" panose="02040503050406030204" pitchFamily="18" charset="0"/>
                                  <a:cs typeface="+mn-cs"/>
                                </a:rPr>
                                <m:t>𝑆</m:t>
                              </m:r>
                              <m:r>
                                <a:rPr lang="en-US" sz="2800" b="0" i="1" u="none" strike="noStrike" kern="1200" baseline="0" smtClean="0">
                                  <a:solidFill>
                                    <a:schemeClr val="tx2"/>
                                  </a:solidFill>
                                  <a:latin typeface="Cambria Math" panose="02040503050406030204" pitchFamily="18" charset="0"/>
                                  <a:ea typeface="Cambria Math" panose="02040503050406030204" pitchFamily="18" charset="0"/>
                                  <a:cs typeface="+mn-cs"/>
                                </a:rPr>
                                <m:t>≅</m:t>
                              </m:r>
                              <m:r>
                                <a:rPr lang="en-US" sz="2800" b="0" i="1" u="none" strike="noStrike" kern="1200" baseline="0" smtClean="0">
                                  <a:solidFill>
                                    <a:srgbClr val="822658"/>
                                  </a:solidFill>
                                  <a:latin typeface="Cambria Math" panose="02040503050406030204" pitchFamily="18" charset="0"/>
                                  <a:ea typeface="Cambria Math" panose="02040503050406030204" pitchFamily="18" charset="0"/>
                                  <a:cs typeface="+mn-cs"/>
                                </a:rPr>
                                <m:t>∠</m:t>
                              </m:r>
                              <m:r>
                                <a:rPr lang="en-US" sz="2800" b="0" i="1" u="none" strike="noStrike" kern="1200" baseline="0" smtClean="0">
                                  <a:solidFill>
                                    <a:srgbClr val="822658"/>
                                  </a:solidFill>
                                  <a:latin typeface="Cambria Math" panose="02040503050406030204" pitchFamily="18" charset="0"/>
                                  <a:ea typeface="Cambria Math" panose="02040503050406030204" pitchFamily="18" charset="0"/>
                                  <a:cs typeface="+mn-cs"/>
                                </a:rPr>
                                <m:t>𝑌</m:t>
                              </m:r>
                              <m:r>
                                <a:rPr lang="en-US" sz="2800" b="0" i="1" u="none" strike="noStrike" kern="1200" baseline="0" smtClean="0">
                                  <a:solidFill>
                                    <a:schemeClr val="tx2"/>
                                  </a:solidFill>
                                  <a:latin typeface="Cambria Math" panose="02040503050406030204" pitchFamily="18" charset="0"/>
                                  <a:ea typeface="Cambria Math" panose="02040503050406030204" pitchFamily="18" charset="0"/>
                                  <a:cs typeface="+mn-cs"/>
                                </a:rPr>
                                <m:t>,</m:t>
                              </m:r>
                            </m:oMath>
                          </a14:m>
                          <a:endParaRPr lang="en-IN" sz="2800" b="0" i="0" u="none" strike="noStrike" kern="1200" baseline="0" dirty="0">
                            <a:solidFill>
                              <a:schemeClr val="tx2"/>
                            </a:solidFill>
                            <a:latin typeface="+mn-lt"/>
                            <a:ea typeface="+mn-ea"/>
                            <a:cs typeface="+mn-cs"/>
                          </a:endParaRPr>
                        </a:p>
                        <a:p>
                          <a:r>
                            <a:rPr lang="en-IN" sz="2800" b="0" i="0" u="none" strike="noStrike" kern="1200" baseline="0" dirty="0">
                              <a:solidFill>
                                <a:schemeClr val="tx2"/>
                              </a:solidFill>
                              <a:latin typeface="+mn-lt"/>
                              <a:ea typeface="+mn-ea"/>
                              <a:cs typeface="+mn-cs"/>
                            </a:rPr>
                            <a:t>then △</a:t>
                          </a:r>
                          <a:r>
                            <a:rPr lang="en-IN" sz="2800" b="0" i="1" u="none" strike="noStrike" kern="1200" baseline="0" dirty="0">
                              <a:solidFill>
                                <a:schemeClr val="tx2"/>
                              </a:solidFill>
                              <a:latin typeface="+mn-lt"/>
                              <a:ea typeface="+mn-ea"/>
                              <a:cs typeface="+mn-cs"/>
                            </a:rPr>
                            <a:t>RST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XYZ</a:t>
                          </a:r>
                          <a:r>
                            <a:rPr lang="en-IN" sz="2800" b="0" i="0" u="none" strike="noStrike" kern="1200" baseline="0" dirty="0">
                              <a:solidFill>
                                <a:schemeClr val="tx2"/>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421415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292385067"/>
                  </p:ext>
                </p:extLst>
              </p:nvPr>
            </p:nvGraphicFramePr>
            <p:xfrm>
              <a:off x="459871" y="2394086"/>
              <a:ext cx="9827128" cy="3957946"/>
            </p:xfrm>
            <a:graphic>
              <a:graphicData uri="http://schemas.openxmlformats.org/drawingml/2006/table">
                <a:tbl>
                  <a:tblPr firstRow="1" bandRow="1">
                    <a:tableStyleId>{2D5ABB26-0587-4C30-8999-92F81FD0307C}</a:tableStyleId>
                  </a:tblPr>
                  <a:tblGrid>
                    <a:gridCol w="1698113">
                      <a:extLst>
                        <a:ext uri="{9D8B030D-6E8A-4147-A177-3AD203B41FA5}">
                          <a16:colId xmlns:a16="http://schemas.microsoft.com/office/drawing/2014/main" val="3081613155"/>
                        </a:ext>
                      </a:extLst>
                    </a:gridCol>
                    <a:gridCol w="8129015">
                      <a:extLst>
                        <a:ext uri="{9D8B030D-6E8A-4147-A177-3AD203B41FA5}">
                          <a16:colId xmlns:a16="http://schemas.microsoft.com/office/drawing/2014/main" val="948473232"/>
                        </a:ext>
                      </a:extLst>
                    </a:gridCol>
                  </a:tblGrid>
                  <a:tr h="1798320">
                    <a:tc>
                      <a:txBody>
                        <a:bodyPr/>
                        <a:lstStyle/>
                        <a:p>
                          <a:r>
                            <a:rPr lang="en-IN" sz="2800" b="1" dirty="0"/>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dirty="0">
                              <a:solidFill>
                                <a:schemeClr val="tx2"/>
                              </a:solidFill>
                              <a:latin typeface="+mn-lt"/>
                              <a:ea typeface="+mn-ea"/>
                              <a:cs typeface="+mn-cs"/>
                            </a:rPr>
                            <a:t>If the lengths of two sides of one triangle are proportional to the lengths of two corresponding sides of another triangle and the included angles are congruent, then the triangles are similar.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38527"/>
                      </a:ext>
                    </a:extLst>
                  </a:tr>
                  <a:tr h="2159626">
                    <a:tc>
                      <a:txBody>
                        <a:bodyPr/>
                        <a:lstStyle/>
                        <a:p>
                          <a:r>
                            <a:rPr lang="en-IN" sz="2800" b="1" dirty="0"/>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990" t="-85915" r="-150" b="-845"/>
                          </a:stretch>
                        </a:blipFill>
                      </a:tcPr>
                    </a:tc>
                    <a:extLst>
                      <a:ext uri="{0D108BD9-81ED-4DB2-BD59-A6C34878D82A}">
                        <a16:rowId xmlns:a16="http://schemas.microsoft.com/office/drawing/2014/main" val="3054214153"/>
                      </a:ext>
                    </a:extLst>
                  </a:tr>
                </a:tbl>
              </a:graphicData>
            </a:graphic>
          </p:graphicFrame>
        </mc:Fallback>
      </mc:AlternateContent>
      <p:pic>
        <p:nvPicPr>
          <p:cNvPr id="5" name="Picture 4" descr="Shape, polygon&#10;&#10;Description automatically generated">
            <a:extLst>
              <a:ext uri="{FF2B5EF4-FFF2-40B4-BE49-F238E27FC236}">
                <a16:creationId xmlns:a16="http://schemas.microsoft.com/office/drawing/2014/main" id="{D46E7B19-48EE-4769-B56D-7F9FC3AE6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6478" y="4283380"/>
            <a:ext cx="2553285" cy="2011680"/>
          </a:xfrm>
          <a:prstGeom prst="rect">
            <a:avLst/>
          </a:prstGeom>
        </p:spPr>
      </p:pic>
    </p:spTree>
    <p:extLst>
      <p:ext uri="{BB962C8B-B14F-4D97-AF65-F5344CB8AC3E}">
        <p14:creationId xmlns:p14="http://schemas.microsoft.com/office/powerpoint/2010/main" val="249573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698475" cy="10828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Determine whether the triangles are similar. Explain your reasoning. </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IN" sz="2800" b="0" dirty="0">
                <a:solidFill>
                  <a:schemeClr val="tx1"/>
                </a:solidFill>
              </a:rPr>
              <a:t>Use the SSS and SAS Similarity Theorems</a:t>
            </a:r>
            <a:endParaRPr lang="en-US" sz="2800" b="0" dirty="0">
              <a:solidFill>
                <a:schemeClr val="tx1"/>
              </a:solidFill>
            </a:endParaRPr>
          </a:p>
        </p:txBody>
      </p:sp>
      <p:pic>
        <p:nvPicPr>
          <p:cNvPr id="4" name="Picture 3" descr="A picture containing text, laser, night sky&#10;&#10;Description automatically generated">
            <a:extLst>
              <a:ext uri="{FF2B5EF4-FFF2-40B4-BE49-F238E27FC236}">
                <a16:creationId xmlns:a16="http://schemas.microsoft.com/office/drawing/2014/main" id="{2B8207D5-0C08-44CB-995C-02819AC14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8348" y="1792949"/>
            <a:ext cx="3088726" cy="2468880"/>
          </a:xfrm>
          <a:prstGeom prst="rect">
            <a:avLst/>
          </a:prstGeom>
        </p:spPr>
      </p:pic>
    </p:spTree>
    <p:extLst>
      <p:ext uri="{BB962C8B-B14F-4D97-AF65-F5344CB8AC3E}">
        <p14:creationId xmlns:p14="http://schemas.microsoft.com/office/powerpoint/2010/main" val="915829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4800601"/>
            <a:ext cx="8696002" cy="6476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By the SSS Similarity Theorem, △ </a:t>
            </a:r>
            <a:r>
              <a:rPr lang="en-IN" sz="2800" i="1" dirty="0"/>
              <a:t>JLK </a:t>
            </a:r>
            <a:r>
              <a:rPr lang="en-IN" sz="2800" dirty="0"/>
              <a:t>∼ △</a:t>
            </a:r>
            <a:r>
              <a:rPr lang="en-IN" sz="2800" i="1" dirty="0"/>
              <a:t>QMP</a:t>
            </a:r>
            <a:r>
              <a:rPr lang="en-IN" sz="2800" dirty="0"/>
              <a:t>. </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IN" sz="2800" b="0" dirty="0">
                <a:solidFill>
                  <a:schemeClr val="tx1"/>
                </a:solidFill>
              </a:rPr>
              <a:t>Use the SSS and SAS Similarity Theorems</a:t>
            </a:r>
            <a:endParaRPr lang="en-US" sz="2800" b="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293610307"/>
                  </p:ext>
                </p:extLst>
              </p:nvPr>
            </p:nvGraphicFramePr>
            <p:xfrm>
              <a:off x="457200" y="1714500"/>
              <a:ext cx="5418666" cy="2703121"/>
            </p:xfrm>
            <a:graphic>
              <a:graphicData uri="http://schemas.openxmlformats.org/drawingml/2006/table">
                <a:tbl>
                  <a:tblPr firstRow="1" bandRow="1">
                    <a:tableStyleId>{2D5ABB26-0587-4C30-8999-92F81FD0307C}</a:tableStyleId>
                  </a:tblPr>
                  <a:tblGrid>
                    <a:gridCol w="1145969">
                      <a:extLst>
                        <a:ext uri="{9D8B030D-6E8A-4147-A177-3AD203B41FA5}">
                          <a16:colId xmlns:a16="http://schemas.microsoft.com/office/drawing/2014/main" val="1219310539"/>
                        </a:ext>
                      </a:extLst>
                    </a:gridCol>
                    <a:gridCol w="4272697">
                      <a:extLst>
                        <a:ext uri="{9D8B030D-6E8A-4147-A177-3AD203B41FA5}">
                          <a16:colId xmlns:a16="http://schemas.microsoft.com/office/drawing/2014/main" val="2461543484"/>
                        </a:ext>
                      </a:extLst>
                    </a:gridCol>
                  </a:tblGrid>
                  <a:tr h="921302">
                    <a:tc>
                      <a:txBody>
                        <a:bodyPr/>
                        <a:lstStyle/>
                        <a:p>
                          <a:pPr algn="r"/>
                          <a14:m>
                            <m:oMath xmlns:m="http://schemas.openxmlformats.org/officeDocument/2006/math">
                              <m:f>
                                <m:fPr>
                                  <m:ctrlPr>
                                    <a:rPr lang="en-US"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𝐽𝐿</m:t>
                                  </m:r>
                                </m:num>
                                <m:den>
                                  <m:r>
                                    <a:rPr lang="en-US" sz="2800" b="0" i="1" u="none" strike="noStrike" kern="1200" baseline="0" smtClean="0">
                                      <a:solidFill>
                                        <a:schemeClr val="tx2"/>
                                      </a:solidFill>
                                      <a:latin typeface="Cambria Math" panose="02040503050406030204" pitchFamily="18" charset="0"/>
                                      <a:ea typeface="+mn-ea"/>
                                      <a:cs typeface="+mn-cs"/>
                                    </a:rPr>
                                    <m:t>𝑄𝑀</m:t>
                                  </m:r>
                                </m:den>
                              </m:f>
                            </m:oMath>
                          </a14:m>
                          <a:r>
                            <a:rPr lang="en-IN" sz="28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m:t>
                              </m:r>
                              <m:f>
                                <m:fPr>
                                  <m:ctrlPr>
                                    <a:rPr lang="en-US"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12</m:t>
                                  </m:r>
                                </m:num>
                                <m:den>
                                  <m:r>
                                    <a:rPr lang="en-US" sz="2800" b="0" i="1" u="none" strike="noStrike" kern="1200" baseline="0" smtClean="0">
                                      <a:solidFill>
                                        <a:schemeClr val="tx2"/>
                                      </a:solidFill>
                                      <a:latin typeface="Cambria Math" panose="02040503050406030204" pitchFamily="18" charset="0"/>
                                      <a:ea typeface="+mn-ea"/>
                                      <a:cs typeface="+mn-cs"/>
                                    </a:rPr>
                                    <m:t>9</m:t>
                                  </m:r>
                                </m:den>
                              </m:f>
                            </m:oMath>
                          </a14:m>
                          <a:r>
                            <a:rPr lang="en-US" sz="2800" b="0" i="0" u="none" strike="noStrike" kern="1200" baseline="0" dirty="0">
                              <a:solidFill>
                                <a:schemeClr val="tx2"/>
                              </a:solidFill>
                              <a:latin typeface="+mj-lt"/>
                              <a:ea typeface="+mn-ea"/>
                              <a:cs typeface="+mn-cs"/>
                            </a:rPr>
                            <a:t> or </a:t>
                          </a:r>
                          <a14:m>
                            <m:oMath xmlns:m="http://schemas.openxmlformats.org/officeDocument/2006/math">
                              <m:f>
                                <m:fPr>
                                  <m:ctrlPr>
                                    <a:rPr lang="en-US"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4</m:t>
                                  </m:r>
                                </m:num>
                                <m:den>
                                  <m:r>
                                    <a:rPr lang="en-US" sz="2800" b="0" i="1" u="none" strike="noStrike" kern="1200" baseline="0" smtClean="0">
                                      <a:solidFill>
                                        <a:schemeClr val="tx2"/>
                                      </a:solidFill>
                                      <a:latin typeface="Cambria Math" panose="02040503050406030204" pitchFamily="18" charset="0"/>
                                      <a:ea typeface="+mn-ea"/>
                                      <a:cs typeface="+mn-cs"/>
                                    </a:rPr>
                                    <m:t>3</m:t>
                                  </m:r>
                                </m:den>
                              </m:f>
                            </m:oMath>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56164147"/>
                      </a:ext>
                    </a:extLst>
                  </a:tr>
                  <a:tr h="860517">
                    <a:tc>
                      <a:txBody>
                        <a:bodyPr/>
                        <a:lstStyle/>
                        <a:p>
                          <a:pPr algn="r"/>
                          <a14:m>
                            <m:oMath xmlns:m="http://schemas.openxmlformats.org/officeDocument/2006/math">
                              <m:f>
                                <m:fPr>
                                  <m:ctrlPr>
                                    <a:rPr lang="en-US"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𝐿𝐾</m:t>
                                  </m:r>
                                </m:num>
                                <m:den>
                                  <m:r>
                                    <a:rPr lang="en-US" sz="2800" b="0" i="1" u="none" strike="noStrike" kern="1200" baseline="0" smtClean="0">
                                      <a:solidFill>
                                        <a:schemeClr val="tx2"/>
                                      </a:solidFill>
                                      <a:latin typeface="Cambria Math" panose="02040503050406030204" pitchFamily="18" charset="0"/>
                                      <a:ea typeface="+mn-ea"/>
                                      <a:cs typeface="+mn-cs"/>
                                    </a:rPr>
                                    <m:t>𝑀𝑃</m:t>
                                  </m:r>
                                </m:den>
                              </m:f>
                            </m:oMath>
                          </a14:m>
                          <a:r>
                            <a:rPr lang="en-IN" sz="28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14:m>
                            <m:oMath xmlns:m="http://schemas.openxmlformats.org/officeDocument/2006/math">
                              <m:r>
                                <a:rPr kumimoji="0" lang="en-US" sz="2800" b="0" i="1" u="none" strike="noStrike" kern="1200" cap="none" spc="0" normalizeH="0" baseline="0" noProof="0" smtClean="0">
                                  <a:ln>
                                    <a:noFill/>
                                  </a:ln>
                                  <a:solidFill>
                                    <a:srgbClr val="5E5E5E"/>
                                  </a:solidFill>
                                  <a:effectLst/>
                                  <a:uLnTx/>
                                  <a:uFillTx/>
                                  <a:latin typeface="Cambria Math" panose="02040503050406030204" pitchFamily="18" charset="0"/>
                                  <a:ea typeface="+mn-ea"/>
                                  <a:cs typeface="+mn-cs"/>
                                </a:rPr>
                                <m:t>=</m:t>
                              </m:r>
                              <m:f>
                                <m:fPr>
                                  <m:ctrlPr>
                                    <a:rPr kumimoji="0" lang="en-US" sz="2800" b="0" i="1" u="none" strike="noStrike" kern="1200" cap="none" spc="0" normalizeH="0" baseline="0" noProof="0" smtClean="0">
                                      <a:ln>
                                        <a:noFill/>
                                      </a:ln>
                                      <a:solidFill>
                                        <a:srgbClr val="5E5E5E"/>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srgbClr val="5E5E5E"/>
                                      </a:solidFill>
                                      <a:effectLst/>
                                      <a:uLnTx/>
                                      <a:uFillTx/>
                                      <a:latin typeface="Cambria Math" panose="02040503050406030204" pitchFamily="18" charset="0"/>
                                      <a:ea typeface="+mn-ea"/>
                                      <a:cs typeface="+mn-cs"/>
                                    </a:rPr>
                                    <m:t>8</m:t>
                                  </m:r>
                                </m:num>
                                <m:den>
                                  <m:r>
                                    <a:rPr kumimoji="0" lang="en-US" sz="2800" b="0" i="1" u="none" strike="noStrike" kern="1200" cap="none" spc="0" normalizeH="0" baseline="0" noProof="0" smtClean="0">
                                      <a:ln>
                                        <a:noFill/>
                                      </a:ln>
                                      <a:solidFill>
                                        <a:srgbClr val="5E5E5E"/>
                                      </a:solidFill>
                                      <a:effectLst/>
                                      <a:uLnTx/>
                                      <a:uFillTx/>
                                      <a:latin typeface="Cambria Math" panose="02040503050406030204" pitchFamily="18" charset="0"/>
                                      <a:ea typeface="+mn-ea"/>
                                      <a:cs typeface="+mn-cs"/>
                                    </a:rPr>
                                    <m:t>6</m:t>
                                  </m:r>
                                </m:den>
                              </m:f>
                            </m:oMath>
                          </a14:m>
                          <a:r>
                            <a:rPr kumimoji="0" lang="en-US" sz="2800" b="0" i="0" u="none" strike="noStrike" kern="1200" cap="none" spc="0" normalizeH="0" baseline="0" noProof="0" dirty="0">
                              <a:ln>
                                <a:noFill/>
                              </a:ln>
                              <a:solidFill>
                                <a:srgbClr val="5E5E5E"/>
                              </a:solidFill>
                              <a:effectLst/>
                              <a:uLnTx/>
                              <a:uFillTx/>
                              <a:latin typeface="+mj-lt"/>
                              <a:ea typeface="+mn-ea"/>
                              <a:cs typeface="+mn-cs"/>
                            </a:rPr>
                            <a:t> or </a:t>
                          </a:r>
                          <a14:m>
                            <m:oMath xmlns:m="http://schemas.openxmlformats.org/officeDocument/2006/math">
                              <m:f>
                                <m:fPr>
                                  <m:ctrlPr>
                                    <a:rPr kumimoji="0" lang="en-US" sz="2800" b="0" i="1" u="none" strike="noStrike" kern="1200" cap="none" spc="0" normalizeH="0" baseline="0" noProof="0" smtClean="0">
                                      <a:ln>
                                        <a:noFill/>
                                      </a:ln>
                                      <a:solidFill>
                                        <a:srgbClr val="5E5E5E"/>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srgbClr val="5E5E5E"/>
                                      </a:solidFill>
                                      <a:effectLst/>
                                      <a:uLnTx/>
                                      <a:uFillTx/>
                                      <a:latin typeface="Cambria Math" panose="02040503050406030204" pitchFamily="18" charset="0"/>
                                      <a:ea typeface="+mn-ea"/>
                                      <a:cs typeface="+mn-cs"/>
                                    </a:rPr>
                                    <m:t>4</m:t>
                                  </m:r>
                                </m:num>
                                <m:den>
                                  <m:r>
                                    <a:rPr kumimoji="0" lang="en-US" sz="2800" b="0" i="1" u="none" strike="noStrike" kern="1200" cap="none" spc="0" normalizeH="0" baseline="0" noProof="0" smtClean="0">
                                      <a:ln>
                                        <a:noFill/>
                                      </a:ln>
                                      <a:solidFill>
                                        <a:srgbClr val="5E5E5E"/>
                                      </a:solidFill>
                                      <a:effectLst/>
                                      <a:uLnTx/>
                                      <a:uFillTx/>
                                      <a:latin typeface="Cambria Math" panose="02040503050406030204" pitchFamily="18" charset="0"/>
                                      <a:ea typeface="+mn-ea"/>
                                      <a:cs typeface="+mn-cs"/>
                                    </a:rPr>
                                    <m:t>3</m:t>
                                  </m:r>
                                </m:den>
                              </m:f>
                            </m:oMath>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71359334"/>
                      </a:ext>
                    </a:extLst>
                  </a:tr>
                  <a:tr h="921302">
                    <a:tc>
                      <a:txBody>
                        <a:bodyPr/>
                        <a:lstStyle/>
                        <a:p>
                          <a:pPr algn="r"/>
                          <a14:m>
                            <m:oMath xmlns:m="http://schemas.openxmlformats.org/officeDocument/2006/math">
                              <m:f>
                                <m:fPr>
                                  <m:ctrlPr>
                                    <a:rPr lang="en-US"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𝐽𝐾</m:t>
                                  </m:r>
                                </m:num>
                                <m:den>
                                  <m:r>
                                    <a:rPr lang="en-US" sz="2800" b="0" i="1" u="none" strike="noStrike" kern="1200" baseline="0" smtClean="0">
                                      <a:solidFill>
                                        <a:schemeClr val="tx2"/>
                                      </a:solidFill>
                                      <a:latin typeface="Cambria Math" panose="02040503050406030204" pitchFamily="18" charset="0"/>
                                      <a:ea typeface="+mn-ea"/>
                                      <a:cs typeface="+mn-cs"/>
                                    </a:rPr>
                                    <m:t>𝑄𝑃</m:t>
                                  </m:r>
                                </m:den>
                              </m:f>
                            </m:oMath>
                          </a14:m>
                          <a:r>
                            <a:rPr lang="en-IN" sz="28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14:m>
                            <m:oMath xmlns:m="http://schemas.openxmlformats.org/officeDocument/2006/math">
                              <m:r>
                                <a:rPr kumimoji="0" lang="en-US" sz="2800" b="0" i="1" u="none" strike="noStrike" kern="1200" cap="none" spc="0" normalizeH="0" baseline="0" noProof="0" smtClean="0">
                                  <a:ln>
                                    <a:noFill/>
                                  </a:ln>
                                  <a:solidFill>
                                    <a:srgbClr val="5E5E5E"/>
                                  </a:solidFill>
                                  <a:effectLst/>
                                  <a:uLnTx/>
                                  <a:uFillTx/>
                                  <a:latin typeface="Cambria Math" panose="02040503050406030204" pitchFamily="18" charset="0"/>
                                  <a:ea typeface="+mn-ea"/>
                                  <a:cs typeface="+mn-cs"/>
                                </a:rPr>
                                <m:t>=</m:t>
                              </m:r>
                              <m:f>
                                <m:fPr>
                                  <m:ctrlPr>
                                    <a:rPr kumimoji="0" lang="en-US" sz="2800" b="0" i="1" u="none" strike="noStrike" kern="1200" cap="none" spc="0" normalizeH="0" baseline="0" noProof="0" smtClean="0">
                                      <a:ln>
                                        <a:noFill/>
                                      </a:ln>
                                      <a:solidFill>
                                        <a:srgbClr val="5E5E5E"/>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srgbClr val="5E5E5E"/>
                                      </a:solidFill>
                                      <a:effectLst/>
                                      <a:uLnTx/>
                                      <a:uFillTx/>
                                      <a:latin typeface="Cambria Math" panose="02040503050406030204" pitchFamily="18" charset="0"/>
                                      <a:ea typeface="+mn-ea"/>
                                      <a:cs typeface="+mn-cs"/>
                                    </a:rPr>
                                    <m:t>16</m:t>
                                  </m:r>
                                </m:num>
                                <m:den>
                                  <m:r>
                                    <a:rPr kumimoji="0" lang="en-US" sz="2800" b="0" i="1" u="none" strike="noStrike" kern="1200" cap="none" spc="0" normalizeH="0" baseline="0" noProof="0" smtClean="0">
                                      <a:ln>
                                        <a:noFill/>
                                      </a:ln>
                                      <a:solidFill>
                                        <a:srgbClr val="5E5E5E"/>
                                      </a:solidFill>
                                      <a:effectLst/>
                                      <a:uLnTx/>
                                      <a:uFillTx/>
                                      <a:latin typeface="Cambria Math" panose="02040503050406030204" pitchFamily="18" charset="0"/>
                                      <a:ea typeface="+mn-ea"/>
                                      <a:cs typeface="+mn-cs"/>
                                    </a:rPr>
                                    <m:t>12</m:t>
                                  </m:r>
                                </m:den>
                              </m:f>
                            </m:oMath>
                          </a14:m>
                          <a:r>
                            <a:rPr kumimoji="0" lang="en-US" sz="2800" b="0" i="0" u="none" strike="noStrike" kern="1200" cap="none" spc="0" normalizeH="0" baseline="0" noProof="0" dirty="0">
                              <a:ln>
                                <a:noFill/>
                              </a:ln>
                              <a:solidFill>
                                <a:srgbClr val="5E5E5E"/>
                              </a:solidFill>
                              <a:effectLst/>
                              <a:uLnTx/>
                              <a:uFillTx/>
                              <a:latin typeface="+mj-lt"/>
                              <a:ea typeface="+mn-ea"/>
                              <a:cs typeface="+mn-cs"/>
                            </a:rPr>
                            <a:t> or </a:t>
                          </a:r>
                          <a14:m>
                            <m:oMath xmlns:m="http://schemas.openxmlformats.org/officeDocument/2006/math">
                              <m:f>
                                <m:fPr>
                                  <m:ctrlPr>
                                    <a:rPr kumimoji="0" lang="en-US" sz="2800" b="0" i="1" u="none" strike="noStrike" kern="1200" cap="none" spc="0" normalizeH="0" baseline="0" noProof="0" smtClean="0">
                                      <a:ln>
                                        <a:noFill/>
                                      </a:ln>
                                      <a:solidFill>
                                        <a:srgbClr val="5E5E5E"/>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srgbClr val="5E5E5E"/>
                                      </a:solidFill>
                                      <a:effectLst/>
                                      <a:uLnTx/>
                                      <a:uFillTx/>
                                      <a:latin typeface="Cambria Math" panose="02040503050406030204" pitchFamily="18" charset="0"/>
                                      <a:ea typeface="+mn-ea"/>
                                      <a:cs typeface="+mn-cs"/>
                                    </a:rPr>
                                    <m:t>4</m:t>
                                  </m:r>
                                </m:num>
                                <m:den>
                                  <m:r>
                                    <a:rPr kumimoji="0" lang="en-US" sz="2800" b="0" i="1" u="none" strike="noStrike" kern="1200" cap="none" spc="0" normalizeH="0" baseline="0" noProof="0" smtClean="0">
                                      <a:ln>
                                        <a:noFill/>
                                      </a:ln>
                                      <a:solidFill>
                                        <a:srgbClr val="5E5E5E"/>
                                      </a:solidFill>
                                      <a:effectLst/>
                                      <a:uLnTx/>
                                      <a:uFillTx/>
                                      <a:latin typeface="Cambria Math" panose="02040503050406030204" pitchFamily="18" charset="0"/>
                                      <a:ea typeface="+mn-ea"/>
                                      <a:cs typeface="+mn-cs"/>
                                    </a:rPr>
                                    <m:t>3</m:t>
                                  </m:r>
                                </m:den>
                              </m:f>
                            </m:oMath>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15988037"/>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293610307"/>
                  </p:ext>
                </p:extLst>
              </p:nvPr>
            </p:nvGraphicFramePr>
            <p:xfrm>
              <a:off x="457200" y="1714500"/>
              <a:ext cx="5418666" cy="2703121"/>
            </p:xfrm>
            <a:graphic>
              <a:graphicData uri="http://schemas.openxmlformats.org/drawingml/2006/table">
                <a:tbl>
                  <a:tblPr firstRow="1" bandRow="1">
                    <a:tableStyleId>{2D5ABB26-0587-4C30-8999-92F81FD0307C}</a:tableStyleId>
                  </a:tblPr>
                  <a:tblGrid>
                    <a:gridCol w="1145969">
                      <a:extLst>
                        <a:ext uri="{9D8B030D-6E8A-4147-A177-3AD203B41FA5}">
                          <a16:colId xmlns:a16="http://schemas.microsoft.com/office/drawing/2014/main" val="1219310539"/>
                        </a:ext>
                      </a:extLst>
                    </a:gridCol>
                    <a:gridCol w="4272697">
                      <a:extLst>
                        <a:ext uri="{9D8B030D-6E8A-4147-A177-3AD203B41FA5}">
                          <a16:colId xmlns:a16="http://schemas.microsoft.com/office/drawing/2014/main" val="2461543484"/>
                        </a:ext>
                      </a:extLst>
                    </a:gridCol>
                  </a:tblGrid>
                  <a:tr h="921302">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r="-372872" b="-19404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26819" b="-194040"/>
                          </a:stretch>
                        </a:blipFill>
                      </a:tcPr>
                    </a:tc>
                    <a:extLst>
                      <a:ext uri="{0D108BD9-81ED-4DB2-BD59-A6C34878D82A}">
                        <a16:rowId xmlns:a16="http://schemas.microsoft.com/office/drawing/2014/main" val="656164147"/>
                      </a:ext>
                    </a:extLst>
                  </a:tr>
                  <a:tr h="86051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t="-106338" r="-372872" b="-10633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26819" t="-106338" b="-106338"/>
                          </a:stretch>
                        </a:blipFill>
                      </a:tcPr>
                    </a:tc>
                    <a:extLst>
                      <a:ext uri="{0D108BD9-81ED-4DB2-BD59-A6C34878D82A}">
                        <a16:rowId xmlns:a16="http://schemas.microsoft.com/office/drawing/2014/main" val="3471359334"/>
                      </a:ext>
                    </a:extLst>
                  </a:tr>
                  <a:tr h="921302">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t="-194040" r="-37287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26819" t="-194040"/>
                          </a:stretch>
                        </a:blipFill>
                      </a:tcPr>
                    </a:tc>
                    <a:extLst>
                      <a:ext uri="{0D108BD9-81ED-4DB2-BD59-A6C34878D82A}">
                        <a16:rowId xmlns:a16="http://schemas.microsoft.com/office/drawing/2014/main" val="3915988037"/>
                      </a:ext>
                    </a:extLst>
                  </a:tr>
                </a:tbl>
              </a:graphicData>
            </a:graphic>
          </p:graphicFrame>
        </mc:Fallback>
      </mc:AlternateContent>
      <p:pic>
        <p:nvPicPr>
          <p:cNvPr id="7" name="Picture 6" descr="A picture containing text, laser, night sky&#10;&#10;Description automatically generated">
            <a:extLst>
              <a:ext uri="{FF2B5EF4-FFF2-40B4-BE49-F238E27FC236}">
                <a16:creationId xmlns:a16="http://schemas.microsoft.com/office/drawing/2014/main" id="{0CC082FF-B174-4B90-8424-829606585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8348" y="1792949"/>
            <a:ext cx="3088726" cy="2468880"/>
          </a:xfrm>
          <a:prstGeom prst="rect">
            <a:avLst/>
          </a:prstGeom>
        </p:spPr>
      </p:pic>
    </p:spTree>
    <p:extLst>
      <p:ext uri="{BB962C8B-B14F-4D97-AF65-F5344CB8AC3E}">
        <p14:creationId xmlns:p14="http://schemas.microsoft.com/office/powerpoint/2010/main" val="61091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1"/>
            <a:ext cx="8696002" cy="17144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Determine whether the triangles are similar. Explain your reasoning.</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IN" sz="2800" b="0" dirty="0">
                <a:solidFill>
                  <a:schemeClr val="tx1"/>
                </a:solidFill>
              </a:rPr>
              <a:t>Use the SSS and SAS Similarity Theorems</a:t>
            </a:r>
            <a:endParaRPr lang="en-US" sz="2800" b="0" dirty="0">
              <a:solidFill>
                <a:schemeClr val="tx1"/>
              </a:solidFill>
            </a:endParaRPr>
          </a:p>
        </p:txBody>
      </p:sp>
      <p:pic>
        <p:nvPicPr>
          <p:cNvPr id="4" name="Picture 3"/>
          <p:cNvPicPr>
            <a:picLocks noChangeAspect="1"/>
          </p:cNvPicPr>
          <p:nvPr/>
        </p:nvPicPr>
        <p:blipFill>
          <a:blip r:embed="rId3"/>
          <a:stretch>
            <a:fillRect/>
          </a:stretch>
        </p:blipFill>
        <p:spPr>
          <a:xfrm>
            <a:off x="459873" y="3429000"/>
            <a:ext cx="3886156" cy="1828800"/>
          </a:xfrm>
          <a:prstGeom prst="rect">
            <a:avLst/>
          </a:prstGeom>
        </p:spPr>
      </p:pic>
    </p:spTree>
    <p:extLst>
      <p:ext uri="{BB962C8B-B14F-4D97-AF65-F5344CB8AC3E}">
        <p14:creationId xmlns:p14="http://schemas.microsoft.com/office/powerpoint/2010/main" val="3316860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1"/>
            <a:ext cx="8696002" cy="17144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Determine whether the triangles are similar. Explain your reasoning.</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IN" sz="2800" b="0" dirty="0">
                <a:solidFill>
                  <a:schemeClr val="tx1"/>
                </a:solidFill>
              </a:rPr>
              <a:t>Use the SSS and SAS Similarity Theorems</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5" name="TextBox 4"/>
              <p:cNvSpPr txBox="1"/>
              <p:nvPr/>
            </p:nvSpPr>
            <p:spPr>
              <a:xfrm>
                <a:off x="5117054" y="3429000"/>
                <a:ext cx="6000304" cy="1610441"/>
              </a:xfrm>
              <a:prstGeom prst="rect">
                <a:avLst/>
              </a:prstGeom>
              <a:noFill/>
            </p:spPr>
            <p:txBody>
              <a:bodyPr wrap="square" rtlCol="0">
                <a:spAutoFit/>
              </a:bodyPr>
              <a:lstStyle/>
              <a:p>
                <a:r>
                  <a:rPr lang="en-IN" sz="2800" dirty="0">
                    <a:solidFill>
                      <a:srgbClr val="FF0000"/>
                    </a:solidFill>
                  </a:rPr>
                  <a:t>Sample answer: △</a:t>
                </a:r>
                <a:r>
                  <a:rPr lang="en-IN" sz="2800" i="1" dirty="0">
                    <a:solidFill>
                      <a:srgbClr val="FF0000"/>
                    </a:solidFill>
                  </a:rPr>
                  <a:t>TWZ </a:t>
                </a:r>
                <a:r>
                  <a:rPr lang="en-IN" sz="2800" dirty="0">
                    <a:solidFill>
                      <a:srgbClr val="FF0000"/>
                    </a:solidFill>
                  </a:rPr>
                  <a:t>∼ △</a:t>
                </a:r>
                <a:r>
                  <a:rPr lang="en-IN" sz="2800" i="1" dirty="0">
                    <a:solidFill>
                      <a:srgbClr val="FF0000"/>
                    </a:solidFill>
                  </a:rPr>
                  <a:t>YWX </a:t>
                </a:r>
                <a:r>
                  <a:rPr lang="en-IN" sz="2800" dirty="0">
                    <a:solidFill>
                      <a:srgbClr val="FF0000"/>
                    </a:solidFill>
                  </a:rPr>
                  <a:t>by SAS Similarity, because ∠</a:t>
                </a:r>
                <a:r>
                  <a:rPr lang="en-IN" sz="2800" i="1" dirty="0">
                    <a:solidFill>
                      <a:srgbClr val="FF0000"/>
                    </a:solidFill>
                  </a:rPr>
                  <a:t>TWZ </a:t>
                </a:r>
                <a:r>
                  <a:rPr lang="en-IN" sz="2800" dirty="0">
                    <a:solidFill>
                      <a:srgbClr val="FF0000"/>
                    </a:solidFill>
                    <a:latin typeface="Cambria Math" panose="02040503050406030204" pitchFamily="18" charset="0"/>
                    <a:ea typeface="Cambria Math" panose="02040503050406030204" pitchFamily="18" charset="0"/>
                  </a:rPr>
                  <a:t>≅</a:t>
                </a:r>
                <a:r>
                  <a:rPr lang="en-IN" sz="2800" i="1" dirty="0">
                    <a:solidFill>
                      <a:srgbClr val="FF0000"/>
                    </a:solidFill>
                    <a:latin typeface="Cambria Math" panose="02040503050406030204" pitchFamily="18" charset="0"/>
                    <a:ea typeface="Cambria Math" panose="02040503050406030204" pitchFamily="18" charset="0"/>
                  </a:rPr>
                  <a:t> </a:t>
                </a:r>
                <a:r>
                  <a:rPr lang="en-IN" sz="2800" dirty="0">
                    <a:solidFill>
                      <a:srgbClr val="FF0000"/>
                    </a:solidFill>
                  </a:rPr>
                  <a:t>∠</a:t>
                </a:r>
                <a:r>
                  <a:rPr lang="en-IN" sz="2800" i="1" dirty="0">
                    <a:solidFill>
                      <a:srgbClr val="FF0000"/>
                    </a:solidFill>
                  </a:rPr>
                  <a:t>YWX </a:t>
                </a:r>
                <a:r>
                  <a:rPr lang="en-IN" sz="2800" dirty="0">
                    <a:solidFill>
                      <a:srgbClr val="FF0000"/>
                    </a:solidFill>
                  </a:rPr>
                  <a:t>and </a:t>
                </a:r>
                <a14:m>
                  <m:oMath xmlns:m="http://schemas.openxmlformats.org/officeDocument/2006/math">
                    <m:f>
                      <m:fPr>
                        <m:ctrlPr>
                          <a:rPr lang="en-IN" sz="2800" i="1">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𝑇𝑊</m:t>
                        </m:r>
                      </m:num>
                      <m:den>
                        <m:r>
                          <a:rPr lang="en-US" sz="2800" b="0" i="1" smtClean="0">
                            <a:solidFill>
                              <a:srgbClr val="FF0000"/>
                            </a:solidFill>
                            <a:latin typeface="Cambria Math" panose="02040503050406030204" pitchFamily="18" charset="0"/>
                          </a:rPr>
                          <m:t>𝑌𝑊</m:t>
                        </m:r>
                      </m:den>
                    </m:f>
                    <m:r>
                      <a:rPr lang="en-US" sz="2800" b="0" i="1">
                        <a:solidFill>
                          <a:srgbClr val="FF0000"/>
                        </a:solidFill>
                        <a:latin typeface="Cambria Math" panose="02040503050406030204" pitchFamily="18" charset="0"/>
                      </a:rPr>
                      <m:t>=</m:t>
                    </m:r>
                    <m:f>
                      <m:fPr>
                        <m:ctrlPr>
                          <a:rPr lang="en-US" sz="2800" i="1">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𝑊𝑍</m:t>
                        </m:r>
                      </m:num>
                      <m:den>
                        <m:r>
                          <a:rPr lang="en-US" sz="2800" b="0" i="1" smtClean="0">
                            <a:solidFill>
                              <a:srgbClr val="FF0000"/>
                            </a:solidFill>
                            <a:latin typeface="Cambria Math" panose="02040503050406030204" pitchFamily="18" charset="0"/>
                          </a:rPr>
                          <m:t>𝑊𝑋</m:t>
                        </m:r>
                      </m:den>
                    </m:f>
                    <m:r>
                      <a:rPr lang="en-US" sz="2800" b="0" i="1">
                        <a:solidFill>
                          <a:srgbClr val="FF0000"/>
                        </a:solidFill>
                        <a:latin typeface="Cambria Math" panose="02040503050406030204" pitchFamily="18" charset="0"/>
                      </a:rPr>
                      <m:t>=</m:t>
                    </m:r>
                    <m:f>
                      <m:fPr>
                        <m:ctrlPr>
                          <a:rPr lang="en-US" sz="2800" i="1" smtClean="0">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1</m:t>
                        </m:r>
                      </m:num>
                      <m:den>
                        <m:r>
                          <a:rPr lang="en-US" sz="2800" b="0" i="1" smtClean="0">
                            <a:solidFill>
                              <a:srgbClr val="FF0000"/>
                            </a:solidFill>
                            <a:latin typeface="Cambria Math" panose="02040503050406030204" pitchFamily="18" charset="0"/>
                          </a:rPr>
                          <m:t>2</m:t>
                        </m:r>
                      </m:den>
                    </m:f>
                    <m:r>
                      <a:rPr lang="en-US" sz="2800" b="0" i="1" smtClean="0">
                        <a:solidFill>
                          <a:srgbClr val="FF0000"/>
                        </a:solidFill>
                        <a:latin typeface="Cambria Math" panose="02040503050406030204" pitchFamily="18" charset="0"/>
                      </a:rPr>
                      <m:t>.</m:t>
                    </m:r>
                  </m:oMath>
                </a14:m>
                <a:r>
                  <a:rPr lang="en-IN" sz="2800" i="1" dirty="0">
                    <a:solidFill>
                      <a:srgbClr val="FF0000"/>
                    </a:solidFill>
                  </a:rPr>
                  <a:t> </a:t>
                </a:r>
                <a:endParaRPr lang="en-IN" sz="28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117054" y="3429000"/>
                <a:ext cx="6000304" cy="1610441"/>
              </a:xfrm>
              <a:prstGeom prst="rect">
                <a:avLst/>
              </a:prstGeom>
              <a:blipFill>
                <a:blip r:embed="rId3"/>
                <a:stretch>
                  <a:fillRect l="-2030" t="-4167" r="-2538" b="-379"/>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15B44A22-3EA9-4E59-914E-58632FC85F4F}"/>
              </a:ext>
            </a:extLst>
          </p:cNvPr>
          <p:cNvPicPr>
            <a:picLocks noChangeAspect="1"/>
          </p:cNvPicPr>
          <p:nvPr/>
        </p:nvPicPr>
        <p:blipFill>
          <a:blip r:embed="rId4"/>
          <a:stretch>
            <a:fillRect/>
          </a:stretch>
        </p:blipFill>
        <p:spPr>
          <a:xfrm>
            <a:off x="459873" y="3429000"/>
            <a:ext cx="3886156" cy="1828800"/>
          </a:xfrm>
          <a:prstGeom prst="rect">
            <a:avLst/>
          </a:prstGeom>
        </p:spPr>
      </p:pic>
    </p:spTree>
    <p:extLst>
      <p:ext uri="{BB962C8B-B14F-4D97-AF65-F5344CB8AC3E}">
        <p14:creationId xmlns:p14="http://schemas.microsoft.com/office/powerpoint/2010/main" val="3601728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2"/>
            <a:ext cx="8696002" cy="74131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Find </a:t>
            </a:r>
            <a:r>
              <a:rPr lang="en-IN" sz="2800" b="1" i="1" dirty="0">
                <a:solidFill>
                  <a:schemeClr val="tx1"/>
                </a:solidFill>
              </a:rPr>
              <a:t>QN </a:t>
            </a:r>
            <a:r>
              <a:rPr lang="en-IN" sz="2800" b="1" dirty="0">
                <a:solidFill>
                  <a:schemeClr val="tx1"/>
                </a:solidFill>
              </a:rPr>
              <a:t>and </a:t>
            </a:r>
            <a:r>
              <a:rPr lang="en-IN" sz="2800" b="1" i="1" dirty="0">
                <a:solidFill>
                  <a:schemeClr val="tx1"/>
                </a:solidFill>
              </a:rPr>
              <a:t>PO</a:t>
            </a:r>
            <a:r>
              <a:rPr lang="en-IN" sz="2800" b="1" dirty="0">
                <a:solidFill>
                  <a:schemeClr val="tx1"/>
                </a:solidFill>
              </a:rPr>
              <a:t>. Justify your answer. </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IN" sz="2800" b="0" dirty="0">
                <a:solidFill>
                  <a:schemeClr val="tx1"/>
                </a:solidFill>
              </a:rPr>
              <a:t>Parts of Similar Triangles</a:t>
            </a:r>
            <a:endParaRPr lang="en-US" sz="2800" b="0" dirty="0">
              <a:solidFill>
                <a:schemeClr val="tx1"/>
              </a:solidFill>
            </a:endParaRPr>
          </a:p>
        </p:txBody>
      </p:sp>
      <p:pic>
        <p:nvPicPr>
          <p:cNvPr id="5" name="Picture 4">
            <a:extLst>
              <a:ext uri="{FF2B5EF4-FFF2-40B4-BE49-F238E27FC236}">
                <a16:creationId xmlns:a16="http://schemas.microsoft.com/office/drawing/2014/main" id="{D40BBCBF-9CBB-40A2-840B-6C7AB3F5BDF0}"/>
              </a:ext>
            </a:extLst>
          </p:cNvPr>
          <p:cNvPicPr>
            <a:picLocks noChangeAspect="1"/>
          </p:cNvPicPr>
          <p:nvPr/>
        </p:nvPicPr>
        <p:blipFill>
          <a:blip r:embed="rId3"/>
          <a:stretch>
            <a:fillRect/>
          </a:stretch>
        </p:blipFill>
        <p:spPr>
          <a:xfrm>
            <a:off x="8370943" y="1921918"/>
            <a:ext cx="3088105" cy="3864928"/>
          </a:xfrm>
          <a:prstGeom prst="rect">
            <a:avLst/>
          </a:prstGeom>
        </p:spPr>
      </p:pic>
    </p:spTree>
    <p:extLst>
      <p:ext uri="{BB962C8B-B14F-4D97-AF65-F5344CB8AC3E}">
        <p14:creationId xmlns:p14="http://schemas.microsoft.com/office/powerpoint/2010/main" val="127378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2"/>
                <a:ext cx="7599910" cy="407234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Step 1</a:t>
                </a:r>
                <a:r>
                  <a:rPr lang="en-US" sz="2800" b="1" dirty="0">
                    <a:solidFill>
                      <a:schemeClr val="tx1"/>
                    </a:solidFill>
                  </a:rPr>
                  <a:t> </a:t>
                </a:r>
                <a:r>
                  <a:rPr lang="en-IN" sz="2800" b="1" dirty="0">
                    <a:solidFill>
                      <a:schemeClr val="tx1"/>
                    </a:solidFill>
                  </a:rPr>
                  <a:t>Show that △</a:t>
                </a:r>
                <a:r>
                  <a:rPr lang="en-IN" sz="2800" b="1" i="1" dirty="0">
                    <a:solidFill>
                      <a:schemeClr val="tx1"/>
                    </a:solidFill>
                  </a:rPr>
                  <a:t>NQM </a:t>
                </a:r>
                <a:r>
                  <a:rPr lang="en-IN" sz="2800" b="1" dirty="0">
                    <a:solidFill>
                      <a:schemeClr val="tx1"/>
                    </a:solidFill>
                  </a:rPr>
                  <a:t>∼ △</a:t>
                </a:r>
                <a:r>
                  <a:rPr lang="en-IN" sz="2800" b="1" i="1" dirty="0">
                    <a:solidFill>
                      <a:schemeClr val="tx1"/>
                    </a:solidFill>
                  </a:rPr>
                  <a:t>OPM</a:t>
                </a:r>
                <a:r>
                  <a:rPr lang="en-IN" sz="2800" b="1" dirty="0">
                    <a:solidFill>
                      <a:schemeClr val="tx1"/>
                    </a:solidFill>
                  </a:rPr>
                  <a:t>.</a:t>
                </a:r>
              </a:p>
              <a:p>
                <a:r>
                  <a:rPr lang="en-IN" sz="2800" dirty="0"/>
                  <a:t>Because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𝑀𝑃</m:t>
                        </m:r>
                      </m:num>
                      <m:den>
                        <m:r>
                          <a:rPr lang="en-US" sz="2800" b="0" i="1" smtClean="0">
                            <a:latin typeface="Cambria Math" panose="02040503050406030204" pitchFamily="18" charset="0"/>
                          </a:rPr>
                          <m:t>𝑀𝑄</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8</m:t>
                        </m:r>
                      </m:num>
                      <m:den>
                        <m:r>
                          <a:rPr lang="en-US" sz="2800" b="0" i="1" smtClean="0">
                            <a:latin typeface="Cambria Math" panose="02040503050406030204" pitchFamily="18" charset="0"/>
                          </a:rPr>
                          <m:t>5</m:t>
                        </m:r>
                      </m:den>
                    </m:f>
                  </m:oMath>
                </a14:m>
                <a:r>
                  <a:rPr lang="en-US" sz="2800" b="0" i="0" dirty="0">
                    <a:latin typeface="+mj-lt"/>
                  </a:rPr>
                  <a:t> and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𝑀𝑂</m:t>
                        </m:r>
                      </m:num>
                      <m:den>
                        <m:r>
                          <a:rPr lang="en-US" sz="2800" b="0" i="1" smtClean="0">
                            <a:latin typeface="Cambria Math" panose="02040503050406030204" pitchFamily="18" charset="0"/>
                          </a:rPr>
                          <m:t>𝑀𝑁</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9</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5</m:t>
                            </m:r>
                          </m:den>
                        </m:f>
                      </m:num>
                      <m:den>
                        <m:r>
                          <a:rPr lang="en-US" sz="2800" b="0" i="1" smtClean="0">
                            <a:latin typeface="Cambria Math" panose="02040503050406030204" pitchFamily="18" charset="0"/>
                          </a:rPr>
                          <m:t>6</m:t>
                        </m:r>
                      </m:den>
                    </m:f>
                  </m:oMath>
                </a14:m>
                <a:r>
                  <a:rPr lang="en-US" sz="2800" b="0" i="0" dirty="0">
                    <a:latin typeface="+mj-lt"/>
                  </a:rPr>
                  <a:t> or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5</m:t>
                        </m:r>
                      </m:num>
                      <m:den>
                        <m:r>
                          <a:rPr lang="en-US" sz="2800" b="0" i="1" smtClean="0">
                            <a:latin typeface="Cambria Math" panose="02040503050406030204" pitchFamily="18" charset="0"/>
                          </a:rPr>
                          <m:t>8</m:t>
                        </m:r>
                      </m:den>
                    </m:f>
                  </m:oMath>
                </a14:m>
                <a:r>
                  <a:rPr lang="en-IN" sz="2800" dirty="0"/>
                  <a:t>, the lengths of two sides of △</a:t>
                </a:r>
                <a:r>
                  <a:rPr lang="en-IN" sz="2800" i="1" dirty="0"/>
                  <a:t>NQM </a:t>
                </a:r>
                <a:r>
                  <a:rPr lang="en-IN" sz="2800" dirty="0"/>
                  <a:t>are proportional to the lengths of the corresponding sides of △</a:t>
                </a:r>
                <a:r>
                  <a:rPr lang="en-IN" sz="2800" i="1" dirty="0"/>
                  <a:t>OPM</a:t>
                </a:r>
                <a:r>
                  <a:rPr lang="en-IN" sz="2800" dirty="0"/>
                  <a:t>. By the Reflexive Property of Congruence, ∠</a:t>
                </a:r>
                <a:r>
                  <a:rPr lang="en-IN" sz="2800" i="1" dirty="0"/>
                  <a:t>M </a:t>
                </a:r>
                <a:r>
                  <a:rPr lang="en-IN" sz="2800" dirty="0"/>
                  <a:t>≅ ∠</a:t>
                </a:r>
                <a:r>
                  <a:rPr lang="en-IN" sz="2800" i="1" dirty="0"/>
                  <a:t>M</a:t>
                </a:r>
                <a:r>
                  <a:rPr lang="en-IN" sz="2800" dirty="0"/>
                  <a:t>. So, by the SAS Similarity Theorem, △</a:t>
                </a:r>
                <a:r>
                  <a:rPr lang="en-IN" sz="2800" i="1" dirty="0"/>
                  <a:t>NQM </a:t>
                </a:r>
                <a:r>
                  <a:rPr lang="en-IN" sz="2800" dirty="0"/>
                  <a:t>∼ △</a:t>
                </a:r>
                <a:r>
                  <a:rPr lang="en-IN" sz="2800" i="1" dirty="0"/>
                  <a:t>OPM</a:t>
                </a:r>
                <a:r>
                  <a:rPr lang="en-IN" sz="2800" dirty="0"/>
                  <a:t>. </a:t>
                </a:r>
                <a:endParaRPr lang="en-IN" sz="2800" dirty="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14502"/>
                <a:ext cx="7599910" cy="4072344"/>
              </a:xfrm>
              <a:prstGeom prst="rect">
                <a:avLst/>
              </a:prstGeom>
              <a:blipFill>
                <a:blip r:embed="rId3"/>
                <a:stretch>
                  <a:fillRect l="-1604" t="-1497" r="-1283"/>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IN" sz="2800" b="0" dirty="0">
                <a:solidFill>
                  <a:schemeClr val="tx1"/>
                </a:solidFill>
              </a:rPr>
              <a:t>Parts of Similar Triangles</a:t>
            </a:r>
            <a:endParaRPr lang="en-US" sz="2800" b="0" dirty="0">
              <a:solidFill>
                <a:schemeClr val="tx1"/>
              </a:solidFill>
            </a:endParaRPr>
          </a:p>
        </p:txBody>
      </p:sp>
      <p:pic>
        <p:nvPicPr>
          <p:cNvPr id="2" name="Picture 1"/>
          <p:cNvPicPr>
            <a:picLocks noChangeAspect="1"/>
          </p:cNvPicPr>
          <p:nvPr/>
        </p:nvPicPr>
        <p:blipFill>
          <a:blip r:embed="rId4"/>
          <a:stretch>
            <a:fillRect/>
          </a:stretch>
        </p:blipFill>
        <p:spPr>
          <a:xfrm>
            <a:off x="8370943" y="1921918"/>
            <a:ext cx="3088105" cy="3864928"/>
          </a:xfrm>
          <a:prstGeom prst="rect">
            <a:avLst/>
          </a:prstGeom>
        </p:spPr>
      </p:pic>
    </p:spTree>
    <p:extLst>
      <p:ext uri="{BB962C8B-B14F-4D97-AF65-F5344CB8AC3E}">
        <p14:creationId xmlns:p14="http://schemas.microsoft.com/office/powerpoint/2010/main" val="2920428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14502"/>
                <a:ext cx="7315200" cy="407234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Alternate Method</a:t>
                </a:r>
              </a:p>
              <a:p>
                <a:r>
                  <a:rPr lang="en-IN" sz="2800" dirty="0">
                    <a:solidFill>
                      <a:schemeClr val="tx2"/>
                    </a:solidFill>
                  </a:rPr>
                  <a:t>You can also prove that △</a:t>
                </a:r>
                <a:r>
                  <a:rPr lang="en-IN" sz="2800" i="1" dirty="0">
                    <a:solidFill>
                      <a:schemeClr val="tx2"/>
                    </a:solidFill>
                  </a:rPr>
                  <a:t>NQM </a:t>
                </a:r>
                <a:r>
                  <a:rPr lang="en-IN" sz="2800" dirty="0">
                    <a:solidFill>
                      <a:schemeClr val="tx2"/>
                    </a:solidFill>
                  </a:rPr>
                  <a:t>∼ △</a:t>
                </a:r>
                <a:r>
                  <a:rPr lang="en-IN" sz="2800" i="1" dirty="0">
                    <a:solidFill>
                      <a:schemeClr val="tx2"/>
                    </a:solidFill>
                  </a:rPr>
                  <a:t>OPM </a:t>
                </a:r>
                <a:r>
                  <a:rPr lang="en-IN" sz="2800" dirty="0">
                    <a:solidFill>
                      <a:schemeClr val="tx2"/>
                    </a:solidFill>
                  </a:rPr>
                  <a:t>by using the AA Similarity Postulate. Because </a:t>
                </a:r>
                <a14:m>
                  <m:oMath xmlns:m="http://schemas.openxmlformats.org/officeDocument/2006/math">
                    <m:acc>
                      <m:accPr>
                        <m:chr m:val="̅"/>
                        <m:ctrlPr>
                          <a:rPr lang="en-IN"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𝑁𝑄</m:t>
                        </m:r>
                      </m:e>
                    </m:acc>
                    <m:r>
                      <a:rPr lang="en-US" sz="2800" b="0" i="1" smtClean="0">
                        <a:solidFill>
                          <a:schemeClr val="tx2"/>
                        </a:solidFill>
                        <a:latin typeface="Cambria Math" panose="02040503050406030204" pitchFamily="18" charset="0"/>
                      </a:rPr>
                      <m:t>∥</m:t>
                    </m:r>
                    <m:acc>
                      <m:accPr>
                        <m:chr m:val="̅"/>
                        <m:ctrlPr>
                          <a:rPr lang="en-US"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𝑂𝑃</m:t>
                        </m:r>
                      </m:e>
                    </m:acc>
                  </m:oMath>
                </a14:m>
                <a:r>
                  <a:rPr lang="en-IN" sz="2800" dirty="0">
                    <a:solidFill>
                      <a:schemeClr val="tx2"/>
                    </a:solidFill>
                  </a:rPr>
                  <a:t>, ∠</a:t>
                </a:r>
                <a:r>
                  <a:rPr lang="en-IN" sz="2800" i="1" dirty="0">
                    <a:solidFill>
                      <a:schemeClr val="tx2"/>
                    </a:solidFill>
                  </a:rPr>
                  <a:t>MNQ </a:t>
                </a:r>
                <a:r>
                  <a:rPr lang="en-IN" sz="2800" dirty="0">
                    <a:solidFill>
                      <a:schemeClr val="tx2"/>
                    </a:solidFill>
                  </a:rPr>
                  <a:t>≅ ∠</a:t>
                </a:r>
                <a:r>
                  <a:rPr lang="en-IN" sz="2800" i="1" dirty="0">
                    <a:solidFill>
                      <a:schemeClr val="tx2"/>
                    </a:solidFill>
                  </a:rPr>
                  <a:t>MOP </a:t>
                </a:r>
                <a:r>
                  <a:rPr lang="en-IN" sz="2800" dirty="0">
                    <a:solidFill>
                      <a:schemeClr val="tx2"/>
                    </a:solidFill>
                  </a:rPr>
                  <a:t>and ∠</a:t>
                </a:r>
                <a:r>
                  <a:rPr lang="en-IN" sz="2800" i="1" dirty="0">
                    <a:solidFill>
                      <a:schemeClr val="tx2"/>
                    </a:solidFill>
                  </a:rPr>
                  <a:t>MQN </a:t>
                </a:r>
                <a:r>
                  <a:rPr lang="en-IN" sz="2800" dirty="0">
                    <a:solidFill>
                      <a:schemeClr val="tx2"/>
                    </a:solidFill>
                  </a:rPr>
                  <a:t>≅ ∠</a:t>
                </a:r>
                <a:r>
                  <a:rPr lang="en-IN" sz="2800" i="1" dirty="0">
                    <a:solidFill>
                      <a:schemeClr val="tx2"/>
                    </a:solidFill>
                  </a:rPr>
                  <a:t>MPO </a:t>
                </a:r>
                <a:r>
                  <a:rPr lang="en-IN" sz="2800" dirty="0">
                    <a:solidFill>
                      <a:schemeClr val="tx2"/>
                    </a:solidFill>
                  </a:rPr>
                  <a:t>because they are corresponding angles. By AA Similarity, △</a:t>
                </a:r>
                <a:r>
                  <a:rPr lang="en-IN" sz="2800" i="1" dirty="0">
                    <a:solidFill>
                      <a:schemeClr val="tx2"/>
                    </a:solidFill>
                  </a:rPr>
                  <a:t>NQM </a:t>
                </a:r>
                <a:r>
                  <a:rPr lang="en-IN" sz="2800" dirty="0">
                    <a:solidFill>
                      <a:schemeClr val="tx2"/>
                    </a:solidFill>
                  </a:rPr>
                  <a:t>∼ △</a:t>
                </a:r>
                <a:r>
                  <a:rPr lang="en-IN" sz="2800" i="1" dirty="0">
                    <a:solidFill>
                      <a:schemeClr val="tx2"/>
                    </a:solidFill>
                  </a:rPr>
                  <a:t>OPM</a:t>
                </a:r>
                <a:r>
                  <a:rPr lang="en-IN" sz="2800" dirty="0">
                    <a:solidFill>
                      <a:schemeClr val="tx2"/>
                    </a:solidFill>
                  </a:rPr>
                  <a:t>. </a:t>
                </a: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14502"/>
                <a:ext cx="7315200" cy="4072344"/>
              </a:xfrm>
              <a:prstGeom prst="rect">
                <a:avLst/>
              </a:prstGeom>
              <a:blipFill>
                <a:blip r:embed="rId3"/>
                <a:stretch>
                  <a:fillRect l="-1667" t="-1497" r="-833"/>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IN" sz="2800" b="0" dirty="0">
                <a:solidFill>
                  <a:schemeClr val="tx1"/>
                </a:solidFill>
              </a:rPr>
              <a:t>Parts of Similar Triangles</a:t>
            </a:r>
            <a:endParaRPr lang="en-US" sz="2800" b="0" dirty="0">
              <a:solidFill>
                <a:schemeClr val="tx1"/>
              </a:solidFill>
            </a:endParaRPr>
          </a:p>
        </p:txBody>
      </p:sp>
      <p:pic>
        <p:nvPicPr>
          <p:cNvPr id="5" name="Picture 4">
            <a:extLst>
              <a:ext uri="{FF2B5EF4-FFF2-40B4-BE49-F238E27FC236}">
                <a16:creationId xmlns:a16="http://schemas.microsoft.com/office/drawing/2014/main" id="{7717B6AD-23F3-4350-85CF-D90F23CBF9C6}"/>
              </a:ext>
            </a:extLst>
          </p:cNvPr>
          <p:cNvPicPr>
            <a:picLocks noChangeAspect="1"/>
          </p:cNvPicPr>
          <p:nvPr/>
        </p:nvPicPr>
        <p:blipFill>
          <a:blip r:embed="rId4"/>
          <a:stretch>
            <a:fillRect/>
          </a:stretch>
        </p:blipFill>
        <p:spPr>
          <a:xfrm>
            <a:off x="8370943" y="1921918"/>
            <a:ext cx="3088105" cy="3864928"/>
          </a:xfrm>
          <a:prstGeom prst="rect">
            <a:avLst/>
          </a:prstGeom>
        </p:spPr>
      </p:pic>
    </p:spTree>
    <p:extLst>
      <p:ext uri="{BB962C8B-B14F-4D97-AF65-F5344CB8AC3E}">
        <p14:creationId xmlns:p14="http://schemas.microsoft.com/office/powerpoint/2010/main" val="1775657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660712"/>
            <a:ext cx="5636128" cy="52993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Step 2</a:t>
            </a:r>
            <a:r>
              <a:rPr lang="en-US" sz="2800" b="1" dirty="0">
                <a:solidFill>
                  <a:schemeClr val="tx1"/>
                </a:solidFill>
              </a:rPr>
              <a:t> </a:t>
            </a:r>
            <a:r>
              <a:rPr lang="en-IN" sz="2800" b="1" dirty="0">
                <a:solidFill>
                  <a:schemeClr val="tx1"/>
                </a:solidFill>
              </a:rPr>
              <a:t>Find </a:t>
            </a:r>
            <a:r>
              <a:rPr lang="en-IN" sz="2800" b="1" i="1" dirty="0">
                <a:solidFill>
                  <a:schemeClr val="tx1"/>
                </a:solidFill>
              </a:rPr>
              <a:t>QN </a:t>
            </a:r>
            <a:r>
              <a:rPr lang="en-IN" sz="2800" b="1" dirty="0">
                <a:solidFill>
                  <a:schemeClr val="tx1"/>
                </a:solidFill>
              </a:rPr>
              <a:t>and </a:t>
            </a:r>
            <a:r>
              <a:rPr lang="en-IN" sz="2800" b="1" i="1" dirty="0">
                <a:solidFill>
                  <a:schemeClr val="tx1"/>
                </a:solidFill>
              </a:rPr>
              <a:t>PO</a:t>
            </a:r>
            <a:r>
              <a:rPr lang="en-IN" sz="2800" b="1" dirty="0">
                <a:solidFill>
                  <a:schemeClr val="tx1"/>
                </a:solidFill>
              </a:rPr>
              <a:t>.</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IN" sz="2800" b="0" dirty="0">
                <a:solidFill>
                  <a:schemeClr val="tx1"/>
                </a:solidFill>
              </a:rPr>
              <a:t>Parts of Similar Triangles</a:t>
            </a:r>
            <a:endParaRPr lang="en-US" sz="2800" b="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955697807"/>
                  </p:ext>
                </p:extLst>
              </p:nvPr>
            </p:nvGraphicFramePr>
            <p:xfrm>
              <a:off x="459873" y="2286073"/>
              <a:ext cx="11059192" cy="4119055"/>
            </p:xfrm>
            <a:graphic>
              <a:graphicData uri="http://schemas.openxmlformats.org/drawingml/2006/table">
                <a:tbl>
                  <a:tblPr firstRow="1" bandRow="1">
                    <a:tableStyleId>{2D5ABB26-0587-4C30-8999-92F81FD0307C}</a:tableStyleId>
                  </a:tblPr>
                  <a:tblGrid>
                    <a:gridCol w="1202672">
                      <a:extLst>
                        <a:ext uri="{9D8B030D-6E8A-4147-A177-3AD203B41FA5}">
                          <a16:colId xmlns:a16="http://schemas.microsoft.com/office/drawing/2014/main" val="1876813652"/>
                        </a:ext>
                      </a:extLst>
                    </a:gridCol>
                    <a:gridCol w="3586349">
                      <a:extLst>
                        <a:ext uri="{9D8B030D-6E8A-4147-A177-3AD203B41FA5}">
                          <a16:colId xmlns:a16="http://schemas.microsoft.com/office/drawing/2014/main" val="3610141461"/>
                        </a:ext>
                      </a:extLst>
                    </a:gridCol>
                    <a:gridCol w="6270171">
                      <a:extLst>
                        <a:ext uri="{9D8B030D-6E8A-4147-A177-3AD203B41FA5}">
                          <a16:colId xmlns:a16="http://schemas.microsoft.com/office/drawing/2014/main" val="390359357"/>
                        </a:ext>
                      </a:extLst>
                    </a:gridCol>
                  </a:tblGrid>
                  <a:tr h="365868">
                    <a:tc>
                      <a:txBody>
                        <a:bodyPr/>
                        <a:lstStyle/>
                        <a:p>
                          <a:pPr algn="r"/>
                          <a14:m>
                            <m:oMath xmlns:m="http://schemas.openxmlformats.org/officeDocument/2006/math">
                              <m:f>
                                <m:fPr>
                                  <m:ctrlPr>
                                    <a:rPr lang="en-US" sz="260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𝑀𝑃</m:t>
                                  </m:r>
                                </m:num>
                                <m:den>
                                  <m:r>
                                    <a:rPr lang="en-US" sz="2600" b="0" i="1" smtClean="0">
                                      <a:solidFill>
                                        <a:schemeClr val="tx2"/>
                                      </a:solidFill>
                                      <a:latin typeface="Cambria Math" panose="02040503050406030204" pitchFamily="18" charset="0"/>
                                    </a:rPr>
                                    <m:t>𝑀𝑄</m:t>
                                  </m:r>
                                </m:den>
                              </m:f>
                            </m:oMath>
                          </a14:m>
                          <a:r>
                            <a:rPr lang="en-IN" sz="26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14:m>
                            <m:oMath xmlns:m="http://schemas.openxmlformats.org/officeDocument/2006/math">
                              <m:r>
                                <a:rPr lang="en-US" sz="2600" b="0" i="1" smtClean="0">
                                  <a:solidFill>
                                    <a:schemeClr val="tx2"/>
                                  </a:solidFill>
                                  <a:latin typeface="Cambria Math" panose="02040503050406030204" pitchFamily="18" charset="0"/>
                                </a:rPr>
                                <m:t>=</m:t>
                              </m:r>
                              <m:f>
                                <m:fPr>
                                  <m:ctrlPr>
                                    <a:rPr lang="en-US" sz="260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𝑃𝑂</m:t>
                                  </m:r>
                                </m:num>
                                <m:den>
                                  <m:r>
                                    <a:rPr lang="en-US" sz="2600" b="0" i="1" smtClean="0">
                                      <a:solidFill>
                                        <a:schemeClr val="tx2"/>
                                      </a:solidFill>
                                      <a:latin typeface="Cambria Math" panose="02040503050406030204" pitchFamily="18" charset="0"/>
                                    </a:rPr>
                                    <m:t>𝑄𝑁</m:t>
                                  </m:r>
                                </m:den>
                              </m:f>
                            </m:oMath>
                          </a14:m>
                          <a:r>
                            <a:rPr lang="en-IN" sz="26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dirty="0">
                              <a:solidFill>
                                <a:srgbClr val="0070C0"/>
                              </a:solidFill>
                            </a:rPr>
                            <a:t>Definition of similar polygons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55309331"/>
                      </a:ext>
                    </a:extLst>
                  </a:tr>
                  <a:tr h="428429">
                    <a:tc>
                      <a:txBody>
                        <a:bodyPr/>
                        <a:lstStyle/>
                        <a:p>
                          <a:pPr algn="r"/>
                          <a14:m>
                            <m:oMath xmlns:m="http://schemas.openxmlformats.org/officeDocument/2006/math">
                              <m:f>
                                <m:fPr>
                                  <m:ctrlPr>
                                    <a:rPr lang="en-US" sz="260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8</m:t>
                                  </m:r>
                                </m:num>
                                <m:den>
                                  <m:r>
                                    <a:rPr lang="en-US" sz="2600" b="0" i="1" smtClean="0">
                                      <a:solidFill>
                                        <a:schemeClr val="tx2"/>
                                      </a:solidFill>
                                      <a:latin typeface="Cambria Math" panose="02040503050406030204" pitchFamily="18" charset="0"/>
                                    </a:rPr>
                                    <m:t>5</m:t>
                                  </m:r>
                                </m:den>
                              </m:f>
                            </m:oMath>
                          </a14:m>
                          <a:r>
                            <a:rPr lang="en-IN" sz="26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14:m>
                            <m:oMath xmlns:m="http://schemas.openxmlformats.org/officeDocument/2006/math">
                              <m:r>
                                <a:rPr lang="en-US" sz="2600" b="0" i="1" smtClean="0">
                                  <a:solidFill>
                                    <a:schemeClr val="tx2"/>
                                  </a:solidFill>
                                  <a:latin typeface="Cambria Math" panose="02040503050406030204" pitchFamily="18" charset="0"/>
                                </a:rPr>
                                <m:t>=</m:t>
                              </m:r>
                              <m:f>
                                <m:fPr>
                                  <m:ctrlPr>
                                    <a:rPr lang="en-US" sz="260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𝑥</m:t>
                                  </m:r>
                                  <m:r>
                                    <a:rPr lang="en-US" sz="2600" b="0" i="1" smtClean="0">
                                      <a:solidFill>
                                        <a:schemeClr val="tx2"/>
                                      </a:solidFill>
                                      <a:latin typeface="Cambria Math" panose="02040503050406030204" pitchFamily="18" charset="0"/>
                                    </a:rPr>
                                    <m:t> + 2</m:t>
                                  </m:r>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1</m:t>
                                      </m:r>
                                    </m:num>
                                    <m:den>
                                      <m:r>
                                        <a:rPr lang="en-US" sz="2600" b="0" i="1" smtClean="0">
                                          <a:solidFill>
                                            <a:schemeClr val="tx2"/>
                                          </a:solidFill>
                                          <a:latin typeface="Cambria Math" panose="02040503050406030204" pitchFamily="18" charset="0"/>
                                        </a:rPr>
                                        <m:t>4</m:t>
                                      </m:r>
                                    </m:den>
                                  </m:f>
                                </m:num>
                                <m:den>
                                  <m:r>
                                    <a:rPr lang="en-US" sz="2600" b="0" i="1" smtClean="0">
                                      <a:solidFill>
                                        <a:schemeClr val="tx2"/>
                                      </a:solidFill>
                                      <a:latin typeface="Cambria Math" panose="02040503050406030204" pitchFamily="18" charset="0"/>
                                    </a:rPr>
                                    <m:t>𝑥</m:t>
                                  </m:r>
                                </m:den>
                              </m:f>
                            </m:oMath>
                          </a14:m>
                          <a:r>
                            <a:rPr lang="en-IN" sz="26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dirty="0">
                              <a:solidFill>
                                <a:srgbClr val="0070C0"/>
                              </a:solidFill>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69906131"/>
                      </a:ext>
                    </a:extLst>
                  </a:tr>
                  <a:tr h="341319">
                    <a:tc>
                      <a:txBody>
                        <a:bodyPr/>
                        <a:lstStyle/>
                        <a:p>
                          <a:pPr algn="r"/>
                          <a14:m>
                            <m:oMath xmlns:m="http://schemas.openxmlformats.org/officeDocument/2006/math">
                              <m:r>
                                <a:rPr lang="en-US" sz="2600" b="0" i="1" smtClean="0">
                                  <a:solidFill>
                                    <a:schemeClr val="tx2"/>
                                  </a:solidFill>
                                  <a:latin typeface="Cambria Math" panose="02040503050406030204" pitchFamily="18" charset="0"/>
                                </a:rPr>
                                <m:t>8</m:t>
                              </m:r>
                              <m:r>
                                <a:rPr lang="en-US" sz="2600" b="0" i="1" smtClean="0">
                                  <a:solidFill>
                                    <a:schemeClr val="tx2"/>
                                  </a:solidFill>
                                  <a:latin typeface="Cambria Math" panose="02040503050406030204" pitchFamily="18" charset="0"/>
                                </a:rPr>
                                <m:t>𝑥</m:t>
                              </m:r>
                            </m:oMath>
                          </a14:m>
                          <a:r>
                            <a:rPr lang="en-IN" sz="26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14:m>
                            <m:oMath xmlns:m="http://schemas.openxmlformats.org/officeDocument/2006/math">
                              <m:r>
                                <a:rPr lang="en-US" sz="2600" b="0" i="1" smtClean="0">
                                  <a:solidFill>
                                    <a:schemeClr val="tx2"/>
                                  </a:solidFill>
                                  <a:latin typeface="Cambria Math" panose="02040503050406030204" pitchFamily="18" charset="0"/>
                                </a:rPr>
                                <m:t>=5</m:t>
                              </m:r>
                              <m:r>
                                <a:rPr lang="en-US" sz="2600" b="0" i="1" smtClean="0">
                                  <a:solidFill>
                                    <a:schemeClr val="tx2"/>
                                  </a:solidFill>
                                  <a:latin typeface="Cambria Math" panose="02040503050406030204" pitchFamily="18" charset="0"/>
                                </a:rPr>
                                <m:t>𝑥</m:t>
                              </m:r>
                              <m:r>
                                <a:rPr lang="en-US" sz="2600" b="0" i="1" smtClean="0">
                                  <a:solidFill>
                                    <a:schemeClr val="tx2"/>
                                  </a:solidFill>
                                  <a:latin typeface="Cambria Math" panose="02040503050406030204" pitchFamily="18" charset="0"/>
                                </a:rPr>
                                <m:t>+11</m:t>
                              </m:r>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1</m:t>
                                  </m:r>
                                </m:num>
                                <m:den>
                                  <m:r>
                                    <a:rPr lang="en-US" sz="2600" b="0" i="1" smtClean="0">
                                      <a:solidFill>
                                        <a:schemeClr val="tx2"/>
                                      </a:solidFill>
                                      <a:latin typeface="Cambria Math" panose="02040503050406030204" pitchFamily="18" charset="0"/>
                                    </a:rPr>
                                    <m:t>4</m:t>
                                  </m:r>
                                </m:den>
                              </m:f>
                            </m:oMath>
                          </a14:m>
                          <a:r>
                            <a:rPr lang="en-IN" sz="26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dirty="0">
                              <a:solidFill>
                                <a:srgbClr val="0070C0"/>
                              </a:solidFill>
                            </a:rPr>
                            <a:t>Multiplication Property of Equality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94011984"/>
                      </a:ext>
                    </a:extLst>
                  </a:tr>
                  <a:tr h="341756">
                    <a:tc>
                      <a:txBody>
                        <a:bodyPr/>
                        <a:lstStyle/>
                        <a:p>
                          <a:pPr algn="r"/>
                          <a14:m>
                            <m:oMath xmlns:m="http://schemas.openxmlformats.org/officeDocument/2006/math">
                              <m:r>
                                <a:rPr lang="en-US" sz="2600" b="0" i="1" smtClean="0">
                                  <a:solidFill>
                                    <a:schemeClr val="tx2"/>
                                  </a:solidFill>
                                  <a:latin typeface="Cambria Math" panose="02040503050406030204" pitchFamily="18" charset="0"/>
                                </a:rPr>
                                <m:t>𝑥</m:t>
                              </m:r>
                            </m:oMath>
                          </a14:m>
                          <a:r>
                            <a:rPr lang="en-IN" sz="26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14:m>
                            <m:oMath xmlns:m="http://schemas.openxmlformats.org/officeDocument/2006/math">
                              <m:r>
                                <a:rPr lang="en-US" sz="2600" b="0" i="1" smtClean="0">
                                  <a:solidFill>
                                    <a:schemeClr val="tx2"/>
                                  </a:solidFill>
                                  <a:latin typeface="Cambria Math" panose="02040503050406030204" pitchFamily="18" charset="0"/>
                                </a:rPr>
                                <m:t>=3</m:t>
                              </m:r>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3</m:t>
                                  </m:r>
                                </m:num>
                                <m:den>
                                  <m:r>
                                    <a:rPr lang="en-US" sz="2600" b="0" i="1" smtClean="0">
                                      <a:solidFill>
                                        <a:schemeClr val="tx2"/>
                                      </a:solidFill>
                                      <a:latin typeface="Cambria Math" panose="02040503050406030204" pitchFamily="18" charset="0"/>
                                    </a:rPr>
                                    <m:t>4</m:t>
                                  </m:r>
                                </m:den>
                              </m:f>
                            </m:oMath>
                          </a14:m>
                          <a:r>
                            <a:rPr lang="en-IN" sz="26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dirty="0">
                              <a:solidFill>
                                <a:srgbClr val="0070C0"/>
                              </a:solidFill>
                            </a:rPr>
                            <a:t>Solve for </a:t>
                          </a:r>
                          <a:r>
                            <a:rPr lang="en-IN" sz="2600" i="1" dirty="0">
                              <a:solidFill>
                                <a:srgbClr val="0070C0"/>
                              </a:solidFill>
                            </a:rPr>
                            <a:t>x</a:t>
                          </a:r>
                          <a:r>
                            <a:rPr lang="en-IN" sz="2600" dirty="0">
                              <a:solidFill>
                                <a:srgbClr val="0070C0"/>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68194962"/>
                      </a:ext>
                    </a:extLst>
                  </a:tr>
                  <a:tr h="34175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b="0" i="1" smtClean="0">
                                  <a:solidFill>
                                    <a:schemeClr val="tx2"/>
                                  </a:solidFill>
                                  <a:latin typeface="Cambria Math" panose="02040503050406030204" pitchFamily="18" charset="0"/>
                                </a:rPr>
                                <m:t>𝑄𝑁</m:t>
                              </m:r>
                            </m:oMath>
                          </a14:m>
                          <a:r>
                            <a:rPr lang="en-IN" sz="26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14:m>
                            <m:oMath xmlns:m="http://schemas.openxmlformats.org/officeDocument/2006/math">
                              <m:r>
                                <a:rPr lang="en-US" sz="2600" b="0" i="1" smtClean="0">
                                  <a:solidFill>
                                    <a:schemeClr val="tx2"/>
                                  </a:solidFill>
                                  <a:latin typeface="Cambria Math" panose="02040503050406030204" pitchFamily="18" charset="0"/>
                                </a:rPr>
                                <m:t>=3</m:t>
                              </m:r>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3</m:t>
                                  </m:r>
                                </m:num>
                                <m:den>
                                  <m:r>
                                    <a:rPr lang="en-US" sz="2600" b="0" i="1" smtClean="0">
                                      <a:solidFill>
                                        <a:schemeClr val="tx2"/>
                                      </a:solidFill>
                                      <a:latin typeface="Cambria Math" panose="02040503050406030204" pitchFamily="18" charset="0"/>
                                    </a:rPr>
                                    <m:t>4</m:t>
                                  </m:r>
                                </m:den>
                              </m:f>
                            </m:oMath>
                          </a14:m>
                          <a:r>
                            <a:rPr lang="en-IN" sz="26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dirty="0">
                              <a:solidFill>
                                <a:srgbClr val="0070C0"/>
                              </a:solidFill>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33655066"/>
                      </a:ext>
                    </a:extLst>
                  </a:tr>
                  <a:tr h="34175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b="0" i="1" smtClean="0">
                                  <a:solidFill>
                                    <a:schemeClr val="tx2"/>
                                  </a:solidFill>
                                  <a:latin typeface="Cambria Math" panose="02040503050406030204" pitchFamily="18" charset="0"/>
                                </a:rPr>
                                <m:t>𝑃𝑂</m:t>
                              </m:r>
                            </m:oMath>
                          </a14:m>
                          <a:r>
                            <a:rPr lang="en-IN" sz="26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b="0" i="0" smtClean="0">
                                  <a:solidFill>
                                    <a:schemeClr val="tx2"/>
                                  </a:solidFill>
                                  <a:latin typeface="Cambria Math" panose="02040503050406030204" pitchFamily="18" charset="0"/>
                                </a:rPr>
                                <m:t>=3</m:t>
                              </m:r>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3</m:t>
                                  </m:r>
                                </m:num>
                                <m:den>
                                  <m:r>
                                    <a:rPr lang="en-US" sz="2600" b="0" i="1" smtClean="0">
                                      <a:solidFill>
                                        <a:schemeClr val="tx2"/>
                                      </a:solidFill>
                                      <a:latin typeface="Cambria Math" panose="02040503050406030204" pitchFamily="18" charset="0"/>
                                    </a:rPr>
                                    <m:t>4</m:t>
                                  </m:r>
                                </m:den>
                              </m:f>
                              <m:r>
                                <a:rPr lang="en-US" sz="2600" b="0" i="1" smtClean="0">
                                  <a:solidFill>
                                    <a:schemeClr val="tx2"/>
                                  </a:solidFill>
                                  <a:latin typeface="Cambria Math" panose="02040503050406030204" pitchFamily="18" charset="0"/>
                                </a:rPr>
                                <m:t>+2</m:t>
                              </m:r>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1</m:t>
                                  </m:r>
                                </m:num>
                                <m:den>
                                  <m:r>
                                    <a:rPr lang="en-US" sz="2600" b="0" i="1" smtClean="0">
                                      <a:solidFill>
                                        <a:schemeClr val="tx2"/>
                                      </a:solidFill>
                                      <a:latin typeface="Cambria Math" panose="02040503050406030204" pitchFamily="18" charset="0"/>
                                    </a:rPr>
                                    <m:t>4</m:t>
                                  </m:r>
                                </m:den>
                              </m:f>
                            </m:oMath>
                          </a14:m>
                          <a:r>
                            <a:rPr lang="en-US" sz="2600" b="0" i="0" dirty="0">
                              <a:solidFill>
                                <a:schemeClr val="tx2"/>
                              </a:solidFill>
                              <a:latin typeface="+mj-lt"/>
                            </a:rPr>
                            <a:t> or </a:t>
                          </a:r>
                          <a14:m>
                            <m:oMath xmlns:m="http://schemas.openxmlformats.org/officeDocument/2006/math">
                              <m:r>
                                <a:rPr lang="en-US" sz="2600" b="0" i="1" smtClean="0">
                                  <a:solidFill>
                                    <a:schemeClr val="tx2"/>
                                  </a:solidFill>
                                  <a:latin typeface="Cambria Math" panose="02040503050406030204" pitchFamily="18" charset="0"/>
                                </a:rPr>
                                <m:t>6</m:t>
                              </m:r>
                            </m:oMath>
                          </a14:m>
                          <a:r>
                            <a:rPr lang="en-IN" sz="26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dirty="0">
                              <a:solidFill>
                                <a:srgbClr val="0070C0"/>
                              </a:solidFill>
                            </a:rPr>
                            <a:t>Solve.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7001136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955697807"/>
                  </p:ext>
                </p:extLst>
              </p:nvPr>
            </p:nvGraphicFramePr>
            <p:xfrm>
              <a:off x="459873" y="2286073"/>
              <a:ext cx="11059192" cy="4119055"/>
            </p:xfrm>
            <a:graphic>
              <a:graphicData uri="http://schemas.openxmlformats.org/drawingml/2006/table">
                <a:tbl>
                  <a:tblPr firstRow="1" bandRow="1">
                    <a:tableStyleId>{2D5ABB26-0587-4C30-8999-92F81FD0307C}</a:tableStyleId>
                  </a:tblPr>
                  <a:tblGrid>
                    <a:gridCol w="1202672">
                      <a:extLst>
                        <a:ext uri="{9D8B030D-6E8A-4147-A177-3AD203B41FA5}">
                          <a16:colId xmlns:a16="http://schemas.microsoft.com/office/drawing/2014/main" val="1876813652"/>
                        </a:ext>
                      </a:extLst>
                    </a:gridCol>
                    <a:gridCol w="3586349">
                      <a:extLst>
                        <a:ext uri="{9D8B030D-6E8A-4147-A177-3AD203B41FA5}">
                          <a16:colId xmlns:a16="http://schemas.microsoft.com/office/drawing/2014/main" val="3610141461"/>
                        </a:ext>
                      </a:extLst>
                    </a:gridCol>
                    <a:gridCol w="6270171">
                      <a:extLst>
                        <a:ext uri="{9D8B030D-6E8A-4147-A177-3AD203B41FA5}">
                          <a16:colId xmlns:a16="http://schemas.microsoft.com/office/drawing/2014/main" val="390359357"/>
                        </a:ext>
                      </a:extLst>
                    </a:gridCol>
                  </a:tblGrid>
                  <a:tr h="697357">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r="-821320" b="-503509"/>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33447" r="-174703" b="-503509"/>
                          </a:stretch>
                        </a:blipFill>
                      </a:tcPr>
                    </a:tc>
                    <a:tc>
                      <a:txBody>
                        <a:bodyPr/>
                        <a:lstStyle/>
                        <a:p>
                          <a:r>
                            <a:rPr lang="en-IN" sz="2600" dirty="0">
                              <a:solidFill>
                                <a:srgbClr val="0070C0"/>
                              </a:solidFill>
                            </a:rPr>
                            <a:t>Definition of similar polygons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55309331"/>
                      </a:ext>
                    </a:extLst>
                  </a:tr>
                  <a:tr h="815467">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85075" r="-821320" b="-328358"/>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33447" t="-85075" r="-174703" b="-328358"/>
                          </a:stretch>
                        </a:blipFill>
                      </a:tcPr>
                    </a:tc>
                    <a:tc>
                      <a:txBody>
                        <a:bodyPr/>
                        <a:lstStyle/>
                        <a:p>
                          <a:r>
                            <a:rPr lang="en-IN" sz="2600" dirty="0">
                              <a:solidFill>
                                <a:srgbClr val="0070C0"/>
                              </a:solidFill>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69906131"/>
                      </a:ext>
                    </a:extLst>
                  </a:tr>
                  <a:tr h="650939">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231776" r="-821320" b="-31121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33447" t="-231776" r="-174703" b="-311215"/>
                          </a:stretch>
                        </a:blipFill>
                      </a:tcPr>
                    </a:tc>
                    <a:tc>
                      <a:txBody>
                        <a:bodyPr/>
                        <a:lstStyle/>
                        <a:p>
                          <a:r>
                            <a:rPr lang="en-IN" sz="2600" dirty="0">
                              <a:solidFill>
                                <a:srgbClr val="0070C0"/>
                              </a:solidFill>
                            </a:rPr>
                            <a:t>Multiplication Property of Equality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94011984"/>
                      </a:ext>
                    </a:extLst>
                  </a:tr>
                  <a:tr h="651764">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331776" r="-821320" b="-21121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33447" t="-331776" r="-174703" b="-211215"/>
                          </a:stretch>
                        </a:blipFill>
                      </a:tcPr>
                    </a:tc>
                    <a:tc>
                      <a:txBody>
                        <a:bodyPr/>
                        <a:lstStyle/>
                        <a:p>
                          <a:r>
                            <a:rPr lang="en-IN" sz="2600" dirty="0">
                              <a:solidFill>
                                <a:srgbClr val="0070C0"/>
                              </a:solidFill>
                            </a:rPr>
                            <a:t>Solve for </a:t>
                          </a:r>
                          <a:r>
                            <a:rPr lang="en-IN" sz="2600" i="1" dirty="0">
                              <a:solidFill>
                                <a:srgbClr val="0070C0"/>
                              </a:solidFill>
                            </a:rPr>
                            <a:t>x</a:t>
                          </a:r>
                          <a:r>
                            <a:rPr lang="en-IN" sz="2600" dirty="0">
                              <a:solidFill>
                                <a:srgbClr val="0070C0"/>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68194962"/>
                      </a:ext>
                    </a:extLst>
                  </a:tr>
                  <a:tr h="651764">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431776" r="-821320" b="-11121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33447" t="-431776" r="-174703" b="-111215"/>
                          </a:stretch>
                        </a:blipFill>
                      </a:tcPr>
                    </a:tc>
                    <a:tc>
                      <a:txBody>
                        <a:bodyPr/>
                        <a:lstStyle/>
                        <a:p>
                          <a:r>
                            <a:rPr lang="en-IN" sz="2600" dirty="0">
                              <a:solidFill>
                                <a:srgbClr val="0070C0"/>
                              </a:solidFill>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33655066"/>
                      </a:ext>
                    </a:extLst>
                  </a:tr>
                  <a:tr h="651764">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531776" r="-821320" b="-1121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33447" t="-531776" r="-174703" b="-11215"/>
                          </a:stretch>
                        </a:blipFill>
                      </a:tcPr>
                    </a:tc>
                    <a:tc>
                      <a:txBody>
                        <a:bodyPr/>
                        <a:lstStyle/>
                        <a:p>
                          <a:r>
                            <a:rPr lang="en-IN" sz="2600" dirty="0">
                              <a:solidFill>
                                <a:srgbClr val="0070C0"/>
                              </a:solidFill>
                            </a:rPr>
                            <a:t>Solve.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70011363"/>
                      </a:ext>
                    </a:extLst>
                  </a:tr>
                </a:tbl>
              </a:graphicData>
            </a:graphic>
          </p:graphicFrame>
        </mc:Fallback>
      </mc:AlternateContent>
    </p:spTree>
    <p:extLst>
      <p:ext uri="{BB962C8B-B14F-4D97-AF65-F5344CB8AC3E}">
        <p14:creationId xmlns:p14="http://schemas.microsoft.com/office/powerpoint/2010/main" val="352750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14502"/>
            <a:ext cx="8494123" cy="149183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Think About It!</a:t>
            </a:r>
          </a:p>
          <a:p>
            <a:r>
              <a:rPr lang="en-IN" sz="2800" dirty="0"/>
              <a:t>Describe the dilation that maps △</a:t>
            </a:r>
            <a:r>
              <a:rPr lang="en-IN" sz="2800" i="1" dirty="0"/>
              <a:t>NQM </a:t>
            </a:r>
            <a:r>
              <a:rPr lang="en-IN" sz="2800" dirty="0"/>
              <a:t>onto △</a:t>
            </a:r>
            <a:r>
              <a:rPr lang="en-IN" sz="2800" i="1" dirty="0"/>
              <a:t>OPM</a:t>
            </a:r>
            <a:r>
              <a:rPr lang="en-IN" sz="2800" dirty="0"/>
              <a:t>. </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IN" sz="2800" b="0" dirty="0">
                <a:solidFill>
                  <a:schemeClr val="tx1"/>
                </a:solidFill>
              </a:rPr>
              <a:t>Parts of Similar Triangles</a:t>
            </a:r>
            <a:endParaRPr lang="en-US" sz="2800" b="0" dirty="0">
              <a:solidFill>
                <a:schemeClr val="tx1"/>
              </a:solidFill>
            </a:endParaRPr>
          </a:p>
        </p:txBody>
      </p:sp>
    </p:spTree>
    <p:extLst>
      <p:ext uri="{BB962C8B-B14F-4D97-AF65-F5344CB8AC3E}">
        <p14:creationId xmlns:p14="http://schemas.microsoft.com/office/powerpoint/2010/main" val="335546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1"/>
            <a:ext cx="9810348" cy="491355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Are the triangles similar? Justify your answer.</a:t>
            </a:r>
          </a:p>
          <a:p>
            <a:pPr marL="5557838" indent="-5557838"/>
            <a:r>
              <a:rPr lang="en-US" sz="2800" b="1" dirty="0">
                <a:solidFill>
                  <a:schemeClr val="tx1"/>
                </a:solidFill>
                <a:latin typeface="Proxima Nova" panose="02000506030000020004" pitchFamily="50" charset="0"/>
              </a:rPr>
              <a:t>1.</a:t>
            </a:r>
            <a:r>
              <a:rPr lang="en-US" sz="2800" dirty="0">
                <a:solidFill>
                  <a:schemeClr val="tx1"/>
                </a:solidFill>
                <a:latin typeface="Proxima Nova" panose="02000506030000020004" pitchFamily="50" charset="0"/>
              </a:rPr>
              <a:t> </a:t>
            </a:r>
            <a:r>
              <a:rPr lang="en-US" sz="2800" dirty="0">
                <a:solidFill>
                  <a:srgbClr val="333333"/>
                </a:solidFill>
                <a:latin typeface="Proxima Nova" panose="02000506030000020004" pitchFamily="50" charset="0"/>
              </a:rPr>
              <a:t>	</a:t>
            </a:r>
            <a:r>
              <a:rPr lang="en-US" sz="2800" b="1" dirty="0">
                <a:solidFill>
                  <a:schemeClr val="tx1"/>
                </a:solidFill>
                <a:latin typeface="Proxima Nova" panose="02000506030000020004" pitchFamily="50" charset="0"/>
              </a:rPr>
              <a:t>2.</a:t>
            </a:r>
            <a:r>
              <a:rPr lang="en-US" sz="2800" dirty="0">
                <a:solidFill>
                  <a:schemeClr val="tx1"/>
                </a:solidFill>
                <a:latin typeface="Proxima Nova" panose="02000506030000020004" pitchFamily="50" charset="0"/>
              </a:rPr>
              <a:t> </a:t>
            </a:r>
            <a:endParaRPr lang="en-US" sz="2800" b="1" dirty="0">
              <a:solidFill>
                <a:schemeClr val="tx1"/>
              </a:solidFill>
              <a:latin typeface="Proxima Nova" panose="02000506030000020004" pitchFamily="50" charset="0"/>
            </a:endParaRPr>
          </a:p>
          <a:p>
            <a:pPr>
              <a:spcAft>
                <a:spcPts val="1200"/>
              </a:spcAft>
            </a:pPr>
            <a:endParaRPr lang="en-US" sz="2800" b="1" dirty="0">
              <a:solidFill>
                <a:srgbClr val="333333"/>
              </a:solidFill>
              <a:latin typeface="Proxima Nova" panose="02000506030000020004" pitchFamily="50" charset="0"/>
            </a:endParaRPr>
          </a:p>
          <a:p>
            <a:pPr>
              <a:spcAft>
                <a:spcPts val="1200"/>
              </a:spcAft>
            </a:pPr>
            <a:endParaRPr lang="en-US" sz="2800" b="1" dirty="0">
              <a:solidFill>
                <a:srgbClr val="333333"/>
              </a:solidFill>
              <a:latin typeface="Proxima Nova" panose="02000506030000020004" pitchFamily="50" charset="0"/>
            </a:endParaRPr>
          </a:p>
        </p:txBody>
      </p:sp>
      <p:pic>
        <p:nvPicPr>
          <p:cNvPr id="13" name="Picture 12"/>
          <p:cNvPicPr>
            <a:picLocks noChangeAspect="1"/>
          </p:cNvPicPr>
          <p:nvPr/>
        </p:nvPicPr>
        <p:blipFill>
          <a:blip r:embed="rId3"/>
          <a:stretch>
            <a:fillRect/>
          </a:stretch>
        </p:blipFill>
        <p:spPr>
          <a:xfrm>
            <a:off x="1200414" y="1999876"/>
            <a:ext cx="4181412" cy="2129068"/>
          </a:xfrm>
          <a:prstGeom prst="rect">
            <a:avLst/>
          </a:prstGeom>
        </p:spPr>
      </p:pic>
      <p:pic>
        <p:nvPicPr>
          <p:cNvPr id="15" name="Picture 14"/>
          <p:cNvPicPr>
            <a:picLocks noChangeAspect="1"/>
          </p:cNvPicPr>
          <p:nvPr/>
        </p:nvPicPr>
        <p:blipFill>
          <a:blip r:embed="rId4"/>
          <a:stretch>
            <a:fillRect/>
          </a:stretch>
        </p:blipFill>
        <p:spPr>
          <a:xfrm>
            <a:off x="6699536" y="1997006"/>
            <a:ext cx="3840415" cy="2134808"/>
          </a:xfrm>
          <a:prstGeom prst="rect">
            <a:avLst/>
          </a:prstGeom>
        </p:spPr>
      </p:pic>
    </p:spTree>
    <p:extLst>
      <p:ext uri="{BB962C8B-B14F-4D97-AF65-F5344CB8AC3E}">
        <p14:creationId xmlns:p14="http://schemas.microsoft.com/office/powerpoint/2010/main" val="1785101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1"/>
            <a:ext cx="4759828" cy="171291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Find </a:t>
            </a:r>
            <a:r>
              <a:rPr lang="en-IN" sz="2800" i="1" dirty="0"/>
              <a:t>WR </a:t>
            </a:r>
            <a:r>
              <a:rPr lang="en-IN" sz="2800" dirty="0"/>
              <a:t>and </a:t>
            </a:r>
            <a:r>
              <a:rPr lang="en-IN" sz="2800" i="1" dirty="0"/>
              <a:t>RT</a:t>
            </a:r>
            <a:r>
              <a:rPr lang="en-IN" sz="2800" dirty="0"/>
              <a:t>. </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IN" sz="2800" b="0" dirty="0">
                <a:solidFill>
                  <a:schemeClr val="tx1"/>
                </a:solidFill>
              </a:rPr>
              <a:t>Parts of Similar Triangles</a:t>
            </a:r>
            <a:endParaRPr lang="en-US" sz="2800" b="0" dirty="0">
              <a:solidFill>
                <a:schemeClr val="tx1"/>
              </a:solidFill>
            </a:endParaRPr>
          </a:p>
        </p:txBody>
      </p:sp>
      <p:pic>
        <p:nvPicPr>
          <p:cNvPr id="4" name="Picture 3" descr="Shape, polygon&#10;&#10;Description automatically generated">
            <a:extLst>
              <a:ext uri="{FF2B5EF4-FFF2-40B4-BE49-F238E27FC236}">
                <a16:creationId xmlns:a16="http://schemas.microsoft.com/office/drawing/2014/main" id="{6133ABC7-9C28-4DC2-9A1B-95B75B707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280" y="2330132"/>
            <a:ext cx="3686369" cy="2194560"/>
          </a:xfrm>
          <a:prstGeom prst="rect">
            <a:avLst/>
          </a:prstGeom>
        </p:spPr>
      </p:pic>
    </p:spTree>
    <p:extLst>
      <p:ext uri="{BB962C8B-B14F-4D97-AF65-F5344CB8AC3E}">
        <p14:creationId xmlns:p14="http://schemas.microsoft.com/office/powerpoint/2010/main" val="2354882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1"/>
            <a:ext cx="4759828" cy="281019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Find </a:t>
            </a:r>
            <a:r>
              <a:rPr lang="en-IN" sz="2800" i="1" dirty="0"/>
              <a:t>WR </a:t>
            </a:r>
            <a:r>
              <a:rPr lang="en-IN" sz="2800" dirty="0"/>
              <a:t>and </a:t>
            </a:r>
            <a:r>
              <a:rPr lang="en-IN" sz="2800" i="1" dirty="0"/>
              <a:t>RT</a:t>
            </a:r>
            <a:r>
              <a:rPr lang="en-IN" sz="2800" dirty="0"/>
              <a:t>. </a:t>
            </a:r>
          </a:p>
          <a:p>
            <a:r>
              <a:rPr lang="en-IN" sz="2800" i="1" dirty="0">
                <a:solidFill>
                  <a:srgbClr val="FF0000"/>
                </a:solidFill>
              </a:rPr>
              <a:t>WR </a:t>
            </a:r>
            <a:r>
              <a:rPr lang="en-IN" sz="2800" dirty="0">
                <a:solidFill>
                  <a:srgbClr val="FF0000"/>
                </a:solidFill>
              </a:rPr>
              <a:t>= 8</a:t>
            </a:r>
          </a:p>
          <a:p>
            <a:r>
              <a:rPr lang="en-IN" sz="2800" i="1" dirty="0">
                <a:solidFill>
                  <a:srgbClr val="FF0000"/>
                </a:solidFill>
              </a:rPr>
              <a:t>RT </a:t>
            </a:r>
            <a:r>
              <a:rPr lang="en-IN" sz="2800" dirty="0">
                <a:solidFill>
                  <a:srgbClr val="FF0000"/>
                </a:solidFill>
              </a:rPr>
              <a:t>= 10</a:t>
            </a:r>
            <a:endParaRPr lang="en-US" sz="2800" dirty="0">
              <a:solidFill>
                <a:srgbClr val="FF0000"/>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IN" sz="2800" b="0" dirty="0">
                <a:solidFill>
                  <a:schemeClr val="tx1"/>
                </a:solidFill>
              </a:rPr>
              <a:t>Parts of Similar Triangles</a:t>
            </a:r>
            <a:endParaRPr lang="en-US" sz="2800" b="0" dirty="0">
              <a:solidFill>
                <a:schemeClr val="tx1"/>
              </a:solidFill>
            </a:endParaRPr>
          </a:p>
        </p:txBody>
      </p:sp>
      <p:pic>
        <p:nvPicPr>
          <p:cNvPr id="6" name="Picture 5" descr="Shape, polygon&#10;&#10;Description automatically generated">
            <a:extLst>
              <a:ext uri="{FF2B5EF4-FFF2-40B4-BE49-F238E27FC236}">
                <a16:creationId xmlns:a16="http://schemas.microsoft.com/office/drawing/2014/main" id="{1BB2422C-4602-4CCF-B24A-77CA555F8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280" y="2330132"/>
            <a:ext cx="3686369" cy="2194560"/>
          </a:xfrm>
          <a:prstGeom prst="rect">
            <a:avLst/>
          </a:prstGeom>
        </p:spPr>
      </p:pic>
    </p:spTree>
    <p:extLst>
      <p:ext uri="{BB962C8B-B14F-4D97-AF65-F5344CB8AC3E}">
        <p14:creationId xmlns:p14="http://schemas.microsoft.com/office/powerpoint/2010/main" val="786138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1"/>
            <a:ext cx="10073540" cy="433003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ARCHITECTURAL DESIGN </a:t>
            </a:r>
            <a:r>
              <a:rPr lang="en-IN" sz="2800" b="1" dirty="0"/>
              <a:t>Julia is designing an A-frame house. The entire house will be 40 feet tall and the base of the house will be 60 feet long. She will build a second-floor balcony along the front of the house, 15 feet above the ground. The left side of the house will be 50 feet long and the balcony will intersect the side 18.75 feet from the bottom. The peak of the house is directly above the midpoints of the base of the house and the balcony. Calculate the total length of the balcony.</a:t>
            </a:r>
            <a:r>
              <a:rPr lang="en-IN" sz="2800" b="1" dirty="0">
                <a:solidFill>
                  <a:schemeClr val="tx1"/>
                </a:solidFill>
              </a:rPr>
              <a:t> </a:t>
            </a:r>
            <a:endParaRPr lang="en-US"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IN" sz="2800" b="0" dirty="0">
                <a:solidFill>
                  <a:schemeClr val="tx1"/>
                </a:solidFill>
              </a:rPr>
              <a:t>Use Similar Triangles to Solve Problems</a:t>
            </a:r>
            <a:endParaRPr lang="en-US" sz="2800" b="0" dirty="0">
              <a:solidFill>
                <a:schemeClr val="tx1"/>
              </a:solidFill>
            </a:endParaRPr>
          </a:p>
        </p:txBody>
      </p:sp>
    </p:spTree>
    <p:extLst>
      <p:ext uri="{BB962C8B-B14F-4D97-AF65-F5344CB8AC3E}">
        <p14:creationId xmlns:p14="http://schemas.microsoft.com/office/powerpoint/2010/main" val="918682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1"/>
            <a:ext cx="10073540" cy="433003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Step 1</a:t>
            </a:r>
            <a:r>
              <a:rPr lang="en-US" sz="2800" b="1" dirty="0">
                <a:solidFill>
                  <a:schemeClr val="tx1"/>
                </a:solidFill>
              </a:rPr>
              <a:t> </a:t>
            </a:r>
            <a:r>
              <a:rPr lang="en-IN" sz="2800" b="1" dirty="0">
                <a:solidFill>
                  <a:schemeClr val="tx1"/>
                </a:solidFill>
              </a:rPr>
              <a:t>Draw a diagram.</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IN" sz="2800" b="0" dirty="0">
                <a:solidFill>
                  <a:schemeClr val="tx1"/>
                </a:solidFill>
              </a:rPr>
              <a:t>Use Similar Triangles to Solve Problems</a:t>
            </a:r>
            <a:endParaRPr lang="en-US" sz="2800" b="0" dirty="0">
              <a:solidFill>
                <a:schemeClr val="tx1"/>
              </a:solidFill>
            </a:endParaRPr>
          </a:p>
        </p:txBody>
      </p:sp>
      <p:pic>
        <p:nvPicPr>
          <p:cNvPr id="3" name="Picture 2">
            <a:extLst>
              <a:ext uri="{FF2B5EF4-FFF2-40B4-BE49-F238E27FC236}">
                <a16:creationId xmlns:a16="http://schemas.microsoft.com/office/drawing/2014/main" id="{7AAD4777-96C0-4BFD-83A6-1F5E4728E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404" y="2473090"/>
            <a:ext cx="3318739" cy="3294061"/>
          </a:xfrm>
          <a:prstGeom prst="rect">
            <a:avLst/>
          </a:prstGeom>
        </p:spPr>
      </p:pic>
    </p:spTree>
    <p:extLst>
      <p:ext uri="{BB962C8B-B14F-4D97-AF65-F5344CB8AC3E}">
        <p14:creationId xmlns:p14="http://schemas.microsoft.com/office/powerpoint/2010/main" val="638559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2"/>
            <a:ext cx="9827127" cy="171291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Step 2</a:t>
            </a:r>
            <a:r>
              <a:rPr lang="en-US" sz="2800" b="1" dirty="0">
                <a:solidFill>
                  <a:schemeClr val="tx1"/>
                </a:solidFill>
              </a:rPr>
              <a:t> </a:t>
            </a:r>
            <a:r>
              <a:rPr lang="en-IN" sz="2800" b="1" dirty="0">
                <a:solidFill>
                  <a:schemeClr val="tx1"/>
                </a:solidFill>
              </a:rPr>
              <a:t>Create a model. </a:t>
            </a:r>
            <a:endParaRPr lang="en-IN" sz="2800" dirty="0">
              <a:solidFill>
                <a:schemeClr val="tx1"/>
              </a:solidFill>
            </a:endParaRPr>
          </a:p>
          <a:p>
            <a:r>
              <a:rPr lang="en-IN" sz="2800" dirty="0"/>
              <a:t>You can model the side of the house with two triangles. Use the information that you know to label the triangles. </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IN" sz="2800" b="0" dirty="0">
                <a:solidFill>
                  <a:schemeClr val="tx1"/>
                </a:solidFill>
              </a:rPr>
              <a:t>Use Similar Triangles to Solve Problems</a:t>
            </a:r>
            <a:endParaRPr lang="en-US" sz="2800" b="0" dirty="0">
              <a:solidFill>
                <a:schemeClr val="tx1"/>
              </a:solidFill>
            </a:endParaRPr>
          </a:p>
        </p:txBody>
      </p:sp>
      <p:pic>
        <p:nvPicPr>
          <p:cNvPr id="3" name="Picture 2" descr="Icon&#10;&#10;Description automatically generated">
            <a:extLst>
              <a:ext uri="{FF2B5EF4-FFF2-40B4-BE49-F238E27FC236}">
                <a16:creationId xmlns:a16="http://schemas.microsoft.com/office/drawing/2014/main" id="{2A2D76FE-D901-4F56-B624-9DFE2770D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91" y="3427414"/>
            <a:ext cx="3805646" cy="2103120"/>
          </a:xfrm>
          <a:prstGeom prst="rect">
            <a:avLst/>
          </a:prstGeom>
        </p:spPr>
      </p:pic>
    </p:spTree>
    <p:extLst>
      <p:ext uri="{BB962C8B-B14F-4D97-AF65-F5344CB8AC3E}">
        <p14:creationId xmlns:p14="http://schemas.microsoft.com/office/powerpoint/2010/main" val="1478090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2"/>
            <a:ext cx="8379327" cy="171291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Talk About It!</a:t>
            </a:r>
          </a:p>
          <a:p>
            <a:r>
              <a:rPr lang="en-IN" sz="2800" dirty="0"/>
              <a:t>What assumptions did you make when creating your model for the side of the house?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IN" sz="2800" b="0" dirty="0">
                <a:solidFill>
                  <a:schemeClr val="tx1"/>
                </a:solidFill>
              </a:rPr>
              <a:t>Use Similar Triangles to Solve Problems</a:t>
            </a:r>
            <a:endParaRPr lang="en-US" sz="2800" b="0" dirty="0">
              <a:solidFill>
                <a:schemeClr val="tx1"/>
              </a:solidFill>
            </a:endParaRPr>
          </a:p>
        </p:txBody>
      </p:sp>
    </p:spTree>
    <p:extLst>
      <p:ext uri="{BB962C8B-B14F-4D97-AF65-F5344CB8AC3E}">
        <p14:creationId xmlns:p14="http://schemas.microsoft.com/office/powerpoint/2010/main" val="1860443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1"/>
                <a:ext cx="9827127" cy="39975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Step 3</a:t>
                </a:r>
                <a:r>
                  <a:rPr lang="en-US" sz="2800" b="1" dirty="0">
                    <a:solidFill>
                      <a:schemeClr val="tx1"/>
                    </a:solidFill>
                  </a:rPr>
                  <a:t> </a:t>
                </a:r>
                <a:r>
                  <a:rPr lang="en-IN" sz="2800" b="1" dirty="0">
                    <a:solidFill>
                      <a:schemeClr val="tx1"/>
                    </a:solidFill>
                  </a:rPr>
                  <a:t>Describe the model. </a:t>
                </a:r>
                <a:endParaRPr lang="en-IN" sz="2800" dirty="0">
                  <a:solidFill>
                    <a:schemeClr val="tx1"/>
                  </a:solidFill>
                </a:endParaRPr>
              </a:p>
              <a:p>
                <a:pPr>
                  <a:spcAft>
                    <a:spcPts val="1200"/>
                  </a:spcAft>
                </a:pP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𝐴𝐶</m:t>
                        </m:r>
                      </m:num>
                      <m:den>
                        <m:r>
                          <a:rPr lang="en-US" sz="2800" b="0" i="1" smtClean="0">
                            <a:latin typeface="Cambria Math" panose="02040503050406030204" pitchFamily="18" charset="0"/>
                          </a:rPr>
                          <m:t>𝐴𝐸</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50</m:t>
                        </m:r>
                      </m:num>
                      <m:den>
                        <m:r>
                          <a:rPr lang="en-US" sz="2800" b="0" i="1" smtClean="0">
                            <a:latin typeface="Cambria Math" panose="02040503050406030204" pitchFamily="18" charset="0"/>
                          </a:rPr>
                          <m:t>31.25</m:t>
                        </m:r>
                      </m:den>
                    </m:f>
                  </m:oMath>
                </a14:m>
                <a:r>
                  <a:rPr lang="en-US" sz="2800" b="0" i="0" dirty="0">
                    <a:latin typeface="+mj-lt"/>
                  </a:rPr>
                  <a:t> or </a:t>
                </a:r>
                <a14:m>
                  <m:oMath xmlns:m="http://schemas.openxmlformats.org/officeDocument/2006/math">
                    <m:r>
                      <a:rPr lang="en-US" sz="2800" b="0" i="1" smtClean="0">
                        <a:latin typeface="Cambria Math" panose="02040503050406030204" pitchFamily="18" charset="0"/>
                      </a:rPr>
                      <m:t>1.6</m:t>
                    </m:r>
                  </m:oMath>
                </a14:m>
                <a:endParaRPr lang="en-US" sz="2800" b="0" dirty="0"/>
              </a:p>
              <a:p>
                <a:pPr>
                  <a:spcAft>
                    <a:spcPts val="1200"/>
                  </a:spcAft>
                </a:pP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𝐴𝐵</m:t>
                        </m:r>
                      </m:num>
                      <m:den>
                        <m:r>
                          <a:rPr lang="en-US" sz="2800" b="0" i="1" smtClean="0">
                            <a:latin typeface="Cambria Math" panose="02040503050406030204" pitchFamily="18" charset="0"/>
                          </a:rPr>
                          <m:t>𝐴𝐷</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40</m:t>
                        </m:r>
                      </m:num>
                      <m:den>
                        <m:r>
                          <a:rPr lang="en-US" sz="2800" b="0" i="1" smtClean="0">
                            <a:latin typeface="Cambria Math" panose="02040503050406030204" pitchFamily="18" charset="0"/>
                          </a:rPr>
                          <m:t>25</m:t>
                        </m:r>
                      </m:den>
                    </m:f>
                  </m:oMath>
                </a14:m>
                <a:r>
                  <a:rPr lang="en-US" sz="2800" b="0" i="0" dirty="0">
                    <a:latin typeface="+mj-lt"/>
                  </a:rPr>
                  <a:t> or </a:t>
                </a:r>
                <a14:m>
                  <m:oMath xmlns:m="http://schemas.openxmlformats.org/officeDocument/2006/math">
                    <m:r>
                      <a:rPr lang="en-US" sz="2800" b="0" i="1" smtClean="0">
                        <a:latin typeface="Cambria Math" panose="02040503050406030204" pitchFamily="18" charset="0"/>
                      </a:rPr>
                      <m:t>1.6</m:t>
                    </m:r>
                  </m:oMath>
                </a14:m>
                <a:endParaRPr lang="en-IN" sz="2800" dirty="0"/>
              </a:p>
              <a:p>
                <a:r>
                  <a:rPr lang="en-IN" sz="2800" dirty="0"/>
                  <a:t>By the Reflexive Property of Congruence, ∠</a:t>
                </a:r>
                <a:r>
                  <a:rPr lang="en-IN" sz="2800" i="1" dirty="0"/>
                  <a:t>A </a:t>
                </a:r>
                <a:r>
                  <a:rPr lang="en-IN" sz="2800" dirty="0"/>
                  <a:t>≅ ∠</a:t>
                </a:r>
                <a:r>
                  <a:rPr lang="en-IN" sz="2800" i="1" dirty="0"/>
                  <a:t>A</a:t>
                </a:r>
                <a:r>
                  <a:rPr lang="en-IN" sz="2800" dirty="0"/>
                  <a:t>. Therefore, the two triangles are similar by the SAS Similarity Theorem. </a:t>
                </a:r>
                <a:endParaRPr lang="en-IN" sz="2800" dirty="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14501"/>
                <a:ext cx="9827127" cy="3997529"/>
              </a:xfrm>
              <a:prstGeom prst="rect">
                <a:avLst/>
              </a:prstGeom>
              <a:blipFill>
                <a:blip r:embed="rId3"/>
                <a:stretch>
                  <a:fillRect l="-1240" t="-1524" r="-744"/>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IN" sz="2800" b="0" dirty="0">
                <a:solidFill>
                  <a:schemeClr val="tx1"/>
                </a:solidFill>
              </a:rPr>
              <a:t>Use Similar Triangles to Solve Problems</a:t>
            </a:r>
            <a:endParaRPr lang="en-US" sz="2800" b="0" dirty="0">
              <a:solidFill>
                <a:schemeClr val="tx1"/>
              </a:solidFill>
            </a:endParaRPr>
          </a:p>
        </p:txBody>
      </p:sp>
    </p:spTree>
    <p:extLst>
      <p:ext uri="{BB962C8B-B14F-4D97-AF65-F5344CB8AC3E}">
        <p14:creationId xmlns:p14="http://schemas.microsoft.com/office/powerpoint/2010/main" val="479054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1"/>
            <a:ext cx="9827127" cy="39975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Step 4</a:t>
            </a:r>
            <a:r>
              <a:rPr lang="en-US" sz="2800" b="1" dirty="0">
                <a:solidFill>
                  <a:schemeClr val="tx1"/>
                </a:solidFill>
              </a:rPr>
              <a:t> </a:t>
            </a:r>
            <a:r>
              <a:rPr lang="en-IN" sz="2800" b="1" dirty="0">
                <a:solidFill>
                  <a:schemeClr val="tx1"/>
                </a:solidFill>
              </a:rPr>
              <a:t>Solve.</a:t>
            </a:r>
            <a:endParaRPr lang="en-IN" sz="2800" dirty="0">
              <a:solidFill>
                <a:schemeClr val="tx1"/>
              </a:solidFill>
            </a:endParaRPr>
          </a:p>
          <a:p>
            <a:r>
              <a:rPr lang="en-IN" sz="2800" dirty="0"/>
              <a:t>Because the two triangles are similar, the corresponding sides are proportional.</a:t>
            </a:r>
          </a:p>
          <a:p>
            <a:endParaRPr lang="en-IN" sz="28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IN" sz="2800" b="0" dirty="0">
                <a:solidFill>
                  <a:schemeClr val="tx1"/>
                </a:solidFill>
              </a:rPr>
              <a:t>Use Similar Triangles to Solve Problems</a:t>
            </a:r>
            <a:endParaRPr lang="en-US" sz="2800" b="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374388958"/>
                  </p:ext>
                </p:extLst>
              </p:nvPr>
            </p:nvGraphicFramePr>
            <p:xfrm>
              <a:off x="459873" y="3429000"/>
              <a:ext cx="10227919" cy="1582387"/>
            </p:xfrm>
            <a:graphic>
              <a:graphicData uri="http://schemas.openxmlformats.org/drawingml/2006/table">
                <a:tbl>
                  <a:tblPr firstRow="1" bandRow="1">
                    <a:tableStyleId>{2D5ABB26-0587-4C30-8999-92F81FD0307C}</a:tableStyleId>
                  </a:tblPr>
                  <a:tblGrid>
                    <a:gridCol w="1380802">
                      <a:extLst>
                        <a:ext uri="{9D8B030D-6E8A-4147-A177-3AD203B41FA5}">
                          <a16:colId xmlns:a16="http://schemas.microsoft.com/office/drawing/2014/main" val="1003127583"/>
                        </a:ext>
                      </a:extLst>
                    </a:gridCol>
                    <a:gridCol w="3384468">
                      <a:extLst>
                        <a:ext uri="{9D8B030D-6E8A-4147-A177-3AD203B41FA5}">
                          <a16:colId xmlns:a16="http://schemas.microsoft.com/office/drawing/2014/main" val="811644555"/>
                        </a:ext>
                      </a:extLst>
                    </a:gridCol>
                    <a:gridCol w="5462649">
                      <a:extLst>
                        <a:ext uri="{9D8B030D-6E8A-4147-A177-3AD203B41FA5}">
                          <a16:colId xmlns:a16="http://schemas.microsoft.com/office/drawing/2014/main" val="4126283505"/>
                        </a:ext>
                      </a:extLst>
                    </a:gridCol>
                  </a:tblGrid>
                  <a:tr h="1009650">
                    <a:tc>
                      <a:txBody>
                        <a:bodyPr/>
                        <a:lstStyle/>
                        <a:p>
                          <a:pPr algn="r"/>
                          <a14:m>
                            <m:oMath xmlns:m="http://schemas.openxmlformats.org/officeDocument/2006/math">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50 </m:t>
                                  </m:r>
                                  <m:r>
                                    <m:rPr>
                                      <m:sty m:val="p"/>
                                    </m:rPr>
                                    <a:rPr lang="en-US" sz="2800" b="0" i="0" smtClean="0">
                                      <a:solidFill>
                                        <a:schemeClr val="tx2"/>
                                      </a:solidFill>
                                      <a:latin typeface="Cambria Math" panose="02040503050406030204" pitchFamily="18" charset="0"/>
                                    </a:rPr>
                                    <m:t>ft</m:t>
                                  </m:r>
                                </m:num>
                                <m:den>
                                  <m:r>
                                    <a:rPr lang="en-US" sz="2800" b="0" i="1" smtClean="0">
                                      <a:solidFill>
                                        <a:schemeClr val="tx2"/>
                                      </a:solidFill>
                                      <a:latin typeface="Cambria Math" panose="02040503050406030204" pitchFamily="18" charset="0"/>
                                    </a:rPr>
                                    <m:t>31.25 </m:t>
                                  </m:r>
                                  <m:r>
                                    <m:rPr>
                                      <m:sty m:val="p"/>
                                    </m:rPr>
                                    <a:rPr lang="en-US" sz="2800" b="0" i="0" smtClean="0">
                                      <a:solidFill>
                                        <a:schemeClr val="tx2"/>
                                      </a:solidFill>
                                      <a:latin typeface="Cambria Math" panose="02040503050406030204" pitchFamily="18" charset="0"/>
                                    </a:rPr>
                                    <m:t>ft</m:t>
                                  </m:r>
                                </m:den>
                              </m:f>
                            </m:oMath>
                          </a14:m>
                          <a:r>
                            <a:rPr lang="en-IN" sz="28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14:m>
                            <m:oMath xmlns:m="http://schemas.openxmlformats.org/officeDocument/2006/math">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30 </m:t>
                                  </m:r>
                                  <m:r>
                                    <m:rPr>
                                      <m:sty m:val="p"/>
                                    </m:rPr>
                                    <a:rPr lang="en-US" sz="2800" b="0" i="0" smtClean="0">
                                      <a:solidFill>
                                        <a:schemeClr val="tx2"/>
                                      </a:solidFill>
                                      <a:latin typeface="Cambria Math" panose="02040503050406030204" pitchFamily="18" charset="0"/>
                                    </a:rPr>
                                    <m:t>ft</m:t>
                                  </m:r>
                                </m:num>
                                <m:den>
                                  <m:r>
                                    <a:rPr lang="en-US" sz="2800" b="0" i="1" smtClean="0">
                                      <a:solidFill>
                                        <a:schemeClr val="tx2"/>
                                      </a:solidFill>
                                      <a:latin typeface="Cambria Math" panose="02040503050406030204" pitchFamily="18" charset="0"/>
                                    </a:rPr>
                                    <m:t>𝐸𝐷</m:t>
                                  </m:r>
                                </m:den>
                              </m:f>
                              <m:r>
                                <a:rPr lang="en-US" sz="2800" b="0" i="1" smtClean="0">
                                  <a:solidFill>
                                    <a:schemeClr val="tx2"/>
                                  </a:solidFill>
                                  <a:latin typeface="Cambria Math" panose="02040503050406030204" pitchFamily="18" charset="0"/>
                                </a:rPr>
                                <m:t> </m:t>
                              </m:r>
                            </m:oMath>
                          </a14:m>
                          <a:r>
                            <a:rPr lang="en-IN" sz="28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dirty="0">
                              <a:solidFill>
                                <a:srgbClr val="0070C0"/>
                              </a:solidFill>
                            </a:rPr>
                            <a:t>Definition of similar polygons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42295397"/>
                      </a:ext>
                    </a:extLst>
                  </a:tr>
                  <a:tr h="572737">
                    <a:tc>
                      <a:txBody>
                        <a:bodyPr/>
                        <a:lstStyle/>
                        <a:p>
                          <a:pPr algn="r"/>
                          <a:r>
                            <a:rPr lang="en-US" sz="2800" i="1" dirty="0">
                              <a:solidFill>
                                <a:schemeClr val="tx2"/>
                              </a:solidFill>
                            </a:rPr>
                            <a:t>ED</a:t>
                          </a:r>
                          <a:endParaRPr lang="en-IN" sz="2800" i="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N" sz="2800" dirty="0">
                              <a:solidFill>
                                <a:schemeClr val="tx2"/>
                              </a:solidFill>
                            </a:rPr>
                            <a:t>= 18.75 </a:t>
                          </a:r>
                          <a:r>
                            <a:rPr lang="en-IN" sz="2800" dirty="0" err="1">
                              <a:solidFill>
                                <a:schemeClr val="tx2"/>
                              </a:solidFill>
                            </a:rPr>
                            <a:t>ft</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dirty="0">
                              <a:solidFill>
                                <a:srgbClr val="0070C0"/>
                              </a:solidFill>
                            </a:rPr>
                            <a:t>Solve.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7930041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374388958"/>
                  </p:ext>
                </p:extLst>
              </p:nvPr>
            </p:nvGraphicFramePr>
            <p:xfrm>
              <a:off x="459873" y="3429000"/>
              <a:ext cx="10227919" cy="1582387"/>
            </p:xfrm>
            <a:graphic>
              <a:graphicData uri="http://schemas.openxmlformats.org/drawingml/2006/table">
                <a:tbl>
                  <a:tblPr firstRow="1" bandRow="1">
                    <a:tableStyleId>{2D5ABB26-0587-4C30-8999-92F81FD0307C}</a:tableStyleId>
                  </a:tblPr>
                  <a:tblGrid>
                    <a:gridCol w="1380802">
                      <a:extLst>
                        <a:ext uri="{9D8B030D-6E8A-4147-A177-3AD203B41FA5}">
                          <a16:colId xmlns:a16="http://schemas.microsoft.com/office/drawing/2014/main" val="1003127583"/>
                        </a:ext>
                      </a:extLst>
                    </a:gridCol>
                    <a:gridCol w="3384468">
                      <a:extLst>
                        <a:ext uri="{9D8B030D-6E8A-4147-A177-3AD203B41FA5}">
                          <a16:colId xmlns:a16="http://schemas.microsoft.com/office/drawing/2014/main" val="811644555"/>
                        </a:ext>
                      </a:extLst>
                    </a:gridCol>
                    <a:gridCol w="5462649">
                      <a:extLst>
                        <a:ext uri="{9D8B030D-6E8A-4147-A177-3AD203B41FA5}">
                          <a16:colId xmlns:a16="http://schemas.microsoft.com/office/drawing/2014/main" val="4126283505"/>
                        </a:ext>
                      </a:extLst>
                    </a:gridCol>
                  </a:tblGrid>
                  <a:tr h="100965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r="-639648" b="-7006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0901" r="-161622" b="-70060"/>
                          </a:stretch>
                        </a:blipFill>
                      </a:tcPr>
                    </a:tc>
                    <a:tc>
                      <a:txBody>
                        <a:bodyPr/>
                        <a:lstStyle/>
                        <a:p>
                          <a:r>
                            <a:rPr lang="en-IN" sz="2800" dirty="0">
                              <a:solidFill>
                                <a:srgbClr val="0070C0"/>
                              </a:solidFill>
                            </a:rPr>
                            <a:t>Definition of similar polygons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42295397"/>
                      </a:ext>
                    </a:extLst>
                  </a:tr>
                  <a:tr h="572737">
                    <a:tc>
                      <a:txBody>
                        <a:bodyPr/>
                        <a:lstStyle/>
                        <a:p>
                          <a:pPr algn="r"/>
                          <a:r>
                            <a:rPr lang="en-US" sz="2800" i="1" dirty="0">
                              <a:solidFill>
                                <a:schemeClr val="tx2"/>
                              </a:solidFill>
                            </a:rPr>
                            <a:t>ED</a:t>
                          </a:r>
                          <a:endParaRPr lang="en-IN" sz="2800" i="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N" sz="2800" dirty="0">
                              <a:solidFill>
                                <a:schemeClr val="tx2"/>
                              </a:solidFill>
                            </a:rPr>
                            <a:t>= 18.75 </a:t>
                          </a:r>
                          <a:r>
                            <a:rPr lang="en-IN" sz="2800" dirty="0" err="1">
                              <a:solidFill>
                                <a:schemeClr val="tx2"/>
                              </a:solidFill>
                            </a:rPr>
                            <a:t>ft</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dirty="0">
                              <a:solidFill>
                                <a:srgbClr val="0070C0"/>
                              </a:solidFill>
                            </a:rPr>
                            <a:t>Solve.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79300414"/>
                      </a:ext>
                    </a:extLst>
                  </a:tr>
                </a:tbl>
              </a:graphicData>
            </a:graphic>
          </p:graphicFrame>
        </mc:Fallback>
      </mc:AlternateContent>
      <p:sp>
        <p:nvSpPr>
          <p:cNvPr id="3" name="TextBox 2"/>
          <p:cNvSpPr txBox="1"/>
          <p:nvPr/>
        </p:nvSpPr>
        <p:spPr>
          <a:xfrm>
            <a:off x="459873" y="5234976"/>
            <a:ext cx="9827127" cy="954107"/>
          </a:xfrm>
          <a:prstGeom prst="rect">
            <a:avLst/>
          </a:prstGeom>
          <a:noFill/>
        </p:spPr>
        <p:txBody>
          <a:bodyPr wrap="square" rtlCol="0">
            <a:spAutoFit/>
          </a:bodyPr>
          <a:lstStyle/>
          <a:p>
            <a:r>
              <a:rPr lang="en-IN" sz="2800" dirty="0">
                <a:solidFill>
                  <a:schemeClr val="tx2"/>
                </a:solidFill>
              </a:rPr>
              <a:t>Point </a:t>
            </a:r>
            <a:r>
              <a:rPr lang="en-IN" sz="2800" i="1" dirty="0">
                <a:solidFill>
                  <a:schemeClr val="tx2"/>
                </a:solidFill>
              </a:rPr>
              <a:t>D </a:t>
            </a:r>
            <a:r>
              <a:rPr lang="en-IN" sz="2800" dirty="0">
                <a:solidFill>
                  <a:schemeClr val="tx2"/>
                </a:solidFill>
              </a:rPr>
              <a:t>is the midpoint of the balcony, so the total length of the balcony is 2(18.75) or 37.5 feet.</a:t>
            </a:r>
          </a:p>
        </p:txBody>
      </p:sp>
    </p:spTree>
    <p:extLst>
      <p:ext uri="{BB962C8B-B14F-4D97-AF65-F5344CB8AC3E}">
        <p14:creationId xmlns:p14="http://schemas.microsoft.com/office/powerpoint/2010/main" val="2525235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2"/>
            <a:ext cx="8912727" cy="32384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b="1" dirty="0">
                <a:solidFill>
                  <a:schemeClr val="tx1"/>
                </a:solidFill>
              </a:rPr>
              <a:t>TENNIS</a:t>
            </a:r>
            <a:r>
              <a:rPr lang="en-IN" sz="2800" b="1" dirty="0"/>
              <a:t> </a:t>
            </a:r>
            <a:r>
              <a:rPr lang="en-IN" sz="2800" dirty="0"/>
              <a:t>Justin is playing tennis. When serving, he stands 12 feet away from the net, which is 3 feet tall. The ball is served from a height of 7.5 feet. Justin thinks the ball travels about 21.4 feet before it hits the ground 8 feet from the net on the opposite side. </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IN" sz="2800" b="0" dirty="0">
                <a:solidFill>
                  <a:schemeClr val="tx1"/>
                </a:solidFill>
              </a:rPr>
              <a:t>Use Similar Triangles to Solve Problems</a:t>
            </a:r>
            <a:endParaRPr lang="en-US" sz="2800" b="0" dirty="0">
              <a:solidFill>
                <a:schemeClr val="tx1"/>
              </a:solidFill>
            </a:endParaRPr>
          </a:p>
        </p:txBody>
      </p:sp>
    </p:spTree>
    <p:extLst>
      <p:ext uri="{BB962C8B-B14F-4D97-AF65-F5344CB8AC3E}">
        <p14:creationId xmlns:p14="http://schemas.microsoft.com/office/powerpoint/2010/main" val="3211698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2"/>
            <a:ext cx="8912727" cy="235873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4913" indent="-1204913"/>
            <a:r>
              <a:rPr lang="en-IN" sz="2800" b="1" dirty="0">
                <a:solidFill>
                  <a:schemeClr val="tx1"/>
                </a:solidFill>
              </a:rPr>
              <a:t>Part A  How far does the ball travel before it  reaches the net? Round your answer to the nearest tenth, if necessary.</a:t>
            </a:r>
          </a:p>
          <a:p>
            <a:pPr marL="1204913" indent="-1204913"/>
            <a:r>
              <a:rPr lang="en-IN" sz="2800" b="1" dirty="0">
                <a:solidFill>
                  <a:schemeClr val="tx1"/>
                </a:solidFill>
              </a:rPr>
              <a:t>Part B  What assumptions did you make to solve for the distance that the ball travels?</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IN" sz="2800" b="0" dirty="0">
                <a:solidFill>
                  <a:schemeClr val="tx1"/>
                </a:solidFill>
              </a:rPr>
              <a:t>Use Similar Triangles to Solve Problems</a:t>
            </a:r>
            <a:endParaRPr lang="en-US" sz="2800" b="0" dirty="0">
              <a:solidFill>
                <a:schemeClr val="tx1"/>
              </a:solidFill>
            </a:endParaRPr>
          </a:p>
        </p:txBody>
      </p:sp>
    </p:spTree>
    <p:extLst>
      <p:ext uri="{BB962C8B-B14F-4D97-AF65-F5344CB8AC3E}">
        <p14:creationId xmlns:p14="http://schemas.microsoft.com/office/powerpoint/2010/main" val="532322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1"/>
            <a:ext cx="9810348" cy="491355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Are the triangles congruent? Justify your answer.</a:t>
            </a:r>
          </a:p>
          <a:p>
            <a:pPr marL="5557838" indent="-5557838"/>
            <a:r>
              <a:rPr lang="en-US" sz="2800" b="1" dirty="0">
                <a:solidFill>
                  <a:schemeClr val="tx1"/>
                </a:solidFill>
                <a:latin typeface="Proxima Nova" panose="02000506030000020004" pitchFamily="50" charset="0"/>
              </a:rPr>
              <a:t>3.</a:t>
            </a:r>
            <a:r>
              <a:rPr lang="en-US" sz="2800" dirty="0">
                <a:solidFill>
                  <a:schemeClr val="tx1"/>
                </a:solidFill>
                <a:latin typeface="Proxima Nova" panose="02000506030000020004" pitchFamily="50" charset="0"/>
              </a:rPr>
              <a:t> </a:t>
            </a:r>
            <a:r>
              <a:rPr lang="en-US" sz="2800" dirty="0">
                <a:solidFill>
                  <a:srgbClr val="333333"/>
                </a:solidFill>
                <a:latin typeface="Proxima Nova" panose="02000506030000020004" pitchFamily="50" charset="0"/>
              </a:rPr>
              <a:t>	</a:t>
            </a:r>
            <a:r>
              <a:rPr lang="en-US" sz="2800" b="1" dirty="0">
                <a:solidFill>
                  <a:schemeClr val="tx1"/>
                </a:solidFill>
                <a:latin typeface="Proxima Nova" panose="02000506030000020004" pitchFamily="50" charset="0"/>
              </a:rPr>
              <a:t>4.</a:t>
            </a:r>
            <a:r>
              <a:rPr lang="en-US" sz="2800" dirty="0">
                <a:solidFill>
                  <a:schemeClr val="tx1"/>
                </a:solidFill>
                <a:latin typeface="Proxima Nova" panose="02000506030000020004" pitchFamily="50" charset="0"/>
              </a:rPr>
              <a:t> </a:t>
            </a:r>
            <a:endParaRPr lang="en-US" sz="2800" b="1" dirty="0">
              <a:solidFill>
                <a:schemeClr val="tx1"/>
              </a:solidFill>
              <a:latin typeface="Proxima Nova" panose="02000506030000020004" pitchFamily="50" charset="0"/>
            </a:endParaRPr>
          </a:p>
          <a:p>
            <a:pPr>
              <a:spcAft>
                <a:spcPts val="1200"/>
              </a:spcAft>
            </a:pPr>
            <a:endParaRPr lang="en-US" sz="2800" b="1" dirty="0">
              <a:solidFill>
                <a:srgbClr val="333333"/>
              </a:solidFill>
              <a:latin typeface="Proxima Nova" panose="02000506030000020004" pitchFamily="50" charset="0"/>
            </a:endParaRPr>
          </a:p>
          <a:p>
            <a:pPr>
              <a:spcAft>
                <a:spcPts val="1200"/>
              </a:spcAft>
            </a:pPr>
            <a:endParaRPr lang="en-US" sz="2800" b="1" dirty="0">
              <a:solidFill>
                <a:srgbClr val="333333"/>
              </a:solidFill>
              <a:latin typeface="Proxima Nova" panose="02000506030000020004" pitchFamily="50" charset="0"/>
            </a:endParaRPr>
          </a:p>
        </p:txBody>
      </p:sp>
      <p:pic>
        <p:nvPicPr>
          <p:cNvPr id="2" name="Picture 1"/>
          <p:cNvPicPr>
            <a:picLocks noChangeAspect="1"/>
          </p:cNvPicPr>
          <p:nvPr/>
        </p:nvPicPr>
        <p:blipFill>
          <a:blip r:embed="rId3"/>
          <a:stretch>
            <a:fillRect/>
          </a:stretch>
        </p:blipFill>
        <p:spPr>
          <a:xfrm>
            <a:off x="1200414" y="2043175"/>
            <a:ext cx="3611015" cy="2147865"/>
          </a:xfrm>
          <a:prstGeom prst="rect">
            <a:avLst/>
          </a:prstGeom>
        </p:spPr>
      </p:pic>
      <p:pic>
        <p:nvPicPr>
          <p:cNvPr id="3" name="Picture 2"/>
          <p:cNvPicPr>
            <a:picLocks noChangeAspect="1"/>
          </p:cNvPicPr>
          <p:nvPr/>
        </p:nvPicPr>
        <p:blipFill>
          <a:blip r:embed="rId4"/>
          <a:stretch>
            <a:fillRect/>
          </a:stretch>
        </p:blipFill>
        <p:spPr>
          <a:xfrm>
            <a:off x="6934200" y="2029262"/>
            <a:ext cx="4768669" cy="1331105"/>
          </a:xfrm>
          <a:prstGeom prst="rect">
            <a:avLst/>
          </a:prstGeom>
        </p:spPr>
      </p:pic>
      <p:sp>
        <p:nvSpPr>
          <p:cNvPr id="7" name="TextBox 6">
            <a:extLst>
              <a:ext uri="{FF2B5EF4-FFF2-40B4-BE49-F238E27FC236}">
                <a16:creationId xmlns:a16="http://schemas.microsoft.com/office/drawing/2014/main" id="{319F256A-7480-457F-AAC7-30D5B5A5F0E2}"/>
              </a:ext>
            </a:extLst>
          </p:cNvPr>
          <p:cNvSpPr txBox="1"/>
          <p:nvPr/>
        </p:nvSpPr>
        <p:spPr>
          <a:xfrm>
            <a:off x="476652" y="4953000"/>
            <a:ext cx="9810348" cy="954107"/>
          </a:xfrm>
          <a:prstGeom prst="rect">
            <a:avLst/>
          </a:prstGeom>
          <a:noFill/>
        </p:spPr>
        <p:txBody>
          <a:bodyPr wrap="square" rtlCol="0">
            <a:spAutoFit/>
          </a:bodyPr>
          <a:lstStyle/>
          <a:p>
            <a:r>
              <a:rPr lang="en-IN" sz="2800" b="1" dirty="0">
                <a:latin typeface="Proxima Nova" panose="02000506030000020004"/>
              </a:rPr>
              <a:t>5.</a:t>
            </a:r>
            <a:r>
              <a:rPr lang="en-IN" sz="2800" b="1" dirty="0"/>
              <a:t> </a:t>
            </a:r>
            <a:r>
              <a:rPr lang="en-IN" sz="2800" dirty="0"/>
              <a:t>What shortcuts can be used to prove that two triangles are congruent? </a:t>
            </a:r>
            <a:endParaRPr lang="en-IN" sz="2800" b="1" dirty="0">
              <a:latin typeface="Proxima Nova" panose="02000506030000020004"/>
            </a:endParaRPr>
          </a:p>
        </p:txBody>
      </p:sp>
    </p:spTree>
    <p:extLst>
      <p:ext uri="{BB962C8B-B14F-4D97-AF65-F5344CB8AC3E}">
        <p14:creationId xmlns:p14="http://schemas.microsoft.com/office/powerpoint/2010/main" val="2316637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2"/>
            <a:ext cx="8912727" cy="235873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4913" indent="-1204913"/>
            <a:r>
              <a:rPr lang="en-IN" sz="2800" b="1" dirty="0">
                <a:solidFill>
                  <a:schemeClr val="tx1"/>
                </a:solidFill>
              </a:rPr>
              <a:t>Part A  How far does the ball travel before it  reaches the net? Round your answer to the nearest tenth, if necessary. </a:t>
            </a:r>
            <a:r>
              <a:rPr lang="en-IN" sz="2800" dirty="0">
                <a:solidFill>
                  <a:srgbClr val="FF0000"/>
                </a:solidFill>
              </a:rPr>
              <a:t>12.8 ft</a:t>
            </a:r>
            <a:endParaRPr lang="en-IN" sz="2800" b="1" dirty="0">
              <a:solidFill>
                <a:schemeClr val="tx1"/>
              </a:solidFill>
            </a:endParaRPr>
          </a:p>
          <a:p>
            <a:pPr marL="1204913" indent="-1204913"/>
            <a:r>
              <a:rPr lang="en-IN" sz="2800" b="1" dirty="0">
                <a:solidFill>
                  <a:schemeClr val="tx1"/>
                </a:solidFill>
              </a:rPr>
              <a:t>Part B  What assumptions did you make to solve for the distance that the ball travels?</a:t>
            </a:r>
          </a:p>
          <a:p>
            <a:r>
              <a:rPr lang="en-IN" sz="2800" dirty="0">
                <a:solidFill>
                  <a:srgbClr val="FF0000"/>
                </a:solidFill>
              </a:rPr>
              <a:t>Sample answer: I assumed that the ball </a:t>
            </a:r>
            <a:r>
              <a:rPr lang="en-IN" sz="2800" dirty="0" err="1">
                <a:solidFill>
                  <a:srgbClr val="FF0000"/>
                </a:solidFill>
              </a:rPr>
              <a:t>traveled</a:t>
            </a:r>
            <a:r>
              <a:rPr lang="en-IN" sz="2800" dirty="0">
                <a:solidFill>
                  <a:srgbClr val="FF0000"/>
                </a:solidFill>
              </a:rPr>
              <a:t> in a straight line and barely passed over the net. I assumed that the measure of the angle between the net and the ground was 90°, and I assumed that the measure of the angle between Justin and the ground was 90°.</a:t>
            </a:r>
          </a:p>
          <a:p>
            <a:pPr marL="1204913" indent="-1204913"/>
            <a:endParaRPr lang="en-IN" sz="2800" b="1"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IN" sz="2800" b="0" dirty="0">
                <a:solidFill>
                  <a:schemeClr val="tx1"/>
                </a:solidFill>
              </a:rPr>
              <a:t>Use Similar Triangles to Solve Problems</a:t>
            </a:r>
            <a:endParaRPr lang="en-US" sz="2800" b="0" dirty="0">
              <a:solidFill>
                <a:schemeClr val="tx1"/>
              </a:solidFill>
            </a:endParaRPr>
          </a:p>
        </p:txBody>
      </p:sp>
    </p:spTree>
    <p:extLst>
      <p:ext uri="{BB962C8B-B14F-4D97-AF65-F5344CB8AC3E}">
        <p14:creationId xmlns:p14="http://schemas.microsoft.com/office/powerpoint/2010/main" val="3117535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2"/>
            <a:ext cx="8379327" cy="17144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Did you struggle with anything in this lesson? If so, how did you deal with it?</a:t>
            </a:r>
            <a:endParaRPr lang="en-IN" sz="2800" dirty="0">
              <a:solidFill>
                <a:srgbClr val="FF0000"/>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Pause and Reflect</a:t>
            </a:r>
            <a:endParaRPr lang="en-US" sz="2800" b="0" dirty="0">
              <a:solidFill>
                <a:schemeClr val="tx1"/>
              </a:solidFill>
            </a:endParaRPr>
          </a:p>
        </p:txBody>
      </p:sp>
    </p:spTree>
    <p:extLst>
      <p:ext uri="{BB962C8B-B14F-4D97-AF65-F5344CB8AC3E}">
        <p14:creationId xmlns:p14="http://schemas.microsoft.com/office/powerpoint/2010/main" val="2713839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381003"/>
            <a:ext cx="9827127" cy="46387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Are the triangles similar? If so, write a similarity statement, and justify your answer.</a:t>
            </a:r>
          </a:p>
          <a:p>
            <a:r>
              <a:rPr lang="en-US" sz="2800" b="1" dirty="0">
                <a:solidFill>
                  <a:schemeClr val="tx1"/>
                </a:solidFill>
                <a:latin typeface="Proxima Nova"/>
              </a:rPr>
              <a:t>1.</a:t>
            </a:r>
            <a:r>
              <a:rPr lang="en-US" sz="2800" b="1" dirty="0">
                <a:solidFill>
                  <a:schemeClr val="tx1"/>
                </a:solidFill>
              </a:rPr>
              <a:t> 						</a:t>
            </a:r>
            <a:r>
              <a:rPr lang="en-US" sz="2800" b="1" dirty="0">
                <a:solidFill>
                  <a:schemeClr val="tx1"/>
                </a:solidFill>
                <a:latin typeface="Proxima Nova"/>
              </a:rPr>
              <a:t>2.</a:t>
            </a:r>
            <a:endParaRPr lang="en-IN" sz="2800" dirty="0">
              <a:solidFill>
                <a:schemeClr val="tx1"/>
              </a:solidFill>
              <a:latin typeface="Proxima Nova"/>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p>
        </p:txBody>
      </p:sp>
      <p:pic>
        <p:nvPicPr>
          <p:cNvPr id="2" name="Picture 1"/>
          <p:cNvPicPr>
            <a:picLocks noChangeAspect="1"/>
          </p:cNvPicPr>
          <p:nvPr/>
        </p:nvPicPr>
        <p:blipFill>
          <a:blip r:embed="rId3"/>
          <a:stretch>
            <a:fillRect/>
          </a:stretch>
        </p:blipFill>
        <p:spPr>
          <a:xfrm>
            <a:off x="1030498" y="2417957"/>
            <a:ext cx="3689544" cy="1741306"/>
          </a:xfrm>
          <a:prstGeom prst="rect">
            <a:avLst/>
          </a:prstGeom>
        </p:spPr>
      </p:pic>
      <p:pic>
        <p:nvPicPr>
          <p:cNvPr id="3" name="Picture 2"/>
          <p:cNvPicPr>
            <a:picLocks noChangeAspect="1"/>
          </p:cNvPicPr>
          <p:nvPr/>
        </p:nvPicPr>
        <p:blipFill>
          <a:blip r:embed="rId4"/>
          <a:stretch>
            <a:fillRect/>
          </a:stretch>
        </p:blipFill>
        <p:spPr>
          <a:xfrm>
            <a:off x="6692824" y="2557090"/>
            <a:ext cx="3521852" cy="1463040"/>
          </a:xfrm>
          <a:prstGeom prst="rect">
            <a:avLst/>
          </a:prstGeom>
        </p:spPr>
      </p:pic>
    </p:spTree>
    <p:extLst>
      <p:ext uri="{BB962C8B-B14F-4D97-AF65-F5344CB8AC3E}">
        <p14:creationId xmlns:p14="http://schemas.microsoft.com/office/powerpoint/2010/main" val="2897700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1"/>
            <a:ext cx="9827127" cy="46387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Proxima Nova"/>
              </a:rPr>
              <a:t>3.</a:t>
            </a:r>
            <a:r>
              <a:rPr lang="en-US" sz="2800" b="1" dirty="0">
                <a:solidFill>
                  <a:schemeClr val="tx1"/>
                </a:solidFill>
              </a:rPr>
              <a:t> </a:t>
            </a:r>
            <a:r>
              <a:rPr lang="en-IN" sz="2800" dirty="0"/>
              <a:t>What is the value of </a:t>
            </a:r>
            <a:r>
              <a:rPr lang="en-IN" sz="2800" i="1" dirty="0"/>
              <a:t>x</a:t>
            </a:r>
            <a:r>
              <a:rPr lang="en-IN" sz="2800" dirty="0"/>
              <a:t>?</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p>
        </p:txBody>
      </p:sp>
      <p:pic>
        <p:nvPicPr>
          <p:cNvPr id="2" name="Picture 1"/>
          <p:cNvPicPr>
            <a:picLocks noChangeAspect="1"/>
          </p:cNvPicPr>
          <p:nvPr/>
        </p:nvPicPr>
        <p:blipFill>
          <a:blip r:embed="rId3"/>
          <a:stretch>
            <a:fillRect/>
          </a:stretch>
        </p:blipFill>
        <p:spPr>
          <a:xfrm>
            <a:off x="1121939" y="2543821"/>
            <a:ext cx="2480161" cy="2980156"/>
          </a:xfrm>
          <a:prstGeom prst="rect">
            <a:avLst/>
          </a:prstGeom>
        </p:spPr>
      </p:pic>
    </p:spTree>
    <p:extLst>
      <p:ext uri="{BB962C8B-B14F-4D97-AF65-F5344CB8AC3E}">
        <p14:creationId xmlns:p14="http://schemas.microsoft.com/office/powerpoint/2010/main" val="2936847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381003"/>
            <a:ext cx="9827127" cy="46387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Are the triangles similar? If so, write a similarity statement, and justify your answer.</a:t>
            </a:r>
          </a:p>
          <a:p>
            <a:r>
              <a:rPr lang="en-US" sz="2800" b="1" dirty="0">
                <a:solidFill>
                  <a:schemeClr val="tx1"/>
                </a:solidFill>
                <a:latin typeface="Proxima Nova"/>
              </a:rPr>
              <a:t>1.</a:t>
            </a:r>
            <a:r>
              <a:rPr lang="en-US" sz="2800" b="1" dirty="0">
                <a:solidFill>
                  <a:schemeClr val="tx1"/>
                </a:solidFill>
              </a:rPr>
              <a:t> 						</a:t>
            </a:r>
            <a:r>
              <a:rPr lang="en-US" sz="2800" b="1" dirty="0">
                <a:solidFill>
                  <a:schemeClr val="tx1"/>
                </a:solidFill>
                <a:latin typeface="Proxima Nova"/>
              </a:rPr>
              <a:t>2.</a:t>
            </a:r>
            <a:endParaRPr lang="en-IN" sz="2800" dirty="0">
              <a:solidFill>
                <a:schemeClr val="tx1"/>
              </a:solidFill>
              <a:latin typeface="Proxima Nova"/>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p>
        </p:txBody>
      </p:sp>
      <p:pic>
        <p:nvPicPr>
          <p:cNvPr id="2" name="Picture 1"/>
          <p:cNvPicPr>
            <a:picLocks noChangeAspect="1"/>
          </p:cNvPicPr>
          <p:nvPr/>
        </p:nvPicPr>
        <p:blipFill>
          <a:blip r:embed="rId3"/>
          <a:stretch>
            <a:fillRect/>
          </a:stretch>
        </p:blipFill>
        <p:spPr>
          <a:xfrm>
            <a:off x="1030498" y="2417957"/>
            <a:ext cx="3689544" cy="1741306"/>
          </a:xfrm>
          <a:prstGeom prst="rect">
            <a:avLst/>
          </a:prstGeom>
        </p:spPr>
      </p:pic>
      <p:pic>
        <p:nvPicPr>
          <p:cNvPr id="3" name="Picture 2"/>
          <p:cNvPicPr>
            <a:picLocks noChangeAspect="1"/>
          </p:cNvPicPr>
          <p:nvPr/>
        </p:nvPicPr>
        <p:blipFill>
          <a:blip r:embed="rId4"/>
          <a:stretch>
            <a:fillRect/>
          </a:stretch>
        </p:blipFill>
        <p:spPr>
          <a:xfrm>
            <a:off x="6692824" y="2557090"/>
            <a:ext cx="3521852" cy="1463040"/>
          </a:xfrm>
          <a:prstGeom prst="rect">
            <a:avLst/>
          </a:prstGeom>
        </p:spPr>
      </p:pic>
      <p:sp>
        <p:nvSpPr>
          <p:cNvPr id="7" name="TextBox 6">
            <a:extLst>
              <a:ext uri="{FF2B5EF4-FFF2-40B4-BE49-F238E27FC236}">
                <a16:creationId xmlns:a16="http://schemas.microsoft.com/office/drawing/2014/main" id="{48B29517-03FF-4FA6-A5C5-9453C765464B}"/>
              </a:ext>
            </a:extLst>
          </p:cNvPr>
          <p:cNvSpPr txBox="1"/>
          <p:nvPr/>
        </p:nvSpPr>
        <p:spPr>
          <a:xfrm>
            <a:off x="938246" y="4396840"/>
            <a:ext cx="3781796" cy="954107"/>
          </a:xfrm>
          <a:prstGeom prst="rect">
            <a:avLst/>
          </a:prstGeom>
          <a:noFill/>
        </p:spPr>
        <p:txBody>
          <a:bodyPr wrap="square" rtlCol="0">
            <a:spAutoFit/>
          </a:bodyPr>
          <a:lstStyle/>
          <a:p>
            <a:r>
              <a:rPr lang="en-IN" sz="2800" dirty="0">
                <a:solidFill>
                  <a:srgbClr val="FF0000"/>
                </a:solidFill>
              </a:rPr>
              <a:t>△</a:t>
            </a:r>
            <a:r>
              <a:rPr lang="en-IN" sz="2800" i="1" dirty="0">
                <a:solidFill>
                  <a:srgbClr val="FF0000"/>
                </a:solidFill>
              </a:rPr>
              <a:t>JKL </a:t>
            </a:r>
            <a:r>
              <a:rPr lang="en-IN" sz="2800" dirty="0">
                <a:solidFill>
                  <a:srgbClr val="FF0000"/>
                </a:solidFill>
              </a:rPr>
              <a:t>∼ △</a:t>
            </a:r>
            <a:r>
              <a:rPr lang="en-IN" sz="2800" i="1" dirty="0">
                <a:solidFill>
                  <a:srgbClr val="FF0000"/>
                </a:solidFill>
              </a:rPr>
              <a:t>NPM</a:t>
            </a:r>
            <a:r>
              <a:rPr lang="en-IN" sz="2800" dirty="0">
                <a:solidFill>
                  <a:srgbClr val="FF0000"/>
                </a:solidFill>
              </a:rPr>
              <a:t>; SSS Similarity</a:t>
            </a:r>
          </a:p>
        </p:txBody>
      </p:sp>
      <p:sp>
        <p:nvSpPr>
          <p:cNvPr id="9" name="TextBox 8">
            <a:extLst>
              <a:ext uri="{FF2B5EF4-FFF2-40B4-BE49-F238E27FC236}">
                <a16:creationId xmlns:a16="http://schemas.microsoft.com/office/drawing/2014/main" id="{AB7FCBFD-F7DB-4467-883B-7809C539CD45}"/>
              </a:ext>
            </a:extLst>
          </p:cNvPr>
          <p:cNvSpPr txBox="1"/>
          <p:nvPr/>
        </p:nvSpPr>
        <p:spPr>
          <a:xfrm>
            <a:off x="6692824" y="4396839"/>
            <a:ext cx="3781796" cy="954107"/>
          </a:xfrm>
          <a:prstGeom prst="rect">
            <a:avLst/>
          </a:prstGeom>
          <a:noFill/>
        </p:spPr>
        <p:txBody>
          <a:bodyPr wrap="square" rtlCol="0">
            <a:spAutoFit/>
          </a:bodyPr>
          <a:lstStyle/>
          <a:p>
            <a:r>
              <a:rPr lang="en-IN" sz="2800" dirty="0">
                <a:solidFill>
                  <a:srgbClr val="FF0000"/>
                </a:solidFill>
              </a:rPr>
              <a:t>△</a:t>
            </a:r>
            <a:r>
              <a:rPr lang="en-IN" sz="2800" i="1" dirty="0">
                <a:solidFill>
                  <a:srgbClr val="FF0000"/>
                </a:solidFill>
              </a:rPr>
              <a:t>XWY </a:t>
            </a:r>
            <a:r>
              <a:rPr lang="en-IN" sz="2800" dirty="0">
                <a:solidFill>
                  <a:srgbClr val="FF0000"/>
                </a:solidFill>
              </a:rPr>
              <a:t>∼ △</a:t>
            </a:r>
            <a:r>
              <a:rPr lang="en-IN" sz="2800" i="1" dirty="0">
                <a:solidFill>
                  <a:srgbClr val="FF0000"/>
                </a:solidFill>
              </a:rPr>
              <a:t>ZVY</a:t>
            </a:r>
            <a:r>
              <a:rPr lang="en-IN" sz="2800" dirty="0">
                <a:solidFill>
                  <a:srgbClr val="FF0000"/>
                </a:solidFill>
              </a:rPr>
              <a:t>; SAS Similarity</a:t>
            </a:r>
          </a:p>
        </p:txBody>
      </p:sp>
    </p:spTree>
    <p:extLst>
      <p:ext uri="{BB962C8B-B14F-4D97-AF65-F5344CB8AC3E}">
        <p14:creationId xmlns:p14="http://schemas.microsoft.com/office/powerpoint/2010/main" val="4211306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1"/>
            <a:ext cx="9827127" cy="46387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Proxima Nova"/>
              </a:rPr>
              <a:t>3.</a:t>
            </a:r>
            <a:r>
              <a:rPr lang="en-US" sz="2800" b="1" dirty="0">
                <a:solidFill>
                  <a:schemeClr val="tx1"/>
                </a:solidFill>
              </a:rPr>
              <a:t> </a:t>
            </a:r>
            <a:r>
              <a:rPr lang="en-IN" sz="2800" dirty="0"/>
              <a:t>What is the value of </a:t>
            </a:r>
            <a:r>
              <a:rPr lang="en-IN" sz="2800" i="1" dirty="0"/>
              <a:t>x</a:t>
            </a:r>
            <a:r>
              <a:rPr lang="en-IN" sz="2800" dirty="0"/>
              <a:t>? </a:t>
            </a:r>
            <a:r>
              <a:rPr lang="en-IN" sz="2800" dirty="0">
                <a:solidFill>
                  <a:srgbClr val="FF0000"/>
                </a:solidFill>
              </a:rPr>
              <a:t>1.2</a:t>
            </a:r>
          </a:p>
          <a:p>
            <a:endParaRPr lang="en-IN" sz="28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p>
        </p:txBody>
      </p:sp>
      <p:pic>
        <p:nvPicPr>
          <p:cNvPr id="7" name="Picture 6">
            <a:extLst>
              <a:ext uri="{FF2B5EF4-FFF2-40B4-BE49-F238E27FC236}">
                <a16:creationId xmlns:a16="http://schemas.microsoft.com/office/drawing/2014/main" id="{37144808-3C46-4CF0-B4A5-E0C7CFB06008}"/>
              </a:ext>
            </a:extLst>
          </p:cNvPr>
          <p:cNvPicPr>
            <a:picLocks noChangeAspect="1"/>
          </p:cNvPicPr>
          <p:nvPr/>
        </p:nvPicPr>
        <p:blipFill>
          <a:blip r:embed="rId3"/>
          <a:stretch>
            <a:fillRect/>
          </a:stretch>
        </p:blipFill>
        <p:spPr>
          <a:xfrm>
            <a:off x="1121939" y="2543821"/>
            <a:ext cx="2480161" cy="2980156"/>
          </a:xfrm>
          <a:prstGeom prst="rect">
            <a:avLst/>
          </a:prstGeom>
        </p:spPr>
      </p:pic>
    </p:spTree>
    <p:extLst>
      <p:ext uri="{BB962C8B-B14F-4D97-AF65-F5344CB8AC3E}">
        <p14:creationId xmlns:p14="http://schemas.microsoft.com/office/powerpoint/2010/main" val="379194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1"/>
            <a:ext cx="9810348" cy="491355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Are the triangles similar? Justify your answer.</a:t>
            </a:r>
          </a:p>
          <a:p>
            <a:pPr marL="5557838" indent="-5557838"/>
            <a:r>
              <a:rPr lang="en-US" sz="2800" b="1" dirty="0">
                <a:solidFill>
                  <a:schemeClr val="tx1"/>
                </a:solidFill>
                <a:latin typeface="Proxima Nova" panose="02000506030000020004" pitchFamily="50" charset="0"/>
              </a:rPr>
              <a:t>1.</a:t>
            </a:r>
            <a:r>
              <a:rPr lang="en-US" sz="2800" dirty="0">
                <a:solidFill>
                  <a:schemeClr val="tx1"/>
                </a:solidFill>
                <a:latin typeface="Proxima Nova" panose="02000506030000020004" pitchFamily="50" charset="0"/>
              </a:rPr>
              <a:t> </a:t>
            </a:r>
            <a:r>
              <a:rPr lang="en-US" sz="2800" dirty="0">
                <a:solidFill>
                  <a:srgbClr val="333333"/>
                </a:solidFill>
                <a:latin typeface="Proxima Nova" panose="02000506030000020004" pitchFamily="50" charset="0"/>
              </a:rPr>
              <a:t>	</a:t>
            </a:r>
            <a:r>
              <a:rPr lang="en-US" sz="2800" b="1" dirty="0">
                <a:solidFill>
                  <a:schemeClr val="tx1"/>
                </a:solidFill>
                <a:latin typeface="Proxima Nova" panose="02000506030000020004" pitchFamily="50" charset="0"/>
              </a:rPr>
              <a:t>2.</a:t>
            </a:r>
            <a:r>
              <a:rPr lang="en-US" sz="2800" dirty="0">
                <a:solidFill>
                  <a:schemeClr val="tx1"/>
                </a:solidFill>
                <a:latin typeface="Proxima Nova" panose="02000506030000020004" pitchFamily="50" charset="0"/>
              </a:rPr>
              <a:t> </a:t>
            </a:r>
            <a:endParaRPr lang="en-US" sz="2800" b="1" dirty="0">
              <a:solidFill>
                <a:schemeClr val="tx1"/>
              </a:solidFill>
              <a:latin typeface="Proxima Nova" panose="02000506030000020004" pitchFamily="50" charset="0"/>
            </a:endParaRPr>
          </a:p>
          <a:p>
            <a:pPr>
              <a:spcAft>
                <a:spcPts val="1200"/>
              </a:spcAft>
            </a:pPr>
            <a:endParaRPr lang="en-US" sz="2800" b="1" dirty="0">
              <a:solidFill>
                <a:srgbClr val="333333"/>
              </a:solidFill>
              <a:latin typeface="Proxima Nova" panose="02000506030000020004" pitchFamily="50" charset="0"/>
            </a:endParaRPr>
          </a:p>
          <a:p>
            <a:pPr>
              <a:spcAft>
                <a:spcPts val="1200"/>
              </a:spcAft>
            </a:pPr>
            <a:endParaRPr lang="en-US" sz="2800" b="1" dirty="0">
              <a:solidFill>
                <a:srgbClr val="333333"/>
              </a:solidFill>
              <a:latin typeface="Proxima Nova" panose="02000506030000020004" pitchFamily="50" charset="0"/>
            </a:endParaRPr>
          </a:p>
        </p:txBody>
      </p:sp>
      <p:sp>
        <p:nvSpPr>
          <p:cNvPr id="5" name="TextBox 4"/>
          <p:cNvSpPr txBox="1"/>
          <p:nvPr/>
        </p:nvSpPr>
        <p:spPr>
          <a:xfrm>
            <a:off x="1200414" y="4277380"/>
            <a:ext cx="1987296" cy="523220"/>
          </a:xfrm>
          <a:prstGeom prst="rect">
            <a:avLst/>
          </a:prstGeom>
          <a:noFill/>
        </p:spPr>
        <p:txBody>
          <a:bodyPr wrap="square" rtlCol="0">
            <a:spAutoFit/>
          </a:bodyPr>
          <a:lstStyle/>
          <a:p>
            <a:r>
              <a:rPr lang="en-IN" sz="2800" b="1" dirty="0">
                <a:solidFill>
                  <a:srgbClr val="FF0000"/>
                </a:solidFill>
                <a:latin typeface="Proxima Nova" panose="02000506030000020004"/>
              </a:rPr>
              <a:t>yes; SSS</a:t>
            </a:r>
          </a:p>
        </p:txBody>
      </p:sp>
      <p:sp>
        <p:nvSpPr>
          <p:cNvPr id="11" name="TextBox 10"/>
          <p:cNvSpPr txBox="1"/>
          <p:nvPr/>
        </p:nvSpPr>
        <p:spPr>
          <a:xfrm>
            <a:off x="6699536" y="4272739"/>
            <a:ext cx="4558272" cy="523220"/>
          </a:xfrm>
          <a:prstGeom prst="rect">
            <a:avLst/>
          </a:prstGeom>
          <a:noFill/>
        </p:spPr>
        <p:txBody>
          <a:bodyPr wrap="square" rtlCol="0">
            <a:spAutoFit/>
          </a:bodyPr>
          <a:lstStyle/>
          <a:p>
            <a:r>
              <a:rPr lang="en-IN" sz="2800" b="1" dirty="0">
                <a:solidFill>
                  <a:srgbClr val="FF0000"/>
                </a:solidFill>
                <a:latin typeface="Proxima Nova" panose="02000506030000020004"/>
              </a:rPr>
              <a:t>yes; Sample answer: AA</a:t>
            </a:r>
          </a:p>
        </p:txBody>
      </p:sp>
      <p:pic>
        <p:nvPicPr>
          <p:cNvPr id="13" name="Picture 12"/>
          <p:cNvPicPr>
            <a:picLocks noChangeAspect="1"/>
          </p:cNvPicPr>
          <p:nvPr/>
        </p:nvPicPr>
        <p:blipFill>
          <a:blip r:embed="rId3"/>
          <a:stretch>
            <a:fillRect/>
          </a:stretch>
        </p:blipFill>
        <p:spPr>
          <a:xfrm>
            <a:off x="1200414" y="1999876"/>
            <a:ext cx="4181412" cy="2129068"/>
          </a:xfrm>
          <a:prstGeom prst="rect">
            <a:avLst/>
          </a:prstGeom>
        </p:spPr>
      </p:pic>
      <p:pic>
        <p:nvPicPr>
          <p:cNvPr id="15" name="Picture 14"/>
          <p:cNvPicPr>
            <a:picLocks noChangeAspect="1"/>
          </p:cNvPicPr>
          <p:nvPr/>
        </p:nvPicPr>
        <p:blipFill>
          <a:blip r:embed="rId4"/>
          <a:stretch>
            <a:fillRect/>
          </a:stretch>
        </p:blipFill>
        <p:spPr>
          <a:xfrm>
            <a:off x="6699536" y="1997006"/>
            <a:ext cx="3840415" cy="2134808"/>
          </a:xfrm>
          <a:prstGeom prst="rect">
            <a:avLst/>
          </a:prstGeom>
        </p:spPr>
      </p:pic>
    </p:spTree>
    <p:extLst>
      <p:ext uri="{BB962C8B-B14F-4D97-AF65-F5344CB8AC3E}">
        <p14:creationId xmlns:p14="http://schemas.microsoft.com/office/powerpoint/2010/main" val="217676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1"/>
            <a:ext cx="9810348" cy="491355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Are the triangles congruent? Justify your answer.</a:t>
            </a:r>
          </a:p>
          <a:p>
            <a:pPr marL="5557838" indent="-5557838"/>
            <a:r>
              <a:rPr lang="en-US" sz="2800" b="1" dirty="0">
                <a:solidFill>
                  <a:schemeClr val="tx1"/>
                </a:solidFill>
                <a:latin typeface="Proxima Nova" panose="02000506030000020004" pitchFamily="50" charset="0"/>
              </a:rPr>
              <a:t>3.</a:t>
            </a:r>
            <a:r>
              <a:rPr lang="en-US" sz="2800" dirty="0">
                <a:solidFill>
                  <a:schemeClr val="tx1"/>
                </a:solidFill>
                <a:latin typeface="Proxima Nova" panose="02000506030000020004" pitchFamily="50" charset="0"/>
              </a:rPr>
              <a:t> </a:t>
            </a:r>
            <a:r>
              <a:rPr lang="en-US" sz="2800" dirty="0">
                <a:solidFill>
                  <a:srgbClr val="333333"/>
                </a:solidFill>
                <a:latin typeface="Proxima Nova" panose="02000506030000020004" pitchFamily="50" charset="0"/>
              </a:rPr>
              <a:t>	</a:t>
            </a:r>
            <a:r>
              <a:rPr lang="en-US" sz="2800" b="1" dirty="0">
                <a:solidFill>
                  <a:schemeClr val="tx1"/>
                </a:solidFill>
                <a:latin typeface="Proxima Nova" panose="02000506030000020004" pitchFamily="50" charset="0"/>
              </a:rPr>
              <a:t>4.</a:t>
            </a:r>
            <a:r>
              <a:rPr lang="en-US" sz="2800" dirty="0">
                <a:solidFill>
                  <a:schemeClr val="tx1"/>
                </a:solidFill>
                <a:latin typeface="Proxima Nova" panose="02000506030000020004" pitchFamily="50" charset="0"/>
              </a:rPr>
              <a:t> </a:t>
            </a:r>
            <a:endParaRPr lang="en-US" sz="2800" b="1" dirty="0">
              <a:solidFill>
                <a:schemeClr val="tx1"/>
              </a:solidFill>
              <a:latin typeface="Proxima Nova" panose="02000506030000020004" pitchFamily="50" charset="0"/>
            </a:endParaRPr>
          </a:p>
          <a:p>
            <a:pPr>
              <a:spcAft>
                <a:spcPts val="1200"/>
              </a:spcAft>
            </a:pPr>
            <a:endParaRPr lang="en-US" sz="2800" b="1" dirty="0">
              <a:solidFill>
                <a:srgbClr val="333333"/>
              </a:solidFill>
              <a:latin typeface="Proxima Nova" panose="02000506030000020004" pitchFamily="50" charset="0"/>
            </a:endParaRPr>
          </a:p>
          <a:p>
            <a:pPr>
              <a:spcAft>
                <a:spcPts val="1200"/>
              </a:spcAft>
            </a:pPr>
            <a:endParaRPr lang="en-US" sz="2800" b="1" dirty="0">
              <a:solidFill>
                <a:srgbClr val="333333"/>
              </a:solidFill>
              <a:latin typeface="Proxima Nova" panose="02000506030000020004" pitchFamily="50" charset="0"/>
            </a:endParaRPr>
          </a:p>
        </p:txBody>
      </p:sp>
      <p:sp>
        <p:nvSpPr>
          <p:cNvPr id="5" name="TextBox 4"/>
          <p:cNvSpPr txBox="1"/>
          <p:nvPr/>
        </p:nvSpPr>
        <p:spPr>
          <a:xfrm>
            <a:off x="1200414" y="4277380"/>
            <a:ext cx="1987296" cy="523220"/>
          </a:xfrm>
          <a:prstGeom prst="rect">
            <a:avLst/>
          </a:prstGeom>
          <a:noFill/>
        </p:spPr>
        <p:txBody>
          <a:bodyPr wrap="square" rtlCol="0">
            <a:spAutoFit/>
          </a:bodyPr>
          <a:lstStyle/>
          <a:p>
            <a:r>
              <a:rPr lang="en-IN" sz="2800" b="1" dirty="0">
                <a:solidFill>
                  <a:srgbClr val="FF0000"/>
                </a:solidFill>
                <a:latin typeface="Proxima Nova" panose="02000506030000020004"/>
              </a:rPr>
              <a:t>yes; SAS</a:t>
            </a:r>
          </a:p>
        </p:txBody>
      </p:sp>
      <p:sp>
        <p:nvSpPr>
          <p:cNvPr id="11" name="TextBox 10"/>
          <p:cNvSpPr txBox="1"/>
          <p:nvPr/>
        </p:nvSpPr>
        <p:spPr>
          <a:xfrm>
            <a:off x="6699535" y="4272739"/>
            <a:ext cx="2040703" cy="523220"/>
          </a:xfrm>
          <a:prstGeom prst="rect">
            <a:avLst/>
          </a:prstGeom>
          <a:noFill/>
        </p:spPr>
        <p:txBody>
          <a:bodyPr wrap="square" rtlCol="0">
            <a:spAutoFit/>
          </a:bodyPr>
          <a:lstStyle/>
          <a:p>
            <a:r>
              <a:rPr lang="en-IN" sz="2800" b="1" dirty="0">
                <a:solidFill>
                  <a:srgbClr val="FF0000"/>
                </a:solidFill>
                <a:latin typeface="Proxima Nova" panose="02000506030000020004"/>
              </a:rPr>
              <a:t>yes; SSS</a:t>
            </a:r>
          </a:p>
        </p:txBody>
      </p:sp>
      <p:pic>
        <p:nvPicPr>
          <p:cNvPr id="2" name="Picture 1"/>
          <p:cNvPicPr>
            <a:picLocks noChangeAspect="1"/>
          </p:cNvPicPr>
          <p:nvPr/>
        </p:nvPicPr>
        <p:blipFill>
          <a:blip r:embed="rId3"/>
          <a:stretch>
            <a:fillRect/>
          </a:stretch>
        </p:blipFill>
        <p:spPr>
          <a:xfrm>
            <a:off x="1200414" y="2043175"/>
            <a:ext cx="3611015" cy="2147865"/>
          </a:xfrm>
          <a:prstGeom prst="rect">
            <a:avLst/>
          </a:prstGeom>
        </p:spPr>
      </p:pic>
      <p:pic>
        <p:nvPicPr>
          <p:cNvPr id="3" name="Picture 2"/>
          <p:cNvPicPr>
            <a:picLocks noChangeAspect="1"/>
          </p:cNvPicPr>
          <p:nvPr/>
        </p:nvPicPr>
        <p:blipFill>
          <a:blip r:embed="rId4"/>
          <a:stretch>
            <a:fillRect/>
          </a:stretch>
        </p:blipFill>
        <p:spPr>
          <a:xfrm>
            <a:off x="6934200" y="2029262"/>
            <a:ext cx="4768669" cy="1331105"/>
          </a:xfrm>
          <a:prstGeom prst="rect">
            <a:avLst/>
          </a:prstGeom>
        </p:spPr>
      </p:pic>
      <p:sp>
        <p:nvSpPr>
          <p:cNvPr id="4" name="TextBox 3"/>
          <p:cNvSpPr txBox="1"/>
          <p:nvPr/>
        </p:nvSpPr>
        <p:spPr>
          <a:xfrm>
            <a:off x="476652" y="4953000"/>
            <a:ext cx="9810348" cy="954107"/>
          </a:xfrm>
          <a:prstGeom prst="rect">
            <a:avLst/>
          </a:prstGeom>
          <a:noFill/>
        </p:spPr>
        <p:txBody>
          <a:bodyPr wrap="square" rtlCol="0">
            <a:spAutoFit/>
          </a:bodyPr>
          <a:lstStyle/>
          <a:p>
            <a:r>
              <a:rPr lang="en-IN" sz="2800" b="1" dirty="0">
                <a:latin typeface="Proxima Nova" panose="02000506030000020004"/>
              </a:rPr>
              <a:t>5.</a:t>
            </a:r>
            <a:r>
              <a:rPr lang="en-IN" sz="2800" b="1" dirty="0"/>
              <a:t> </a:t>
            </a:r>
            <a:r>
              <a:rPr lang="en-IN" sz="2800" dirty="0"/>
              <a:t>What shortcuts can be used to prove that two triangles are congruent? </a:t>
            </a:r>
            <a:r>
              <a:rPr lang="en-IN" sz="2800" b="1" dirty="0">
                <a:solidFill>
                  <a:srgbClr val="FF0000"/>
                </a:solidFill>
                <a:latin typeface="Proxima Nova" panose="02000506030000020004"/>
              </a:rPr>
              <a:t>SAS, SSS, ASA, AAS, HL, HA, LL, LA</a:t>
            </a:r>
            <a:r>
              <a:rPr lang="en-IN" sz="2800" b="1" dirty="0">
                <a:latin typeface="Proxima Nova" panose="02000506030000020004"/>
              </a:rPr>
              <a:t> </a:t>
            </a:r>
          </a:p>
        </p:txBody>
      </p:sp>
    </p:spTree>
    <p:extLst>
      <p:ext uri="{BB962C8B-B14F-4D97-AF65-F5344CB8AC3E}">
        <p14:creationId xmlns:p14="http://schemas.microsoft.com/office/powerpoint/2010/main" val="2197298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3108543"/>
          </a:xfrm>
          <a:prstGeom prst="rect">
            <a:avLst/>
          </a:prstGeom>
          <a:noFill/>
        </p:spPr>
        <p:txBody>
          <a:bodyPr wrap="square" rtlCol="0">
            <a:spAutoFit/>
          </a:bodyPr>
          <a:lstStyle/>
          <a:p>
            <a:r>
              <a:rPr lang="en-IN" sz="2800" b="1" dirty="0"/>
              <a:t>MA.912.GR.1.2 </a:t>
            </a:r>
            <a:r>
              <a:rPr lang="en-IN" sz="2800" dirty="0">
                <a:solidFill>
                  <a:schemeClr val="tx2"/>
                </a:solidFill>
              </a:rPr>
              <a:t>Prove triangle congruence or similarity using Side-Side- Side, Side-Angle-Side, Angle-Side-Angle, Angle-Angle-Side, Angle-Angle and Hypotenuse-Leg. </a:t>
            </a:r>
          </a:p>
          <a:p>
            <a:r>
              <a:rPr lang="en-IN" sz="2800" b="1" dirty="0"/>
              <a:t>MA.912.GR.1.6 </a:t>
            </a:r>
            <a:r>
              <a:rPr lang="en-IN" sz="2800" dirty="0">
                <a:solidFill>
                  <a:schemeClr val="tx2"/>
                </a:solidFill>
              </a:rPr>
              <a:t>Solve mathematical and real-world problems involving congruence or similarity in two-dimensional figures.</a:t>
            </a:r>
            <a:endParaRPr lang="en-US" sz="2800" dirty="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7561132" cy="11530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dirty="0">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3108543"/>
          </a:xfrm>
          <a:prstGeom prst="rect">
            <a:avLst/>
          </a:prstGeom>
          <a:noFill/>
        </p:spPr>
        <p:txBody>
          <a:bodyPr wrap="square" rtlCol="0">
            <a:spAutoFit/>
          </a:bodyPr>
          <a:lstStyle/>
          <a:p>
            <a:pPr fontAlgn="t"/>
            <a:r>
              <a:rPr lang="en-US" sz="2800" b="1" dirty="0"/>
              <a:t>MA.K12.MTR.2.1</a:t>
            </a:r>
          </a:p>
          <a:p>
            <a:pPr fontAlgn="t"/>
            <a:r>
              <a:rPr lang="en-US" sz="2800" dirty="0">
                <a:solidFill>
                  <a:schemeClr val="tx2"/>
                </a:solidFill>
              </a:rPr>
              <a:t>Demonstrate understanding by representing problems in multiple ways.</a:t>
            </a:r>
          </a:p>
          <a:p>
            <a:pPr fontAlgn="t"/>
            <a:endParaRPr lang="en-US" sz="2800" dirty="0">
              <a:solidFill>
                <a:schemeClr val="tx2"/>
              </a:solidFill>
            </a:endParaRPr>
          </a:p>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62285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10560428" cy="46692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Content Objectives</a:t>
            </a:r>
            <a:br>
              <a:rPr lang="en-US" sz="2800" b="1" dirty="0">
                <a:solidFill>
                  <a:schemeClr val="tx1"/>
                </a:solidFill>
                <a:latin typeface="+mj-lt"/>
              </a:rPr>
            </a:br>
            <a:r>
              <a:rPr lang="en-IN" sz="2800" dirty="0">
                <a:latin typeface="+mj-lt"/>
              </a:rPr>
              <a:t>Students use the SSS and SAS Similarity criteria to solve problems and prove triangles similar.</a:t>
            </a:r>
            <a:br>
              <a:rPr lang="en-US" sz="2800" dirty="0">
                <a:latin typeface="+mj-lt"/>
              </a:rPr>
            </a:br>
            <a:endParaRPr lang="en-US" sz="2800" dirty="0">
              <a:latin typeface="+mj-lt"/>
            </a:endParaRPr>
          </a:p>
          <a:p>
            <a:r>
              <a:rPr lang="en-US" sz="2800" b="1" dirty="0">
                <a:solidFill>
                  <a:schemeClr val="tx1"/>
                </a:solidFill>
                <a:latin typeface="+mj-lt"/>
              </a:rPr>
              <a:t>Language Objectives</a:t>
            </a:r>
          </a:p>
          <a:p>
            <a:pPr marL="291600" indent="-291600">
              <a:buFont typeface="Arial" panose="020B0604020202020204" pitchFamily="34" charset="0"/>
              <a:buChar char="•"/>
            </a:pPr>
            <a:r>
              <a:rPr lang="en-IN" sz="2800" dirty="0"/>
              <a:t>Students use </a:t>
            </a:r>
            <a:r>
              <a:rPr lang="en-IN" sz="2800" i="1" dirty="0"/>
              <a:t>if </a:t>
            </a:r>
            <a:r>
              <a:rPr lang="en-IN" sz="2800" dirty="0"/>
              <a:t>and </a:t>
            </a:r>
            <a:r>
              <a:rPr lang="en-IN" sz="2800" i="1" dirty="0"/>
              <a:t>because </a:t>
            </a:r>
            <a:r>
              <a:rPr lang="en-IN" sz="2800" dirty="0"/>
              <a:t>to talk about using the SSS and SAS Similarity criteria to solve problems and prove triangles similar.</a:t>
            </a:r>
          </a:p>
          <a:p>
            <a:pPr marL="291600" indent="-291600">
              <a:buFont typeface="Arial" panose="020B0604020202020204" pitchFamily="34" charset="0"/>
              <a:buChar char="•"/>
            </a:pPr>
            <a:r>
              <a:rPr lang="en-IN" sz="2800" dirty="0"/>
              <a:t>To optimize output, students participate in MLR3: Three Reads.</a:t>
            </a: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Lesson Objectives</a:t>
            </a:r>
            <a:endParaRPr lang="en-US" dirty="0">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1" y="1552471"/>
            <a:ext cx="8784515" cy="153497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You can use the AA Similarity Postulate to prove the following two theorems.</a:t>
            </a:r>
            <a:endParaRPr lang="en-US" sz="2800" dirty="0">
              <a:latin typeface="+mj-lt"/>
            </a:endParaRPr>
          </a:p>
          <a:p>
            <a:r>
              <a:rPr lang="en-IN" sz="2800" b="1" dirty="0">
                <a:solidFill>
                  <a:schemeClr val="tx1"/>
                </a:solidFill>
              </a:rPr>
              <a:t>Theorem 8.4: </a:t>
            </a:r>
            <a:r>
              <a:rPr lang="en-IN" sz="2800" b="1" dirty="0"/>
              <a:t>Side-Side-Side (SSS) Similarity</a:t>
            </a:r>
            <a:endParaRPr lang="en-IN" sz="28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IN" sz="2800" b="0" dirty="0">
                <a:solidFill>
                  <a:schemeClr val="tx1"/>
                </a:solidFill>
              </a:rPr>
              <a:t>Similar Triangles: SSS and SAS Similarity</a:t>
            </a:r>
            <a:endParaRPr lang="en-US" sz="2800" b="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319370683"/>
                  </p:ext>
                </p:extLst>
              </p:nvPr>
            </p:nvGraphicFramePr>
            <p:xfrm>
              <a:off x="459871" y="3168639"/>
              <a:ext cx="10017728" cy="3129128"/>
            </p:xfrm>
            <a:graphic>
              <a:graphicData uri="http://schemas.openxmlformats.org/drawingml/2006/table">
                <a:tbl>
                  <a:tblPr firstRow="1" bandRow="1">
                    <a:tableStyleId>{2D5ABB26-0587-4C30-8999-92F81FD0307C}</a:tableStyleId>
                  </a:tblPr>
                  <a:tblGrid>
                    <a:gridCol w="1879568">
                      <a:extLst>
                        <a:ext uri="{9D8B030D-6E8A-4147-A177-3AD203B41FA5}">
                          <a16:colId xmlns:a16="http://schemas.microsoft.com/office/drawing/2014/main" val="3081613155"/>
                        </a:ext>
                      </a:extLst>
                    </a:gridCol>
                    <a:gridCol w="8138160">
                      <a:extLst>
                        <a:ext uri="{9D8B030D-6E8A-4147-A177-3AD203B41FA5}">
                          <a16:colId xmlns:a16="http://schemas.microsoft.com/office/drawing/2014/main" val="948473232"/>
                        </a:ext>
                      </a:extLst>
                    </a:gridCol>
                  </a:tblGrid>
                  <a:tr h="1026008">
                    <a:tc>
                      <a:txBody>
                        <a:bodyPr/>
                        <a:lstStyle/>
                        <a:p>
                          <a:r>
                            <a:rPr lang="en-IN" sz="2800" b="1" dirty="0"/>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dirty="0">
                              <a:solidFill>
                                <a:schemeClr val="tx2"/>
                              </a:solidFill>
                              <a:latin typeface="+mn-lt"/>
                              <a:ea typeface="+mn-ea"/>
                              <a:cs typeface="+mn-cs"/>
                            </a:rPr>
                            <a:t>If the corresponding side lengths of two triangles are proportional, then the triangles are similar.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38527"/>
                      </a:ext>
                    </a:extLst>
                  </a:tr>
                  <a:tr h="2103120">
                    <a:tc>
                      <a:txBody>
                        <a:bodyPr/>
                        <a:lstStyle/>
                        <a:p>
                          <a:r>
                            <a:rPr lang="en-IN" sz="2800" b="1" dirty="0"/>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dirty="0">
                              <a:solidFill>
                                <a:schemeClr val="tx2"/>
                              </a:solidFill>
                              <a:latin typeface="+mn-lt"/>
                              <a:ea typeface="+mn-ea"/>
                              <a:cs typeface="+mn-cs"/>
                            </a:rPr>
                            <a:t>If </a:t>
                          </a:r>
                          <a14:m>
                            <m:oMath xmlns:m="http://schemas.openxmlformats.org/officeDocument/2006/math">
                              <m:f>
                                <m:fPr>
                                  <m:ctrlPr>
                                    <a:rPr lang="en-IN"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rgbClr val="E56857"/>
                                      </a:solidFill>
                                      <a:latin typeface="Cambria Math" panose="02040503050406030204" pitchFamily="18" charset="0"/>
                                      <a:ea typeface="+mn-ea"/>
                                      <a:cs typeface="+mn-cs"/>
                                    </a:rPr>
                                    <m:t>𝐽𝐾</m:t>
                                  </m:r>
                                </m:num>
                                <m:den>
                                  <m:r>
                                    <a:rPr lang="en-US" sz="2800" b="0" i="1" u="none" strike="noStrike" kern="1200" baseline="0" smtClean="0">
                                      <a:solidFill>
                                        <a:srgbClr val="E56857"/>
                                      </a:solidFill>
                                      <a:latin typeface="Cambria Math" panose="02040503050406030204" pitchFamily="18" charset="0"/>
                                      <a:ea typeface="+mn-ea"/>
                                      <a:cs typeface="+mn-cs"/>
                                    </a:rPr>
                                    <m:t>𝑀𝑃</m:t>
                                  </m:r>
                                </m:den>
                              </m:f>
                              <m:r>
                                <a:rPr lang="en-US" sz="2800" b="0" i="1" u="none" strike="noStrike" kern="1200" baseline="0" smtClean="0">
                                  <a:solidFill>
                                    <a:schemeClr val="tx2"/>
                                  </a:solidFill>
                                  <a:latin typeface="Cambria Math" panose="02040503050406030204" pitchFamily="18" charset="0"/>
                                  <a:ea typeface="+mn-ea"/>
                                  <a:cs typeface="+mn-cs"/>
                                </a:rPr>
                                <m:t>=</m:t>
                              </m:r>
                              <m:f>
                                <m:fPr>
                                  <m:ctrlPr>
                                    <a:rPr lang="en-US"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rgbClr val="0289AA"/>
                                      </a:solidFill>
                                      <a:latin typeface="Cambria Math" panose="02040503050406030204" pitchFamily="18" charset="0"/>
                                      <a:ea typeface="+mn-ea"/>
                                      <a:cs typeface="+mn-cs"/>
                                    </a:rPr>
                                    <m:t>𝐾𝐿</m:t>
                                  </m:r>
                                </m:num>
                                <m:den>
                                  <m:r>
                                    <a:rPr lang="en-US" sz="2800" b="0" i="1" u="none" strike="noStrike" kern="1200" baseline="0" smtClean="0">
                                      <a:solidFill>
                                        <a:srgbClr val="00A6B9"/>
                                      </a:solidFill>
                                      <a:latin typeface="Cambria Math" panose="02040503050406030204" pitchFamily="18" charset="0"/>
                                      <a:ea typeface="+mn-ea"/>
                                      <a:cs typeface="+mn-cs"/>
                                    </a:rPr>
                                    <m:t>𝑃𝑄</m:t>
                                  </m:r>
                                </m:den>
                              </m:f>
                              <m:r>
                                <a:rPr lang="en-US" sz="2800" b="0" i="1" u="none" strike="noStrike" kern="1200" baseline="0" smtClean="0">
                                  <a:solidFill>
                                    <a:schemeClr val="tx2"/>
                                  </a:solidFill>
                                  <a:latin typeface="Cambria Math" panose="02040503050406030204" pitchFamily="18" charset="0"/>
                                  <a:ea typeface="+mn-ea"/>
                                  <a:cs typeface="+mn-cs"/>
                                </a:rPr>
                                <m:t>=</m:t>
                              </m:r>
                              <m:f>
                                <m:fPr>
                                  <m:ctrlPr>
                                    <a:rPr lang="en-US"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rgbClr val="822658"/>
                                      </a:solidFill>
                                      <a:latin typeface="Cambria Math" panose="02040503050406030204" pitchFamily="18" charset="0"/>
                                      <a:ea typeface="+mn-ea"/>
                                      <a:cs typeface="+mn-cs"/>
                                    </a:rPr>
                                    <m:t>𝐿𝐽</m:t>
                                  </m:r>
                                </m:num>
                                <m:den>
                                  <m:r>
                                    <a:rPr lang="en-US" sz="2800" b="0" i="1" u="none" strike="noStrike" kern="1200" baseline="0" smtClean="0">
                                      <a:solidFill>
                                        <a:srgbClr val="822658"/>
                                      </a:solidFill>
                                      <a:latin typeface="Cambria Math" panose="02040503050406030204" pitchFamily="18" charset="0"/>
                                      <a:ea typeface="+mn-ea"/>
                                      <a:cs typeface="+mn-cs"/>
                                    </a:rPr>
                                    <m:t>𝑄𝑀</m:t>
                                  </m:r>
                                </m:den>
                              </m:f>
                              <m:r>
                                <a:rPr lang="en-US" sz="2800" b="0" i="1" u="none" strike="noStrike" kern="1200" baseline="0" smtClean="0">
                                  <a:solidFill>
                                    <a:schemeClr val="tx2"/>
                                  </a:solidFill>
                                  <a:latin typeface="Cambria Math" panose="02040503050406030204" pitchFamily="18" charset="0"/>
                                  <a:ea typeface="+mn-ea"/>
                                  <a:cs typeface="+mn-cs"/>
                                </a:rPr>
                                <m:t>,</m:t>
                              </m:r>
                            </m:oMath>
                          </a14:m>
                          <a:endParaRPr lang="en-IN" sz="2800" b="0" i="0" u="none" strike="noStrike" kern="1200" baseline="0" dirty="0">
                            <a:solidFill>
                              <a:schemeClr val="tx2"/>
                            </a:solidFill>
                            <a:latin typeface="+mn-lt"/>
                            <a:ea typeface="+mn-ea"/>
                            <a:cs typeface="+mn-cs"/>
                          </a:endParaRPr>
                        </a:p>
                        <a:p>
                          <a:r>
                            <a:rPr lang="en-IN" sz="2800" b="0" i="0" u="none" strike="noStrike" kern="1200" baseline="0" dirty="0">
                              <a:solidFill>
                                <a:schemeClr val="tx2"/>
                              </a:solidFill>
                              <a:latin typeface="+mn-lt"/>
                              <a:ea typeface="+mn-ea"/>
                              <a:cs typeface="+mn-cs"/>
                            </a:rPr>
                            <a:t>then △</a:t>
                          </a:r>
                          <a:r>
                            <a:rPr lang="en-IN" sz="2800" b="0" i="1" u="none" strike="noStrike" kern="1200" baseline="0" dirty="0">
                              <a:solidFill>
                                <a:schemeClr val="tx2"/>
                              </a:solidFill>
                              <a:latin typeface="+mn-lt"/>
                              <a:ea typeface="+mn-ea"/>
                              <a:cs typeface="+mn-cs"/>
                            </a:rPr>
                            <a:t>JKL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MPQ</a:t>
                          </a:r>
                          <a:r>
                            <a:rPr lang="en-IN" sz="2800" b="0" i="0" u="none" strike="noStrike" kern="1200" baseline="0" dirty="0">
                              <a:solidFill>
                                <a:schemeClr val="tx2"/>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421415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319370683"/>
                  </p:ext>
                </p:extLst>
              </p:nvPr>
            </p:nvGraphicFramePr>
            <p:xfrm>
              <a:off x="459871" y="3168639"/>
              <a:ext cx="10017728" cy="3129128"/>
            </p:xfrm>
            <a:graphic>
              <a:graphicData uri="http://schemas.openxmlformats.org/drawingml/2006/table">
                <a:tbl>
                  <a:tblPr firstRow="1" bandRow="1">
                    <a:tableStyleId>{2D5ABB26-0587-4C30-8999-92F81FD0307C}</a:tableStyleId>
                  </a:tblPr>
                  <a:tblGrid>
                    <a:gridCol w="1879568">
                      <a:extLst>
                        <a:ext uri="{9D8B030D-6E8A-4147-A177-3AD203B41FA5}">
                          <a16:colId xmlns:a16="http://schemas.microsoft.com/office/drawing/2014/main" val="3081613155"/>
                        </a:ext>
                      </a:extLst>
                    </a:gridCol>
                    <a:gridCol w="8138160">
                      <a:extLst>
                        <a:ext uri="{9D8B030D-6E8A-4147-A177-3AD203B41FA5}">
                          <a16:colId xmlns:a16="http://schemas.microsoft.com/office/drawing/2014/main" val="948473232"/>
                        </a:ext>
                      </a:extLst>
                    </a:gridCol>
                  </a:tblGrid>
                  <a:tr h="1026008">
                    <a:tc>
                      <a:txBody>
                        <a:bodyPr/>
                        <a:lstStyle/>
                        <a:p>
                          <a:r>
                            <a:rPr lang="en-IN" sz="2800" b="1" dirty="0"/>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dirty="0">
                              <a:solidFill>
                                <a:schemeClr val="tx2"/>
                              </a:solidFill>
                              <a:latin typeface="+mn-lt"/>
                              <a:ea typeface="+mn-ea"/>
                              <a:cs typeface="+mn-cs"/>
                            </a:rPr>
                            <a:t>If the corresponding side lengths of two triangles are proportional, then the triangles are similar.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38527"/>
                      </a:ext>
                    </a:extLst>
                  </a:tr>
                  <a:tr h="2103120">
                    <a:tc>
                      <a:txBody>
                        <a:bodyPr/>
                        <a:lstStyle/>
                        <a:p>
                          <a:r>
                            <a:rPr lang="en-IN" sz="2800" b="1" dirty="0"/>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3129" t="-51734" r="-150" b="-578"/>
                          </a:stretch>
                        </a:blipFill>
                      </a:tcPr>
                    </a:tc>
                    <a:extLst>
                      <a:ext uri="{0D108BD9-81ED-4DB2-BD59-A6C34878D82A}">
                        <a16:rowId xmlns:a16="http://schemas.microsoft.com/office/drawing/2014/main" val="3054214153"/>
                      </a:ext>
                    </a:extLst>
                  </a:tr>
                </a:tbl>
              </a:graphicData>
            </a:graphic>
          </p:graphicFrame>
        </mc:Fallback>
      </mc:AlternateContent>
      <p:pic>
        <p:nvPicPr>
          <p:cNvPr id="5" name="Picture 4" descr="Shape, polygon&#10;&#10;Description automatically generated">
            <a:extLst>
              <a:ext uri="{FF2B5EF4-FFF2-40B4-BE49-F238E27FC236}">
                <a16:creationId xmlns:a16="http://schemas.microsoft.com/office/drawing/2014/main" id="{D460B98F-88C1-481E-9079-1220622B7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131" y="4287540"/>
            <a:ext cx="2875632" cy="1828800"/>
          </a:xfrm>
          <a:prstGeom prst="rect">
            <a:avLst/>
          </a:prstGeom>
        </p:spPr>
      </p:pic>
    </p:spTree>
    <p:extLst>
      <p:ext uri="{BB962C8B-B14F-4D97-AF65-F5344CB8AC3E}">
        <p14:creationId xmlns:p14="http://schemas.microsoft.com/office/powerpoint/2010/main" val="3120624372"/>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2E7C71-38C8-4AE5-BA32-A0BF338EEF46}">
  <ds:schemaRefs>
    <ds:schemaRef ds:uri="http://schemas.microsoft.com/sharepoint/v3/contenttype/forms"/>
  </ds:schemaRefs>
</ds:datastoreItem>
</file>

<file path=customXml/itemProps2.xml><?xml version="1.0" encoding="utf-8"?>
<ds:datastoreItem xmlns:ds="http://schemas.openxmlformats.org/officeDocument/2006/customXml" ds:itemID="{617F6827-A1D8-4DE9-9ECA-0885C8B1E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0EC8B5-3819-4979-9120-C477F29E8895}">
  <ds:schemaRefs>
    <ds:schemaRef ds:uri="http://purl.org/dc/terms/"/>
    <ds:schemaRef ds:uri="9450ef5d-1a70-432a-a187-b784c13ee2c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ebb11a2-b469-44b8-8bf8-081d58bb64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6707</TotalTime>
  <Words>1629</Words>
  <Application>Microsoft Office PowerPoint</Application>
  <PresentationFormat>Widescreen</PresentationFormat>
  <Paragraphs>193</Paragraphs>
  <Slides>35</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198</cp:revision>
  <cp:lastPrinted>2018-08-01T21:17:27Z</cp:lastPrinted>
  <dcterms:created xsi:type="dcterms:W3CDTF">2020-09-17T18:06:02Z</dcterms:created>
  <dcterms:modified xsi:type="dcterms:W3CDTF">2023-01-02T21:30:56Z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