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6"/>
  </p:notesMasterIdLst>
  <p:handoutMasterIdLst>
    <p:handoutMasterId r:id="rId47"/>
  </p:handoutMasterIdLst>
  <p:sldIdLst>
    <p:sldId id="327" r:id="rId6"/>
    <p:sldId id="358" r:id="rId7"/>
    <p:sldId id="398" r:id="rId8"/>
    <p:sldId id="303" r:id="rId9"/>
    <p:sldId id="403" r:id="rId10"/>
    <p:sldId id="304" r:id="rId11"/>
    <p:sldId id="305" r:id="rId12"/>
    <p:sldId id="330" r:id="rId13"/>
    <p:sldId id="359" r:id="rId14"/>
    <p:sldId id="360" r:id="rId15"/>
    <p:sldId id="362" r:id="rId16"/>
    <p:sldId id="363" r:id="rId17"/>
    <p:sldId id="364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99" r:id="rId26"/>
    <p:sldId id="400" r:id="rId27"/>
    <p:sldId id="378" r:id="rId28"/>
    <p:sldId id="380" r:id="rId29"/>
    <p:sldId id="381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6" r:id="rId42"/>
    <p:sldId id="397" r:id="rId43"/>
    <p:sldId id="401" r:id="rId44"/>
    <p:sldId id="402" r:id="rId4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546A17-CE14-413B-9E73-05EB85D5616D}">
          <p14:sldIdLst>
            <p14:sldId id="327"/>
            <p14:sldId id="358"/>
            <p14:sldId id="398"/>
            <p14:sldId id="303"/>
            <p14:sldId id="403"/>
            <p14:sldId id="304"/>
            <p14:sldId id="305"/>
            <p14:sldId id="330"/>
            <p14:sldId id="359"/>
            <p14:sldId id="360"/>
            <p14:sldId id="362"/>
            <p14:sldId id="363"/>
            <p14:sldId id="364"/>
            <p14:sldId id="366"/>
            <p14:sldId id="367"/>
            <p14:sldId id="368"/>
            <p14:sldId id="369"/>
            <p14:sldId id="370"/>
            <p14:sldId id="371"/>
            <p14:sldId id="372"/>
            <p14:sldId id="399"/>
            <p14:sldId id="400"/>
            <p14:sldId id="378"/>
            <p14:sldId id="380"/>
            <p14:sldId id="381"/>
            <p14:sldId id="383"/>
            <p14:sldId id="384"/>
            <p14:sldId id="385"/>
            <p14:sldId id="386"/>
          </p14:sldIdLst>
        </p14:section>
        <p14:section name="Untitled Section" id="{38106369-3D35-4D71-8389-29272495B13F}">
          <p14:sldIdLst>
            <p14:sldId id="387"/>
            <p14:sldId id="388"/>
            <p14:sldId id="389"/>
            <p14:sldId id="390"/>
            <p14:sldId id="391"/>
            <p14:sldId id="392"/>
            <p14:sldId id="393"/>
            <p14:sldId id="396"/>
            <p14:sldId id="397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615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7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Dubose, Anjetta" initials="DA" lastIdx="1" clrIdx="2">
    <p:extLst>
      <p:ext uri="{19B8F6BF-5375-455C-9EA6-DF929625EA0E}">
        <p15:presenceInfo xmlns:p15="http://schemas.microsoft.com/office/powerpoint/2012/main" userId="S::anjetta.dubose@mheducation.com::a3c767e8-e831-4a14-8601-6bd12d19d5c3" providerId="AD"/>
      </p:ext>
    </p:extLst>
  </p:cmAuthor>
  <p:cmAuthor id="4" name="Justus, Joseph" initials="JJ" lastIdx="1" clrIdx="3">
    <p:extLst>
      <p:ext uri="{19B8F6BF-5375-455C-9EA6-DF929625EA0E}">
        <p15:presenceInfo xmlns:p15="http://schemas.microsoft.com/office/powerpoint/2012/main" userId="S::joseph.justus@mheducation.com::c36d40d1-f060-4972-8bd9-850308908a0f" providerId="AD"/>
      </p:ext>
    </p:extLst>
  </p:cmAuthor>
  <p:cmAuthor id="5" name="Gowthami D" initials="GD" lastIdx="3" clrIdx="4">
    <p:extLst>
      <p:ext uri="{19B8F6BF-5375-455C-9EA6-DF929625EA0E}">
        <p15:presenceInfo xmlns:p15="http://schemas.microsoft.com/office/powerpoint/2012/main" userId="S::D.Gowthami@spi-global.com::66d66eb3-f333-4bee-83bc-5dd82344484a" providerId="AD"/>
      </p:ext>
    </p:extLst>
  </p:cmAuthor>
  <p:cmAuthor id="6" name="Joel B" initials="JB" lastIdx="2" clrIdx="5">
    <p:extLst>
      <p:ext uri="{19B8F6BF-5375-455C-9EA6-DF929625EA0E}">
        <p15:presenceInfo xmlns:p15="http://schemas.microsoft.com/office/powerpoint/2012/main" userId="S::joel.benjamin@spi-global.com::95ddb632-f0c2-46ff-aefc-0c5d5f4a0b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27"/>
    <a:srgbClr val="00A6B9"/>
    <a:srgbClr val="00C7C3"/>
    <a:srgbClr val="02F0DE"/>
    <a:srgbClr val="33F0E1"/>
    <a:srgbClr val="33175A"/>
    <a:srgbClr val="FFB600"/>
    <a:srgbClr val="01708C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BD8DC-A99D-4244-A416-6FE50112AE93}" v="1" dt="2021-12-20T14:29:20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78026" autoAdjust="0"/>
  </p:normalViewPr>
  <p:slideViewPr>
    <p:cSldViewPr snapToGrid="0">
      <p:cViewPr varScale="1">
        <p:scale>
          <a:sx n="46" d="100"/>
          <a:sy n="46" d="100"/>
        </p:scale>
        <p:origin x="1360" y="48"/>
      </p:cViewPr>
      <p:guideLst>
        <p:guide pos="1512"/>
        <p:guide orient="horz" pos="2999"/>
        <p:guide orient="horz" pos="384"/>
        <p:guide orient="horz" pos="2520"/>
        <p:guide orient="horz" pos="1080"/>
        <p:guide orient="horz" pos="1680"/>
        <p:guide orient="horz" pos="3432"/>
        <p:guide orient="horz" pos="3120"/>
        <p:guide pos="48"/>
        <p:guide pos="384"/>
        <p:guide pos="6480"/>
        <p:guide pos="2615"/>
        <p:guide pos="288"/>
        <p:guide orient="horz" pos="2137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6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9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96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3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56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5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0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52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4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7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22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0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32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 dirty="0" err="1"/>
              <a:t>m</a:t>
            </a:r>
            <a:r>
              <a:rPr lang="en-IN" sz="1200" dirty="0" err="1"/>
              <a:t>∠</a:t>
            </a:r>
            <a:r>
              <a:rPr lang="en-IN" sz="1200" i="1" dirty="0" err="1"/>
              <a:t>ABD</a:t>
            </a:r>
            <a:r>
              <a:rPr lang="en-IN" sz="1200" i="1" dirty="0"/>
              <a:t> </a:t>
            </a:r>
            <a:r>
              <a:rPr lang="en-IN" sz="1200" dirty="0"/>
              <a:t>= </a:t>
            </a:r>
            <a:r>
              <a:rPr lang="en-IN" sz="1200" b="0" dirty="0">
                <a:solidFill>
                  <a:srgbClr val="FF0000"/>
                </a:solidFill>
              </a:rPr>
              <a:t>45°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43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79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99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1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>
                    <a:solidFill>
                      <a:srgbClr val="FF0000"/>
                    </a:solidFill>
                  </a:rPr>
                  <a:t>It is given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𝑊𝑋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𝑌𝑋</m:t>
                        </m:r>
                      </m:e>
                    </m:acc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𝑌𝑍</m:t>
                        </m:r>
                      </m:e>
                    </m:acc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. By the </a:t>
                </a:r>
                <a:r>
                  <a:rPr lang="en-IN" sz="1200" dirty="0">
                    <a:solidFill>
                      <a:srgbClr val="FF0000"/>
                    </a:solidFill>
                    <a:uFill>
                      <a:solidFill>
                        <a:schemeClr val="tx2"/>
                      </a:solidFill>
                    </a:uFill>
                  </a:rPr>
                  <a:t>Reflexive</a:t>
                </a:r>
                <a:r>
                  <a:rPr lang="en-IN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Property,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𝑋𝑍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. It is also given that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WXZ</a:t>
                </a:r>
                <a:r>
                  <a:rPr lang="en-IN" sz="1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YXZ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and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XZW</a:t>
                </a:r>
                <a:r>
                  <a:rPr lang="en-IN" sz="1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XZY</a:t>
                </a:r>
                <a:r>
                  <a:rPr lang="en-IN" sz="1200" dirty="0">
                    <a:solidFill>
                      <a:srgbClr val="FF0000"/>
                    </a:solidFill>
                  </a:rPr>
                  <a:t>. So, by the </a:t>
                </a:r>
                <a:r>
                  <a:rPr lang="en-IN" sz="1200" dirty="0">
                    <a:solidFill>
                      <a:srgbClr val="FF0000"/>
                    </a:solidFill>
                    <a:uFill>
                      <a:solidFill>
                        <a:schemeClr val="tx2"/>
                      </a:solidFill>
                    </a:uFill>
                  </a:rPr>
                  <a:t>Third Angles</a:t>
                </a:r>
                <a:r>
                  <a:rPr lang="en-IN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Theorem,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W</a:t>
                </a:r>
                <a:r>
                  <a:rPr lang="en-IN" sz="1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Y</a:t>
                </a:r>
                <a:r>
                  <a:rPr lang="en-IN" sz="1200" dirty="0">
                    <a:solidFill>
                      <a:srgbClr val="FF0000"/>
                    </a:solidFill>
                  </a:rPr>
                  <a:t>. By the definition of congruent triangles, 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WXZ</a:t>
                </a:r>
                <a:r>
                  <a:rPr lang="en-IN" sz="1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YXZ</a:t>
                </a:r>
                <a:r>
                  <a:rPr lang="en-IN" sz="12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 smtClean="0"/>
                  <a:t>It is given </a:t>
                </a:r>
                <a:r>
                  <a:rPr lang="en-IN" sz="1200" dirty="0" smtClean="0"/>
                  <a:t>that </a:t>
                </a:r>
                <a:r>
                  <a:rPr lang="en-IN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𝑊𝑋</a:t>
                </a:r>
                <a:r>
                  <a:rPr lang="en-IN" sz="1200" i="0"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𝑌𝑋</a:t>
                </a:r>
                <a:r>
                  <a:rPr lang="en-I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IN" sz="1200" dirty="0" smtClean="0"/>
                  <a:t> and </a:t>
                </a:r>
                <a:r>
                  <a:rPr lang="en-IN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𝑊𝑍</a:t>
                </a:r>
                <a:r>
                  <a:rPr lang="en-IN" sz="1200" i="0"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𝑌𝑍</a:t>
                </a:r>
                <a:r>
                  <a:rPr lang="en-I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IN" sz="1200" dirty="0" smtClean="0"/>
                  <a:t>. </a:t>
                </a:r>
                <a:r>
                  <a:rPr lang="en-IN" sz="1200" dirty="0"/>
                  <a:t>By </a:t>
                </a:r>
                <a:r>
                  <a:rPr lang="en-IN" sz="1200" dirty="0" smtClean="0"/>
                  <a:t>the </a:t>
                </a:r>
                <a:r>
                  <a:rPr lang="en-IN" sz="1200" b="1" dirty="0" smtClean="0">
                    <a:solidFill>
                      <a:srgbClr val="FF0000"/>
                    </a:solidFill>
                  </a:rPr>
                  <a:t>Reflexive</a:t>
                </a:r>
                <a:r>
                  <a:rPr lang="en-IN" sz="1200" b="1" dirty="0" smtClean="0"/>
                  <a:t> </a:t>
                </a:r>
                <a:r>
                  <a:rPr lang="en-IN" sz="1200" dirty="0" smtClean="0"/>
                  <a:t>Property, </a:t>
                </a:r>
                <a:r>
                  <a:rPr lang="en-IN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𝑋𝑍</a:t>
                </a:r>
                <a:r>
                  <a:rPr lang="en-IN" sz="1200" b="0" i="0"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𝑋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𝑍</a:t>
                </a:r>
                <a:r>
                  <a:rPr lang="en-I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IN" sz="1200" dirty="0" smtClean="0"/>
                  <a:t>. </a:t>
                </a:r>
                <a:r>
                  <a:rPr lang="en-IN" sz="1200" dirty="0"/>
                  <a:t>It is also given that ∠</a:t>
                </a:r>
                <a:r>
                  <a:rPr lang="en-IN" sz="1200" i="1" dirty="0"/>
                  <a:t>WXZ </a:t>
                </a:r>
                <a:r>
                  <a:rPr lang="en-IN" sz="1200" dirty="0"/>
                  <a:t>≅ ∠</a:t>
                </a:r>
                <a:r>
                  <a:rPr lang="en-IN" sz="1200" i="1" dirty="0"/>
                  <a:t>YXZ </a:t>
                </a:r>
                <a:r>
                  <a:rPr lang="en-IN" sz="1200" dirty="0"/>
                  <a:t>and ∠</a:t>
                </a:r>
                <a:r>
                  <a:rPr lang="en-IN" sz="1200" i="1" dirty="0"/>
                  <a:t>XZW </a:t>
                </a:r>
                <a:r>
                  <a:rPr lang="en-IN" sz="1200" dirty="0"/>
                  <a:t>≅ ∠</a:t>
                </a:r>
                <a:r>
                  <a:rPr lang="en-IN" sz="1200" i="1" dirty="0"/>
                  <a:t>XZY</a:t>
                </a:r>
                <a:r>
                  <a:rPr lang="en-IN" sz="1200" dirty="0"/>
                  <a:t>. So, by the </a:t>
                </a:r>
                <a:r>
                  <a:rPr lang="en-IN" sz="1200" b="1" dirty="0">
                    <a:solidFill>
                      <a:srgbClr val="FF0000"/>
                    </a:solidFill>
                  </a:rPr>
                  <a:t>Third Angles</a:t>
                </a:r>
                <a:r>
                  <a:rPr lang="en-IN" sz="1200" b="1" dirty="0"/>
                  <a:t> </a:t>
                </a:r>
                <a:r>
                  <a:rPr lang="en-IN" sz="1200" dirty="0" smtClean="0"/>
                  <a:t>Theorem</a:t>
                </a:r>
                <a:r>
                  <a:rPr lang="en-IN" sz="1200" dirty="0"/>
                  <a:t>, ∠</a:t>
                </a:r>
                <a:r>
                  <a:rPr lang="en-IN" sz="1200" i="1" dirty="0"/>
                  <a:t>W </a:t>
                </a:r>
                <a:r>
                  <a:rPr lang="en-IN" sz="1200" dirty="0"/>
                  <a:t>≅ ∠</a:t>
                </a:r>
                <a:r>
                  <a:rPr lang="en-IN" sz="1200" i="1" dirty="0"/>
                  <a:t>Y</a:t>
                </a:r>
                <a:r>
                  <a:rPr lang="en-IN" sz="1200" dirty="0"/>
                  <a:t>. By the definition of congruent triangles, △</a:t>
                </a:r>
                <a:r>
                  <a:rPr lang="en-IN" sz="1200" i="1" dirty="0"/>
                  <a:t>WXZ </a:t>
                </a:r>
                <a:r>
                  <a:rPr lang="en-IN" sz="1200" dirty="0"/>
                  <a:t>≅ △</a:t>
                </a:r>
                <a:r>
                  <a:rPr lang="en-IN" sz="1200" i="1" dirty="0"/>
                  <a:t>YXZ</a:t>
                </a:r>
                <a:r>
                  <a:rPr lang="en-IN" sz="1200" dirty="0" smtClean="0"/>
                  <a:t>.</a:t>
                </a:r>
                <a:endParaRPr lang="en-IN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81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26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N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i="1" dirty="0" smtClean="0">
                    <a:solidFill>
                      <a:srgbClr val="FF0000"/>
                    </a:solidFill>
                  </a:rPr>
                  <a:t>AE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2√2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;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CB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BE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2√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5</a:t>
                </a:r>
                <a:endParaRPr lang="en-IN" sz="1200" dirty="0" smtClean="0">
                  <a:solidFill>
                    <a:srgbClr val="FF0000"/>
                  </a:solidFill>
                </a:endParaRPr>
              </a:p>
              <a:p>
                <a:r>
                  <a:rPr lang="en-IN" sz="1200" dirty="0" smtClean="0">
                    <a:solidFill>
                      <a:srgbClr val="FF0000"/>
                    </a:solidFill>
                  </a:rPr>
                  <a:t>The slope of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𝐴𝐷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2, and the slope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of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𝐵𝐶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2.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𝐴𝐷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and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𝐵𝐶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are parallel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.</a:t>
                </a:r>
                <a:endParaRPr lang="en-IN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2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>
                <a:solidFill>
                  <a:srgbClr val="FF0000"/>
                </a:solidFill>
              </a:rPr>
              <a:t>35; 100</a:t>
            </a:r>
          </a:p>
          <a:p>
            <a:r>
              <a:rPr lang="en-IN" sz="1200" dirty="0">
                <a:solidFill>
                  <a:srgbClr val="FF0000"/>
                </a:solidFill>
              </a:rPr>
              <a:t>10;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rgbClr val="FF0000"/>
                </a:solidFill>
              </a:rPr>
              <a:t>64°; 90°</a:t>
            </a:r>
          </a:p>
          <a:p>
            <a:r>
              <a:rPr lang="en-IN" sz="1200" dirty="0">
                <a:solidFill>
                  <a:srgbClr val="FF0000"/>
                </a:solidFill>
              </a:rPr>
              <a:t>360°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52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N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 smtClean="0">
                    <a:solidFill>
                      <a:srgbClr val="FF0000"/>
                    </a:solidFill>
                  </a:rPr>
                  <a:t>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D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and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C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by the Alternate Interior Angles Theorem.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AED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CEB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by the Vertical Angles Theorem. </a:t>
                </a:r>
              </a:p>
              <a:p>
                <a:r>
                  <a:rPr lang="en-I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𝐴𝐸</a:t>
                </a:r>
                <a:r>
                  <a:rPr lang="en-I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𝐶𝐸</a:t>
                </a:r>
                <a:r>
                  <a:rPr lang="en-I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𝐷𝐸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𝐵𝐸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IN" sz="1200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𝐴𝐷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𝐶𝐵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D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,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AED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CEB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; △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ADE 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≅ △</a:t>
                </a:r>
                <a:r>
                  <a:rPr lang="en-IN" sz="1200" i="1" dirty="0" smtClean="0">
                    <a:solidFill>
                      <a:srgbClr val="FF0000"/>
                    </a:solidFill>
                  </a:rPr>
                  <a:t>CBE </a:t>
                </a:r>
                <a:endParaRPr lang="en-IN" sz="1200" i="1" dirty="0" smtClean="0">
                  <a:solidFill>
                    <a:srgbClr val="FF0000"/>
                  </a:solidFill>
                </a:endParaRPr>
              </a:p>
              <a:p>
                <a:r>
                  <a:rPr lang="en-IN" sz="1200" dirty="0" smtClean="0">
                    <a:solidFill>
                      <a:srgbClr val="FF0000"/>
                    </a:solidFill>
                  </a:rPr>
                  <a:t>rotation</a:t>
                </a:r>
                <a:endParaRPr lang="en-IN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0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i="1" dirty="0">
                    <a:solidFill>
                      <a:srgbClr val="FF0000"/>
                    </a:solidFill>
                  </a:rPr>
                  <a:t>AE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;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CB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BE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IN" sz="1200" dirty="0">
                  <a:solidFill>
                    <a:srgbClr val="FF0000"/>
                  </a:solidFill>
                </a:endParaRPr>
              </a:p>
              <a:p>
                <a:r>
                  <a:rPr lang="en-IN" sz="1200" dirty="0">
                    <a:solidFill>
                      <a:srgbClr val="FF0000"/>
                    </a:solidFill>
                  </a:rPr>
                  <a:t>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2, and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2.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are parallel.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i="1" dirty="0">
                    <a:solidFill>
                      <a:srgbClr val="FF0000"/>
                    </a:solidFill>
                  </a:rPr>
                  <a:t>AE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2√2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CB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BE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=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2√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5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r>
                  <a:rPr lang="en-IN" sz="1200" dirty="0">
                    <a:solidFill>
                      <a:srgbClr val="FF0000"/>
                    </a:solidFill>
                  </a:rPr>
                  <a:t>The slope of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𝐴𝐷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2, and the slope of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𝐵𝐶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is 2.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𝐴𝐷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and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𝐵𝐶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are parallel.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60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>
                    <a:solidFill>
                      <a:srgbClr val="FF0000"/>
                    </a:solidFill>
                  </a:rPr>
                  <a:t>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B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and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 </a:t>
                </a:r>
                <a:r>
                  <a:rPr lang="en-IN" sz="1200" dirty="0">
                    <a:solidFill>
                      <a:srgbClr val="FF0000"/>
                    </a:solidFill>
                  </a:rPr>
                  <a:t>by the Alternate Interior Angles Theorem.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AED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CEB </a:t>
                </a:r>
                <a:r>
                  <a:rPr lang="en-IN" sz="1200" dirty="0">
                    <a:solidFill>
                      <a:srgbClr val="FF0000"/>
                    </a:solidFill>
                  </a:rPr>
                  <a:t>by the Vertical Angles Theorem.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I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e>
                    </m:acc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B</a:t>
                </a:r>
                <a:r>
                  <a:rPr lang="en-IN" sz="1200" dirty="0">
                    <a:solidFill>
                      <a:srgbClr val="FF0000"/>
                    </a:solidFill>
                  </a:rPr>
                  <a:t>,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</a:t>
                </a:r>
                <a:r>
                  <a:rPr lang="en-IN" sz="1200" dirty="0">
                    <a:solidFill>
                      <a:srgbClr val="FF0000"/>
                    </a:solidFill>
                  </a:rPr>
                  <a:t>,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AED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CEB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ADE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CBE </a:t>
                </a:r>
              </a:p>
              <a:p>
                <a:r>
                  <a:rPr lang="en-IN" sz="1200" dirty="0">
                    <a:solidFill>
                      <a:srgbClr val="FF0000"/>
                    </a:solidFill>
                  </a:rPr>
                  <a:t>rotation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>
                    <a:solidFill>
                      <a:srgbClr val="FF0000"/>
                    </a:solidFill>
                  </a:rPr>
                  <a:t>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B </a:t>
                </a:r>
                <a:r>
                  <a:rPr lang="en-IN" sz="1200" dirty="0">
                    <a:solidFill>
                      <a:srgbClr val="FF0000"/>
                    </a:solidFill>
                  </a:rPr>
                  <a:t>and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 </a:t>
                </a:r>
                <a:r>
                  <a:rPr lang="en-IN" sz="1200" dirty="0">
                    <a:solidFill>
                      <a:srgbClr val="FF0000"/>
                    </a:solidFill>
                  </a:rPr>
                  <a:t>by the Alternate Interior Angles Theorem.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AED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CEB </a:t>
                </a:r>
                <a:r>
                  <a:rPr lang="en-IN" sz="1200" dirty="0">
                    <a:solidFill>
                      <a:srgbClr val="FF0000"/>
                    </a:solidFill>
                  </a:rPr>
                  <a:t>by the Vertical Angles Theorem. </a:t>
                </a:r>
              </a:p>
              <a:p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𝐴𝐸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𝐶𝐸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𝐷𝐸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𝐵𝐸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IN" sz="1200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𝐴𝐷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𝐶𝐵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IN" sz="1200" dirty="0">
                    <a:solidFill>
                      <a:srgbClr val="FF0000"/>
                    </a:solidFill>
                  </a:rPr>
                  <a:t>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B</a:t>
                </a:r>
                <a:r>
                  <a:rPr lang="en-IN" sz="1200" dirty="0">
                    <a:solidFill>
                      <a:srgbClr val="FF0000"/>
                    </a:solidFill>
                  </a:rPr>
                  <a:t>,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</a:t>
                </a:r>
                <a:r>
                  <a:rPr lang="en-IN" sz="1200" dirty="0">
                    <a:solidFill>
                      <a:srgbClr val="FF0000"/>
                    </a:solidFill>
                  </a:rPr>
                  <a:t>,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AED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CEB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ADE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△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CBE </a:t>
                </a:r>
              </a:p>
              <a:p>
                <a:r>
                  <a:rPr lang="en-IN" sz="1200" dirty="0">
                    <a:solidFill>
                      <a:srgbClr val="FF0000"/>
                    </a:solidFill>
                  </a:rPr>
                  <a:t>rotation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>
                    <a:solidFill>
                      <a:srgbClr val="FF0000"/>
                    </a:solidFill>
                  </a:rPr>
                  <a:t>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G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Q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F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R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E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S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I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𝐺𝐹</m:t>
                        </m:r>
                      </m:e>
                    </m:ac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𝐹𝐸</m:t>
                        </m:r>
                      </m:e>
                    </m:acc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𝐸𝐷</m:t>
                        </m:r>
                      </m:e>
                    </m:acc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e>
                    </m:acc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𝐷𝐺</m:t>
                        </m:r>
                      </m:e>
                    </m:acc>
                  </m:oMath>
                </a14:m>
                <a:endParaRPr lang="en-IN" sz="1200" dirty="0">
                  <a:solidFill>
                    <a:srgbClr val="FF0000"/>
                  </a:solidFill>
                </a:endParaRPr>
              </a:p>
              <a:p>
                <a:br>
                  <a:rPr lang="en-IN" sz="1200" dirty="0">
                    <a:solidFill>
                      <a:srgbClr val="FF0000"/>
                    </a:solidFill>
                  </a:rPr>
                </a:br>
                <a:r>
                  <a:rPr lang="en-IN" sz="1200" dirty="0">
                    <a:solidFill>
                      <a:srgbClr val="FF0000"/>
                    </a:solidFill>
                  </a:rPr>
                  <a:t>polygon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PQRS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polygon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GFED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dirty="0">
                    <a:solidFill>
                      <a:srgbClr val="FF0000"/>
                    </a:solidFill>
                  </a:rPr>
                  <a:t>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G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Q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F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R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E</a:t>
                </a:r>
                <a:r>
                  <a:rPr lang="en-IN" sz="12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S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D</a:t>
                </a:r>
              </a:p>
              <a:p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𝑃𝑄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𝐺𝐹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𝑄𝑅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𝐹𝐸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IN" sz="1200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𝑅𝑆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𝐸𝐷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IN" sz="1200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𝑆𝑃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𝐷𝐺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 ̅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br>
                  <a:rPr lang="en-IN" sz="1200" dirty="0">
                    <a:solidFill>
                      <a:srgbClr val="FF0000"/>
                    </a:solidFill>
                  </a:rPr>
                </a:br>
                <a:r>
                  <a:rPr lang="en-IN" sz="1200" dirty="0">
                    <a:solidFill>
                      <a:srgbClr val="FF0000"/>
                    </a:solidFill>
                  </a:rPr>
                  <a:t>polygon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PQRS </a:t>
                </a:r>
                <a:r>
                  <a:rPr lang="en-IN" sz="1200" dirty="0">
                    <a:solidFill>
                      <a:srgbClr val="FF0000"/>
                    </a:solidFill>
                  </a:rPr>
                  <a:t>≅ polygon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GFED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1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5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0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1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8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 dirty="0">
                <a:solidFill>
                  <a:srgbClr val="FF0000"/>
                </a:solidFill>
              </a:rPr>
              <a:t>x </a:t>
            </a:r>
            <a:r>
              <a:rPr lang="en-IN" sz="1200" dirty="0">
                <a:solidFill>
                  <a:srgbClr val="FF0000"/>
                </a:solidFill>
              </a:rPr>
              <a:t>= 10; </a:t>
            </a:r>
            <a:r>
              <a:rPr lang="en-IN" sz="1200" i="1" dirty="0">
                <a:solidFill>
                  <a:srgbClr val="FF0000"/>
                </a:solidFill>
              </a:rPr>
              <a:t>y </a:t>
            </a:r>
            <a:r>
              <a:rPr lang="en-IN" sz="1200" dirty="0">
                <a:solidFill>
                  <a:srgbClr val="FF0000"/>
                </a:solidFill>
              </a:rPr>
              <a:t>= 53.13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9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Congruent Triangles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Congruent Triangles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511431" cy="5840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Angles: 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Corresponding Congruent Parts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00426"/>
              </p:ext>
            </p:extLst>
          </p:nvPr>
        </p:nvGraphicFramePr>
        <p:xfrm>
          <a:off x="1623888" y="1707845"/>
          <a:ext cx="2366488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821">
                  <a:extLst>
                    <a:ext uri="{9D8B030D-6E8A-4147-A177-3AD203B41FA5}">
                      <a16:colId xmlns:a16="http://schemas.microsoft.com/office/drawing/2014/main" val="3509124307"/>
                    </a:ext>
                  </a:extLst>
                </a:gridCol>
                <a:gridCol w="1555667">
                  <a:extLst>
                    <a:ext uri="{9D8B030D-6E8A-4147-A177-3AD203B41FA5}">
                      <a16:colId xmlns:a16="http://schemas.microsoft.com/office/drawing/2014/main" val="2497221769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02118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802772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917704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4385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B8EB876-1093-42BB-A1FE-E0F2680D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29" y="1707844"/>
            <a:ext cx="3837909" cy="202844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46D9EF-74B0-4AEB-B648-BA5BD9B9AA97}"/>
              </a:ext>
            </a:extLst>
          </p:cNvPr>
          <p:cNvSpPr txBox="1">
            <a:spLocks/>
          </p:cNvSpPr>
          <p:nvPr/>
        </p:nvSpPr>
        <p:spPr>
          <a:xfrm>
            <a:off x="4268651" y="1707844"/>
            <a:ext cx="1511431" cy="5840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Sides:</a:t>
            </a:r>
            <a:endParaRPr lang="en-IN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E70B448-E1E3-4EDB-AD49-8A100ED2E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839693"/>
                  </p:ext>
                </p:extLst>
              </p:nvPr>
            </p:nvGraphicFramePr>
            <p:xfrm>
              <a:off x="5053571" y="1732944"/>
              <a:ext cx="2651496" cy="20761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68247">
                      <a:extLst>
                        <a:ext uri="{9D8B030D-6E8A-4147-A177-3AD203B41FA5}">
                          <a16:colId xmlns:a16="http://schemas.microsoft.com/office/drawing/2014/main" val="3509124307"/>
                        </a:ext>
                      </a:extLst>
                    </a:gridCol>
                    <a:gridCol w="1283249">
                      <a:extLst>
                        <a:ext uri="{9D8B030D-6E8A-4147-A177-3AD203B41FA5}">
                          <a16:colId xmlns:a16="http://schemas.microsoft.com/office/drawing/2014/main" val="2497221769"/>
                        </a:ext>
                      </a:extLst>
                    </a:gridCol>
                  </a:tblGrid>
                  <a:tr h="40494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𝐵𝐶</m:t>
                                    </m:r>
                                  </m:e>
                                </m:acc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;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1602118"/>
                      </a:ext>
                    </a:extLst>
                  </a:tr>
                  <a:tr h="40494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;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0802772"/>
                      </a:ext>
                    </a:extLst>
                  </a:tr>
                  <a:tr h="40494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𝐷𝐴</m:t>
                                    </m:r>
                                  </m:e>
                                </m:acc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𝑍𝑊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;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5917704"/>
                      </a:ext>
                    </a:extLst>
                  </a:tr>
                  <a:tr h="40494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𝐶𝐷</m:t>
                                    </m:r>
                                  </m:e>
                                </m:acc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𝑌𝑍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2438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E70B448-E1E3-4EDB-AD49-8A100ED2E7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839693"/>
                  </p:ext>
                </p:extLst>
              </p:nvPr>
            </p:nvGraphicFramePr>
            <p:xfrm>
              <a:off x="5053571" y="1732944"/>
              <a:ext cx="2651496" cy="20761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68247">
                      <a:extLst>
                        <a:ext uri="{9D8B030D-6E8A-4147-A177-3AD203B41FA5}">
                          <a16:colId xmlns:a16="http://schemas.microsoft.com/office/drawing/2014/main" val="3509124307"/>
                        </a:ext>
                      </a:extLst>
                    </a:gridCol>
                    <a:gridCol w="1283249">
                      <a:extLst>
                        <a:ext uri="{9D8B030D-6E8A-4147-A177-3AD203B41FA5}">
                          <a16:colId xmlns:a16="http://schemas.microsoft.com/office/drawing/2014/main" val="2497221769"/>
                        </a:ext>
                      </a:extLst>
                    </a:gridCol>
                  </a:tblGrid>
                  <a:tr h="519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765" r="-93778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635" t="-11765" b="-3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1602118"/>
                      </a:ext>
                    </a:extLst>
                  </a:tr>
                  <a:tr h="519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0465" r="-93778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635" t="-110465" b="-1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0802772"/>
                      </a:ext>
                    </a:extLst>
                  </a:tr>
                  <a:tr h="519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2941" r="-93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635" t="-21294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5917704"/>
                      </a:ext>
                    </a:extLst>
                  </a:tr>
                  <a:tr h="519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2941" r="-93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635" t="-31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24385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10B5A2-36A7-4B06-AD84-E938C1124E3B}"/>
              </a:ext>
            </a:extLst>
          </p:cNvPr>
          <p:cNvSpPr txBox="1"/>
          <p:nvPr/>
        </p:nvSpPr>
        <p:spPr>
          <a:xfrm>
            <a:off x="412298" y="4566064"/>
            <a:ext cx="928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tx2"/>
                </a:solidFill>
              </a:rPr>
              <a:t>All corresponding parts of the two polygons are congruent. Therefore, polygon </a:t>
            </a:r>
            <a:r>
              <a:rPr lang="en-IN" sz="2800" i="1" dirty="0">
                <a:solidFill>
                  <a:schemeClr val="tx2"/>
                </a:solidFill>
              </a:rPr>
              <a:t>ABCD </a:t>
            </a:r>
            <a:r>
              <a:rPr lang="en-IN" sz="2800" dirty="0">
                <a:solidFill>
                  <a:schemeClr val="tx2"/>
                </a:solidFill>
              </a:rPr>
              <a:t>≅ polygon </a:t>
            </a:r>
            <a:r>
              <a:rPr lang="en-IN" sz="2800" i="1" dirty="0">
                <a:solidFill>
                  <a:schemeClr val="tx2"/>
                </a:solidFill>
              </a:rPr>
              <a:t>WXYZ</a:t>
            </a:r>
            <a:r>
              <a:rPr lang="en-IN" sz="28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102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4"/>
            <a:ext cx="8494122" cy="4586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Show that the polygons are congruent by identifying all the congruent corresponding parts. Then write a congruence statement.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Corresponding Congruent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57" y="2366010"/>
            <a:ext cx="2168843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4"/>
                <a:ext cx="8494122" cy="458607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 dirty="0"/>
                  <a:t>Show that the polygons are congruent by identifying all the congruent corresponding parts. Then write a congruence statement. </a:t>
                </a:r>
                <a:br>
                  <a:rPr lang="en-IN" sz="2800" dirty="0"/>
                </a:br>
                <a:endParaRPr lang="en-IN" sz="2800" dirty="0"/>
              </a:p>
              <a:p>
                <a:r>
                  <a:rPr lang="en-IN" sz="28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P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G</a:t>
                </a:r>
                <a:r>
                  <a:rPr lang="en-IN" sz="28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Q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F</a:t>
                </a:r>
                <a:r>
                  <a:rPr lang="en-IN" sz="28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R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E</a:t>
                </a:r>
                <a:r>
                  <a:rPr lang="en-IN" sz="2800" dirty="0">
                    <a:solidFill>
                      <a:srgbClr val="FF0000"/>
                    </a:solidFill>
                  </a:rPr>
                  <a:t>; 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S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D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I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𝐺𝐹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𝐹𝐸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𝐸𝐷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e>
                    </m:acc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𝐷𝐺</m:t>
                        </m:r>
                      </m:e>
                    </m:acc>
                  </m:oMath>
                </a14:m>
                <a:endParaRPr lang="en-IN" sz="2800" dirty="0">
                  <a:solidFill>
                    <a:srgbClr val="FF0000"/>
                  </a:solidFill>
                </a:endParaRPr>
              </a:p>
              <a:p>
                <a:br>
                  <a:rPr lang="en-IN" sz="2800" dirty="0">
                    <a:solidFill>
                      <a:srgbClr val="FF0000"/>
                    </a:solidFill>
                  </a:rPr>
                </a:br>
                <a:r>
                  <a:rPr lang="en-IN" sz="2800" dirty="0">
                    <a:solidFill>
                      <a:srgbClr val="FF0000"/>
                    </a:solidFill>
                  </a:rPr>
                  <a:t>polygon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PQRS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≅ polygon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GFED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4"/>
                <a:ext cx="8494122" cy="4586077"/>
              </a:xfrm>
              <a:prstGeom prst="rect">
                <a:avLst/>
              </a:prstGeom>
              <a:blipFill>
                <a:blip r:embed="rId3"/>
                <a:stretch>
                  <a:fillRect l="-1435" t="-1330" r="-1076" b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Corresponding Congruent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57" y="2366010"/>
            <a:ext cx="2168843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6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07844"/>
            <a:ext cx="6053941" cy="23504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In the diagram, △</a:t>
            </a:r>
            <a:r>
              <a:rPr lang="en-IN" sz="2800" b="1" i="1" dirty="0">
                <a:solidFill>
                  <a:schemeClr val="tx1"/>
                </a:solidFill>
              </a:rPr>
              <a:t>RSV</a:t>
            </a:r>
            <a:r>
              <a:rPr lang="en-I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dirty="0">
                <a:solidFill>
                  <a:schemeClr val="tx1"/>
                </a:solidFill>
              </a:rPr>
              <a:t>≅</a:t>
            </a:r>
            <a:r>
              <a:rPr lang="en-I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dirty="0">
                <a:solidFill>
                  <a:schemeClr val="tx1"/>
                </a:solidFill>
              </a:rPr>
              <a:t>△</a:t>
            </a:r>
            <a:r>
              <a:rPr lang="en-IN" sz="2800" b="1" i="1" dirty="0">
                <a:solidFill>
                  <a:schemeClr val="tx1"/>
                </a:solidFill>
              </a:rPr>
              <a:t>TVS</a:t>
            </a:r>
            <a:r>
              <a:rPr lang="en-IN" sz="2800" b="1" dirty="0">
                <a:solidFill>
                  <a:schemeClr val="tx1"/>
                </a:solidFill>
              </a:rPr>
              <a:t>. Find the values of </a:t>
            </a:r>
            <a:r>
              <a:rPr lang="en-IN" sz="2800" b="1" i="1" dirty="0">
                <a:solidFill>
                  <a:schemeClr val="tx1"/>
                </a:solidFill>
              </a:rPr>
              <a:t>x </a:t>
            </a:r>
            <a:r>
              <a:rPr lang="en-IN" sz="2800" b="1" dirty="0">
                <a:solidFill>
                  <a:schemeClr val="tx1"/>
                </a:solidFill>
              </a:rPr>
              <a:t>and </a:t>
            </a:r>
            <a:r>
              <a:rPr lang="en-IN" sz="2800" b="1" i="1" dirty="0">
                <a:solidFill>
                  <a:schemeClr val="tx1"/>
                </a:solidFill>
              </a:rPr>
              <a:t>y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  <a:p>
            <a:br>
              <a:rPr lang="en-IN" sz="2800" b="1" dirty="0">
                <a:solidFill>
                  <a:schemeClr val="tx1"/>
                </a:solidFill>
              </a:rPr>
            </a:br>
            <a:r>
              <a:rPr lang="en-IN" sz="2800" b="1" dirty="0">
                <a:solidFill>
                  <a:schemeClr val="tx1"/>
                </a:solidFill>
              </a:rPr>
              <a:t>Part A  Find the value of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Part B  Find the value of </a:t>
            </a:r>
            <a:r>
              <a:rPr lang="en-IN" sz="2800" b="1" i="1" dirty="0">
                <a:solidFill>
                  <a:schemeClr val="tx1"/>
                </a:solidFill>
              </a:rPr>
              <a:t>y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  <a:p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Corresponding Parts of Congruent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6BE14-2239-4C7E-B73A-99B17915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36" y="4316562"/>
            <a:ext cx="8939680" cy="22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8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07845"/>
            <a:ext cx="5636126" cy="5840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Part A  Find the value of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IN" sz="2800" dirty="0"/>
          </a:p>
          <a:p>
            <a:r>
              <a:rPr lang="en-IN" sz="2800" dirty="0"/>
              <a:t>The value of </a:t>
            </a:r>
            <a:r>
              <a:rPr lang="en-IN" sz="2800" i="1" dirty="0"/>
              <a:t>x </a:t>
            </a:r>
            <a:r>
              <a:rPr lang="en-IN" sz="2800" dirty="0"/>
              <a:t>is 12.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Corresponding Parts of Congruent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43386"/>
              </p:ext>
            </p:extLst>
          </p:nvPr>
        </p:nvGraphicFramePr>
        <p:xfrm>
          <a:off x="459873" y="3038255"/>
          <a:ext cx="9698182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192">
                  <a:extLst>
                    <a:ext uri="{9D8B030D-6E8A-4147-A177-3AD203B41FA5}">
                      <a16:colId xmlns:a16="http://schemas.microsoft.com/office/drawing/2014/main" val="3509124307"/>
                    </a:ext>
                  </a:extLst>
                </a:gridCol>
                <a:gridCol w="4120738">
                  <a:extLst>
                    <a:ext uri="{9D8B030D-6E8A-4147-A177-3AD203B41FA5}">
                      <a16:colId xmlns:a16="http://schemas.microsoft.com/office/drawing/2014/main" val="2497221769"/>
                    </a:ext>
                  </a:extLst>
                </a:gridCol>
                <a:gridCol w="4643252">
                  <a:extLst>
                    <a:ext uri="{9D8B030D-6E8A-4147-A177-3AD203B41FA5}">
                      <a16:colId xmlns:a16="http://schemas.microsoft.com/office/drawing/2014/main" val="1541963103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CPCTC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02118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congruence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802772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r"/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180° − 90° − 78°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Triangle Angle-Sum Theorem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917704"/>
                  </a:ext>
                </a:extLst>
              </a:tr>
              <a:tr h="404948">
                <a:tc>
                  <a:txBody>
                    <a:bodyPr/>
                    <a:lstStyle/>
                    <a:p>
                      <a:pPr algn="r"/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4385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51E83AF-937E-4316-91A6-582CB1FDA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64" y="1849665"/>
            <a:ext cx="4448406" cy="10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07844"/>
            <a:ext cx="5636126" cy="45593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Part B  Find the value of </a:t>
            </a:r>
            <a:r>
              <a:rPr lang="en-IN" sz="2800" b="1" i="1" dirty="0">
                <a:solidFill>
                  <a:schemeClr val="tx1"/>
                </a:solidFill>
              </a:rPr>
              <a:t>y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endParaRPr lang="en-IN" sz="2800" dirty="0"/>
          </a:p>
          <a:p>
            <a:endParaRPr lang="en-IN" sz="2800" dirty="0"/>
          </a:p>
          <a:p>
            <a:r>
              <a:rPr lang="en-IN" sz="2800" dirty="0"/>
              <a:t>The value of </a:t>
            </a:r>
            <a:r>
              <a:rPr lang="en-IN" sz="2800" i="1" dirty="0"/>
              <a:t>y </a:t>
            </a:r>
            <a:r>
              <a:rPr lang="en-IN" sz="2800" dirty="0"/>
              <a:t>is 12.5. 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Corresponding Parts of Congruent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300689"/>
                  </p:ext>
                </p:extLst>
              </p:nvPr>
            </p:nvGraphicFramePr>
            <p:xfrm>
              <a:off x="459873" y="3192367"/>
              <a:ext cx="9698182" cy="20735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78577">
                      <a:extLst>
                        <a:ext uri="{9D8B030D-6E8A-4147-A177-3AD203B41FA5}">
                          <a16:colId xmlns:a16="http://schemas.microsoft.com/office/drawing/2014/main" val="3509124307"/>
                        </a:ext>
                      </a:extLst>
                    </a:gridCol>
                    <a:gridCol w="3776353">
                      <a:extLst>
                        <a:ext uri="{9D8B030D-6E8A-4147-A177-3AD203B41FA5}">
                          <a16:colId xmlns:a16="http://schemas.microsoft.com/office/drawing/2014/main" val="2497221769"/>
                        </a:ext>
                      </a:extLst>
                    </a:gridCol>
                    <a:gridCol w="4643252">
                      <a:extLst>
                        <a:ext uri="{9D8B030D-6E8A-4147-A177-3AD203B41FA5}">
                          <a16:colId xmlns:a16="http://schemas.microsoft.com/office/drawing/2014/main" val="1541963103"/>
                        </a:ext>
                      </a:extLst>
                    </a:gridCol>
                  </a:tblGrid>
                  <a:tr h="40494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𝑅𝑆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IN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𝑇𝑉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CPCTC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1602118"/>
                      </a:ext>
                    </a:extLst>
                  </a:tr>
                  <a:tr h="40494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RS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TV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0802772"/>
                      </a:ext>
                    </a:extLst>
                  </a:tr>
                  <a:tr h="40494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− 1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24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 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5917704"/>
                      </a:ext>
                    </a:extLst>
                  </a:tr>
                  <a:tr h="40494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12.5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2438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300689"/>
                  </p:ext>
                </p:extLst>
              </p:nvPr>
            </p:nvGraphicFramePr>
            <p:xfrm>
              <a:off x="459873" y="3192367"/>
              <a:ext cx="9698182" cy="20735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78577">
                      <a:extLst>
                        <a:ext uri="{9D8B030D-6E8A-4147-A177-3AD203B41FA5}">
                          <a16:colId xmlns:a16="http://schemas.microsoft.com/office/drawing/2014/main" val="3509124307"/>
                        </a:ext>
                      </a:extLst>
                    </a:gridCol>
                    <a:gridCol w="3776353">
                      <a:extLst>
                        <a:ext uri="{9D8B030D-6E8A-4147-A177-3AD203B41FA5}">
                          <a16:colId xmlns:a16="http://schemas.microsoft.com/office/drawing/2014/main" val="2497221769"/>
                        </a:ext>
                      </a:extLst>
                    </a:gridCol>
                    <a:gridCol w="4643252">
                      <a:extLst>
                        <a:ext uri="{9D8B030D-6E8A-4147-A177-3AD203B41FA5}">
                          <a16:colId xmlns:a16="http://schemas.microsoft.com/office/drawing/2014/main" val="1541963103"/>
                        </a:ext>
                      </a:extLst>
                    </a:gridCol>
                  </a:tblGrid>
                  <a:tr h="519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765" r="-658095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871" t="-11765" r="-122903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CPCTC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16021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RS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TV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08027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− 1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24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 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59177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12.5</a:t>
                          </a:r>
                          <a:endParaRPr lang="en-IN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24385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CE695CC-74EA-42F5-B36A-F141683DA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64" y="1849665"/>
            <a:ext cx="4448406" cy="10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496593" cy="16846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In the diagram, △</a:t>
            </a:r>
            <a:r>
              <a:rPr lang="en-IN" sz="2800" i="1" dirty="0"/>
              <a:t>ABC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△</a:t>
            </a:r>
            <a:r>
              <a:rPr lang="en-IN" sz="2800" i="1" dirty="0"/>
              <a:t>EDC</a:t>
            </a:r>
            <a:r>
              <a:rPr lang="en-IN" sz="2800" dirty="0"/>
              <a:t>. Find the values of </a:t>
            </a:r>
            <a:r>
              <a:rPr lang="en-IN" sz="2800" i="1" dirty="0"/>
              <a:t>x </a:t>
            </a:r>
            <a:r>
              <a:rPr lang="en-IN" sz="2800" dirty="0"/>
              <a:t>and </a:t>
            </a:r>
            <a:r>
              <a:rPr lang="en-IN" sz="2800" i="1" dirty="0"/>
              <a:t>y</a:t>
            </a:r>
            <a:r>
              <a:rPr lang="en-IN" sz="2800" dirty="0"/>
              <a:t>. 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Corresponding Parts of Congruent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E5A65-A9ED-48B0-82B2-85A71AF74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7704"/>
            <a:ext cx="5758326" cy="47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3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496593" cy="16846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In the diagram, △</a:t>
            </a:r>
            <a:r>
              <a:rPr lang="en-IN" sz="2800" i="1" dirty="0"/>
              <a:t>ABC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△</a:t>
            </a:r>
            <a:r>
              <a:rPr lang="en-IN" sz="2800" i="1" dirty="0"/>
              <a:t>EDC</a:t>
            </a:r>
            <a:r>
              <a:rPr lang="en-IN" sz="2800" dirty="0"/>
              <a:t>. Find the values of </a:t>
            </a:r>
            <a:r>
              <a:rPr lang="en-IN" sz="2800" i="1" dirty="0"/>
              <a:t>x </a:t>
            </a:r>
            <a:r>
              <a:rPr lang="en-IN" sz="2800" dirty="0"/>
              <a:t>and </a:t>
            </a:r>
            <a:r>
              <a:rPr lang="en-IN" sz="2800" i="1" dirty="0"/>
              <a:t>y</a:t>
            </a:r>
            <a:r>
              <a:rPr lang="en-IN" sz="2800" dirty="0"/>
              <a:t>. 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Corresponding Parts of Congruent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05101"/>
            <a:ext cx="295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</a:rPr>
              <a:t>x </a:t>
            </a:r>
            <a:r>
              <a:rPr lang="en-IN" sz="2800" dirty="0">
                <a:solidFill>
                  <a:srgbClr val="FF0000"/>
                </a:solidFill>
              </a:rPr>
              <a:t>= 10; </a:t>
            </a:r>
            <a:r>
              <a:rPr lang="en-IN" sz="2800" i="1" dirty="0">
                <a:solidFill>
                  <a:srgbClr val="FF0000"/>
                </a:solidFill>
              </a:rPr>
              <a:t>y </a:t>
            </a:r>
            <a:r>
              <a:rPr lang="en-IN" sz="2800" dirty="0">
                <a:solidFill>
                  <a:srgbClr val="FF0000"/>
                </a:solidFill>
              </a:rPr>
              <a:t>= 53.13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2F93D-9AD6-44E7-94F1-F2E4E73A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2" y="2124286"/>
            <a:ext cx="3499179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1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496593" cy="16846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Is △</a:t>
            </a:r>
            <a:r>
              <a:rPr lang="en-IN" sz="2800" b="1" i="1" dirty="0">
                <a:solidFill>
                  <a:schemeClr val="tx1"/>
                </a:solidFill>
              </a:rPr>
              <a:t>ABC </a:t>
            </a:r>
            <a:r>
              <a:rPr lang="en-IN" sz="2800" b="1" dirty="0">
                <a:solidFill>
                  <a:schemeClr val="tx1"/>
                </a:solidFill>
              </a:rPr>
              <a:t>≅ △</a:t>
            </a:r>
            <a:r>
              <a:rPr lang="en-IN" sz="2800" b="1" i="1" dirty="0">
                <a:solidFill>
                  <a:schemeClr val="tx1"/>
                </a:solidFill>
              </a:rPr>
              <a:t>XYZ</a:t>
            </a:r>
            <a:r>
              <a:rPr lang="en-IN" sz="2800" b="1" dirty="0">
                <a:solidFill>
                  <a:schemeClr val="tx1"/>
                </a:solidFill>
              </a:rPr>
              <a:t>? Justify your answer using rigid transformations. 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Justify Congruence Using Rigid Transformations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754" y="1714500"/>
            <a:ext cx="3261646" cy="32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496593" cy="2887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Identify the rigid transformations that could map △</a:t>
            </a:r>
            <a:r>
              <a:rPr lang="en-IN" sz="2800" i="1" dirty="0"/>
              <a:t>XYZ </a:t>
            </a:r>
            <a:r>
              <a:rPr lang="en-IN" sz="2800" dirty="0"/>
              <a:t>onto △</a:t>
            </a:r>
            <a:r>
              <a:rPr lang="en-IN" sz="2800" i="1" dirty="0"/>
              <a:t>ABC</a:t>
            </a:r>
            <a:r>
              <a:rPr lang="en-IN" sz="2800" dirty="0"/>
              <a:t>. </a:t>
            </a:r>
          </a:p>
          <a:p>
            <a:r>
              <a:rPr lang="en-IN" sz="2800" dirty="0"/>
              <a:t>If </a:t>
            </a:r>
            <a:r>
              <a:rPr lang="en-IN" sz="2800" i="1" dirty="0"/>
              <a:t>X </a:t>
            </a:r>
            <a:r>
              <a:rPr lang="en-IN" sz="2800" dirty="0"/>
              <a:t>and </a:t>
            </a:r>
            <a:r>
              <a:rPr lang="en-IN" sz="2800" i="1" dirty="0"/>
              <a:t>A </a:t>
            </a:r>
            <a:r>
              <a:rPr lang="en-IN" sz="2800" dirty="0"/>
              <a:t>are corresponding vertices, we need to reorient △</a:t>
            </a:r>
            <a:r>
              <a:rPr lang="en-IN" sz="2800" i="1" dirty="0"/>
              <a:t>XYZ </a:t>
            </a:r>
            <a:r>
              <a:rPr lang="en-IN" sz="2800" dirty="0"/>
              <a:t>so that </a:t>
            </a:r>
            <a:r>
              <a:rPr lang="en-IN" sz="2800" i="1" dirty="0"/>
              <a:t>X </a:t>
            </a:r>
            <a:r>
              <a:rPr lang="en-IN" sz="2800" dirty="0"/>
              <a:t>is the topmost vertex of the triangle. Reflect △</a:t>
            </a:r>
            <a:r>
              <a:rPr lang="en-IN" sz="2800" i="1" dirty="0"/>
              <a:t>XYZ </a:t>
            </a:r>
            <a:r>
              <a:rPr lang="en-IN" sz="2800" dirty="0"/>
              <a:t>in the </a:t>
            </a:r>
            <a:r>
              <a:rPr lang="en-IN" sz="2800" i="1" dirty="0"/>
              <a:t>x</a:t>
            </a:r>
            <a:r>
              <a:rPr lang="en-IN" sz="2800" dirty="0"/>
              <a:t>-axis.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Justify Congruence Using Rigid Transformations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754" y="1714500"/>
            <a:ext cx="3261646" cy="326164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6913"/>
              </p:ext>
            </p:extLst>
          </p:nvPr>
        </p:nvGraphicFramePr>
        <p:xfrm>
          <a:off x="609600" y="4702627"/>
          <a:ext cx="6313714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231">
                  <a:extLst>
                    <a:ext uri="{9D8B030D-6E8A-4147-A177-3AD203B41FA5}">
                      <a16:colId xmlns:a16="http://schemas.microsoft.com/office/drawing/2014/main" val="152977088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1188913176"/>
                    </a:ext>
                  </a:extLst>
                </a:gridCol>
                <a:gridCol w="3206337">
                  <a:extLst>
                    <a:ext uri="{9D8B030D-6E8A-4147-A177-3AD203B41FA5}">
                      <a16:colId xmlns:a16="http://schemas.microsoft.com/office/drawing/2014/main" val="2185037395"/>
                    </a:ext>
                  </a:extLst>
                </a:gridCol>
              </a:tblGrid>
              <a:tr h="419595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(1, −2)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 dirty="0">
                          <a:solidFill>
                            <a:schemeClr val="tx2"/>
                          </a:solidFill>
                          <a:latin typeface="+mn-lt"/>
                        </a:rPr>
                        <a:t>→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′(1, 2)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67531"/>
                  </a:ext>
                </a:extLst>
              </a:tr>
              <a:tr h="419595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(0, 2)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 dirty="0">
                          <a:solidFill>
                            <a:schemeClr val="tx2"/>
                          </a:solidFill>
                          <a:latin typeface="+mn-lt"/>
                        </a:rPr>
                        <a:t>→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′(0, −2)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919752"/>
                  </a:ext>
                </a:extLst>
              </a:tr>
              <a:tr h="419595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(3, 4)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baseline="0" dirty="0">
                          <a:solidFill>
                            <a:schemeClr val="tx2"/>
                          </a:solidFill>
                          <a:latin typeface="+mn-lt"/>
                        </a:rPr>
                        <a:t>→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′(3, −4)</a:t>
                      </a:r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63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6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1" y="1332862"/>
            <a:ext cx="8078625" cy="5067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Solve for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 Then evaluate 2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 + 30.</a:t>
            </a: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1.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 dirty="0"/>
              <a:t>(2</a:t>
            </a:r>
            <a:r>
              <a:rPr lang="en-IN" sz="2800" i="1" dirty="0"/>
              <a:t>x </a:t>
            </a:r>
            <a:r>
              <a:rPr lang="en-IN" sz="2800" dirty="0"/>
              <a:t>+ 30) + 2(</a:t>
            </a:r>
            <a:r>
              <a:rPr lang="en-IN" sz="2800" i="1" dirty="0"/>
              <a:t>x </a:t>
            </a:r>
            <a:r>
              <a:rPr lang="en-IN" sz="2800" dirty="0"/>
              <a:t>+ 5) = 180</a:t>
            </a:r>
            <a:endParaRPr lang="en-IN" sz="2800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2.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 </a:t>
            </a:r>
            <a:r>
              <a:rPr lang="en-IN" sz="2800" dirty="0"/>
              <a:t>7</a:t>
            </a:r>
            <a:r>
              <a:rPr lang="en-IN" sz="2800" i="1" dirty="0"/>
              <a:t>x </a:t>
            </a:r>
            <a:r>
              <a:rPr lang="en-IN" sz="2800" dirty="0"/>
              <a:t>+ (4</a:t>
            </a:r>
            <a:r>
              <a:rPr lang="en-IN" sz="2800" i="1" dirty="0"/>
              <a:t>x </a:t>
            </a:r>
            <a:r>
              <a:rPr lang="en-IN" sz="2800" dirty="0"/>
              <a:t>+ 20) + (2</a:t>
            </a:r>
            <a:r>
              <a:rPr lang="en-IN" sz="2800" i="1" dirty="0"/>
              <a:t>x </a:t>
            </a:r>
            <a:r>
              <a:rPr lang="en-IN" sz="2800" dirty="0"/>
              <a:t>+ 30) = 180</a:t>
            </a: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 dirty="0"/>
              <a:t>Find </a:t>
            </a:r>
            <a:r>
              <a:rPr lang="en-IN" sz="2800" i="1" dirty="0"/>
              <a:t>m</a:t>
            </a:r>
            <a:r>
              <a:rPr lang="en-IN" sz="2800" dirty="0"/>
              <a:t>∠1 and </a:t>
            </a:r>
            <a:r>
              <a:rPr lang="en-IN" sz="2800" i="1" dirty="0"/>
              <a:t>m</a:t>
            </a:r>
            <a:r>
              <a:rPr lang="en-IN" sz="2800" dirty="0"/>
              <a:t>∠2. </a:t>
            </a:r>
            <a:endParaRPr lang="en-IN" sz="2800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endParaRPr lang="en-US" sz="2800" b="1" dirty="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4.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 dirty="0"/>
              <a:t>Find </a:t>
            </a:r>
            <a:r>
              <a:rPr lang="en-IN" sz="2800" i="1" dirty="0"/>
              <a:t>m</a:t>
            </a:r>
            <a:r>
              <a:rPr lang="en-IN" sz="2800" dirty="0"/>
              <a:t>∠1 + </a:t>
            </a:r>
            <a:r>
              <a:rPr lang="en-IN" sz="2800" i="1" dirty="0"/>
              <a:t>m</a:t>
            </a:r>
            <a:r>
              <a:rPr lang="en-IN" sz="2800" dirty="0"/>
              <a:t>∠2 + </a:t>
            </a:r>
            <a:r>
              <a:rPr lang="en-IN" sz="2800" i="1" dirty="0"/>
              <a:t>m</a:t>
            </a:r>
            <a:r>
              <a:rPr lang="en-IN" sz="2800" dirty="0"/>
              <a:t>∠3. 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3" y="5278512"/>
            <a:ext cx="2551678" cy="1117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9" y="3579092"/>
            <a:ext cx="2804424" cy="12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2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6947605" cy="3980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Each vertex of △</a:t>
            </a:r>
            <a:r>
              <a:rPr lang="en-IN" sz="2800" i="1" dirty="0"/>
              <a:t>X</a:t>
            </a:r>
            <a:r>
              <a:rPr lang="en-IN" sz="2800" dirty="0"/>
              <a:t>′</a:t>
            </a:r>
            <a:r>
              <a:rPr lang="en-IN" sz="2800" i="1" dirty="0"/>
              <a:t>Y</a:t>
            </a:r>
            <a:r>
              <a:rPr lang="en-IN" sz="2800" dirty="0"/>
              <a:t>′</a:t>
            </a:r>
            <a:r>
              <a:rPr lang="en-IN" sz="2800" i="1" dirty="0"/>
              <a:t>Z</a:t>
            </a:r>
            <a:r>
              <a:rPr lang="en-IN" sz="2800" dirty="0"/>
              <a:t>′ can be mapped onto △</a:t>
            </a:r>
            <a:r>
              <a:rPr lang="en-IN" sz="2800" i="1" dirty="0"/>
              <a:t>ABC </a:t>
            </a:r>
            <a:r>
              <a:rPr lang="en-IN" sz="2800" dirty="0"/>
              <a:t>with a translation along the vector ⟨−5,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3⟩. We know that rigid transformations preserve side lengths and angle measures. Therefore, after the reflection and translation the corresponding sides and corresponding angles of △</a:t>
            </a:r>
            <a:r>
              <a:rPr lang="en-IN" sz="2800" i="1" dirty="0"/>
              <a:t>ABC </a:t>
            </a:r>
            <a:r>
              <a:rPr lang="en-IN" sz="2800" dirty="0"/>
              <a:t>and the image of △</a:t>
            </a:r>
            <a:r>
              <a:rPr lang="en-IN" sz="2800" i="1" dirty="0"/>
              <a:t>XYZ </a:t>
            </a:r>
            <a:r>
              <a:rPr lang="en-IN" sz="2800" dirty="0"/>
              <a:t>coincide. Therefore, △</a:t>
            </a:r>
            <a:r>
              <a:rPr lang="en-IN" sz="2800" i="1" dirty="0"/>
              <a:t>ABC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△</a:t>
            </a:r>
            <a:r>
              <a:rPr lang="en-IN" sz="2800" i="1" dirty="0"/>
              <a:t>XYZ</a:t>
            </a:r>
            <a:r>
              <a:rPr lang="en-IN" sz="2800" dirty="0"/>
              <a:t>. </a:t>
            </a:r>
            <a:endParaRPr lang="en-IN" sz="2800" b="1" i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Justify Congruence Using Rigid Transformations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754" y="1753862"/>
            <a:ext cx="3261646" cy="33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07845"/>
            <a:ext cx="9033446" cy="45580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200" b="1" dirty="0">
                <a:solidFill>
                  <a:schemeClr val="tx1"/>
                </a:solidFill>
              </a:rPr>
              <a:t>Check</a:t>
            </a:r>
            <a:endParaRPr lang="en-IN" sz="2200" dirty="0"/>
          </a:p>
          <a:p>
            <a:r>
              <a:rPr lang="en-IN" sz="2200" dirty="0"/>
              <a:t>Is 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? Justify your answer using rigid transformations.  </a:t>
            </a:r>
            <a:endParaRPr lang="en-IN" sz="2200" dirty="0">
              <a:solidFill>
                <a:srgbClr val="FF0000"/>
              </a:solidFill>
            </a:endParaRPr>
          </a:p>
          <a:p>
            <a:pPr marL="360045" indent="-360045"/>
            <a:r>
              <a:rPr lang="en-IN" sz="2200" dirty="0"/>
              <a:t>A. △</a:t>
            </a:r>
            <a:r>
              <a:rPr lang="en-IN" sz="2200" i="1" dirty="0"/>
              <a:t>LMN </a:t>
            </a:r>
            <a:r>
              <a:rPr lang="en-IN" sz="2200" dirty="0"/>
              <a:t>≇ △</a:t>
            </a:r>
            <a:r>
              <a:rPr lang="en-IN" sz="2200" i="1" dirty="0"/>
              <a:t>PQR</a:t>
            </a:r>
            <a:r>
              <a:rPr lang="en-IN" sz="2200" dirty="0"/>
              <a:t>; you cannot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using a series of rigid transformations. </a:t>
            </a:r>
            <a:endParaRPr lang="en-IN" sz="2200" dirty="0">
              <a:cs typeface="Arial"/>
            </a:endParaRPr>
          </a:p>
          <a:p>
            <a:pPr marL="360045" indent="-360045"/>
            <a:r>
              <a:rPr lang="en-IN" sz="2200" dirty="0"/>
              <a:t>B.</a:t>
            </a:r>
            <a:r>
              <a:rPr lang="en-IN" sz="2200" b="1" dirty="0">
                <a:solidFill>
                  <a:schemeClr val="tx1"/>
                </a:solidFill>
              </a:rPr>
              <a:t> </a:t>
            </a:r>
            <a:r>
              <a:rPr lang="en-IN" sz="2200" dirty="0"/>
              <a:t>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; you can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with a rotation 270° counterclockwise about the origin and a reflection in the </a:t>
            </a:r>
            <a:br>
              <a:rPr lang="en-IN" sz="2200" dirty="0"/>
            </a:br>
            <a:r>
              <a:rPr lang="en-IN" sz="2200" i="1" dirty="0"/>
              <a:t>y</a:t>
            </a:r>
            <a:r>
              <a:rPr lang="en-IN" sz="2200" dirty="0"/>
              <a:t>-axis.</a:t>
            </a:r>
            <a:endParaRPr lang="en-IN" sz="2200" dirty="0">
              <a:cs typeface="Arial"/>
            </a:endParaRPr>
          </a:p>
          <a:p>
            <a:pPr marL="360045" indent="-360045"/>
            <a:r>
              <a:rPr lang="en-IN" sz="2200" dirty="0"/>
              <a:t>C.</a:t>
            </a:r>
            <a:r>
              <a:rPr lang="en-IN" sz="2200" b="1" dirty="0">
                <a:solidFill>
                  <a:schemeClr val="tx1"/>
                </a:solidFill>
              </a:rPr>
              <a:t> </a:t>
            </a:r>
            <a:r>
              <a:rPr lang="en-IN" sz="2200" dirty="0"/>
              <a:t>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; you can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with a rotation 180° about the origin and a reflection in the line </a:t>
            </a:r>
            <a:r>
              <a:rPr lang="en-IN" sz="2200" i="1" dirty="0"/>
              <a:t>y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=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−2. </a:t>
            </a:r>
            <a:endParaRPr lang="en-IN" sz="2200" dirty="0">
              <a:cs typeface="Arial"/>
            </a:endParaRPr>
          </a:p>
          <a:p>
            <a:pPr marL="360045" indent="-360045"/>
            <a:r>
              <a:rPr lang="en-IN" sz="2200" dirty="0"/>
              <a:t>D. 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; you can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with a translation along the vector ⟨−5,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−5⟩ and a reflection in the line </a:t>
            </a:r>
            <a:r>
              <a:rPr lang="en-IN" sz="2200" i="1" dirty="0"/>
              <a:t>y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=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i="1" dirty="0"/>
              <a:t>x</a:t>
            </a:r>
            <a:r>
              <a:rPr lang="en-IN" sz="2200" dirty="0"/>
              <a:t>. </a:t>
            </a:r>
            <a:endParaRPr lang="en-IN" sz="2200" i="1" dirty="0">
              <a:cs typeface="Arial" panose="020B060402020202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Justify Congruence Using Rigid Transformations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21" y="1707845"/>
            <a:ext cx="2550953" cy="25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07845"/>
            <a:ext cx="9033446" cy="45580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200" b="1" dirty="0">
                <a:solidFill>
                  <a:schemeClr val="tx1"/>
                </a:solidFill>
              </a:rPr>
              <a:t>Check</a:t>
            </a:r>
            <a:endParaRPr lang="en-IN" sz="2200" dirty="0"/>
          </a:p>
          <a:p>
            <a:r>
              <a:rPr lang="en-IN" sz="2200" dirty="0"/>
              <a:t>Is 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? Justify your answer using rigid transformations.  </a:t>
            </a:r>
            <a:r>
              <a:rPr lang="en-IN" sz="2200" dirty="0">
                <a:solidFill>
                  <a:srgbClr val="FF0000"/>
                </a:solidFill>
              </a:rPr>
              <a:t>B</a:t>
            </a:r>
          </a:p>
          <a:p>
            <a:pPr marL="360045" indent="-360045"/>
            <a:r>
              <a:rPr lang="en-IN" sz="2200" dirty="0"/>
              <a:t>A.</a:t>
            </a:r>
            <a:r>
              <a:rPr lang="en-IN" sz="2200" b="1" dirty="0">
                <a:solidFill>
                  <a:schemeClr val="tx1"/>
                </a:solidFill>
              </a:rPr>
              <a:t> </a:t>
            </a:r>
            <a:r>
              <a:rPr lang="en-IN" sz="2200" dirty="0"/>
              <a:t>△</a:t>
            </a:r>
            <a:r>
              <a:rPr lang="en-IN" sz="2200" i="1" dirty="0"/>
              <a:t>LMN </a:t>
            </a:r>
            <a:r>
              <a:rPr lang="en-IN" sz="2200" dirty="0"/>
              <a:t>≇ △</a:t>
            </a:r>
            <a:r>
              <a:rPr lang="en-IN" sz="2200" i="1" dirty="0"/>
              <a:t>PQR</a:t>
            </a:r>
            <a:r>
              <a:rPr lang="en-IN" sz="2200" dirty="0"/>
              <a:t>; you cannot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using a series of rigid transformations. </a:t>
            </a:r>
            <a:endParaRPr lang="en-IN" sz="2200" dirty="0">
              <a:cs typeface="Arial"/>
            </a:endParaRPr>
          </a:p>
          <a:p>
            <a:pPr marL="360045" indent="-360045"/>
            <a:r>
              <a:rPr lang="en-IN" sz="2200" dirty="0"/>
              <a:t>B.</a:t>
            </a:r>
            <a:r>
              <a:rPr lang="en-IN" sz="2200" b="1" dirty="0">
                <a:solidFill>
                  <a:schemeClr val="tx1"/>
                </a:solidFill>
              </a:rPr>
              <a:t> </a:t>
            </a:r>
            <a:r>
              <a:rPr lang="en-IN" sz="2200" dirty="0"/>
              <a:t>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; you can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with a rotation 270° counterclockwise about the origin and a reflection in the </a:t>
            </a:r>
            <a:br>
              <a:rPr lang="en-IN" sz="2200" dirty="0"/>
            </a:br>
            <a:r>
              <a:rPr lang="en-IN" sz="2200" i="1" dirty="0"/>
              <a:t>y</a:t>
            </a:r>
            <a:r>
              <a:rPr lang="en-IN" sz="2200" dirty="0"/>
              <a:t>-axis.</a:t>
            </a:r>
            <a:endParaRPr lang="en-IN" sz="2200" dirty="0">
              <a:cs typeface="Arial"/>
            </a:endParaRPr>
          </a:p>
          <a:p>
            <a:pPr marL="360045" indent="-360045"/>
            <a:r>
              <a:rPr lang="en-IN" sz="2200" dirty="0"/>
              <a:t>C.</a:t>
            </a:r>
            <a:r>
              <a:rPr lang="en-IN" sz="2200" b="1" dirty="0">
                <a:solidFill>
                  <a:schemeClr val="tx1"/>
                </a:solidFill>
              </a:rPr>
              <a:t> </a:t>
            </a:r>
            <a:r>
              <a:rPr lang="en-IN" sz="2200" dirty="0"/>
              <a:t>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; you can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with a rotation 180° about the origin and a reflection in the line </a:t>
            </a:r>
            <a:r>
              <a:rPr lang="en-IN" sz="2200" i="1" dirty="0"/>
              <a:t>y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=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−2. </a:t>
            </a:r>
            <a:endParaRPr lang="en-IN" sz="2200" dirty="0">
              <a:cs typeface="Arial"/>
            </a:endParaRPr>
          </a:p>
          <a:p>
            <a:pPr marL="360045" indent="-360045"/>
            <a:r>
              <a:rPr lang="en-IN" sz="2200" dirty="0"/>
              <a:t>D. △</a:t>
            </a:r>
            <a:r>
              <a:rPr lang="en-IN" sz="2200" i="1" dirty="0"/>
              <a:t>LMN </a:t>
            </a:r>
            <a:r>
              <a:rPr lang="en-IN" sz="2200" dirty="0"/>
              <a:t>≅ △</a:t>
            </a:r>
            <a:r>
              <a:rPr lang="en-IN" sz="2200" i="1" dirty="0"/>
              <a:t>PQR</a:t>
            </a:r>
            <a:r>
              <a:rPr lang="en-IN" sz="2200" dirty="0"/>
              <a:t>; you can map △</a:t>
            </a:r>
            <a:r>
              <a:rPr lang="en-IN" sz="2200" i="1" dirty="0"/>
              <a:t>LMN </a:t>
            </a:r>
            <a:r>
              <a:rPr lang="en-IN" sz="2200" dirty="0"/>
              <a:t>onto △</a:t>
            </a:r>
            <a:r>
              <a:rPr lang="en-IN" sz="2200" i="1" dirty="0"/>
              <a:t>PQR </a:t>
            </a:r>
            <a:r>
              <a:rPr lang="en-IN" sz="2200" dirty="0"/>
              <a:t>with a translation along the vector ⟨−5,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−5⟩ and a reflection in the line </a:t>
            </a:r>
            <a:r>
              <a:rPr lang="en-IN" sz="2200" i="1" dirty="0"/>
              <a:t>y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dirty="0"/>
              <a:t>=</a:t>
            </a:r>
            <a:r>
              <a:rPr lang="en-IN" sz="2200" i="1" dirty="0">
                <a:latin typeface="Arial"/>
                <a:cs typeface="Arial"/>
              </a:rPr>
              <a:t> </a:t>
            </a:r>
            <a:r>
              <a:rPr lang="en-IN" sz="2200" i="1" dirty="0"/>
              <a:t>x</a:t>
            </a:r>
            <a:r>
              <a:rPr lang="en-IN" sz="2200" dirty="0"/>
              <a:t>. </a:t>
            </a:r>
            <a:endParaRPr lang="en-IN" sz="2200" i="1" dirty="0">
              <a:cs typeface="Arial" panose="020B060402020202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Justify Congruence Using Rigid Transformations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21" y="1707845"/>
            <a:ext cx="2550953" cy="25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379326" cy="548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Theorem 5.3: </a:t>
            </a:r>
            <a:r>
              <a:rPr lang="en-IN" sz="2800" b="1" dirty="0"/>
              <a:t>Third Angles Theorem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Third Angles Theorem and Triangle Congruence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00445"/>
              </p:ext>
            </p:extLst>
          </p:nvPr>
        </p:nvGraphicFramePr>
        <p:xfrm>
          <a:off x="609599" y="2345080"/>
          <a:ext cx="10315699" cy="3620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466">
                  <a:extLst>
                    <a:ext uri="{9D8B030D-6E8A-4147-A177-3AD203B41FA5}">
                      <a16:colId xmlns:a16="http://schemas.microsoft.com/office/drawing/2014/main" val="2443735149"/>
                    </a:ext>
                  </a:extLst>
                </a:gridCol>
                <a:gridCol w="8550233">
                  <a:extLst>
                    <a:ext uri="{9D8B030D-6E8A-4147-A177-3AD203B41FA5}">
                      <a16:colId xmlns:a16="http://schemas.microsoft.com/office/drawing/2014/main" val="1652609259"/>
                    </a:ext>
                  </a:extLst>
                </a:gridCol>
              </a:tblGrid>
              <a:tr h="1224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u="none" strike="noStrike" kern="1200" baseline="0" dirty="0"/>
                        <a:t>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two angles of one triangle are congruent to two angles of a second triangle, then the third angles of the triangles are congruent.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607630"/>
                  </a:ext>
                </a:extLst>
              </a:tr>
              <a:tr h="2249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∠</a:t>
                      </a:r>
                      <a:r>
                        <a:rPr lang="en-IN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then ∠</a:t>
                      </a:r>
                      <a:r>
                        <a:rPr lang="en-IN" sz="2800" b="0" i="1" u="none" strike="noStrike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34293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22" y="3801439"/>
            <a:ext cx="3699755" cy="20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52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965798"/>
            <a:ext cx="11345134" cy="45593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Theorem 5.4: </a:t>
            </a:r>
            <a:r>
              <a:rPr lang="en-IN" sz="2800" b="1" dirty="0"/>
              <a:t>Properties of Triangle Congruence </a:t>
            </a:r>
            <a:br>
              <a:rPr lang="en-IN" sz="2800" b="1" dirty="0"/>
            </a:br>
            <a:r>
              <a:rPr lang="en-IN" sz="280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IN" sz="2800" b="1" dirty="0">
                <a:solidFill>
                  <a:schemeClr val="tx1"/>
                </a:solidFill>
              </a:rPr>
              <a:t>Reflexive Property of Triangle Congruence </a:t>
            </a:r>
            <a:endParaRPr lang="en-IN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N" sz="2800" dirty="0"/>
              <a:t>△</a:t>
            </a:r>
            <a:r>
              <a:rPr lang="en-IN" sz="2800" i="1" dirty="0">
                <a:solidFill>
                  <a:schemeClr val="accent6"/>
                </a:solidFill>
              </a:rPr>
              <a:t>A</a:t>
            </a:r>
            <a:r>
              <a:rPr lang="en-IN" sz="2800" i="1" dirty="0">
                <a:solidFill>
                  <a:srgbClr val="92D050"/>
                </a:solidFill>
              </a:rPr>
              <a:t>B</a:t>
            </a:r>
            <a:r>
              <a:rPr lang="en-IN" sz="2800" i="1" dirty="0"/>
              <a:t>C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 △</a:t>
            </a:r>
            <a:r>
              <a:rPr lang="en-IN" sz="2800" i="1" dirty="0">
                <a:solidFill>
                  <a:schemeClr val="accent6"/>
                </a:solidFill>
              </a:rPr>
              <a:t>A</a:t>
            </a:r>
            <a:r>
              <a:rPr lang="en-IN" sz="2800" i="1" dirty="0">
                <a:solidFill>
                  <a:srgbClr val="92D050"/>
                </a:solidFill>
              </a:rPr>
              <a:t>B</a:t>
            </a:r>
            <a:r>
              <a:rPr lang="en-IN" sz="2800" i="1" dirty="0"/>
              <a:t>C </a:t>
            </a:r>
            <a:r>
              <a:rPr lang="en-IN" sz="2800" dirty="0"/>
              <a:t>	</a:t>
            </a:r>
            <a:br>
              <a:rPr lang="en-IN" sz="2800" dirty="0"/>
            </a:br>
            <a:endParaRPr lang="en-IN" sz="2800" dirty="0"/>
          </a:p>
          <a:p>
            <a:pPr>
              <a:spcBef>
                <a:spcPts val="0"/>
              </a:spcBef>
            </a:pPr>
            <a:r>
              <a:rPr lang="en-IN" sz="2800" b="1" dirty="0">
                <a:solidFill>
                  <a:schemeClr val="tx1"/>
                </a:solidFill>
              </a:rPr>
              <a:t>Symmetric Property of Triangle Congruence </a:t>
            </a:r>
            <a:endParaRPr lang="en-IN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N" sz="2800" dirty="0"/>
              <a:t>If △</a:t>
            </a:r>
            <a:r>
              <a:rPr lang="en-IN" sz="2800" i="1" dirty="0">
                <a:solidFill>
                  <a:schemeClr val="accent6"/>
                </a:solidFill>
              </a:rPr>
              <a:t>A</a:t>
            </a:r>
            <a:r>
              <a:rPr lang="en-IN" sz="2800" i="1" dirty="0">
                <a:solidFill>
                  <a:srgbClr val="92D050"/>
                </a:solidFill>
              </a:rPr>
              <a:t>B</a:t>
            </a:r>
            <a:r>
              <a:rPr lang="en-IN" sz="2800" i="1" dirty="0"/>
              <a:t>C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 △</a:t>
            </a:r>
            <a:r>
              <a:rPr lang="en-IN" sz="2800" i="1" dirty="0">
                <a:solidFill>
                  <a:schemeClr val="accent6"/>
                </a:solidFill>
              </a:rPr>
              <a:t>E</a:t>
            </a:r>
            <a:r>
              <a:rPr lang="en-IN" sz="2800" i="1" dirty="0">
                <a:solidFill>
                  <a:srgbClr val="92D050"/>
                </a:solidFill>
              </a:rPr>
              <a:t>F</a:t>
            </a:r>
            <a:r>
              <a:rPr lang="en-IN" sz="2800" i="1" dirty="0"/>
              <a:t>G</a:t>
            </a:r>
            <a:r>
              <a:rPr lang="en-IN" sz="2800" dirty="0"/>
              <a:t>, then △</a:t>
            </a:r>
            <a:r>
              <a:rPr lang="en-IN" sz="2800" i="1" dirty="0">
                <a:solidFill>
                  <a:schemeClr val="accent6"/>
                </a:solidFill>
              </a:rPr>
              <a:t>E</a:t>
            </a:r>
            <a:r>
              <a:rPr lang="en-IN" sz="2800" i="1" dirty="0">
                <a:solidFill>
                  <a:srgbClr val="92D050"/>
                </a:solidFill>
              </a:rPr>
              <a:t>F</a:t>
            </a:r>
            <a:r>
              <a:rPr lang="en-IN" sz="2800" i="1" dirty="0"/>
              <a:t>G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 △</a:t>
            </a:r>
            <a:r>
              <a:rPr lang="en-IN" sz="2800" i="1" dirty="0">
                <a:solidFill>
                  <a:schemeClr val="accent6"/>
                </a:solidFill>
              </a:rPr>
              <a:t>A</a:t>
            </a:r>
            <a:r>
              <a:rPr lang="en-IN" sz="2800" i="1" dirty="0">
                <a:solidFill>
                  <a:srgbClr val="92D050"/>
                </a:solidFill>
              </a:rPr>
              <a:t>B</a:t>
            </a:r>
            <a:r>
              <a:rPr lang="en-IN" sz="2800" i="1" dirty="0"/>
              <a:t>C</a:t>
            </a:r>
            <a:r>
              <a:rPr lang="en-IN" sz="2800" dirty="0"/>
              <a:t>. 	</a:t>
            </a:r>
            <a:br>
              <a:rPr lang="en-IN" sz="2800" dirty="0"/>
            </a:br>
            <a:endParaRPr lang="en-IN" sz="2800" dirty="0"/>
          </a:p>
          <a:p>
            <a:pPr>
              <a:spcBef>
                <a:spcPts val="0"/>
              </a:spcBef>
            </a:pPr>
            <a:r>
              <a:rPr lang="en-IN" sz="2800" b="1" dirty="0">
                <a:solidFill>
                  <a:schemeClr val="tx1"/>
                </a:solidFill>
              </a:rPr>
              <a:t>Transitive Property of Triangle Congruence </a:t>
            </a:r>
            <a:endParaRPr lang="en-IN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N" sz="2800" dirty="0"/>
              <a:t>If △</a:t>
            </a:r>
            <a:r>
              <a:rPr lang="en-IN" sz="2800" i="1" dirty="0">
                <a:solidFill>
                  <a:schemeClr val="accent6"/>
                </a:solidFill>
              </a:rPr>
              <a:t>A</a:t>
            </a:r>
            <a:r>
              <a:rPr lang="en-IN" sz="2800" i="1" dirty="0">
                <a:solidFill>
                  <a:srgbClr val="92D050"/>
                </a:solidFill>
              </a:rPr>
              <a:t>B</a:t>
            </a:r>
            <a:r>
              <a:rPr lang="en-IN" sz="2800" i="1" dirty="0"/>
              <a:t>C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 △</a:t>
            </a:r>
            <a:r>
              <a:rPr lang="en-IN" sz="2800" i="1" dirty="0">
                <a:solidFill>
                  <a:schemeClr val="accent6"/>
                </a:solidFill>
              </a:rPr>
              <a:t>E</a:t>
            </a:r>
            <a:r>
              <a:rPr lang="en-IN" sz="2800" i="1" dirty="0">
                <a:solidFill>
                  <a:srgbClr val="92D050"/>
                </a:solidFill>
              </a:rPr>
              <a:t>F</a:t>
            </a:r>
            <a:r>
              <a:rPr lang="en-IN" sz="2800" i="1" dirty="0"/>
              <a:t>G </a:t>
            </a:r>
            <a:r>
              <a:rPr lang="en-IN" sz="2800" dirty="0"/>
              <a:t>and △</a:t>
            </a:r>
            <a:r>
              <a:rPr lang="en-IN" sz="2800" i="1" dirty="0">
                <a:solidFill>
                  <a:schemeClr val="accent6"/>
                </a:solidFill>
              </a:rPr>
              <a:t>E</a:t>
            </a:r>
            <a:r>
              <a:rPr lang="en-IN" sz="2800" i="1" dirty="0">
                <a:solidFill>
                  <a:srgbClr val="92D050"/>
                </a:solidFill>
              </a:rPr>
              <a:t>F</a:t>
            </a:r>
            <a:r>
              <a:rPr lang="en-IN" sz="2800" i="1" dirty="0"/>
              <a:t>G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 △</a:t>
            </a:r>
            <a:r>
              <a:rPr lang="en-IN" sz="2800" i="1" dirty="0">
                <a:solidFill>
                  <a:schemeClr val="accent6"/>
                </a:solidFill>
              </a:rPr>
              <a:t>J</a:t>
            </a:r>
            <a:r>
              <a:rPr lang="en-IN" sz="2800" i="1" dirty="0">
                <a:solidFill>
                  <a:srgbClr val="92D050"/>
                </a:solidFill>
              </a:rPr>
              <a:t>K</a:t>
            </a:r>
            <a:r>
              <a:rPr lang="en-IN" sz="2800" i="1" dirty="0"/>
              <a:t>L</a:t>
            </a:r>
            <a:r>
              <a:rPr lang="en-IN" sz="2800" dirty="0"/>
              <a:t>, then △</a:t>
            </a:r>
            <a:r>
              <a:rPr lang="en-IN" sz="2800" i="1" dirty="0">
                <a:solidFill>
                  <a:schemeClr val="accent6"/>
                </a:solidFill>
              </a:rPr>
              <a:t>A</a:t>
            </a:r>
            <a:r>
              <a:rPr lang="en-IN" sz="2800" i="1" dirty="0">
                <a:solidFill>
                  <a:srgbClr val="92D050"/>
                </a:solidFill>
              </a:rPr>
              <a:t>B</a:t>
            </a:r>
            <a:r>
              <a:rPr lang="en-IN" sz="2800" i="1" dirty="0"/>
              <a:t>C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≅ △</a:t>
            </a:r>
            <a:r>
              <a:rPr lang="en-IN" sz="2800" i="1" dirty="0">
                <a:solidFill>
                  <a:schemeClr val="accent6"/>
                </a:solidFill>
              </a:rPr>
              <a:t>J</a:t>
            </a:r>
            <a:r>
              <a:rPr lang="en-IN" sz="2800" i="1" dirty="0">
                <a:solidFill>
                  <a:srgbClr val="92D050"/>
                </a:solidFill>
              </a:rPr>
              <a:t>K</a:t>
            </a:r>
            <a:r>
              <a:rPr lang="en-IN" sz="2800" i="1" dirty="0"/>
              <a:t>L</a:t>
            </a:r>
            <a:r>
              <a:rPr lang="en-IN" sz="2800" dirty="0"/>
              <a:t>. 	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Third Angles Theorem and Triangle Congruence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78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1191021" cy="4075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proof of the Symmetric Property of Triangle Congruence is below.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Given: </a:t>
            </a:r>
            <a:r>
              <a:rPr lang="en-IN" sz="2800" dirty="0"/>
              <a:t>△</a:t>
            </a:r>
            <a:r>
              <a:rPr lang="en-IN" sz="2800" i="1" dirty="0"/>
              <a:t>RST </a:t>
            </a:r>
            <a:r>
              <a:rPr lang="en-IN" sz="2800" dirty="0"/>
              <a:t>≅ △</a:t>
            </a:r>
            <a:r>
              <a:rPr lang="en-IN" sz="2800" i="1" dirty="0"/>
              <a:t>XYZ </a:t>
            </a:r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</a:rPr>
              <a:t>Prove: </a:t>
            </a:r>
            <a:r>
              <a:rPr lang="en-IN" sz="2800" dirty="0"/>
              <a:t>△</a:t>
            </a:r>
            <a:r>
              <a:rPr lang="en-IN" sz="2800" i="1" dirty="0"/>
              <a:t>XYZ </a:t>
            </a:r>
            <a:r>
              <a:rPr lang="en-IN" sz="2800" dirty="0"/>
              <a:t>≅ △</a:t>
            </a:r>
            <a:r>
              <a:rPr lang="en-IN" sz="2800" i="1" dirty="0"/>
              <a:t>RST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Third Angles Theorem and Triangle Congruence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55" y="2383891"/>
            <a:ext cx="4048420" cy="122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42072B8-6667-4899-8105-4064CC2A1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354404"/>
                  </p:ext>
                </p:extLst>
              </p:nvPr>
            </p:nvGraphicFramePr>
            <p:xfrm>
              <a:off x="596381" y="3863633"/>
              <a:ext cx="10918004" cy="25730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67218">
                      <a:extLst>
                        <a:ext uri="{9D8B030D-6E8A-4147-A177-3AD203B41FA5}">
                          <a16:colId xmlns:a16="http://schemas.microsoft.com/office/drawing/2014/main" val="1394429421"/>
                        </a:ext>
                      </a:extLst>
                    </a:gridCol>
                    <a:gridCol w="5650786">
                      <a:extLst>
                        <a:ext uri="{9D8B030D-6E8A-4147-A177-3AD203B41FA5}">
                          <a16:colId xmlns:a16="http://schemas.microsoft.com/office/drawing/2014/main" val="1644321810"/>
                        </a:ext>
                      </a:extLst>
                    </a:gridCol>
                  </a:tblGrid>
                  <a:tr h="300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89178254"/>
                      </a:ext>
                    </a:extLst>
                  </a:tr>
                  <a:tr h="2054883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△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RST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△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XYZ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𝑅𝑆</m:t>
                                  </m:r>
                                </m:e>
                              </m:acc>
                              <m:r>
                                <a:rPr lang="en-IN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𝑋𝑌</m:t>
                                  </m:r>
                                </m:e>
                              </m:acc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𝑆𝑇</m:t>
                                  </m:r>
                                </m:e>
                              </m:acc>
                              <m:r>
                                <a:rPr lang="en-IN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𝑌𝑍</m:t>
                                  </m:r>
                                </m:e>
                              </m:acc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𝑅𝑇</m:t>
                                  </m:r>
                                </m:e>
                              </m:acc>
                              <m:r>
                                <a:rPr lang="en-IN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𝑋𝑍</m:t>
                                  </m:r>
                                </m:e>
                              </m:acc>
                            </m:oMath>
                          </a14:m>
                          <a:endParaRPr lang="en-IN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△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XYZ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△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Given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CPCTC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CPCTC</a:t>
                          </a:r>
                        </a:p>
                        <a:p>
                          <a:pPr marL="449263" indent="-449263"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Definition of congruent triangles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529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42072B8-6667-4899-8105-4064CC2A1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354404"/>
                  </p:ext>
                </p:extLst>
              </p:nvPr>
            </p:nvGraphicFramePr>
            <p:xfrm>
              <a:off x="596381" y="3863633"/>
              <a:ext cx="10918004" cy="25730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67218">
                      <a:extLst>
                        <a:ext uri="{9D8B030D-6E8A-4147-A177-3AD203B41FA5}">
                          <a16:colId xmlns:a16="http://schemas.microsoft.com/office/drawing/2014/main" val="1394429421"/>
                        </a:ext>
                      </a:extLst>
                    </a:gridCol>
                    <a:gridCol w="5650786">
                      <a:extLst>
                        <a:ext uri="{9D8B030D-6E8A-4147-A177-3AD203B41FA5}">
                          <a16:colId xmlns:a16="http://schemas.microsoft.com/office/drawing/2014/main" val="164432181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89178254"/>
                      </a:ext>
                    </a:extLst>
                  </a:tr>
                  <a:tr h="2054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8107" r="-107283" b="-6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Given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CPCTC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CPCTC</a:t>
                          </a:r>
                        </a:p>
                        <a:p>
                          <a:pPr marL="449263" indent="-449263">
                            <a:spcBef>
                              <a:spcPts val="6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Definition of congruent triangles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5293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677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935982" cy="4075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ORIGAMI</a:t>
            </a:r>
            <a:r>
              <a:rPr lang="en-IN" sz="2800" b="1" dirty="0"/>
              <a:t> </a:t>
            </a:r>
            <a:r>
              <a:rPr lang="en-IN" sz="2800" b="1" dirty="0" err="1"/>
              <a:t>Aika</a:t>
            </a:r>
            <a:r>
              <a:rPr lang="en-IN" sz="2800" b="1" dirty="0"/>
              <a:t> is folding origami dragons for a party she is hosting. If ∠</a:t>
            </a:r>
            <a:r>
              <a:rPr lang="en-IN" sz="2800" b="1" i="1" dirty="0"/>
              <a:t>ABD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IN" sz="2800" b="1" dirty="0"/>
              <a:t>≅ ∠</a:t>
            </a:r>
            <a:r>
              <a:rPr lang="en-IN" sz="2800" b="1" i="1" dirty="0"/>
              <a:t>CBD </a:t>
            </a:r>
            <a:r>
              <a:rPr lang="en-IN" sz="2800" b="1" dirty="0"/>
              <a:t>and </a:t>
            </a:r>
            <a:r>
              <a:rPr lang="en-IN" sz="2800" b="1" i="1" dirty="0" err="1"/>
              <a:t>m</a:t>
            </a:r>
            <a:r>
              <a:rPr lang="en-IN" sz="2800" b="1" dirty="0" err="1"/>
              <a:t>∠</a:t>
            </a:r>
            <a:r>
              <a:rPr lang="en-IN" sz="2800" b="1" i="1" dirty="0" err="1"/>
              <a:t>BAD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IN" sz="2800" b="1" dirty="0"/>
              <a:t>=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IN" sz="2800" b="1" dirty="0"/>
              <a:t>58°, find </a:t>
            </a:r>
            <a:r>
              <a:rPr lang="en-IN" sz="2800" b="1" i="1" dirty="0" err="1"/>
              <a:t>m</a:t>
            </a:r>
            <a:r>
              <a:rPr lang="en-IN" sz="2800" b="1" dirty="0" err="1"/>
              <a:t>∠</a:t>
            </a:r>
            <a:r>
              <a:rPr lang="en-IN" sz="2800" b="1" i="1" dirty="0" err="1"/>
              <a:t>CBD</a:t>
            </a:r>
            <a:r>
              <a:rPr lang="en-IN" sz="2800" b="1" dirty="0"/>
              <a:t>. </a:t>
            </a:r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Third Angles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1714500"/>
            <a:ext cx="29527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9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7935982" cy="4075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27661"/>
              </p:ext>
            </p:extLst>
          </p:nvPr>
        </p:nvGraphicFramePr>
        <p:xfrm>
          <a:off x="459873" y="3126684"/>
          <a:ext cx="10968842" cy="3231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8057">
                  <a:extLst>
                    <a:ext uri="{9D8B030D-6E8A-4147-A177-3AD203B41FA5}">
                      <a16:colId xmlns:a16="http://schemas.microsoft.com/office/drawing/2014/main" val="3833916317"/>
                    </a:ext>
                  </a:extLst>
                </a:gridCol>
                <a:gridCol w="5830785">
                  <a:extLst>
                    <a:ext uri="{9D8B030D-6E8A-4147-A177-3AD203B41FA5}">
                      <a16:colId xmlns:a16="http://schemas.microsoft.com/office/drawing/2014/main" val="1362494630"/>
                    </a:ext>
                  </a:extLst>
                </a:gridCol>
              </a:tblGrid>
              <a:tr h="31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Know?</a:t>
                      </a:r>
                      <a:endParaRPr lang="en-IN" sz="2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 You Know It?</a:t>
                      </a:r>
                      <a:endParaRPr lang="en-IN" sz="2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304376"/>
                  </a:ext>
                </a:extLst>
              </a:tr>
              <a:tr h="579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CBD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58°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Given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94278"/>
                  </a:ext>
                </a:extLst>
              </a:tr>
              <a:tr h="31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BDC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BDA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All rt. ∠s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are 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917505"/>
                  </a:ext>
                </a:extLst>
              </a:tr>
              <a:tr h="31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BCD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Third Angles 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03310"/>
                  </a:ext>
                </a:extLst>
              </a:tr>
              <a:tr h="31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BCD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endParaRPr lang="en-IN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Def. of congruence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96790"/>
                  </a:ext>
                </a:extLst>
              </a:tr>
              <a:tr h="579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CBD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BCD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90°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acute ∠s of a rt. △ are 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compl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6466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D254587-BF07-700C-0BEC-3AA03310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003" y="-95725"/>
            <a:ext cx="3076616" cy="3237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93861-D14F-4DE3-6BE5-4D71FD9D9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3" y="475784"/>
            <a:ext cx="7636653" cy="14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83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3645725"/>
            <a:ext cx="7935982" cy="6650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measure of ∠</a:t>
            </a:r>
            <a:r>
              <a:rPr lang="en-IN" sz="2800" i="1" dirty="0"/>
              <a:t>CBD </a:t>
            </a:r>
            <a:r>
              <a:rPr lang="en-IN" sz="2800" dirty="0"/>
              <a:t>is 32°.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Third Angles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26108"/>
              </p:ext>
            </p:extLst>
          </p:nvPr>
        </p:nvGraphicFramePr>
        <p:xfrm>
          <a:off x="609600" y="1714500"/>
          <a:ext cx="8127999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364">
                  <a:extLst>
                    <a:ext uri="{9D8B030D-6E8A-4147-A177-3AD203B41FA5}">
                      <a16:colId xmlns:a16="http://schemas.microsoft.com/office/drawing/2014/main" val="1671881131"/>
                    </a:ext>
                  </a:extLst>
                </a:gridCol>
                <a:gridCol w="2786302">
                  <a:extLst>
                    <a:ext uri="{9D8B030D-6E8A-4147-A177-3AD203B41FA5}">
                      <a16:colId xmlns:a16="http://schemas.microsoft.com/office/drawing/2014/main" val="21423791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95769894"/>
                    </a:ext>
                  </a:extLst>
                </a:gridCol>
              </a:tblGrid>
              <a:tr h="370609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BCD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58°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Substitute.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70775"/>
                  </a:ext>
                </a:extLst>
              </a:tr>
              <a:tr h="370609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CBD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+ 58°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90°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Substitute.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289820"/>
                  </a:ext>
                </a:extLst>
              </a:tr>
              <a:tr h="370609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CBD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32°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3353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5130B5-8418-47E1-B05E-9F8DEE36F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1714500"/>
            <a:ext cx="29527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8379326" cy="25962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 dirty="0"/>
              <a:t>How could you find the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CBD</a:t>
            </a:r>
            <a:r>
              <a:rPr lang="en-IN" sz="2800" i="1" dirty="0"/>
              <a:t> </a:t>
            </a:r>
            <a:r>
              <a:rPr lang="en-IN" sz="2800" dirty="0"/>
              <a:t>in a different way? Which method do you think is more efficient?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Third Angles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2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1" y="1332862"/>
            <a:ext cx="8078625" cy="5067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Solve for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 Then evaluate 2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 + 30.</a:t>
            </a: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1.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 dirty="0"/>
              <a:t>(2</a:t>
            </a:r>
            <a:r>
              <a:rPr lang="en-IN" sz="2800" i="1" dirty="0"/>
              <a:t>x </a:t>
            </a:r>
            <a:r>
              <a:rPr lang="en-IN" sz="2800" dirty="0"/>
              <a:t>+ 30) + 2(</a:t>
            </a:r>
            <a:r>
              <a:rPr lang="en-IN" sz="2800" i="1" dirty="0"/>
              <a:t>x </a:t>
            </a:r>
            <a:r>
              <a:rPr lang="en-IN" sz="2800" dirty="0"/>
              <a:t>+ 5) = 180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35; 100</a:t>
            </a: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2.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 </a:t>
            </a:r>
            <a:r>
              <a:rPr lang="en-IN" sz="2800" dirty="0"/>
              <a:t>7</a:t>
            </a:r>
            <a:r>
              <a:rPr lang="en-IN" sz="2800" i="1" dirty="0"/>
              <a:t>x </a:t>
            </a:r>
            <a:r>
              <a:rPr lang="en-IN" sz="2800" dirty="0"/>
              <a:t>+ (4</a:t>
            </a:r>
            <a:r>
              <a:rPr lang="en-IN" sz="2800" i="1" dirty="0"/>
              <a:t>x </a:t>
            </a:r>
            <a:r>
              <a:rPr lang="en-IN" sz="2800" dirty="0"/>
              <a:t>+ 20) + (2</a:t>
            </a:r>
            <a:r>
              <a:rPr lang="en-IN" sz="2800" i="1" dirty="0"/>
              <a:t>x </a:t>
            </a:r>
            <a:r>
              <a:rPr lang="en-IN" sz="2800" dirty="0"/>
              <a:t>+ 30) = 180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10; 50</a:t>
            </a:r>
            <a:endParaRPr lang="en-IN" sz="2800" b="1" dirty="0">
              <a:latin typeface="Proxima Nova" panose="02000506030000020004"/>
            </a:endParaRP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 dirty="0"/>
              <a:t>Find </a:t>
            </a:r>
            <a:r>
              <a:rPr lang="en-IN" sz="2800" i="1" dirty="0"/>
              <a:t>m</a:t>
            </a:r>
            <a:r>
              <a:rPr lang="en-IN" sz="2800" dirty="0"/>
              <a:t>∠1 and </a:t>
            </a:r>
            <a:r>
              <a:rPr lang="en-IN" sz="2800" i="1" dirty="0"/>
              <a:t>m</a:t>
            </a:r>
            <a:r>
              <a:rPr lang="en-IN" sz="2800" dirty="0"/>
              <a:t>∠2.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64°; 90°</a:t>
            </a:r>
          </a:p>
          <a:p>
            <a:endParaRPr lang="en-US" sz="2800" b="1" dirty="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endParaRPr lang="en-US" sz="2800" b="1" dirty="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4.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 dirty="0"/>
              <a:t>Find </a:t>
            </a:r>
            <a:r>
              <a:rPr lang="en-IN" sz="2800" i="1" dirty="0"/>
              <a:t>m</a:t>
            </a:r>
            <a:r>
              <a:rPr lang="en-IN" sz="2800" dirty="0"/>
              <a:t>∠1 + </a:t>
            </a:r>
            <a:r>
              <a:rPr lang="en-IN" sz="2800" i="1" dirty="0"/>
              <a:t>m</a:t>
            </a:r>
            <a:r>
              <a:rPr lang="en-IN" sz="2800" dirty="0"/>
              <a:t>∠2 + </a:t>
            </a:r>
            <a:r>
              <a:rPr lang="en-IN" sz="2800" i="1" dirty="0"/>
              <a:t>m</a:t>
            </a:r>
            <a:r>
              <a:rPr lang="en-IN" sz="2800" dirty="0"/>
              <a:t>∠3.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360°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3" y="5278512"/>
            <a:ext cx="2551678" cy="1117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9" y="3579092"/>
            <a:ext cx="2804424" cy="12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0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7080957" cy="17129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KITES</a:t>
            </a:r>
            <a:r>
              <a:rPr lang="en-IN" sz="2800" b="1" dirty="0"/>
              <a:t> </a:t>
            </a:r>
            <a:r>
              <a:rPr lang="en-IN" sz="2800" dirty="0"/>
              <a:t>In the kite shown, ∠</a:t>
            </a:r>
            <a:r>
              <a:rPr lang="en-IN" sz="2800" i="1" dirty="0"/>
              <a:t>BAD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IN" sz="2800" dirty="0"/>
              <a:t>≅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IN" sz="2800" dirty="0"/>
              <a:t>∠</a:t>
            </a:r>
            <a:r>
              <a:rPr lang="en-IN" sz="2800" i="1" dirty="0"/>
              <a:t>BCD </a:t>
            </a:r>
            <a:r>
              <a:rPr lang="en-IN" sz="2800" dirty="0"/>
              <a:t>and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BCD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IN" sz="2800" dirty="0"/>
              <a:t>= 45°. 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ABD</a:t>
            </a:r>
            <a:r>
              <a:rPr lang="en-IN" sz="280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Third Angles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43" y="1752600"/>
            <a:ext cx="34752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9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7080957" cy="25962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KITES</a:t>
            </a:r>
            <a:r>
              <a:rPr lang="en-IN" sz="2800" b="1" dirty="0"/>
              <a:t> </a:t>
            </a:r>
            <a:r>
              <a:rPr lang="en-IN" sz="2800" dirty="0"/>
              <a:t>In the kite shown, ∠</a:t>
            </a:r>
            <a:r>
              <a:rPr lang="en-IN" sz="2800" i="1" dirty="0"/>
              <a:t>BAD </a:t>
            </a:r>
            <a:r>
              <a:rPr lang="en-IN" sz="2800" dirty="0"/>
              <a:t>≅ ∠</a:t>
            </a:r>
            <a:r>
              <a:rPr lang="en-IN" sz="2800" i="1" dirty="0"/>
              <a:t>BCD </a:t>
            </a:r>
            <a:r>
              <a:rPr lang="en-IN" sz="2800" dirty="0"/>
              <a:t>and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BCD</a:t>
            </a:r>
            <a:r>
              <a:rPr lang="en-IN" sz="2800" i="1" dirty="0"/>
              <a:t> </a:t>
            </a:r>
            <a:r>
              <a:rPr lang="en-IN" sz="2800" dirty="0"/>
              <a:t>= 45°. 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ABD</a:t>
            </a:r>
            <a:r>
              <a:rPr lang="en-IN" sz="2800" dirty="0"/>
              <a:t>. </a:t>
            </a:r>
          </a:p>
          <a:p>
            <a:r>
              <a:rPr lang="en-IN" sz="2800" i="1" dirty="0" err="1">
                <a:solidFill>
                  <a:srgbClr val="FF0000"/>
                </a:solidFill>
              </a:rPr>
              <a:t>m</a:t>
            </a:r>
            <a:r>
              <a:rPr lang="en-IN" sz="2800" dirty="0" err="1">
                <a:solidFill>
                  <a:srgbClr val="FF0000"/>
                </a:solidFill>
              </a:rPr>
              <a:t>∠</a:t>
            </a:r>
            <a:r>
              <a:rPr lang="en-IN" sz="2800" i="1" dirty="0" err="1">
                <a:solidFill>
                  <a:srgbClr val="FF0000"/>
                </a:solidFill>
              </a:rPr>
              <a:t>ABD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IN" sz="2800" dirty="0">
                <a:solidFill>
                  <a:srgbClr val="FF0000"/>
                </a:solidFill>
              </a:rPr>
              <a:t>= 45°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Third Angles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43" y="1752600"/>
            <a:ext cx="34752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5" y="1714500"/>
                <a:ext cx="6474326" cy="28456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Write a two-column proof.</a:t>
                </a:r>
              </a:p>
              <a:p>
                <a:pPr marL="1201738" indent="-1201738"/>
                <a:r>
                  <a:rPr lang="en-IN" sz="2800" b="1" dirty="0">
                    <a:solidFill>
                      <a:schemeClr val="tx1"/>
                    </a:solidFill>
                  </a:rPr>
                  <a:t>Given: </a:t>
                </a:r>
                <a:r>
                  <a:rPr lang="en-IN" sz="2800" dirty="0"/>
                  <a:t>∠</a:t>
                </a:r>
                <a:r>
                  <a:rPr lang="en-IN" sz="2800" i="1" dirty="0"/>
                  <a:t>J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≅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∠</a:t>
                </a:r>
                <a:r>
                  <a:rPr lang="en-IN" sz="2800" i="1" dirty="0"/>
                  <a:t>P</a:t>
                </a:r>
                <a:r>
                  <a:rPr lang="en-IN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</m:acc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𝑃𝑀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𝐽𝐿</m:t>
                        </m:r>
                      </m:e>
                    </m:acc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𝑃𝐿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800" dirty="0"/>
                  <a:t> and </a:t>
                </a:r>
                <a:r>
                  <a:rPr lang="en-IN" sz="2800" i="1" dirty="0"/>
                  <a:t>L </a:t>
                </a:r>
                <a:r>
                  <a:rPr lang="en-IN" sz="2800" dirty="0"/>
                  <a:t>bisects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𝐾𝑀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dirty="0"/>
              </a:p>
              <a:p>
                <a:r>
                  <a:rPr lang="en-IN" sz="2800" b="1" dirty="0">
                    <a:solidFill>
                      <a:schemeClr val="tx1"/>
                    </a:solidFill>
                  </a:rPr>
                  <a:t>Prove: </a:t>
                </a:r>
                <a:r>
                  <a:rPr lang="en-IN" sz="2800" dirty="0"/>
                  <a:t>△</a:t>
                </a:r>
                <a:r>
                  <a:rPr lang="en-IN" sz="2800" i="1" dirty="0"/>
                  <a:t>JLK</a:t>
                </a:r>
                <a:r>
                  <a:rPr lang="en-IN" sz="2800" b="0" i="1" u="none" strike="noStrike" kern="1200" baseline="0" dirty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≅</a:t>
                </a:r>
                <a:r>
                  <a:rPr lang="en-IN" sz="2800" b="0" i="1" u="none" strike="noStrike" kern="1200" baseline="0" dirty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△</a:t>
                </a:r>
                <a:r>
                  <a:rPr lang="en-IN" sz="2800" i="1" dirty="0"/>
                  <a:t>PLM </a:t>
                </a:r>
                <a:endParaRPr lang="en-I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5" y="1714500"/>
                <a:ext cx="6474326" cy="2845625"/>
              </a:xfrm>
              <a:prstGeom prst="rect">
                <a:avLst/>
              </a:prstGeom>
              <a:blipFill>
                <a:blip r:embed="rId3"/>
                <a:stretch>
                  <a:fillRect l="-1881" t="-2141" r="-2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Prove that Two Triangles Are Congruent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7" y="2071058"/>
            <a:ext cx="3719513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5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14500"/>
            <a:ext cx="6474326" cy="2845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Prove that Two Triangles Are Congruent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076244"/>
                  </p:ext>
                </p:extLst>
              </p:nvPr>
            </p:nvGraphicFramePr>
            <p:xfrm>
              <a:off x="691792" y="2558265"/>
              <a:ext cx="10866635" cy="3939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23381">
                      <a:extLst>
                        <a:ext uri="{9D8B030D-6E8A-4147-A177-3AD203B41FA5}">
                          <a16:colId xmlns:a16="http://schemas.microsoft.com/office/drawing/2014/main" val="1394429421"/>
                        </a:ext>
                      </a:extLst>
                    </a:gridCol>
                    <a:gridCol w="5743254">
                      <a:extLst>
                        <a:ext uri="{9D8B030D-6E8A-4147-A177-3AD203B41FA5}">
                          <a16:colId xmlns:a16="http://schemas.microsoft.com/office/drawing/2014/main" val="1644321810"/>
                        </a:ext>
                      </a:extLst>
                    </a:gridCol>
                  </a:tblGrid>
                  <a:tr h="525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89178254"/>
                      </a:ext>
                    </a:extLst>
                  </a:tr>
                  <a:tr h="3146122">
                    <a:tc>
                      <a:txBody>
                        <a:bodyPr/>
                        <a:lstStyle/>
                        <a:p>
                          <a:pPr marL="400050" indent="-400050"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 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∠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J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≅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∠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𝐽𝐾</m:t>
                                  </m:r>
                                </m:e>
                              </m:acc>
                              <m:r>
                                <a:rPr lang="en-IN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𝑃𝑀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𝐽𝐿</m:t>
                                  </m:r>
                                </m:e>
                              </m:acc>
                              <m:r>
                                <a:rPr lang="en-IN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𝑃𝐿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and 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L </a:t>
                          </a: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bisects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𝐾𝑀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IN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JLK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PLM</a:t>
                          </a: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𝐿𝐾</m:t>
                                  </m:r>
                                </m:e>
                              </m:acc>
                              <m:r>
                                <a:rPr lang="en-IN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𝐿𝑀</m:t>
                                  </m:r>
                                </m:e>
                              </m:acc>
                            </m:oMath>
                          </a14:m>
                          <a:endParaRPr lang="en-IN" sz="2800" b="0" i="1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∠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△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JLK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△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PLM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514350" indent="-514350">
                            <a:spcBef>
                              <a:spcPts val="1200"/>
                            </a:spcBef>
                            <a:buAutoNum type="arabicPeriod"/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Given</a:t>
                          </a:r>
                        </a:p>
                        <a:p>
                          <a:pPr marL="0" indent="0">
                            <a:spcBef>
                              <a:spcPts val="1200"/>
                            </a:spcBef>
                            <a:buNone/>
                          </a:pPr>
                          <a:endParaRPr lang="en-IN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Vertical angles are congruent.</a:t>
                          </a: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Definition of segment bisector</a:t>
                          </a: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Third Angles Theorem</a:t>
                          </a:r>
                        </a:p>
                        <a:p>
                          <a:pPr marL="360363" indent="-360363"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Definition of congruent triangles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529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076244"/>
                  </p:ext>
                </p:extLst>
              </p:nvPr>
            </p:nvGraphicFramePr>
            <p:xfrm>
              <a:off x="691792" y="2558265"/>
              <a:ext cx="10866635" cy="3939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23381">
                      <a:extLst>
                        <a:ext uri="{9D8B030D-6E8A-4147-A177-3AD203B41FA5}">
                          <a16:colId xmlns:a16="http://schemas.microsoft.com/office/drawing/2014/main" val="1394429421"/>
                        </a:ext>
                      </a:extLst>
                    </a:gridCol>
                    <a:gridCol w="5743254">
                      <a:extLst>
                        <a:ext uri="{9D8B030D-6E8A-4147-A177-3AD203B41FA5}">
                          <a16:colId xmlns:a16="http://schemas.microsoft.com/office/drawing/2014/main" val="1644321810"/>
                        </a:ext>
                      </a:extLst>
                    </a:gridCol>
                  </a:tblGrid>
                  <a:tr h="525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Statements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Reasons</a:t>
                          </a:r>
                          <a:endParaRPr lang="en-I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89178254"/>
                      </a:ext>
                    </a:extLst>
                  </a:tr>
                  <a:tr h="3413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6934" r="-112247" b="-49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14350" indent="-514350">
                            <a:spcBef>
                              <a:spcPts val="1200"/>
                            </a:spcBef>
                            <a:buAutoNum type="arabicPeriod"/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Given</a:t>
                          </a:r>
                        </a:p>
                        <a:p>
                          <a:pPr marL="0" indent="0">
                            <a:spcBef>
                              <a:spcPts val="1200"/>
                            </a:spcBef>
                            <a:buNone/>
                          </a:pPr>
                          <a:endParaRPr lang="en-IN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 Vertical angles are congruent.</a:t>
                          </a: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 Definition of segment bisector</a:t>
                          </a:r>
                        </a:p>
                        <a:p>
                          <a:pPr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 Third Angles Theorem</a:t>
                          </a:r>
                        </a:p>
                        <a:p>
                          <a:pPr marL="360363" indent="-360363">
                            <a:spcBef>
                              <a:spcPts val="1200"/>
                            </a:spcBef>
                          </a:pP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 Definition of congruent triangles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5293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5291D15-7DF1-4561-A147-E26F4EE4E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86" y="902493"/>
            <a:ext cx="3719513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3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14500"/>
                <a:ext cx="8379326" cy="304641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600" b="1" dirty="0">
                    <a:solidFill>
                      <a:schemeClr val="tx1"/>
                    </a:solidFill>
                  </a:rPr>
                  <a:t>Check </a:t>
                </a:r>
              </a:p>
              <a:p>
                <a:r>
                  <a:rPr lang="en-IN" sz="2600" b="1" dirty="0">
                    <a:solidFill>
                      <a:schemeClr val="tx1"/>
                    </a:solidFill>
                  </a:rPr>
                  <a:t>Write a paragraph proof.</a:t>
                </a:r>
              </a:p>
              <a:p>
                <a:pPr marL="1027113" indent="-1027113"/>
                <a:r>
                  <a:rPr lang="en-IN" sz="2600" b="1" dirty="0">
                    <a:solidFill>
                      <a:schemeClr val="tx1"/>
                    </a:solidFill>
                  </a:rPr>
                  <a:t>Given: </a:t>
                </a:r>
                <a:r>
                  <a:rPr lang="en-IN" sz="2600" dirty="0"/>
                  <a:t>∠</a:t>
                </a:r>
                <a:r>
                  <a:rPr lang="en-IN" sz="2600" i="1" dirty="0"/>
                  <a:t>WXZ</a:t>
                </a:r>
                <a:r>
                  <a:rPr lang="en-IN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/>
                  <a:t>≅ ∠</a:t>
                </a:r>
                <a:r>
                  <a:rPr lang="en-IN" sz="2600" i="1" dirty="0"/>
                  <a:t>YXZ</a:t>
                </a:r>
                <a:r>
                  <a:rPr lang="en-IN" sz="2600" dirty="0"/>
                  <a:t>, ∠</a:t>
                </a:r>
                <a:r>
                  <a:rPr lang="en-IN" sz="2600" i="1" dirty="0"/>
                  <a:t>XZW</a:t>
                </a:r>
                <a:r>
                  <a:rPr lang="en-IN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/>
                  <a:t>≅ ∠</a:t>
                </a:r>
                <a:r>
                  <a:rPr lang="en-IN" sz="2600" i="1" dirty="0"/>
                  <a:t>XZY</a:t>
                </a:r>
                <a:r>
                  <a:rPr lang="en-IN" sz="2600" dirty="0"/>
                  <a:t>,</a:t>
                </a:r>
                <a:br>
                  <a:rPr lang="en-IN" sz="2600" dirty="0"/>
                </a:b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𝑊𝑋</m:t>
                        </m:r>
                      </m:e>
                    </m:acc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𝑌𝑋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𝑌𝑍</m:t>
                        </m:r>
                      </m:e>
                    </m:acc>
                  </m:oMath>
                </a14:m>
                <a:endParaRPr lang="en-IN" sz="2600" dirty="0"/>
              </a:p>
              <a:p>
                <a:r>
                  <a:rPr lang="en-IN" sz="2600" b="1" dirty="0">
                    <a:solidFill>
                      <a:schemeClr val="tx1"/>
                    </a:solidFill>
                  </a:rPr>
                  <a:t>Prove: </a:t>
                </a:r>
                <a:r>
                  <a:rPr lang="en-IN" sz="2600" dirty="0"/>
                  <a:t>△</a:t>
                </a:r>
                <a:r>
                  <a:rPr lang="en-IN" sz="2600" i="1" dirty="0"/>
                  <a:t>WXZ </a:t>
                </a:r>
                <a:r>
                  <a:rPr lang="en-IN" sz="2600" dirty="0"/>
                  <a:t>≅ △</a:t>
                </a:r>
                <a:r>
                  <a:rPr lang="en-IN" sz="2600" i="1" dirty="0"/>
                  <a:t>YXZ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14500"/>
                <a:ext cx="8379326" cy="3046413"/>
              </a:xfrm>
              <a:prstGeom prst="rect">
                <a:avLst/>
              </a:prstGeom>
              <a:blipFill>
                <a:blip r:embed="rId3"/>
                <a:stretch>
                  <a:fillRect l="-1309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Prove that Two Triangles Are Congruent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C5114-7015-4638-9137-F87D9DD6F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484" y="1714500"/>
            <a:ext cx="2766060" cy="29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14500"/>
                <a:ext cx="8379326" cy="461504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600" b="1" dirty="0">
                    <a:solidFill>
                      <a:schemeClr val="tx1"/>
                    </a:solidFill>
                  </a:rPr>
                  <a:t>Check </a:t>
                </a:r>
              </a:p>
              <a:p>
                <a:r>
                  <a:rPr lang="en-IN" sz="2600" b="1" dirty="0">
                    <a:solidFill>
                      <a:schemeClr val="tx1"/>
                    </a:solidFill>
                  </a:rPr>
                  <a:t>Write a paragraph proof.</a:t>
                </a:r>
              </a:p>
              <a:p>
                <a:pPr marL="1027113" indent="-1027113"/>
                <a:r>
                  <a:rPr lang="en-IN" sz="2600" b="1" dirty="0">
                    <a:solidFill>
                      <a:schemeClr val="tx1"/>
                    </a:solidFill>
                  </a:rPr>
                  <a:t>Given: </a:t>
                </a:r>
                <a:r>
                  <a:rPr lang="en-IN" sz="2600" dirty="0"/>
                  <a:t>∠</a:t>
                </a:r>
                <a:r>
                  <a:rPr lang="en-IN" sz="2600" i="1" dirty="0"/>
                  <a:t>WXZ</a:t>
                </a:r>
                <a:r>
                  <a:rPr lang="en-IN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/>
                  <a:t>≅ ∠</a:t>
                </a:r>
                <a:r>
                  <a:rPr lang="en-IN" sz="2600" i="1" dirty="0"/>
                  <a:t>YXZ</a:t>
                </a:r>
                <a:r>
                  <a:rPr lang="en-IN" sz="2600" dirty="0"/>
                  <a:t>, ∠</a:t>
                </a:r>
                <a:r>
                  <a:rPr lang="en-IN" sz="2600" i="1" dirty="0"/>
                  <a:t>XZW</a:t>
                </a:r>
                <a:r>
                  <a:rPr lang="en-IN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/>
                  <a:t>≅ ∠</a:t>
                </a:r>
                <a:r>
                  <a:rPr lang="en-IN" sz="2600" i="1" dirty="0"/>
                  <a:t>XZY</a:t>
                </a:r>
                <a:r>
                  <a:rPr lang="en-IN" sz="2600" dirty="0"/>
                  <a:t>,</a:t>
                </a:r>
                <a:br>
                  <a:rPr lang="en-IN" sz="2600" dirty="0"/>
                </a:b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𝑊𝑋</m:t>
                        </m:r>
                      </m:e>
                    </m:acc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𝑌𝑋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𝑌𝑍</m:t>
                        </m:r>
                      </m:e>
                    </m:acc>
                  </m:oMath>
                </a14:m>
                <a:endParaRPr lang="en-IN" sz="2600" dirty="0"/>
              </a:p>
              <a:p>
                <a:r>
                  <a:rPr lang="en-IN" sz="2600" b="1" dirty="0">
                    <a:solidFill>
                      <a:schemeClr val="tx1"/>
                    </a:solidFill>
                  </a:rPr>
                  <a:t>Prove: </a:t>
                </a:r>
                <a:r>
                  <a:rPr lang="en-IN" sz="2600" dirty="0"/>
                  <a:t>△</a:t>
                </a:r>
                <a:r>
                  <a:rPr lang="en-IN" sz="2600" i="1" dirty="0"/>
                  <a:t>WXZ</a:t>
                </a:r>
                <a:r>
                  <a:rPr lang="en-IN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/>
                  <a:t>≅ △</a:t>
                </a:r>
                <a:r>
                  <a:rPr lang="en-IN" sz="2600" i="1" dirty="0"/>
                  <a:t>YXZ</a:t>
                </a:r>
              </a:p>
              <a:p>
                <a:r>
                  <a:rPr lang="en-IN" sz="2600" dirty="0">
                    <a:solidFill>
                      <a:srgbClr val="FF0000"/>
                    </a:solidFill>
                  </a:rPr>
                  <a:t>It is given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𝑊𝑋</m:t>
                        </m:r>
                      </m:e>
                    </m:acc>
                    <m:r>
                      <a:rPr lang="en-IN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𝑌𝑋</m:t>
                        </m:r>
                      </m:e>
                    </m:acc>
                  </m:oMath>
                </a14:m>
                <a:r>
                  <a:rPr lang="en-IN" sz="26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  <m:r>
                      <a:rPr lang="en-IN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𝑌𝑍</m:t>
                        </m:r>
                      </m:e>
                    </m:acc>
                  </m:oMath>
                </a14:m>
                <a:r>
                  <a:rPr lang="en-IN" sz="2600" dirty="0">
                    <a:solidFill>
                      <a:srgbClr val="FF0000"/>
                    </a:solidFill>
                  </a:rPr>
                  <a:t>. By the </a:t>
                </a:r>
                <a:r>
                  <a:rPr lang="en-IN" sz="2600" dirty="0">
                    <a:solidFill>
                      <a:srgbClr val="FF0000"/>
                    </a:solidFill>
                    <a:uFill>
                      <a:solidFill>
                        <a:schemeClr val="tx2"/>
                      </a:solidFill>
                    </a:uFill>
                  </a:rPr>
                  <a:t>Reflexive</a:t>
                </a:r>
                <a:r>
                  <a:rPr lang="en-IN" sz="2600" b="1" dirty="0">
                    <a:solidFill>
                      <a:srgbClr val="FF0000"/>
                    </a:solidFill>
                  </a:rPr>
                  <a:t> </a:t>
                </a:r>
                <a:r>
                  <a:rPr lang="en-IN" sz="2600" dirty="0">
                    <a:solidFill>
                      <a:srgbClr val="FF0000"/>
                    </a:solidFill>
                  </a:rPr>
                  <a:t>Property,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𝑋𝑍</m:t>
                        </m:r>
                      </m:e>
                    </m:acc>
                    <m:r>
                      <a:rPr lang="en-IN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IN" sz="2600" dirty="0">
                    <a:solidFill>
                      <a:srgbClr val="FF0000"/>
                    </a:solidFill>
                  </a:rPr>
                  <a:t>. It is also given that ∠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WXZ</a:t>
                </a:r>
                <a:r>
                  <a:rPr lang="en-IN" sz="2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YXZ </a:t>
                </a:r>
                <a:r>
                  <a:rPr lang="en-IN" sz="2600" dirty="0">
                    <a:solidFill>
                      <a:srgbClr val="FF0000"/>
                    </a:solidFill>
                  </a:rPr>
                  <a:t>and ∠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XZW</a:t>
                </a:r>
                <a:r>
                  <a:rPr lang="en-IN" sz="2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XZY</a:t>
                </a:r>
                <a:r>
                  <a:rPr lang="en-IN" sz="2600" dirty="0">
                    <a:solidFill>
                      <a:srgbClr val="FF0000"/>
                    </a:solidFill>
                  </a:rPr>
                  <a:t>. So, by the </a:t>
                </a:r>
                <a:r>
                  <a:rPr lang="en-IN" sz="2600" dirty="0">
                    <a:solidFill>
                      <a:srgbClr val="FF0000"/>
                    </a:solidFill>
                    <a:uFill>
                      <a:solidFill>
                        <a:schemeClr val="tx2"/>
                      </a:solidFill>
                    </a:uFill>
                  </a:rPr>
                  <a:t>Third Angles</a:t>
                </a:r>
                <a:r>
                  <a:rPr lang="en-IN" sz="2600" b="1" dirty="0">
                    <a:solidFill>
                      <a:srgbClr val="FF0000"/>
                    </a:solidFill>
                  </a:rPr>
                  <a:t> </a:t>
                </a:r>
                <a:r>
                  <a:rPr lang="en-IN" sz="2600" dirty="0">
                    <a:solidFill>
                      <a:srgbClr val="FF0000"/>
                    </a:solidFill>
                  </a:rPr>
                  <a:t>Theorem, ∠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W</a:t>
                </a:r>
                <a:r>
                  <a:rPr lang="en-IN" sz="2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>
                    <a:solidFill>
                      <a:srgbClr val="FF0000"/>
                    </a:solidFill>
                  </a:rPr>
                  <a:t>≅ ∠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Y</a:t>
                </a:r>
                <a:r>
                  <a:rPr lang="en-IN" sz="2600" dirty="0">
                    <a:solidFill>
                      <a:srgbClr val="FF0000"/>
                    </a:solidFill>
                  </a:rPr>
                  <a:t>. By the definition of congruent triangles, △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WXZ</a:t>
                </a:r>
                <a:r>
                  <a:rPr lang="en-IN" sz="2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600" dirty="0">
                    <a:solidFill>
                      <a:srgbClr val="FF0000"/>
                    </a:solidFill>
                  </a:rPr>
                  <a:t>≅ △</a:t>
                </a:r>
                <a:r>
                  <a:rPr lang="en-IN" sz="2600" i="1" dirty="0">
                    <a:solidFill>
                      <a:srgbClr val="FF0000"/>
                    </a:solidFill>
                  </a:rPr>
                  <a:t>YXZ</a:t>
                </a:r>
                <a:r>
                  <a:rPr lang="en-IN" sz="26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14500"/>
                <a:ext cx="8379326" cy="4615047"/>
              </a:xfrm>
              <a:prstGeom prst="rect">
                <a:avLst/>
              </a:prstGeom>
              <a:blipFill>
                <a:blip r:embed="rId3"/>
                <a:stretch>
                  <a:fillRect l="-1309" t="-1189" r="-1018" b="-4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Prove that Two Triangles Are Congruent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484" y="1714500"/>
            <a:ext cx="2766060" cy="29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9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1"/>
            <a:ext cx="8379326" cy="15274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Did you struggle with anything in this lesson? If so, how did you deal with it?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Pause and Reflect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6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14501"/>
                <a:ext cx="7722225" cy="425878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Refer to the diagram.</a:t>
                </a:r>
              </a:p>
              <a:p>
                <a:pPr marL="514350" indent="-514350">
                  <a:buAutoNum type="arabicPeriod"/>
                </a:pPr>
                <a:r>
                  <a:rPr lang="en-IN" sz="2800" dirty="0"/>
                  <a:t>Use the Distance Formula to find </a:t>
                </a:r>
                <a:r>
                  <a:rPr lang="en-IN" sz="2800" i="1" dirty="0"/>
                  <a:t>AE, DE, AD, BC, EC, </a:t>
                </a:r>
                <a:r>
                  <a:rPr lang="en-IN" sz="2800" dirty="0"/>
                  <a:t>and </a:t>
                </a:r>
                <a:r>
                  <a:rPr lang="en-IN" sz="2800" i="1" dirty="0"/>
                  <a:t>BE</a:t>
                </a:r>
                <a:r>
                  <a:rPr lang="en-IN" sz="2800" dirty="0"/>
                  <a:t>. </a:t>
                </a:r>
              </a:p>
              <a:p>
                <a:endParaRPr lang="en-IN" sz="2800" dirty="0"/>
              </a:p>
              <a:p>
                <a:pPr marL="449263" indent="-449263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/>
                  <a:t> </a:t>
                </a:r>
                <a:r>
                  <a:rPr lang="en-IN" sz="2800" dirty="0"/>
                  <a:t>Use the Slope Formula to find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2800" dirty="0"/>
                  <a:t>. What can you conclude about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2800" dirty="0"/>
                  <a:t>? </a:t>
                </a:r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14501"/>
                <a:ext cx="7722225" cy="4258787"/>
              </a:xfrm>
              <a:prstGeom prst="rect">
                <a:avLst/>
              </a:prstGeom>
              <a:blipFill>
                <a:blip r:embed="rId3"/>
                <a:stretch>
                  <a:fillRect l="-1579"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1" y="1714501"/>
            <a:ext cx="3566654" cy="32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7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1"/>
            <a:ext cx="7579721" cy="46387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tx1"/>
                </a:solidFill>
              </a:rPr>
              <a:t>Refer to the diagram.</a:t>
            </a:r>
          </a:p>
          <a:p>
            <a:pPr marL="449263" indent="-449263"/>
            <a:r>
              <a:rPr lang="en-IN" sz="2400" b="1" dirty="0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400" b="1" dirty="0"/>
              <a:t> </a:t>
            </a:r>
            <a:r>
              <a:rPr lang="en-IN" sz="2400" dirty="0"/>
              <a:t>What can you conclude about ∠</a:t>
            </a:r>
            <a:r>
              <a:rPr lang="en-IN" sz="2400" i="1" dirty="0"/>
              <a:t>D </a:t>
            </a:r>
            <a:r>
              <a:rPr lang="en-IN" sz="2400" dirty="0"/>
              <a:t>and ∠</a:t>
            </a:r>
            <a:r>
              <a:rPr lang="en-IN" sz="2400" i="1" dirty="0"/>
              <a:t>B</a:t>
            </a:r>
            <a:r>
              <a:rPr lang="en-IN" sz="2400" dirty="0"/>
              <a:t>, ∠</a:t>
            </a:r>
            <a:r>
              <a:rPr lang="en-IN" sz="2400" i="1" dirty="0"/>
              <a:t>A </a:t>
            </a:r>
            <a:r>
              <a:rPr lang="en-IN" sz="2400" dirty="0"/>
              <a:t>and ∠</a:t>
            </a:r>
            <a:r>
              <a:rPr lang="en-IN" sz="2400" i="1" dirty="0"/>
              <a:t>C</a:t>
            </a:r>
            <a:r>
              <a:rPr lang="en-IN" sz="2400" dirty="0"/>
              <a:t>, and ∠</a:t>
            </a:r>
            <a:r>
              <a:rPr lang="en-IN" sz="2400" i="1" dirty="0"/>
              <a:t>AED </a:t>
            </a:r>
            <a:r>
              <a:rPr lang="en-IN" sz="2400" dirty="0"/>
              <a:t>and ∠</a:t>
            </a:r>
            <a:r>
              <a:rPr lang="en-IN" sz="2400" i="1" dirty="0"/>
              <a:t>CEB</a:t>
            </a:r>
            <a:r>
              <a:rPr lang="en-IN" sz="2400" dirty="0"/>
              <a:t>? Justify your answer. </a:t>
            </a:r>
          </a:p>
          <a:p>
            <a:pPr marL="449263" indent="-449263"/>
            <a:endParaRPr lang="en-IN" sz="2400" b="1" dirty="0">
              <a:solidFill>
                <a:schemeClr val="tx1"/>
              </a:solidFill>
              <a:latin typeface="Proxima Nova"/>
            </a:endParaRPr>
          </a:p>
          <a:p>
            <a:pPr marL="449263" indent="-449263"/>
            <a:endParaRPr lang="en-IN" sz="2400" b="1" dirty="0">
              <a:solidFill>
                <a:schemeClr val="tx1"/>
              </a:solidFill>
              <a:latin typeface="Proxima Nova"/>
            </a:endParaRPr>
          </a:p>
          <a:p>
            <a:pPr marL="449263" indent="-449263"/>
            <a:r>
              <a:rPr lang="en-IN" sz="2400" b="1" dirty="0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400" b="1" dirty="0"/>
              <a:t> </a:t>
            </a:r>
            <a:r>
              <a:rPr lang="en-IN" sz="2400" dirty="0"/>
              <a:t>Show that △</a:t>
            </a:r>
            <a:r>
              <a:rPr lang="en-IN" sz="2400" i="1" dirty="0"/>
              <a:t>ADE</a:t>
            </a:r>
            <a:r>
              <a:rPr lang="en-IN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400" dirty="0"/>
              <a:t>≅</a:t>
            </a:r>
            <a:r>
              <a:rPr lang="en-IN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400" dirty="0"/>
              <a:t>△</a:t>
            </a:r>
            <a:r>
              <a:rPr lang="en-IN" sz="2400" i="1" dirty="0"/>
              <a:t>CBE</a:t>
            </a:r>
            <a:r>
              <a:rPr lang="en-IN" sz="2400" dirty="0"/>
              <a:t>. </a:t>
            </a:r>
          </a:p>
          <a:p>
            <a:pPr marL="449263" indent="-449263"/>
            <a:endParaRPr lang="en-IN" sz="2400" b="1" dirty="0">
              <a:solidFill>
                <a:schemeClr val="tx1"/>
              </a:solidFill>
              <a:latin typeface="Proxima Nova"/>
            </a:endParaRPr>
          </a:p>
          <a:p>
            <a:pPr marL="449263" indent="-449263"/>
            <a:r>
              <a:rPr lang="en-IN" sz="2400" b="1" dirty="0">
                <a:solidFill>
                  <a:schemeClr val="tx1"/>
                </a:solidFill>
                <a:latin typeface="Proxima Nova"/>
              </a:rPr>
              <a:t>5. </a:t>
            </a:r>
            <a:r>
              <a:rPr lang="en-IN" sz="2400" dirty="0"/>
              <a:t>What transformation(s) could you use to show that △</a:t>
            </a:r>
            <a:r>
              <a:rPr lang="en-IN" sz="2400" i="1" dirty="0"/>
              <a:t>ADE </a:t>
            </a:r>
            <a:r>
              <a:rPr lang="en-IN" sz="2400" dirty="0"/>
              <a:t>≅ △</a:t>
            </a:r>
            <a:r>
              <a:rPr lang="en-IN" sz="2400" i="1" dirty="0"/>
              <a:t>CBE</a:t>
            </a:r>
            <a:r>
              <a:rPr lang="en-IN" sz="2400" dirty="0"/>
              <a:t>?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61153-3DE0-43ED-BA0D-740C0E868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1" y="1714501"/>
            <a:ext cx="3566654" cy="32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1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14501"/>
                <a:ext cx="7722225" cy="425878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Refer to the diagram.</a:t>
                </a:r>
              </a:p>
              <a:p>
                <a:pPr marL="449263" indent="-449263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en-IN" sz="2800" b="1" dirty="0"/>
                  <a:t> </a:t>
                </a:r>
                <a:r>
                  <a:rPr lang="en-IN" sz="2800" dirty="0"/>
                  <a:t>Use the Distance Formula to find </a:t>
                </a:r>
                <a:r>
                  <a:rPr lang="en-IN" sz="2800" i="1" dirty="0"/>
                  <a:t>AE, DE, AD, BC, EC, </a:t>
                </a:r>
                <a:r>
                  <a:rPr lang="en-IN" sz="2800" dirty="0"/>
                  <a:t>and </a:t>
                </a:r>
                <a:r>
                  <a:rPr lang="en-IN" sz="2800" i="1" dirty="0"/>
                  <a:t>BE</a:t>
                </a:r>
                <a:r>
                  <a:rPr lang="en-IN" sz="2800" dirty="0"/>
                  <a:t>.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AE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=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CE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; </a:t>
                </a:r>
                <a:br>
                  <a:rPr lang="en-IN" sz="2800" dirty="0">
                    <a:solidFill>
                      <a:srgbClr val="FF0000"/>
                    </a:solidFill>
                  </a:rPr>
                </a:br>
                <a:r>
                  <a:rPr lang="en-IN" sz="2800" i="1" dirty="0">
                    <a:solidFill>
                      <a:srgbClr val="FF0000"/>
                    </a:solidFill>
                  </a:rPr>
                  <a:t>DE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=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AD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=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CB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= 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BE</a:t>
                </a:r>
                <a:r>
                  <a:rPr lang="en-I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IN" sz="2800" dirty="0"/>
              </a:p>
              <a:p>
                <a:pPr marL="449263" indent="-449263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/>
                  <a:t> </a:t>
                </a:r>
                <a:r>
                  <a:rPr lang="en-IN" sz="2800" dirty="0"/>
                  <a:t>Use the Slope Formula to find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2800" dirty="0"/>
                  <a:t>. What can you conclude about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2800" dirty="0"/>
                  <a:t>? </a:t>
                </a:r>
                <a:r>
                  <a:rPr lang="en-IN" sz="2800" dirty="0">
                    <a:solidFill>
                      <a:srgbClr val="FF0000"/>
                    </a:solidFill>
                  </a:rPr>
                  <a:t>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>
                    <a:solidFill>
                      <a:srgbClr val="FF0000"/>
                    </a:solidFill>
                  </a:rPr>
                  <a:t>is 2, and 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>
                    <a:solidFill>
                      <a:srgbClr val="FF0000"/>
                    </a:solidFill>
                  </a:rPr>
                  <a:t>is 2.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>
                    <a:solidFill>
                      <a:srgbClr val="FF0000"/>
                    </a:solidFill>
                  </a:rPr>
                  <a:t>are parallel.</a:t>
                </a:r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14501"/>
                <a:ext cx="7722225" cy="4258787"/>
              </a:xfrm>
              <a:prstGeom prst="rect">
                <a:avLst/>
              </a:prstGeom>
              <a:blipFill>
                <a:blip r:embed="rId3"/>
                <a:stretch>
                  <a:fillRect l="-1579"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1" y="1714501"/>
            <a:ext cx="3566654" cy="32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8"/>
            <a:ext cx="86774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N" sz="2800" b="1" dirty="0"/>
              <a:t>MA.912.GR.1.3 </a:t>
            </a:r>
            <a:r>
              <a:rPr lang="en-IN" sz="2800" dirty="0">
                <a:solidFill>
                  <a:schemeClr val="tx2"/>
                </a:solidFill>
              </a:rPr>
              <a:t>Prove relationships and theorems about triangles. Solve mathematical and real-world problems involving postulates, relationships and theorems of triangles.</a:t>
            </a:r>
          </a:p>
          <a:p>
            <a:pPr>
              <a:spcBef>
                <a:spcPts val="1200"/>
              </a:spcBef>
            </a:pPr>
            <a:r>
              <a:rPr lang="en-IN" sz="2800" b="1" dirty="0"/>
              <a:t>MA.912.GR.1.6 </a:t>
            </a:r>
            <a:r>
              <a:rPr lang="en-IN" sz="2800" dirty="0">
                <a:solidFill>
                  <a:schemeClr val="tx2"/>
                </a:solidFill>
              </a:rPr>
              <a:t>Solve mathematical and real-world problems involving congruence or similarity in two-dimensional figures. </a:t>
            </a:r>
          </a:p>
          <a:p>
            <a:pPr>
              <a:spcBef>
                <a:spcPts val="1200"/>
              </a:spcBef>
            </a:pPr>
            <a:r>
              <a:rPr lang="en-IN" sz="2800" b="1" dirty="0"/>
              <a:t>MA.912.GR.2.6 </a:t>
            </a:r>
            <a:r>
              <a:rPr lang="en-IN" sz="2800" dirty="0">
                <a:solidFill>
                  <a:schemeClr val="tx2"/>
                </a:solidFill>
              </a:rPr>
              <a:t>Apply rigid transformations to map one figure onto another to justify that the two figures are congruent.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501756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14501"/>
                <a:ext cx="7579721" cy="46387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400" b="1" dirty="0">
                    <a:solidFill>
                      <a:schemeClr val="tx1"/>
                    </a:solidFill>
                  </a:rPr>
                  <a:t>Refer to the diagram.</a:t>
                </a:r>
              </a:p>
              <a:p>
                <a:pPr marL="449263" indent="-449263"/>
                <a:r>
                  <a:rPr lang="en-IN" sz="24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en-IN" sz="2400" b="1" dirty="0"/>
                  <a:t> </a:t>
                </a:r>
                <a:r>
                  <a:rPr lang="en-IN" sz="2400" dirty="0"/>
                  <a:t>What can you conclude about ∠</a:t>
                </a:r>
                <a:r>
                  <a:rPr lang="en-IN" sz="2400" i="1" dirty="0"/>
                  <a:t>D </a:t>
                </a:r>
                <a:r>
                  <a:rPr lang="en-IN" sz="2400" dirty="0"/>
                  <a:t>and ∠</a:t>
                </a:r>
                <a:r>
                  <a:rPr lang="en-IN" sz="2400" i="1" dirty="0"/>
                  <a:t>B</a:t>
                </a:r>
                <a:r>
                  <a:rPr lang="en-IN" sz="2400" dirty="0"/>
                  <a:t>, ∠</a:t>
                </a:r>
                <a:r>
                  <a:rPr lang="en-IN" sz="2400" i="1" dirty="0"/>
                  <a:t>A </a:t>
                </a:r>
                <a:r>
                  <a:rPr lang="en-IN" sz="2400" dirty="0"/>
                  <a:t>and ∠</a:t>
                </a:r>
                <a:r>
                  <a:rPr lang="en-IN" sz="2400" i="1" dirty="0"/>
                  <a:t>C</a:t>
                </a:r>
                <a:r>
                  <a:rPr lang="en-IN" sz="2400" dirty="0"/>
                  <a:t>, and ∠</a:t>
                </a:r>
                <a:r>
                  <a:rPr lang="en-IN" sz="2400" i="1" dirty="0"/>
                  <a:t>AED </a:t>
                </a:r>
                <a:r>
                  <a:rPr lang="en-IN" sz="2400" dirty="0"/>
                  <a:t>and ∠</a:t>
                </a:r>
                <a:r>
                  <a:rPr lang="en-IN" sz="2400" i="1" dirty="0"/>
                  <a:t>CEB</a:t>
                </a:r>
                <a:r>
                  <a:rPr lang="en-IN" sz="2400" dirty="0"/>
                  <a:t>? Justify your answer. </a:t>
                </a:r>
                <a:r>
                  <a:rPr lang="en-IN" sz="24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D</a:t>
                </a:r>
                <a:r>
                  <a:rPr lang="en-I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B </a:t>
                </a:r>
                <a:r>
                  <a:rPr lang="en-IN" sz="2400" dirty="0">
                    <a:solidFill>
                      <a:srgbClr val="FF0000"/>
                    </a:solidFill>
                  </a:rPr>
                  <a:t>and 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C </a:t>
                </a:r>
                <a:r>
                  <a:rPr lang="en-IN" sz="2400" dirty="0">
                    <a:solidFill>
                      <a:srgbClr val="FF0000"/>
                    </a:solidFill>
                  </a:rPr>
                  <a:t>by the Alternate Interior Angles Theorem. 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AED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CEB </a:t>
                </a:r>
                <a:r>
                  <a:rPr lang="en-IN" sz="2400" dirty="0">
                    <a:solidFill>
                      <a:srgbClr val="FF0000"/>
                    </a:solidFill>
                  </a:rPr>
                  <a:t>by the Vertical Angles Theorem. </a:t>
                </a:r>
              </a:p>
              <a:p>
                <a:pPr marL="449263" indent="-449263"/>
                <a:r>
                  <a:rPr lang="en-IN" sz="2400" b="1" dirty="0">
                    <a:solidFill>
                      <a:schemeClr val="tx1"/>
                    </a:solidFill>
                    <a:latin typeface="Proxima Nova"/>
                  </a:rPr>
                  <a:t>4.</a:t>
                </a:r>
                <a:r>
                  <a:rPr lang="en-IN" sz="2400" b="1" dirty="0"/>
                  <a:t> </a:t>
                </a:r>
                <a:r>
                  <a:rPr lang="en-IN" sz="2400" dirty="0"/>
                  <a:t>Show that △</a:t>
                </a:r>
                <a:r>
                  <a:rPr lang="en-IN" sz="2400" i="1" dirty="0"/>
                  <a:t>ADE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/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/>
                  <a:t>△</a:t>
                </a:r>
                <a:r>
                  <a:rPr lang="en-IN" sz="2400" i="1" dirty="0"/>
                  <a:t>CBE</a:t>
                </a:r>
                <a:r>
                  <a:rPr lang="en-IN" sz="24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D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B</a:t>
                </a:r>
                <a:r>
                  <a:rPr lang="en-IN" sz="2400" dirty="0">
                    <a:solidFill>
                      <a:srgbClr val="FF0000"/>
                    </a:solidFill>
                  </a:rPr>
                  <a:t>, 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C</a:t>
                </a:r>
                <a:r>
                  <a:rPr lang="en-IN" sz="2400" dirty="0">
                    <a:solidFill>
                      <a:srgbClr val="FF0000"/>
                    </a:solidFill>
                  </a:rPr>
                  <a:t>, 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AED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∠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CEB</a:t>
                </a:r>
                <a:r>
                  <a:rPr lang="en-IN" sz="2400" dirty="0">
                    <a:solidFill>
                      <a:srgbClr val="FF0000"/>
                    </a:solidFill>
                  </a:rPr>
                  <a:t>; △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ADE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≅</a:t>
                </a:r>
                <a:r>
                  <a:rPr lang="en-I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400" dirty="0">
                    <a:solidFill>
                      <a:srgbClr val="FF0000"/>
                    </a:solidFill>
                  </a:rPr>
                  <a:t>△</a:t>
                </a:r>
                <a:r>
                  <a:rPr lang="en-IN" sz="2400" i="1" dirty="0">
                    <a:solidFill>
                      <a:srgbClr val="FF0000"/>
                    </a:solidFill>
                  </a:rPr>
                  <a:t>CBE </a:t>
                </a:r>
                <a:endParaRPr lang="en-IN" sz="2400" i="1" dirty="0"/>
              </a:p>
              <a:p>
                <a:pPr marL="449263" indent="-449263"/>
                <a:r>
                  <a:rPr lang="en-IN" sz="2400" b="1" dirty="0">
                    <a:solidFill>
                      <a:schemeClr val="tx1"/>
                    </a:solidFill>
                    <a:latin typeface="Proxima Nova"/>
                  </a:rPr>
                  <a:t>5. </a:t>
                </a:r>
                <a:r>
                  <a:rPr lang="en-IN" sz="2400" dirty="0"/>
                  <a:t>What transformation(s) could you use to show that △</a:t>
                </a:r>
                <a:r>
                  <a:rPr lang="en-IN" sz="2400" i="1" dirty="0"/>
                  <a:t>ADE </a:t>
                </a:r>
                <a:r>
                  <a:rPr lang="en-IN" sz="2400" dirty="0"/>
                  <a:t>≅ △</a:t>
                </a:r>
                <a:r>
                  <a:rPr lang="en-IN" sz="2400" i="1" dirty="0"/>
                  <a:t>CBE</a:t>
                </a:r>
                <a:r>
                  <a:rPr lang="en-IN" sz="2400" dirty="0"/>
                  <a:t>? </a:t>
                </a:r>
                <a:r>
                  <a:rPr lang="en-IN" sz="2400" dirty="0">
                    <a:solidFill>
                      <a:srgbClr val="FF0000"/>
                    </a:solidFill>
                  </a:rPr>
                  <a:t>rotation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14501"/>
                <a:ext cx="7579721" cy="4638798"/>
              </a:xfrm>
              <a:prstGeom prst="rect">
                <a:avLst/>
              </a:prstGeom>
              <a:blipFill>
                <a:blip r:embed="rId3"/>
                <a:stretch>
                  <a:fillRect l="-1206" t="-920" b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61153-3DE0-43ED-BA0D-740C0E868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1" y="1714501"/>
            <a:ext cx="3566654" cy="32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827128" cy="46454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 dirty="0">
                <a:solidFill>
                  <a:schemeClr val="tx1"/>
                </a:solidFill>
                <a:latin typeface="+mj-lt"/>
              </a:rPr>
            </a:br>
            <a:r>
              <a:rPr lang="en-IN" sz="2800" dirty="0"/>
              <a:t>Students will use congruence criteria and the Third Angles Theorem to solve problems.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 dirty="0"/>
              <a:t>Students explain congruence between triangles based on their corresponding parts using </a:t>
            </a:r>
            <a:r>
              <a:rPr lang="en-IN" sz="2800" i="1" dirty="0"/>
              <a:t>same, equal, corresponding</a:t>
            </a:r>
            <a:r>
              <a:rPr lang="en-IN" sz="2800" dirty="0"/>
              <a:t>, and </a:t>
            </a:r>
            <a:r>
              <a:rPr lang="en-IN" sz="2800" i="1" dirty="0"/>
              <a:t>congruent</a:t>
            </a:r>
            <a:r>
              <a:rPr lang="en-IN" sz="2800" dirty="0"/>
              <a:t>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 dirty="0"/>
              <a:t>To optimize output, students participate in MLR7: Compare and Connect.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646028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</a:t>
            </a:r>
            <a:r>
              <a:rPr lang="en-IN" sz="2800" b="1" dirty="0">
                <a:solidFill>
                  <a:schemeClr val="tx1"/>
                </a:solidFill>
              </a:rPr>
              <a:t>principle of superposition</a:t>
            </a:r>
            <a:r>
              <a:rPr lang="en-IN" sz="2800" b="1" dirty="0"/>
              <a:t> </a:t>
            </a:r>
            <a:r>
              <a:rPr lang="en-IN" sz="2800" dirty="0"/>
              <a:t>states that two figures are congruent if and only if there is a rigid transformation or series of rigid transformations that maps one figure exactly onto the other. Recall that congruent figures have exactly the same shape and size.</a:t>
            </a:r>
          </a:p>
          <a:p>
            <a:r>
              <a:rPr lang="en-IN" sz="2800" dirty="0"/>
              <a:t>In two </a:t>
            </a:r>
            <a:r>
              <a:rPr lang="en-IN" sz="2800" b="1" dirty="0">
                <a:solidFill>
                  <a:schemeClr val="tx1"/>
                </a:solidFill>
              </a:rPr>
              <a:t>congruent polygons</a:t>
            </a:r>
            <a:r>
              <a:rPr lang="en-IN" sz="2800" dirty="0"/>
              <a:t>, all the parts of one polygon are congruent to the </a:t>
            </a:r>
            <a:r>
              <a:rPr lang="en-IN" sz="2800" b="1" dirty="0">
                <a:solidFill>
                  <a:schemeClr val="tx1"/>
                </a:solidFill>
              </a:rPr>
              <a:t>corresponding parts,</a:t>
            </a:r>
            <a:r>
              <a:rPr lang="en-IN" sz="2800" b="1" dirty="0"/>
              <a:t> </a:t>
            </a:r>
            <a:r>
              <a:rPr lang="en-IN" sz="2800" dirty="0"/>
              <a:t>or matching parts, of the other polygon. These corresponding parts include </a:t>
            </a:r>
            <a:r>
              <a:rPr lang="en-IN" sz="2800" i="1" dirty="0"/>
              <a:t>corresponding angles </a:t>
            </a:r>
            <a:r>
              <a:rPr lang="en-IN" sz="2800" dirty="0"/>
              <a:t>and </a:t>
            </a:r>
            <a:r>
              <a:rPr lang="en-IN" sz="2800" i="1" dirty="0"/>
              <a:t>corresponding sides</a:t>
            </a:r>
            <a:r>
              <a:rPr lang="en-IN" sz="2800" dirty="0"/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Congruent Triangles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912727" cy="29591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Key Concept:</a:t>
            </a:r>
            <a:r>
              <a:rPr lang="en-IN" sz="2800" b="1" dirty="0"/>
              <a:t> Congruent Triangles</a:t>
            </a:r>
            <a:endParaRPr lang="en-IN" sz="2800" dirty="0"/>
          </a:p>
          <a:p>
            <a:r>
              <a:rPr lang="en-IN" sz="2800" dirty="0"/>
              <a:t>Two triangles are congruent if and only if their corresponding parts are congruent.</a:t>
            </a:r>
            <a:br>
              <a:rPr lang="en-IN" sz="2800" dirty="0"/>
            </a:br>
            <a:endParaRPr lang="en-IN" sz="2800" dirty="0"/>
          </a:p>
          <a:p>
            <a:r>
              <a:rPr lang="en-IN" sz="2800" dirty="0"/>
              <a:t>For triangles, we say </a:t>
            </a:r>
            <a:r>
              <a:rPr lang="en-IN" sz="2800" i="1" dirty="0"/>
              <a:t>Corresponding parts of congruent triangles are congruent</a:t>
            </a:r>
            <a:r>
              <a:rPr lang="en-IN" sz="2800" dirty="0"/>
              <a:t>, or CPCTC.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Interior Angles of Triangles</a:t>
            </a:r>
          </a:p>
        </p:txBody>
      </p:sp>
    </p:spTree>
    <p:extLst>
      <p:ext uri="{BB962C8B-B14F-4D97-AF65-F5344CB8AC3E}">
        <p14:creationId xmlns:p14="http://schemas.microsoft.com/office/powerpoint/2010/main" val="209737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7081358" cy="29591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Show that the polygons are congruent by identifying all the congruent corresponding parts. Then write a congruence statement.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Identify Corresponding Congruent Parts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8413B-4A5B-4C74-BF38-449DA95A7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48" y="3107153"/>
            <a:ext cx="7096774" cy="3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74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0EC8B5-3819-4979-9120-C477F29E889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openxmlformats.org/package/2006/metadata/core-properties"/>
    <ds:schemaRef ds:uri="http://schemas.microsoft.com/office/2006/documentManagement/types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90039F-7000-4186-B146-62A118819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7188</TotalTime>
  <Words>2768</Words>
  <Application>Microsoft Office PowerPoint</Application>
  <PresentationFormat>Widescreen</PresentationFormat>
  <Paragraphs>316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194</cp:revision>
  <cp:lastPrinted>2018-08-01T21:17:27Z</cp:lastPrinted>
  <dcterms:created xsi:type="dcterms:W3CDTF">2020-09-17T18:06:02Z</dcterms:created>
  <dcterms:modified xsi:type="dcterms:W3CDTF">2022-11-09T14:08:14Z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