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  <p:sldMasterId id="2147483660" r:id="rId5"/>
  </p:sldMasterIdLst>
  <p:notesMasterIdLst>
    <p:notesMasterId r:id="rId35"/>
  </p:notesMasterIdLst>
  <p:handoutMasterIdLst>
    <p:handoutMasterId r:id="rId36"/>
  </p:handoutMasterIdLst>
  <p:sldIdLst>
    <p:sldId id="327" r:id="rId6"/>
    <p:sldId id="261" r:id="rId7"/>
    <p:sldId id="329" r:id="rId8"/>
    <p:sldId id="303" r:id="rId9"/>
    <p:sldId id="377" r:id="rId10"/>
    <p:sldId id="304" r:id="rId11"/>
    <p:sldId id="305" r:id="rId12"/>
    <p:sldId id="331" r:id="rId13"/>
    <p:sldId id="332" r:id="rId14"/>
    <p:sldId id="333" r:id="rId15"/>
    <p:sldId id="307" r:id="rId16"/>
    <p:sldId id="338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12" userDrawn="1">
          <p15:clr>
            <a:srgbClr val="A4A3A4"/>
          </p15:clr>
        </p15:guide>
        <p15:guide id="2" orient="horz" pos="3024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520" userDrawn="1">
          <p15:clr>
            <a:srgbClr val="A4A3A4"/>
          </p15:clr>
        </p15:guide>
        <p15:guide id="5" orient="horz" pos="1080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432" userDrawn="1">
          <p15:clr>
            <a:srgbClr val="A4A3A4"/>
          </p15:clr>
        </p15:guide>
        <p15:guide id="8" orient="horz" pos="3120" userDrawn="1">
          <p15:clr>
            <a:srgbClr val="A4A3A4"/>
          </p15:clr>
        </p15:guide>
        <p15:guide id="9" pos="48" userDrawn="1">
          <p15:clr>
            <a:srgbClr val="A4A3A4"/>
          </p15:clr>
        </p15:guide>
        <p15:guide id="10" pos="384" userDrawn="1">
          <p15:clr>
            <a:srgbClr val="A4A3A4"/>
          </p15:clr>
        </p15:guide>
        <p15:guide id="11" pos="64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37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  <p15:guide id="16" orient="horz" pos="936" userDrawn="1">
          <p15:clr>
            <a:srgbClr val="A4A3A4"/>
          </p15:clr>
        </p15:guide>
        <p15:guide id="17" pos="4368" userDrawn="1">
          <p15:clr>
            <a:srgbClr val="A4A3A4"/>
          </p15:clr>
        </p15:guide>
        <p15:guide id="18" pos="7296" userDrawn="1">
          <p15:clr>
            <a:srgbClr val="A4A3A4"/>
          </p15:clr>
        </p15:guide>
        <p15:guide id="19" pos="3288" userDrawn="1">
          <p15:clr>
            <a:srgbClr val="A4A3A4"/>
          </p15:clr>
        </p15:guide>
        <p15:guide id="20" pos="5904" userDrawn="1">
          <p15:clr>
            <a:srgbClr val="A4A3A4"/>
          </p15:clr>
        </p15:guide>
        <p15:guide id="21" pos="55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ithiyanadhan Rajagopal" initials="NR" lastIdx="1" clrIdx="6">
    <p:extLst>
      <p:ext uri="{19B8F6BF-5375-455C-9EA6-DF929625EA0E}">
        <p15:presenceInfo xmlns:p15="http://schemas.microsoft.com/office/powerpoint/2012/main" userId="S::Nithiyanandhan.R@spi-global.com::7ab3c0d7-e1d9-4568-9b85-35969e8fd21e" providerId="AD"/>
      </p:ext>
    </p:extLst>
  </p:cmAuthor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8" name="Joel B" initials="JB" lastIdx="1" clrIdx="7">
    <p:extLst>
      <p:ext uri="{19B8F6BF-5375-455C-9EA6-DF929625EA0E}">
        <p15:presenceInfo xmlns:p15="http://schemas.microsoft.com/office/powerpoint/2012/main" userId="S::joel.benjamin@spi-global.com::95ddb632-f0c2-46ff-aefc-0c5d5f4a0b2a" providerId="AD"/>
      </p:ext>
    </p:extLst>
  </p:cmAuthor>
  <p:cmAuthor id="2" name="Oxley, Angela" initials="OA" lastIdx="4" clrIdx="1">
    <p:extLst>
      <p:ext uri="{19B8F6BF-5375-455C-9EA6-DF929625EA0E}">
        <p15:presenceInfo xmlns:p15="http://schemas.microsoft.com/office/powerpoint/2012/main" userId="S::angela.oxley@mheducation.com::2701a8e4-ff8b-43b5-b1ab-b049b2cef046" providerId="AD"/>
      </p:ext>
    </p:extLst>
  </p:cmAuthor>
  <p:cmAuthor id="3" name="marciabiasiello@gmail.com" initials="ma" lastIdx="1" clrIdx="2">
    <p:extLst>
      <p:ext uri="{19B8F6BF-5375-455C-9EA6-DF929625EA0E}">
        <p15:presenceInfo xmlns:p15="http://schemas.microsoft.com/office/powerpoint/2012/main" userId="S::marciabiasiello_gmail.com#ext#@mheducation.onmicrosoft.com::8a506f22-d96a-4029-b47e-bbbc4e7f29d2" providerId="AD"/>
      </p:ext>
    </p:extLst>
  </p:cmAuthor>
  <p:cmAuthor id="4" name="Dubose, Anjetta" initials="DA" lastIdx="3" clrIdx="3">
    <p:extLst>
      <p:ext uri="{19B8F6BF-5375-455C-9EA6-DF929625EA0E}">
        <p15:presenceInfo xmlns:p15="http://schemas.microsoft.com/office/powerpoint/2012/main" userId="S::anjetta.dubose@mheducation.com::a3c767e8-e831-4a14-8601-6bd12d19d5c3" providerId="AD"/>
      </p:ext>
    </p:extLst>
  </p:cmAuthor>
  <p:cmAuthor id="5" name="Justus, Joseph" initials="JJ" lastIdx="2" clrIdx="4">
    <p:extLst>
      <p:ext uri="{19B8F6BF-5375-455C-9EA6-DF929625EA0E}">
        <p15:presenceInfo xmlns:p15="http://schemas.microsoft.com/office/powerpoint/2012/main" userId="S::joseph.justus@mheducation.com::c36d40d1-f060-4972-8bd9-850308908a0f" providerId="AD"/>
      </p:ext>
    </p:extLst>
  </p:cmAuthor>
  <p:cmAuthor id="6" name="Gowthami D" initials="GD" lastIdx="3" clrIdx="5">
    <p:extLst>
      <p:ext uri="{19B8F6BF-5375-455C-9EA6-DF929625EA0E}">
        <p15:presenceInfo xmlns:p15="http://schemas.microsoft.com/office/powerpoint/2012/main" userId="S::D.Gowthami@spi-global.com::66d66eb3-f333-4bee-83bc-5dd82344484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B9"/>
    <a:srgbClr val="00C7C3"/>
    <a:srgbClr val="02F0DE"/>
    <a:srgbClr val="33F0E1"/>
    <a:srgbClr val="33175A"/>
    <a:srgbClr val="FFB600"/>
    <a:srgbClr val="01708C"/>
    <a:srgbClr val="692146"/>
    <a:srgbClr val="720F11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DD648-B7AE-4EBE-B84C-C5C1548B3B84}" v="6" dt="2021-12-20T14:10:05.941"/>
    <p1510:client id="{CD0EDC0D-00B3-B838-0810-83FEABB08A77}" v="1" dt="2021-12-20T14:21:50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89" autoAdjust="0"/>
  </p:normalViewPr>
  <p:slideViewPr>
    <p:cSldViewPr snapToGrid="0">
      <p:cViewPr varScale="1">
        <p:scale>
          <a:sx n="50" d="100"/>
          <a:sy n="50" d="100"/>
        </p:scale>
        <p:origin x="536" y="36"/>
      </p:cViewPr>
      <p:guideLst>
        <p:guide pos="1512"/>
        <p:guide orient="horz" pos="3024"/>
        <p:guide orient="horz" pos="384"/>
        <p:guide orient="horz" pos="2520"/>
        <p:guide orient="horz" pos="1080"/>
        <p:guide orient="horz" pos="1680"/>
        <p:guide orient="horz" pos="3432"/>
        <p:guide orient="horz" pos="3120"/>
        <p:guide pos="48"/>
        <p:guide pos="384"/>
        <p:guide pos="6480"/>
        <p:guide pos="2597"/>
        <p:guide pos="288"/>
        <p:guide orient="horz" pos="2137"/>
        <p:guide orient="horz" pos="216"/>
        <p:guide orient="horz" pos="936"/>
        <p:guide pos="4368"/>
        <p:guide pos="7296"/>
        <p:guide pos="3288"/>
        <p:guide pos="5904"/>
        <p:guide pos="5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1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48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8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Proxima Nova"/>
              </a:rPr>
              <a:t>1. </a:t>
            </a:r>
            <a:r>
              <a:rPr lang="en-IN" sz="1200">
                <a:solidFill>
                  <a:srgbClr val="FF0000"/>
                </a:solidFill>
              </a:rPr>
              <a:t>54°, 42°, 100°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Proxima Nova"/>
              </a:rPr>
              <a:t>2. </a:t>
            </a:r>
            <a:r>
              <a:rPr lang="en-IN" sz="1200">
                <a:solidFill>
                  <a:srgbClr val="FF0000"/>
                </a:solidFill>
              </a:rPr>
              <a:t>61°, 146°, 112°</a:t>
            </a:r>
            <a:endParaRPr lang="en-IN" sz="1200" b="1">
              <a:solidFill>
                <a:srgbClr val="FF0000"/>
              </a:solidFill>
              <a:latin typeface="Proxima 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52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Proxima Nova"/>
              </a:rPr>
              <a:t>3. </a:t>
            </a:r>
            <a:r>
              <a:rPr lang="en-IN" sz="1200">
                <a:solidFill>
                  <a:srgbClr val="FF0000"/>
                </a:solidFill>
              </a:rPr>
              <a:t>130°, 60°, 70°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latin typeface="Proxima Nova"/>
              </a:rPr>
              <a:t>4. </a:t>
            </a:r>
            <a:r>
              <a:rPr lang="en-IN" sz="1200">
                <a:solidFill>
                  <a:srgbClr val="FF0000"/>
                </a:solidFill>
              </a:rPr>
              <a:t>25°, 115°, 65°</a:t>
            </a:r>
            <a:endParaRPr lang="en-IN" sz="1200" b="1">
              <a:solidFill>
                <a:srgbClr val="FF0000"/>
              </a:solidFill>
              <a:latin typeface="Proxima Nov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200">
                <a:solidFill>
                  <a:srgbClr val="FF0000"/>
                </a:solidFill>
              </a:rPr>
              <a:t>∠6, ∠7</a:t>
            </a:r>
          </a:p>
          <a:p>
            <a:r>
              <a:rPr lang="en-IN" sz="1200">
                <a:solidFill>
                  <a:srgbClr val="FF0000"/>
                </a:solidFill>
              </a:rPr>
              <a:t>∠5, ∠8</a:t>
            </a:r>
          </a:p>
          <a:p>
            <a:r>
              <a:rPr lang="en-IN" sz="1200">
                <a:solidFill>
                  <a:srgbClr val="FF0000"/>
                </a:solidFill>
              </a:rPr>
              <a:t>∠1, ∠2, ∠3, ∠4</a:t>
            </a:r>
          </a:p>
          <a:p>
            <a:r>
              <a:rPr lang="en-IN" sz="1200"/>
              <a:t>∠3, ∠6; ∠5, ∠4</a:t>
            </a:r>
          </a:p>
          <a:p>
            <a:r>
              <a:rPr lang="en-IN" sz="1200">
                <a:solidFill>
                  <a:srgbClr val="FF0000"/>
                </a:solidFill>
              </a:rPr>
              <a:t>∠1, ∠2; ∠1, ∠3; ∠2, ∠4; ∠3, ∠4; ∠5, ∠6; ∠5, ∠7; ∠6, ∠8; ∠7, ∠8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0">
                <a:solidFill>
                  <a:srgbClr val="FF0000"/>
                </a:solidFill>
              </a:rPr>
              <a:t>90°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28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13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4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4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2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2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D3A1D-D0ED-E64E-9099-4FF590EB6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5664F-5CF3-934E-88C9-0AD27C45C74E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4D543-EA8C-9842-9BFA-56F3E512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A8BEA-2F03-974A-8B26-430B26EC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pos="3940" userDrawn="1">
          <p15:clr>
            <a:srgbClr val="FBAE40"/>
          </p15:clr>
        </p15:guide>
        <p15:guide id="5" pos="40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70764B-AC75-BC43-A405-EDC296E37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908" y="5619163"/>
            <a:ext cx="654674" cy="654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78E90B-5416-8D48-A26D-98B4B394D5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23" y="0"/>
            <a:ext cx="7705677" cy="186651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216A21A-A3B0-4B4C-B338-0742A8D99578}"/>
              </a:ext>
            </a:extLst>
          </p:cNvPr>
          <p:cNvSpPr txBox="1">
            <a:spLocks/>
          </p:cNvSpPr>
          <p:nvPr userDrawn="1"/>
        </p:nvSpPr>
        <p:spPr>
          <a:xfrm>
            <a:off x="1402828" y="6528816"/>
            <a:ext cx="6270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McGraw Hill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4EF957-5CB0-DA4C-9327-91AF4A044E8A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0FB11E-B90E-3F4B-9353-B5D2722ED90B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78100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8CDEFB-1930-9E45-BF92-75A2E2B54F5E}"/>
              </a:ext>
            </a:extLst>
          </p:cNvPr>
          <p:cNvCxnSpPr/>
          <p:nvPr userDrawn="1"/>
        </p:nvCxnSpPr>
        <p:spPr>
          <a:xfrm>
            <a:off x="0" y="6432698"/>
            <a:ext cx="1219200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D4FF0F4-3EB3-C14A-9D8D-940E128EAF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03" y="0"/>
            <a:ext cx="4896897" cy="1186155"/>
          </a:xfrm>
          <a:prstGeom prst="rect">
            <a:avLst/>
          </a:prstGeom>
        </p:spPr>
      </p:pic>
      <p:sp>
        <p:nvSpPr>
          <p:cNvPr id="13" name="Footer Placeholder 9">
            <a:extLst>
              <a:ext uri="{FF2B5EF4-FFF2-40B4-BE49-F238E27FC236}">
                <a16:creationId xmlns:a16="http://schemas.microsoft.com/office/drawing/2014/main" id="{7D925791-6F2B-EF4D-8846-D6D343AAE915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5"/>
            <a:ext cx="1036320" cy="32466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 Hill   </a:t>
            </a:r>
            <a:r>
              <a:rPr lang="en-US" sz="900" b="1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D1F3FF48-D6F7-7149-BC0E-351B7F3AA818}"/>
              </a:ext>
            </a:extLst>
          </p:cNvPr>
          <p:cNvSpPr txBox="1">
            <a:spLocks/>
          </p:cNvSpPr>
          <p:nvPr userDrawn="1"/>
        </p:nvSpPr>
        <p:spPr>
          <a:xfrm>
            <a:off x="1385464" y="6528815"/>
            <a:ext cx="4694822" cy="32468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Angles of Triangles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53FF195-7E95-4741-972B-1D42479F5FDE}"/>
              </a:ext>
            </a:extLst>
          </p:cNvPr>
          <p:cNvSpPr txBox="1">
            <a:spLocks/>
          </p:cNvSpPr>
          <p:nvPr userDrawn="1"/>
        </p:nvSpPr>
        <p:spPr>
          <a:xfrm>
            <a:off x="9064487" y="6399634"/>
            <a:ext cx="3107634" cy="478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may be reproduced for licensed classroom use only and may not be further reproduced or distributed.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  <p15:guide id="11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0B2791FD-11C6-E043-A628-3CAF291B2B93}"/>
              </a:ext>
            </a:extLst>
          </p:cNvPr>
          <p:cNvSpPr txBox="1">
            <a:spLocks/>
          </p:cNvSpPr>
          <p:nvPr/>
        </p:nvSpPr>
        <p:spPr>
          <a:xfrm>
            <a:off x="1402828" y="2072396"/>
            <a:ext cx="9144000" cy="12439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rgbClr val="331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Angles of Triangles </a:t>
            </a:r>
          </a:p>
        </p:txBody>
      </p:sp>
    </p:spTree>
    <p:extLst>
      <p:ext uri="{BB962C8B-B14F-4D97-AF65-F5344CB8AC3E}">
        <p14:creationId xmlns:p14="http://schemas.microsoft.com/office/powerpoint/2010/main" val="234523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494122" cy="32451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/>
              <a:t>Discuss the reasoning behind the pictorial proof of the Triangle Angle-Sum Theorem. How do the figures demonstrate that the sum of the measures of the interior angles of a triangle is 180°? How could a pictorial proof help you develop a two-column or paragraph proof?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Interior Angles of Triangles</a:t>
            </a:r>
          </a:p>
        </p:txBody>
      </p:sp>
    </p:spTree>
    <p:extLst>
      <p:ext uri="{BB962C8B-B14F-4D97-AF65-F5344CB8AC3E}">
        <p14:creationId xmlns:p14="http://schemas.microsoft.com/office/powerpoint/2010/main" val="232319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Apply Example 1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Triangle Angle-Sum Theorem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3" y="1714500"/>
            <a:ext cx="6270960" cy="19312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Find the measure of each numbered angle.</a:t>
            </a:r>
            <a:endParaRPr lang="en-US" sz="2800" b="1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481" y="1825291"/>
            <a:ext cx="3007606" cy="198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8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Exterior Angles of Triangles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1"/>
            <a:ext cx="9337271" cy="33562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762036"/>
              </p:ext>
            </p:extLst>
          </p:nvPr>
        </p:nvGraphicFramePr>
        <p:xfrm>
          <a:off x="517793" y="1714501"/>
          <a:ext cx="11314323" cy="41941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942">
                  <a:extLst>
                    <a:ext uri="{9D8B030D-6E8A-4147-A177-3AD203B41FA5}">
                      <a16:colId xmlns:a16="http://schemas.microsoft.com/office/drawing/2014/main" val="1612464898"/>
                    </a:ext>
                  </a:extLst>
                </a:gridCol>
                <a:gridCol w="6786391">
                  <a:extLst>
                    <a:ext uri="{9D8B030D-6E8A-4147-A177-3AD203B41FA5}">
                      <a16:colId xmlns:a16="http://schemas.microsoft.com/office/drawing/2014/main" val="4093007077"/>
                    </a:ext>
                  </a:extLst>
                </a:gridCol>
                <a:gridCol w="2823990">
                  <a:extLst>
                    <a:ext uri="{9D8B030D-6E8A-4147-A177-3AD203B41FA5}">
                      <a16:colId xmlns:a16="http://schemas.microsoft.com/office/drawing/2014/main" val="3436354120"/>
                    </a:ext>
                  </a:extLst>
                </a:gridCol>
              </a:tblGrid>
              <a:tr h="1969077">
                <a:tc>
                  <a:txBody>
                    <a:bodyPr/>
                    <a:lstStyle/>
                    <a:p>
                      <a:pPr algn="l"/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exterior angles</a:t>
                      </a:r>
                      <a:endParaRPr lang="en-IN" sz="2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exterior angle of a triangle</a:t>
                      </a:r>
                      <a:r>
                        <a:rPr lang="en-IN" sz="28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is an angle formed by one side of the triangle and the extension of an adjacent side. A triangle has three exterior angles. ∠4 is an exterior angle of △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IN" sz="28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947856"/>
                  </a:ext>
                </a:extLst>
              </a:tr>
              <a:tr h="1969077">
                <a:tc>
                  <a:txBody>
                    <a:bodyPr/>
                    <a:lstStyle/>
                    <a:p>
                      <a:pPr algn="l"/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remote interior angles</a:t>
                      </a:r>
                      <a:endParaRPr lang="en-IN" sz="2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Each exterior angle of a triangle has two </a:t>
                      </a:r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remote interior angles</a:t>
                      </a:r>
                      <a:r>
                        <a:rPr lang="en-IN" sz="2800" b="1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that are not adjacent to the exterior angle. ∠1 and ∠3 are the remote interior angles for ∠4.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 sz="28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17172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53" y="3122258"/>
            <a:ext cx="2619375" cy="165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3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Exterior Angles of Triangles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9337271" cy="4021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Theorem 5.2: </a:t>
            </a:r>
            <a:r>
              <a:rPr lang="en-IN" sz="2800" b="1"/>
              <a:t>Exterior Angle Theorem </a:t>
            </a:r>
            <a:r>
              <a:rPr lang="en-IN" sz="2800"/>
              <a:t>	</a:t>
            </a:r>
          </a:p>
          <a:p>
            <a:r>
              <a:rPr lang="en-IN" sz="2800"/>
              <a:t>The measure of an exterior angle of a triangle is equal to the sum of the measures of the two remote interior angles.</a:t>
            </a:r>
            <a:br>
              <a:rPr lang="en-IN" sz="2800"/>
            </a:br>
            <a:endParaRPr lang="en-IN" sz="2800"/>
          </a:p>
          <a:p>
            <a:r>
              <a:rPr lang="en-IN" sz="2800" b="1">
                <a:solidFill>
                  <a:schemeClr val="tx1"/>
                </a:solidFill>
              </a:rPr>
              <a:t>Given: </a:t>
            </a:r>
            <a:r>
              <a:rPr lang="en-IN" sz="2800"/>
              <a:t>△</a:t>
            </a:r>
            <a:r>
              <a:rPr lang="en-IN" sz="2800" i="1"/>
              <a:t>ABC </a:t>
            </a:r>
            <a:endParaRPr lang="en-IN" sz="2800"/>
          </a:p>
          <a:p>
            <a:r>
              <a:rPr lang="it-IT" sz="2800" b="1">
                <a:solidFill>
                  <a:schemeClr val="tx1"/>
                </a:solidFill>
              </a:rPr>
              <a:t>Prove: </a:t>
            </a:r>
            <a:r>
              <a:rPr lang="it-IT" sz="2800" i="1"/>
              <a:t>m</a:t>
            </a:r>
            <a:r>
              <a:rPr lang="it-IT" sz="2800"/>
              <a:t>∠</a:t>
            </a:r>
            <a:r>
              <a:rPr lang="it-IT" sz="2800" i="1"/>
              <a:t>A</a:t>
            </a:r>
            <a:r>
              <a:rPr lang="en-IN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2800"/>
              <a:t>+ </a:t>
            </a:r>
            <a:r>
              <a:rPr lang="it-IT" sz="2800" i="1"/>
              <a:t>m</a:t>
            </a:r>
            <a:r>
              <a:rPr lang="it-IT" sz="2800"/>
              <a:t>∠</a:t>
            </a:r>
            <a:r>
              <a:rPr lang="it-IT" sz="2800" i="1"/>
              <a:t>B</a:t>
            </a:r>
            <a:r>
              <a:rPr lang="en-IN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2800"/>
              <a:t>= </a:t>
            </a:r>
            <a:r>
              <a:rPr lang="it-IT" sz="2800" i="1"/>
              <a:t>m</a:t>
            </a:r>
            <a:r>
              <a:rPr lang="it-IT" sz="2800"/>
              <a:t>∠1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35F69B-9190-4574-B7CD-CD365B575FA2}"/>
              </a:ext>
            </a:extLst>
          </p:cNvPr>
          <p:cNvSpPr txBox="1">
            <a:spLocks/>
          </p:cNvSpPr>
          <p:nvPr/>
        </p:nvSpPr>
        <p:spPr>
          <a:xfrm>
            <a:off x="5878179" y="5949628"/>
            <a:ext cx="4668636" cy="5127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>
                <a:solidFill>
                  <a:srgbClr val="0070C0"/>
                </a:solidFill>
              </a:rPr>
              <a:t>(</a:t>
            </a:r>
            <a:r>
              <a:rPr lang="en-IN" sz="2800" i="1">
                <a:solidFill>
                  <a:srgbClr val="0070C0"/>
                </a:solidFill>
              </a:rPr>
              <a:t>continued on the next slide</a:t>
            </a:r>
            <a:r>
              <a:rPr lang="en-IN" sz="2800">
                <a:solidFill>
                  <a:srgbClr val="0070C0"/>
                </a:solidFill>
              </a:rPr>
              <a:t>)</a:t>
            </a:r>
            <a:r>
              <a:rPr lang="en-IN" sz="280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F4A25-A046-42B4-8259-6ECD7ECED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38" y="3916419"/>
            <a:ext cx="2426433" cy="14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7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Exterior Angles of Triangles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9337271" cy="40212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80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14050"/>
              </p:ext>
            </p:extLst>
          </p:nvPr>
        </p:nvGraphicFramePr>
        <p:xfrm>
          <a:off x="459871" y="2211356"/>
          <a:ext cx="11405295" cy="4089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7878">
                  <a:extLst>
                    <a:ext uri="{9D8B030D-6E8A-4147-A177-3AD203B41FA5}">
                      <a16:colId xmlns:a16="http://schemas.microsoft.com/office/drawing/2014/main" val="4036813083"/>
                    </a:ext>
                  </a:extLst>
                </a:gridCol>
                <a:gridCol w="5497417">
                  <a:extLst>
                    <a:ext uri="{9D8B030D-6E8A-4147-A177-3AD203B41FA5}">
                      <a16:colId xmlns:a16="http://schemas.microsoft.com/office/drawing/2014/main" val="3519119984"/>
                    </a:ext>
                  </a:extLst>
                </a:gridCol>
              </a:tblGrid>
              <a:tr h="584303"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Statements</a:t>
                      </a:r>
                      <a:endParaRPr lang="en-IN" sz="28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Reasons</a:t>
                      </a:r>
                      <a:endParaRPr lang="en-IN" sz="2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0868701"/>
                  </a:ext>
                </a:extLst>
              </a:tr>
              <a:tr h="584303"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 △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ABC </a:t>
                      </a:r>
                      <a:endParaRPr lang="en-IN" sz="28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 ∠2 and ∠1 form a linear pair. </a:t>
                      </a:r>
                    </a:p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 ∠2 and ∠1 are supplementary. </a:t>
                      </a:r>
                    </a:p>
                    <a:p>
                      <a:endParaRPr lang="en-IN" sz="28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∠2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∠1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180° </a:t>
                      </a:r>
                    </a:p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∠2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180° </a:t>
                      </a:r>
                    </a:p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∠2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∠2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∠1 </a:t>
                      </a:r>
                    </a:p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 Given </a:t>
                      </a:r>
                    </a:p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2. Definition of linear pair </a:t>
                      </a:r>
                    </a:p>
                    <a:p>
                      <a:pPr marL="396875" indent="-396875"/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 If 2 ∠s form a linear pair, they are supplementary. </a:t>
                      </a:r>
                    </a:p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4. Definition of supplementary </a:t>
                      </a:r>
                    </a:p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5. Triangle Angle-Sum Theorem </a:t>
                      </a:r>
                    </a:p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6. Substitution </a:t>
                      </a:r>
                    </a:p>
                    <a:p>
                      <a:r>
                        <a:rPr lang="en-IN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7. Subtraction Property of 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696211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209EE-FE5A-4676-A53C-3037C55F2FE2}"/>
              </a:ext>
            </a:extLst>
          </p:cNvPr>
          <p:cNvSpPr txBox="1">
            <a:spLocks/>
          </p:cNvSpPr>
          <p:nvPr/>
        </p:nvSpPr>
        <p:spPr>
          <a:xfrm>
            <a:off x="459871" y="1646278"/>
            <a:ext cx="9337271" cy="4968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Proof:</a:t>
            </a:r>
            <a:endParaRPr lang="en-IN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5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Exterior Angle Theorem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1"/>
            <a:ext cx="7119733" cy="1712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ARCHITECTURE </a:t>
            </a:r>
            <a:r>
              <a:rPr lang="en-IN" sz="2800" b="1"/>
              <a:t>Find the measure of ∠</a:t>
            </a:r>
            <a:r>
              <a:rPr lang="en-IN" sz="2800" b="1" i="1"/>
              <a:t>DAB </a:t>
            </a:r>
            <a:r>
              <a:rPr lang="en-IN" sz="2800" b="1"/>
              <a:t>in the front face of the building. </a:t>
            </a:r>
            <a:endParaRPr lang="en-US" sz="2800"/>
          </a:p>
        </p:txBody>
      </p:sp>
      <p:pic>
        <p:nvPicPr>
          <p:cNvPr id="6" name="Picture 5" descr="A picture containing text, tree, outdoor, sign&#10;&#10;Description automatically generated">
            <a:extLst>
              <a:ext uri="{FF2B5EF4-FFF2-40B4-BE49-F238E27FC236}">
                <a16:creationId xmlns:a16="http://schemas.microsoft.com/office/drawing/2014/main" id="{9C590EF8-D2E3-4349-A7F2-CEC0F997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578" y="1621375"/>
            <a:ext cx="2337955" cy="35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27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Exterior Angle Theorem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1"/>
            <a:ext cx="6344689" cy="17129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783662"/>
              </p:ext>
            </p:extLst>
          </p:nvPr>
        </p:nvGraphicFramePr>
        <p:xfrm>
          <a:off x="459872" y="1934839"/>
          <a:ext cx="10375075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7340">
                  <a:extLst>
                    <a:ext uri="{9D8B030D-6E8A-4147-A177-3AD203B41FA5}">
                      <a16:colId xmlns:a16="http://schemas.microsoft.com/office/drawing/2014/main" val="2375813825"/>
                    </a:ext>
                  </a:extLst>
                </a:gridCol>
                <a:gridCol w="4085112">
                  <a:extLst>
                    <a:ext uri="{9D8B030D-6E8A-4147-A177-3AD203B41FA5}">
                      <a16:colId xmlns:a16="http://schemas.microsoft.com/office/drawing/2014/main" val="3447415757"/>
                    </a:ext>
                  </a:extLst>
                </a:gridCol>
                <a:gridCol w="4512623">
                  <a:extLst>
                    <a:ext uri="{9D8B030D-6E8A-4147-A177-3AD203B41FA5}">
                      <a16:colId xmlns:a16="http://schemas.microsoft.com/office/drawing/2014/main" val="13166199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DAB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ABC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BCA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Exterior Angle </a:t>
                      </a:r>
                      <a:b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Theorem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46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(12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+ 7)°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(6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− 4)°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+ 65°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13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chemeClr val="tx2"/>
                          </a:solidFill>
                        </a:rPr>
                        <a:t>= 9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95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DAB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[12(9)</a:t>
                      </a:r>
                      <a:r>
                        <a:rPr lang="en-IN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+ 7]° or 115°</a:t>
                      </a:r>
                      <a:endParaRPr lang="en-IN" sz="2800" b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90967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1578" y="1621375"/>
            <a:ext cx="2337955" cy="35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29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Exterior Angle Theorem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8125988" cy="251311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Think About It!</a:t>
            </a:r>
          </a:p>
          <a:p>
            <a:r>
              <a:rPr lang="en-IN" sz="2800"/>
              <a:t>What theorems and definitions can you use to check your answer for reasonableness?</a:t>
            </a:r>
          </a:p>
        </p:txBody>
      </p:sp>
    </p:spTree>
    <p:extLst>
      <p:ext uri="{BB962C8B-B14F-4D97-AF65-F5344CB8AC3E}">
        <p14:creationId xmlns:p14="http://schemas.microsoft.com/office/powerpoint/2010/main" val="144097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Exterior Angle Theorem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8125988" cy="12899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 b="1">
                <a:solidFill>
                  <a:schemeClr val="tx1"/>
                </a:solidFill>
              </a:rPr>
              <a:t>PUZZLES</a:t>
            </a:r>
            <a:r>
              <a:rPr lang="en-IN" sz="2800" b="1"/>
              <a:t> </a:t>
            </a:r>
            <a:r>
              <a:rPr lang="en-IN" sz="2800"/>
              <a:t>Find the measure of ∠</a:t>
            </a:r>
            <a:r>
              <a:rPr lang="en-IN" sz="2800" i="1"/>
              <a:t>XYZ</a:t>
            </a:r>
            <a:r>
              <a:rPr lang="en-IN" sz="2800"/>
              <a:t>. </a:t>
            </a:r>
          </a:p>
        </p:txBody>
      </p:sp>
      <p:pic>
        <p:nvPicPr>
          <p:cNvPr id="2" name="Picture 1" descr="Shape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796" y="1716635"/>
            <a:ext cx="2687097" cy="28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1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2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Use the Exterior Angle Theorem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8125988" cy="12899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Check</a:t>
            </a:r>
          </a:p>
          <a:p>
            <a:r>
              <a:rPr lang="en-IN" sz="2800" b="1">
                <a:solidFill>
                  <a:schemeClr val="tx1"/>
                </a:solidFill>
              </a:rPr>
              <a:t>PUZZLES</a:t>
            </a:r>
            <a:r>
              <a:rPr lang="en-IN" sz="2800" b="1"/>
              <a:t> </a:t>
            </a:r>
            <a:r>
              <a:rPr lang="en-IN" sz="2800"/>
              <a:t>Find the measure of ∠</a:t>
            </a:r>
            <a:r>
              <a:rPr lang="en-IN" sz="2800" i="1"/>
              <a:t>XYZ</a:t>
            </a:r>
            <a:r>
              <a:rPr lang="en-IN" sz="280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9872" y="3004457"/>
            <a:ext cx="89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>
                <a:solidFill>
                  <a:srgbClr val="FF0000"/>
                </a:solidFill>
              </a:rPr>
              <a:t>90°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C89E3796-997C-4FF1-8546-3D5B18CF2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796" y="1716635"/>
            <a:ext cx="2687097" cy="287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5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1" y="1332862"/>
            <a:ext cx="8078625" cy="50679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In the figure, which angles or pair of angles fit the indicated description?</a:t>
            </a: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1.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/>
              <a:t>an obtuse angle</a:t>
            </a:r>
            <a:endParaRPr lang="en-US" sz="2800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2.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  </a:t>
            </a:r>
            <a:r>
              <a:rPr lang="en-IN" sz="2800"/>
              <a:t>an acute angle</a:t>
            </a:r>
            <a:endParaRPr lang="en-US" sz="2800" b="1">
              <a:solidFill>
                <a:srgbClr val="FF0000"/>
              </a:solidFill>
              <a:latin typeface="Proxima Nova" panose="02000506030000020004" pitchFamily="50" charset="0"/>
            </a:endParaRP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3.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/>
              <a:t>a right angle</a:t>
            </a:r>
            <a:endParaRPr lang="en-US" sz="2800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4.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/>
              <a:t>a pair of alternate interior angles</a:t>
            </a:r>
            <a:endParaRPr lang="en-US" sz="2800" b="1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pPr marL="538163" indent="-538163"/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5.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/>
              <a:t>a pair of supplementary angles adjacent to one another</a:t>
            </a:r>
            <a:endParaRPr lang="en-US" sz="2800" b="1">
              <a:solidFill>
                <a:srgbClr val="333333"/>
              </a:solidFill>
              <a:latin typeface="Proxima Nova" panose="02000506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339" y="1714500"/>
            <a:ext cx="2861010" cy="28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9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Triangle Angle-Sum Corollaries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10920552" cy="25962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A </a:t>
            </a:r>
            <a:r>
              <a:rPr lang="en-IN" sz="2800" b="1">
                <a:solidFill>
                  <a:schemeClr val="tx1"/>
                </a:solidFill>
              </a:rPr>
              <a:t>corollary</a:t>
            </a:r>
            <a:r>
              <a:rPr lang="en-IN" sz="2800" b="1"/>
              <a:t> </a:t>
            </a:r>
            <a:r>
              <a:rPr lang="en-IN" sz="2800"/>
              <a:t>is a theorem with a proof that follows as a direct result of another theorem. As with a theorem, a corollary can be used as a reason in a proof. The corollaries below follow directly from the Triangle Angle-Sum Theorem.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674C68-9C13-46D5-A2DC-C458FF6FF8D3}"/>
              </a:ext>
            </a:extLst>
          </p:cNvPr>
          <p:cNvSpPr txBox="1">
            <a:spLocks/>
          </p:cNvSpPr>
          <p:nvPr/>
        </p:nvSpPr>
        <p:spPr>
          <a:xfrm>
            <a:off x="459872" y="3950924"/>
            <a:ext cx="11438345" cy="24388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sz="2800" b="1">
                <a:solidFill>
                  <a:schemeClr val="tx1"/>
                </a:solidFill>
              </a:rPr>
              <a:t>Corollary 5.1 </a:t>
            </a:r>
            <a:r>
              <a:rPr lang="en-IN" sz="2800"/>
              <a:t>	</a:t>
            </a:r>
          </a:p>
          <a:p>
            <a:pPr>
              <a:spcBef>
                <a:spcPts val="0"/>
              </a:spcBef>
            </a:pPr>
            <a:r>
              <a:rPr lang="en-IN" sz="2800"/>
              <a:t>The acute angles of a right triangle are complementary. 	</a:t>
            </a:r>
          </a:p>
          <a:p>
            <a:pPr>
              <a:spcBef>
                <a:spcPts val="0"/>
              </a:spcBef>
            </a:pPr>
            <a:endParaRPr lang="en-IN" sz="2800"/>
          </a:p>
          <a:p>
            <a:pPr>
              <a:spcBef>
                <a:spcPts val="0"/>
              </a:spcBef>
            </a:pPr>
            <a:r>
              <a:rPr lang="en-IN" sz="2800" b="1">
                <a:solidFill>
                  <a:schemeClr val="tx1"/>
                </a:solidFill>
              </a:rPr>
              <a:t>Corollary 5.2 </a:t>
            </a:r>
            <a:r>
              <a:rPr lang="en-IN" sz="2800"/>
              <a:t>	</a:t>
            </a:r>
          </a:p>
          <a:p>
            <a:pPr>
              <a:spcBef>
                <a:spcPts val="0"/>
              </a:spcBef>
            </a:pPr>
            <a:r>
              <a:rPr lang="en-IN" sz="2800"/>
              <a:t>There can be at most one right or obtuse angle in a triangle.</a:t>
            </a:r>
          </a:p>
        </p:txBody>
      </p:sp>
    </p:spTree>
    <p:extLst>
      <p:ext uri="{BB962C8B-B14F-4D97-AF65-F5344CB8AC3E}">
        <p14:creationId xmlns:p14="http://schemas.microsoft.com/office/powerpoint/2010/main" val="2004793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Angle Measures in Right Triangles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4076502" cy="17145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Find each measure.</a:t>
            </a:r>
          </a:p>
          <a:p>
            <a:r>
              <a:rPr lang="en-IN" sz="2800" b="1">
                <a:solidFill>
                  <a:schemeClr val="tx1"/>
                </a:solidFill>
              </a:rPr>
              <a:t>a. </a:t>
            </a:r>
            <a:r>
              <a:rPr lang="en-IN" sz="2800" b="1" i="1" err="1">
                <a:solidFill>
                  <a:schemeClr val="tx1"/>
                </a:solidFill>
              </a:rPr>
              <a:t>m</a:t>
            </a:r>
            <a:r>
              <a:rPr lang="en-IN" sz="2800" b="1" err="1">
                <a:solidFill>
                  <a:schemeClr val="tx1"/>
                </a:solidFill>
              </a:rPr>
              <a:t>∠</a:t>
            </a:r>
            <a:r>
              <a:rPr lang="en-IN" sz="2800" b="1" i="1" err="1">
                <a:solidFill>
                  <a:schemeClr val="tx1"/>
                </a:solidFill>
              </a:rPr>
              <a:t>BCD</a:t>
            </a:r>
            <a:endParaRPr lang="en-IN" sz="2800" b="1" i="1">
              <a:solidFill>
                <a:schemeClr val="tx1"/>
              </a:solidFill>
            </a:endParaRPr>
          </a:p>
          <a:p>
            <a:r>
              <a:rPr lang="en-IN" sz="2800" b="1">
                <a:solidFill>
                  <a:schemeClr val="tx1"/>
                </a:solidFill>
              </a:rPr>
              <a:t>b. </a:t>
            </a:r>
            <a:r>
              <a:rPr lang="en-IN" sz="2800" b="1" i="1" err="1">
                <a:solidFill>
                  <a:schemeClr val="tx1"/>
                </a:solidFill>
              </a:rPr>
              <a:t>m</a:t>
            </a:r>
            <a:r>
              <a:rPr lang="en-IN" sz="2800" b="1" err="1">
                <a:solidFill>
                  <a:schemeClr val="tx1"/>
                </a:solidFill>
              </a:rPr>
              <a:t>∠</a:t>
            </a:r>
            <a:r>
              <a:rPr lang="en-IN" sz="2800" b="1" i="1" err="1">
                <a:solidFill>
                  <a:schemeClr val="tx1"/>
                </a:solidFill>
              </a:rPr>
              <a:t>BAF</a:t>
            </a:r>
            <a:r>
              <a:rPr lang="en-IN" sz="2800" b="1" i="1">
                <a:solidFill>
                  <a:schemeClr val="tx1"/>
                </a:solidFill>
              </a:rPr>
              <a:t> </a:t>
            </a:r>
            <a:r>
              <a:rPr lang="en-IN" sz="2800" b="1">
                <a:solidFill>
                  <a:schemeClr val="tx1"/>
                </a:solidFill>
              </a:rPr>
              <a:t> </a:t>
            </a:r>
            <a:endParaRPr lang="en-IN" sz="28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86D97-5307-4B44-8A3C-5953E94BD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16" y="1717254"/>
            <a:ext cx="3619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4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Angle Measures in Right Triangles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499"/>
            <a:ext cx="7086682" cy="30861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a. </a:t>
            </a:r>
            <a:r>
              <a:rPr lang="en-IN" sz="2800" b="1" i="1" err="1">
                <a:solidFill>
                  <a:schemeClr val="tx1"/>
                </a:solidFill>
              </a:rPr>
              <a:t>m</a:t>
            </a:r>
            <a:r>
              <a:rPr lang="en-IN" sz="2800" b="1" err="1">
                <a:solidFill>
                  <a:schemeClr val="tx1"/>
                </a:solidFill>
              </a:rPr>
              <a:t>∠</a:t>
            </a:r>
            <a:r>
              <a:rPr lang="en-IN" sz="2800" b="1" i="1" err="1">
                <a:solidFill>
                  <a:schemeClr val="tx1"/>
                </a:solidFill>
              </a:rPr>
              <a:t>BCD</a:t>
            </a:r>
            <a:r>
              <a:rPr lang="en-IN" sz="2800" b="1" i="1">
                <a:solidFill>
                  <a:schemeClr val="tx1"/>
                </a:solidFill>
              </a:rPr>
              <a:t> </a:t>
            </a:r>
          </a:p>
          <a:p>
            <a:r>
              <a:rPr lang="en-IN" sz="2800"/>
              <a:t>Because ∠</a:t>
            </a:r>
            <a:r>
              <a:rPr lang="en-IN" sz="2800" i="1"/>
              <a:t>BDC </a:t>
            </a:r>
            <a:r>
              <a:rPr lang="en-IN" sz="2800"/>
              <a:t>and ∠</a:t>
            </a:r>
            <a:r>
              <a:rPr lang="en-IN" sz="2800" i="1"/>
              <a:t>EDF </a:t>
            </a:r>
            <a:r>
              <a:rPr lang="en-IN" sz="2800"/>
              <a:t>form a linear pair and </a:t>
            </a:r>
            <a:r>
              <a:rPr lang="en-IN" sz="2800" i="1" err="1"/>
              <a:t>m</a:t>
            </a:r>
            <a:r>
              <a:rPr lang="en-IN" sz="2800" err="1"/>
              <a:t>∠</a:t>
            </a:r>
            <a:r>
              <a:rPr lang="en-IN" sz="2800" i="1" err="1"/>
              <a:t>EDF</a:t>
            </a:r>
            <a:r>
              <a:rPr lang="en-IN" sz="2800" i="1"/>
              <a:t> </a:t>
            </a:r>
            <a:r>
              <a:rPr lang="en-IN" sz="2800"/>
              <a:t>= 90°, </a:t>
            </a:r>
            <a:r>
              <a:rPr lang="en-IN" sz="2800" i="1" err="1"/>
              <a:t>m</a:t>
            </a:r>
            <a:r>
              <a:rPr lang="en-IN" sz="2800" err="1"/>
              <a:t>∠</a:t>
            </a:r>
            <a:r>
              <a:rPr lang="en-IN" sz="2800" i="1" err="1"/>
              <a:t>BDC</a:t>
            </a:r>
            <a:r>
              <a:rPr lang="en-IN" sz="2800" i="1"/>
              <a:t> </a:t>
            </a:r>
            <a:r>
              <a:rPr lang="en-IN" sz="2800"/>
              <a:t>= 90° by the Supplement Theorem. Therefore, </a:t>
            </a:r>
            <a:r>
              <a:rPr lang="en-IN" sz="2800" i="1" err="1"/>
              <a:t>m</a:t>
            </a:r>
            <a:r>
              <a:rPr lang="en-IN" sz="2800" err="1"/>
              <a:t>∠</a:t>
            </a:r>
            <a:r>
              <a:rPr lang="en-IN" sz="2800" i="1" err="1"/>
              <a:t>BCD</a:t>
            </a:r>
            <a:r>
              <a:rPr lang="en-IN" sz="2800" i="1"/>
              <a:t> </a:t>
            </a:r>
            <a:r>
              <a:rPr lang="en-IN" sz="2800"/>
              <a:t>+ </a:t>
            </a:r>
            <a:r>
              <a:rPr lang="en-IN" sz="2800" i="1" err="1"/>
              <a:t>m</a:t>
            </a:r>
            <a:r>
              <a:rPr lang="en-IN" sz="2800" err="1"/>
              <a:t>∠</a:t>
            </a:r>
            <a:r>
              <a:rPr lang="en-IN" sz="2800" i="1" err="1"/>
              <a:t>DBC</a:t>
            </a:r>
            <a:r>
              <a:rPr lang="en-IN" sz="2800" i="1"/>
              <a:t> </a:t>
            </a:r>
            <a:r>
              <a:rPr lang="en-IN" sz="2800"/>
              <a:t>= 90° because the acute angles of a right triangle are complementary.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4C044-C2D7-41AC-9221-68FFCFD93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347" y="1714500"/>
            <a:ext cx="3619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43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Angle Measures in Right Triangles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360720" y="3802971"/>
            <a:ext cx="4848398" cy="5730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i="1" err="1"/>
              <a:t>m</a:t>
            </a:r>
            <a:r>
              <a:rPr lang="en-IN" sz="2800" err="1"/>
              <a:t>∠</a:t>
            </a:r>
            <a:r>
              <a:rPr lang="en-IN" sz="2800" i="1" err="1"/>
              <a:t>BCD</a:t>
            </a:r>
            <a:r>
              <a:rPr lang="en-IN" sz="2800" i="1"/>
              <a:t> </a:t>
            </a:r>
            <a:r>
              <a:rPr lang="en-IN" sz="2800"/>
              <a:t>= [2(28)</a:t>
            </a:r>
            <a:r>
              <a:rPr lang="en-IN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/>
              <a:t>− 2]° or 54°</a:t>
            </a:r>
            <a:endParaRPr lang="en-IN" sz="280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49100"/>
              </p:ext>
            </p:extLst>
          </p:nvPr>
        </p:nvGraphicFramePr>
        <p:xfrm>
          <a:off x="151399" y="1933783"/>
          <a:ext cx="8127999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8634">
                  <a:extLst>
                    <a:ext uri="{9D8B030D-6E8A-4147-A177-3AD203B41FA5}">
                      <a16:colId xmlns:a16="http://schemas.microsoft.com/office/drawing/2014/main" val="1953470854"/>
                    </a:ext>
                  </a:extLst>
                </a:gridCol>
                <a:gridCol w="2137558">
                  <a:extLst>
                    <a:ext uri="{9D8B030D-6E8A-4147-A177-3AD203B41FA5}">
                      <a16:colId xmlns:a16="http://schemas.microsoft.com/office/drawing/2014/main" val="2282367492"/>
                    </a:ext>
                  </a:extLst>
                </a:gridCol>
                <a:gridCol w="2621807">
                  <a:extLst>
                    <a:ext uri="{9D8B030D-6E8A-4147-A177-3AD203B41FA5}">
                      <a16:colId xmlns:a16="http://schemas.microsoft.com/office/drawing/2014/main" val="2380681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BCD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IN" sz="2800" b="0" i="0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∠</a:t>
                      </a:r>
                      <a:r>
                        <a:rPr lang="en-IN" sz="2800" b="0" i="1" u="none" strike="noStrike" kern="1200" baseline="0" err="1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DBC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90°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Corollary 5.1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74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+ 8)° + (2</a:t>
                      </a:r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 </a:t>
                      </a:r>
                      <a:r>
                        <a:rPr lang="en-IN" sz="2800">
                          <a:solidFill>
                            <a:schemeClr val="tx2"/>
                          </a:solidFill>
                        </a:rPr>
                        <a:t>−</a:t>
                      </a: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2)°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= 90°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Substitution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072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N" sz="2800" b="0" i="1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chemeClr val="tx2"/>
                          </a:solidFill>
                        </a:rPr>
                        <a:t>= 28</a:t>
                      </a:r>
                      <a:endParaRPr lang="en-IN" sz="28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0" i="0" u="none" strike="noStrike" kern="1200" baseline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Solve.</a:t>
                      </a:r>
                      <a:endParaRPr lang="en-IN" sz="280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6156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3760275-FAFB-47AD-8DB8-400C5053E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347" y="1714500"/>
            <a:ext cx="3619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00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Angle Measures in Right Triangles</a:t>
            </a:r>
            <a:endParaRPr lang="en-US" sz="2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9872" y="1541074"/>
                <a:ext cx="7944826" cy="157496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IN" sz="2800" b="1" dirty="0">
                    <a:solidFill>
                      <a:schemeClr val="tx1"/>
                    </a:solidFill>
                  </a:rPr>
                  <a:t>b. </a:t>
                </a:r>
                <a:r>
                  <a:rPr lang="en-IN" sz="2800" b="1" i="1" dirty="0" err="1">
                    <a:solidFill>
                      <a:schemeClr val="tx1"/>
                    </a:solidFill>
                  </a:rPr>
                  <a:t>m</a:t>
                </a:r>
                <a:r>
                  <a:rPr lang="en-IN" sz="2800" b="1" dirty="0" err="1">
                    <a:solidFill>
                      <a:schemeClr val="tx1"/>
                    </a:solidFill>
                  </a:rPr>
                  <a:t>∠</a:t>
                </a:r>
                <a:r>
                  <a:rPr lang="en-IN" sz="2800" b="1" i="1" dirty="0" err="1">
                    <a:solidFill>
                      <a:schemeClr val="tx1"/>
                    </a:solidFill>
                  </a:rPr>
                  <a:t>BAF</a:t>
                </a:r>
                <a:endParaRPr lang="en-IN" sz="2800" dirty="0">
                  <a:solidFill>
                    <a:schemeClr val="tx1"/>
                  </a:solidFill>
                </a:endParaRPr>
              </a:p>
              <a:p>
                <a:r>
                  <a:rPr lang="en-IN" sz="2800" dirty="0"/>
                  <a:t>Because the acute angles of a right triangle are complementary, </a:t>
                </a:r>
                <a:r>
                  <a:rPr lang="en-IN" sz="2800" i="1" dirty="0" err="1"/>
                  <a:t>m</a:t>
                </a:r>
                <a:r>
                  <a:rPr lang="en-IN" sz="2800" dirty="0" err="1"/>
                  <a:t>∠</a:t>
                </a:r>
                <a:r>
                  <a:rPr lang="en-IN" sz="2800" i="1" dirty="0" err="1"/>
                  <a:t>BAF</a:t>
                </a:r>
                <a:r>
                  <a:rPr lang="en-I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+ </a:t>
                </a:r>
                <a:r>
                  <a:rPr lang="en-IN" sz="2800" i="1" dirty="0" err="1"/>
                  <a:t>m</a:t>
                </a:r>
                <a:r>
                  <a:rPr lang="en-IN" sz="2800" dirty="0" err="1"/>
                  <a:t>∠</a:t>
                </a:r>
                <a:r>
                  <a:rPr lang="en-IN" sz="2800" i="1" dirty="0" err="1"/>
                  <a:t>AFB</a:t>
                </a:r>
                <a:r>
                  <a:rPr lang="en-I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n-IN" sz="2800" dirty="0"/>
                  <a:t>= 90°.</a:t>
                </a: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4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𝐵𝐴𝐹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−45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30</m:t>
                      </m:r>
                      <m:r>
                        <m:rPr>
                          <m:nor/>
                        </m:rPr>
                        <a:rPr lang="en-IN" sz="2800" dirty="0"/>
                        <m:t>°</m:t>
                      </m:r>
                    </m:oMath>
                  </m:oMathPara>
                </a14:m>
                <a:endParaRPr lang="en-IN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66BD4E7D-0912-754B-9237-13B457F2A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72" y="1541074"/>
                <a:ext cx="7944826" cy="1574966"/>
              </a:xfrm>
              <a:prstGeom prst="rect">
                <a:avLst/>
              </a:prstGeom>
              <a:blipFill>
                <a:blip r:embed="rId3"/>
                <a:stretch>
                  <a:fillRect l="-1534" t="-4264" b="-207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453693"/>
                  </p:ext>
                </p:extLst>
              </p:nvPr>
            </p:nvGraphicFramePr>
            <p:xfrm>
              <a:off x="459872" y="3395109"/>
              <a:ext cx="8127999" cy="18615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98880">
                      <a:extLst>
                        <a:ext uri="{9D8B030D-6E8A-4147-A177-3AD203B41FA5}">
                          <a16:colId xmlns:a16="http://schemas.microsoft.com/office/drawing/2014/main" val="1953470854"/>
                        </a:ext>
                      </a:extLst>
                    </a:gridCol>
                    <a:gridCol w="4607312">
                      <a:extLst>
                        <a:ext uri="{9D8B030D-6E8A-4147-A177-3AD203B41FA5}">
                          <a16:colId xmlns:a16="http://schemas.microsoft.com/office/drawing/2014/main" val="2282367492"/>
                        </a:ext>
                      </a:extLst>
                    </a:gridCol>
                    <a:gridCol w="2621807">
                      <a:extLst>
                        <a:ext uri="{9D8B030D-6E8A-4147-A177-3AD203B41FA5}">
                          <a16:colId xmlns:a16="http://schemas.microsoft.com/office/drawing/2014/main" val="238068166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90°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IN" sz="2800" b="0" i="1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IN" sz="2800" b="0" i="0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∠</a:t>
                          </a:r>
                          <a:r>
                            <a:rPr lang="en-IN" sz="2800" b="0" i="1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BAF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 </a:t>
                          </a:r>
                          <a:r>
                            <a:rPr lang="en-IN" sz="2800" b="0" i="1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IN" sz="2800" b="0" i="0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∠</a:t>
                          </a:r>
                          <a:r>
                            <a:rPr lang="en-IN" sz="2800" b="0" i="1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AFB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Corollary 5.1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274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800" i="1" dirty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IN" sz="2800" i="1" dirty="0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lang="en-US" sz="2800" b="0" i="1" dirty="0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den>
                                      </m:f>
                                      <m:r>
                                        <a:rPr lang="en-US" sz="2800" b="0" i="1" dirty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800" b="0" i="1" dirty="0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IN" sz="2800" dirty="0">
                              <a:solidFill>
                                <a:schemeClr val="tx2"/>
                              </a:solidFill>
                            </a:rPr>
                            <a:t>°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0726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>
                              <a:solidFill>
                                <a:schemeClr val="tx2"/>
                              </a:solidFill>
                            </a:rPr>
                            <a:t>60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= </a:t>
                          </a: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y</a:t>
                          </a:r>
                          <a:endParaRPr lang="en-IN" sz="2800" i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66156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453693"/>
                  </p:ext>
                </p:extLst>
              </p:nvPr>
            </p:nvGraphicFramePr>
            <p:xfrm>
              <a:off x="459872" y="3395109"/>
              <a:ext cx="8127999" cy="18615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98880">
                      <a:extLst>
                        <a:ext uri="{9D8B030D-6E8A-4147-A177-3AD203B41FA5}">
                          <a16:colId xmlns:a16="http://schemas.microsoft.com/office/drawing/2014/main" val="1953470854"/>
                        </a:ext>
                      </a:extLst>
                    </a:gridCol>
                    <a:gridCol w="4607312">
                      <a:extLst>
                        <a:ext uri="{9D8B030D-6E8A-4147-A177-3AD203B41FA5}">
                          <a16:colId xmlns:a16="http://schemas.microsoft.com/office/drawing/2014/main" val="2282367492"/>
                        </a:ext>
                      </a:extLst>
                    </a:gridCol>
                    <a:gridCol w="2621807">
                      <a:extLst>
                        <a:ext uri="{9D8B030D-6E8A-4147-A177-3AD203B41FA5}">
                          <a16:colId xmlns:a16="http://schemas.microsoft.com/office/drawing/2014/main" val="238068166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IN" sz="2800" b="0" i="0" u="none" strike="noStrike" kern="1200" baseline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90°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= </a:t>
                          </a:r>
                          <a:r>
                            <a:rPr lang="en-IN" sz="2800" b="0" i="1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IN" sz="2800" b="0" i="0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∠</a:t>
                          </a:r>
                          <a:r>
                            <a:rPr lang="en-IN" sz="2800" b="0" i="1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BAF</a:t>
                          </a:r>
                          <a:r>
                            <a:rPr lang="en-IN" sz="2800" b="0" i="1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IN" sz="2800" b="0" i="0" u="none" strike="noStrike" kern="1200" baseline="0" dirty="0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 </a:t>
                          </a:r>
                          <a:r>
                            <a:rPr lang="en-IN" sz="2800" b="0" i="1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</a:t>
                          </a:r>
                          <a:r>
                            <a:rPr lang="en-IN" sz="2800" b="0" i="0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∠</a:t>
                          </a:r>
                          <a:r>
                            <a:rPr lang="en-IN" sz="2800" b="0" i="1" u="none" strike="noStrike" kern="1200" baseline="0" dirty="0" err="1">
                              <a:solidFill>
                                <a:schemeClr val="tx2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AFB</a:t>
                          </a:r>
                          <a:endParaRPr lang="en-IN" sz="2800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Corollary 5.1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6274293"/>
                      </a:ext>
                    </a:extLst>
                  </a:tr>
                  <a:tr h="825246">
                    <a:tc>
                      <a:txBody>
                        <a:bodyPr/>
                        <a:lstStyle/>
                        <a:p>
                          <a:pPr algn="r"/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9577" t="-69343" r="-56878" b="-817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Substitution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7072696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800">
                              <a:solidFill>
                                <a:schemeClr val="tx2"/>
                              </a:solidFill>
                            </a:rPr>
                            <a:t>60</a:t>
                          </a:r>
                          <a:endParaRPr lang="en-IN" sz="280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a:t>= </a:t>
                          </a:r>
                          <a:r>
                            <a:rPr lang="en-US" sz="2800" i="1" dirty="0">
                              <a:solidFill>
                                <a:schemeClr val="tx2"/>
                              </a:solidFill>
                            </a:rPr>
                            <a:t>y</a:t>
                          </a:r>
                          <a:endParaRPr lang="en-IN" sz="2800" i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IN" sz="2800" b="0" i="0" u="none" strike="noStrike" kern="1200" baseline="0" dirty="0">
                              <a:solidFill>
                                <a:srgbClr val="0070C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Solve.</a:t>
                          </a:r>
                          <a:endParaRPr lang="en-IN" sz="280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366156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F7B488C-B046-4B73-A036-ABB95EACD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32" y="1851812"/>
            <a:ext cx="3290455" cy="25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89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Example 3</a:t>
            </a:r>
            <a:br>
              <a:rPr lang="en-US" sz="2800">
                <a:solidFill>
                  <a:srgbClr val="33175A"/>
                </a:solidFill>
              </a:rPr>
            </a:br>
            <a:r>
              <a:rPr lang="en-IN" sz="2800" b="0">
                <a:solidFill>
                  <a:schemeClr val="tx1"/>
                </a:solidFill>
              </a:rPr>
              <a:t>Find Angle Measures in Right Triangles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8379328" cy="218060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rgbClr val="00A6B9"/>
                </a:solidFill>
              </a:rPr>
              <a:t>Talk About It!</a:t>
            </a:r>
          </a:p>
          <a:p>
            <a:r>
              <a:rPr lang="en-IN" sz="2800"/>
              <a:t>How could you prove that </a:t>
            </a:r>
            <a:r>
              <a:rPr lang="en-IN" sz="2800" i="1" err="1"/>
              <a:t>m</a:t>
            </a:r>
            <a:r>
              <a:rPr lang="en-IN" sz="2800" b="1" err="1"/>
              <a:t>∠</a:t>
            </a:r>
            <a:r>
              <a:rPr lang="en-IN" sz="2800" i="1" err="1"/>
              <a:t>FED</a:t>
            </a:r>
            <a:r>
              <a:rPr lang="en-IN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/>
              <a:t>= 30°? What proof method would you choose? Explain your reasoning.</a:t>
            </a:r>
            <a:endParaRPr lang="en-IN" sz="2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8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8379328" cy="5418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Find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∠1,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∠2, and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∠3.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29444"/>
            <a:ext cx="63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Proxima Nova"/>
              </a:rPr>
              <a:t>1.</a:t>
            </a:r>
            <a:endParaRPr lang="en-IN" sz="2800" b="1">
              <a:latin typeface="Proxima Nov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9390" y="2529444"/>
            <a:ext cx="63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Proxima Nova"/>
              </a:rPr>
              <a:t>2.</a:t>
            </a:r>
            <a:endParaRPr lang="en-IN" sz="2800" b="1">
              <a:latin typeface="Proxima Nov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3392488"/>
            <a:ext cx="3023847" cy="1598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71" y="3692172"/>
            <a:ext cx="3056247" cy="9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13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8379328" cy="5418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Find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∠1,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∠2, and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∠3.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29444"/>
            <a:ext cx="63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Proxima Nova"/>
              </a:rPr>
              <a:t>3.</a:t>
            </a:r>
            <a:endParaRPr lang="en-IN" sz="2800" b="1">
              <a:latin typeface="Proxima Nov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9390" y="2529444"/>
            <a:ext cx="637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Proxima Nova"/>
              </a:rPr>
              <a:t>4.</a:t>
            </a:r>
            <a:endParaRPr lang="en-IN" sz="2800" b="1">
              <a:latin typeface="Proxima Nov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3690492"/>
            <a:ext cx="3342434" cy="1528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3581469"/>
            <a:ext cx="3040047" cy="13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02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8379328" cy="5418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Find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∠1,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∠2, and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∠3.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29444"/>
            <a:ext cx="2893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Proxima Nova"/>
              </a:rPr>
              <a:t>1. </a:t>
            </a:r>
            <a:r>
              <a:rPr lang="en-IN" sz="2800">
                <a:solidFill>
                  <a:srgbClr val="FF0000"/>
                </a:solidFill>
              </a:rPr>
              <a:t>54°, 42°, 100° </a:t>
            </a:r>
            <a:endParaRPr lang="en-IN" sz="2800" b="1">
              <a:solidFill>
                <a:srgbClr val="FF0000"/>
              </a:solidFill>
              <a:latin typeface="Proxima Nov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9391" y="2529444"/>
            <a:ext cx="312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Proxima Nova"/>
              </a:rPr>
              <a:t>2. </a:t>
            </a:r>
            <a:r>
              <a:rPr lang="en-IN" sz="2800">
                <a:solidFill>
                  <a:srgbClr val="FF0000"/>
                </a:solidFill>
              </a:rPr>
              <a:t>61°, 146°, 112°</a:t>
            </a:r>
            <a:endParaRPr lang="en-IN" sz="2800" b="1">
              <a:solidFill>
                <a:srgbClr val="FF0000"/>
              </a:solidFill>
              <a:latin typeface="Proxima Nov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3392488"/>
            <a:ext cx="3023847" cy="1598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071" y="3692172"/>
            <a:ext cx="3056247" cy="99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5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3DF0B0BF-0558-1048-AC06-1D1812F060BC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Exit Ticket</a:t>
            </a:r>
            <a:endParaRPr lang="en-US" sz="2800" b="0">
              <a:solidFill>
                <a:schemeClr val="tx1"/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6BD4E7D-0912-754B-9237-13B457F2A578}"/>
              </a:ext>
            </a:extLst>
          </p:cNvPr>
          <p:cNvSpPr txBox="1">
            <a:spLocks/>
          </p:cNvSpPr>
          <p:nvPr/>
        </p:nvSpPr>
        <p:spPr>
          <a:xfrm>
            <a:off x="459872" y="1714500"/>
            <a:ext cx="8379328" cy="5418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Find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∠1,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∠2, and </a:t>
            </a:r>
            <a:r>
              <a:rPr lang="en-IN" sz="2800" b="1" i="1">
                <a:solidFill>
                  <a:schemeClr val="tx1"/>
                </a:solidFill>
              </a:rPr>
              <a:t>m</a:t>
            </a:r>
            <a:r>
              <a:rPr lang="en-IN" sz="2800" b="1">
                <a:solidFill>
                  <a:schemeClr val="tx1"/>
                </a:solidFill>
              </a:rPr>
              <a:t>∠3.</a:t>
            </a:r>
            <a:endParaRPr lang="en-IN" sz="280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29444"/>
            <a:ext cx="3513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Proxima Nova"/>
              </a:rPr>
              <a:t>3. </a:t>
            </a:r>
            <a:r>
              <a:rPr lang="en-IN" sz="2800">
                <a:solidFill>
                  <a:srgbClr val="FF0000"/>
                </a:solidFill>
              </a:rPr>
              <a:t>130°, 60°, 70°</a:t>
            </a:r>
            <a:endParaRPr lang="en-IN" sz="2800" b="1">
              <a:solidFill>
                <a:srgbClr val="FF0000"/>
              </a:solidFill>
              <a:latin typeface="Proxima Nov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9390" y="2529444"/>
            <a:ext cx="298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Proxima Nova"/>
              </a:rPr>
              <a:t>4. </a:t>
            </a:r>
            <a:r>
              <a:rPr lang="en-IN" sz="2800">
                <a:solidFill>
                  <a:srgbClr val="FF0000"/>
                </a:solidFill>
              </a:rPr>
              <a:t>25°, 115°, 65°</a:t>
            </a:r>
            <a:endParaRPr lang="en-IN" sz="2800" b="1">
              <a:solidFill>
                <a:srgbClr val="FF0000"/>
              </a:solidFill>
              <a:latin typeface="Proxima Nov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3690492"/>
            <a:ext cx="3342434" cy="1528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3581469"/>
            <a:ext cx="3040047" cy="13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6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3CF4AF49-89F7-5C44-B082-4D1951B38CC4}"/>
              </a:ext>
            </a:extLst>
          </p:cNvPr>
          <p:cNvSpPr txBox="1">
            <a:spLocks/>
          </p:cNvSpPr>
          <p:nvPr/>
        </p:nvSpPr>
        <p:spPr>
          <a:xfrm>
            <a:off x="476652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Warm Up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D5C8EC-F1EF-6146-850F-128719B25F22}"/>
              </a:ext>
            </a:extLst>
          </p:cNvPr>
          <p:cNvSpPr txBox="1">
            <a:spLocks/>
          </p:cNvSpPr>
          <p:nvPr/>
        </p:nvSpPr>
        <p:spPr>
          <a:xfrm>
            <a:off x="476651" y="1332862"/>
            <a:ext cx="8586667" cy="50679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b="1">
                <a:solidFill>
                  <a:schemeClr val="tx1"/>
                </a:solidFill>
              </a:rPr>
              <a:t>In the figure, which angles or pair of angles fit the indicated description?</a:t>
            </a: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1.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/>
              <a:t>an obtuse angle </a:t>
            </a:r>
            <a:r>
              <a:rPr lang="en-IN" sz="2800" b="1">
                <a:solidFill>
                  <a:srgbClr val="FF0000"/>
                </a:solidFill>
                <a:latin typeface="Proxima Nova" panose="02000506030000020004"/>
              </a:rPr>
              <a:t>∠6, ∠7</a:t>
            </a:r>
            <a:r>
              <a:rPr lang="en-IN" sz="2800"/>
              <a:t> </a:t>
            </a:r>
            <a:endParaRPr lang="en-US" sz="2800">
              <a:solidFill>
                <a:srgbClr val="333333"/>
              </a:solidFill>
              <a:latin typeface="Proxima Nova" panose="02000506030000020004" pitchFamily="50" charset="0"/>
            </a:endParaRP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2.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  </a:t>
            </a:r>
            <a:r>
              <a:rPr lang="en-IN" sz="2800"/>
              <a:t>an acute angle </a:t>
            </a:r>
            <a:r>
              <a:rPr lang="en-IN" sz="2800" b="1">
                <a:solidFill>
                  <a:srgbClr val="FF0000"/>
                </a:solidFill>
                <a:latin typeface="Proxima Nova" panose="02000506030000020004"/>
              </a:rPr>
              <a:t>∠5, ∠8</a:t>
            </a:r>
            <a:endParaRPr lang="en-US" sz="2800" b="1">
              <a:solidFill>
                <a:srgbClr val="FF0000"/>
              </a:solidFill>
              <a:latin typeface="Proxima Nova" panose="02000506030000020004"/>
            </a:endParaRP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3.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/>
              <a:t>a right angle </a:t>
            </a:r>
            <a:r>
              <a:rPr lang="en-IN" sz="2800" b="1">
                <a:solidFill>
                  <a:srgbClr val="FF0000"/>
                </a:solidFill>
                <a:latin typeface="Proxima Nova" panose="02000506030000020004"/>
              </a:rPr>
              <a:t>∠1, ∠2, ∠3, ∠4</a:t>
            </a:r>
            <a:endParaRPr lang="en-US" sz="2800" b="1">
              <a:solidFill>
                <a:srgbClr val="FF0000"/>
              </a:solidFill>
              <a:latin typeface="Proxima Nova" panose="02000506030000020004"/>
            </a:endParaRPr>
          </a:p>
          <a:p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4.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/>
              <a:t>a pair of alternate interior angles </a:t>
            </a:r>
            <a:r>
              <a:rPr lang="en-IN" sz="2800" b="1">
                <a:solidFill>
                  <a:srgbClr val="FF0000"/>
                </a:solidFill>
                <a:latin typeface="Proxima Nova" panose="02000506030000020004"/>
              </a:rPr>
              <a:t>∠3, ∠6; ∠5, ∠4</a:t>
            </a:r>
            <a:endParaRPr lang="en-US" sz="2800" b="1">
              <a:solidFill>
                <a:srgbClr val="FF0000"/>
              </a:solidFill>
              <a:latin typeface="Proxima Nova" panose="02000506030000020004"/>
            </a:endParaRPr>
          </a:p>
          <a:p>
            <a:pPr marL="538163" indent="-538163"/>
            <a:r>
              <a:rPr lang="en-US" sz="2800" b="1">
                <a:solidFill>
                  <a:srgbClr val="333333"/>
                </a:solidFill>
                <a:latin typeface="Proxima Nova" panose="02000506030000020004" pitchFamily="50" charset="0"/>
              </a:rPr>
              <a:t>5.</a:t>
            </a:r>
            <a:r>
              <a:rPr lang="en-US" sz="2800">
                <a:solidFill>
                  <a:srgbClr val="333333"/>
                </a:solidFill>
                <a:latin typeface="Proxima Nova" panose="02000506030000020004" pitchFamily="50" charset="0"/>
              </a:rPr>
              <a:t>  </a:t>
            </a:r>
            <a:r>
              <a:rPr lang="en-IN" sz="2800"/>
              <a:t>a pair of supplementary angles adjacent to one another </a:t>
            </a:r>
            <a:r>
              <a:rPr lang="en-IN" sz="2800" b="1">
                <a:solidFill>
                  <a:srgbClr val="FF0000"/>
                </a:solidFill>
                <a:latin typeface="Proxima Nova" panose="02000506030000020004"/>
              </a:rPr>
              <a:t>∠1, ∠2; ∠1, ∠3; ∠2, ∠4; ∠3, ∠4; ∠5, ∠6; ∠5, ∠7; ∠6, ∠8; ∠7, ∠8</a:t>
            </a:r>
            <a:endParaRPr lang="en-US" sz="2800" b="1">
              <a:solidFill>
                <a:srgbClr val="FF0000"/>
              </a:solidFill>
              <a:latin typeface="Proxima Nova" panose="020005060300000200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DC0BA7-599C-4269-B341-9221D5E5C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339" y="1714500"/>
            <a:ext cx="2861010" cy="28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2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8"/>
            <a:ext cx="82499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MA.912.GR.1.3 </a:t>
            </a:r>
            <a:r>
              <a:rPr lang="en-IN" sz="2800">
                <a:solidFill>
                  <a:schemeClr val="tx2"/>
                </a:solidFill>
              </a:rPr>
              <a:t>Prove relationships and theorems about triangles. Solve mathematical and real-world problems involving postulates, relationships and theorems of triangles.</a:t>
            </a:r>
            <a:endParaRPr lang="en-US" sz="2800">
              <a:solidFill>
                <a:schemeClr val="tx2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2"/>
            <a:ext cx="7501756" cy="1153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>
                <a:solidFill>
                  <a:srgbClr val="0070C0"/>
                </a:solidFill>
              </a:rPr>
              <a:t>Florida’s B.E.S.T. Standards for Mathematics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7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B444D6E-B0F7-6C42-A572-7680D7C7EF9B}"/>
              </a:ext>
            </a:extLst>
          </p:cNvPr>
          <p:cNvSpPr txBox="1"/>
          <p:nvPr/>
        </p:nvSpPr>
        <p:spPr>
          <a:xfrm>
            <a:off x="454711" y="1737359"/>
            <a:ext cx="9208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2800" b="1" dirty="0"/>
              <a:t>MA.K12.MTR.3.1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Complete tasks with mathematical fluency.</a:t>
            </a:r>
          </a:p>
          <a:p>
            <a:pPr fontAlgn="t"/>
            <a:endParaRPr lang="en-US" sz="2800" dirty="0">
              <a:solidFill>
                <a:schemeClr val="tx2"/>
              </a:solidFill>
            </a:endParaRPr>
          </a:p>
          <a:p>
            <a:pPr fontAlgn="t"/>
            <a:r>
              <a:rPr lang="en-US" sz="2800" b="1" dirty="0"/>
              <a:t>MA.K12.MTR.6.1</a:t>
            </a:r>
          </a:p>
          <a:p>
            <a:pPr fontAlgn="t"/>
            <a:r>
              <a:rPr lang="en-US" sz="2800" dirty="0">
                <a:solidFill>
                  <a:schemeClr val="tx2"/>
                </a:solidFill>
              </a:rPr>
              <a:t>Assess the reasonableness of solutions.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52F29A1-B892-2443-9FA6-5499F03892A5}"/>
              </a:ext>
            </a:extLst>
          </p:cNvPr>
          <p:cNvSpPr txBox="1">
            <a:spLocks/>
          </p:cNvSpPr>
          <p:nvPr/>
        </p:nvSpPr>
        <p:spPr>
          <a:xfrm>
            <a:off x="454712" y="332811"/>
            <a:ext cx="6549937" cy="8576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70C0"/>
                </a:solidFill>
              </a:rPr>
              <a:t>Florida’s Mathematical Thinking and Reasoning Standards</a:t>
            </a:r>
          </a:p>
        </p:txBody>
      </p:sp>
    </p:spTree>
    <p:extLst>
      <p:ext uri="{BB962C8B-B14F-4D97-AF65-F5344CB8AC3E}">
        <p14:creationId xmlns:p14="http://schemas.microsoft.com/office/powerpoint/2010/main" val="622853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2" y="1707845"/>
            <a:ext cx="10726683" cy="464545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1"/>
                </a:solidFill>
                <a:latin typeface="+mj-lt"/>
              </a:rPr>
              <a:t>Content Objective</a:t>
            </a:r>
            <a:br>
              <a:rPr lang="en-US" sz="2800" b="1">
                <a:solidFill>
                  <a:schemeClr val="tx1"/>
                </a:solidFill>
                <a:latin typeface="+mj-lt"/>
              </a:rPr>
            </a:br>
            <a:r>
              <a:rPr lang="en-IN" sz="2800"/>
              <a:t>Students will prove and apply the Triangle Angle-Sum Theorem, Exterior Angle Theorem, and Triangle Angle-Sum Theorem Corollaries.</a:t>
            </a:r>
          </a:p>
          <a:p>
            <a:r>
              <a:rPr lang="en-US" sz="2800" b="1">
                <a:solidFill>
                  <a:schemeClr val="tx1"/>
                </a:solidFill>
                <a:latin typeface="+mj-lt"/>
              </a:rPr>
              <a:t>Language Objectives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Students use </a:t>
            </a:r>
            <a:r>
              <a:rPr lang="en-IN" sz="2800" i="1"/>
              <a:t>less than </a:t>
            </a:r>
            <a:r>
              <a:rPr lang="en-IN" sz="2800"/>
              <a:t>and </a:t>
            </a:r>
            <a:r>
              <a:rPr lang="en-IN" sz="2800" i="1"/>
              <a:t>greater than </a:t>
            </a:r>
            <a:r>
              <a:rPr lang="en-IN" sz="2800"/>
              <a:t>to explain the differences between triangles and their angle relationships. </a:t>
            </a:r>
          </a:p>
          <a:p>
            <a:pPr marL="291600" indent="-291600">
              <a:buFont typeface="Arial" panose="020B0604020202020204" pitchFamily="34" charset="0"/>
              <a:buChar char="•"/>
            </a:pPr>
            <a:r>
              <a:rPr lang="en-IN" sz="2800"/>
              <a:t>To cultivate conversation, students participate in MLR8: Discussion Supports.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9DD125F-CFF1-4547-A589-1CE0FB62F2E8}"/>
              </a:ext>
            </a:extLst>
          </p:cNvPr>
          <p:cNvSpPr txBox="1">
            <a:spLocks/>
          </p:cNvSpPr>
          <p:nvPr/>
        </p:nvSpPr>
        <p:spPr>
          <a:xfrm>
            <a:off x="459873" y="332812"/>
            <a:ext cx="3904129" cy="661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Lesson Objectives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8912727" cy="43513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An </a:t>
            </a:r>
            <a:r>
              <a:rPr lang="en-IN" sz="2800" b="1">
                <a:solidFill>
                  <a:schemeClr val="tx1"/>
                </a:solidFill>
              </a:rPr>
              <a:t>interior angle of a triangle</a:t>
            </a:r>
            <a:r>
              <a:rPr lang="en-IN" sz="2800" b="1"/>
              <a:t> </a:t>
            </a:r>
            <a:r>
              <a:rPr lang="en-IN" sz="2800"/>
              <a:t>is the angle at a vertex of a triangle. Because a triangle has three vertices, it also has three interior angles. The Triangle Angle-Sum Theorem describes the relationships among the interior angle measures of any triangle.</a:t>
            </a:r>
          </a:p>
          <a:p>
            <a:r>
              <a:rPr lang="en-IN" sz="2800"/>
              <a:t>The relationship described by the Triangle Angle-Sum Theorem can be shown using a pictorial proof. A </a:t>
            </a:r>
            <a:r>
              <a:rPr lang="en-IN" sz="2800" b="1">
                <a:solidFill>
                  <a:schemeClr val="tx1"/>
                </a:solidFill>
              </a:rPr>
              <a:t>pictorial proof</a:t>
            </a:r>
            <a:r>
              <a:rPr lang="en-IN" sz="2800" b="1"/>
              <a:t> </a:t>
            </a:r>
            <a:r>
              <a:rPr lang="en-IN" sz="2800"/>
              <a:t>is a type of informal proof that uses a visual demonstration to prove a relationship.</a:t>
            </a:r>
            <a:endParaRPr lang="en-US" sz="2800">
              <a:latin typeface="+mj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Interior Angles of Triangles</a:t>
            </a:r>
          </a:p>
        </p:txBody>
      </p:sp>
    </p:spTree>
    <p:extLst>
      <p:ext uri="{BB962C8B-B14F-4D97-AF65-F5344CB8AC3E}">
        <p14:creationId xmlns:p14="http://schemas.microsoft.com/office/powerpoint/2010/main" val="3394559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309768" y="3019685"/>
            <a:ext cx="8912727" cy="17211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IN" sz="2800" b="1">
                <a:solidFill>
                  <a:schemeClr val="tx1"/>
                </a:solidFill>
              </a:rPr>
              <a:t>Given:</a:t>
            </a:r>
            <a:r>
              <a:rPr lang="en-IN" sz="2800" b="1"/>
              <a:t> </a:t>
            </a:r>
            <a:r>
              <a:rPr lang="en-IN" sz="2800"/>
              <a:t>△</a:t>
            </a:r>
            <a:r>
              <a:rPr lang="en-IN" sz="2800" i="1"/>
              <a:t>ABC</a:t>
            </a:r>
            <a:endParaRPr lang="en-IN" sz="2800"/>
          </a:p>
          <a:p>
            <a:pPr>
              <a:spcBef>
                <a:spcPts val="0"/>
              </a:spcBef>
            </a:pPr>
            <a:r>
              <a:rPr lang="en-IN" sz="2800" b="1">
                <a:solidFill>
                  <a:schemeClr val="tx1"/>
                </a:solidFill>
              </a:rPr>
              <a:t>Prove:</a:t>
            </a:r>
            <a:r>
              <a:rPr lang="en-IN" sz="2800" b="1"/>
              <a:t> </a:t>
            </a:r>
            <a:r>
              <a:rPr lang="en-IN" sz="2800" i="1" err="1"/>
              <a:t>m</a:t>
            </a:r>
            <a:r>
              <a:rPr lang="en-IN" sz="2800" err="1"/>
              <a:t>∠</a:t>
            </a:r>
            <a:r>
              <a:rPr lang="en-IN" sz="2800" i="1" err="1"/>
              <a:t>A</a:t>
            </a:r>
            <a:r>
              <a:rPr lang="en-IN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/>
              <a:t>+</a:t>
            </a:r>
            <a:r>
              <a:rPr lang="en-IN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i="1" err="1"/>
              <a:t>m</a:t>
            </a:r>
            <a:r>
              <a:rPr lang="en-IN" sz="2800" err="1"/>
              <a:t>∠</a:t>
            </a:r>
            <a:r>
              <a:rPr lang="en-IN" sz="2800" i="1" err="1"/>
              <a:t>B</a:t>
            </a:r>
            <a:r>
              <a:rPr lang="en-IN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/>
              <a:t>+</a:t>
            </a:r>
            <a:r>
              <a:rPr lang="en-IN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 i="1" err="1"/>
              <a:t>m</a:t>
            </a:r>
            <a:r>
              <a:rPr lang="en-IN" sz="2800" err="1"/>
              <a:t>∠</a:t>
            </a:r>
            <a:r>
              <a:rPr lang="en-IN" sz="2800" i="1" err="1"/>
              <a:t>C</a:t>
            </a:r>
            <a:r>
              <a:rPr lang="en-IN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/>
              <a:t>=</a:t>
            </a:r>
            <a:r>
              <a:rPr lang="en-IN" sz="28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IN" sz="2800"/>
              <a:t>180°</a:t>
            </a:r>
            <a:br>
              <a:rPr lang="en-IN" sz="2800"/>
            </a:br>
            <a:endParaRPr lang="en-IN" sz="2800"/>
          </a:p>
          <a:p>
            <a:pPr>
              <a:spcBef>
                <a:spcPts val="0"/>
              </a:spcBef>
            </a:pPr>
            <a:r>
              <a:rPr lang="en-IN" sz="2800" b="1">
                <a:solidFill>
                  <a:schemeClr val="tx1"/>
                </a:solidFill>
              </a:rPr>
              <a:t>Proof:</a:t>
            </a:r>
            <a:endParaRPr lang="en-IN" sz="2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Interior Angles of Triangles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3" y="4690405"/>
            <a:ext cx="2762593" cy="1214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71" y="5173793"/>
            <a:ext cx="3079872" cy="720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726" y="5173793"/>
            <a:ext cx="1500608" cy="720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18" y="5140451"/>
            <a:ext cx="2217145" cy="743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8295" y="5894086"/>
            <a:ext cx="137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Step 3</a:t>
            </a:r>
            <a:endParaRPr lang="en-IN" sz="2800"/>
          </a:p>
        </p:txBody>
      </p:sp>
      <p:sp>
        <p:nvSpPr>
          <p:cNvPr id="10" name="TextBox 9"/>
          <p:cNvSpPr txBox="1"/>
          <p:nvPr/>
        </p:nvSpPr>
        <p:spPr>
          <a:xfrm>
            <a:off x="4752083" y="5897044"/>
            <a:ext cx="137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Step 2</a:t>
            </a:r>
            <a:endParaRPr lang="en-IN" sz="2800"/>
          </a:p>
        </p:txBody>
      </p:sp>
      <p:sp>
        <p:nvSpPr>
          <p:cNvPr id="11" name="TextBox 10"/>
          <p:cNvSpPr txBox="1"/>
          <p:nvPr/>
        </p:nvSpPr>
        <p:spPr>
          <a:xfrm>
            <a:off x="1132610" y="5894086"/>
            <a:ext cx="137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Step 1</a:t>
            </a:r>
            <a:endParaRPr lang="en-IN" sz="2800"/>
          </a:p>
        </p:txBody>
      </p:sp>
      <p:sp>
        <p:nvSpPr>
          <p:cNvPr id="12" name="TextBox 11"/>
          <p:cNvSpPr txBox="1"/>
          <p:nvPr/>
        </p:nvSpPr>
        <p:spPr>
          <a:xfrm>
            <a:off x="10278278" y="5894086"/>
            <a:ext cx="1373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/>
              <a:t>Step 4</a:t>
            </a:r>
            <a:endParaRPr lang="en-IN" sz="28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97C5A91-60E1-47F9-B864-592E7889B9DC}"/>
              </a:ext>
            </a:extLst>
          </p:cNvPr>
          <p:cNvSpPr txBox="1">
            <a:spLocks/>
          </p:cNvSpPr>
          <p:nvPr/>
        </p:nvSpPr>
        <p:spPr>
          <a:xfrm>
            <a:off x="309768" y="1699887"/>
            <a:ext cx="11272254" cy="11975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IN" sz="2800" b="1">
                <a:solidFill>
                  <a:schemeClr val="tx1"/>
                </a:solidFill>
              </a:rPr>
              <a:t>Theorem 5.1: </a:t>
            </a:r>
            <a:r>
              <a:rPr lang="en-IN" sz="2800" b="1"/>
              <a:t>Triangle Angle-Sum Theorem </a:t>
            </a:r>
            <a:r>
              <a:rPr lang="en-IN" sz="2800"/>
              <a:t>	</a:t>
            </a:r>
          </a:p>
          <a:p>
            <a:pPr>
              <a:spcBef>
                <a:spcPts val="600"/>
              </a:spcBef>
            </a:pPr>
            <a:r>
              <a:rPr lang="en-IN" sz="2800"/>
              <a:t>The sum of the measures of the interior angles of a triangle is 180°.</a:t>
            </a:r>
          </a:p>
        </p:txBody>
      </p:sp>
    </p:spTree>
    <p:extLst>
      <p:ext uri="{BB962C8B-B14F-4D97-AF65-F5344CB8AC3E}">
        <p14:creationId xmlns:p14="http://schemas.microsoft.com/office/powerpoint/2010/main" val="2040368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F3EB91-17DF-D044-83E2-63ED6DCD3089}"/>
              </a:ext>
            </a:extLst>
          </p:cNvPr>
          <p:cNvSpPr txBox="1">
            <a:spLocks/>
          </p:cNvSpPr>
          <p:nvPr/>
        </p:nvSpPr>
        <p:spPr>
          <a:xfrm>
            <a:off x="459873" y="1707845"/>
            <a:ext cx="7912231" cy="28285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/>
              <a:t>Recall that triangles can be classified by their side lengths and angle measures. Three classifications based on side lengths are </a:t>
            </a:r>
            <a:r>
              <a:rPr lang="en-IN" sz="2800" i="1"/>
              <a:t>scalene</a:t>
            </a:r>
            <a:r>
              <a:rPr lang="en-IN" sz="2800"/>
              <a:t>, </a:t>
            </a:r>
            <a:r>
              <a:rPr lang="en-IN" sz="2800" i="1"/>
              <a:t>isosceles</a:t>
            </a:r>
            <a:r>
              <a:rPr lang="en-IN" sz="2800"/>
              <a:t>, and </a:t>
            </a:r>
            <a:r>
              <a:rPr lang="en-IN" sz="2800" i="1"/>
              <a:t>equilateral</a:t>
            </a:r>
            <a:r>
              <a:rPr lang="en-IN" sz="2800"/>
              <a:t>. Three classifications based on angle measures are </a:t>
            </a:r>
            <a:r>
              <a:rPr lang="en-IN" sz="2800" i="1"/>
              <a:t>acute</a:t>
            </a:r>
            <a:r>
              <a:rPr lang="en-IN" sz="2800"/>
              <a:t>, </a:t>
            </a:r>
            <a:r>
              <a:rPr lang="en-IN" sz="2800" i="1"/>
              <a:t>obtuse</a:t>
            </a:r>
            <a:r>
              <a:rPr lang="en-IN" sz="2800"/>
              <a:t>, and </a:t>
            </a:r>
            <a:r>
              <a:rPr lang="en-IN" sz="2800" i="1"/>
              <a:t>right</a:t>
            </a:r>
            <a:r>
              <a:rPr lang="en-IN" sz="2800"/>
              <a:t>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FEBC70-14DF-1346-9D20-FCA256EAA232}"/>
              </a:ext>
            </a:extLst>
          </p:cNvPr>
          <p:cNvSpPr txBox="1">
            <a:spLocks/>
          </p:cNvSpPr>
          <p:nvPr/>
        </p:nvSpPr>
        <p:spPr>
          <a:xfrm>
            <a:off x="459873" y="332811"/>
            <a:ext cx="6947606" cy="1286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70C0"/>
                </a:solidFill>
              </a:rPr>
              <a:t>Learn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Interior Angles of Triangles</a:t>
            </a:r>
          </a:p>
        </p:txBody>
      </p:sp>
    </p:spTree>
    <p:extLst>
      <p:ext uri="{BB962C8B-B14F-4D97-AF65-F5344CB8AC3E}">
        <p14:creationId xmlns:p14="http://schemas.microsoft.com/office/powerpoint/2010/main" val="280632989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 Template 16x9 2020 update" id="{5E47A058-0525-4FF8-ABFF-DAB3961E1CA4}" vid="{3779B88A-58AE-471A-9261-01943B1F04F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bb11a2-b469-44b8-8bf8-081d58bb6473" xsi:nil="true"/>
    <lcf76f155ced4ddcb4097134ff3c332f xmlns="9450ef5d-1a70-432a-a187-b784c13ee2c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6630E732CA44D970B0FD5490C9BA6" ma:contentTypeVersion="18" ma:contentTypeDescription="Create a new document." ma:contentTypeScope="" ma:versionID="90db7acf3981c1b8afc1ad983dca2cb0">
  <xsd:schema xmlns:xsd="http://www.w3.org/2001/XMLSchema" xmlns:xs="http://www.w3.org/2001/XMLSchema" xmlns:p="http://schemas.microsoft.com/office/2006/metadata/properties" xmlns:ns2="9450ef5d-1a70-432a-a187-b784c13ee2c7" xmlns:ns3="eebb11a2-b469-44b8-8bf8-081d58bb6473" targetNamespace="http://schemas.microsoft.com/office/2006/metadata/properties" ma:root="true" ma:fieldsID="43b234907c8b9389a0c1a05c706dc29a" ns2:_="" ns3:_="">
    <xsd:import namespace="9450ef5d-1a70-432a-a187-b784c13ee2c7"/>
    <xsd:import namespace="eebb11a2-b469-44b8-8bf8-081d58bb6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0ef5d-1a70-432a-a187-b784c13ee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b11a2-b469-44b8-8bf8-081d58bb6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53635cd-e542-46dd-a609-9988ad3410aa}" ma:internalName="TaxCatchAll" ma:showField="CatchAllData" ma:web="eebb11a2-b469-44b8-8bf8-081d58bb64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0EC8B5-3819-4979-9120-C477F29E8895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9450ef5d-1a70-432a-a187-b784c13ee2c7"/>
    <ds:schemaRef ds:uri="http://schemas.openxmlformats.org/package/2006/metadata/core-properties"/>
    <ds:schemaRef ds:uri="eebb11a2-b469-44b8-8bf8-081d58bb647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D2E7C71-38C8-4AE5-BA32-A0BF338EEF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F8A535-3353-4D89-B635-4EA2484A2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50ef5d-1a70-432a-a187-b784c13ee2c7"/>
    <ds:schemaRef ds:uri="eebb11a2-b469-44b8-8bf8-081d58bb6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</TotalTime>
  <Words>1568</Words>
  <Application>Microsoft Office PowerPoint</Application>
  <PresentationFormat>Widescreen</PresentationFormat>
  <Paragraphs>185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Cambria Math</vt:lpstr>
      <vt:lpstr>Proxima Nova</vt:lpstr>
      <vt:lpstr>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16:9 PPT Template: User Notes Delete this slide from final presentation.</dc:title>
  <dc:creator>Grubelich, Rocio</dc:creator>
  <cp:lastModifiedBy>Sobalvarro, Jaime A.</cp:lastModifiedBy>
  <cp:revision>16</cp:revision>
  <cp:lastPrinted>2018-08-01T21:17:27Z</cp:lastPrinted>
  <dcterms:created xsi:type="dcterms:W3CDTF">2020-09-17T18:06:02Z</dcterms:created>
  <dcterms:modified xsi:type="dcterms:W3CDTF">2022-11-04T11:18:18Z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0x0101000266630E732CA44D970B0FD5490C9BA6</vt:lpwstr>
  </property>
</Properties>
</file>