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52"/>
  </p:notesMasterIdLst>
  <p:handoutMasterIdLst>
    <p:handoutMasterId r:id="rId53"/>
  </p:handoutMasterIdLst>
  <p:sldIdLst>
    <p:sldId id="327" r:id="rId6"/>
    <p:sldId id="261" r:id="rId7"/>
    <p:sldId id="367" r:id="rId8"/>
    <p:sldId id="368" r:id="rId9"/>
    <p:sldId id="369" r:id="rId10"/>
    <p:sldId id="303" r:id="rId11"/>
    <p:sldId id="378" r:id="rId12"/>
    <p:sldId id="304" r:id="rId13"/>
    <p:sldId id="305" r:id="rId14"/>
    <p:sldId id="329" r:id="rId15"/>
    <p:sldId id="330" r:id="rId16"/>
    <p:sldId id="331" r:id="rId17"/>
    <p:sldId id="307" r:id="rId18"/>
    <p:sldId id="357" r:id="rId19"/>
    <p:sldId id="332" r:id="rId20"/>
    <p:sldId id="358" r:id="rId21"/>
    <p:sldId id="333" r:id="rId22"/>
    <p:sldId id="359" r:id="rId23"/>
    <p:sldId id="334" r:id="rId24"/>
    <p:sldId id="335" r:id="rId25"/>
    <p:sldId id="360" r:id="rId26"/>
    <p:sldId id="337" r:id="rId27"/>
    <p:sldId id="338" r:id="rId28"/>
    <p:sldId id="339" r:id="rId29"/>
    <p:sldId id="361" r:id="rId30"/>
    <p:sldId id="340" r:id="rId31"/>
    <p:sldId id="371" r:id="rId32"/>
    <p:sldId id="370" r:id="rId33"/>
    <p:sldId id="372" r:id="rId34"/>
    <p:sldId id="342" r:id="rId35"/>
    <p:sldId id="343" r:id="rId36"/>
    <p:sldId id="344" r:id="rId37"/>
    <p:sldId id="347" r:id="rId38"/>
    <p:sldId id="345" r:id="rId39"/>
    <p:sldId id="346" r:id="rId40"/>
    <p:sldId id="373" r:id="rId41"/>
    <p:sldId id="363" r:id="rId42"/>
    <p:sldId id="349" r:id="rId43"/>
    <p:sldId id="364" r:id="rId44"/>
    <p:sldId id="350" r:id="rId45"/>
    <p:sldId id="351" r:id="rId46"/>
    <p:sldId id="365" r:id="rId47"/>
    <p:sldId id="374" r:id="rId48"/>
    <p:sldId id="375" r:id="rId49"/>
    <p:sldId id="376" r:id="rId50"/>
    <p:sldId id="377" r:id="rId5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2" userDrawn="1">
          <p15:clr>
            <a:srgbClr val="A4A3A4"/>
          </p15:clr>
        </p15:guide>
        <p15:guide id="8" orient="horz" pos="3120"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oel B" initials="JB" lastIdx="2" clrIdx="6">
    <p:extLst>
      <p:ext uri="{19B8F6BF-5375-455C-9EA6-DF929625EA0E}">
        <p15:presenceInfo xmlns:p15="http://schemas.microsoft.com/office/powerpoint/2012/main" userId="S::joel.benjamin@spi-global.com::95ddb632-f0c2-46ff-aefc-0c5d5f4a0b2a" providerId="AD"/>
      </p:ext>
    </p:extLst>
  </p:cmAuthor>
  <p:cmAuthor id="1" name="Sequel User" initials="SU" lastIdx="0" clrIdx="0">
    <p:extLst>
      <p:ext uri="{19B8F6BF-5375-455C-9EA6-DF929625EA0E}">
        <p15:presenceInfo xmlns:p15="http://schemas.microsoft.com/office/powerpoint/2012/main" userId="958da6fd0e6693af" providerId="Windows Live"/>
      </p:ext>
    </p:extLst>
  </p:cmAuthor>
  <p:cmAuthor id="2" name="Schilling, Kate" initials="SK" lastIdx="9" clrIdx="1">
    <p:extLst>
      <p:ext uri="{19B8F6BF-5375-455C-9EA6-DF929625EA0E}">
        <p15:presenceInfo xmlns:p15="http://schemas.microsoft.com/office/powerpoint/2012/main" userId="S::Kate.Schilling@mheducation.com::208af9e5-fb00-4cc1-af35-d15ed655bb62" providerId="AD"/>
      </p:ext>
    </p:extLst>
  </p:cmAuthor>
  <p:cmAuthor id="3" name="Dubose, Anjetta" initials="DA" lastIdx="1" clrIdx="2">
    <p:extLst>
      <p:ext uri="{19B8F6BF-5375-455C-9EA6-DF929625EA0E}">
        <p15:presenceInfo xmlns:p15="http://schemas.microsoft.com/office/powerpoint/2012/main" userId="S::anjetta.dubose@mheducation.com::a3c767e8-e831-4a14-8601-6bd12d19d5c3" providerId="AD"/>
      </p:ext>
    </p:extLst>
  </p:cmAuthor>
  <p:cmAuthor id="4" name="Justus, Joseph" initials="JJ" lastIdx="1" clrIdx="3">
    <p:extLst>
      <p:ext uri="{19B8F6BF-5375-455C-9EA6-DF929625EA0E}">
        <p15:presenceInfo xmlns:p15="http://schemas.microsoft.com/office/powerpoint/2012/main" userId="S::joseph.justus@mheducation.com::c36d40d1-f060-4972-8bd9-850308908a0f" providerId="AD"/>
      </p:ext>
    </p:extLst>
  </p:cmAuthor>
  <p:cmAuthor id="5" name="Oxley, Angela" initials="OA" lastIdx="10" clrIdx="4">
    <p:extLst>
      <p:ext uri="{19B8F6BF-5375-455C-9EA6-DF929625EA0E}">
        <p15:presenceInfo xmlns:p15="http://schemas.microsoft.com/office/powerpoint/2012/main" userId="S::angela.oxley@mheducation.com::2701a8e4-ff8b-43b5-b1ab-b049b2cef046" providerId="AD"/>
      </p:ext>
    </p:extLst>
  </p:cmAuthor>
  <p:cmAuthor id="6" name="Gowthami D" initials="GD" lastIdx="4" clrIdx="5">
    <p:extLst>
      <p:ext uri="{19B8F6BF-5375-455C-9EA6-DF929625EA0E}">
        <p15:presenceInfo xmlns:p15="http://schemas.microsoft.com/office/powerpoint/2012/main" userId="S::D.Gowthami@spi-global.com::66d66eb3-f333-4bee-83bc-5dd8234448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75A"/>
    <a:srgbClr val="00A6B9"/>
    <a:srgbClr val="00C7C3"/>
    <a:srgbClr val="02F0DE"/>
    <a:srgbClr val="33F0E1"/>
    <a:srgbClr val="FFB600"/>
    <a:srgbClr val="01708C"/>
    <a:srgbClr val="692146"/>
    <a:srgbClr val="720F11"/>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C29828-E49F-49C7-989B-850FD176C247}" v="5" dt="2022-01-19T12:41:27.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388" autoAdjust="0"/>
  </p:normalViewPr>
  <p:slideViewPr>
    <p:cSldViewPr snapToGrid="0">
      <p:cViewPr varScale="1">
        <p:scale>
          <a:sx n="58" d="100"/>
          <a:sy n="58" d="100"/>
        </p:scale>
        <p:origin x="1618" y="48"/>
      </p:cViewPr>
      <p:guideLst>
        <p:guide pos="1512"/>
        <p:guide orient="horz" pos="3024"/>
        <p:guide orient="horz" pos="384"/>
        <p:guide orient="horz" pos="2520"/>
        <p:guide orient="horz" pos="1080"/>
        <p:guide orient="horz" pos="1680"/>
        <p:guide orient="horz" pos="3432"/>
        <p:guide orient="horz" pos="3120"/>
        <p:guide pos="48"/>
        <p:guide pos="384"/>
        <p:guide pos="6480"/>
        <p:guide pos="2597"/>
        <p:guide pos="288"/>
        <p:guide orient="horz" pos="2160"/>
        <p:guide orient="horz" pos="216"/>
        <p:guide orient="horz" pos="936"/>
        <p:guide pos="4368"/>
        <p:guide pos="7296"/>
        <p:guide pos="3288"/>
        <p:guide pos="5904"/>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9/22/2024</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9/22/2024</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139422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28</a:t>
            </a:fld>
            <a:endParaRPr lang="en-US"/>
          </a:p>
        </p:txBody>
      </p:sp>
    </p:spTree>
    <p:extLst>
      <p:ext uri="{BB962C8B-B14F-4D97-AF65-F5344CB8AC3E}">
        <p14:creationId xmlns:p14="http://schemas.microsoft.com/office/powerpoint/2010/main" val="1969791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a:solidFill>
                  <a:srgbClr val="FF0000"/>
                </a:solidFill>
                <a:latin typeface="+mn-lt"/>
                <a:ea typeface="+mn-ea"/>
                <a:cs typeface="+mn-cs"/>
              </a:rPr>
              <a:t>AB </a:t>
            </a:r>
            <a:r>
              <a:rPr lang="en-US" sz="1200" b="0" i="0" u="none" strike="noStrike" kern="1200" baseline="0">
                <a:solidFill>
                  <a:srgbClr val="FF0000"/>
                </a:solidFill>
                <a:latin typeface="Cambria Math" panose="02040503050406030204" pitchFamily="18" charset="0"/>
                <a:ea typeface="Cambria Math" panose="02040503050406030204" pitchFamily="18" charset="0"/>
                <a:cs typeface="+mn-cs"/>
              </a:rPr>
              <a:t>=</a:t>
            </a:r>
            <a:r>
              <a:rPr lang="en-US" sz="1200" b="0" i="0" u="none" strike="noStrike" kern="1200" baseline="0">
                <a:solidFill>
                  <a:srgbClr val="FF0000"/>
                </a:solidFill>
                <a:latin typeface="+mn-lt"/>
                <a:ea typeface="+mn-ea"/>
                <a:cs typeface="+mn-cs"/>
              </a:rPr>
              <a:t> </a:t>
            </a:r>
            <a:r>
              <a:rPr lang="en-US" sz="1200" b="0" i="1" u="none" strike="noStrike" kern="1200" baseline="0">
                <a:solidFill>
                  <a:srgbClr val="FF0000"/>
                </a:solidFill>
                <a:latin typeface="+mn-lt"/>
                <a:ea typeface="+mn-ea"/>
                <a:cs typeface="+mn-cs"/>
              </a:rPr>
              <a:t>BC</a:t>
            </a:r>
            <a:r>
              <a:rPr lang="en-US" sz="1200" b="0" i="0" u="none" strike="noStrike" kern="1200" baseline="0">
                <a:solidFill>
                  <a:srgbClr val="FF0000"/>
                </a:solidFill>
                <a:latin typeface="+mn-lt"/>
                <a:ea typeface="+mn-ea"/>
                <a:cs typeface="+mn-cs"/>
              </a:rPr>
              <a:t>, </a:t>
            </a:r>
            <a:r>
              <a:rPr lang="en-US" sz="1200" b="0" i="1" u="none" strike="noStrike" kern="1200" baseline="0">
                <a:solidFill>
                  <a:srgbClr val="FF0000"/>
                </a:solidFill>
                <a:latin typeface="+mn-lt"/>
                <a:ea typeface="+mn-ea"/>
                <a:cs typeface="+mn-cs"/>
              </a:rPr>
              <a:t>DC </a:t>
            </a:r>
            <a:r>
              <a:rPr lang="en-US" sz="1200" b="0" i="0" u="none" strike="noStrike" kern="1200" baseline="0">
                <a:solidFill>
                  <a:srgbClr val="FF0000"/>
                </a:solidFill>
                <a:latin typeface="Cambria Math" panose="02040503050406030204" pitchFamily="18" charset="0"/>
                <a:ea typeface="Cambria Math" panose="02040503050406030204" pitchFamily="18" charset="0"/>
                <a:cs typeface="+mn-cs"/>
              </a:rPr>
              <a:t>=</a:t>
            </a:r>
            <a:r>
              <a:rPr lang="en-US" sz="1200" b="0" i="0" u="none" strike="noStrike" kern="1200" baseline="0">
                <a:solidFill>
                  <a:srgbClr val="FF0000"/>
                </a:solidFill>
                <a:latin typeface="+mn-lt"/>
                <a:ea typeface="+mn-ea"/>
                <a:cs typeface="+mn-cs"/>
              </a:rPr>
              <a:t> </a:t>
            </a:r>
            <a:r>
              <a:rPr lang="en-US" sz="1200" b="0" i="1" u="none" strike="noStrike" kern="1200" baseline="0">
                <a:solidFill>
                  <a:srgbClr val="FF0000"/>
                </a:solidFill>
                <a:latin typeface="+mn-lt"/>
                <a:ea typeface="+mn-ea"/>
                <a:cs typeface="+mn-cs"/>
              </a:rPr>
              <a:t>CE</a:t>
            </a:r>
          </a:p>
          <a:p>
            <a:r>
              <a:rPr lang="en-US" sz="1200" b="0" i="1" u="none" strike="noStrike" kern="1200" baseline="0">
                <a:solidFill>
                  <a:srgbClr val="FF0000"/>
                </a:solidFill>
                <a:latin typeface="+mn-lt"/>
                <a:ea typeface="+mn-ea"/>
                <a:cs typeface="+mn-cs"/>
              </a:rPr>
              <a:t>BE </a:t>
            </a:r>
            <a:r>
              <a:rPr lang="en-US" sz="1200" b="0" i="0" u="none" strike="noStrike" kern="1200" baseline="0">
                <a:solidFill>
                  <a:srgbClr val="FF0000"/>
                </a:solidFill>
                <a:latin typeface="Cambria Math" panose="02040503050406030204" pitchFamily="18" charset="0"/>
                <a:ea typeface="Cambria Math" panose="02040503050406030204" pitchFamily="18" charset="0"/>
                <a:cs typeface="+mn-cs"/>
              </a:rPr>
              <a:t>=</a:t>
            </a:r>
            <a:r>
              <a:rPr lang="en-US" sz="1200" b="0" i="0" u="none" strike="noStrike" kern="1200" baseline="0">
                <a:solidFill>
                  <a:srgbClr val="FF0000"/>
                </a:solidFill>
                <a:latin typeface="+mn-lt"/>
                <a:ea typeface="+mn-ea"/>
                <a:cs typeface="+mn-cs"/>
              </a:rPr>
              <a:t> </a:t>
            </a:r>
            <a:r>
              <a:rPr lang="en-US" sz="1200" b="0" i="1" u="none" strike="noStrike" kern="1200" baseline="0">
                <a:solidFill>
                  <a:srgbClr val="FF0000"/>
                </a:solidFill>
                <a:latin typeface="+mn-lt"/>
                <a:ea typeface="+mn-ea"/>
                <a:cs typeface="+mn-cs"/>
              </a:rPr>
              <a:t>CE</a:t>
            </a:r>
          </a:p>
          <a:p>
            <a:r>
              <a:rPr lang="en-US" sz="1200" b="0" i="0" u="none" strike="noStrike" kern="1200" baseline="0">
                <a:solidFill>
                  <a:srgbClr val="FF0000"/>
                </a:solidFill>
                <a:latin typeface="+mn-lt"/>
                <a:ea typeface="+mn-ea"/>
                <a:cs typeface="+mn-cs"/>
              </a:rPr>
              <a:t>Substitution</a:t>
            </a:r>
            <a:endParaRPr lang="en-US" i="0"/>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a:p>
        </p:txBody>
      </p:sp>
    </p:spTree>
    <p:extLst>
      <p:ext uri="{BB962C8B-B14F-4D97-AF65-F5344CB8AC3E}">
        <p14:creationId xmlns:p14="http://schemas.microsoft.com/office/powerpoint/2010/main" val="59726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31</a:t>
            </a:fld>
            <a:endParaRPr lang="en-US"/>
          </a:p>
        </p:txBody>
      </p:sp>
    </p:spTree>
    <p:extLst>
      <p:ext uri="{BB962C8B-B14F-4D97-AF65-F5344CB8AC3E}">
        <p14:creationId xmlns:p14="http://schemas.microsoft.com/office/powerpoint/2010/main" val="2123830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32</a:t>
            </a:fld>
            <a:endParaRPr lang="en-US"/>
          </a:p>
        </p:txBody>
      </p:sp>
    </p:spTree>
    <p:extLst>
      <p:ext uri="{BB962C8B-B14F-4D97-AF65-F5344CB8AC3E}">
        <p14:creationId xmlns:p14="http://schemas.microsoft.com/office/powerpoint/2010/main" val="3277788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33</a:t>
            </a:fld>
            <a:endParaRPr lang="en-US"/>
          </a:p>
        </p:txBody>
      </p:sp>
    </p:spTree>
    <p:extLst>
      <p:ext uri="{BB962C8B-B14F-4D97-AF65-F5344CB8AC3E}">
        <p14:creationId xmlns:p14="http://schemas.microsoft.com/office/powerpoint/2010/main" val="1090777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34</a:t>
            </a:fld>
            <a:endParaRPr lang="en-US"/>
          </a:p>
        </p:txBody>
      </p:sp>
    </p:spTree>
    <p:extLst>
      <p:ext uri="{BB962C8B-B14F-4D97-AF65-F5344CB8AC3E}">
        <p14:creationId xmlns:p14="http://schemas.microsoft.com/office/powerpoint/2010/main" val="1723735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35</a:t>
            </a:fld>
            <a:endParaRPr lang="en-US"/>
          </a:p>
        </p:txBody>
      </p:sp>
    </p:spTree>
    <p:extLst>
      <p:ext uri="{BB962C8B-B14F-4D97-AF65-F5344CB8AC3E}">
        <p14:creationId xmlns:p14="http://schemas.microsoft.com/office/powerpoint/2010/main" val="2129153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36</a:t>
            </a:fld>
            <a:endParaRPr lang="en-US"/>
          </a:p>
        </p:txBody>
      </p:sp>
    </p:spTree>
    <p:extLst>
      <p:ext uri="{BB962C8B-B14F-4D97-AF65-F5344CB8AC3E}">
        <p14:creationId xmlns:p14="http://schemas.microsoft.com/office/powerpoint/2010/main" val="2438906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37</a:t>
            </a:fld>
            <a:endParaRPr lang="en-US"/>
          </a:p>
        </p:txBody>
      </p:sp>
    </p:spTree>
    <p:extLst>
      <p:ext uri="{BB962C8B-B14F-4D97-AF65-F5344CB8AC3E}">
        <p14:creationId xmlns:p14="http://schemas.microsoft.com/office/powerpoint/2010/main" val="3405273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38</a:t>
            </a:fld>
            <a:endParaRPr lang="en-US"/>
          </a:p>
        </p:txBody>
      </p:sp>
    </p:spTree>
    <p:extLst>
      <p:ext uri="{BB962C8B-B14F-4D97-AF65-F5344CB8AC3E}">
        <p14:creationId xmlns:p14="http://schemas.microsoft.com/office/powerpoint/2010/main" val="42801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3745680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39</a:t>
            </a:fld>
            <a:endParaRPr lang="en-US"/>
          </a:p>
        </p:txBody>
      </p:sp>
    </p:spTree>
    <p:extLst>
      <p:ext uri="{BB962C8B-B14F-4D97-AF65-F5344CB8AC3E}">
        <p14:creationId xmlns:p14="http://schemas.microsoft.com/office/powerpoint/2010/main" val="237914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40</a:t>
            </a:fld>
            <a:endParaRPr lang="en-US"/>
          </a:p>
        </p:txBody>
      </p:sp>
    </p:spTree>
    <p:extLst>
      <p:ext uri="{BB962C8B-B14F-4D97-AF65-F5344CB8AC3E}">
        <p14:creationId xmlns:p14="http://schemas.microsoft.com/office/powerpoint/2010/main" val="2323286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41</a:t>
            </a:fld>
            <a:endParaRPr lang="en-US"/>
          </a:p>
        </p:txBody>
      </p:sp>
    </p:spTree>
    <p:extLst>
      <p:ext uri="{BB962C8B-B14F-4D97-AF65-F5344CB8AC3E}">
        <p14:creationId xmlns:p14="http://schemas.microsoft.com/office/powerpoint/2010/main" val="4147958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1" dirty="0">
                    <a:solidFill>
                      <a:srgbClr val="FF0000"/>
                    </a:solidFill>
                  </a:rPr>
                  <a:t>Proof:</a:t>
                </a:r>
              </a:p>
              <a:p>
                <a:r>
                  <a:rPr lang="en-US" sz="1200" dirty="0">
                    <a:solidFill>
                      <a:srgbClr val="FF0000"/>
                    </a:solidFill>
                  </a:rPr>
                  <a:t>Because </a:t>
                </a:r>
                <a:r>
                  <a:rPr lang="en-US" sz="1200" i="1" dirty="0">
                    <a:solidFill>
                      <a:srgbClr val="FF0000"/>
                    </a:solidFill>
                  </a:rPr>
                  <a:t>Y </a:t>
                </a:r>
                <a:r>
                  <a:rPr lang="en-US" sz="1200" dirty="0">
                    <a:solidFill>
                      <a:srgbClr val="FF0000"/>
                    </a:solidFill>
                  </a:rPr>
                  <a:t>is the midpoint of </a:t>
                </a:r>
                <a14:m>
                  <m:oMath xmlns:m="http://schemas.openxmlformats.org/officeDocument/2006/math">
                    <m:acc>
                      <m:accPr>
                        <m:chr m:val="̅"/>
                        <m:ctrlPr>
                          <a:rPr lang="en-US" sz="1200" i="1">
                            <a:solidFill>
                              <a:srgbClr val="FF0000"/>
                            </a:solidFill>
                            <a:latin typeface="Cambria Math" panose="02040503050406030204" pitchFamily="18" charset="0"/>
                          </a:rPr>
                        </m:ctrlPr>
                      </m:accPr>
                      <m:e>
                        <m:r>
                          <a:rPr lang="en-US" sz="1200" b="0" i="1">
                            <a:solidFill>
                              <a:srgbClr val="FF0000"/>
                            </a:solidFill>
                            <a:latin typeface="Cambria Math" panose="02040503050406030204" pitchFamily="18" charset="0"/>
                          </a:rPr>
                          <m:t>𝑋</m:t>
                        </m:r>
                        <m:r>
                          <a:rPr lang="en-US" sz="1200" b="0" i="1" smtClean="0">
                            <a:solidFill>
                              <a:srgbClr val="FF0000"/>
                            </a:solidFill>
                            <a:latin typeface="Cambria Math" panose="02040503050406030204" pitchFamily="18" charset="0"/>
                          </a:rPr>
                          <m:t>𝑍</m:t>
                        </m:r>
                      </m:e>
                    </m:acc>
                  </m:oMath>
                </a14:m>
                <a:r>
                  <a:rPr lang="en-US" sz="1200" i="1" dirty="0">
                    <a:solidFill>
                      <a:srgbClr val="FF0000"/>
                    </a:solidFill>
                  </a:rPr>
                  <a:t> </a:t>
                </a:r>
                <a:r>
                  <a:rPr lang="en-US" sz="1200" dirty="0">
                    <a:solidFill>
                      <a:srgbClr val="FF0000"/>
                    </a:solidFill>
                  </a:rPr>
                  <a:t>, </a:t>
                </a:r>
                <a14:m>
                  <m:oMath xmlns:m="http://schemas.openxmlformats.org/officeDocument/2006/math">
                    <m:acc>
                      <m:accPr>
                        <m:chr m:val="̅"/>
                        <m:ctrlPr>
                          <a:rPr lang="en-US" sz="1200" i="1">
                            <a:solidFill>
                              <a:srgbClr val="FF0000"/>
                            </a:solidFill>
                            <a:latin typeface="Cambria Math" panose="02040503050406030204" pitchFamily="18" charset="0"/>
                          </a:rPr>
                        </m:ctrlPr>
                      </m:accPr>
                      <m:e>
                        <m:r>
                          <a:rPr lang="en-US" sz="1200" b="0" i="1">
                            <a:solidFill>
                              <a:srgbClr val="FF0000"/>
                            </a:solidFill>
                            <a:latin typeface="Cambria Math" panose="02040503050406030204" pitchFamily="18" charset="0"/>
                          </a:rPr>
                          <m:t>𝑋𝑌</m:t>
                        </m:r>
                      </m:e>
                    </m:acc>
                  </m:oMath>
                </a14:m>
                <a:r>
                  <a:rPr lang="en-US" sz="1200" i="1" dirty="0">
                    <a:solidFill>
                      <a:srgbClr val="FF0000"/>
                    </a:solidFill>
                  </a:rPr>
                  <a:t> </a:t>
                </a:r>
                <a:r>
                  <a:rPr lang="en-US" sz="1200" dirty="0">
                    <a:solidFill>
                      <a:srgbClr val="FF0000"/>
                    </a:solidFill>
                  </a:rPr>
                  <a:t>≅ </a:t>
                </a:r>
                <a14:m>
                  <m:oMath xmlns:m="http://schemas.openxmlformats.org/officeDocument/2006/math">
                    <m:acc>
                      <m:accPr>
                        <m:chr m:val="̅"/>
                        <m:ctrlPr>
                          <a:rPr lang="en-US" sz="1200" i="1">
                            <a:solidFill>
                              <a:srgbClr val="FF0000"/>
                            </a:solidFill>
                            <a:latin typeface="Cambria Math" panose="02040503050406030204" pitchFamily="18" charset="0"/>
                          </a:rPr>
                        </m:ctrlPr>
                      </m:accPr>
                      <m:e>
                        <m:r>
                          <a:rPr lang="en-US" sz="1200" b="0" i="1">
                            <a:solidFill>
                              <a:srgbClr val="FF0000"/>
                            </a:solidFill>
                            <a:latin typeface="Cambria Math" panose="02040503050406030204" pitchFamily="18" charset="0"/>
                          </a:rPr>
                          <m:t>𝑌</m:t>
                        </m:r>
                        <m:r>
                          <a:rPr lang="en-US" sz="1200" b="0" i="1" smtClean="0">
                            <a:solidFill>
                              <a:srgbClr val="FF0000"/>
                            </a:solidFill>
                            <a:latin typeface="Cambria Math" panose="02040503050406030204" pitchFamily="18" charset="0"/>
                          </a:rPr>
                          <m:t>𝑍</m:t>
                        </m:r>
                      </m:e>
                    </m:acc>
                  </m:oMath>
                </a14:m>
                <a:r>
                  <a:rPr lang="en-US" sz="1200" i="1" dirty="0">
                    <a:solidFill>
                      <a:srgbClr val="FF0000"/>
                    </a:solidFill>
                  </a:rPr>
                  <a:t> </a:t>
                </a:r>
                <a:r>
                  <a:rPr lang="en-US" sz="1200" dirty="0">
                    <a:solidFill>
                      <a:srgbClr val="FF0000"/>
                    </a:solidFill>
                  </a:rPr>
                  <a:t>by the Midpoint Theorem.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𝑋𝑌</m:t>
                        </m:r>
                      </m:e>
                    </m:acc>
                  </m:oMath>
                </a14:m>
                <a:r>
                  <a:rPr lang="en-US" sz="1200" i="1" dirty="0">
                    <a:solidFill>
                      <a:srgbClr val="FF0000"/>
                    </a:solidFill>
                  </a:rPr>
                  <a:t> </a:t>
                </a:r>
                <a:r>
                  <a:rPr lang="en-US" sz="1200" dirty="0">
                    <a:solidFill>
                      <a:srgbClr val="FF0000"/>
                    </a:solidFill>
                  </a:rPr>
                  <a:t>≅ </a:t>
                </a:r>
                <a14:m>
                  <m:oMath xmlns:m="http://schemas.openxmlformats.org/officeDocument/2006/math">
                    <m:acc>
                      <m:accPr>
                        <m:chr m:val="̅"/>
                        <m:ctrlPr>
                          <a:rPr lang="en-US" sz="1200" i="1">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𝑊𝑌</m:t>
                        </m:r>
                      </m:e>
                    </m:acc>
                  </m:oMath>
                </a14:m>
                <a:r>
                  <a:rPr lang="en-US" sz="1200" i="1" dirty="0">
                    <a:solidFill>
                      <a:srgbClr val="FF0000"/>
                    </a:solidFill>
                  </a:rPr>
                  <a:t> </a:t>
                </a:r>
                <a:r>
                  <a:rPr lang="en-US" sz="1200" dirty="0">
                    <a:solidFill>
                      <a:srgbClr val="FF0000"/>
                    </a:solidFill>
                  </a:rPr>
                  <a:t>is given. By the definition of congruence, </a:t>
                </a:r>
                <a:r>
                  <a:rPr lang="en-US" sz="1200" i="1" dirty="0">
                    <a:solidFill>
                      <a:srgbClr val="FF0000"/>
                    </a:solidFill>
                  </a:rPr>
                  <a:t>XY </a:t>
                </a:r>
                <a:r>
                  <a:rPr lang="en-US" sz="1200" dirty="0">
                    <a:solidFill>
                      <a:srgbClr val="FF0000"/>
                    </a:solidFill>
                    <a:ea typeface="Cambria Math" panose="02040503050406030204" pitchFamily="18" charset="0"/>
                  </a:rPr>
                  <a:t>=</a:t>
                </a:r>
                <a:r>
                  <a:rPr lang="en-US" sz="1200" i="1" dirty="0">
                    <a:solidFill>
                      <a:srgbClr val="FF0000"/>
                    </a:solidFill>
                  </a:rPr>
                  <a:t> WY</a:t>
                </a:r>
                <a:r>
                  <a:rPr lang="en-US" sz="1200" dirty="0">
                    <a:solidFill>
                      <a:srgbClr val="FF0000"/>
                    </a:solidFill>
                  </a:rPr>
                  <a:t> and </a:t>
                </a:r>
                <a:r>
                  <a:rPr lang="en-US" sz="1200" i="1" dirty="0">
                    <a:solidFill>
                      <a:srgbClr val="FF0000"/>
                    </a:solidFill>
                  </a:rPr>
                  <a:t>XY </a:t>
                </a:r>
                <a:r>
                  <a:rPr lang="en-US" sz="1200" dirty="0">
                    <a:solidFill>
                      <a:srgbClr val="FF0000"/>
                    </a:solidFill>
                    <a:ea typeface="Cambria Math" panose="02040503050406030204" pitchFamily="18" charset="0"/>
                  </a:rPr>
                  <a:t>=</a:t>
                </a:r>
                <a:r>
                  <a:rPr lang="en-US" sz="1200" i="1" dirty="0">
                    <a:solidFill>
                      <a:srgbClr val="FF0000"/>
                    </a:solidFill>
                  </a:rPr>
                  <a:t> YZ</a:t>
                </a:r>
                <a:r>
                  <a:rPr lang="en-US" sz="1200" dirty="0">
                    <a:solidFill>
                      <a:srgbClr val="FF0000"/>
                    </a:solidFill>
                  </a:rPr>
                  <a:t>. By the Symmetric</a:t>
                </a:r>
                <a:r>
                  <a:rPr lang="en-US" dirty="0">
                    <a:solidFill>
                      <a:srgbClr val="FF0000"/>
                    </a:solidFill>
                  </a:rPr>
                  <a:t> </a:t>
                </a:r>
                <a:r>
                  <a:rPr lang="en-US" sz="1200" dirty="0">
                    <a:solidFill>
                      <a:srgbClr val="FF0000"/>
                    </a:solidFill>
                  </a:rPr>
                  <a:t>Property of Equality, </a:t>
                </a:r>
                <a:r>
                  <a:rPr lang="en-US" sz="1200" i="1" dirty="0">
                    <a:solidFill>
                      <a:srgbClr val="FF0000"/>
                    </a:solidFill>
                  </a:rPr>
                  <a:t>XY </a:t>
                </a:r>
                <a:r>
                  <a:rPr lang="en-US" sz="1200" dirty="0">
                    <a:solidFill>
                      <a:srgbClr val="FF0000"/>
                    </a:solidFill>
                    <a:ea typeface="Cambria Math" panose="02040503050406030204" pitchFamily="18" charset="0"/>
                  </a:rPr>
                  <a:t>=</a:t>
                </a:r>
                <a:r>
                  <a:rPr lang="en-US" sz="1200" dirty="0">
                    <a:solidFill>
                      <a:srgbClr val="FF0000"/>
                    </a:solidFill>
                  </a:rPr>
                  <a:t> </a:t>
                </a:r>
                <a:r>
                  <a:rPr lang="en-US" sz="1200" i="1" dirty="0">
                    <a:solidFill>
                      <a:srgbClr val="FF0000"/>
                    </a:solidFill>
                  </a:rPr>
                  <a:t>WY </a:t>
                </a:r>
                <a:r>
                  <a:rPr lang="en-US" sz="1200" dirty="0">
                    <a:solidFill>
                      <a:srgbClr val="FF0000"/>
                    </a:solidFill>
                  </a:rPr>
                  <a:t>can be written as </a:t>
                </a:r>
                <a:r>
                  <a:rPr lang="en-US" sz="1200" i="1" dirty="0">
                    <a:solidFill>
                      <a:srgbClr val="FF0000"/>
                    </a:solidFill>
                  </a:rPr>
                  <a:t>WY </a:t>
                </a:r>
                <a:r>
                  <a:rPr lang="en-US" sz="1200" dirty="0">
                    <a:solidFill>
                      <a:srgbClr val="FF0000"/>
                    </a:solidFill>
                    <a:ea typeface="Cambria Math" panose="02040503050406030204" pitchFamily="18" charset="0"/>
                  </a:rPr>
                  <a:t>=</a:t>
                </a:r>
                <a:r>
                  <a:rPr lang="en-US" sz="1200" i="1" dirty="0">
                    <a:solidFill>
                      <a:srgbClr val="FF0000"/>
                    </a:solidFill>
                  </a:rPr>
                  <a:t> XY</a:t>
                </a:r>
                <a:r>
                  <a:rPr lang="en-US" sz="1200" dirty="0">
                    <a:solidFill>
                      <a:srgbClr val="FF0000"/>
                    </a:solidFill>
                  </a:rPr>
                  <a:t>. By the Transitive</a:t>
                </a:r>
                <a:r>
                  <a:rPr lang="en-US" dirty="0">
                    <a:solidFill>
                      <a:srgbClr val="FF0000"/>
                    </a:solidFill>
                  </a:rPr>
                  <a:t> </a:t>
                </a:r>
                <a:r>
                  <a:rPr lang="en-US" sz="1200" dirty="0">
                    <a:solidFill>
                      <a:srgbClr val="FF0000"/>
                    </a:solidFill>
                  </a:rPr>
                  <a:t>Property of Equality, </a:t>
                </a:r>
                <a:r>
                  <a:rPr lang="en-US" sz="1200" i="1" dirty="0">
                    <a:solidFill>
                      <a:srgbClr val="FF0000"/>
                    </a:solidFill>
                  </a:rPr>
                  <a:t>WY </a:t>
                </a:r>
                <a:r>
                  <a:rPr lang="en-US" sz="1200" dirty="0">
                    <a:solidFill>
                      <a:srgbClr val="FF0000"/>
                    </a:solidFill>
                    <a:ea typeface="Cambria Math" panose="02040503050406030204" pitchFamily="18" charset="0"/>
                  </a:rPr>
                  <a:t>=</a:t>
                </a:r>
                <a:r>
                  <a:rPr lang="en-US" sz="1200" i="1" dirty="0">
                    <a:solidFill>
                      <a:srgbClr val="FF0000"/>
                    </a:solidFill>
                  </a:rPr>
                  <a:t> YZ</a:t>
                </a:r>
                <a:r>
                  <a:rPr lang="en-US" sz="1200" dirty="0">
                    <a:solidFill>
                      <a:srgbClr val="FF0000"/>
                    </a:solidFill>
                  </a:rPr>
                  <a:t>. By the definition of congruence, </a:t>
                </a:r>
                <a14:m>
                  <m:oMath xmlns:m="http://schemas.openxmlformats.org/officeDocument/2006/math">
                    <m:acc>
                      <m:accPr>
                        <m:chr m:val="̅"/>
                        <m:ctrlPr>
                          <a:rPr lang="en-US" sz="1200" i="1">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𝑊𝑌</m:t>
                        </m:r>
                      </m:e>
                    </m:acc>
                  </m:oMath>
                </a14:m>
                <a:r>
                  <a:rPr lang="en-US" sz="1200" i="1" dirty="0">
                    <a:solidFill>
                      <a:srgbClr val="FF0000"/>
                    </a:solidFill>
                  </a:rPr>
                  <a:t> </a:t>
                </a:r>
                <a:r>
                  <a:rPr lang="en-US" sz="1200" dirty="0">
                    <a:solidFill>
                      <a:srgbClr val="FF0000"/>
                    </a:solidFill>
                    <a:ea typeface="Cambria Math" panose="02040503050406030204" pitchFamily="18" charset="0"/>
                  </a:rPr>
                  <a:t>≅</a:t>
                </a:r>
                <a:r>
                  <a:rPr lang="en-US" sz="1200" dirty="0">
                    <a:solidFill>
                      <a:srgbClr val="FF0000"/>
                    </a:solidFill>
                  </a:rPr>
                  <a:t> </a:t>
                </a:r>
                <a14:m>
                  <m:oMath xmlns:m="http://schemas.openxmlformats.org/officeDocument/2006/math">
                    <m:acc>
                      <m:accPr>
                        <m:chr m:val="̅"/>
                        <m:ctrlPr>
                          <a:rPr lang="en-US" sz="1200" i="1" smtClean="0">
                            <a:solidFill>
                              <a:srgbClr val="FF0000"/>
                            </a:solidFill>
                            <a:latin typeface="Cambria Math" panose="02040503050406030204" pitchFamily="18" charset="0"/>
                          </a:rPr>
                        </m:ctrlPr>
                      </m:accPr>
                      <m:e>
                        <m:r>
                          <a:rPr lang="en-US" sz="1200" b="0" i="1" smtClean="0">
                            <a:solidFill>
                              <a:srgbClr val="FF0000"/>
                            </a:solidFill>
                            <a:latin typeface="Cambria Math" panose="02040503050406030204" pitchFamily="18" charset="0"/>
                          </a:rPr>
                          <m:t>𝑌𝑍</m:t>
                        </m:r>
                      </m:e>
                    </m:acc>
                  </m:oMath>
                </a14:m>
                <a:r>
                  <a:rPr lang="en-US" sz="1200" dirty="0">
                    <a:solidFill>
                      <a:srgbClr val="FF0000"/>
                    </a:solidFill>
                  </a:rPr>
                  <a:t>.</a:t>
                </a:r>
              </a:p>
            </p:txBody>
          </p:sp>
        </mc:Choice>
        <mc:Fallback xmlns="">
          <p:sp>
            <p:nvSpPr>
              <p:cNvPr id="3" name="Notes Placeholder 2"/>
              <p:cNvSpPr>
                <a:spLocks noGrp="1"/>
              </p:cNvSpPr>
              <p:nvPr>
                <p:ph type="body" idx="1"/>
              </p:nvPr>
            </p:nvSpPr>
            <p:spPr/>
            <p:txBody>
              <a:bodyPr/>
              <a:lstStyle/>
              <a:p>
                <a:r>
                  <a:rPr lang="en-US" sz="1200" b="1" dirty="0">
                    <a:solidFill>
                      <a:srgbClr val="FF0000"/>
                    </a:solidFill>
                  </a:rPr>
                  <a:t>Proof:</a:t>
                </a:r>
              </a:p>
              <a:p>
                <a:r>
                  <a:rPr lang="en-US" sz="1200" dirty="0">
                    <a:solidFill>
                      <a:srgbClr val="FF0000"/>
                    </a:solidFill>
                  </a:rPr>
                  <a:t>Because </a:t>
                </a:r>
                <a:r>
                  <a:rPr lang="en-US" sz="1200" i="1" dirty="0">
                    <a:solidFill>
                      <a:srgbClr val="FF0000"/>
                    </a:solidFill>
                  </a:rPr>
                  <a:t>Y </a:t>
                </a:r>
                <a:r>
                  <a:rPr lang="en-US" sz="1200" dirty="0">
                    <a:solidFill>
                      <a:srgbClr val="FF0000"/>
                    </a:solidFill>
                  </a:rPr>
                  <a:t>is the midpoint of </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𝑋𝑍) ̅</a:t>
                </a:r>
                <a:r>
                  <a:rPr lang="en-US" sz="1200" i="1" dirty="0">
                    <a:solidFill>
                      <a:srgbClr val="FF0000"/>
                    </a:solidFill>
                  </a:rPr>
                  <a:t> </a:t>
                </a:r>
                <a:r>
                  <a:rPr lang="en-US" sz="1200" dirty="0">
                    <a:solidFill>
                      <a:srgbClr val="FF0000"/>
                    </a:solidFill>
                  </a:rPr>
                  <a:t>, </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𝑋𝑌) ̅</a:t>
                </a:r>
                <a:r>
                  <a:rPr lang="en-US" sz="1200" i="1" dirty="0">
                    <a:solidFill>
                      <a:srgbClr val="FF0000"/>
                    </a:solidFill>
                  </a:rPr>
                  <a:t> </a:t>
                </a:r>
                <a:r>
                  <a:rPr lang="en-US" sz="1200" dirty="0">
                    <a:solidFill>
                      <a:srgbClr val="FF0000"/>
                    </a:solidFill>
                  </a:rPr>
                  <a:t>≅ </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𝑌𝑍) ̅</a:t>
                </a:r>
                <a:r>
                  <a:rPr lang="en-US" sz="1200" i="1" dirty="0">
                    <a:solidFill>
                      <a:srgbClr val="FF0000"/>
                    </a:solidFill>
                  </a:rPr>
                  <a:t> </a:t>
                </a:r>
                <a:r>
                  <a:rPr lang="en-US" sz="1200" dirty="0">
                    <a:solidFill>
                      <a:srgbClr val="FF0000"/>
                    </a:solidFill>
                  </a:rPr>
                  <a:t>by the Midpoint Theorem. </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𝑋𝑌) ̅</a:t>
                </a:r>
                <a:r>
                  <a:rPr lang="en-US" sz="1200" i="1" dirty="0">
                    <a:solidFill>
                      <a:srgbClr val="FF0000"/>
                    </a:solidFill>
                  </a:rPr>
                  <a:t> </a:t>
                </a:r>
                <a:r>
                  <a:rPr lang="en-US" sz="1200" dirty="0">
                    <a:solidFill>
                      <a:srgbClr val="FF0000"/>
                    </a:solidFill>
                  </a:rPr>
                  <a:t>≅ </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𝑊𝑌) ̅</a:t>
                </a:r>
                <a:r>
                  <a:rPr lang="en-US" sz="1200" i="1" dirty="0">
                    <a:solidFill>
                      <a:srgbClr val="FF0000"/>
                    </a:solidFill>
                  </a:rPr>
                  <a:t> </a:t>
                </a:r>
                <a:r>
                  <a:rPr lang="en-US" sz="1200" dirty="0">
                    <a:solidFill>
                      <a:srgbClr val="FF0000"/>
                    </a:solidFill>
                  </a:rPr>
                  <a:t>is given. By the definition of congruence, </a:t>
                </a:r>
                <a:r>
                  <a:rPr lang="en-US" sz="1200" i="1" dirty="0">
                    <a:solidFill>
                      <a:srgbClr val="FF0000"/>
                    </a:solidFill>
                  </a:rPr>
                  <a:t>XY </a:t>
                </a:r>
                <a:r>
                  <a:rPr lang="en-US" sz="1200" dirty="0">
                    <a:solidFill>
                      <a:srgbClr val="FF0000"/>
                    </a:solidFill>
                    <a:ea typeface="Cambria Math" panose="02040503050406030204" pitchFamily="18" charset="0"/>
                  </a:rPr>
                  <a:t>=</a:t>
                </a:r>
                <a:r>
                  <a:rPr lang="en-US" sz="1200" i="1" dirty="0">
                    <a:solidFill>
                      <a:srgbClr val="FF0000"/>
                    </a:solidFill>
                  </a:rPr>
                  <a:t> WY</a:t>
                </a:r>
                <a:r>
                  <a:rPr lang="en-US" sz="1200" dirty="0">
                    <a:solidFill>
                      <a:srgbClr val="FF0000"/>
                    </a:solidFill>
                  </a:rPr>
                  <a:t> and </a:t>
                </a:r>
                <a:r>
                  <a:rPr lang="en-US" sz="1200" i="1" dirty="0">
                    <a:solidFill>
                      <a:srgbClr val="FF0000"/>
                    </a:solidFill>
                  </a:rPr>
                  <a:t>XY </a:t>
                </a:r>
                <a:r>
                  <a:rPr lang="en-US" sz="1200" dirty="0">
                    <a:solidFill>
                      <a:srgbClr val="FF0000"/>
                    </a:solidFill>
                    <a:ea typeface="Cambria Math" panose="02040503050406030204" pitchFamily="18" charset="0"/>
                  </a:rPr>
                  <a:t>=</a:t>
                </a:r>
                <a:r>
                  <a:rPr lang="en-US" sz="1200" i="1" dirty="0">
                    <a:solidFill>
                      <a:srgbClr val="FF0000"/>
                    </a:solidFill>
                  </a:rPr>
                  <a:t> YZ</a:t>
                </a:r>
                <a:r>
                  <a:rPr lang="en-US" sz="1200" dirty="0">
                    <a:solidFill>
                      <a:srgbClr val="FF0000"/>
                    </a:solidFill>
                  </a:rPr>
                  <a:t>. By the Symmetric</a:t>
                </a:r>
                <a:r>
                  <a:rPr lang="en-US" dirty="0">
                    <a:solidFill>
                      <a:srgbClr val="FF0000"/>
                    </a:solidFill>
                  </a:rPr>
                  <a:t> </a:t>
                </a:r>
                <a:r>
                  <a:rPr lang="en-US" sz="1200" dirty="0">
                    <a:solidFill>
                      <a:srgbClr val="FF0000"/>
                    </a:solidFill>
                  </a:rPr>
                  <a:t>Property of Equality, </a:t>
                </a:r>
                <a:r>
                  <a:rPr lang="en-US" sz="1200" i="1" dirty="0">
                    <a:solidFill>
                      <a:srgbClr val="FF0000"/>
                    </a:solidFill>
                  </a:rPr>
                  <a:t>XY </a:t>
                </a:r>
                <a:r>
                  <a:rPr lang="en-US" sz="1200" dirty="0">
                    <a:solidFill>
                      <a:srgbClr val="FF0000"/>
                    </a:solidFill>
                    <a:ea typeface="Cambria Math" panose="02040503050406030204" pitchFamily="18" charset="0"/>
                  </a:rPr>
                  <a:t>=</a:t>
                </a:r>
                <a:r>
                  <a:rPr lang="en-US" sz="1200" dirty="0">
                    <a:solidFill>
                      <a:srgbClr val="FF0000"/>
                    </a:solidFill>
                  </a:rPr>
                  <a:t> </a:t>
                </a:r>
                <a:r>
                  <a:rPr lang="en-US" sz="1200" i="1" dirty="0">
                    <a:solidFill>
                      <a:srgbClr val="FF0000"/>
                    </a:solidFill>
                  </a:rPr>
                  <a:t>WY </a:t>
                </a:r>
                <a:r>
                  <a:rPr lang="en-US" sz="1200" dirty="0">
                    <a:solidFill>
                      <a:srgbClr val="FF0000"/>
                    </a:solidFill>
                  </a:rPr>
                  <a:t>can be written as </a:t>
                </a:r>
                <a:r>
                  <a:rPr lang="en-US" sz="1200" i="1" dirty="0">
                    <a:solidFill>
                      <a:srgbClr val="FF0000"/>
                    </a:solidFill>
                  </a:rPr>
                  <a:t>WY </a:t>
                </a:r>
                <a:r>
                  <a:rPr lang="en-US" sz="1200" dirty="0">
                    <a:solidFill>
                      <a:srgbClr val="FF0000"/>
                    </a:solidFill>
                    <a:ea typeface="Cambria Math" panose="02040503050406030204" pitchFamily="18" charset="0"/>
                  </a:rPr>
                  <a:t>=</a:t>
                </a:r>
                <a:r>
                  <a:rPr lang="en-US" sz="1200" i="1" dirty="0">
                    <a:solidFill>
                      <a:srgbClr val="FF0000"/>
                    </a:solidFill>
                  </a:rPr>
                  <a:t> XY</a:t>
                </a:r>
                <a:r>
                  <a:rPr lang="en-US" sz="1200" dirty="0">
                    <a:solidFill>
                      <a:srgbClr val="FF0000"/>
                    </a:solidFill>
                  </a:rPr>
                  <a:t>. By the Transitive</a:t>
                </a:r>
                <a:r>
                  <a:rPr lang="en-US" dirty="0">
                    <a:solidFill>
                      <a:srgbClr val="FF0000"/>
                    </a:solidFill>
                  </a:rPr>
                  <a:t> </a:t>
                </a:r>
                <a:r>
                  <a:rPr lang="en-US" sz="1200" dirty="0">
                    <a:solidFill>
                      <a:srgbClr val="FF0000"/>
                    </a:solidFill>
                  </a:rPr>
                  <a:t>Property of Equality, </a:t>
                </a:r>
                <a:r>
                  <a:rPr lang="en-US" sz="1200" i="1" dirty="0">
                    <a:solidFill>
                      <a:srgbClr val="FF0000"/>
                    </a:solidFill>
                  </a:rPr>
                  <a:t>WY </a:t>
                </a:r>
                <a:r>
                  <a:rPr lang="en-US" sz="1200" dirty="0">
                    <a:solidFill>
                      <a:srgbClr val="FF0000"/>
                    </a:solidFill>
                    <a:ea typeface="Cambria Math" panose="02040503050406030204" pitchFamily="18" charset="0"/>
                  </a:rPr>
                  <a:t>=</a:t>
                </a:r>
                <a:r>
                  <a:rPr lang="en-US" sz="1200" i="1" dirty="0">
                    <a:solidFill>
                      <a:srgbClr val="FF0000"/>
                    </a:solidFill>
                  </a:rPr>
                  <a:t> YZ</a:t>
                </a:r>
                <a:r>
                  <a:rPr lang="en-US" sz="1200" dirty="0">
                    <a:solidFill>
                      <a:srgbClr val="FF0000"/>
                    </a:solidFill>
                  </a:rPr>
                  <a:t>. By the definition of congruence, </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𝑊𝑌) ̅</a:t>
                </a:r>
                <a:r>
                  <a:rPr lang="en-US" sz="1200" i="1" dirty="0">
                    <a:solidFill>
                      <a:srgbClr val="FF0000"/>
                    </a:solidFill>
                  </a:rPr>
                  <a:t> </a:t>
                </a:r>
                <a:r>
                  <a:rPr lang="en-US" sz="1200" dirty="0">
                    <a:solidFill>
                      <a:srgbClr val="FF0000"/>
                    </a:solidFill>
                    <a:ea typeface="Cambria Math" panose="02040503050406030204" pitchFamily="18" charset="0"/>
                  </a:rPr>
                  <a:t>≅</a:t>
                </a:r>
                <a:r>
                  <a:rPr lang="en-US" sz="1200" dirty="0">
                    <a:solidFill>
                      <a:srgbClr val="FF0000"/>
                    </a:solidFill>
                  </a:rPr>
                  <a:t> </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𝑌𝑍) ̅</a:t>
                </a:r>
                <a:r>
                  <a:rPr lang="en-US" sz="1200" dirty="0">
                    <a:solidFill>
                      <a:srgbClr val="FF0000"/>
                    </a:solidFill>
                  </a:rPr>
                  <a:t>.</a:t>
                </a:r>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42</a:t>
            </a:fld>
            <a:endParaRPr lang="en-US"/>
          </a:p>
        </p:txBody>
      </p:sp>
    </p:spTree>
    <p:extLst>
      <p:ext uri="{BB962C8B-B14F-4D97-AF65-F5344CB8AC3E}">
        <p14:creationId xmlns:p14="http://schemas.microsoft.com/office/powerpoint/2010/main" val="1261445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43</a:t>
            </a:fld>
            <a:endParaRPr lang="en-US"/>
          </a:p>
        </p:txBody>
      </p:sp>
    </p:spTree>
    <p:extLst>
      <p:ext uri="{BB962C8B-B14F-4D97-AF65-F5344CB8AC3E}">
        <p14:creationId xmlns:p14="http://schemas.microsoft.com/office/powerpoint/2010/main" val="1225229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44</a:t>
            </a:fld>
            <a:endParaRPr lang="en-US"/>
          </a:p>
        </p:txBody>
      </p:sp>
    </p:spTree>
    <p:extLst>
      <p:ext uri="{BB962C8B-B14F-4D97-AF65-F5344CB8AC3E}">
        <p14:creationId xmlns:p14="http://schemas.microsoft.com/office/powerpoint/2010/main" val="2719407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given statements, definitions, postulates, previously proven theorems, previously proven statements within the proof</a:t>
            </a:r>
          </a:p>
          <a:p>
            <a:r>
              <a:rPr lang="en-US" sz="1200">
                <a:solidFill>
                  <a:srgbClr val="FF0000"/>
                </a:solidFill>
              </a:rPr>
              <a:t>given and prove statements, figure, statements, reasons</a:t>
            </a:r>
          </a:p>
          <a:p>
            <a:r>
              <a:rPr lang="en-US" sz="1200">
                <a:solidFill>
                  <a:srgbClr val="FF0000"/>
                </a:solidFill>
              </a:rPr>
              <a:t>Sample answer: Segment and angle measures are real numbers.</a:t>
            </a: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45</a:t>
            </a:fld>
            <a:endParaRPr lang="en-US"/>
          </a:p>
        </p:txBody>
      </p:sp>
    </p:spTree>
    <p:extLst>
      <p:ext uri="{BB962C8B-B14F-4D97-AF65-F5344CB8AC3E}">
        <p14:creationId xmlns:p14="http://schemas.microsoft.com/office/powerpoint/2010/main" val="945136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Sample answer: The numbers help you refer to each statement and reason and show you which reason is associated with each statement. </a:t>
            </a:r>
          </a:p>
          <a:p>
            <a:r>
              <a:rPr lang="en-US" sz="1200">
                <a:solidFill>
                  <a:srgbClr val="FF0000"/>
                </a:solidFill>
              </a:rPr>
              <a:t>Sample answer: Each type of proof uses statements and reasons to form logical arguments. In two-column proofs, the statements and reasons are listed in two columns. In flow proofs, the statements and reasons are arranged in a flowchart. In paragraph proofs, the statements and reasons are written in a paragraph.</a:t>
            </a: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46</a:t>
            </a:fld>
            <a:endParaRPr lang="en-US"/>
          </a:p>
        </p:txBody>
      </p:sp>
    </p:spTree>
    <p:extLst>
      <p:ext uri="{BB962C8B-B14F-4D97-AF65-F5344CB8AC3E}">
        <p14:creationId xmlns:p14="http://schemas.microsoft.com/office/powerpoint/2010/main" val="536970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rgbClr val="FF0000"/>
                </a:solidFill>
                <a:latin typeface="Proxima Nova" panose="02000506030000020004"/>
              </a:rPr>
              <a:t>invalid</a:t>
            </a:r>
          </a:p>
          <a:p>
            <a:r>
              <a:rPr lang="en-US" sz="1200" b="1">
                <a:solidFill>
                  <a:srgbClr val="FF0000"/>
                </a:solidFill>
                <a:latin typeface="Proxima Nova" panose="02000506030000020004"/>
              </a:rPr>
              <a:t>valid</a:t>
            </a:r>
          </a:p>
          <a:p>
            <a:r>
              <a:rPr lang="en-US" sz="1200" b="1">
                <a:solidFill>
                  <a:srgbClr val="FF0000"/>
                </a:solidFill>
                <a:latin typeface="Proxima Nova" panose="02000506030000020004"/>
              </a:rPr>
              <a:t>invalid</a:t>
            </a: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a:p>
        </p:txBody>
      </p:sp>
    </p:spTree>
    <p:extLst>
      <p:ext uri="{BB962C8B-B14F-4D97-AF65-F5344CB8AC3E}">
        <p14:creationId xmlns:p14="http://schemas.microsoft.com/office/powerpoint/2010/main" val="19127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rgbClr val="FF0000"/>
                </a:solidFill>
                <a:latin typeface="Proxima Nova" panose="02000506030000020004"/>
              </a:rPr>
              <a:t>valid</a:t>
            </a:r>
          </a:p>
          <a:p>
            <a:r>
              <a:rPr lang="en-US" sz="1200" b="1">
                <a:solidFill>
                  <a:srgbClr val="FF0000"/>
                </a:solidFill>
                <a:latin typeface="Proxima Nova" panose="02000506030000020004"/>
              </a:rPr>
              <a:t>valid</a:t>
            </a: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a:p>
        </p:txBody>
      </p:sp>
    </p:spTree>
    <p:extLst>
      <p:ext uri="{BB962C8B-B14F-4D97-AF65-F5344CB8AC3E}">
        <p14:creationId xmlns:p14="http://schemas.microsoft.com/office/powerpoint/2010/main" val="3475321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FF0000"/>
                </a:solidFill>
              </a:rPr>
              <a:t>Always; sample answer: Between any two intersecting lines there are always at least three noncollinear points, and Postulate 2.2 states that through any three noncollinear points there is exactly one plane. </a:t>
            </a: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21</a:t>
            </a:fld>
            <a:endParaRPr lang="en-US"/>
          </a:p>
        </p:txBody>
      </p:sp>
    </p:spTree>
    <p:extLst>
      <p:ext uri="{BB962C8B-B14F-4D97-AF65-F5344CB8AC3E}">
        <p14:creationId xmlns:p14="http://schemas.microsoft.com/office/powerpoint/2010/main" val="2943614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24</a:t>
            </a:fld>
            <a:endParaRPr lang="en-US"/>
          </a:p>
        </p:txBody>
      </p:sp>
    </p:spTree>
    <p:extLst>
      <p:ext uri="{BB962C8B-B14F-4D97-AF65-F5344CB8AC3E}">
        <p14:creationId xmlns:p14="http://schemas.microsoft.com/office/powerpoint/2010/main" val="1778097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25</a:t>
            </a:fld>
            <a:endParaRPr lang="en-US"/>
          </a:p>
        </p:txBody>
      </p:sp>
    </p:spTree>
    <p:extLst>
      <p:ext uri="{BB962C8B-B14F-4D97-AF65-F5344CB8AC3E}">
        <p14:creationId xmlns:p14="http://schemas.microsoft.com/office/powerpoint/2010/main" val="390543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a:p>
        </p:txBody>
      </p:sp>
    </p:spTree>
    <p:extLst>
      <p:ext uri="{BB962C8B-B14F-4D97-AF65-F5344CB8AC3E}">
        <p14:creationId xmlns:p14="http://schemas.microsoft.com/office/powerpoint/2010/main" val="367830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DC0D4C-FD52-4CA4-A998-31C73A5A5BDE}" type="slidenum">
              <a:rPr lang="en-US" smtClean="0"/>
              <a:t>27</a:t>
            </a:fld>
            <a:endParaRPr lang="en-US"/>
          </a:p>
        </p:txBody>
      </p:sp>
    </p:spTree>
    <p:extLst>
      <p:ext uri="{BB962C8B-B14F-4D97-AF65-F5344CB8AC3E}">
        <p14:creationId xmlns:p14="http://schemas.microsoft.com/office/powerpoint/2010/main" val="1340510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9/22/2024</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479120"/>
            <a:ext cx="2403859" cy="329121"/>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D3D96425-2E0C-FB42-95E1-1022831763BF}"/>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pic>
        <p:nvPicPr>
          <p:cNvPr id="7" name="Picture 6">
            <a:extLst>
              <a:ext uri="{FF2B5EF4-FFF2-40B4-BE49-F238E27FC236}">
                <a16:creationId xmlns:a16="http://schemas.microsoft.com/office/drawing/2014/main" id="{0DB4C4F4-B3E6-490E-86F9-E4E011B850A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a:solidFill>
                  <a:schemeClr val="tx2"/>
                </a:solidFill>
                <a:latin typeface="Arial" panose="020B0604020202020204" pitchFamily="34" charset="0"/>
                <a:cs typeface="Arial" panose="020B0604020202020204" pitchFamily="34" charset="0"/>
              </a:rPr>
              <a:t>Writing Proofs </a:t>
            </a:r>
          </a:p>
        </p:txBody>
      </p:sp>
      <p:sp>
        <p:nvSpPr>
          <p:cNvPr id="6" name="Footer Placeholder 4">
            <a:extLst>
              <a:ext uri="{FF2B5EF4-FFF2-40B4-BE49-F238E27FC236}">
                <a16:creationId xmlns:a16="http://schemas.microsoft.com/office/drawing/2014/main" id="{1D2272D3-6399-DC4A-9534-429CC27D76D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pic>
        <p:nvPicPr>
          <p:cNvPr id="7" name="Picture 6">
            <a:extLst>
              <a:ext uri="{FF2B5EF4-FFF2-40B4-BE49-F238E27FC236}">
                <a16:creationId xmlns:a16="http://schemas.microsoft.com/office/drawing/2014/main" id="{FD05A90B-2B24-4E77-A8EC-C2032ECCDCF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Section 3-4</a:t>
            </a:r>
          </a:p>
          <a:p>
            <a:endParaRPr lang="en-US" sz="3600" b="1" dirty="0">
              <a:solidFill>
                <a:srgbClr val="33175A"/>
              </a:solidFill>
              <a:latin typeface="Arial" panose="020B0604020202020204" pitchFamily="34" charset="0"/>
              <a:cs typeface="Arial" panose="020B0604020202020204" pitchFamily="34" charset="0"/>
            </a:endParaRPr>
          </a:p>
          <a:p>
            <a:r>
              <a:rPr lang="en-US" sz="3600" b="1" dirty="0">
                <a:solidFill>
                  <a:srgbClr val="33175A"/>
                </a:solidFill>
                <a:latin typeface="Arial" panose="020B0604020202020204" pitchFamily="34" charset="0"/>
                <a:cs typeface="Arial" panose="020B0604020202020204" pitchFamily="34" charset="0"/>
              </a:rPr>
              <a:t>Writing Proofs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268933"/>
            <a:ext cx="11269472"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895369554"/>
              </p:ext>
            </p:extLst>
          </p:nvPr>
        </p:nvGraphicFramePr>
        <p:xfrm>
          <a:off x="593985" y="1293968"/>
          <a:ext cx="11269472" cy="3992880"/>
        </p:xfrm>
        <a:graphic>
          <a:graphicData uri="http://schemas.openxmlformats.org/drawingml/2006/table">
            <a:tbl>
              <a:tblPr firstRow="1" bandRow="1">
                <a:tableStyleId>{5C22544A-7EE6-4342-B048-85BDC9FD1C3A}</a:tableStyleId>
              </a:tblPr>
              <a:tblGrid>
                <a:gridCol w="784045">
                  <a:extLst>
                    <a:ext uri="{9D8B030D-6E8A-4147-A177-3AD203B41FA5}">
                      <a16:colId xmlns:a16="http://schemas.microsoft.com/office/drawing/2014/main" val="4155292921"/>
                    </a:ext>
                  </a:extLst>
                </a:gridCol>
                <a:gridCol w="6863762">
                  <a:extLst>
                    <a:ext uri="{9D8B030D-6E8A-4147-A177-3AD203B41FA5}">
                      <a16:colId xmlns:a16="http://schemas.microsoft.com/office/drawing/2014/main" val="1870023156"/>
                    </a:ext>
                  </a:extLst>
                </a:gridCol>
                <a:gridCol w="3621665">
                  <a:extLst>
                    <a:ext uri="{9D8B030D-6E8A-4147-A177-3AD203B41FA5}">
                      <a16:colId xmlns:a16="http://schemas.microsoft.com/office/drawing/2014/main" val="614097397"/>
                    </a:ext>
                  </a:extLst>
                </a:gridCol>
              </a:tblGrid>
              <a:tr h="47452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a:solidFill>
                            <a:schemeClr val="tx1"/>
                          </a:solidFill>
                          <a:latin typeface="+mn-lt"/>
                          <a:ea typeface="+mn-ea"/>
                          <a:cs typeface="+mn-cs"/>
                        </a:rPr>
                        <a:t>Postulates: Points, Lines, and Planes</a:t>
                      </a:r>
                      <a:r>
                        <a:rPr lang="en-US" sz="2800" b="0" i="0" u="none" strike="noStrike" kern="1200" baseline="0">
                          <a:solidFill>
                            <a:schemeClr val="tx1"/>
                          </a:solidFill>
                          <a:latin typeface="+mn-lt"/>
                          <a:ea typeface="+mn-ea"/>
                          <a:cs typeface="+mn-cs"/>
                        </a:rPr>
                        <a:t>	</a:t>
                      </a:r>
                    </a:p>
                  </a:txBody>
                  <a:tcP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2682515"/>
                  </a:ext>
                </a:extLst>
              </a:tr>
              <a:tr h="2194560">
                <a:tc>
                  <a:txBody>
                    <a:bodyPr/>
                    <a:lstStyle/>
                    <a:p>
                      <a:r>
                        <a:rPr lang="en-US" sz="2800" b="1"/>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i="0" u="none" strike="noStrike" kern="1200" baseline="0" dirty="0">
                          <a:solidFill>
                            <a:schemeClr val="tx2"/>
                          </a:solidFill>
                          <a:latin typeface="+mn-lt"/>
                          <a:ea typeface="+mn-ea"/>
                          <a:cs typeface="+mn-cs"/>
                        </a:rPr>
                        <a:t>Through any three noncollinear points, there is exactly one plane. </a:t>
                      </a:r>
                    </a:p>
                    <a:p>
                      <a:r>
                        <a:rPr lang="en-US" sz="2800" b="1" i="0" u="none" strike="noStrike" kern="1200" baseline="0" dirty="0">
                          <a:solidFill>
                            <a:schemeClr val="tx1"/>
                          </a:solidFill>
                          <a:latin typeface="+mn-lt"/>
                          <a:ea typeface="+mn-ea"/>
                          <a:cs typeface="+mn-cs"/>
                        </a:rPr>
                        <a:t>Example</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Plane </a:t>
                      </a:r>
                      <a:r>
                        <a:rPr lang="en-US" sz="2800" kern="1200" dirty="0">
                          <a:solidFill>
                            <a:schemeClr val="tx2"/>
                          </a:solidFill>
                          <a:effectLst/>
                          <a:latin typeface="+mn-lt"/>
                          <a:ea typeface="+mn-ea"/>
                          <a:cs typeface="+mn-cs"/>
                        </a:rPr>
                        <a:t>𝒦</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the only plane through noncollinear points </a:t>
                      </a:r>
                      <a:r>
                        <a:rPr lang="en-US" sz="2800" b="0" i="1" u="none" strike="noStrike" kern="1200" baseline="0" dirty="0">
                          <a:solidFill>
                            <a:schemeClr val="tx2"/>
                          </a:solidFill>
                          <a:latin typeface="+mn-lt"/>
                          <a:ea typeface="+mn-ea"/>
                          <a:cs typeface="+mn-cs"/>
                        </a:rPr>
                        <a:t>A</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B</a:t>
                      </a:r>
                      <a:r>
                        <a:rPr lang="en-US" sz="2800" b="0" i="0" u="none" strike="noStrike" kern="1200" baseline="0" dirty="0">
                          <a:solidFill>
                            <a:schemeClr val="tx2"/>
                          </a:solidFill>
                          <a:latin typeface="+mn-lt"/>
                          <a:ea typeface="+mn-ea"/>
                          <a:cs typeface="+mn-cs"/>
                        </a:rPr>
                        <a:t>, and </a:t>
                      </a:r>
                      <a:r>
                        <a:rPr lang="en-US" sz="2800" b="0" i="1" u="none" strike="noStrike" kern="1200" baseline="0" dirty="0">
                          <a:solidFill>
                            <a:schemeClr val="tx2"/>
                          </a:solidFill>
                          <a:latin typeface="+mn-lt"/>
                          <a:ea typeface="+mn-ea"/>
                          <a:cs typeface="+mn-cs"/>
                        </a:rPr>
                        <a:t>C</a:t>
                      </a:r>
                      <a:r>
                        <a:rPr lang="en-US" sz="2800" b="0" i="0" u="none" strike="noStrike" kern="1200" baseline="0" dirty="0">
                          <a:solidFill>
                            <a:schemeClr val="tx2"/>
                          </a:solidFill>
                          <a:latin typeface="+mn-lt"/>
                          <a:ea typeface="+mn-ea"/>
                          <a:cs typeface="+mn-cs"/>
                        </a:rPr>
                        <a:t>.</a:t>
                      </a:r>
                      <a:r>
                        <a:rPr lang="en-US" sz="1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7855228"/>
                  </a:ext>
                </a:extLst>
              </a:tr>
              <a:tr h="1280160">
                <a:tc>
                  <a:txBody>
                    <a:bodyPr/>
                    <a:lstStyle/>
                    <a:p>
                      <a:r>
                        <a:rPr lang="en-US" sz="2800" b="1"/>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i="0" u="none" strike="noStrike" kern="1200" baseline="0" dirty="0">
                          <a:solidFill>
                            <a:schemeClr val="tx2"/>
                          </a:solidFill>
                          <a:latin typeface="+mn-lt"/>
                          <a:ea typeface="+mn-ea"/>
                          <a:cs typeface="+mn-cs"/>
                        </a:rPr>
                        <a:t>A line contains at least two points. </a:t>
                      </a:r>
                    </a:p>
                    <a:p>
                      <a:r>
                        <a:rPr lang="en-US" sz="2800" b="1" i="0" u="none" strike="noStrike" kern="1200" baseline="0" dirty="0">
                          <a:solidFill>
                            <a:schemeClr val="tx1"/>
                          </a:solidFill>
                          <a:latin typeface="+mn-lt"/>
                          <a:ea typeface="+mn-ea"/>
                          <a:cs typeface="+mn-cs"/>
                        </a:rPr>
                        <a:t>Example</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Line </a:t>
                      </a:r>
                      <a:r>
                        <a:rPr lang="en-US" sz="2800" kern="1200" dirty="0">
                          <a:solidFill>
                            <a:schemeClr val="tx2"/>
                          </a:solidFill>
                          <a:effectLst/>
                          <a:latin typeface="+mn-lt"/>
                          <a:ea typeface="+mn-ea"/>
                          <a:cs typeface="+mn-cs"/>
                        </a:rPr>
                        <a:t>𝓃</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contains points </a:t>
                      </a:r>
                      <a:r>
                        <a:rPr lang="en-US" sz="2800" b="0" i="1" u="none" strike="noStrike" kern="1200" baseline="0" dirty="0">
                          <a:solidFill>
                            <a:schemeClr val="tx2"/>
                          </a:solidFill>
                          <a:latin typeface="+mn-lt"/>
                          <a:ea typeface="+mn-ea"/>
                          <a:cs typeface="+mn-cs"/>
                        </a:rPr>
                        <a:t>P </a:t>
                      </a:r>
                      <a:r>
                        <a:rPr lang="en-US" sz="2800" b="0" i="0" u="none" strike="noStrike" kern="1200" baseline="0" dirty="0">
                          <a:solidFill>
                            <a:schemeClr val="tx2"/>
                          </a:solidFill>
                          <a:latin typeface="+mn-lt"/>
                          <a:ea typeface="+mn-ea"/>
                          <a:cs typeface="+mn-cs"/>
                        </a:rPr>
                        <a:t>and </a:t>
                      </a:r>
                      <a:r>
                        <a:rPr lang="en-US" sz="2800" b="0" i="1" u="none" strike="noStrike" kern="1200" baseline="0" dirty="0">
                          <a:solidFill>
                            <a:schemeClr val="tx2"/>
                          </a:solidFill>
                          <a:latin typeface="+mn-lt"/>
                          <a:ea typeface="+mn-ea"/>
                          <a:cs typeface="+mn-cs"/>
                        </a:rPr>
                        <a:t>R</a:t>
                      </a:r>
                      <a:r>
                        <a:rPr lang="en-US"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2393055"/>
                  </a:ext>
                </a:extLst>
              </a:tr>
            </a:tbl>
          </a:graphicData>
        </a:graphic>
      </p:graphicFrame>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Distance Between a Point and a Line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476" y="2367227"/>
            <a:ext cx="2667000" cy="914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351" y="4197885"/>
            <a:ext cx="2524125" cy="581025"/>
          </a:xfrm>
          <a:prstGeom prst="rect">
            <a:avLst/>
          </a:prstGeom>
        </p:spPr>
      </p:pic>
    </p:spTree>
    <p:extLst>
      <p:ext uri="{BB962C8B-B14F-4D97-AF65-F5344CB8AC3E}">
        <p14:creationId xmlns:p14="http://schemas.microsoft.com/office/powerpoint/2010/main" val="343386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268933"/>
            <a:ext cx="11269472"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4074439258"/>
              </p:ext>
            </p:extLst>
          </p:nvPr>
        </p:nvGraphicFramePr>
        <p:xfrm>
          <a:off x="593985" y="975943"/>
          <a:ext cx="11269472" cy="5273040"/>
        </p:xfrm>
        <a:graphic>
          <a:graphicData uri="http://schemas.openxmlformats.org/drawingml/2006/table">
            <a:tbl>
              <a:tblPr firstRow="1" bandRow="1">
                <a:tableStyleId>{5C22544A-7EE6-4342-B048-85BDC9FD1C3A}</a:tableStyleId>
              </a:tblPr>
              <a:tblGrid>
                <a:gridCol w="784045">
                  <a:extLst>
                    <a:ext uri="{9D8B030D-6E8A-4147-A177-3AD203B41FA5}">
                      <a16:colId xmlns:a16="http://schemas.microsoft.com/office/drawing/2014/main" val="4155292921"/>
                    </a:ext>
                  </a:extLst>
                </a:gridCol>
                <a:gridCol w="7046642">
                  <a:extLst>
                    <a:ext uri="{9D8B030D-6E8A-4147-A177-3AD203B41FA5}">
                      <a16:colId xmlns:a16="http://schemas.microsoft.com/office/drawing/2014/main" val="1870023156"/>
                    </a:ext>
                  </a:extLst>
                </a:gridCol>
                <a:gridCol w="3438785">
                  <a:extLst>
                    <a:ext uri="{9D8B030D-6E8A-4147-A177-3AD203B41FA5}">
                      <a16:colId xmlns:a16="http://schemas.microsoft.com/office/drawing/2014/main" val="614097397"/>
                    </a:ext>
                  </a:extLst>
                </a:gridCol>
              </a:tblGrid>
              <a:tr h="474523">
                <a:tc gridSpan="3">
                  <a:txBody>
                    <a:bodyPr/>
                    <a:lstStyle/>
                    <a:p>
                      <a:endParaRPr lang="en-US" sz="2800" b="0" i="0" u="none" strike="noStrike" kern="1200" baseline="0">
                        <a:solidFill>
                          <a:srgbClr val="0070C0"/>
                        </a:solidFill>
                        <a:latin typeface="+mn-lt"/>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2682515"/>
                  </a:ext>
                </a:extLst>
              </a:tr>
              <a:tr h="1920240">
                <a:tc>
                  <a:txBody>
                    <a:bodyPr/>
                    <a:lstStyle/>
                    <a:p>
                      <a:r>
                        <a:rPr lang="en-US" sz="2800" b="1"/>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i="0" u="none" strike="noStrike" kern="1200" baseline="0" dirty="0">
                          <a:solidFill>
                            <a:schemeClr val="tx2"/>
                          </a:solidFill>
                          <a:latin typeface="+mn-lt"/>
                          <a:ea typeface="+mn-ea"/>
                          <a:cs typeface="+mn-cs"/>
                        </a:rPr>
                        <a:t>A plane contains at least three noncollinear points.</a:t>
                      </a:r>
                    </a:p>
                    <a:p>
                      <a:r>
                        <a:rPr lang="en-US" sz="2800" b="1" i="0" u="none" strike="noStrike" kern="1200" baseline="0" dirty="0">
                          <a:solidFill>
                            <a:schemeClr val="tx1"/>
                          </a:solidFill>
                          <a:latin typeface="+mn-lt"/>
                          <a:ea typeface="+mn-ea"/>
                          <a:cs typeface="+mn-cs"/>
                        </a:rPr>
                        <a:t>Example</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Plane </a:t>
                      </a:r>
                      <a:r>
                        <a:rPr lang="en-US" sz="2800" kern="1200" dirty="0">
                          <a:solidFill>
                            <a:schemeClr val="tx2"/>
                          </a:solidFill>
                          <a:effectLst/>
                          <a:latin typeface="+mn-lt"/>
                          <a:ea typeface="+mn-ea"/>
                          <a:cs typeface="+mn-cs"/>
                        </a:rPr>
                        <a:t>𝒦</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contains noncollinear points </a:t>
                      </a:r>
                      <a:r>
                        <a:rPr lang="en-US" sz="2800" b="0" i="1" u="none" strike="noStrike" kern="1200" baseline="0" dirty="0">
                          <a:solidFill>
                            <a:schemeClr val="tx2"/>
                          </a:solidFill>
                          <a:latin typeface="+mn-lt"/>
                          <a:ea typeface="+mn-ea"/>
                          <a:cs typeface="+mn-cs"/>
                        </a:rPr>
                        <a:t>A</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B</a:t>
                      </a:r>
                      <a:r>
                        <a:rPr lang="en-US" sz="2800" b="0" i="0" u="none" strike="noStrike" kern="1200" baseline="0" dirty="0">
                          <a:solidFill>
                            <a:schemeClr val="tx2"/>
                          </a:solidFill>
                          <a:latin typeface="+mn-lt"/>
                          <a:ea typeface="+mn-ea"/>
                          <a:cs typeface="+mn-cs"/>
                        </a:rPr>
                        <a:t>, and </a:t>
                      </a:r>
                      <a:r>
                        <a:rPr lang="en-US" sz="2800" b="0" i="1" u="none" strike="noStrike" kern="1200" baseline="0" dirty="0">
                          <a:solidFill>
                            <a:schemeClr val="tx2"/>
                          </a:solidFill>
                          <a:latin typeface="+mn-lt"/>
                          <a:ea typeface="+mn-ea"/>
                          <a:cs typeface="+mn-cs"/>
                        </a:rPr>
                        <a:t>C</a:t>
                      </a:r>
                      <a:r>
                        <a:rPr lang="en-US" sz="2800" b="0" i="0" u="none" strike="noStrike" kern="1200" baseline="0" dirty="0">
                          <a:solidFill>
                            <a:schemeClr val="tx2"/>
                          </a:solidFill>
                          <a:latin typeface="+mn-lt"/>
                          <a:ea typeface="+mn-ea"/>
                          <a:cs typeface="+mn-cs"/>
                        </a:rPr>
                        <a:t>.</a:t>
                      </a:r>
                      <a:r>
                        <a:rPr lang="en-US" sz="18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7052797"/>
                  </a:ext>
                </a:extLst>
              </a:tr>
              <a:tr h="2834640">
                <a:tc>
                  <a:txBody>
                    <a:bodyPr/>
                    <a:lstStyle/>
                    <a:p>
                      <a:r>
                        <a:rPr lang="en-US" sz="2800" b="1"/>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i="0" u="none" strike="noStrike" kern="1200" baseline="0" dirty="0">
                          <a:solidFill>
                            <a:schemeClr val="tx2"/>
                          </a:solidFill>
                          <a:latin typeface="+mn-lt"/>
                          <a:ea typeface="+mn-ea"/>
                          <a:cs typeface="+mn-cs"/>
                        </a:rPr>
                        <a:t>If two points lie in a plane, then the entire line containing those points lies in that plane.</a:t>
                      </a:r>
                    </a:p>
                    <a:p>
                      <a:r>
                        <a:rPr lang="en-US" sz="2800" b="1" i="0" u="none" strike="noStrike" kern="1200" baseline="0" dirty="0">
                          <a:solidFill>
                            <a:schemeClr val="tx1"/>
                          </a:solidFill>
                          <a:latin typeface="+mn-lt"/>
                          <a:ea typeface="+mn-ea"/>
                          <a:cs typeface="+mn-cs"/>
                        </a:rPr>
                        <a:t>Example</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Points </a:t>
                      </a:r>
                      <a:r>
                        <a:rPr lang="en-US" sz="2800" b="0" i="1" u="none" strike="noStrike" kern="1200" baseline="0" dirty="0">
                          <a:solidFill>
                            <a:schemeClr val="tx2"/>
                          </a:solidFill>
                          <a:latin typeface="+mn-lt"/>
                          <a:ea typeface="+mn-ea"/>
                          <a:cs typeface="+mn-cs"/>
                        </a:rPr>
                        <a:t>A </a:t>
                      </a:r>
                      <a:r>
                        <a:rPr lang="en-US" sz="2800" b="0" i="0" u="none" strike="noStrike" kern="1200" baseline="0" dirty="0">
                          <a:solidFill>
                            <a:schemeClr val="tx2"/>
                          </a:solidFill>
                          <a:latin typeface="+mn-lt"/>
                          <a:ea typeface="+mn-ea"/>
                          <a:cs typeface="+mn-cs"/>
                        </a:rPr>
                        <a:t>and </a:t>
                      </a:r>
                      <a:r>
                        <a:rPr lang="en-US" sz="2800" b="0" i="1" u="none" strike="noStrike" kern="1200" baseline="0" dirty="0">
                          <a:solidFill>
                            <a:schemeClr val="tx2"/>
                          </a:solidFill>
                          <a:latin typeface="+mn-lt"/>
                          <a:ea typeface="+mn-ea"/>
                          <a:cs typeface="+mn-cs"/>
                        </a:rPr>
                        <a:t>B </a:t>
                      </a:r>
                      <a:r>
                        <a:rPr lang="en-US" sz="2800" b="0" i="0" u="none" strike="noStrike" kern="1200" baseline="0" dirty="0">
                          <a:solidFill>
                            <a:schemeClr val="tx2"/>
                          </a:solidFill>
                          <a:latin typeface="+mn-lt"/>
                          <a:ea typeface="+mn-ea"/>
                          <a:cs typeface="+mn-cs"/>
                        </a:rPr>
                        <a:t>lie in plane </a:t>
                      </a:r>
                      <a:r>
                        <a:rPr lang="en-US" sz="2800" kern="1200" dirty="0">
                          <a:solidFill>
                            <a:schemeClr val="tx2"/>
                          </a:solidFill>
                          <a:effectLst/>
                          <a:latin typeface="+mn-lt"/>
                          <a:ea typeface="+mn-ea"/>
                          <a:cs typeface="+mn-cs"/>
                        </a:rPr>
                        <a:t>𝒦</a:t>
                      </a:r>
                      <a:r>
                        <a:rPr lang="en-US" sz="2800" b="0" i="0" u="none" strike="noStrike" kern="1200" baseline="0" dirty="0">
                          <a:solidFill>
                            <a:schemeClr val="tx2"/>
                          </a:solidFill>
                          <a:latin typeface="+mn-lt"/>
                          <a:ea typeface="+mn-ea"/>
                          <a:cs typeface="+mn-cs"/>
                        </a:rPr>
                        <a:t>, and line </a:t>
                      </a:r>
                      <a:r>
                        <a:rPr lang="en-US" sz="2800" kern="1200" dirty="0">
                          <a:solidFill>
                            <a:schemeClr val="tx2"/>
                          </a:solidFill>
                          <a:effectLst/>
                          <a:latin typeface="+mn-lt"/>
                          <a:ea typeface="+mn-ea"/>
                          <a:cs typeface="+mn-cs"/>
                        </a:rPr>
                        <a:t>𝓂</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contains points </a:t>
                      </a:r>
                      <a:r>
                        <a:rPr lang="en-US" sz="2800" b="0" i="1" u="none" strike="noStrike" kern="1200" baseline="0" dirty="0">
                          <a:solidFill>
                            <a:schemeClr val="tx2"/>
                          </a:solidFill>
                          <a:latin typeface="+mn-lt"/>
                          <a:ea typeface="+mn-ea"/>
                          <a:cs typeface="+mn-cs"/>
                        </a:rPr>
                        <a:t>A </a:t>
                      </a:r>
                      <a:r>
                        <a:rPr lang="en-US" sz="2800" b="0" i="0" u="none" strike="noStrike" kern="1200" baseline="0" dirty="0">
                          <a:solidFill>
                            <a:schemeClr val="tx2"/>
                          </a:solidFill>
                          <a:latin typeface="+mn-lt"/>
                          <a:ea typeface="+mn-ea"/>
                          <a:cs typeface="+mn-cs"/>
                        </a:rPr>
                        <a:t>and </a:t>
                      </a:r>
                      <a:r>
                        <a:rPr lang="en-US" sz="2800" b="0" i="1" u="none" strike="noStrike" kern="1200" baseline="0" dirty="0">
                          <a:solidFill>
                            <a:schemeClr val="tx2"/>
                          </a:solidFill>
                          <a:latin typeface="+mn-lt"/>
                          <a:ea typeface="+mn-ea"/>
                          <a:cs typeface="+mn-cs"/>
                        </a:rPr>
                        <a:t>B</a:t>
                      </a:r>
                      <a:r>
                        <a:rPr lang="en-US" sz="2800" b="0" i="0" u="none" strike="noStrike" kern="1200" baseline="0" dirty="0">
                          <a:solidFill>
                            <a:schemeClr val="tx2"/>
                          </a:solidFill>
                          <a:latin typeface="+mn-lt"/>
                          <a:ea typeface="+mn-ea"/>
                          <a:cs typeface="+mn-cs"/>
                        </a:rPr>
                        <a:t>, so line </a:t>
                      </a:r>
                      <a:r>
                        <a:rPr lang="en-US" sz="2800" kern="1200" dirty="0">
                          <a:solidFill>
                            <a:schemeClr val="tx2"/>
                          </a:solidFill>
                          <a:effectLst/>
                          <a:latin typeface="+mn-lt"/>
                          <a:ea typeface="+mn-ea"/>
                          <a:cs typeface="+mn-cs"/>
                        </a:rPr>
                        <a:t>𝓂</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in plane </a:t>
                      </a:r>
                      <a:r>
                        <a:rPr lang="en-US" sz="2800" kern="1200" dirty="0">
                          <a:solidFill>
                            <a:schemeClr val="tx2"/>
                          </a:solidFill>
                          <a:effectLst/>
                          <a:latin typeface="+mn-lt"/>
                          <a:ea typeface="+mn-ea"/>
                          <a:cs typeface="+mn-cs"/>
                        </a:rPr>
                        <a:t>𝒦</a:t>
                      </a:r>
                      <a:r>
                        <a:rPr lang="en-US" sz="2800" b="0" i="0" u="none" strike="noStrike" kern="1200" baseline="0" dirty="0">
                          <a:solidFill>
                            <a:schemeClr val="tx2"/>
                          </a:solidFill>
                          <a:latin typeface="+mn-lt"/>
                          <a:ea typeface="+mn-ea"/>
                          <a:cs typeface="+mn-cs"/>
                        </a:rPr>
                        <a:t>.</a:t>
                      </a:r>
                      <a:r>
                        <a:rPr lang="en-US" sz="18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7855228"/>
                  </a:ext>
                </a:extLst>
              </a:tr>
            </a:tbl>
          </a:graphicData>
        </a:graphic>
      </p:graphicFrame>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Distance Between a Point and a Line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1085" y="3000023"/>
            <a:ext cx="2667000" cy="914400"/>
          </a:xfrm>
          <a:prstGeom prst="rect">
            <a:avLst/>
          </a:prstGeom>
        </p:spPr>
      </p:pic>
    </p:spTree>
    <p:extLst>
      <p:ext uri="{BB962C8B-B14F-4D97-AF65-F5344CB8AC3E}">
        <p14:creationId xmlns:p14="http://schemas.microsoft.com/office/powerpoint/2010/main" val="182827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268933"/>
            <a:ext cx="11269472"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649164139"/>
              </p:ext>
            </p:extLst>
          </p:nvPr>
        </p:nvGraphicFramePr>
        <p:xfrm>
          <a:off x="593985" y="975943"/>
          <a:ext cx="11269472" cy="5128895"/>
        </p:xfrm>
        <a:graphic>
          <a:graphicData uri="http://schemas.openxmlformats.org/drawingml/2006/table">
            <a:tbl>
              <a:tblPr firstRow="1" bandRow="1">
                <a:tableStyleId>{5C22544A-7EE6-4342-B048-85BDC9FD1C3A}</a:tableStyleId>
              </a:tblPr>
              <a:tblGrid>
                <a:gridCol w="784045">
                  <a:extLst>
                    <a:ext uri="{9D8B030D-6E8A-4147-A177-3AD203B41FA5}">
                      <a16:colId xmlns:a16="http://schemas.microsoft.com/office/drawing/2014/main" val="4155292921"/>
                    </a:ext>
                  </a:extLst>
                </a:gridCol>
                <a:gridCol w="7046642">
                  <a:extLst>
                    <a:ext uri="{9D8B030D-6E8A-4147-A177-3AD203B41FA5}">
                      <a16:colId xmlns:a16="http://schemas.microsoft.com/office/drawing/2014/main" val="1870023156"/>
                    </a:ext>
                  </a:extLst>
                </a:gridCol>
                <a:gridCol w="3438785">
                  <a:extLst>
                    <a:ext uri="{9D8B030D-6E8A-4147-A177-3AD203B41FA5}">
                      <a16:colId xmlns:a16="http://schemas.microsoft.com/office/drawing/2014/main" val="614097397"/>
                    </a:ext>
                  </a:extLst>
                </a:gridCol>
              </a:tblGrid>
              <a:tr h="474523">
                <a:tc gridSpan="3">
                  <a:txBody>
                    <a:bodyPr/>
                    <a:lstStyle/>
                    <a:p>
                      <a:endParaRPr lang="en-US" sz="2800" b="0" i="0" u="none" strike="noStrike" kern="1200" baseline="0">
                        <a:solidFill>
                          <a:srgbClr val="0070C0"/>
                        </a:solidFill>
                        <a:latin typeface="+mn-lt"/>
                        <a:ea typeface="+mn-ea"/>
                        <a:cs typeface="+mn-cs"/>
                      </a:endParaRPr>
                    </a:p>
                  </a:txBody>
                  <a:tcP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2682515"/>
                  </a:ext>
                </a:extLst>
              </a:tr>
              <a:tr h="1581606">
                <a:tc>
                  <a:txBody>
                    <a:bodyPr/>
                    <a:lstStyle/>
                    <a:p>
                      <a:r>
                        <a:rPr lang="en-US" sz="2800" b="1"/>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i="0" u="none" strike="noStrike" kern="1200" baseline="0" dirty="0">
                          <a:solidFill>
                            <a:schemeClr val="tx2"/>
                          </a:solidFill>
                          <a:latin typeface="+mn-lt"/>
                          <a:ea typeface="+mn-ea"/>
                          <a:cs typeface="+mn-cs"/>
                        </a:rPr>
                        <a:t>If two lines intersect, then their intersection is exactly one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a:solidFill>
                            <a:schemeClr val="tx1"/>
                          </a:solidFill>
                          <a:latin typeface="+mn-lt"/>
                          <a:ea typeface="+mn-ea"/>
                          <a:cs typeface="+mn-cs"/>
                        </a:rPr>
                        <a:t>Example</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Lines </a:t>
                      </a:r>
                      <a:r>
                        <a:rPr lang="en-US" sz="2800" kern="1200" dirty="0">
                          <a:solidFill>
                            <a:schemeClr val="tx2"/>
                          </a:solidFill>
                          <a:effectLst/>
                          <a:latin typeface="+mn-lt"/>
                          <a:ea typeface="+mn-ea"/>
                          <a:cs typeface="+mn-cs"/>
                        </a:rPr>
                        <a:t>𝓈 </a:t>
                      </a:r>
                      <a:r>
                        <a:rPr lang="en-US" sz="2800" b="0" i="0" u="none" strike="noStrike" kern="1200" baseline="0" dirty="0">
                          <a:solidFill>
                            <a:schemeClr val="tx2"/>
                          </a:solidFill>
                          <a:latin typeface="+mn-lt"/>
                          <a:ea typeface="+mn-ea"/>
                          <a:cs typeface="+mn-cs"/>
                        </a:rPr>
                        <a:t>and </a:t>
                      </a:r>
                      <a:r>
                        <a:rPr lang="en-US" sz="2800" kern="1200" dirty="0">
                          <a:solidFill>
                            <a:schemeClr val="tx2"/>
                          </a:solidFill>
                          <a:effectLst/>
                          <a:latin typeface="+mn-lt"/>
                          <a:ea typeface="+mn-ea"/>
                          <a:cs typeface="+mn-cs"/>
                        </a:rPr>
                        <a:t>𝓉 </a:t>
                      </a:r>
                      <a:r>
                        <a:rPr lang="en-US" sz="2800" b="0" i="0" u="none" strike="noStrike" kern="1200" baseline="0" dirty="0">
                          <a:solidFill>
                            <a:schemeClr val="tx2"/>
                          </a:solidFill>
                          <a:latin typeface="+mn-lt"/>
                          <a:ea typeface="+mn-ea"/>
                          <a:cs typeface="+mn-cs"/>
                        </a:rPr>
                        <a:t>intersect at point </a:t>
                      </a:r>
                      <a:r>
                        <a:rPr lang="en-US" sz="2800" b="0" i="1" u="none" strike="noStrike" kern="1200" baseline="0" dirty="0">
                          <a:solidFill>
                            <a:schemeClr val="tx2"/>
                          </a:solidFill>
                          <a:latin typeface="+mn-lt"/>
                          <a:ea typeface="+mn-ea"/>
                          <a:cs typeface="+mn-cs"/>
                        </a:rPr>
                        <a:t>P</a:t>
                      </a:r>
                      <a:r>
                        <a:rPr lang="en-US" sz="2800" b="0" i="0" u="none" strike="noStrike" kern="1200" baseline="0" dirty="0">
                          <a:solidFill>
                            <a:schemeClr val="tx2"/>
                          </a:solidFill>
                          <a:latin typeface="+mn-lt"/>
                          <a:ea typeface="+mn-ea"/>
                          <a:cs typeface="+mn-cs"/>
                        </a:rPr>
                        <a:t>. </a:t>
                      </a:r>
                      <a:endParaRPr lang="en-US" sz="1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652865"/>
                  </a:ext>
                </a:extLst>
              </a:tr>
              <a:tr h="3029129">
                <a:tc>
                  <a:txBody>
                    <a:bodyPr/>
                    <a:lstStyle/>
                    <a:p>
                      <a:r>
                        <a:rPr lang="en-US" sz="2800" b="1"/>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i="0" u="none" strike="noStrike" kern="1200" baseline="0" dirty="0">
                          <a:solidFill>
                            <a:schemeClr val="tx2"/>
                          </a:solidFill>
                          <a:latin typeface="+mn-lt"/>
                          <a:ea typeface="+mn-ea"/>
                          <a:cs typeface="+mn-cs"/>
                        </a:rPr>
                        <a:t>If two planes intersect, then their intersection is a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u="none" strike="noStrike" kern="1200" baseline="0" dirty="0">
                          <a:solidFill>
                            <a:schemeClr val="tx1"/>
                          </a:solidFill>
                          <a:latin typeface="+mn-lt"/>
                          <a:ea typeface="+mn-ea"/>
                          <a:cs typeface="+mn-cs"/>
                        </a:rPr>
                        <a:t>Example</a:t>
                      </a:r>
                      <a:r>
                        <a:rPr lang="en-US" sz="2800" b="0" i="0" u="none" strike="noStrike" kern="1200" baseline="0" dirty="0">
                          <a:solidFill>
                            <a:schemeClr val="tx2"/>
                          </a:solidFill>
                          <a:latin typeface="+mn-lt"/>
                          <a:ea typeface="+mn-ea"/>
                          <a:cs typeface="+mn-cs"/>
                        </a:rPr>
                        <a:t> Planes </a:t>
                      </a:r>
                      <a:r>
                        <a:rPr lang="en-US" sz="2800" kern="1200" dirty="0">
                          <a:solidFill>
                            <a:schemeClr val="tx2"/>
                          </a:solidFill>
                          <a:effectLst/>
                          <a:latin typeface="+mn-lt"/>
                          <a:ea typeface="+mn-ea"/>
                          <a:cs typeface="+mn-cs"/>
                        </a:rPr>
                        <a:t>ℱ </a:t>
                      </a:r>
                      <a:r>
                        <a:rPr lang="en-US" sz="2800" b="0" i="0" u="none" strike="noStrike" kern="1200" baseline="0" dirty="0">
                          <a:solidFill>
                            <a:schemeClr val="tx2"/>
                          </a:solidFill>
                          <a:latin typeface="+mn-lt"/>
                          <a:ea typeface="+mn-ea"/>
                          <a:cs typeface="+mn-cs"/>
                        </a:rPr>
                        <a:t>and </a:t>
                      </a:r>
                      <a:r>
                        <a:rPr lang="en-US" sz="2800" kern="1200" dirty="0">
                          <a:solidFill>
                            <a:schemeClr val="tx2"/>
                          </a:solidFill>
                          <a:effectLst/>
                          <a:latin typeface="+mn-lt"/>
                          <a:ea typeface="+mn-ea"/>
                          <a:cs typeface="+mn-cs"/>
                        </a:rPr>
                        <a:t>𝒢 </a:t>
                      </a:r>
                      <a:r>
                        <a:rPr lang="en-US" sz="2800" b="0" i="0" u="none" strike="noStrike" kern="1200" baseline="0" dirty="0">
                          <a:solidFill>
                            <a:schemeClr val="tx2"/>
                          </a:solidFill>
                          <a:latin typeface="+mn-lt"/>
                          <a:ea typeface="+mn-ea"/>
                          <a:cs typeface="+mn-cs"/>
                        </a:rPr>
                        <a:t>intersect </a:t>
                      </a:r>
                      <a:br>
                        <a:rPr lang="en-US" sz="2800" b="0" i="0" u="none" strike="noStrike" kern="1200" baseline="0" dirty="0">
                          <a:solidFill>
                            <a:schemeClr val="tx2"/>
                          </a:solidFill>
                          <a:latin typeface="+mn-lt"/>
                          <a:ea typeface="+mn-ea"/>
                          <a:cs typeface="+mn-cs"/>
                        </a:rPr>
                      </a:br>
                      <a:r>
                        <a:rPr lang="en-US" sz="2800" b="0" i="0" u="none" strike="noStrike" kern="1200" baseline="0" dirty="0">
                          <a:solidFill>
                            <a:schemeClr val="tx2"/>
                          </a:solidFill>
                          <a:latin typeface="+mn-lt"/>
                          <a:ea typeface="+mn-ea"/>
                          <a:cs typeface="+mn-cs"/>
                        </a:rPr>
                        <a:t>in line </a:t>
                      </a:r>
                      <a:r>
                        <a:rPr lang="en-US" sz="2800" kern="1200" dirty="0">
                          <a:solidFill>
                            <a:schemeClr val="tx2"/>
                          </a:solidFill>
                          <a:effectLst/>
                          <a:latin typeface="+mn-lt"/>
                          <a:ea typeface="+mn-ea"/>
                          <a:cs typeface="+mn-cs"/>
                        </a:rPr>
                        <a:t>𝓌</a:t>
                      </a:r>
                      <a:r>
                        <a:rPr lang="en-US" sz="2800" b="0" i="0" u="none" strike="noStrike" kern="1200" baseline="0" dirty="0">
                          <a:solidFill>
                            <a:schemeClr val="tx2"/>
                          </a:solidFill>
                          <a:latin typeface="+mn-lt"/>
                          <a:ea typeface="+mn-ea"/>
                          <a:cs typeface="+mn-cs"/>
                        </a:rPr>
                        <a:t>.</a:t>
                      </a:r>
                      <a:r>
                        <a:rPr lang="en-US" sz="1800" b="0" i="0" u="none" strike="noStrike" kern="1200" baseline="0" dirty="0">
                          <a:solidFill>
                            <a:schemeClr val="tx2"/>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7855228"/>
                  </a:ext>
                </a:extLst>
              </a:tr>
            </a:tbl>
          </a:graphicData>
        </a:graphic>
      </p:graphicFrame>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Distance Between a Point and a Line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4369" y="3233655"/>
            <a:ext cx="2667000" cy="2628900"/>
          </a:xfrm>
          <a:prstGeom prst="rect">
            <a:avLst/>
          </a:prstGeom>
        </p:spPr>
      </p:pic>
      <p:pic>
        <p:nvPicPr>
          <p:cNvPr id="7" name="Picture 6">
            <a:extLst>
              <a:ext uri="{FF2B5EF4-FFF2-40B4-BE49-F238E27FC236}">
                <a16:creationId xmlns:a16="http://schemas.microsoft.com/office/drawing/2014/main" id="{0BC1D30B-2DD5-4EA9-91BE-0CADB6845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4369" y="1732182"/>
            <a:ext cx="2667000" cy="1038225"/>
          </a:xfrm>
          <a:prstGeom prst="rect">
            <a:avLst/>
          </a:prstGeom>
        </p:spPr>
      </p:pic>
    </p:spTree>
    <p:extLst>
      <p:ext uri="{BB962C8B-B14F-4D97-AF65-F5344CB8AC3E}">
        <p14:creationId xmlns:p14="http://schemas.microsoft.com/office/powerpoint/2010/main" val="2899545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Identify Postulates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530396" y="1619075"/>
            <a:ext cx="7174948" cy="469638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ARCHITECTURE </a:t>
            </a:r>
            <a:r>
              <a:rPr lang="en-US" sz="2800" b="1" dirty="0"/>
              <a:t>Explain how the photo illustrates that each statement is true. Then state the postulate that can be used to show that the statement is true.</a:t>
            </a:r>
          </a:p>
          <a:p>
            <a:r>
              <a:rPr lang="en-US" sz="2800" b="1" dirty="0">
                <a:solidFill>
                  <a:schemeClr val="tx1"/>
                </a:solidFill>
              </a:rPr>
              <a:t>a. Lines </a:t>
            </a:r>
            <a:r>
              <a:rPr lang="en-US" sz="2800" b="1" dirty="0">
                <a:solidFill>
                  <a:schemeClr val="tx1"/>
                </a:solidFill>
                <a:effectLst/>
                <a:ea typeface="Calibri" panose="020F0502020204030204" pitchFamily="34" charset="0"/>
                <a:cs typeface="Cambria Math" panose="02040503050406030204" pitchFamily="18" charset="0"/>
              </a:rPr>
              <a:t>𝓃</a:t>
            </a:r>
            <a:r>
              <a:rPr lang="en-US" sz="2800" b="1" dirty="0">
                <a:solidFill>
                  <a:schemeClr val="tx1"/>
                </a:solidFill>
              </a:rPr>
              <a:t> and </a:t>
            </a:r>
            <a:r>
              <a:rPr lang="en-US" sz="2800" b="1" dirty="0">
                <a:solidFill>
                  <a:schemeClr val="tx1"/>
                </a:solidFill>
                <a:effectLst/>
                <a:ea typeface="Calibri" panose="020F0502020204030204" pitchFamily="34" charset="0"/>
                <a:cs typeface="Cambria Math" panose="02040503050406030204" pitchFamily="18" charset="0"/>
              </a:rPr>
              <a:t>𝓅</a:t>
            </a:r>
            <a:r>
              <a:rPr lang="en-US" sz="2800" b="1" dirty="0">
                <a:solidFill>
                  <a:schemeClr val="tx1"/>
                </a:solidFill>
              </a:rPr>
              <a:t> intersect at point </a:t>
            </a:r>
            <a:r>
              <a:rPr lang="en-US" sz="2800" b="1" i="1" dirty="0">
                <a:solidFill>
                  <a:schemeClr val="tx1"/>
                </a:solidFill>
              </a:rPr>
              <a:t>D</a:t>
            </a:r>
            <a:r>
              <a:rPr lang="en-US" sz="2800" b="1" dirty="0">
                <a:solidFill>
                  <a:schemeClr val="tx1"/>
                </a:solidFill>
              </a:rPr>
              <a:t>.</a:t>
            </a:r>
          </a:p>
          <a:p>
            <a:r>
              <a:rPr lang="en-US" sz="2800" b="1" dirty="0">
                <a:solidFill>
                  <a:schemeClr val="tx1"/>
                </a:solidFill>
              </a:rPr>
              <a:t>b. Points </a:t>
            </a:r>
            <a:r>
              <a:rPr lang="en-US" sz="2800" b="1" i="1" dirty="0">
                <a:solidFill>
                  <a:schemeClr val="tx1"/>
                </a:solidFill>
              </a:rPr>
              <a:t>A</a:t>
            </a:r>
            <a:r>
              <a:rPr lang="en-US" sz="2800" b="1" dirty="0">
                <a:solidFill>
                  <a:schemeClr val="tx1"/>
                </a:solidFill>
              </a:rPr>
              <a:t>, </a:t>
            </a:r>
            <a:r>
              <a:rPr lang="en-US" sz="2800" b="1" i="1" dirty="0">
                <a:solidFill>
                  <a:schemeClr val="tx1"/>
                </a:solidFill>
              </a:rPr>
              <a:t>B</a:t>
            </a:r>
            <a:r>
              <a:rPr lang="en-US" sz="2800" b="1" dirty="0">
                <a:solidFill>
                  <a:schemeClr val="tx1"/>
                </a:solidFill>
              </a:rPr>
              <a:t>, and </a:t>
            </a:r>
            <a:r>
              <a:rPr lang="en-US" sz="2800" b="1" i="1" dirty="0">
                <a:solidFill>
                  <a:schemeClr val="tx1"/>
                </a:solidFill>
              </a:rPr>
              <a:t>D</a:t>
            </a:r>
            <a:r>
              <a:rPr lang="en-US" sz="2800" b="1" dirty="0">
                <a:solidFill>
                  <a:schemeClr val="tx1"/>
                </a:solidFill>
              </a:rPr>
              <a:t> determine a plane.</a:t>
            </a:r>
          </a:p>
          <a:p>
            <a:pPr marL="449263" indent="-449263"/>
            <a:r>
              <a:rPr lang="en-US" sz="2800" b="1" dirty="0">
                <a:solidFill>
                  <a:schemeClr val="tx1"/>
                </a:solidFill>
              </a:rPr>
              <a:t>c. The plane that contains </a:t>
            </a:r>
            <a:r>
              <a:rPr lang="en-US" sz="2800" b="1" i="1" dirty="0">
                <a:solidFill>
                  <a:schemeClr val="tx1"/>
                </a:solidFill>
              </a:rPr>
              <a:t>A</a:t>
            </a:r>
            <a:r>
              <a:rPr lang="en-US" sz="2800" b="1" dirty="0">
                <a:solidFill>
                  <a:schemeClr val="tx1"/>
                </a:solidFill>
              </a:rPr>
              <a:t>, </a:t>
            </a:r>
            <a:r>
              <a:rPr lang="en-US" sz="2800" b="1" i="1" dirty="0">
                <a:solidFill>
                  <a:schemeClr val="tx1"/>
                </a:solidFill>
              </a:rPr>
              <a:t>D</a:t>
            </a:r>
            <a:r>
              <a:rPr lang="en-US" sz="2800" b="1" dirty="0">
                <a:solidFill>
                  <a:schemeClr val="tx1"/>
                </a:solidFill>
              </a:rPr>
              <a:t>, and </a:t>
            </a:r>
            <a:r>
              <a:rPr lang="en-US" sz="2800" b="1" i="1" dirty="0">
                <a:solidFill>
                  <a:schemeClr val="tx1"/>
                </a:solidFill>
              </a:rPr>
              <a:t>E</a:t>
            </a:r>
            <a:r>
              <a:rPr lang="en-US" sz="2800" b="1" dirty="0">
                <a:solidFill>
                  <a:schemeClr val="tx1"/>
                </a:solidFill>
              </a:rPr>
              <a:t> intersects the plane that contains </a:t>
            </a:r>
            <a:r>
              <a:rPr lang="en-US" sz="2800" b="1" i="1" dirty="0">
                <a:solidFill>
                  <a:schemeClr val="tx1"/>
                </a:solidFill>
              </a:rPr>
              <a:t>F</a:t>
            </a:r>
            <a:r>
              <a:rPr lang="en-US" sz="2800" b="1" dirty="0">
                <a:solidFill>
                  <a:schemeClr val="tx1"/>
                </a:solidFill>
              </a:rPr>
              <a:t>, </a:t>
            </a:r>
            <a:r>
              <a:rPr lang="en-US" sz="2800" b="1" i="1" dirty="0">
                <a:solidFill>
                  <a:schemeClr val="tx1"/>
                </a:solidFill>
              </a:rPr>
              <a:t>G</a:t>
            </a:r>
            <a:r>
              <a:rPr lang="en-US" sz="2800" b="1" dirty="0">
                <a:solidFill>
                  <a:schemeClr val="tx1"/>
                </a:solidFill>
              </a:rPr>
              <a:t>, and </a:t>
            </a:r>
            <a:r>
              <a:rPr lang="en-US" sz="2800" b="1" i="1" dirty="0">
                <a:solidFill>
                  <a:schemeClr val="tx1"/>
                </a:solidFill>
              </a:rPr>
              <a:t>E</a:t>
            </a:r>
            <a:r>
              <a:rPr lang="en-US" sz="2800" b="1" dirty="0">
                <a:solidFill>
                  <a:schemeClr val="tx1"/>
                </a:solidFill>
              </a:rPr>
              <a:t> in line </a:t>
            </a:r>
            <a:r>
              <a:rPr lang="en-US" sz="2800" b="1" dirty="0">
                <a:solidFill>
                  <a:schemeClr val="tx1"/>
                </a:solidFill>
                <a:effectLst/>
                <a:ea typeface="Calibri" panose="020F0502020204030204" pitchFamily="34" charset="0"/>
                <a:cs typeface="Cambria Math" panose="02040503050406030204" pitchFamily="18" charset="0"/>
              </a:rPr>
              <a:t>𝓀</a:t>
            </a:r>
            <a:r>
              <a:rPr lang="en-US" sz="2800" b="1" dirty="0">
                <a:solidFill>
                  <a:schemeClr val="tx1"/>
                </a:solidFill>
              </a:rPr>
              <a:t>.</a:t>
            </a:r>
          </a:p>
        </p:txBody>
      </p:sp>
      <p:pic>
        <p:nvPicPr>
          <p:cNvPr id="2" name="Picture 1" descr="Diagram&#10;&#10;Description automatically generated"/>
          <p:cNvPicPr>
            <a:picLocks noChangeAspect="1"/>
          </p:cNvPicPr>
          <p:nvPr/>
        </p:nvPicPr>
        <p:blipFill>
          <a:blip r:embed="rId2"/>
          <a:stretch>
            <a:fillRect/>
          </a:stretch>
        </p:blipFill>
        <p:spPr>
          <a:xfrm>
            <a:off x="8333998" y="1679035"/>
            <a:ext cx="3144342" cy="4059325"/>
          </a:xfrm>
          <a:prstGeom prst="rect">
            <a:avLst/>
          </a:prstGeom>
        </p:spPr>
      </p:pic>
    </p:spTree>
    <p:extLst>
      <p:ext uri="{BB962C8B-B14F-4D97-AF65-F5344CB8AC3E}">
        <p14:creationId xmlns:p14="http://schemas.microsoft.com/office/powerpoint/2010/main" val="209284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Identify Postulates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530396" y="1619075"/>
            <a:ext cx="7174948" cy="469638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 Lines </a:t>
            </a:r>
            <a:r>
              <a:rPr lang="en-US" sz="2800" b="1" dirty="0">
                <a:solidFill>
                  <a:schemeClr val="tx1"/>
                </a:solidFill>
                <a:effectLst/>
                <a:ea typeface="Calibri" panose="020F0502020204030204" pitchFamily="34" charset="0"/>
                <a:cs typeface="Cambria Math" panose="02040503050406030204" pitchFamily="18" charset="0"/>
              </a:rPr>
              <a:t>𝓃</a:t>
            </a:r>
            <a:r>
              <a:rPr lang="en-US" sz="2800" b="1" dirty="0">
                <a:solidFill>
                  <a:schemeClr val="tx1"/>
                </a:solidFill>
              </a:rPr>
              <a:t> and </a:t>
            </a:r>
            <a:r>
              <a:rPr lang="en-US" sz="2800" b="1" dirty="0">
                <a:solidFill>
                  <a:schemeClr val="tx1"/>
                </a:solidFill>
                <a:effectLst/>
                <a:ea typeface="Calibri" panose="020F0502020204030204" pitchFamily="34" charset="0"/>
                <a:cs typeface="Cambria Math" panose="02040503050406030204" pitchFamily="18" charset="0"/>
              </a:rPr>
              <a:t>𝓅</a:t>
            </a:r>
            <a:r>
              <a:rPr lang="en-US" sz="2800" b="1" dirty="0">
                <a:solidFill>
                  <a:schemeClr val="tx1"/>
                </a:solidFill>
              </a:rPr>
              <a:t> intersect at point </a:t>
            </a:r>
            <a:r>
              <a:rPr lang="en-US" sz="2800" b="1" i="1" dirty="0">
                <a:solidFill>
                  <a:schemeClr val="tx1"/>
                </a:solidFill>
              </a:rPr>
              <a:t>D</a:t>
            </a:r>
            <a:r>
              <a:rPr lang="en-US" sz="2800" b="1" dirty="0">
                <a:solidFill>
                  <a:schemeClr val="tx1"/>
                </a:solidFill>
              </a:rPr>
              <a:t>.</a:t>
            </a:r>
          </a:p>
          <a:p>
            <a:r>
              <a:rPr lang="en-US" sz="2800" dirty="0"/>
              <a:t>The top edges of the building are represented by lines </a:t>
            </a:r>
            <a:r>
              <a:rPr lang="en-US" sz="2800" dirty="0">
                <a:effectLst/>
                <a:ea typeface="Calibri" panose="020F0502020204030204" pitchFamily="34" charset="0"/>
                <a:cs typeface="Cambria Math" panose="02040503050406030204" pitchFamily="18" charset="0"/>
              </a:rPr>
              <a:t>𝓃</a:t>
            </a:r>
            <a:r>
              <a:rPr lang="en-US" sz="2800" i="1" dirty="0"/>
              <a:t> </a:t>
            </a:r>
            <a:r>
              <a:rPr lang="en-US" sz="2800" dirty="0"/>
              <a:t>and </a:t>
            </a:r>
            <a:r>
              <a:rPr lang="en-US" sz="2800" dirty="0">
                <a:effectLst/>
                <a:ea typeface="Calibri" panose="020F0502020204030204" pitchFamily="34" charset="0"/>
                <a:cs typeface="Cambria Math" panose="02040503050406030204" pitchFamily="18" charset="0"/>
              </a:rPr>
              <a:t>𝓅</a:t>
            </a:r>
            <a:r>
              <a:rPr lang="en-US" sz="2800" dirty="0"/>
              <a:t>. The lines intersect at the corner point, </a:t>
            </a:r>
            <a:r>
              <a:rPr lang="en-US" sz="2800" i="1" dirty="0"/>
              <a:t>D</a:t>
            </a:r>
            <a:r>
              <a:rPr lang="en-US" sz="2800" dirty="0"/>
              <a:t>. Postulate</a:t>
            </a:r>
          </a:p>
          <a:p>
            <a:pPr>
              <a:spcBef>
                <a:spcPts val="0"/>
              </a:spcBef>
            </a:pPr>
            <a:r>
              <a:rPr lang="en-US" sz="2800" dirty="0"/>
              <a:t>3.6 states that if two lines intersect, then their intersection is exactly one point.</a:t>
            </a:r>
            <a:endParaRPr lang="en-US" sz="2800" b="1" dirty="0"/>
          </a:p>
        </p:txBody>
      </p:sp>
      <p:pic>
        <p:nvPicPr>
          <p:cNvPr id="6" name="Picture 5">
            <a:extLst>
              <a:ext uri="{FF2B5EF4-FFF2-40B4-BE49-F238E27FC236}">
                <a16:creationId xmlns:a16="http://schemas.microsoft.com/office/drawing/2014/main" id="{A71D23B3-00E9-4384-B828-A60B9BB7E409}"/>
              </a:ext>
            </a:extLst>
          </p:cNvPr>
          <p:cNvPicPr>
            <a:picLocks noChangeAspect="1"/>
          </p:cNvPicPr>
          <p:nvPr/>
        </p:nvPicPr>
        <p:blipFill>
          <a:blip r:embed="rId2"/>
          <a:stretch>
            <a:fillRect/>
          </a:stretch>
        </p:blipFill>
        <p:spPr>
          <a:xfrm>
            <a:off x="8333998" y="1679035"/>
            <a:ext cx="3144342" cy="4059325"/>
          </a:xfrm>
          <a:prstGeom prst="rect">
            <a:avLst/>
          </a:prstGeom>
        </p:spPr>
      </p:pic>
    </p:spTree>
    <p:extLst>
      <p:ext uri="{BB962C8B-B14F-4D97-AF65-F5344CB8AC3E}">
        <p14:creationId xmlns:p14="http://schemas.microsoft.com/office/powerpoint/2010/main" val="72164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Identify Postulates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530396" y="1753849"/>
            <a:ext cx="7178040" cy="31929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b. Points </a:t>
            </a:r>
            <a:r>
              <a:rPr lang="en-US" sz="2800" b="1" i="1" dirty="0">
                <a:solidFill>
                  <a:schemeClr val="tx1"/>
                </a:solidFill>
              </a:rPr>
              <a:t>A</a:t>
            </a:r>
            <a:r>
              <a:rPr lang="en-US" sz="2800" b="1" dirty="0">
                <a:solidFill>
                  <a:schemeClr val="tx1"/>
                </a:solidFill>
              </a:rPr>
              <a:t>, </a:t>
            </a:r>
            <a:r>
              <a:rPr lang="en-US" sz="2800" b="1" i="1" dirty="0">
                <a:solidFill>
                  <a:schemeClr val="tx1"/>
                </a:solidFill>
              </a:rPr>
              <a:t>B</a:t>
            </a:r>
            <a:r>
              <a:rPr lang="en-US" sz="2800" b="1" dirty="0">
                <a:solidFill>
                  <a:schemeClr val="tx1"/>
                </a:solidFill>
              </a:rPr>
              <a:t>, and </a:t>
            </a:r>
            <a:r>
              <a:rPr lang="en-US" sz="2800" b="1" i="1" dirty="0">
                <a:solidFill>
                  <a:schemeClr val="tx1"/>
                </a:solidFill>
              </a:rPr>
              <a:t>D</a:t>
            </a:r>
            <a:r>
              <a:rPr lang="en-US" sz="2800" b="1" dirty="0">
                <a:solidFill>
                  <a:schemeClr val="tx1"/>
                </a:solidFill>
              </a:rPr>
              <a:t> determine a plane.</a:t>
            </a:r>
          </a:p>
          <a:p>
            <a:r>
              <a:rPr lang="en-US" sz="2800" dirty="0"/>
              <a:t>Points </a:t>
            </a:r>
            <a:r>
              <a:rPr lang="en-US" sz="2800" i="1" dirty="0"/>
              <a:t>A</a:t>
            </a:r>
            <a:r>
              <a:rPr lang="en-US" sz="2800" dirty="0"/>
              <a:t>, </a:t>
            </a:r>
            <a:r>
              <a:rPr lang="en-US" sz="2800" i="1" dirty="0"/>
              <a:t>B</a:t>
            </a:r>
            <a:r>
              <a:rPr lang="en-US" sz="2800" dirty="0"/>
              <a:t>, and </a:t>
            </a:r>
            <a:r>
              <a:rPr lang="en-US" sz="2800" i="1" dirty="0"/>
              <a:t>D</a:t>
            </a:r>
            <a:r>
              <a:rPr lang="en-US" sz="2800" dirty="0"/>
              <a:t> are three noncollinear points on the front face of the building. By Postulate 3.2, through any three noncollinear points, there is exactly one plane.</a:t>
            </a:r>
          </a:p>
        </p:txBody>
      </p:sp>
      <p:pic>
        <p:nvPicPr>
          <p:cNvPr id="5" name="Picture 4">
            <a:extLst>
              <a:ext uri="{FF2B5EF4-FFF2-40B4-BE49-F238E27FC236}">
                <a16:creationId xmlns:a16="http://schemas.microsoft.com/office/drawing/2014/main" id="{D905E27B-3E66-4862-AE0F-59E0432494EF}"/>
              </a:ext>
            </a:extLst>
          </p:cNvPr>
          <p:cNvPicPr>
            <a:picLocks noChangeAspect="1"/>
          </p:cNvPicPr>
          <p:nvPr/>
        </p:nvPicPr>
        <p:blipFill>
          <a:blip r:embed="rId2"/>
          <a:stretch>
            <a:fillRect/>
          </a:stretch>
        </p:blipFill>
        <p:spPr>
          <a:xfrm>
            <a:off x="8333998" y="1679035"/>
            <a:ext cx="3144342" cy="4059325"/>
          </a:xfrm>
          <a:prstGeom prst="rect">
            <a:avLst/>
          </a:prstGeom>
        </p:spPr>
      </p:pic>
    </p:spTree>
    <p:extLst>
      <p:ext uri="{BB962C8B-B14F-4D97-AF65-F5344CB8AC3E}">
        <p14:creationId xmlns:p14="http://schemas.microsoft.com/office/powerpoint/2010/main" val="20106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US" sz="2800" b="0">
                <a:solidFill>
                  <a:schemeClr val="tx1"/>
                </a:solidFill>
              </a:rPr>
              <a:t>Identify Postulates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530396" y="1483991"/>
            <a:ext cx="7772400" cy="490641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indent="-449263"/>
            <a:r>
              <a:rPr lang="en-US" sz="2800" b="1" dirty="0">
                <a:solidFill>
                  <a:schemeClr val="tx1"/>
                </a:solidFill>
              </a:rPr>
              <a:t>c. The plane that contains </a:t>
            </a:r>
            <a:r>
              <a:rPr lang="en-US" sz="2800" b="1" i="1" dirty="0">
                <a:solidFill>
                  <a:schemeClr val="tx1"/>
                </a:solidFill>
              </a:rPr>
              <a:t>A</a:t>
            </a:r>
            <a:r>
              <a:rPr lang="en-US" sz="2800" b="1" dirty="0">
                <a:solidFill>
                  <a:schemeClr val="tx1"/>
                </a:solidFill>
              </a:rPr>
              <a:t>, </a:t>
            </a:r>
            <a:r>
              <a:rPr lang="en-US" sz="2800" b="1" i="1" dirty="0">
                <a:solidFill>
                  <a:schemeClr val="tx1"/>
                </a:solidFill>
              </a:rPr>
              <a:t>D</a:t>
            </a:r>
            <a:r>
              <a:rPr lang="en-US" sz="2800" b="1" dirty="0">
                <a:solidFill>
                  <a:schemeClr val="tx1"/>
                </a:solidFill>
              </a:rPr>
              <a:t>, and </a:t>
            </a:r>
            <a:r>
              <a:rPr lang="en-US" sz="2800" b="1" i="1" dirty="0">
                <a:solidFill>
                  <a:schemeClr val="tx1"/>
                </a:solidFill>
              </a:rPr>
              <a:t>E</a:t>
            </a:r>
            <a:r>
              <a:rPr lang="en-US" sz="2800" b="1" dirty="0">
                <a:solidFill>
                  <a:schemeClr val="tx1"/>
                </a:solidFill>
              </a:rPr>
              <a:t> intersects the plane that contains </a:t>
            </a:r>
            <a:r>
              <a:rPr lang="en-US" sz="2800" b="1" i="1" dirty="0">
                <a:solidFill>
                  <a:schemeClr val="tx1"/>
                </a:solidFill>
              </a:rPr>
              <a:t>F</a:t>
            </a:r>
            <a:r>
              <a:rPr lang="en-US" sz="2800" b="1" dirty="0">
                <a:solidFill>
                  <a:schemeClr val="tx1"/>
                </a:solidFill>
              </a:rPr>
              <a:t>, </a:t>
            </a:r>
            <a:r>
              <a:rPr lang="en-US" sz="2800" b="1" i="1" dirty="0">
                <a:solidFill>
                  <a:schemeClr val="tx1"/>
                </a:solidFill>
              </a:rPr>
              <a:t>G</a:t>
            </a:r>
            <a:r>
              <a:rPr lang="en-US" sz="2800" b="1" dirty="0">
                <a:solidFill>
                  <a:schemeClr val="tx1"/>
                </a:solidFill>
              </a:rPr>
              <a:t>, and </a:t>
            </a:r>
            <a:r>
              <a:rPr lang="en-US" sz="2800" b="1" i="1" dirty="0">
                <a:solidFill>
                  <a:schemeClr val="tx1"/>
                </a:solidFill>
              </a:rPr>
              <a:t>E</a:t>
            </a:r>
            <a:r>
              <a:rPr lang="en-US" sz="2800" b="1" dirty="0">
                <a:solidFill>
                  <a:schemeClr val="tx1"/>
                </a:solidFill>
              </a:rPr>
              <a:t> in line </a:t>
            </a:r>
            <a:r>
              <a:rPr lang="en-US" sz="2800" b="1" dirty="0">
                <a:solidFill>
                  <a:schemeClr val="tx1"/>
                </a:solidFill>
                <a:effectLst/>
                <a:ea typeface="Calibri" panose="020F0502020204030204" pitchFamily="34" charset="0"/>
                <a:cs typeface="Cambria Math" panose="02040503050406030204" pitchFamily="18" charset="0"/>
              </a:rPr>
              <a:t>𝓀</a:t>
            </a:r>
            <a:r>
              <a:rPr lang="en-US" sz="2800" b="1" dirty="0">
                <a:solidFill>
                  <a:schemeClr val="tx1"/>
                </a:solidFill>
              </a:rPr>
              <a:t>. </a:t>
            </a:r>
          </a:p>
          <a:p>
            <a:pPr marL="449263" indent="-449263"/>
            <a:r>
              <a:rPr lang="en-US" sz="2800" b="1" dirty="0">
                <a:solidFill>
                  <a:schemeClr val="tx1"/>
                </a:solidFill>
              </a:rPr>
              <a:t>	</a:t>
            </a:r>
            <a:r>
              <a:rPr lang="en-US" sz="2800" dirty="0"/>
              <a:t>The front face of the building can be represented by the plane that contains </a:t>
            </a:r>
            <a:r>
              <a:rPr lang="en-US" sz="2800" i="1" dirty="0"/>
              <a:t>A</a:t>
            </a:r>
            <a:r>
              <a:rPr lang="en-US" sz="2800" dirty="0"/>
              <a:t>, </a:t>
            </a:r>
            <a:r>
              <a:rPr lang="en-US" sz="2800" i="1" dirty="0"/>
              <a:t>D</a:t>
            </a:r>
            <a:r>
              <a:rPr lang="en-US" sz="2800" dirty="0"/>
              <a:t>, and </a:t>
            </a:r>
            <a:r>
              <a:rPr lang="en-US" sz="2800" i="1" dirty="0"/>
              <a:t>E</a:t>
            </a:r>
            <a:r>
              <a:rPr lang="en-US" sz="2800" dirty="0"/>
              <a:t>. The side face of the building can be represented by the plane that contains </a:t>
            </a:r>
            <a:r>
              <a:rPr lang="en-US" sz="2800" i="1" dirty="0"/>
              <a:t>F</a:t>
            </a:r>
            <a:r>
              <a:rPr lang="en-US" sz="2800" dirty="0"/>
              <a:t>, </a:t>
            </a:r>
            <a:r>
              <a:rPr lang="en-US" sz="2800" i="1" dirty="0"/>
              <a:t>G</a:t>
            </a:r>
            <a:r>
              <a:rPr lang="en-US" sz="2800" dirty="0"/>
              <a:t>, and </a:t>
            </a:r>
            <a:r>
              <a:rPr lang="en-US" sz="2800" i="1" dirty="0"/>
              <a:t>E</a:t>
            </a:r>
            <a:r>
              <a:rPr lang="en-US" sz="2800" dirty="0"/>
              <a:t>. These planes intersect at the corner of the building represented by line </a:t>
            </a:r>
            <a:r>
              <a:rPr lang="en-US" sz="2800" dirty="0">
                <a:effectLst/>
                <a:ea typeface="Calibri" panose="020F0502020204030204" pitchFamily="34" charset="0"/>
                <a:cs typeface="Cambria Math" panose="02040503050406030204" pitchFamily="18" charset="0"/>
              </a:rPr>
              <a:t>𝓀</a:t>
            </a:r>
            <a:r>
              <a:rPr lang="en-US" sz="2800" dirty="0"/>
              <a:t>. Postulate 3.7 states that if two planes intersect, then their intersection is a line.</a:t>
            </a:r>
            <a:endParaRPr lang="en-US" sz="2800" b="1" dirty="0"/>
          </a:p>
        </p:txBody>
      </p:sp>
      <p:pic>
        <p:nvPicPr>
          <p:cNvPr id="5" name="Picture 4" descr="Diagram&#10;&#10;Description automatically generated">
            <a:extLst>
              <a:ext uri="{FF2B5EF4-FFF2-40B4-BE49-F238E27FC236}">
                <a16:creationId xmlns:a16="http://schemas.microsoft.com/office/drawing/2014/main" id="{E5AF43B4-66F3-40F5-A62E-0574B3B8D255}"/>
              </a:ext>
            </a:extLst>
          </p:cNvPr>
          <p:cNvPicPr>
            <a:picLocks noChangeAspect="1"/>
          </p:cNvPicPr>
          <p:nvPr/>
        </p:nvPicPr>
        <p:blipFill>
          <a:blip r:embed="rId2"/>
          <a:stretch>
            <a:fillRect/>
          </a:stretch>
        </p:blipFill>
        <p:spPr>
          <a:xfrm>
            <a:off x="8333998" y="1679035"/>
            <a:ext cx="3144342" cy="4059325"/>
          </a:xfrm>
          <a:prstGeom prst="rect">
            <a:avLst/>
          </a:prstGeom>
        </p:spPr>
      </p:pic>
    </p:spTree>
    <p:extLst>
      <p:ext uri="{BB962C8B-B14F-4D97-AF65-F5344CB8AC3E}">
        <p14:creationId xmlns:p14="http://schemas.microsoft.com/office/powerpoint/2010/main" val="180407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Postulates</a:t>
            </a:r>
          </a:p>
        </p:txBody>
      </p:sp>
      <p:sp>
        <p:nvSpPr>
          <p:cNvPr id="2" name="Rectangle 1"/>
          <p:cNvSpPr/>
          <p:nvPr/>
        </p:nvSpPr>
        <p:spPr>
          <a:xfrm>
            <a:off x="459872" y="1295909"/>
            <a:ext cx="10512927" cy="3016210"/>
          </a:xfrm>
          <a:prstGeom prst="rect">
            <a:avLst/>
          </a:prstGeom>
        </p:spPr>
        <p:txBody>
          <a:bodyPr wrap="square" lIns="91440" tIns="45720" rIns="91440" bIns="45720" anchor="t">
            <a:spAutoFit/>
          </a:bodyPr>
          <a:lstStyle/>
          <a:p>
            <a:r>
              <a:rPr lang="en-US" sz="2800" b="1" dirty="0"/>
              <a:t>Determine whether each statement is </a:t>
            </a:r>
            <a:r>
              <a:rPr lang="en-US" sz="2800" b="1" i="1" dirty="0"/>
              <a:t>sometimes, always</a:t>
            </a:r>
            <a:r>
              <a:rPr lang="en-US" sz="2800" b="1" dirty="0"/>
              <a:t>, or </a:t>
            </a:r>
            <a:r>
              <a:rPr lang="en-US" sz="2800" b="1" i="1" dirty="0"/>
              <a:t>never </a:t>
            </a:r>
            <a:r>
              <a:rPr lang="en-US" sz="2800" b="1" dirty="0"/>
              <a:t>true. Justify your argument.</a:t>
            </a:r>
          </a:p>
          <a:p>
            <a:pPr>
              <a:spcBef>
                <a:spcPts val="2000"/>
              </a:spcBef>
            </a:pPr>
            <a:r>
              <a:rPr lang="en-US" sz="2800" b="1" dirty="0"/>
              <a:t>a. </a:t>
            </a:r>
            <a:r>
              <a:rPr lang="en-US" sz="2800" b="1" dirty="0">
                <a:solidFill>
                  <a:srgbClr val="000000"/>
                </a:solidFill>
              </a:rPr>
              <a:t>The intersection of three planes is a line.</a:t>
            </a:r>
            <a:endParaRPr lang="en-US" sz="2800" b="1" dirty="0">
              <a:solidFill>
                <a:srgbClr val="000000"/>
              </a:solidFill>
              <a:cs typeface="Arial"/>
            </a:endParaRPr>
          </a:p>
          <a:p>
            <a:pPr>
              <a:spcBef>
                <a:spcPts val="2000"/>
              </a:spcBef>
            </a:pPr>
            <a:r>
              <a:rPr lang="en-US" sz="2800" b="1" dirty="0"/>
              <a:t>b. </a:t>
            </a:r>
            <a:r>
              <a:rPr lang="en-US" sz="2800" b="1" dirty="0">
                <a:solidFill>
                  <a:srgbClr val="000000"/>
                </a:solidFill>
              </a:rPr>
              <a:t>Line</a:t>
            </a:r>
            <a:r>
              <a:rPr lang="en-US" sz="2800" dirty="0">
                <a:solidFill>
                  <a:srgbClr val="000000"/>
                </a:solidFill>
              </a:rPr>
              <a:t> </a:t>
            </a:r>
            <a:r>
              <a:rPr lang="en-US" sz="2800" b="1" dirty="0">
                <a:effectLst/>
                <a:ea typeface="Calibri" panose="020F0502020204030204" pitchFamily="34" charset="0"/>
                <a:cs typeface="Cambria Math" panose="02040503050406030204" pitchFamily="18" charset="0"/>
              </a:rPr>
              <a:t>𝓇</a:t>
            </a:r>
            <a:r>
              <a:rPr lang="en-US" sz="2800" b="1" i="1" dirty="0">
                <a:solidFill>
                  <a:srgbClr val="000000"/>
                </a:solidFill>
              </a:rPr>
              <a:t> </a:t>
            </a:r>
            <a:r>
              <a:rPr lang="en-US" sz="2800" b="1" dirty="0">
                <a:solidFill>
                  <a:srgbClr val="000000"/>
                </a:solidFill>
              </a:rPr>
              <a:t>contains only point </a:t>
            </a:r>
            <a:r>
              <a:rPr lang="en-US" sz="2800" b="1" i="1" dirty="0">
                <a:solidFill>
                  <a:srgbClr val="000000"/>
                </a:solidFill>
              </a:rPr>
              <a:t>P</a:t>
            </a:r>
            <a:r>
              <a:rPr lang="en-US" sz="2800" b="1" dirty="0">
                <a:solidFill>
                  <a:srgbClr val="000000"/>
                </a:solidFill>
              </a:rPr>
              <a:t>.</a:t>
            </a:r>
            <a:endParaRPr lang="en-US" sz="2800" dirty="0">
              <a:solidFill>
                <a:srgbClr val="000000"/>
              </a:solidFill>
              <a:cs typeface="Arial"/>
            </a:endParaRPr>
          </a:p>
          <a:p>
            <a:pPr>
              <a:spcBef>
                <a:spcPts val="2000"/>
              </a:spcBef>
            </a:pPr>
            <a:r>
              <a:rPr lang="en-US" sz="2800" b="1" dirty="0"/>
              <a:t>c. </a:t>
            </a:r>
            <a:r>
              <a:rPr lang="en-US" sz="2800" b="1" dirty="0">
                <a:solidFill>
                  <a:srgbClr val="000000"/>
                </a:solidFill>
              </a:rPr>
              <a:t>Through points </a:t>
            </a:r>
            <a:r>
              <a:rPr lang="en-US" sz="2800" b="1" i="1" dirty="0">
                <a:solidFill>
                  <a:srgbClr val="000000"/>
                </a:solidFill>
              </a:rPr>
              <a:t>H </a:t>
            </a:r>
            <a:r>
              <a:rPr lang="en-US" sz="2800" b="1" dirty="0">
                <a:solidFill>
                  <a:srgbClr val="000000"/>
                </a:solidFill>
              </a:rPr>
              <a:t>and </a:t>
            </a:r>
            <a:r>
              <a:rPr lang="en-US" sz="2800" b="1" i="1" dirty="0">
                <a:solidFill>
                  <a:srgbClr val="000000"/>
                </a:solidFill>
              </a:rPr>
              <a:t>K</a:t>
            </a:r>
            <a:r>
              <a:rPr lang="en-US" sz="2800" b="1" dirty="0">
                <a:solidFill>
                  <a:srgbClr val="000000"/>
                </a:solidFill>
              </a:rPr>
              <a:t>, there is exactly one line.</a:t>
            </a:r>
            <a:endParaRPr lang="en-US" sz="2800" b="1" dirty="0">
              <a:solidFill>
                <a:srgbClr val="000000"/>
              </a:solidFill>
              <a:cs typeface="Arial"/>
            </a:endParaRPr>
          </a:p>
        </p:txBody>
      </p:sp>
    </p:spTree>
    <p:extLst>
      <p:ext uri="{BB962C8B-B14F-4D97-AF65-F5344CB8AC3E}">
        <p14:creationId xmlns:p14="http://schemas.microsoft.com/office/powerpoint/2010/main" val="1987169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Postulates</a:t>
            </a:r>
          </a:p>
        </p:txBody>
      </p:sp>
      <p:sp>
        <p:nvSpPr>
          <p:cNvPr id="2" name="Rectangle 1"/>
          <p:cNvSpPr/>
          <p:nvPr/>
        </p:nvSpPr>
        <p:spPr>
          <a:xfrm>
            <a:off x="459872" y="1295909"/>
            <a:ext cx="10512927" cy="4226798"/>
          </a:xfrm>
          <a:prstGeom prst="rect">
            <a:avLst/>
          </a:prstGeom>
        </p:spPr>
        <p:txBody>
          <a:bodyPr wrap="square">
            <a:spAutoFit/>
          </a:bodyPr>
          <a:lstStyle/>
          <a:p>
            <a:pPr>
              <a:spcBef>
                <a:spcPts val="1000"/>
              </a:spcBef>
            </a:pPr>
            <a:r>
              <a:rPr lang="en-US" sz="2800" b="1" dirty="0"/>
              <a:t>a. The intersection of three planes is a line.</a:t>
            </a:r>
          </a:p>
          <a:p>
            <a:r>
              <a:rPr lang="en-US" sz="2800" dirty="0">
                <a:solidFill>
                  <a:schemeClr val="tx2"/>
                </a:solidFill>
              </a:rPr>
              <a:t>Sometimes; if three planes intersect, then their intersection could be a line or a point.</a:t>
            </a:r>
          </a:p>
          <a:p>
            <a:pPr>
              <a:spcBef>
                <a:spcPts val="1000"/>
              </a:spcBef>
            </a:pPr>
            <a:r>
              <a:rPr lang="en-US" sz="2800" b="1" dirty="0"/>
              <a:t>b. Line</a:t>
            </a:r>
            <a:r>
              <a:rPr lang="en-US" sz="2800" dirty="0"/>
              <a:t> </a:t>
            </a:r>
            <a:r>
              <a:rPr lang="en-US" sz="2800" b="1" dirty="0">
                <a:effectLst/>
                <a:ea typeface="Calibri" panose="020F0502020204030204" pitchFamily="34" charset="0"/>
                <a:cs typeface="Cambria Math" panose="02040503050406030204" pitchFamily="18" charset="0"/>
              </a:rPr>
              <a:t>𝓇</a:t>
            </a:r>
            <a:r>
              <a:rPr lang="en-US" sz="2800" b="1" i="1" dirty="0"/>
              <a:t> </a:t>
            </a:r>
            <a:r>
              <a:rPr lang="en-US" sz="2800" b="1" dirty="0"/>
              <a:t>contains only point </a:t>
            </a:r>
            <a:r>
              <a:rPr lang="en-US" sz="2800" b="1" i="1" dirty="0"/>
              <a:t>P</a:t>
            </a:r>
            <a:r>
              <a:rPr lang="en-US" sz="2800" b="1" dirty="0"/>
              <a:t>.</a:t>
            </a:r>
          </a:p>
          <a:p>
            <a:r>
              <a:rPr lang="en-US" sz="2800" dirty="0">
                <a:solidFill>
                  <a:schemeClr val="tx2"/>
                </a:solidFill>
              </a:rPr>
              <a:t>Never; Postulate 3.3 states that a line contains at least two</a:t>
            </a:r>
            <a:r>
              <a:rPr lang="en-US" sz="2800" b="1" dirty="0">
                <a:solidFill>
                  <a:schemeClr val="tx2"/>
                </a:solidFill>
              </a:rPr>
              <a:t> </a:t>
            </a:r>
            <a:r>
              <a:rPr lang="en-US" sz="2800" dirty="0">
                <a:solidFill>
                  <a:schemeClr val="tx2"/>
                </a:solidFill>
              </a:rPr>
              <a:t>points.</a:t>
            </a:r>
          </a:p>
          <a:p>
            <a:pPr>
              <a:spcBef>
                <a:spcPts val="1000"/>
              </a:spcBef>
            </a:pPr>
            <a:r>
              <a:rPr lang="en-US" sz="2800" b="1" dirty="0"/>
              <a:t>c. Through points </a:t>
            </a:r>
            <a:r>
              <a:rPr lang="en-US" sz="2800" b="1" i="1" dirty="0"/>
              <a:t>H </a:t>
            </a:r>
            <a:r>
              <a:rPr lang="en-US" sz="2800" b="1" dirty="0"/>
              <a:t>and </a:t>
            </a:r>
            <a:r>
              <a:rPr lang="en-US" sz="2800" b="1" i="1" dirty="0"/>
              <a:t>K</a:t>
            </a:r>
            <a:r>
              <a:rPr lang="en-US" sz="2800" b="1" dirty="0"/>
              <a:t>, there is exactly one line.</a:t>
            </a:r>
          </a:p>
          <a:p>
            <a:r>
              <a:rPr lang="en-US" sz="2800" dirty="0">
                <a:solidFill>
                  <a:schemeClr val="tx2"/>
                </a:solidFill>
              </a:rPr>
              <a:t>Always; Postulate 3.1</a:t>
            </a:r>
            <a:r>
              <a:rPr lang="en-US" sz="2800" b="1" dirty="0">
                <a:solidFill>
                  <a:schemeClr val="tx2"/>
                </a:solidFill>
              </a:rPr>
              <a:t> </a:t>
            </a:r>
            <a:r>
              <a:rPr lang="en-US" sz="2800" dirty="0">
                <a:solidFill>
                  <a:schemeClr val="tx2"/>
                </a:solidFill>
              </a:rPr>
              <a:t>states that through any two points, there is exactly one</a:t>
            </a:r>
            <a:r>
              <a:rPr lang="en-US" sz="2800" b="1" dirty="0">
                <a:solidFill>
                  <a:schemeClr val="tx2"/>
                </a:solidFill>
              </a:rPr>
              <a:t> </a:t>
            </a:r>
            <a:r>
              <a:rPr lang="en-US" sz="2800" dirty="0">
                <a:solidFill>
                  <a:schemeClr val="tx2"/>
                </a:solidFill>
              </a:rPr>
              <a:t>line.</a:t>
            </a:r>
            <a:endParaRPr lang="en-US" sz="2800" b="1" dirty="0">
              <a:solidFill>
                <a:schemeClr val="tx2"/>
              </a:solidFill>
            </a:endParaRPr>
          </a:p>
        </p:txBody>
      </p:sp>
    </p:spTree>
    <p:extLst>
      <p:ext uri="{BB962C8B-B14F-4D97-AF65-F5344CB8AC3E}">
        <p14:creationId xmlns:p14="http://schemas.microsoft.com/office/powerpoint/2010/main" val="3977757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Postulates</a:t>
            </a:r>
          </a:p>
        </p:txBody>
      </p:sp>
      <p:sp>
        <p:nvSpPr>
          <p:cNvPr id="2" name="Rectangle 1"/>
          <p:cNvSpPr/>
          <p:nvPr/>
        </p:nvSpPr>
        <p:spPr>
          <a:xfrm>
            <a:off x="459873" y="1565729"/>
            <a:ext cx="8324364" cy="1815882"/>
          </a:xfrm>
          <a:prstGeom prst="rect">
            <a:avLst/>
          </a:prstGeom>
        </p:spPr>
        <p:txBody>
          <a:bodyPr wrap="square">
            <a:spAutoFit/>
          </a:bodyPr>
          <a:lstStyle/>
          <a:p>
            <a:r>
              <a:rPr lang="en-US" sz="2800" b="1">
                <a:solidFill>
                  <a:srgbClr val="00A6B9"/>
                </a:solidFill>
                <a:latin typeface="+mj-lt"/>
              </a:rPr>
              <a:t>Think About It!</a:t>
            </a:r>
            <a:endParaRPr lang="en-US" sz="2800" b="1">
              <a:solidFill>
                <a:srgbClr val="00B0F0"/>
              </a:solidFill>
            </a:endParaRPr>
          </a:p>
          <a:p>
            <a:r>
              <a:rPr lang="en-US" sz="2800">
                <a:solidFill>
                  <a:schemeClr val="tx2"/>
                </a:solidFill>
              </a:rPr>
              <a:t>Martin claims that this is a true statement. </a:t>
            </a:r>
            <a:r>
              <a:rPr lang="en-US" sz="2800" i="1">
                <a:solidFill>
                  <a:schemeClr val="tx2"/>
                </a:solidFill>
              </a:rPr>
              <a:t>Through any three points, there is exactly one plane</a:t>
            </a:r>
            <a:r>
              <a:rPr lang="en-US" sz="2800">
                <a:solidFill>
                  <a:schemeClr val="tx2"/>
                </a:solidFill>
              </a:rPr>
              <a:t>. Do you agree? Explain. </a:t>
            </a:r>
            <a:endParaRPr lang="en-US" sz="2800" b="1">
              <a:solidFill>
                <a:schemeClr val="tx2"/>
              </a:solidFill>
            </a:endParaRPr>
          </a:p>
        </p:txBody>
      </p:sp>
    </p:spTree>
    <p:extLst>
      <p:ext uri="{BB962C8B-B14F-4D97-AF65-F5344CB8AC3E}">
        <p14:creationId xmlns:p14="http://schemas.microsoft.com/office/powerpoint/2010/main" val="1108886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825820"/>
            <a:ext cx="11467698" cy="347045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Is the argument </a:t>
            </a:r>
            <a:r>
              <a:rPr lang="en-US" sz="2800" b="1" i="1">
                <a:solidFill>
                  <a:schemeClr val="tx1"/>
                </a:solidFill>
              </a:rPr>
              <a:t>valid </a:t>
            </a:r>
            <a:r>
              <a:rPr lang="en-US" sz="2800" b="1">
                <a:solidFill>
                  <a:schemeClr val="tx1"/>
                </a:solidFill>
              </a:rPr>
              <a:t>or </a:t>
            </a:r>
            <a:r>
              <a:rPr lang="en-US" sz="2800" b="1" i="1">
                <a:solidFill>
                  <a:schemeClr val="tx1"/>
                </a:solidFill>
              </a:rPr>
              <a:t>invalid</a:t>
            </a:r>
            <a:r>
              <a:rPr lang="en-US" sz="2800" b="1">
                <a:solidFill>
                  <a:schemeClr val="tx1"/>
                </a:solidFill>
              </a:rPr>
              <a:t>?</a:t>
            </a:r>
            <a:endParaRPr lang="en-US" sz="2800">
              <a:solidFill>
                <a:schemeClr val="tx1"/>
              </a:solidFill>
            </a:endParaRPr>
          </a:p>
          <a:p>
            <a:pPr marL="457200" indent="-457200"/>
            <a:r>
              <a:rPr lang="en-US" sz="2800" b="1">
                <a:solidFill>
                  <a:schemeClr val="tx1"/>
                </a:solidFill>
                <a:latin typeface="Proxima Nova" panose="02000506030000020004"/>
              </a:rPr>
              <a:t>1.  </a:t>
            </a:r>
            <a:r>
              <a:rPr lang="en-US" sz="2800"/>
              <a:t>If an animal is a golden retriever, then it is a dog. Mac is a dog. Therefore, Mac is a golden retriever. </a:t>
            </a:r>
            <a:endParaRPr lang="en-US" sz="2800">
              <a:solidFill>
                <a:srgbClr val="FF0000"/>
              </a:solidFill>
            </a:endParaRPr>
          </a:p>
          <a:p>
            <a:pPr marL="457200" indent="-457200">
              <a:spcBef>
                <a:spcPts val="600"/>
              </a:spcBef>
            </a:pPr>
            <a:r>
              <a:rPr lang="en-US" sz="2800" b="1">
                <a:solidFill>
                  <a:schemeClr val="tx1"/>
                </a:solidFill>
                <a:latin typeface="Proxima Nova" panose="02000506030000020004"/>
              </a:rPr>
              <a:t>2.  </a:t>
            </a:r>
            <a:r>
              <a:rPr lang="en-US" sz="2800"/>
              <a:t>If the temperature is below 32°F, then water will freeze. The temperature is 23°F. Therefore, water will freeze. </a:t>
            </a:r>
            <a:endParaRPr lang="en-US" sz="2800">
              <a:solidFill>
                <a:srgbClr val="FF0000"/>
              </a:solidFill>
            </a:endParaRPr>
          </a:p>
          <a:p>
            <a:pPr marL="457200" indent="-457200">
              <a:spcBef>
                <a:spcPts val="600"/>
              </a:spcBef>
            </a:pPr>
            <a:r>
              <a:rPr lang="en-US" sz="2800" b="1">
                <a:solidFill>
                  <a:schemeClr val="tx1"/>
                </a:solidFill>
                <a:latin typeface="Proxima Nova" panose="02000506030000020004"/>
              </a:rPr>
              <a:t>3.  </a:t>
            </a:r>
            <a:r>
              <a:rPr lang="en-US" sz="2800"/>
              <a:t>All students must study. Emma studies. Therefore, Emma is a student. </a:t>
            </a:r>
            <a:endParaRPr lang="en-US" sz="2800">
              <a:solidFill>
                <a:srgbClr val="FF0000"/>
              </a:solidFill>
            </a:endParaRPr>
          </a:p>
        </p:txBody>
      </p:sp>
    </p:spTree>
    <p:extLst>
      <p:ext uri="{BB962C8B-B14F-4D97-AF65-F5344CB8AC3E}">
        <p14:creationId xmlns:p14="http://schemas.microsoft.com/office/powerpoint/2010/main" val="121779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Postulates</a:t>
            </a:r>
          </a:p>
        </p:txBody>
      </p:sp>
      <p:sp>
        <p:nvSpPr>
          <p:cNvPr id="2" name="Rectangle 1"/>
          <p:cNvSpPr/>
          <p:nvPr/>
        </p:nvSpPr>
        <p:spPr>
          <a:xfrm>
            <a:off x="459873" y="1475789"/>
            <a:ext cx="9043892" cy="2072362"/>
          </a:xfrm>
          <a:prstGeom prst="rect">
            <a:avLst/>
          </a:prstGeom>
        </p:spPr>
        <p:txBody>
          <a:bodyPr wrap="square">
            <a:spAutoFit/>
          </a:bodyPr>
          <a:lstStyle/>
          <a:p>
            <a:r>
              <a:rPr lang="en-US" sz="2800" b="1"/>
              <a:t>Check</a:t>
            </a:r>
          </a:p>
          <a:p>
            <a:r>
              <a:rPr lang="en-US" sz="2800">
                <a:solidFill>
                  <a:schemeClr val="tx2"/>
                </a:solidFill>
              </a:rPr>
              <a:t>Determine whether the statement is </a:t>
            </a:r>
            <a:r>
              <a:rPr lang="en-US" sz="2800" i="1">
                <a:solidFill>
                  <a:schemeClr val="tx2"/>
                </a:solidFill>
              </a:rPr>
              <a:t>sometimes, always</a:t>
            </a:r>
            <a:r>
              <a:rPr lang="en-US" sz="2800">
                <a:solidFill>
                  <a:schemeClr val="tx2"/>
                </a:solidFill>
              </a:rPr>
              <a:t>, or </a:t>
            </a:r>
            <a:r>
              <a:rPr lang="en-US" sz="2800" i="1">
                <a:solidFill>
                  <a:schemeClr val="tx2"/>
                </a:solidFill>
              </a:rPr>
              <a:t>never </a:t>
            </a:r>
            <a:r>
              <a:rPr lang="en-US" sz="2800">
                <a:solidFill>
                  <a:schemeClr val="tx2"/>
                </a:solidFill>
              </a:rPr>
              <a:t>true. Justify your argument.</a:t>
            </a:r>
          </a:p>
          <a:p>
            <a:pPr>
              <a:spcBef>
                <a:spcPts val="2000"/>
              </a:spcBef>
            </a:pPr>
            <a:r>
              <a:rPr lang="en-US" sz="2800">
                <a:solidFill>
                  <a:schemeClr val="tx2"/>
                </a:solidFill>
              </a:rPr>
              <a:t>Two intersecting lines determine a plane. </a:t>
            </a:r>
            <a:endParaRPr lang="en-US" sz="2800" b="1">
              <a:solidFill>
                <a:schemeClr val="tx2"/>
              </a:solidFill>
            </a:endParaRPr>
          </a:p>
        </p:txBody>
      </p:sp>
    </p:spTree>
    <p:extLst>
      <p:ext uri="{BB962C8B-B14F-4D97-AF65-F5344CB8AC3E}">
        <p14:creationId xmlns:p14="http://schemas.microsoft.com/office/powerpoint/2010/main" val="4833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US" sz="2800" b="0">
                <a:solidFill>
                  <a:schemeClr val="tx1"/>
                </a:solidFill>
              </a:rPr>
              <a:t>Use Postulates</a:t>
            </a:r>
          </a:p>
        </p:txBody>
      </p:sp>
      <p:sp>
        <p:nvSpPr>
          <p:cNvPr id="2" name="Rectangle 1"/>
          <p:cNvSpPr/>
          <p:nvPr/>
        </p:nvSpPr>
        <p:spPr>
          <a:xfrm>
            <a:off x="459873" y="1475789"/>
            <a:ext cx="9043892" cy="3795911"/>
          </a:xfrm>
          <a:prstGeom prst="rect">
            <a:avLst/>
          </a:prstGeom>
        </p:spPr>
        <p:txBody>
          <a:bodyPr wrap="square">
            <a:spAutoFit/>
          </a:bodyPr>
          <a:lstStyle/>
          <a:p>
            <a:r>
              <a:rPr lang="en-US" sz="2800" b="1"/>
              <a:t>Check</a:t>
            </a:r>
          </a:p>
          <a:p>
            <a:r>
              <a:rPr lang="en-US" sz="2800">
                <a:solidFill>
                  <a:schemeClr val="tx2"/>
                </a:solidFill>
              </a:rPr>
              <a:t>Determine whether the statement is </a:t>
            </a:r>
            <a:r>
              <a:rPr lang="en-US" sz="2800" i="1">
                <a:solidFill>
                  <a:schemeClr val="tx2"/>
                </a:solidFill>
              </a:rPr>
              <a:t>sometimes, always</a:t>
            </a:r>
            <a:r>
              <a:rPr lang="en-US" sz="2800">
                <a:solidFill>
                  <a:schemeClr val="tx2"/>
                </a:solidFill>
              </a:rPr>
              <a:t>, or </a:t>
            </a:r>
            <a:r>
              <a:rPr lang="en-US" sz="2800" i="1">
                <a:solidFill>
                  <a:schemeClr val="tx2"/>
                </a:solidFill>
              </a:rPr>
              <a:t>never </a:t>
            </a:r>
            <a:r>
              <a:rPr lang="en-US" sz="2800">
                <a:solidFill>
                  <a:schemeClr val="tx2"/>
                </a:solidFill>
              </a:rPr>
              <a:t>true. Justify your argument.</a:t>
            </a:r>
          </a:p>
          <a:p>
            <a:pPr>
              <a:spcBef>
                <a:spcPts val="2000"/>
              </a:spcBef>
            </a:pPr>
            <a:r>
              <a:rPr lang="en-US" sz="2800">
                <a:solidFill>
                  <a:schemeClr val="tx2"/>
                </a:solidFill>
              </a:rPr>
              <a:t>Two intersecting lines determine a plane. </a:t>
            </a:r>
            <a:r>
              <a:rPr lang="en-US" sz="2800">
                <a:solidFill>
                  <a:srgbClr val="FF0000"/>
                </a:solidFill>
              </a:rPr>
              <a:t>Always; sample answer: Between any two intersecting lines there are always at least three noncollinear points, and Postulate 2.2 states that through any three noncollinear points there is exactly one plane. </a:t>
            </a:r>
            <a:endParaRPr lang="en-US" sz="2800" b="1">
              <a:solidFill>
                <a:schemeClr val="tx2"/>
              </a:solidFill>
            </a:endParaRPr>
          </a:p>
        </p:txBody>
      </p:sp>
    </p:spTree>
    <p:extLst>
      <p:ext uri="{BB962C8B-B14F-4D97-AF65-F5344CB8AC3E}">
        <p14:creationId xmlns:p14="http://schemas.microsoft.com/office/powerpoint/2010/main" val="4040033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619075"/>
            <a:ext cx="10033242" cy="400119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Recall that Euclidean geometry is based on logical reasoning. A </a:t>
            </a:r>
            <a:r>
              <a:rPr lang="en-US" sz="2800" b="1">
                <a:solidFill>
                  <a:schemeClr val="tx1"/>
                </a:solidFill>
              </a:rPr>
              <a:t>proof</a:t>
            </a:r>
            <a:r>
              <a:rPr lang="en-US" sz="2800" b="1"/>
              <a:t> </a:t>
            </a:r>
            <a:r>
              <a:rPr lang="en-US" sz="2800"/>
              <a:t>is a logical argument in which each statement is supported by a statement that is accepted as true. These supporting statements can include undefined terms, definitions, postulates, and theorems. A </a:t>
            </a:r>
            <a:r>
              <a:rPr lang="en-US" sz="2800" b="1">
                <a:solidFill>
                  <a:schemeClr val="tx1"/>
                </a:solidFill>
              </a:rPr>
              <a:t>two-column proof </a:t>
            </a:r>
            <a:r>
              <a:rPr lang="en-US" sz="2800"/>
              <a:t>is a proof that contains statements and reasons that are organized in a two-column format. You can develop a </a:t>
            </a:r>
            <a:r>
              <a:rPr lang="en-US" sz="2800" b="1">
                <a:solidFill>
                  <a:schemeClr val="tx1"/>
                </a:solidFill>
              </a:rPr>
              <a:t>deductive</a:t>
            </a:r>
            <a:r>
              <a:rPr lang="en-US" sz="2800" b="1"/>
              <a:t> </a:t>
            </a:r>
            <a:r>
              <a:rPr lang="en-US" sz="2800" b="1">
                <a:solidFill>
                  <a:schemeClr val="tx1"/>
                </a:solidFill>
              </a:rPr>
              <a:t>argument</a:t>
            </a:r>
            <a:r>
              <a:rPr lang="en-US" sz="2800" b="1"/>
              <a:t> </a:t>
            </a:r>
            <a:r>
              <a:rPr lang="en-US" sz="2800"/>
              <a:t>to prove a statement by building a logical chain of statements and reasons.</a:t>
            </a:r>
            <a:endParaRPr lang="en-US" sz="2800">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Two-Column Proofs</a:t>
            </a:r>
          </a:p>
        </p:txBody>
      </p:sp>
    </p:spTree>
    <p:extLst>
      <p:ext uri="{BB962C8B-B14F-4D97-AF65-F5344CB8AC3E}">
        <p14:creationId xmlns:p14="http://schemas.microsoft.com/office/powerpoint/2010/main" val="1253110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268933"/>
            <a:ext cx="11269472"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t>Two-Column Proofs</a:t>
            </a:r>
            <a:endParaRPr lang="en-US" sz="2800" b="0">
              <a:solidFill>
                <a:schemeClr val="tx1"/>
              </a:solidFill>
            </a:endParaRPr>
          </a:p>
        </p:txBody>
      </p:sp>
      <p:sp>
        <p:nvSpPr>
          <p:cNvPr id="2" name="Rectangle 1"/>
          <p:cNvSpPr/>
          <p:nvPr/>
        </p:nvSpPr>
        <p:spPr>
          <a:xfrm>
            <a:off x="459873" y="1383855"/>
            <a:ext cx="7612148" cy="523220"/>
          </a:xfrm>
          <a:prstGeom prst="rect">
            <a:avLst/>
          </a:prstGeom>
        </p:spPr>
        <p:txBody>
          <a:bodyPr wrap="square">
            <a:spAutoFit/>
          </a:bodyPr>
          <a:lstStyle/>
          <a:p>
            <a:r>
              <a:rPr lang="en-US" sz="2800" b="1">
                <a:solidFill>
                  <a:srgbClr val="000000"/>
                </a:solidFill>
              </a:rPr>
              <a:t>Key Concept: </a:t>
            </a:r>
            <a:r>
              <a:rPr lang="en-US" sz="2800" b="1">
                <a:solidFill>
                  <a:schemeClr val="tx2"/>
                </a:solidFill>
              </a:rPr>
              <a:t>How to Write a Proof</a:t>
            </a:r>
            <a:endParaRPr lang="en-US">
              <a:solidFill>
                <a:srgbClr val="FFFFFF"/>
              </a:solidFill>
              <a:latin typeface="Proxima Nova Semibold"/>
            </a:endParaRPr>
          </a:p>
        </p:txBody>
      </p:sp>
      <p:graphicFrame>
        <p:nvGraphicFramePr>
          <p:cNvPr id="3" name="Table 2"/>
          <p:cNvGraphicFramePr>
            <a:graphicFrameLocks noGrp="1"/>
          </p:cNvGraphicFramePr>
          <p:nvPr>
            <p:extLst>
              <p:ext uri="{D42A27DB-BD31-4B8C-83A1-F6EECF244321}">
                <p14:modId xmlns:p14="http://schemas.microsoft.com/office/powerpoint/2010/main" val="3232405948"/>
              </p:ext>
            </p:extLst>
          </p:nvPr>
        </p:nvGraphicFramePr>
        <p:xfrm>
          <a:off x="459873" y="2068002"/>
          <a:ext cx="10769600" cy="3931920"/>
        </p:xfrm>
        <a:graphic>
          <a:graphicData uri="http://schemas.openxmlformats.org/drawingml/2006/table">
            <a:tbl>
              <a:tblPr firstRow="1" bandRow="1">
                <a:tableStyleId>{5C22544A-7EE6-4342-B048-85BDC9FD1C3A}</a:tableStyleId>
              </a:tblPr>
              <a:tblGrid>
                <a:gridCol w="1454195">
                  <a:extLst>
                    <a:ext uri="{9D8B030D-6E8A-4147-A177-3AD203B41FA5}">
                      <a16:colId xmlns:a16="http://schemas.microsoft.com/office/drawing/2014/main" val="819771421"/>
                    </a:ext>
                  </a:extLst>
                </a:gridCol>
                <a:gridCol w="9315405">
                  <a:extLst>
                    <a:ext uri="{9D8B030D-6E8A-4147-A177-3AD203B41FA5}">
                      <a16:colId xmlns:a16="http://schemas.microsoft.com/office/drawing/2014/main" val="2557158130"/>
                    </a:ext>
                  </a:extLst>
                </a:gridCol>
              </a:tblGrid>
              <a:tr h="640080">
                <a:tc>
                  <a:txBody>
                    <a:bodyPr/>
                    <a:lstStyle/>
                    <a:p>
                      <a:r>
                        <a:rPr lang="en-US" sz="2800" b="1" i="0" u="none" strike="noStrike" kern="1200" baseline="0">
                          <a:solidFill>
                            <a:schemeClr val="tx1"/>
                          </a:solidFill>
                          <a:latin typeface="+mn-lt"/>
                          <a:ea typeface="+mn-ea"/>
                          <a:cs typeface="+mn-cs"/>
                        </a:rPr>
                        <a:t>Step 1</a:t>
                      </a:r>
                      <a:endParaRPr lang="en-US"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List the given information. Draw a diagram if needed.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9401462"/>
                  </a:ext>
                </a:extLst>
              </a:tr>
              <a:tr h="1097280">
                <a:tc>
                  <a:txBody>
                    <a:bodyPr/>
                    <a:lstStyle/>
                    <a:p>
                      <a:r>
                        <a:rPr lang="en-US" sz="2800" b="1" i="0" u="none" strike="noStrike" kern="1200" baseline="0">
                          <a:solidFill>
                            <a:schemeClr val="dk1"/>
                          </a:solidFill>
                          <a:latin typeface="+mn-lt"/>
                          <a:ea typeface="+mn-ea"/>
                          <a:cs typeface="+mn-cs"/>
                        </a:rPr>
                        <a:t>Step 2</a:t>
                      </a:r>
                      <a:endParaRPr lang="en-US" sz="2800" b="0" i="0" u="none" strike="noStrike" kern="1200" baseline="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Create a deductive argument that links the given information to the statement that you are proving.</a:t>
                      </a:r>
                      <a:r>
                        <a:rPr lang="en-US" sz="1800" b="0" i="0" u="none" strike="noStrike" kern="1200" baseline="0">
                          <a:solidFill>
                            <a:schemeClr val="dk1"/>
                          </a:solidFill>
                          <a:latin typeface="+mn-lt"/>
                          <a:ea typeface="+mn-ea"/>
                          <a:cs typeface="+mn-cs"/>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8840284"/>
                  </a:ext>
                </a:extLst>
              </a:tr>
              <a:tr h="1554480">
                <a:tc>
                  <a:txBody>
                    <a:bodyPr/>
                    <a:lstStyle/>
                    <a:p>
                      <a:r>
                        <a:rPr lang="en-US" sz="2800" b="1" i="0" u="none" strike="noStrike" kern="1200" baseline="0">
                          <a:solidFill>
                            <a:schemeClr val="dk1"/>
                          </a:solidFill>
                          <a:latin typeface="+mn-lt"/>
                          <a:ea typeface="+mn-ea"/>
                          <a:cs typeface="+mn-cs"/>
                        </a:rPr>
                        <a:t>Step 3</a:t>
                      </a:r>
                      <a:endParaRPr lang="en-US" sz="2800" b="0" i="0" u="none" strike="noStrike" kern="1200" baseline="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Justify each statement with a reason. Reasons include definitions, postulates, theorems, and algebraic properties.</a:t>
                      </a:r>
                      <a:r>
                        <a:rPr lang="en-US" sz="1800" b="0" i="0" u="none" strike="noStrike" kern="1200" baseline="0">
                          <a:solidFill>
                            <a:schemeClr val="dk1"/>
                          </a:solidFill>
                          <a:latin typeface="+mn-lt"/>
                          <a:ea typeface="+mn-ea"/>
                          <a:cs typeface="+mn-cs"/>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4331398"/>
                  </a:ext>
                </a:extLst>
              </a:tr>
              <a:tr h="640080">
                <a:tc>
                  <a:txBody>
                    <a:bodyPr/>
                    <a:lstStyle/>
                    <a:p>
                      <a:r>
                        <a:rPr lang="en-US" sz="2800" b="1" i="0" u="none" strike="noStrike" kern="1200" baseline="0">
                          <a:solidFill>
                            <a:schemeClr val="dk1"/>
                          </a:solidFill>
                          <a:latin typeface="+mn-lt"/>
                          <a:ea typeface="+mn-ea"/>
                          <a:cs typeface="+mn-cs"/>
                        </a:rPr>
                        <a:t>Step 4</a:t>
                      </a:r>
                      <a:endParaRPr lang="en-US" sz="2800" b="0" i="0" u="none" strike="noStrike" kern="1200" baseline="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State what it is that you have proven.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4033693"/>
                  </a:ext>
                </a:extLst>
              </a:tr>
            </a:tbl>
          </a:graphicData>
        </a:graphic>
      </p:graphicFrame>
    </p:spTree>
    <p:extLst>
      <p:ext uri="{BB962C8B-B14F-4D97-AF65-F5344CB8AC3E}">
        <p14:creationId xmlns:p14="http://schemas.microsoft.com/office/powerpoint/2010/main" val="188920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Two-Column Proof</a:t>
            </a:r>
          </a:p>
        </p:txBody>
      </p:sp>
      <mc:AlternateContent xmlns:mc="http://schemas.openxmlformats.org/markup-compatibility/2006" xmlns:a14="http://schemas.microsoft.com/office/drawing/2010/main">
        <mc:Choice Requires="a14">
          <p:sp>
            <p:nvSpPr>
              <p:cNvPr id="2" name="Rectangle 1"/>
              <p:cNvSpPr/>
              <p:nvPr/>
            </p:nvSpPr>
            <p:spPr>
              <a:xfrm>
                <a:off x="459873" y="1590549"/>
                <a:ext cx="5910948" cy="1816779"/>
              </a:xfrm>
              <a:prstGeom prst="rect">
                <a:avLst/>
              </a:prstGeom>
            </p:spPr>
            <p:txBody>
              <a:bodyPr wrap="square">
                <a:spAutoFit/>
              </a:bodyPr>
              <a:lstStyle/>
              <a:p>
                <a:r>
                  <a:rPr lang="en-US" sz="2800" b="1">
                    <a:solidFill>
                      <a:schemeClr val="tx1"/>
                    </a:solidFill>
                  </a:rPr>
                  <a:t>Complete the two-column proof.</a:t>
                </a:r>
              </a:p>
              <a:p>
                <a:endParaRPr lang="en-US" sz="2800" b="1">
                  <a:solidFill>
                    <a:schemeClr val="tx1"/>
                  </a:solidFill>
                </a:endParaRPr>
              </a:p>
              <a:p>
                <a:r>
                  <a:rPr lang="en-US" sz="2800" b="1">
                    <a:solidFill>
                      <a:schemeClr val="tx1"/>
                    </a:solidFill>
                  </a:rPr>
                  <a:t>Given: </a:t>
                </a:r>
                <a:r>
                  <a:rPr lang="en-US" sz="2800" i="1">
                    <a:solidFill>
                      <a:schemeClr val="tx2"/>
                    </a:solidFill>
                  </a:rPr>
                  <a:t>Q </a:t>
                </a:r>
                <a:r>
                  <a:rPr lang="en-US" sz="2800">
                    <a:solidFill>
                      <a:schemeClr val="tx2"/>
                    </a:solidFill>
                  </a:rPr>
                  <a:t>is the midpoint of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𝑃𝑅</m:t>
                        </m:r>
                      </m:e>
                    </m:acc>
                  </m:oMath>
                </a14:m>
                <a:r>
                  <a:rPr lang="en-US" sz="2800">
                    <a:solidFill>
                      <a:schemeClr val="tx2"/>
                    </a:solidFill>
                  </a:rPr>
                  <a:t>.</a:t>
                </a:r>
              </a:p>
              <a:p>
                <a:r>
                  <a:rPr lang="en-US" sz="2800" b="1">
                    <a:solidFill>
                      <a:schemeClr val="tx1"/>
                    </a:solidFill>
                  </a:rPr>
                  <a:t>Prove: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𝑃𝑄</m:t>
                        </m:r>
                      </m:e>
                    </m:acc>
                  </m:oMath>
                </a14:m>
                <a:r>
                  <a:rPr lang="en-US" sz="2800" i="1">
                    <a:solidFill>
                      <a:schemeClr val="tx2"/>
                    </a:solidFill>
                  </a:rPr>
                  <a:t> </a:t>
                </a:r>
                <a:r>
                  <a:rPr lang="en-US" sz="2800">
                    <a:solidFill>
                      <a:schemeClr val="tx2"/>
                    </a:solidFill>
                    <a:latin typeface="Cambria Math" panose="02040503050406030204" pitchFamily="18" charset="0"/>
                    <a:ea typeface="Cambria Math" panose="02040503050406030204" pitchFamily="18" charset="0"/>
                  </a:rPr>
                  <a:t>≅</a:t>
                </a:r>
                <a:r>
                  <a:rPr lang="en-US" sz="280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𝑄𝑅</m:t>
                        </m:r>
                      </m:e>
                    </m:acc>
                  </m:oMath>
                </a14:m>
                <a:r>
                  <a:rPr lang="en-US" sz="2800">
                    <a:solidFill>
                      <a:schemeClr val="tx2"/>
                    </a:solidFill>
                  </a:rPr>
                  <a:t> </a:t>
                </a:r>
                <a:endParaRPr lang="en-US" sz="2800">
                  <a:solidFill>
                    <a:schemeClr val="tx1"/>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59873" y="1590549"/>
                <a:ext cx="5910948" cy="1816779"/>
              </a:xfrm>
              <a:prstGeom prst="rect">
                <a:avLst/>
              </a:prstGeom>
              <a:blipFill>
                <a:blip r:embed="rId3"/>
                <a:stretch>
                  <a:fillRect l="-2062" t="-3691" b="-8389"/>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577" y="1590549"/>
            <a:ext cx="2038350" cy="1485900"/>
          </a:xfrm>
          <a:prstGeom prst="rect">
            <a:avLst/>
          </a:prstGeom>
        </p:spPr>
      </p:pic>
    </p:spTree>
    <p:extLst>
      <p:ext uri="{BB962C8B-B14F-4D97-AF65-F5344CB8AC3E}">
        <p14:creationId xmlns:p14="http://schemas.microsoft.com/office/powerpoint/2010/main" val="3170840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Two-Column Proof</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986464456"/>
                  </p:ext>
                </p:extLst>
              </p:nvPr>
            </p:nvGraphicFramePr>
            <p:xfrm>
              <a:off x="459872" y="1812815"/>
              <a:ext cx="9623552" cy="2073529"/>
            </p:xfrm>
            <a:graphic>
              <a:graphicData uri="http://schemas.openxmlformats.org/drawingml/2006/table">
                <a:tbl>
                  <a:tblPr firstRow="1" bandRow="1">
                    <a:tableStyleId>{5C22544A-7EE6-4342-B048-85BDC9FD1C3A}</a:tableStyleId>
                  </a:tblPr>
                  <a:tblGrid>
                    <a:gridCol w="4551680">
                      <a:extLst>
                        <a:ext uri="{9D8B030D-6E8A-4147-A177-3AD203B41FA5}">
                          <a16:colId xmlns:a16="http://schemas.microsoft.com/office/drawing/2014/main" val="3023494890"/>
                        </a:ext>
                      </a:extLst>
                    </a:gridCol>
                    <a:gridCol w="5071872">
                      <a:extLst>
                        <a:ext uri="{9D8B030D-6E8A-4147-A177-3AD203B41FA5}">
                          <a16:colId xmlns:a16="http://schemas.microsoft.com/office/drawing/2014/main" val="77024969"/>
                        </a:ext>
                      </a:extLst>
                    </a:gridCol>
                  </a:tblGrid>
                  <a:tr h="370840">
                    <a:tc>
                      <a:txBody>
                        <a:bodyPr/>
                        <a:lstStyle/>
                        <a:p>
                          <a:pPr algn="ctr"/>
                          <a:r>
                            <a:rPr lang="en-US" sz="2800" b="1" i="0" u="none" strike="noStrike" kern="1200" baseline="0">
                              <a:solidFill>
                                <a:schemeClr val="tx1"/>
                              </a:solidFill>
                              <a:latin typeface="+mn-lt"/>
                              <a:ea typeface="+mn-ea"/>
                              <a:cs typeface="+mn-cs"/>
                            </a:rPr>
                            <a:t>Statements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i="0" u="none" strike="noStrike" kern="1200" baseline="0">
                              <a:solidFill>
                                <a:schemeClr val="tx1"/>
                              </a:solidFill>
                              <a:latin typeface="+mn-lt"/>
                              <a:ea typeface="+mn-ea"/>
                              <a:cs typeface="+mn-cs"/>
                            </a:rPr>
                            <a:t>Reasons</a:t>
                          </a:r>
                          <a:r>
                            <a:rPr lang="en-US" sz="2800" b="0" i="0" u="none" strike="noStrike" kern="1200" baseline="0">
                              <a:solidFill>
                                <a:schemeClr val="tx1"/>
                              </a:solidFill>
                              <a:latin typeface="+mn-lt"/>
                              <a:ea typeface="+mn-ea"/>
                              <a:cs typeface="+mn-cs"/>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3242529"/>
                      </a:ext>
                    </a:extLst>
                  </a:tr>
                  <a:tr h="370840">
                    <a:tc>
                      <a:txBody>
                        <a:bodyPr/>
                        <a:lstStyle/>
                        <a:p>
                          <a:r>
                            <a:rPr lang="en-US" sz="2800" b="0" i="0" u="none" strike="noStrike" kern="1200" baseline="0">
                              <a:solidFill>
                                <a:schemeClr val="tx2"/>
                              </a:solidFill>
                              <a:latin typeface="+mn-lt"/>
                              <a:ea typeface="+mn-ea"/>
                              <a:cs typeface="+mn-cs"/>
                            </a:rPr>
                            <a:t>1. </a:t>
                          </a:r>
                          <a:r>
                            <a:rPr lang="en-US" sz="2800" b="0" i="1" u="none" strike="noStrike" kern="1200" baseline="0">
                              <a:solidFill>
                                <a:schemeClr val="tx2"/>
                              </a:solidFill>
                              <a:latin typeface="+mn-lt"/>
                              <a:ea typeface="+mn-ea"/>
                              <a:cs typeface="+mn-cs"/>
                            </a:rPr>
                            <a:t>Q </a:t>
                          </a:r>
                          <a:r>
                            <a:rPr lang="en-US" sz="2800" b="0" i="0" u="none" strike="noStrike" kern="1200" baseline="0">
                              <a:solidFill>
                                <a:schemeClr val="tx2"/>
                              </a:solidFill>
                              <a:latin typeface="+mn-lt"/>
                              <a:ea typeface="+mn-ea"/>
                              <a:cs typeface="+mn-cs"/>
                            </a:rPr>
                            <a:t>is the midpoint of </a:t>
                          </a:r>
                          <a:r>
                            <a:rPr lang="en-US" sz="2800" b="0" i="1" u="none" strike="noStrike" kern="1200" baseline="0">
                              <a:solidFill>
                                <a:schemeClr val="tx2"/>
                              </a:solidFill>
                              <a:latin typeface="+mn-lt"/>
                              <a:ea typeface="+mn-ea"/>
                              <a:cs typeface="+mn-cs"/>
                            </a:rPr>
                            <a:t>PR </a:t>
                          </a:r>
                          <a:r>
                            <a:rPr lang="en-US" sz="2800" b="0" i="0" u="none" strike="noStrike" kern="1200" baseline="0">
                              <a:solidFill>
                                <a:schemeClr val="tx2"/>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1. Given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3639843"/>
                      </a:ext>
                    </a:extLst>
                  </a:tr>
                  <a:tr h="370840">
                    <a:tc>
                      <a:txBody>
                        <a:bodyPr/>
                        <a:lstStyle/>
                        <a:p>
                          <a:r>
                            <a:rPr lang="en-US" sz="2800">
                              <a:solidFill>
                                <a:schemeClr val="tx2"/>
                              </a:solidFill>
                            </a:rPr>
                            <a:t>2. </a:t>
                          </a:r>
                          <a:r>
                            <a:rPr lang="en-US" sz="2800" b="0" i="1" u="none" strike="noStrike" kern="1200" baseline="0">
                              <a:solidFill>
                                <a:schemeClr val="tx2"/>
                              </a:solidFill>
                              <a:latin typeface="+mn-lt"/>
                              <a:ea typeface="+mn-ea"/>
                              <a:cs typeface="+mn-cs"/>
                            </a:rPr>
                            <a:t>PQ </a:t>
                          </a:r>
                          <a:r>
                            <a:rPr lang="en-US" sz="2800" b="0" i="0" u="none" strike="noStrike" kern="1200" baseline="0">
                              <a:solidFill>
                                <a:schemeClr val="tx2"/>
                              </a:solidFill>
                              <a:latin typeface="Cambria Math" panose="02040503050406030204" pitchFamily="18" charset="0"/>
                              <a:ea typeface="Cambria Math" panose="02040503050406030204" pitchFamily="18" charset="0"/>
                              <a:cs typeface="+mn-cs"/>
                            </a:rPr>
                            <a:t>=</a:t>
                          </a: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QR</a:t>
                          </a:r>
                          <a:endParaRPr lang="en-US" sz="2800" b="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a:solidFill>
                                <a:schemeClr val="tx2"/>
                              </a:solidFill>
                            </a:rPr>
                            <a:t>2. </a:t>
                          </a:r>
                          <a:r>
                            <a:rPr lang="en-US" sz="2800" b="0" i="0" u="none" strike="noStrike" kern="1200" baseline="0">
                              <a:solidFill>
                                <a:schemeClr val="tx2"/>
                              </a:solidFill>
                              <a:latin typeface="+mn-lt"/>
                              <a:ea typeface="+mn-ea"/>
                              <a:cs typeface="+mn-cs"/>
                            </a:rPr>
                            <a:t>Definition of midpoint</a:t>
                          </a:r>
                          <a:endParaRPr lang="en-US"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097715"/>
                      </a:ext>
                    </a:extLst>
                  </a:tr>
                  <a:tr h="370840">
                    <a:tc>
                      <a:txBody>
                        <a:bodyPr/>
                        <a:lstStyle/>
                        <a:p>
                          <a:r>
                            <a:rPr lang="en-US" sz="2800" b="0" i="0" u="none" strike="noStrike" kern="1200" baseline="0">
                              <a:solidFill>
                                <a:schemeClr val="tx2"/>
                              </a:solidFill>
                              <a:latin typeface="+mn-lt"/>
                              <a:ea typeface="+mn-ea"/>
                              <a:cs typeface="+mn-cs"/>
                            </a:rPr>
                            <a:t>3.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𝑃𝑄</m:t>
                                  </m:r>
                                </m:e>
                              </m:acc>
                            </m:oMath>
                          </a14:m>
                          <a:r>
                            <a:rPr lang="en-US" sz="2800" i="1">
                              <a:solidFill>
                                <a:schemeClr val="tx2"/>
                              </a:solidFill>
                            </a:rPr>
                            <a:t> </a:t>
                          </a:r>
                          <a:r>
                            <a:rPr lang="en-US" sz="2800">
                              <a:solidFill>
                                <a:schemeClr val="tx2"/>
                              </a:solidFill>
                              <a:latin typeface="Cambria Math" panose="02040503050406030204" pitchFamily="18" charset="0"/>
                              <a:ea typeface="Cambria Math" panose="02040503050406030204" pitchFamily="18" charset="0"/>
                            </a:rPr>
                            <a:t>≅</a:t>
                          </a:r>
                          <a:r>
                            <a:rPr lang="en-US" sz="280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𝑄𝑅</m:t>
                                  </m:r>
                                </m:e>
                              </m:acc>
                            </m:oMath>
                          </a14:m>
                          <a:r>
                            <a:rPr lang="en-US" sz="2800" b="0" i="0" u="none" strike="noStrike" kern="1200" baseline="0">
                              <a:solidFill>
                                <a:schemeClr val="tx2"/>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a:solidFill>
                                <a:schemeClr val="tx2"/>
                              </a:solidFill>
                            </a:rPr>
                            <a:t>3. </a:t>
                          </a:r>
                          <a:r>
                            <a:rPr lang="en-US" sz="2800" b="0" i="0" u="none" strike="noStrike" kern="1200" baseline="0">
                              <a:solidFill>
                                <a:schemeClr val="tx2"/>
                              </a:solidFill>
                              <a:latin typeface="+mn-lt"/>
                              <a:ea typeface="+mn-ea"/>
                              <a:cs typeface="+mn-cs"/>
                            </a:rPr>
                            <a:t>Definition of congruence</a:t>
                          </a:r>
                          <a:endParaRPr lang="en-US"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6780195"/>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986464456"/>
                  </p:ext>
                </p:extLst>
              </p:nvPr>
            </p:nvGraphicFramePr>
            <p:xfrm>
              <a:off x="459872" y="1812815"/>
              <a:ext cx="9623552" cy="2073529"/>
            </p:xfrm>
            <a:graphic>
              <a:graphicData uri="http://schemas.openxmlformats.org/drawingml/2006/table">
                <a:tbl>
                  <a:tblPr firstRow="1" bandRow="1">
                    <a:tableStyleId>{5C22544A-7EE6-4342-B048-85BDC9FD1C3A}</a:tableStyleId>
                  </a:tblPr>
                  <a:tblGrid>
                    <a:gridCol w="4551680">
                      <a:extLst>
                        <a:ext uri="{9D8B030D-6E8A-4147-A177-3AD203B41FA5}">
                          <a16:colId xmlns:a16="http://schemas.microsoft.com/office/drawing/2014/main" val="3023494890"/>
                        </a:ext>
                      </a:extLst>
                    </a:gridCol>
                    <a:gridCol w="5071872">
                      <a:extLst>
                        <a:ext uri="{9D8B030D-6E8A-4147-A177-3AD203B41FA5}">
                          <a16:colId xmlns:a16="http://schemas.microsoft.com/office/drawing/2014/main" val="77024969"/>
                        </a:ext>
                      </a:extLst>
                    </a:gridCol>
                  </a:tblGrid>
                  <a:tr h="518160">
                    <a:tc>
                      <a:txBody>
                        <a:bodyPr/>
                        <a:lstStyle/>
                        <a:p>
                          <a:pPr algn="ctr"/>
                          <a:r>
                            <a:rPr lang="en-US" sz="2800" b="1" i="0" u="none" strike="noStrike" kern="1200" baseline="0">
                              <a:solidFill>
                                <a:schemeClr val="tx1"/>
                              </a:solidFill>
                              <a:latin typeface="+mn-lt"/>
                              <a:ea typeface="+mn-ea"/>
                              <a:cs typeface="+mn-cs"/>
                            </a:rPr>
                            <a:t>Statements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i="0" u="none" strike="noStrike" kern="1200" baseline="0">
                              <a:solidFill>
                                <a:schemeClr val="tx1"/>
                              </a:solidFill>
                              <a:latin typeface="+mn-lt"/>
                              <a:ea typeface="+mn-ea"/>
                              <a:cs typeface="+mn-cs"/>
                            </a:rPr>
                            <a:t>Reasons</a:t>
                          </a:r>
                          <a:r>
                            <a:rPr lang="en-US" sz="2800" b="0" i="0" u="none" strike="noStrike" kern="1200" baseline="0">
                              <a:solidFill>
                                <a:schemeClr val="tx1"/>
                              </a:solidFill>
                              <a:latin typeface="+mn-lt"/>
                              <a:ea typeface="+mn-ea"/>
                              <a:cs typeface="+mn-cs"/>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3242529"/>
                      </a:ext>
                    </a:extLst>
                  </a:tr>
                  <a:tr h="518160">
                    <a:tc>
                      <a:txBody>
                        <a:bodyPr/>
                        <a:lstStyle/>
                        <a:p>
                          <a:r>
                            <a:rPr lang="en-US" sz="2800" b="0" i="0" u="none" strike="noStrike" kern="1200" baseline="0">
                              <a:solidFill>
                                <a:schemeClr val="tx2"/>
                              </a:solidFill>
                              <a:latin typeface="+mn-lt"/>
                              <a:ea typeface="+mn-ea"/>
                              <a:cs typeface="+mn-cs"/>
                            </a:rPr>
                            <a:t>1. </a:t>
                          </a:r>
                          <a:r>
                            <a:rPr lang="en-US" sz="2800" b="0" i="1" u="none" strike="noStrike" kern="1200" baseline="0">
                              <a:solidFill>
                                <a:schemeClr val="tx2"/>
                              </a:solidFill>
                              <a:latin typeface="+mn-lt"/>
                              <a:ea typeface="+mn-ea"/>
                              <a:cs typeface="+mn-cs"/>
                            </a:rPr>
                            <a:t>Q </a:t>
                          </a:r>
                          <a:r>
                            <a:rPr lang="en-US" sz="2800" b="0" i="0" u="none" strike="noStrike" kern="1200" baseline="0">
                              <a:solidFill>
                                <a:schemeClr val="tx2"/>
                              </a:solidFill>
                              <a:latin typeface="+mn-lt"/>
                              <a:ea typeface="+mn-ea"/>
                              <a:cs typeface="+mn-cs"/>
                            </a:rPr>
                            <a:t>is the midpoint of </a:t>
                          </a:r>
                          <a:r>
                            <a:rPr lang="en-US" sz="2800" b="0" i="1" u="none" strike="noStrike" kern="1200" baseline="0">
                              <a:solidFill>
                                <a:schemeClr val="tx2"/>
                              </a:solidFill>
                              <a:latin typeface="+mn-lt"/>
                              <a:ea typeface="+mn-ea"/>
                              <a:cs typeface="+mn-cs"/>
                            </a:rPr>
                            <a:t>PR </a:t>
                          </a:r>
                          <a:r>
                            <a:rPr lang="en-US" sz="2800" b="0" i="0" u="none" strike="noStrike" kern="1200" baseline="0">
                              <a:solidFill>
                                <a:schemeClr val="tx2"/>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1. Given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13639843"/>
                      </a:ext>
                    </a:extLst>
                  </a:tr>
                  <a:tr h="518160">
                    <a:tc>
                      <a:txBody>
                        <a:bodyPr/>
                        <a:lstStyle/>
                        <a:p>
                          <a:r>
                            <a:rPr lang="en-US" sz="2800">
                              <a:solidFill>
                                <a:schemeClr val="tx2"/>
                              </a:solidFill>
                            </a:rPr>
                            <a:t>2. </a:t>
                          </a:r>
                          <a:r>
                            <a:rPr lang="en-US" sz="2800" b="0" i="1" u="none" strike="noStrike" kern="1200" baseline="0">
                              <a:solidFill>
                                <a:schemeClr val="tx2"/>
                              </a:solidFill>
                              <a:latin typeface="+mn-lt"/>
                              <a:ea typeface="+mn-ea"/>
                              <a:cs typeface="+mn-cs"/>
                            </a:rPr>
                            <a:t>PQ </a:t>
                          </a:r>
                          <a:r>
                            <a:rPr lang="en-US" sz="2800" b="0" i="0" u="none" strike="noStrike" kern="1200" baseline="0">
                              <a:solidFill>
                                <a:schemeClr val="tx2"/>
                              </a:solidFill>
                              <a:latin typeface="Cambria Math" panose="02040503050406030204" pitchFamily="18" charset="0"/>
                              <a:ea typeface="Cambria Math" panose="02040503050406030204" pitchFamily="18" charset="0"/>
                              <a:cs typeface="+mn-cs"/>
                            </a:rPr>
                            <a:t>=</a:t>
                          </a: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QR</a:t>
                          </a:r>
                          <a:endParaRPr lang="en-US" sz="2800" b="0">
                            <a:solidFill>
                              <a:schemeClr val="tx2"/>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a:solidFill>
                                <a:schemeClr val="tx2"/>
                              </a:solidFill>
                            </a:rPr>
                            <a:t>2. </a:t>
                          </a:r>
                          <a:r>
                            <a:rPr lang="en-US" sz="2800" b="0" i="0" u="none" strike="noStrike" kern="1200" baseline="0">
                              <a:solidFill>
                                <a:schemeClr val="tx2"/>
                              </a:solidFill>
                              <a:latin typeface="+mn-lt"/>
                              <a:ea typeface="+mn-ea"/>
                              <a:cs typeface="+mn-cs"/>
                            </a:rPr>
                            <a:t>Definition of midpoint</a:t>
                          </a:r>
                          <a:endParaRPr lang="en-US"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097715"/>
                      </a:ext>
                    </a:extLst>
                  </a:tr>
                  <a:tr h="51904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12941" r="-111647" b="-31765"/>
                          </a:stretch>
                        </a:blipFill>
                      </a:tcPr>
                    </a:tc>
                    <a:tc>
                      <a:txBody>
                        <a:bodyPr/>
                        <a:lstStyle/>
                        <a:p>
                          <a:r>
                            <a:rPr lang="en-US" sz="2800" b="0">
                              <a:solidFill>
                                <a:schemeClr val="tx2"/>
                              </a:solidFill>
                            </a:rPr>
                            <a:t>3. </a:t>
                          </a:r>
                          <a:r>
                            <a:rPr lang="en-US" sz="2800" b="0" i="0" u="none" strike="noStrike" kern="1200" baseline="0">
                              <a:solidFill>
                                <a:schemeClr val="tx2"/>
                              </a:solidFill>
                              <a:latin typeface="+mn-lt"/>
                              <a:ea typeface="+mn-ea"/>
                              <a:cs typeface="+mn-cs"/>
                            </a:rPr>
                            <a:t>Definition of congruence</a:t>
                          </a:r>
                          <a:endParaRPr lang="en-US"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6780195"/>
                      </a:ext>
                    </a:extLst>
                  </a:tr>
                </a:tbl>
              </a:graphicData>
            </a:graphic>
          </p:graphicFrame>
        </mc:Fallback>
      </mc:AlternateContent>
      <p:sp>
        <p:nvSpPr>
          <p:cNvPr id="7" name="Rectangle 6">
            <a:extLst>
              <a:ext uri="{FF2B5EF4-FFF2-40B4-BE49-F238E27FC236}">
                <a16:creationId xmlns:a16="http://schemas.microsoft.com/office/drawing/2014/main" id="{3204B205-C56E-4A7C-96A9-3CCB72C0BD60}"/>
              </a:ext>
            </a:extLst>
          </p:cNvPr>
          <p:cNvSpPr/>
          <p:nvPr/>
        </p:nvSpPr>
        <p:spPr>
          <a:xfrm>
            <a:off x="459873" y="4594185"/>
            <a:ext cx="10757408" cy="1384995"/>
          </a:xfrm>
          <a:prstGeom prst="rect">
            <a:avLst/>
          </a:prstGeom>
        </p:spPr>
        <p:txBody>
          <a:bodyPr wrap="square">
            <a:spAutoFit/>
          </a:bodyPr>
          <a:lstStyle/>
          <a:p>
            <a:r>
              <a:rPr lang="en-US" sz="2800">
                <a:solidFill>
                  <a:schemeClr val="tx2"/>
                </a:solidFill>
              </a:rPr>
              <a:t>Once a conjecture has been proven true, it can be used as a reason in other proofs. The conjecture proven above is known as the Midpoint Theorem.</a:t>
            </a:r>
          </a:p>
        </p:txBody>
      </p:sp>
      <p:pic>
        <p:nvPicPr>
          <p:cNvPr id="3" name="Picture 2">
            <a:extLst>
              <a:ext uri="{FF2B5EF4-FFF2-40B4-BE49-F238E27FC236}">
                <a16:creationId xmlns:a16="http://schemas.microsoft.com/office/drawing/2014/main" id="{A437065F-EB65-71FA-3FB7-4B47DC4DA733}"/>
              </a:ext>
            </a:extLst>
          </p:cNvPr>
          <p:cNvPicPr>
            <a:picLocks noChangeAspect="1"/>
          </p:cNvPicPr>
          <p:nvPr/>
        </p:nvPicPr>
        <p:blipFill>
          <a:blip r:embed="rId4"/>
          <a:stretch>
            <a:fillRect/>
          </a:stretch>
        </p:blipFill>
        <p:spPr>
          <a:xfrm>
            <a:off x="4293770" y="285781"/>
            <a:ext cx="6506257" cy="1384995"/>
          </a:xfrm>
          <a:prstGeom prst="rect">
            <a:avLst/>
          </a:prstGeom>
        </p:spPr>
      </p:pic>
    </p:spTree>
    <p:extLst>
      <p:ext uri="{BB962C8B-B14F-4D97-AF65-F5344CB8AC3E}">
        <p14:creationId xmlns:p14="http://schemas.microsoft.com/office/powerpoint/2010/main" val="904754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Two-Column Proof</a:t>
            </a:r>
          </a:p>
        </p:txBody>
      </p:sp>
      <mc:AlternateContent xmlns:mc="http://schemas.openxmlformats.org/markup-compatibility/2006" xmlns:a14="http://schemas.microsoft.com/office/drawing/2010/main">
        <mc:Choice Requires="a14">
          <p:sp>
            <p:nvSpPr>
              <p:cNvPr id="6" name="Rectangle 5"/>
              <p:cNvSpPr/>
              <p:nvPr/>
            </p:nvSpPr>
            <p:spPr>
              <a:xfrm>
                <a:off x="459872" y="1587062"/>
                <a:ext cx="10662829" cy="1211485"/>
              </a:xfrm>
              <a:prstGeom prst="rect">
                <a:avLst/>
              </a:prstGeom>
            </p:spPr>
            <p:txBody>
              <a:bodyPr wrap="square">
                <a:spAutoFit/>
              </a:bodyPr>
              <a:lstStyle/>
              <a:p>
                <a:r>
                  <a:rPr lang="en-US" sz="2800" b="1"/>
                  <a:t>Theorem 3.1: </a:t>
                </a:r>
                <a:r>
                  <a:rPr lang="en-US" sz="2800" b="1">
                    <a:solidFill>
                      <a:schemeClr val="tx2"/>
                    </a:solidFill>
                  </a:rPr>
                  <a:t>Midpoint Theorem</a:t>
                </a:r>
              </a:p>
              <a:p>
                <a:pPr>
                  <a:spcBef>
                    <a:spcPts val="2000"/>
                  </a:spcBef>
                </a:pPr>
                <a:r>
                  <a:rPr lang="en-US" sz="2800">
                    <a:solidFill>
                      <a:schemeClr val="tx2"/>
                    </a:solidFill>
                  </a:rPr>
                  <a:t>If </a:t>
                </a:r>
                <a:r>
                  <a:rPr lang="en-US" sz="2800" i="1">
                    <a:solidFill>
                      <a:schemeClr val="tx2"/>
                    </a:solidFill>
                  </a:rPr>
                  <a:t>M </a:t>
                </a:r>
                <a:r>
                  <a:rPr lang="en-US" sz="2800">
                    <a:solidFill>
                      <a:schemeClr val="tx2"/>
                    </a:solidFill>
                  </a:rPr>
                  <a:t>is the midpoint of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𝐴𝐵</m:t>
                        </m:r>
                      </m:e>
                    </m:acc>
                  </m:oMath>
                </a14:m>
                <a:r>
                  <a:rPr lang="en-US" sz="2800">
                    <a:solidFill>
                      <a:schemeClr val="tx2"/>
                    </a:solidFill>
                  </a:rPr>
                  <a:t>, then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𝐴𝑀</m:t>
                        </m:r>
                      </m:e>
                    </m:acc>
                  </m:oMath>
                </a14:m>
                <a:r>
                  <a:rPr lang="en-US" sz="280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𝑀𝐵</m:t>
                        </m:r>
                      </m:e>
                    </m:acc>
                  </m:oMath>
                </a14:m>
                <a:r>
                  <a:rPr lang="en-US" sz="2800">
                    <a:solidFill>
                      <a:schemeClr val="tx2"/>
                    </a:solidFill>
                  </a:rPr>
                  <a:t>.	</a:t>
                </a:r>
                <a:r>
                  <a:rPr lang="en-US" sz="2800">
                    <a:solidFill>
                      <a:srgbClr val="0082A8"/>
                    </a:solidFill>
                  </a:rPr>
                  <a:t>	</a:t>
                </a:r>
              </a:p>
            </p:txBody>
          </p:sp>
        </mc:Choice>
        <mc:Fallback xmlns="">
          <p:sp>
            <p:nvSpPr>
              <p:cNvPr id="6" name="Rectangle 5"/>
              <p:cNvSpPr>
                <a:spLocks noRot="1" noChangeAspect="1" noMove="1" noResize="1" noEditPoints="1" noAdjustHandles="1" noChangeArrowheads="1" noChangeShapeType="1" noTextEdit="1"/>
              </p:cNvSpPr>
              <p:nvPr/>
            </p:nvSpPr>
            <p:spPr>
              <a:xfrm>
                <a:off x="459872" y="1587062"/>
                <a:ext cx="10662829" cy="1211485"/>
              </a:xfrm>
              <a:prstGeom prst="rect">
                <a:avLst/>
              </a:prstGeom>
              <a:blipFill>
                <a:blip r:embed="rId3"/>
                <a:stretch>
                  <a:fillRect l="-1143" t="-5025" b="-13065"/>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458" y="3119794"/>
            <a:ext cx="2431828" cy="1048798"/>
          </a:xfrm>
          <a:prstGeom prst="rect">
            <a:avLst/>
          </a:prstGeom>
        </p:spPr>
      </p:pic>
    </p:spTree>
    <p:extLst>
      <p:ext uri="{BB962C8B-B14F-4D97-AF65-F5344CB8AC3E}">
        <p14:creationId xmlns:p14="http://schemas.microsoft.com/office/powerpoint/2010/main" val="1038005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Two-Column Proof</a:t>
            </a:r>
          </a:p>
        </p:txBody>
      </p:sp>
      <mc:AlternateContent xmlns:mc="http://schemas.openxmlformats.org/markup-compatibility/2006" xmlns:a14="http://schemas.microsoft.com/office/drawing/2010/main">
        <mc:Choice Requires="a14">
          <p:sp>
            <p:nvSpPr>
              <p:cNvPr id="2" name="Rectangle 1"/>
              <p:cNvSpPr/>
              <p:nvPr/>
            </p:nvSpPr>
            <p:spPr>
              <a:xfrm>
                <a:off x="459873" y="1751360"/>
                <a:ext cx="7232517" cy="3109441"/>
              </a:xfrm>
              <a:prstGeom prst="rect">
                <a:avLst/>
              </a:prstGeom>
            </p:spPr>
            <p:txBody>
              <a:bodyPr wrap="square">
                <a:spAutoFit/>
              </a:bodyPr>
              <a:lstStyle/>
              <a:p>
                <a:r>
                  <a:rPr lang="en-US" sz="2800" b="1"/>
                  <a:t>Check</a:t>
                </a:r>
                <a:r>
                  <a:rPr lang="en-US" sz="2800" b="1">
                    <a:solidFill>
                      <a:schemeClr val="bg1"/>
                    </a:solidFill>
                  </a:rPr>
                  <a:t> </a:t>
                </a:r>
              </a:p>
              <a:p>
                <a:r>
                  <a:rPr lang="en-US" sz="2800">
                    <a:solidFill>
                      <a:schemeClr val="tx2"/>
                    </a:solidFill>
                  </a:rPr>
                  <a:t>Complete the two-column proof.</a:t>
                </a:r>
              </a:p>
              <a:p>
                <a:endParaRPr lang="en-US" sz="2800" b="1">
                  <a:solidFill>
                    <a:schemeClr val="tx2"/>
                  </a:solidFill>
                </a:endParaRPr>
              </a:p>
              <a:p>
                <a:r>
                  <a:rPr lang="en-US" sz="2800" b="1">
                    <a:solidFill>
                      <a:srgbClr val="221E1F"/>
                    </a:solidFill>
                  </a:rPr>
                  <a:t>Given: </a:t>
                </a:r>
                <a:r>
                  <a:rPr lang="en-US" sz="2800" i="1">
                    <a:solidFill>
                      <a:schemeClr val="tx2"/>
                    </a:solidFill>
                  </a:rPr>
                  <a:t>B </a:t>
                </a:r>
                <a:r>
                  <a:rPr lang="en-US" sz="2800">
                    <a:solidFill>
                      <a:schemeClr val="tx2"/>
                    </a:solidFill>
                  </a:rPr>
                  <a:t>is the midpoint of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𝐴𝐶</m:t>
                        </m:r>
                      </m:e>
                    </m:acc>
                  </m:oMath>
                </a14:m>
                <a:r>
                  <a:rPr lang="en-US" sz="2800">
                    <a:solidFill>
                      <a:schemeClr val="tx2"/>
                    </a:solidFill>
                  </a:rPr>
                  <a:t>.</a:t>
                </a:r>
              </a:p>
              <a:p>
                <a:pPr marL="1198563" indent="-1198563"/>
                <a:r>
                  <a:rPr lang="en-US" sz="2800" i="1">
                    <a:solidFill>
                      <a:schemeClr val="tx2"/>
                    </a:solidFill>
                  </a:rPr>
                  <a:t>	C </a:t>
                </a:r>
                <a:r>
                  <a:rPr lang="en-US" sz="2800">
                    <a:solidFill>
                      <a:schemeClr val="tx2"/>
                    </a:solidFill>
                  </a:rPr>
                  <a:t>is</a:t>
                </a:r>
                <a:r>
                  <a:rPr lang="en-US" sz="2800">
                    <a:solidFill>
                      <a:srgbClr val="221E1F"/>
                    </a:solidFill>
                  </a:rPr>
                  <a:t> </a:t>
                </a:r>
                <a:r>
                  <a:rPr lang="en-US" sz="2800">
                    <a:solidFill>
                      <a:schemeClr val="tx2"/>
                    </a:solidFill>
                  </a:rPr>
                  <a:t>the midpoint of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𝐷𝐸</m:t>
                        </m:r>
                      </m:e>
                    </m:acc>
                  </m:oMath>
                </a14:m>
                <a:r>
                  <a:rPr lang="en-US" sz="2800">
                    <a:solidFill>
                      <a:schemeClr val="tx2"/>
                    </a:solidFill>
                  </a:rPr>
                  <a:t>.</a:t>
                </a:r>
              </a:p>
              <a:p>
                <a:pPr marL="1198563" indent="-1198563"/>
                <a:r>
                  <a:rPr lang="en-US" sz="2800" i="1">
                    <a:solidFill>
                      <a:schemeClr val="tx2"/>
                    </a:solidFill>
                  </a:rPr>
                  <a:t>	AB </a:t>
                </a:r>
                <a:r>
                  <a:rPr lang="en-US" sz="2800">
                    <a:solidFill>
                      <a:schemeClr val="tx2"/>
                    </a:solidFill>
                    <a:ea typeface="Cambria Math" panose="02040503050406030204" pitchFamily="18" charset="0"/>
                  </a:rPr>
                  <a:t>=</a:t>
                </a:r>
                <a:r>
                  <a:rPr lang="en-US" sz="2800">
                    <a:solidFill>
                      <a:schemeClr val="tx2"/>
                    </a:solidFill>
                  </a:rPr>
                  <a:t> </a:t>
                </a:r>
                <a:r>
                  <a:rPr lang="en-US" sz="2800" i="1">
                    <a:solidFill>
                      <a:schemeClr val="tx2"/>
                    </a:solidFill>
                  </a:rPr>
                  <a:t>CE.</a:t>
                </a:r>
                <a:endParaRPr lang="en-US" sz="2800">
                  <a:solidFill>
                    <a:schemeClr val="tx2"/>
                  </a:solidFill>
                </a:endParaRPr>
              </a:p>
              <a:p>
                <a:r>
                  <a:rPr lang="en-US" sz="2800" b="1">
                    <a:solidFill>
                      <a:srgbClr val="221E1F"/>
                    </a:solidFill>
                  </a:rPr>
                  <a:t>Prove: </a:t>
                </a:r>
                <a:r>
                  <a:rPr lang="en-US" sz="2800" i="1">
                    <a:solidFill>
                      <a:schemeClr val="tx2"/>
                    </a:solidFill>
                  </a:rPr>
                  <a:t>BC </a:t>
                </a:r>
                <a:r>
                  <a:rPr lang="en-US" sz="2800">
                    <a:solidFill>
                      <a:schemeClr val="tx2"/>
                    </a:solidFill>
                    <a:ea typeface="Cambria Math" panose="02040503050406030204" pitchFamily="18" charset="0"/>
                  </a:rPr>
                  <a:t>=</a:t>
                </a:r>
                <a:r>
                  <a:rPr lang="en-US" sz="2800">
                    <a:solidFill>
                      <a:schemeClr val="tx2"/>
                    </a:solidFill>
                  </a:rPr>
                  <a:t> </a:t>
                </a:r>
                <a:r>
                  <a:rPr lang="en-US" sz="2800" i="1">
                    <a:solidFill>
                      <a:schemeClr val="tx2"/>
                    </a:solidFill>
                  </a:rPr>
                  <a:t>DC</a:t>
                </a:r>
                <a:endParaRPr lang="en-US" sz="2800">
                  <a:solidFill>
                    <a:schemeClr val="tx2"/>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459873" y="1751360"/>
                <a:ext cx="7232517" cy="3109441"/>
              </a:xfrm>
              <a:prstGeom prst="rect">
                <a:avLst/>
              </a:prstGeom>
              <a:blipFill>
                <a:blip r:embed="rId3"/>
                <a:stretch>
                  <a:fillRect l="-1685" t="-1961" b="-4510"/>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7479" y="2088737"/>
            <a:ext cx="2781300" cy="1609725"/>
          </a:xfrm>
          <a:prstGeom prst="rect">
            <a:avLst/>
          </a:prstGeom>
        </p:spPr>
      </p:pic>
    </p:spTree>
    <p:extLst>
      <p:ext uri="{BB962C8B-B14F-4D97-AF65-F5344CB8AC3E}">
        <p14:creationId xmlns:p14="http://schemas.microsoft.com/office/powerpoint/2010/main" val="998628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Two-Column Proof</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0827" y="2878137"/>
            <a:ext cx="2781300" cy="1609725"/>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157846575"/>
                  </p:ext>
                </p:extLst>
              </p:nvPr>
            </p:nvGraphicFramePr>
            <p:xfrm>
              <a:off x="459873" y="1902788"/>
              <a:ext cx="7959659" cy="3971202"/>
            </p:xfrm>
            <a:graphic>
              <a:graphicData uri="http://schemas.openxmlformats.org/drawingml/2006/table">
                <a:tbl>
                  <a:tblPr firstRow="1" bandRow="1">
                    <a:tableStyleId>{5C22544A-7EE6-4342-B048-85BDC9FD1C3A}</a:tableStyleId>
                  </a:tblPr>
                  <a:tblGrid>
                    <a:gridCol w="4484939">
                      <a:extLst>
                        <a:ext uri="{9D8B030D-6E8A-4147-A177-3AD203B41FA5}">
                          <a16:colId xmlns:a16="http://schemas.microsoft.com/office/drawing/2014/main" val="709122230"/>
                        </a:ext>
                      </a:extLst>
                    </a:gridCol>
                    <a:gridCol w="3474720">
                      <a:extLst>
                        <a:ext uri="{9D8B030D-6E8A-4147-A177-3AD203B41FA5}">
                          <a16:colId xmlns:a16="http://schemas.microsoft.com/office/drawing/2014/main" val="774259426"/>
                        </a:ext>
                      </a:extLst>
                    </a:gridCol>
                  </a:tblGrid>
                  <a:tr h="370840">
                    <a:tc>
                      <a:txBody>
                        <a:bodyPr/>
                        <a:lstStyle/>
                        <a:p>
                          <a:pPr algn="ctr"/>
                          <a:r>
                            <a:rPr lang="en-US" sz="2800" b="1" i="0" u="none" strike="noStrike" kern="1200" baseline="0">
                              <a:solidFill>
                                <a:schemeClr val="tx1"/>
                              </a:solidFill>
                              <a:latin typeface="+mn-lt"/>
                              <a:ea typeface="+mn-ea"/>
                              <a:cs typeface="+mn-cs"/>
                            </a:rPr>
                            <a:t>Statements</a:t>
                          </a:r>
                          <a:endParaRPr lang="en-US"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i="0" u="none" strike="noStrike" kern="1200" baseline="0" dirty="0">
                              <a:solidFill>
                                <a:schemeClr val="tx1"/>
                              </a:solidFill>
                              <a:latin typeface="+mn-lt"/>
                              <a:ea typeface="+mn-ea"/>
                              <a:cs typeface="+mn-cs"/>
                            </a:rPr>
                            <a:t>Reasons</a:t>
                          </a:r>
                          <a:endParaRPr lang="en-US" sz="2800" b="0" i="0" u="none" strike="noStrike" kern="1200" baseline="0" dirty="0">
                            <a:solidFill>
                              <a:schemeClr val="lt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144560"/>
                      </a:ext>
                    </a:extLst>
                  </a:tr>
                  <a:tr h="826149">
                    <a:tc>
                      <a:txBody>
                        <a:bodyPr/>
                        <a:lstStyle/>
                        <a:p>
                          <a:r>
                            <a:rPr lang="en-US" sz="2800" b="0" i="0" u="none" strike="noStrike" kern="1200" baseline="0">
                              <a:solidFill>
                                <a:schemeClr val="tx2"/>
                              </a:solidFill>
                              <a:latin typeface="+mn-lt"/>
                              <a:ea typeface="+mn-ea"/>
                              <a:cs typeface="+mn-cs"/>
                            </a:rPr>
                            <a:t>1. </a:t>
                          </a:r>
                          <a:r>
                            <a:rPr lang="en-US" sz="2800" b="0" i="1" u="none" strike="noStrike" kern="1200" baseline="0">
                              <a:solidFill>
                                <a:schemeClr val="tx2"/>
                              </a:solidFill>
                              <a:latin typeface="+mn-lt"/>
                              <a:ea typeface="+mn-ea"/>
                              <a:cs typeface="+mn-cs"/>
                            </a:rPr>
                            <a:t>B </a:t>
                          </a:r>
                          <a:r>
                            <a:rPr lang="en-US" sz="2800" b="0" i="0" u="none" strike="noStrike" kern="1200" baseline="0">
                              <a:solidFill>
                                <a:schemeClr val="tx2"/>
                              </a:solidFill>
                              <a:latin typeface="+mn-lt"/>
                              <a:ea typeface="+mn-ea"/>
                              <a:cs typeface="+mn-cs"/>
                            </a:rPr>
                            <a:t>is the midpoint of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𝐴𝐶</m:t>
                                  </m:r>
                                </m:e>
                              </m:acc>
                            </m:oMath>
                          </a14:m>
                          <a:r>
                            <a:rPr lang="en-US" sz="2800" b="0" i="0" u="none" strike="noStrike" kern="1200" baseline="0">
                              <a:solidFill>
                                <a:schemeClr val="tx2"/>
                              </a:solidFill>
                              <a:latin typeface="+mn-lt"/>
                              <a:ea typeface="+mn-ea"/>
                              <a:cs typeface="+mn-cs"/>
                            </a:rPr>
                            <a:t>. </a:t>
                          </a:r>
                          <a:br>
                            <a:rPr lang="en-US" sz="2800" b="0" i="0" u="none" strike="noStrike" kern="1200" baseline="0">
                              <a:solidFill>
                                <a:schemeClr val="tx2"/>
                              </a:solidFill>
                              <a:latin typeface="+mn-lt"/>
                              <a:ea typeface="+mn-ea"/>
                              <a:cs typeface="+mn-cs"/>
                            </a:rPr>
                          </a:b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C </a:t>
                          </a:r>
                          <a:r>
                            <a:rPr lang="en-US" sz="2800" b="0" i="0" u="none" strike="noStrike" kern="1200" baseline="0">
                              <a:solidFill>
                                <a:schemeClr val="tx2"/>
                              </a:solidFill>
                              <a:latin typeface="+mn-lt"/>
                              <a:ea typeface="+mn-ea"/>
                              <a:cs typeface="+mn-cs"/>
                            </a:rPr>
                            <a:t>is the midpoint of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𝐷𝐸</m:t>
                                  </m:r>
                                </m:e>
                              </m:acc>
                            </m:oMath>
                          </a14:m>
                          <a:r>
                            <a:rPr lang="en-US" sz="2800" b="0" i="0" u="none" strike="noStrike" kern="1200" baseline="0">
                              <a:solidFill>
                                <a:schemeClr val="tx2"/>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1. Given </a:t>
                          </a:r>
                          <a:r>
                            <a:rPr lang="en-US" sz="2800" b="0" i="0" u="none" strike="noStrike" kern="1200" baseline="0">
                              <a:solidFill>
                                <a:schemeClr val="dk1"/>
                              </a:solidFill>
                              <a:latin typeface="+mn-lt"/>
                              <a:ea typeface="+mn-ea"/>
                              <a:cs typeface="+mn-cs"/>
                            </a:rPr>
                            <a:t>	</a:t>
                          </a:r>
                        </a:p>
                        <a:p>
                          <a:endParaRPr lang="en-US" sz="28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9664422"/>
                      </a:ext>
                    </a:extLst>
                  </a:tr>
                  <a:tr h="370840">
                    <a:tc>
                      <a:txBody>
                        <a:bodyPr/>
                        <a:lstStyle/>
                        <a:p>
                          <a:r>
                            <a:rPr lang="en-US" sz="2800" b="0" i="0" u="none" strike="noStrike" kern="1200" baseline="0">
                              <a:solidFill>
                                <a:schemeClr val="tx2"/>
                              </a:solidFill>
                              <a:latin typeface="+mn-lt"/>
                              <a:ea typeface="+mn-ea"/>
                              <a:cs typeface="+mn-cs"/>
                            </a:rPr>
                            <a:t>2. </a:t>
                          </a:r>
                          <a:endParaRPr lang="en-US" sz="2800" b="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96875" indent="-396875"/>
                          <a:r>
                            <a:rPr lang="en-US" sz="2800" b="0" i="0" u="none" strike="noStrike" kern="1200" baseline="0">
                              <a:solidFill>
                                <a:schemeClr val="tx2"/>
                              </a:solidFill>
                              <a:latin typeface="+mn-lt"/>
                              <a:ea typeface="+mn-ea"/>
                              <a:cs typeface="+mn-cs"/>
                            </a:rPr>
                            <a:t>2. Definition of midpoint </a:t>
                          </a:r>
                          <a:r>
                            <a:rPr lang="en-US" sz="2800" b="0" i="0" u="none" strike="noStrike" kern="1200" baseline="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8167001"/>
                      </a:ext>
                    </a:extLst>
                  </a:tr>
                  <a:tr h="370840">
                    <a:tc>
                      <a:txBody>
                        <a:bodyPr/>
                        <a:lstStyle/>
                        <a:p>
                          <a:r>
                            <a:rPr lang="en-US" sz="2800" b="0" i="0" u="none" strike="noStrike" kern="1200" baseline="0">
                              <a:solidFill>
                                <a:schemeClr val="tx2"/>
                              </a:solidFill>
                              <a:latin typeface="+mn-lt"/>
                              <a:ea typeface="+mn-ea"/>
                              <a:cs typeface="+mn-cs"/>
                            </a:rPr>
                            <a:t>3. </a:t>
                          </a:r>
                          <a:r>
                            <a:rPr lang="en-US" sz="2800" b="0" i="1" u="none" strike="noStrike" kern="1200" baseline="0">
                              <a:solidFill>
                                <a:schemeClr val="tx2"/>
                              </a:solidFill>
                              <a:latin typeface="+mn-lt"/>
                              <a:ea typeface="+mn-ea"/>
                              <a:cs typeface="+mn-cs"/>
                            </a:rPr>
                            <a:t>AB </a:t>
                          </a:r>
                          <a:r>
                            <a:rPr lang="en-US" sz="2800" b="0" i="0" u="none" strike="noStrike" kern="1200" baseline="0">
                              <a:solidFill>
                                <a:schemeClr val="tx2"/>
                              </a:solidFill>
                              <a:latin typeface="Cambria Math" panose="02040503050406030204" pitchFamily="18" charset="0"/>
                              <a:ea typeface="Cambria Math" panose="02040503050406030204" pitchFamily="18" charset="0"/>
                              <a:cs typeface="+mn-cs"/>
                            </a:rPr>
                            <a:t>=</a:t>
                          </a: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CE </a:t>
                          </a:r>
                          <a:r>
                            <a:rPr lang="en-US" sz="2800" b="0" i="0" u="none" strike="noStrike" kern="1200" baseline="0">
                              <a:solidFill>
                                <a:schemeClr val="dk1"/>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3. Given </a:t>
                          </a:r>
                          <a:r>
                            <a:rPr lang="en-US" sz="2800" b="0" i="0" u="none" strike="noStrike" kern="1200" baseline="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6450836"/>
                      </a:ext>
                    </a:extLst>
                  </a:tr>
                  <a:tr h="526073">
                    <a:tc>
                      <a:txBody>
                        <a:bodyPr/>
                        <a:lstStyle/>
                        <a:p>
                          <a:r>
                            <a:rPr lang="en-US" sz="2800" b="0" i="0" u="none" strike="noStrike" kern="1200" baseline="0">
                              <a:solidFill>
                                <a:schemeClr val="tx2"/>
                              </a:solidFill>
                              <a:latin typeface="+mn-lt"/>
                              <a:ea typeface="+mn-ea"/>
                              <a:cs typeface="+mn-cs"/>
                            </a:rPr>
                            <a:t>4. </a:t>
                          </a:r>
                          <a:endParaRPr lang="en-US" sz="2800" b="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4. </a:t>
                          </a:r>
                          <a:endParaRPr lang="en-US" sz="28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9533477"/>
                      </a:ext>
                    </a:extLst>
                  </a:tr>
                  <a:tr h="370840">
                    <a:tc>
                      <a:txBody>
                        <a:bodyPr/>
                        <a:lstStyle/>
                        <a:p>
                          <a:r>
                            <a:rPr lang="en-US" sz="2800" b="0" i="0" u="none" strike="noStrike" kern="1200" baseline="0">
                              <a:solidFill>
                                <a:schemeClr val="tx2"/>
                              </a:solidFill>
                              <a:latin typeface="+mn-lt"/>
                              <a:ea typeface="+mn-ea"/>
                              <a:cs typeface="+mn-cs"/>
                            </a:rPr>
                            <a:t>5. </a:t>
                          </a:r>
                          <a:r>
                            <a:rPr lang="en-US" sz="2800" b="0" i="1" u="none" strike="noStrike" kern="1200" baseline="0">
                              <a:solidFill>
                                <a:schemeClr val="tx2"/>
                              </a:solidFill>
                              <a:latin typeface="+mn-lt"/>
                              <a:ea typeface="+mn-ea"/>
                              <a:cs typeface="+mn-cs"/>
                            </a:rPr>
                            <a:t>BC </a:t>
                          </a:r>
                          <a:r>
                            <a:rPr lang="en-US" sz="2800" b="0" i="0" u="none" strike="noStrike" kern="1200" baseline="0">
                              <a:solidFill>
                                <a:schemeClr val="tx2"/>
                              </a:solidFill>
                              <a:latin typeface="Cambria Math" panose="02040503050406030204" pitchFamily="18" charset="0"/>
                              <a:ea typeface="Cambria Math" panose="02040503050406030204" pitchFamily="18" charset="0"/>
                              <a:cs typeface="+mn-cs"/>
                            </a:rPr>
                            <a:t>=</a:t>
                          </a: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DC </a:t>
                          </a:r>
                          <a:r>
                            <a:rPr lang="en-US" sz="2800" b="0" i="0" u="none" strike="noStrike" kern="1200" baseline="0">
                              <a:solidFill>
                                <a:schemeClr val="dk1"/>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dirty="0">
                              <a:solidFill>
                                <a:schemeClr val="tx2"/>
                              </a:solidFill>
                              <a:latin typeface="+mn-lt"/>
                              <a:ea typeface="+mn-ea"/>
                              <a:cs typeface="+mn-cs"/>
                            </a:rPr>
                            <a:t>5. Substitution</a:t>
                          </a:r>
                          <a:r>
                            <a:rPr lang="en-US" sz="28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537179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157846575"/>
                  </p:ext>
                </p:extLst>
              </p:nvPr>
            </p:nvGraphicFramePr>
            <p:xfrm>
              <a:off x="459873" y="1902788"/>
              <a:ext cx="7959659" cy="3971202"/>
            </p:xfrm>
            <a:graphic>
              <a:graphicData uri="http://schemas.openxmlformats.org/drawingml/2006/table">
                <a:tbl>
                  <a:tblPr firstRow="1" bandRow="1">
                    <a:tableStyleId>{5C22544A-7EE6-4342-B048-85BDC9FD1C3A}</a:tableStyleId>
                  </a:tblPr>
                  <a:tblGrid>
                    <a:gridCol w="4484939">
                      <a:extLst>
                        <a:ext uri="{9D8B030D-6E8A-4147-A177-3AD203B41FA5}">
                          <a16:colId xmlns:a16="http://schemas.microsoft.com/office/drawing/2014/main" val="709122230"/>
                        </a:ext>
                      </a:extLst>
                    </a:gridCol>
                    <a:gridCol w="3474720">
                      <a:extLst>
                        <a:ext uri="{9D8B030D-6E8A-4147-A177-3AD203B41FA5}">
                          <a16:colId xmlns:a16="http://schemas.microsoft.com/office/drawing/2014/main" val="774259426"/>
                        </a:ext>
                      </a:extLst>
                    </a:gridCol>
                  </a:tblGrid>
                  <a:tr h="518160">
                    <a:tc>
                      <a:txBody>
                        <a:bodyPr/>
                        <a:lstStyle/>
                        <a:p>
                          <a:pPr algn="ctr"/>
                          <a:r>
                            <a:rPr lang="en-US" sz="2800" b="1" i="0" u="none" strike="noStrike" kern="1200" baseline="0">
                              <a:solidFill>
                                <a:schemeClr val="tx1"/>
                              </a:solidFill>
                              <a:latin typeface="+mn-lt"/>
                              <a:ea typeface="+mn-ea"/>
                              <a:cs typeface="+mn-cs"/>
                            </a:rPr>
                            <a:t>Statements</a:t>
                          </a:r>
                          <a:endParaRPr lang="en-US"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i="0" u="none" strike="noStrike" kern="1200" baseline="0" dirty="0">
                              <a:solidFill>
                                <a:schemeClr val="tx1"/>
                              </a:solidFill>
                              <a:latin typeface="+mn-lt"/>
                              <a:ea typeface="+mn-ea"/>
                              <a:cs typeface="+mn-cs"/>
                            </a:rPr>
                            <a:t>Reasons</a:t>
                          </a:r>
                          <a:endParaRPr lang="en-US" sz="2800" b="0" i="0" u="none" strike="noStrike" kern="1200" baseline="0" dirty="0">
                            <a:solidFill>
                              <a:schemeClr val="lt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144560"/>
                      </a:ext>
                    </a:extLst>
                  </a:tr>
                  <a:tr h="94576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61290" r="-77717" b="-283871"/>
                          </a:stretch>
                        </a:blipFill>
                      </a:tcPr>
                    </a:tc>
                    <a:tc>
                      <a:txBody>
                        <a:bodyPr/>
                        <a:lstStyle/>
                        <a:p>
                          <a:r>
                            <a:rPr lang="en-US" sz="2800" b="0" i="0" u="none" strike="noStrike" kern="1200" baseline="0">
                              <a:solidFill>
                                <a:schemeClr val="tx2"/>
                              </a:solidFill>
                              <a:latin typeface="+mn-lt"/>
                              <a:ea typeface="+mn-ea"/>
                              <a:cs typeface="+mn-cs"/>
                            </a:rPr>
                            <a:t>1. Given </a:t>
                          </a:r>
                          <a:r>
                            <a:rPr lang="en-US" sz="2800" b="0" i="0" u="none" strike="noStrike" kern="1200" baseline="0">
                              <a:solidFill>
                                <a:schemeClr val="dk1"/>
                              </a:solidFill>
                              <a:latin typeface="+mn-lt"/>
                              <a:ea typeface="+mn-ea"/>
                              <a:cs typeface="+mn-cs"/>
                            </a:rPr>
                            <a:t>	</a:t>
                          </a:r>
                        </a:p>
                        <a:p>
                          <a:endParaRPr lang="en-US" sz="28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9664422"/>
                      </a:ext>
                    </a:extLst>
                  </a:tr>
                  <a:tr h="944880">
                    <a:tc>
                      <a:txBody>
                        <a:bodyPr/>
                        <a:lstStyle/>
                        <a:p>
                          <a:r>
                            <a:rPr lang="en-US" sz="2800" b="0" i="0" u="none" strike="noStrike" kern="1200" baseline="0">
                              <a:solidFill>
                                <a:schemeClr val="tx2"/>
                              </a:solidFill>
                              <a:latin typeface="+mn-lt"/>
                              <a:ea typeface="+mn-ea"/>
                              <a:cs typeface="+mn-cs"/>
                            </a:rPr>
                            <a:t>2. </a:t>
                          </a:r>
                          <a:endParaRPr lang="en-US" sz="2800" b="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96875" indent="-396875"/>
                          <a:r>
                            <a:rPr lang="en-US" sz="2800" b="0" i="0" u="none" strike="noStrike" kern="1200" baseline="0">
                              <a:solidFill>
                                <a:schemeClr val="tx2"/>
                              </a:solidFill>
                              <a:latin typeface="+mn-lt"/>
                              <a:ea typeface="+mn-ea"/>
                              <a:cs typeface="+mn-cs"/>
                            </a:rPr>
                            <a:t>2. Definition of midpoint </a:t>
                          </a:r>
                          <a:r>
                            <a:rPr lang="en-US" sz="2800" b="0" i="0" u="none" strike="noStrike" kern="1200" baseline="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8167001"/>
                      </a:ext>
                    </a:extLst>
                  </a:tr>
                  <a:tr h="518160">
                    <a:tc>
                      <a:txBody>
                        <a:bodyPr/>
                        <a:lstStyle/>
                        <a:p>
                          <a:r>
                            <a:rPr lang="en-US" sz="2800" b="0" i="0" u="none" strike="noStrike" kern="1200" baseline="0">
                              <a:solidFill>
                                <a:schemeClr val="tx2"/>
                              </a:solidFill>
                              <a:latin typeface="+mn-lt"/>
                              <a:ea typeface="+mn-ea"/>
                              <a:cs typeface="+mn-cs"/>
                            </a:rPr>
                            <a:t>3. </a:t>
                          </a:r>
                          <a:r>
                            <a:rPr lang="en-US" sz="2800" b="0" i="1" u="none" strike="noStrike" kern="1200" baseline="0">
                              <a:solidFill>
                                <a:schemeClr val="tx2"/>
                              </a:solidFill>
                              <a:latin typeface="+mn-lt"/>
                              <a:ea typeface="+mn-ea"/>
                              <a:cs typeface="+mn-cs"/>
                            </a:rPr>
                            <a:t>AB </a:t>
                          </a:r>
                          <a:r>
                            <a:rPr lang="en-US" sz="2800" b="0" i="0" u="none" strike="noStrike" kern="1200" baseline="0">
                              <a:solidFill>
                                <a:schemeClr val="tx2"/>
                              </a:solidFill>
                              <a:latin typeface="Cambria Math" panose="02040503050406030204" pitchFamily="18" charset="0"/>
                              <a:ea typeface="Cambria Math" panose="02040503050406030204" pitchFamily="18" charset="0"/>
                              <a:cs typeface="+mn-cs"/>
                            </a:rPr>
                            <a:t>=</a:t>
                          </a: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CE </a:t>
                          </a:r>
                          <a:r>
                            <a:rPr lang="en-US" sz="2800" b="0" i="0" u="none" strike="noStrike" kern="1200" baseline="0">
                              <a:solidFill>
                                <a:schemeClr val="dk1"/>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3. Given </a:t>
                          </a:r>
                          <a:r>
                            <a:rPr lang="en-US" sz="2800" b="0" i="0" u="none" strike="noStrike" kern="1200" baseline="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6450836"/>
                      </a:ext>
                    </a:extLst>
                  </a:tr>
                  <a:tr h="526073">
                    <a:tc>
                      <a:txBody>
                        <a:bodyPr/>
                        <a:lstStyle/>
                        <a:p>
                          <a:r>
                            <a:rPr lang="en-US" sz="2800" b="0" i="0" u="none" strike="noStrike" kern="1200" baseline="0">
                              <a:solidFill>
                                <a:schemeClr val="tx2"/>
                              </a:solidFill>
                              <a:latin typeface="+mn-lt"/>
                              <a:ea typeface="+mn-ea"/>
                              <a:cs typeface="+mn-cs"/>
                            </a:rPr>
                            <a:t>4. </a:t>
                          </a:r>
                          <a:endParaRPr lang="en-US" sz="2800" b="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4. </a:t>
                          </a:r>
                          <a:endParaRPr lang="en-US" sz="28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9533477"/>
                      </a:ext>
                    </a:extLst>
                  </a:tr>
                  <a:tr h="518160">
                    <a:tc>
                      <a:txBody>
                        <a:bodyPr/>
                        <a:lstStyle/>
                        <a:p>
                          <a:r>
                            <a:rPr lang="en-US" sz="2800" b="0" i="0" u="none" strike="noStrike" kern="1200" baseline="0">
                              <a:solidFill>
                                <a:schemeClr val="tx2"/>
                              </a:solidFill>
                              <a:latin typeface="+mn-lt"/>
                              <a:ea typeface="+mn-ea"/>
                              <a:cs typeface="+mn-cs"/>
                            </a:rPr>
                            <a:t>5. </a:t>
                          </a:r>
                          <a:r>
                            <a:rPr lang="en-US" sz="2800" b="0" i="1" u="none" strike="noStrike" kern="1200" baseline="0">
                              <a:solidFill>
                                <a:schemeClr val="tx2"/>
                              </a:solidFill>
                              <a:latin typeface="+mn-lt"/>
                              <a:ea typeface="+mn-ea"/>
                              <a:cs typeface="+mn-cs"/>
                            </a:rPr>
                            <a:t>BC </a:t>
                          </a:r>
                          <a:r>
                            <a:rPr lang="en-US" sz="2800" b="0" i="0" u="none" strike="noStrike" kern="1200" baseline="0">
                              <a:solidFill>
                                <a:schemeClr val="tx2"/>
                              </a:solidFill>
                              <a:latin typeface="Cambria Math" panose="02040503050406030204" pitchFamily="18" charset="0"/>
                              <a:ea typeface="Cambria Math" panose="02040503050406030204" pitchFamily="18" charset="0"/>
                              <a:cs typeface="+mn-cs"/>
                            </a:rPr>
                            <a:t>=</a:t>
                          </a: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DC </a:t>
                          </a:r>
                          <a:r>
                            <a:rPr lang="en-US" sz="2800" b="0" i="0" u="none" strike="noStrike" kern="1200" baseline="0">
                              <a:solidFill>
                                <a:schemeClr val="dk1"/>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dirty="0">
                              <a:solidFill>
                                <a:schemeClr val="tx2"/>
                              </a:solidFill>
                              <a:latin typeface="+mn-lt"/>
                              <a:ea typeface="+mn-ea"/>
                              <a:cs typeface="+mn-cs"/>
                            </a:rPr>
                            <a:t>5. Substitution</a:t>
                          </a:r>
                          <a:r>
                            <a:rPr lang="en-US" sz="28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5371799"/>
                      </a:ext>
                    </a:extLst>
                  </a:tr>
                </a:tbl>
              </a:graphicData>
            </a:graphic>
          </p:graphicFrame>
        </mc:Fallback>
      </mc:AlternateContent>
    </p:spTree>
    <p:extLst>
      <p:ext uri="{BB962C8B-B14F-4D97-AF65-F5344CB8AC3E}">
        <p14:creationId xmlns:p14="http://schemas.microsoft.com/office/powerpoint/2010/main" val="19085293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US" sz="2800" b="0">
                <a:solidFill>
                  <a:schemeClr val="tx1"/>
                </a:solidFill>
              </a:rPr>
              <a:t>Two-Column Proof</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0827" y="2878137"/>
            <a:ext cx="2781300" cy="1609725"/>
          </a:xfrm>
          <a:prstGeom prst="rect">
            <a:avLst/>
          </a:prstGeom>
        </p:spPr>
      </p:pic>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7292638"/>
                  </p:ext>
                </p:extLst>
              </p:nvPr>
            </p:nvGraphicFramePr>
            <p:xfrm>
              <a:off x="459873" y="1902788"/>
              <a:ext cx="7959659" cy="3971202"/>
            </p:xfrm>
            <a:graphic>
              <a:graphicData uri="http://schemas.openxmlformats.org/drawingml/2006/table">
                <a:tbl>
                  <a:tblPr firstRow="1" bandRow="1">
                    <a:tableStyleId>{5C22544A-7EE6-4342-B048-85BDC9FD1C3A}</a:tableStyleId>
                  </a:tblPr>
                  <a:tblGrid>
                    <a:gridCol w="4484939">
                      <a:extLst>
                        <a:ext uri="{9D8B030D-6E8A-4147-A177-3AD203B41FA5}">
                          <a16:colId xmlns:a16="http://schemas.microsoft.com/office/drawing/2014/main" val="709122230"/>
                        </a:ext>
                      </a:extLst>
                    </a:gridCol>
                    <a:gridCol w="3474720">
                      <a:extLst>
                        <a:ext uri="{9D8B030D-6E8A-4147-A177-3AD203B41FA5}">
                          <a16:colId xmlns:a16="http://schemas.microsoft.com/office/drawing/2014/main" val="774259426"/>
                        </a:ext>
                      </a:extLst>
                    </a:gridCol>
                  </a:tblGrid>
                  <a:tr h="370840">
                    <a:tc>
                      <a:txBody>
                        <a:bodyPr/>
                        <a:lstStyle/>
                        <a:p>
                          <a:pPr algn="ctr"/>
                          <a:r>
                            <a:rPr lang="en-US" sz="2800" b="1" i="0" u="none" strike="noStrike" kern="1200" baseline="0">
                              <a:solidFill>
                                <a:schemeClr val="tx1"/>
                              </a:solidFill>
                              <a:latin typeface="+mn-lt"/>
                              <a:ea typeface="+mn-ea"/>
                              <a:cs typeface="+mn-cs"/>
                            </a:rPr>
                            <a:t>Statements</a:t>
                          </a:r>
                          <a:endParaRPr lang="en-US"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i="0" u="none" strike="noStrike" kern="1200" baseline="0" dirty="0">
                              <a:solidFill>
                                <a:schemeClr val="tx1"/>
                              </a:solidFill>
                              <a:latin typeface="+mn-lt"/>
                              <a:ea typeface="+mn-ea"/>
                              <a:cs typeface="+mn-cs"/>
                            </a:rPr>
                            <a:t>Reasons</a:t>
                          </a:r>
                          <a:endParaRPr lang="en-US" sz="2800" b="0" i="0" u="none" strike="noStrike" kern="1200" baseline="0" dirty="0">
                            <a:solidFill>
                              <a:schemeClr val="lt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144560"/>
                      </a:ext>
                    </a:extLst>
                  </a:tr>
                  <a:tr h="826149">
                    <a:tc>
                      <a:txBody>
                        <a:bodyPr/>
                        <a:lstStyle/>
                        <a:p>
                          <a:r>
                            <a:rPr lang="en-US" sz="2800" b="0" i="0" u="none" strike="noStrike" kern="1200" baseline="0">
                              <a:solidFill>
                                <a:schemeClr val="tx2"/>
                              </a:solidFill>
                              <a:latin typeface="+mn-lt"/>
                              <a:ea typeface="+mn-ea"/>
                              <a:cs typeface="+mn-cs"/>
                            </a:rPr>
                            <a:t>1. </a:t>
                          </a:r>
                          <a:r>
                            <a:rPr lang="en-US" sz="2800" b="0" i="1" u="none" strike="noStrike" kern="1200" baseline="0">
                              <a:solidFill>
                                <a:schemeClr val="tx2"/>
                              </a:solidFill>
                              <a:latin typeface="+mn-lt"/>
                              <a:ea typeface="+mn-ea"/>
                              <a:cs typeface="+mn-cs"/>
                            </a:rPr>
                            <a:t>B </a:t>
                          </a:r>
                          <a:r>
                            <a:rPr lang="en-US" sz="2800" b="0" i="0" u="none" strike="noStrike" kern="1200" baseline="0">
                              <a:solidFill>
                                <a:schemeClr val="tx2"/>
                              </a:solidFill>
                              <a:latin typeface="+mn-lt"/>
                              <a:ea typeface="+mn-ea"/>
                              <a:cs typeface="+mn-cs"/>
                            </a:rPr>
                            <a:t>is the midpoint of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𝐴𝐶</m:t>
                                  </m:r>
                                </m:e>
                              </m:acc>
                            </m:oMath>
                          </a14:m>
                          <a:r>
                            <a:rPr lang="en-US" sz="2800" b="0" i="0" u="none" strike="noStrike" kern="1200" baseline="0">
                              <a:solidFill>
                                <a:schemeClr val="tx2"/>
                              </a:solidFill>
                              <a:latin typeface="+mn-lt"/>
                              <a:ea typeface="+mn-ea"/>
                              <a:cs typeface="+mn-cs"/>
                            </a:rPr>
                            <a:t>. </a:t>
                          </a:r>
                          <a:br>
                            <a:rPr lang="en-US" sz="2800" b="0" i="0" u="none" strike="noStrike" kern="1200" baseline="0">
                              <a:solidFill>
                                <a:schemeClr val="tx2"/>
                              </a:solidFill>
                              <a:latin typeface="+mn-lt"/>
                              <a:ea typeface="+mn-ea"/>
                              <a:cs typeface="+mn-cs"/>
                            </a:rPr>
                          </a:b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C </a:t>
                          </a:r>
                          <a:r>
                            <a:rPr lang="en-US" sz="2800" b="0" i="0" u="none" strike="noStrike" kern="1200" baseline="0">
                              <a:solidFill>
                                <a:schemeClr val="tx2"/>
                              </a:solidFill>
                              <a:latin typeface="+mn-lt"/>
                              <a:ea typeface="+mn-ea"/>
                              <a:cs typeface="+mn-cs"/>
                            </a:rPr>
                            <a:t>is the midpoint of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𝐷𝐸</m:t>
                                  </m:r>
                                </m:e>
                              </m:acc>
                            </m:oMath>
                          </a14:m>
                          <a:r>
                            <a:rPr lang="en-US" sz="2800" b="0" i="0" u="none" strike="noStrike" kern="1200" baseline="0">
                              <a:solidFill>
                                <a:schemeClr val="tx2"/>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1. Given </a:t>
                          </a:r>
                          <a:r>
                            <a:rPr lang="en-US" sz="2800" b="0" i="0" u="none" strike="noStrike" kern="1200" baseline="0">
                              <a:solidFill>
                                <a:schemeClr val="dk1"/>
                              </a:solidFill>
                              <a:latin typeface="+mn-lt"/>
                              <a:ea typeface="+mn-ea"/>
                              <a:cs typeface="+mn-cs"/>
                            </a:rPr>
                            <a:t>	</a:t>
                          </a:r>
                        </a:p>
                        <a:p>
                          <a:endParaRPr lang="en-US" sz="28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9664422"/>
                      </a:ext>
                    </a:extLst>
                  </a:tr>
                  <a:tr h="370840">
                    <a:tc>
                      <a:txBody>
                        <a:bodyPr/>
                        <a:lstStyle/>
                        <a:p>
                          <a:r>
                            <a:rPr lang="en-US" sz="2800" b="0" i="0" u="none" strike="noStrike" kern="1200" baseline="0">
                              <a:solidFill>
                                <a:schemeClr val="tx2"/>
                              </a:solidFill>
                              <a:latin typeface="+mn-lt"/>
                              <a:ea typeface="+mn-ea"/>
                              <a:cs typeface="+mn-cs"/>
                            </a:rPr>
                            <a:t>2. </a:t>
                          </a:r>
                          <a:r>
                            <a:rPr lang="en-US" sz="2800" b="0" i="1" u="none" strike="noStrike" kern="1200" baseline="0">
                              <a:solidFill>
                                <a:srgbClr val="FF0000"/>
                              </a:solidFill>
                              <a:latin typeface="+mn-lt"/>
                              <a:ea typeface="+mn-ea"/>
                              <a:cs typeface="+mn-cs"/>
                            </a:rPr>
                            <a:t>AB </a:t>
                          </a:r>
                          <a:r>
                            <a:rPr lang="en-US" sz="2800" b="0" i="0" u="none" strike="noStrike" kern="1200" baseline="0">
                              <a:solidFill>
                                <a:srgbClr val="FF0000"/>
                              </a:solidFill>
                              <a:latin typeface="Cambria Math" panose="02040503050406030204" pitchFamily="18" charset="0"/>
                              <a:ea typeface="Cambria Math" panose="02040503050406030204" pitchFamily="18" charset="0"/>
                              <a:cs typeface="+mn-cs"/>
                            </a:rPr>
                            <a:t>=</a:t>
                          </a:r>
                          <a:r>
                            <a:rPr lang="en-US" sz="2800" b="0" i="0" u="none" strike="noStrike" kern="1200" baseline="0">
                              <a:solidFill>
                                <a:srgbClr val="FF0000"/>
                              </a:solidFill>
                              <a:latin typeface="+mn-lt"/>
                              <a:ea typeface="+mn-ea"/>
                              <a:cs typeface="+mn-cs"/>
                            </a:rPr>
                            <a:t> </a:t>
                          </a:r>
                          <a:r>
                            <a:rPr lang="en-US" sz="2800" b="0" i="1" u="none" strike="noStrike" kern="1200" baseline="0">
                              <a:solidFill>
                                <a:srgbClr val="FF0000"/>
                              </a:solidFill>
                              <a:latin typeface="+mn-lt"/>
                              <a:ea typeface="+mn-ea"/>
                              <a:cs typeface="+mn-cs"/>
                            </a:rPr>
                            <a:t>BC</a:t>
                          </a:r>
                          <a:r>
                            <a:rPr lang="en-US" sz="2800" b="0" i="0" u="none" strike="noStrike" kern="1200" baseline="0">
                              <a:solidFill>
                                <a:srgbClr val="FF0000"/>
                              </a:solidFill>
                              <a:latin typeface="+mn-lt"/>
                              <a:ea typeface="+mn-ea"/>
                              <a:cs typeface="+mn-cs"/>
                            </a:rPr>
                            <a:t>, </a:t>
                          </a:r>
                          <a:r>
                            <a:rPr lang="en-US" sz="2800" b="0" i="1" u="none" strike="noStrike" kern="1200" baseline="0">
                              <a:solidFill>
                                <a:srgbClr val="FF0000"/>
                              </a:solidFill>
                              <a:latin typeface="+mn-lt"/>
                              <a:ea typeface="+mn-ea"/>
                              <a:cs typeface="+mn-cs"/>
                            </a:rPr>
                            <a:t>DC </a:t>
                          </a:r>
                          <a:r>
                            <a:rPr lang="en-US" sz="2800" b="0" i="0" u="none" strike="noStrike" kern="1200" baseline="0">
                              <a:solidFill>
                                <a:srgbClr val="FF0000"/>
                              </a:solidFill>
                              <a:latin typeface="Cambria Math" panose="02040503050406030204" pitchFamily="18" charset="0"/>
                              <a:ea typeface="Cambria Math" panose="02040503050406030204" pitchFamily="18" charset="0"/>
                              <a:cs typeface="+mn-cs"/>
                            </a:rPr>
                            <a:t>=</a:t>
                          </a:r>
                          <a:r>
                            <a:rPr lang="en-US" sz="2800" b="0" i="0" u="none" strike="noStrike" kern="1200" baseline="0">
                              <a:solidFill>
                                <a:srgbClr val="FF0000"/>
                              </a:solidFill>
                              <a:latin typeface="+mn-lt"/>
                              <a:ea typeface="+mn-ea"/>
                              <a:cs typeface="+mn-cs"/>
                            </a:rPr>
                            <a:t> </a:t>
                          </a:r>
                          <a:r>
                            <a:rPr lang="en-US" sz="2800" b="0" i="1" u="none" strike="noStrike" kern="1200" baseline="0">
                              <a:solidFill>
                                <a:srgbClr val="FF0000"/>
                              </a:solidFill>
                              <a:latin typeface="+mn-lt"/>
                              <a:ea typeface="+mn-ea"/>
                              <a:cs typeface="+mn-cs"/>
                            </a:rPr>
                            <a:t>CE</a:t>
                          </a:r>
                          <a:endParaRPr lang="en-US" sz="2800" b="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96875" indent="-396875"/>
                          <a:r>
                            <a:rPr lang="en-US" sz="2800" b="0" i="0" u="none" strike="noStrike" kern="1200" baseline="0">
                              <a:solidFill>
                                <a:schemeClr val="tx2"/>
                              </a:solidFill>
                              <a:latin typeface="+mn-lt"/>
                              <a:ea typeface="+mn-ea"/>
                              <a:cs typeface="+mn-cs"/>
                            </a:rPr>
                            <a:t>2. Definition of midpoint </a:t>
                          </a:r>
                          <a:r>
                            <a:rPr lang="en-US" sz="2800" b="0" i="0" u="none" strike="noStrike" kern="1200" baseline="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8167001"/>
                      </a:ext>
                    </a:extLst>
                  </a:tr>
                  <a:tr h="370840">
                    <a:tc>
                      <a:txBody>
                        <a:bodyPr/>
                        <a:lstStyle/>
                        <a:p>
                          <a:r>
                            <a:rPr lang="en-US" sz="2800" b="0" i="0" u="none" strike="noStrike" kern="1200" baseline="0" dirty="0">
                              <a:solidFill>
                                <a:schemeClr val="tx2"/>
                              </a:solidFill>
                              <a:latin typeface="+mn-lt"/>
                              <a:ea typeface="+mn-ea"/>
                              <a:cs typeface="+mn-cs"/>
                            </a:rPr>
                            <a:t>3. </a:t>
                          </a:r>
                          <a:r>
                            <a:rPr lang="en-US" sz="2800" b="0" i="1" u="none" strike="noStrike" kern="1200" baseline="0" dirty="0">
                              <a:solidFill>
                                <a:schemeClr val="tx2"/>
                              </a:solidFill>
                              <a:latin typeface="+mn-lt"/>
                              <a:ea typeface="+mn-ea"/>
                              <a:cs typeface="+mn-cs"/>
                            </a:rPr>
                            <a:t>AB </a:t>
                          </a:r>
                          <a:r>
                            <a:rPr lang="en-US" sz="2800" b="0" i="0" u="none" strike="noStrike" kern="1200" baseline="0" dirty="0">
                              <a:solidFill>
                                <a:schemeClr val="tx2"/>
                              </a:solidFill>
                              <a:latin typeface="Cambria Math" panose="02040503050406030204" pitchFamily="18" charset="0"/>
                              <a:ea typeface="Cambria Math" panose="02040503050406030204" pitchFamily="18" charset="0"/>
                              <a:cs typeface="+mn-cs"/>
                            </a:rPr>
                            <a:t>=</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CE </a:t>
                          </a:r>
                          <a:r>
                            <a:rPr lang="en-US" sz="2800" b="0" i="0" u="none" strike="noStrike" kern="1200" baseline="0" dirty="0">
                              <a:solidFill>
                                <a:schemeClr val="dk1"/>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3. Given </a:t>
                          </a:r>
                          <a:r>
                            <a:rPr lang="en-US" sz="2800" b="0" i="0" u="none" strike="noStrike" kern="1200" baseline="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6450836"/>
                      </a:ext>
                    </a:extLst>
                  </a:tr>
                  <a:tr h="526073">
                    <a:tc>
                      <a:txBody>
                        <a:bodyPr/>
                        <a:lstStyle/>
                        <a:p>
                          <a:r>
                            <a:rPr lang="en-US" sz="2800" b="0" i="0" u="none" strike="noStrike" kern="1200" baseline="0">
                              <a:solidFill>
                                <a:schemeClr val="tx2"/>
                              </a:solidFill>
                              <a:latin typeface="+mn-lt"/>
                              <a:ea typeface="+mn-ea"/>
                              <a:cs typeface="+mn-cs"/>
                            </a:rPr>
                            <a:t>4. </a:t>
                          </a:r>
                          <a:r>
                            <a:rPr lang="en-US" sz="2800" b="0" i="1" u="none" strike="noStrike" kern="1200" baseline="0">
                              <a:solidFill>
                                <a:srgbClr val="FF0000"/>
                              </a:solidFill>
                              <a:latin typeface="+mn-lt"/>
                              <a:ea typeface="+mn-ea"/>
                              <a:cs typeface="+mn-cs"/>
                            </a:rPr>
                            <a:t>BC </a:t>
                          </a:r>
                          <a:r>
                            <a:rPr lang="en-US" sz="2800" b="0" i="0" u="none" strike="noStrike" kern="1200" baseline="0">
                              <a:solidFill>
                                <a:srgbClr val="FF0000"/>
                              </a:solidFill>
                              <a:latin typeface="Cambria Math" panose="02040503050406030204" pitchFamily="18" charset="0"/>
                              <a:ea typeface="Cambria Math" panose="02040503050406030204" pitchFamily="18" charset="0"/>
                              <a:cs typeface="+mn-cs"/>
                            </a:rPr>
                            <a:t>=</a:t>
                          </a:r>
                          <a:r>
                            <a:rPr lang="en-US" sz="2800" b="0" i="0" u="none" strike="noStrike" kern="1200" baseline="0">
                              <a:solidFill>
                                <a:srgbClr val="FF0000"/>
                              </a:solidFill>
                              <a:latin typeface="+mn-lt"/>
                              <a:ea typeface="+mn-ea"/>
                              <a:cs typeface="+mn-cs"/>
                            </a:rPr>
                            <a:t> </a:t>
                          </a:r>
                          <a:r>
                            <a:rPr lang="en-US" sz="2800" b="0" i="1" u="none" strike="noStrike" kern="1200" baseline="0">
                              <a:solidFill>
                                <a:srgbClr val="FF0000"/>
                              </a:solidFill>
                              <a:latin typeface="+mn-lt"/>
                              <a:ea typeface="+mn-ea"/>
                              <a:cs typeface="+mn-cs"/>
                            </a:rPr>
                            <a:t>CE</a:t>
                          </a:r>
                          <a:endParaRPr lang="en-US" sz="2800" b="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4. </a:t>
                          </a:r>
                          <a:r>
                            <a:rPr lang="en-US" sz="2800" b="0" i="0" u="none" strike="noStrike" kern="1200" baseline="0">
                              <a:solidFill>
                                <a:srgbClr val="FF0000"/>
                              </a:solidFill>
                              <a:latin typeface="+mn-lt"/>
                              <a:ea typeface="+mn-ea"/>
                              <a:cs typeface="+mn-cs"/>
                            </a:rPr>
                            <a:t>Substitution</a:t>
                          </a:r>
                          <a:endParaRPr lang="en-US" sz="280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9533477"/>
                      </a:ext>
                    </a:extLst>
                  </a:tr>
                  <a:tr h="370840">
                    <a:tc>
                      <a:txBody>
                        <a:bodyPr/>
                        <a:lstStyle/>
                        <a:p>
                          <a:r>
                            <a:rPr lang="en-US" sz="2800" b="0" i="0" u="none" strike="noStrike" kern="1200" baseline="0">
                              <a:solidFill>
                                <a:schemeClr val="tx2"/>
                              </a:solidFill>
                              <a:latin typeface="+mn-lt"/>
                              <a:ea typeface="+mn-ea"/>
                              <a:cs typeface="+mn-cs"/>
                            </a:rPr>
                            <a:t>5. </a:t>
                          </a:r>
                          <a:r>
                            <a:rPr lang="en-US" sz="2800" b="0" i="1" u="none" strike="noStrike" kern="1200" baseline="0">
                              <a:solidFill>
                                <a:schemeClr val="tx2"/>
                              </a:solidFill>
                              <a:latin typeface="+mn-lt"/>
                              <a:ea typeface="+mn-ea"/>
                              <a:cs typeface="+mn-cs"/>
                            </a:rPr>
                            <a:t>BC </a:t>
                          </a:r>
                          <a:r>
                            <a:rPr lang="en-US" sz="2800" b="0" i="0" u="none" strike="noStrike" kern="1200" baseline="0">
                              <a:solidFill>
                                <a:schemeClr val="tx2"/>
                              </a:solidFill>
                              <a:latin typeface="Cambria Math" panose="02040503050406030204" pitchFamily="18" charset="0"/>
                              <a:ea typeface="Cambria Math" panose="02040503050406030204" pitchFamily="18" charset="0"/>
                              <a:cs typeface="+mn-cs"/>
                            </a:rPr>
                            <a:t>=</a:t>
                          </a: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DC </a:t>
                          </a:r>
                          <a:r>
                            <a:rPr lang="en-US" sz="2800" b="0" i="0" u="none" strike="noStrike" kern="1200" baseline="0">
                              <a:solidFill>
                                <a:schemeClr val="dk1"/>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dirty="0">
                              <a:solidFill>
                                <a:schemeClr val="tx2"/>
                              </a:solidFill>
                              <a:latin typeface="+mn-lt"/>
                              <a:ea typeface="+mn-ea"/>
                              <a:cs typeface="+mn-cs"/>
                            </a:rPr>
                            <a:t>5. Substitution</a:t>
                          </a:r>
                          <a:r>
                            <a:rPr lang="en-US" sz="28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537179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7292638"/>
                  </p:ext>
                </p:extLst>
              </p:nvPr>
            </p:nvGraphicFramePr>
            <p:xfrm>
              <a:off x="459873" y="1902788"/>
              <a:ext cx="7959659" cy="3971202"/>
            </p:xfrm>
            <a:graphic>
              <a:graphicData uri="http://schemas.openxmlformats.org/drawingml/2006/table">
                <a:tbl>
                  <a:tblPr firstRow="1" bandRow="1">
                    <a:tableStyleId>{5C22544A-7EE6-4342-B048-85BDC9FD1C3A}</a:tableStyleId>
                  </a:tblPr>
                  <a:tblGrid>
                    <a:gridCol w="4484939">
                      <a:extLst>
                        <a:ext uri="{9D8B030D-6E8A-4147-A177-3AD203B41FA5}">
                          <a16:colId xmlns:a16="http://schemas.microsoft.com/office/drawing/2014/main" val="709122230"/>
                        </a:ext>
                      </a:extLst>
                    </a:gridCol>
                    <a:gridCol w="3474720">
                      <a:extLst>
                        <a:ext uri="{9D8B030D-6E8A-4147-A177-3AD203B41FA5}">
                          <a16:colId xmlns:a16="http://schemas.microsoft.com/office/drawing/2014/main" val="774259426"/>
                        </a:ext>
                      </a:extLst>
                    </a:gridCol>
                  </a:tblGrid>
                  <a:tr h="518160">
                    <a:tc>
                      <a:txBody>
                        <a:bodyPr/>
                        <a:lstStyle/>
                        <a:p>
                          <a:pPr algn="ctr"/>
                          <a:r>
                            <a:rPr lang="en-US" sz="2800" b="1" i="0" u="none" strike="noStrike" kern="1200" baseline="0">
                              <a:solidFill>
                                <a:schemeClr val="tx1"/>
                              </a:solidFill>
                              <a:latin typeface="+mn-lt"/>
                              <a:ea typeface="+mn-ea"/>
                              <a:cs typeface="+mn-cs"/>
                            </a:rPr>
                            <a:t>Statements</a:t>
                          </a:r>
                          <a:endParaRPr lang="en-US"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i="0" u="none" strike="noStrike" kern="1200" baseline="0" dirty="0">
                              <a:solidFill>
                                <a:schemeClr val="tx1"/>
                              </a:solidFill>
                              <a:latin typeface="+mn-lt"/>
                              <a:ea typeface="+mn-ea"/>
                              <a:cs typeface="+mn-cs"/>
                            </a:rPr>
                            <a:t>Reasons</a:t>
                          </a:r>
                          <a:endParaRPr lang="en-US" sz="2800" b="0" i="0" u="none" strike="noStrike" kern="1200" baseline="0" dirty="0">
                            <a:solidFill>
                              <a:schemeClr val="lt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144560"/>
                      </a:ext>
                    </a:extLst>
                  </a:tr>
                  <a:tr h="94576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61290" r="-77717" b="-283871"/>
                          </a:stretch>
                        </a:blipFill>
                      </a:tcPr>
                    </a:tc>
                    <a:tc>
                      <a:txBody>
                        <a:bodyPr/>
                        <a:lstStyle/>
                        <a:p>
                          <a:r>
                            <a:rPr lang="en-US" sz="2800" b="0" i="0" u="none" strike="noStrike" kern="1200" baseline="0">
                              <a:solidFill>
                                <a:schemeClr val="tx2"/>
                              </a:solidFill>
                              <a:latin typeface="+mn-lt"/>
                              <a:ea typeface="+mn-ea"/>
                              <a:cs typeface="+mn-cs"/>
                            </a:rPr>
                            <a:t>1. Given </a:t>
                          </a:r>
                          <a:r>
                            <a:rPr lang="en-US" sz="2800" b="0" i="0" u="none" strike="noStrike" kern="1200" baseline="0">
                              <a:solidFill>
                                <a:schemeClr val="dk1"/>
                              </a:solidFill>
                              <a:latin typeface="+mn-lt"/>
                              <a:ea typeface="+mn-ea"/>
                              <a:cs typeface="+mn-cs"/>
                            </a:rPr>
                            <a:t>	</a:t>
                          </a:r>
                        </a:p>
                        <a:p>
                          <a:endParaRPr lang="en-US" sz="28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9664422"/>
                      </a:ext>
                    </a:extLst>
                  </a:tr>
                  <a:tr h="944880">
                    <a:tc>
                      <a:txBody>
                        <a:bodyPr/>
                        <a:lstStyle/>
                        <a:p>
                          <a:r>
                            <a:rPr lang="en-US" sz="2800" b="0" i="0" u="none" strike="noStrike" kern="1200" baseline="0">
                              <a:solidFill>
                                <a:schemeClr val="tx2"/>
                              </a:solidFill>
                              <a:latin typeface="+mn-lt"/>
                              <a:ea typeface="+mn-ea"/>
                              <a:cs typeface="+mn-cs"/>
                            </a:rPr>
                            <a:t>2. </a:t>
                          </a:r>
                          <a:r>
                            <a:rPr lang="en-US" sz="2800" b="0" i="1" u="none" strike="noStrike" kern="1200" baseline="0">
                              <a:solidFill>
                                <a:srgbClr val="FF0000"/>
                              </a:solidFill>
                              <a:latin typeface="+mn-lt"/>
                              <a:ea typeface="+mn-ea"/>
                              <a:cs typeface="+mn-cs"/>
                            </a:rPr>
                            <a:t>AB </a:t>
                          </a:r>
                          <a:r>
                            <a:rPr lang="en-US" sz="2800" b="0" i="0" u="none" strike="noStrike" kern="1200" baseline="0">
                              <a:solidFill>
                                <a:srgbClr val="FF0000"/>
                              </a:solidFill>
                              <a:latin typeface="Cambria Math" panose="02040503050406030204" pitchFamily="18" charset="0"/>
                              <a:ea typeface="Cambria Math" panose="02040503050406030204" pitchFamily="18" charset="0"/>
                              <a:cs typeface="+mn-cs"/>
                            </a:rPr>
                            <a:t>=</a:t>
                          </a:r>
                          <a:r>
                            <a:rPr lang="en-US" sz="2800" b="0" i="0" u="none" strike="noStrike" kern="1200" baseline="0">
                              <a:solidFill>
                                <a:srgbClr val="FF0000"/>
                              </a:solidFill>
                              <a:latin typeface="+mn-lt"/>
                              <a:ea typeface="+mn-ea"/>
                              <a:cs typeface="+mn-cs"/>
                            </a:rPr>
                            <a:t> </a:t>
                          </a:r>
                          <a:r>
                            <a:rPr lang="en-US" sz="2800" b="0" i="1" u="none" strike="noStrike" kern="1200" baseline="0">
                              <a:solidFill>
                                <a:srgbClr val="FF0000"/>
                              </a:solidFill>
                              <a:latin typeface="+mn-lt"/>
                              <a:ea typeface="+mn-ea"/>
                              <a:cs typeface="+mn-cs"/>
                            </a:rPr>
                            <a:t>BC</a:t>
                          </a:r>
                          <a:r>
                            <a:rPr lang="en-US" sz="2800" b="0" i="0" u="none" strike="noStrike" kern="1200" baseline="0">
                              <a:solidFill>
                                <a:srgbClr val="FF0000"/>
                              </a:solidFill>
                              <a:latin typeface="+mn-lt"/>
                              <a:ea typeface="+mn-ea"/>
                              <a:cs typeface="+mn-cs"/>
                            </a:rPr>
                            <a:t>, </a:t>
                          </a:r>
                          <a:r>
                            <a:rPr lang="en-US" sz="2800" b="0" i="1" u="none" strike="noStrike" kern="1200" baseline="0">
                              <a:solidFill>
                                <a:srgbClr val="FF0000"/>
                              </a:solidFill>
                              <a:latin typeface="+mn-lt"/>
                              <a:ea typeface="+mn-ea"/>
                              <a:cs typeface="+mn-cs"/>
                            </a:rPr>
                            <a:t>DC </a:t>
                          </a:r>
                          <a:r>
                            <a:rPr lang="en-US" sz="2800" b="0" i="0" u="none" strike="noStrike" kern="1200" baseline="0">
                              <a:solidFill>
                                <a:srgbClr val="FF0000"/>
                              </a:solidFill>
                              <a:latin typeface="Cambria Math" panose="02040503050406030204" pitchFamily="18" charset="0"/>
                              <a:ea typeface="Cambria Math" panose="02040503050406030204" pitchFamily="18" charset="0"/>
                              <a:cs typeface="+mn-cs"/>
                            </a:rPr>
                            <a:t>=</a:t>
                          </a:r>
                          <a:r>
                            <a:rPr lang="en-US" sz="2800" b="0" i="0" u="none" strike="noStrike" kern="1200" baseline="0">
                              <a:solidFill>
                                <a:srgbClr val="FF0000"/>
                              </a:solidFill>
                              <a:latin typeface="+mn-lt"/>
                              <a:ea typeface="+mn-ea"/>
                              <a:cs typeface="+mn-cs"/>
                            </a:rPr>
                            <a:t> </a:t>
                          </a:r>
                          <a:r>
                            <a:rPr lang="en-US" sz="2800" b="0" i="1" u="none" strike="noStrike" kern="1200" baseline="0">
                              <a:solidFill>
                                <a:srgbClr val="FF0000"/>
                              </a:solidFill>
                              <a:latin typeface="+mn-lt"/>
                              <a:ea typeface="+mn-ea"/>
                              <a:cs typeface="+mn-cs"/>
                            </a:rPr>
                            <a:t>CE</a:t>
                          </a:r>
                          <a:endParaRPr lang="en-US" sz="2800" b="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96875" indent="-396875"/>
                          <a:r>
                            <a:rPr lang="en-US" sz="2800" b="0" i="0" u="none" strike="noStrike" kern="1200" baseline="0">
                              <a:solidFill>
                                <a:schemeClr val="tx2"/>
                              </a:solidFill>
                              <a:latin typeface="+mn-lt"/>
                              <a:ea typeface="+mn-ea"/>
                              <a:cs typeface="+mn-cs"/>
                            </a:rPr>
                            <a:t>2. Definition of midpoint </a:t>
                          </a:r>
                          <a:r>
                            <a:rPr lang="en-US" sz="2800" b="0" i="0" u="none" strike="noStrike" kern="1200" baseline="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8167001"/>
                      </a:ext>
                    </a:extLst>
                  </a:tr>
                  <a:tr h="518160">
                    <a:tc>
                      <a:txBody>
                        <a:bodyPr/>
                        <a:lstStyle/>
                        <a:p>
                          <a:r>
                            <a:rPr lang="en-US" sz="2800" b="0" i="0" u="none" strike="noStrike" kern="1200" baseline="0" dirty="0">
                              <a:solidFill>
                                <a:schemeClr val="tx2"/>
                              </a:solidFill>
                              <a:latin typeface="+mn-lt"/>
                              <a:ea typeface="+mn-ea"/>
                              <a:cs typeface="+mn-cs"/>
                            </a:rPr>
                            <a:t>3. </a:t>
                          </a:r>
                          <a:r>
                            <a:rPr lang="en-US" sz="2800" b="0" i="1" u="none" strike="noStrike" kern="1200" baseline="0" dirty="0">
                              <a:solidFill>
                                <a:schemeClr val="tx2"/>
                              </a:solidFill>
                              <a:latin typeface="+mn-lt"/>
                              <a:ea typeface="+mn-ea"/>
                              <a:cs typeface="+mn-cs"/>
                            </a:rPr>
                            <a:t>AB </a:t>
                          </a:r>
                          <a:r>
                            <a:rPr lang="en-US" sz="2800" b="0" i="0" u="none" strike="noStrike" kern="1200" baseline="0" dirty="0">
                              <a:solidFill>
                                <a:schemeClr val="tx2"/>
                              </a:solidFill>
                              <a:latin typeface="Cambria Math" panose="02040503050406030204" pitchFamily="18" charset="0"/>
                              <a:ea typeface="Cambria Math" panose="02040503050406030204" pitchFamily="18" charset="0"/>
                              <a:cs typeface="+mn-cs"/>
                            </a:rPr>
                            <a:t>=</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CE </a:t>
                          </a:r>
                          <a:r>
                            <a:rPr lang="en-US" sz="2800" b="0" i="0" u="none" strike="noStrike" kern="1200" baseline="0" dirty="0">
                              <a:solidFill>
                                <a:schemeClr val="dk1"/>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3. Given </a:t>
                          </a:r>
                          <a:r>
                            <a:rPr lang="en-US" sz="2800" b="0" i="0" u="none" strike="noStrike" kern="1200" baseline="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76450836"/>
                      </a:ext>
                    </a:extLst>
                  </a:tr>
                  <a:tr h="526073">
                    <a:tc>
                      <a:txBody>
                        <a:bodyPr/>
                        <a:lstStyle/>
                        <a:p>
                          <a:r>
                            <a:rPr lang="en-US" sz="2800" b="0" i="0" u="none" strike="noStrike" kern="1200" baseline="0">
                              <a:solidFill>
                                <a:schemeClr val="tx2"/>
                              </a:solidFill>
                              <a:latin typeface="+mn-lt"/>
                              <a:ea typeface="+mn-ea"/>
                              <a:cs typeface="+mn-cs"/>
                            </a:rPr>
                            <a:t>4. </a:t>
                          </a:r>
                          <a:r>
                            <a:rPr lang="en-US" sz="2800" b="0" i="1" u="none" strike="noStrike" kern="1200" baseline="0">
                              <a:solidFill>
                                <a:srgbClr val="FF0000"/>
                              </a:solidFill>
                              <a:latin typeface="+mn-lt"/>
                              <a:ea typeface="+mn-ea"/>
                              <a:cs typeface="+mn-cs"/>
                            </a:rPr>
                            <a:t>BC </a:t>
                          </a:r>
                          <a:r>
                            <a:rPr lang="en-US" sz="2800" b="0" i="0" u="none" strike="noStrike" kern="1200" baseline="0">
                              <a:solidFill>
                                <a:srgbClr val="FF0000"/>
                              </a:solidFill>
                              <a:latin typeface="Cambria Math" panose="02040503050406030204" pitchFamily="18" charset="0"/>
                              <a:ea typeface="Cambria Math" panose="02040503050406030204" pitchFamily="18" charset="0"/>
                              <a:cs typeface="+mn-cs"/>
                            </a:rPr>
                            <a:t>=</a:t>
                          </a:r>
                          <a:r>
                            <a:rPr lang="en-US" sz="2800" b="0" i="0" u="none" strike="noStrike" kern="1200" baseline="0">
                              <a:solidFill>
                                <a:srgbClr val="FF0000"/>
                              </a:solidFill>
                              <a:latin typeface="+mn-lt"/>
                              <a:ea typeface="+mn-ea"/>
                              <a:cs typeface="+mn-cs"/>
                            </a:rPr>
                            <a:t> </a:t>
                          </a:r>
                          <a:r>
                            <a:rPr lang="en-US" sz="2800" b="0" i="1" u="none" strike="noStrike" kern="1200" baseline="0">
                              <a:solidFill>
                                <a:srgbClr val="FF0000"/>
                              </a:solidFill>
                              <a:latin typeface="+mn-lt"/>
                              <a:ea typeface="+mn-ea"/>
                              <a:cs typeface="+mn-cs"/>
                            </a:rPr>
                            <a:t>CE</a:t>
                          </a:r>
                          <a:endParaRPr lang="en-US" sz="2800" b="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a:solidFill>
                                <a:schemeClr val="tx2"/>
                              </a:solidFill>
                              <a:latin typeface="+mn-lt"/>
                              <a:ea typeface="+mn-ea"/>
                              <a:cs typeface="+mn-cs"/>
                            </a:rPr>
                            <a:t>4. </a:t>
                          </a:r>
                          <a:r>
                            <a:rPr lang="en-US" sz="2800" b="0" i="0" u="none" strike="noStrike" kern="1200" baseline="0">
                              <a:solidFill>
                                <a:srgbClr val="FF0000"/>
                              </a:solidFill>
                              <a:latin typeface="+mn-lt"/>
                              <a:ea typeface="+mn-ea"/>
                              <a:cs typeface="+mn-cs"/>
                            </a:rPr>
                            <a:t>Substitution</a:t>
                          </a:r>
                          <a:endParaRPr lang="en-US" sz="280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9533477"/>
                      </a:ext>
                    </a:extLst>
                  </a:tr>
                  <a:tr h="518160">
                    <a:tc>
                      <a:txBody>
                        <a:bodyPr/>
                        <a:lstStyle/>
                        <a:p>
                          <a:r>
                            <a:rPr lang="en-US" sz="2800" b="0" i="0" u="none" strike="noStrike" kern="1200" baseline="0">
                              <a:solidFill>
                                <a:schemeClr val="tx2"/>
                              </a:solidFill>
                              <a:latin typeface="+mn-lt"/>
                              <a:ea typeface="+mn-ea"/>
                              <a:cs typeface="+mn-cs"/>
                            </a:rPr>
                            <a:t>5. </a:t>
                          </a:r>
                          <a:r>
                            <a:rPr lang="en-US" sz="2800" b="0" i="1" u="none" strike="noStrike" kern="1200" baseline="0">
                              <a:solidFill>
                                <a:schemeClr val="tx2"/>
                              </a:solidFill>
                              <a:latin typeface="+mn-lt"/>
                              <a:ea typeface="+mn-ea"/>
                              <a:cs typeface="+mn-cs"/>
                            </a:rPr>
                            <a:t>BC </a:t>
                          </a:r>
                          <a:r>
                            <a:rPr lang="en-US" sz="2800" b="0" i="0" u="none" strike="noStrike" kern="1200" baseline="0">
                              <a:solidFill>
                                <a:schemeClr val="tx2"/>
                              </a:solidFill>
                              <a:latin typeface="Cambria Math" panose="02040503050406030204" pitchFamily="18" charset="0"/>
                              <a:ea typeface="Cambria Math" panose="02040503050406030204" pitchFamily="18" charset="0"/>
                              <a:cs typeface="+mn-cs"/>
                            </a:rPr>
                            <a:t>=</a:t>
                          </a:r>
                          <a:r>
                            <a:rPr lang="en-US" sz="2800" b="0" i="0" u="none" strike="noStrike" kern="1200" baseline="0">
                              <a:solidFill>
                                <a:schemeClr val="tx2"/>
                              </a:solidFill>
                              <a:latin typeface="+mn-lt"/>
                              <a:ea typeface="+mn-ea"/>
                              <a:cs typeface="+mn-cs"/>
                            </a:rPr>
                            <a:t> </a:t>
                          </a:r>
                          <a:r>
                            <a:rPr lang="en-US" sz="2800" b="0" i="1" u="none" strike="noStrike" kern="1200" baseline="0">
                              <a:solidFill>
                                <a:schemeClr val="tx2"/>
                              </a:solidFill>
                              <a:latin typeface="+mn-lt"/>
                              <a:ea typeface="+mn-ea"/>
                              <a:cs typeface="+mn-cs"/>
                            </a:rPr>
                            <a:t>DC </a:t>
                          </a:r>
                          <a:r>
                            <a:rPr lang="en-US" sz="2800" b="0" i="0" u="none" strike="noStrike" kern="1200" baseline="0">
                              <a:solidFill>
                                <a:schemeClr val="dk1"/>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dirty="0">
                              <a:solidFill>
                                <a:schemeClr val="tx2"/>
                              </a:solidFill>
                              <a:latin typeface="+mn-lt"/>
                              <a:ea typeface="+mn-ea"/>
                              <a:cs typeface="+mn-cs"/>
                            </a:rPr>
                            <a:t>5. Substitution</a:t>
                          </a:r>
                          <a:r>
                            <a:rPr lang="en-US" sz="28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5371799"/>
                      </a:ext>
                    </a:extLst>
                  </a:tr>
                </a:tbl>
              </a:graphicData>
            </a:graphic>
          </p:graphicFrame>
        </mc:Fallback>
      </mc:AlternateContent>
    </p:spTree>
    <p:extLst>
      <p:ext uri="{BB962C8B-B14F-4D97-AF65-F5344CB8AC3E}">
        <p14:creationId xmlns:p14="http://schemas.microsoft.com/office/powerpoint/2010/main" val="3385675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825820"/>
            <a:ext cx="11467698" cy="347045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pPr>
            <a:r>
              <a:rPr lang="en-US" sz="2800" b="1">
                <a:solidFill>
                  <a:schemeClr val="tx1"/>
                </a:solidFill>
                <a:latin typeface="Proxima Nova" panose="02000506030000020004"/>
              </a:rPr>
              <a:t>4.  </a:t>
            </a:r>
            <a:r>
              <a:rPr lang="en-US" sz="2800"/>
              <a:t>If a figure is a quadrilateral, then the figure has four sides. A pentagon does not have four sides. Therefore, a pentagon is not a quadrilateral. </a:t>
            </a:r>
            <a:endParaRPr lang="en-US" sz="2800">
              <a:solidFill>
                <a:srgbClr val="FF0000"/>
              </a:solidFill>
            </a:endParaRPr>
          </a:p>
          <a:p>
            <a:pPr marL="457200" indent="-457200">
              <a:spcBef>
                <a:spcPts val="600"/>
              </a:spcBef>
            </a:pPr>
            <a:r>
              <a:rPr lang="en-US" sz="2800" b="1">
                <a:solidFill>
                  <a:schemeClr val="tx1"/>
                </a:solidFill>
                <a:latin typeface="Proxima Nova" panose="02000506030000020004"/>
              </a:rPr>
              <a:t>5.  </a:t>
            </a:r>
            <a:r>
              <a:rPr lang="en-US" sz="2800"/>
              <a:t>All trees have leaves. An oak is a tree. Therefore, an oak has leaves.</a:t>
            </a:r>
            <a:endParaRPr lang="en-US" sz="2800">
              <a:solidFill>
                <a:srgbClr val="FF0000"/>
              </a:solidFill>
            </a:endParaRPr>
          </a:p>
        </p:txBody>
      </p:sp>
    </p:spTree>
    <p:extLst>
      <p:ext uri="{BB962C8B-B14F-4D97-AF65-F5344CB8AC3E}">
        <p14:creationId xmlns:p14="http://schemas.microsoft.com/office/powerpoint/2010/main" val="1171442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619075"/>
            <a:ext cx="9043891" cy="400119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A </a:t>
            </a:r>
            <a:r>
              <a:rPr lang="en-US" sz="2800" b="1">
                <a:solidFill>
                  <a:schemeClr val="tx1"/>
                </a:solidFill>
              </a:rPr>
              <a:t>flow proof</a:t>
            </a:r>
            <a:r>
              <a:rPr lang="en-US" sz="2800"/>
              <a:t>, or </a:t>
            </a:r>
            <a:r>
              <a:rPr lang="en-US" sz="2800" i="1"/>
              <a:t>flow chart proof, </a:t>
            </a:r>
            <a:r>
              <a:rPr lang="en-US" sz="2800"/>
              <a:t>uses boxes and arrows to show the logical progression of an argument. The statement is in the box, and the reason is below it. Arrows indicate the order of the steps.</a:t>
            </a:r>
            <a:endParaRPr lang="en-US" sz="2800">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t>Flow Proofs</a:t>
            </a:r>
            <a:endParaRPr lang="en-US" sz="2800" b="0">
              <a:solidFill>
                <a:schemeClr val="tx1"/>
              </a:solidFill>
            </a:endParaRPr>
          </a:p>
        </p:txBody>
      </p:sp>
    </p:spTree>
    <p:extLst>
      <p:ext uri="{BB962C8B-B14F-4D97-AF65-F5344CB8AC3E}">
        <p14:creationId xmlns:p14="http://schemas.microsoft.com/office/powerpoint/2010/main" val="198283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Flow Proofs</a:t>
            </a:r>
          </a:p>
        </p:txBody>
      </p:sp>
      <mc:AlternateContent xmlns:mc="http://schemas.openxmlformats.org/markup-compatibility/2006" xmlns:a14="http://schemas.microsoft.com/office/drawing/2010/main">
        <mc:Choice Requires="a14">
          <p:sp>
            <p:nvSpPr>
              <p:cNvPr id="5" name="Rectangle 4"/>
              <p:cNvSpPr/>
              <p:nvPr/>
            </p:nvSpPr>
            <p:spPr>
              <a:xfrm>
                <a:off x="459874" y="1296347"/>
                <a:ext cx="8744088" cy="1815882"/>
              </a:xfrm>
              <a:prstGeom prst="rect">
                <a:avLst/>
              </a:prstGeom>
            </p:spPr>
            <p:txBody>
              <a:bodyPr wrap="square">
                <a:spAutoFit/>
              </a:bodyPr>
              <a:lstStyle/>
              <a:p>
                <a:r>
                  <a:rPr lang="en-US" sz="2800" b="1" dirty="0">
                    <a:solidFill>
                      <a:schemeClr val="tx1"/>
                    </a:solidFill>
                  </a:rPr>
                  <a:t>Write a flow proof to prove that </a:t>
                </a:r>
                <a:r>
                  <a:rPr lang="en-US" sz="2800" b="1" i="1" dirty="0">
                    <a:solidFill>
                      <a:schemeClr val="tx1"/>
                    </a:solidFill>
                  </a:rPr>
                  <a:t>x</a:t>
                </a:r>
                <a:r>
                  <a:rPr lang="en-US" sz="2800" b="1" dirty="0">
                    <a:solidFill>
                      <a:schemeClr val="tx1"/>
                    </a:solidFill>
                  </a:rPr>
                  <a:t> = 2.</a:t>
                </a:r>
              </a:p>
              <a:p>
                <a:endParaRPr lang="en-US" sz="2800" b="1" dirty="0">
                  <a:solidFill>
                    <a:schemeClr val="tx1"/>
                  </a:solidFill>
                </a:endParaRPr>
              </a:p>
              <a:p>
                <a:r>
                  <a:rPr lang="en-US" sz="2800" b="1" dirty="0">
                    <a:solidFill>
                      <a:schemeClr val="tx1"/>
                    </a:solidFill>
                  </a:rPr>
                  <a:t>Given: </a:t>
                </a:r>
                <a:r>
                  <a:rPr lang="en-US" sz="2800" i="1" dirty="0">
                    <a:solidFill>
                      <a:schemeClr val="tx2"/>
                    </a:solidFill>
                  </a:rPr>
                  <a:t>P </a:t>
                </a:r>
                <a:r>
                  <a:rPr lang="en-US" sz="2800" dirty="0">
                    <a:solidFill>
                      <a:schemeClr val="tx2"/>
                    </a:solidFill>
                  </a:rPr>
                  <a:t>is the midpoint of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𝐽𝐾</m:t>
                        </m:r>
                      </m:e>
                    </m:acc>
                  </m:oMath>
                </a14:m>
                <a:r>
                  <a:rPr lang="en-US" sz="2800" dirty="0">
                    <a:solidFill>
                      <a:schemeClr val="tx2"/>
                    </a:solidFill>
                  </a:rPr>
                  <a:t>.</a:t>
                </a:r>
              </a:p>
              <a:p>
                <a:r>
                  <a:rPr lang="en-US" sz="2800" b="1" dirty="0">
                    <a:solidFill>
                      <a:schemeClr val="tx1"/>
                    </a:solidFill>
                  </a:rPr>
                  <a:t>Prove: </a:t>
                </a:r>
                <a:r>
                  <a:rPr lang="en-US" sz="2800" i="1" dirty="0">
                    <a:solidFill>
                      <a:schemeClr val="tx2"/>
                    </a:solidFill>
                  </a:rPr>
                  <a:t>x </a:t>
                </a:r>
                <a:r>
                  <a:rPr lang="en-US" sz="2800" dirty="0">
                    <a:solidFill>
                      <a:schemeClr val="tx2"/>
                    </a:solidFill>
                    <a:latin typeface="Cambria Math" panose="02040503050406030204" pitchFamily="18" charset="0"/>
                    <a:ea typeface="Cambria Math" panose="02040503050406030204" pitchFamily="18" charset="0"/>
                  </a:rPr>
                  <a:t>=</a:t>
                </a:r>
                <a:r>
                  <a:rPr lang="en-US" sz="2800" dirty="0">
                    <a:solidFill>
                      <a:schemeClr val="tx2"/>
                    </a:solidFill>
                  </a:rPr>
                  <a:t> 2</a:t>
                </a:r>
              </a:p>
            </p:txBody>
          </p:sp>
        </mc:Choice>
        <mc:Fallback xmlns="">
          <p:sp>
            <p:nvSpPr>
              <p:cNvPr id="5" name="Rectangle 4"/>
              <p:cNvSpPr>
                <a:spLocks noRot="1" noChangeAspect="1" noMove="1" noResize="1" noEditPoints="1" noAdjustHandles="1" noChangeArrowheads="1" noChangeShapeType="1" noTextEdit="1"/>
              </p:cNvSpPr>
              <p:nvPr/>
            </p:nvSpPr>
            <p:spPr>
              <a:xfrm>
                <a:off x="459874" y="1296347"/>
                <a:ext cx="8744088" cy="1815882"/>
              </a:xfrm>
              <a:prstGeom prst="rect">
                <a:avLst/>
              </a:prstGeom>
              <a:blipFill>
                <a:blip r:embed="rId3"/>
                <a:stretch>
                  <a:fillRect l="-1394" t="-3691" b="-8389"/>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714" y="2628716"/>
            <a:ext cx="2508739" cy="1828800"/>
          </a:xfrm>
          <a:prstGeom prst="rect">
            <a:avLst/>
          </a:prstGeom>
        </p:spPr>
      </p:pic>
    </p:spTree>
    <p:extLst>
      <p:ext uri="{BB962C8B-B14F-4D97-AF65-F5344CB8AC3E}">
        <p14:creationId xmlns:p14="http://schemas.microsoft.com/office/powerpoint/2010/main" val="762071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287840"/>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Flow Proofs</a:t>
            </a:r>
          </a:p>
        </p:txBody>
      </p:sp>
      <p:sp>
        <p:nvSpPr>
          <p:cNvPr id="5" name="Rectangle 4"/>
          <p:cNvSpPr/>
          <p:nvPr/>
        </p:nvSpPr>
        <p:spPr>
          <a:xfrm>
            <a:off x="307474" y="2202734"/>
            <a:ext cx="1443878" cy="523220"/>
          </a:xfrm>
          <a:prstGeom prst="rect">
            <a:avLst/>
          </a:prstGeom>
        </p:spPr>
        <p:txBody>
          <a:bodyPr wrap="square">
            <a:spAutoFit/>
          </a:bodyPr>
          <a:lstStyle/>
          <a:p>
            <a:r>
              <a:rPr lang="en-US" sz="2800" b="1" dirty="0"/>
              <a:t>Proof: </a:t>
            </a:r>
            <a:endParaRPr lang="en-US" sz="2800" dirty="0"/>
          </a:p>
        </p:txBody>
      </p:sp>
      <p:pic>
        <p:nvPicPr>
          <p:cNvPr id="7" name="Picture 6">
            <a:extLst>
              <a:ext uri="{FF2B5EF4-FFF2-40B4-BE49-F238E27FC236}">
                <a16:creationId xmlns:a16="http://schemas.microsoft.com/office/drawing/2014/main" id="{759A10C8-0D01-4E12-BF65-6F88CF8D8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333" y="2464344"/>
            <a:ext cx="5681028" cy="4056675"/>
          </a:xfrm>
          <a:prstGeom prst="rect">
            <a:avLst/>
          </a:prstGeom>
        </p:spPr>
      </p:pic>
      <p:pic>
        <p:nvPicPr>
          <p:cNvPr id="3" name="Picture 2">
            <a:extLst>
              <a:ext uri="{FF2B5EF4-FFF2-40B4-BE49-F238E27FC236}">
                <a16:creationId xmlns:a16="http://schemas.microsoft.com/office/drawing/2014/main" id="{CC5F54B5-A80C-D0C4-D8EE-74BD8757FA89}"/>
              </a:ext>
            </a:extLst>
          </p:cNvPr>
          <p:cNvPicPr>
            <a:picLocks noChangeAspect="1"/>
          </p:cNvPicPr>
          <p:nvPr/>
        </p:nvPicPr>
        <p:blipFill>
          <a:blip r:embed="rId4"/>
          <a:stretch>
            <a:fillRect/>
          </a:stretch>
        </p:blipFill>
        <p:spPr>
          <a:xfrm>
            <a:off x="3667137" y="261012"/>
            <a:ext cx="6372530" cy="2282859"/>
          </a:xfrm>
          <a:prstGeom prst="rect">
            <a:avLst/>
          </a:prstGeom>
        </p:spPr>
      </p:pic>
    </p:spTree>
    <p:extLst>
      <p:ext uri="{BB962C8B-B14F-4D97-AF65-F5344CB8AC3E}">
        <p14:creationId xmlns:p14="http://schemas.microsoft.com/office/powerpoint/2010/main" val="849520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Flow Proofs</a:t>
            </a:r>
          </a:p>
        </p:txBody>
      </p:sp>
      <p:sp>
        <p:nvSpPr>
          <p:cNvPr id="5" name="Rectangle 4"/>
          <p:cNvSpPr/>
          <p:nvPr/>
        </p:nvSpPr>
        <p:spPr>
          <a:xfrm>
            <a:off x="459873" y="1671098"/>
            <a:ext cx="9289917" cy="954107"/>
          </a:xfrm>
          <a:prstGeom prst="rect">
            <a:avLst/>
          </a:prstGeom>
        </p:spPr>
        <p:txBody>
          <a:bodyPr wrap="square">
            <a:spAutoFit/>
          </a:bodyPr>
          <a:lstStyle/>
          <a:p>
            <a:pPr>
              <a:spcBef>
                <a:spcPts val="600"/>
              </a:spcBef>
            </a:pPr>
            <a:r>
              <a:rPr lang="en-US" sz="2800" b="1">
                <a:solidFill>
                  <a:srgbClr val="00A6B9"/>
                </a:solidFill>
                <a:latin typeface="+mj-lt"/>
              </a:rPr>
              <a:t>Talk About It!</a:t>
            </a:r>
          </a:p>
          <a:p>
            <a:r>
              <a:rPr lang="en-US" sz="2800"/>
              <a:t>Can you eliminate a step from the proof? Explain</a:t>
            </a:r>
            <a:r>
              <a:rPr lang="en-US"/>
              <a:t>.</a:t>
            </a:r>
            <a:endParaRPr lang="en-US" sz="2800">
              <a:solidFill>
                <a:schemeClr val="tx2"/>
              </a:solidFill>
            </a:endParaRPr>
          </a:p>
        </p:txBody>
      </p:sp>
    </p:spTree>
    <p:extLst>
      <p:ext uri="{BB962C8B-B14F-4D97-AF65-F5344CB8AC3E}">
        <p14:creationId xmlns:p14="http://schemas.microsoft.com/office/powerpoint/2010/main" val="2038700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Flow Proofs</a:t>
            </a:r>
          </a:p>
        </p:txBody>
      </p:sp>
      <p:sp>
        <p:nvSpPr>
          <p:cNvPr id="5" name="Rectangle 4"/>
          <p:cNvSpPr/>
          <p:nvPr/>
        </p:nvSpPr>
        <p:spPr>
          <a:xfrm>
            <a:off x="459873" y="1296347"/>
            <a:ext cx="9289917" cy="523220"/>
          </a:xfrm>
          <a:prstGeom prst="rect">
            <a:avLst/>
          </a:prstGeom>
        </p:spPr>
        <p:txBody>
          <a:bodyPr wrap="square">
            <a:spAutoFit/>
          </a:bodyPr>
          <a:lstStyle/>
          <a:p>
            <a:r>
              <a:rPr lang="en-US" sz="2800" b="1"/>
              <a:t>Check</a:t>
            </a:r>
            <a:r>
              <a:rPr lang="en-US"/>
              <a:t> </a:t>
            </a:r>
            <a:r>
              <a:rPr lang="en-US" sz="2800" b="1"/>
              <a:t> </a:t>
            </a:r>
            <a:endParaRPr lang="en-US" sz="2800">
              <a:solidFill>
                <a:schemeClr val="tx2"/>
              </a:solidFill>
            </a:endParaRPr>
          </a:p>
        </p:txBody>
      </p:sp>
      <p:sp>
        <p:nvSpPr>
          <p:cNvPr id="2" name="Rectangle 1"/>
          <p:cNvSpPr/>
          <p:nvPr/>
        </p:nvSpPr>
        <p:spPr>
          <a:xfrm>
            <a:off x="459872" y="1819567"/>
            <a:ext cx="8649837" cy="2246769"/>
          </a:xfrm>
          <a:prstGeom prst="rect">
            <a:avLst/>
          </a:prstGeom>
        </p:spPr>
        <p:txBody>
          <a:bodyPr wrap="square">
            <a:spAutoFit/>
          </a:bodyPr>
          <a:lstStyle/>
          <a:p>
            <a:r>
              <a:rPr lang="en-US" sz="2800">
                <a:solidFill>
                  <a:schemeClr val="tx2"/>
                </a:solidFill>
              </a:rPr>
              <a:t>Write each statement and reason in the correct box to complete the flow proof.</a:t>
            </a:r>
          </a:p>
          <a:p>
            <a:endParaRPr lang="en-US" sz="2800" b="1"/>
          </a:p>
          <a:p>
            <a:r>
              <a:rPr lang="en-US" sz="2800" b="1"/>
              <a:t>Given: </a:t>
            </a:r>
            <a:r>
              <a:rPr lang="en-US" sz="2800" i="1">
                <a:solidFill>
                  <a:schemeClr val="tx2"/>
                </a:solidFill>
              </a:rPr>
              <a:t>FG </a:t>
            </a:r>
            <a:r>
              <a:rPr lang="en-US" sz="2800">
                <a:solidFill>
                  <a:schemeClr val="tx2"/>
                </a:solidFill>
                <a:latin typeface="Cambria Math" panose="02040503050406030204" pitchFamily="18" charset="0"/>
                <a:ea typeface="Cambria Math" panose="02040503050406030204" pitchFamily="18" charset="0"/>
              </a:rPr>
              <a:t>=</a:t>
            </a:r>
            <a:r>
              <a:rPr lang="en-US" sz="2800">
                <a:solidFill>
                  <a:schemeClr val="tx2"/>
                </a:solidFill>
              </a:rPr>
              <a:t> </a:t>
            </a:r>
            <a:r>
              <a:rPr lang="en-US" sz="2800" i="1">
                <a:solidFill>
                  <a:schemeClr val="tx2"/>
                </a:solidFill>
              </a:rPr>
              <a:t>HK</a:t>
            </a:r>
            <a:endParaRPr lang="en-US" sz="2800">
              <a:solidFill>
                <a:schemeClr val="tx2"/>
              </a:solidFill>
            </a:endParaRPr>
          </a:p>
          <a:p>
            <a:r>
              <a:rPr lang="en-US" sz="2800" b="1"/>
              <a:t>Prove: </a:t>
            </a:r>
            <a:r>
              <a:rPr lang="en-US" sz="2800" i="1">
                <a:solidFill>
                  <a:schemeClr val="tx2"/>
                </a:solidFill>
              </a:rPr>
              <a:t>x </a:t>
            </a:r>
            <a:r>
              <a:rPr lang="en-US" sz="2800">
                <a:solidFill>
                  <a:schemeClr val="tx2"/>
                </a:solidFill>
                <a:latin typeface="Cambria Math" panose="02040503050406030204" pitchFamily="18" charset="0"/>
                <a:ea typeface="Cambria Math" panose="02040503050406030204" pitchFamily="18" charset="0"/>
              </a:rPr>
              <a:t>=</a:t>
            </a:r>
            <a:r>
              <a:rPr lang="en-US" sz="2800">
                <a:solidFill>
                  <a:schemeClr val="tx2"/>
                </a:solidFill>
              </a:rPr>
              <a:t> 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114" y="2761216"/>
            <a:ext cx="4700978" cy="1097280"/>
          </a:xfrm>
          <a:prstGeom prst="rect">
            <a:avLst/>
          </a:prstGeom>
        </p:spPr>
      </p:pic>
    </p:spTree>
    <p:extLst>
      <p:ext uri="{BB962C8B-B14F-4D97-AF65-F5344CB8AC3E}">
        <p14:creationId xmlns:p14="http://schemas.microsoft.com/office/powerpoint/2010/main" val="3081741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Flow Proofs</a:t>
            </a:r>
          </a:p>
        </p:txBody>
      </p:sp>
      <p:sp>
        <p:nvSpPr>
          <p:cNvPr id="5" name="Rectangle 4"/>
          <p:cNvSpPr/>
          <p:nvPr/>
        </p:nvSpPr>
        <p:spPr>
          <a:xfrm>
            <a:off x="459873" y="1296347"/>
            <a:ext cx="9289917" cy="523220"/>
          </a:xfrm>
          <a:prstGeom prst="rect">
            <a:avLst/>
          </a:prstGeom>
        </p:spPr>
        <p:txBody>
          <a:bodyPr wrap="square">
            <a:spAutoFit/>
          </a:bodyPr>
          <a:lstStyle/>
          <a:p>
            <a:r>
              <a:rPr lang="en-US" sz="2800" b="1"/>
              <a:t>Proof: </a:t>
            </a:r>
            <a:r>
              <a:rPr lang="en-US" sz="2800"/>
              <a:t> </a:t>
            </a:r>
            <a:r>
              <a:rPr lang="en-US" sz="2800" b="1"/>
              <a:t> </a:t>
            </a:r>
            <a:endParaRPr lang="en-US" sz="2800">
              <a:solidFill>
                <a:schemeClr val="tx2"/>
              </a:solidFill>
            </a:endParaRPr>
          </a:p>
        </p:txBody>
      </p:sp>
      <p:pic>
        <p:nvPicPr>
          <p:cNvPr id="6" name="Picture 5" descr="Graphical user interface&#10;&#10;Description automatically generated">
            <a:extLst>
              <a:ext uri="{FF2B5EF4-FFF2-40B4-BE49-F238E27FC236}">
                <a16:creationId xmlns:a16="http://schemas.microsoft.com/office/drawing/2014/main" id="{68B8C433-F859-4BFC-8761-F55E8E6AC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740" y="1463762"/>
            <a:ext cx="7215559" cy="4346336"/>
          </a:xfrm>
          <a:prstGeom prst="rect">
            <a:avLst/>
          </a:prstGeom>
        </p:spPr>
      </p:pic>
    </p:spTree>
    <p:extLst>
      <p:ext uri="{BB962C8B-B14F-4D97-AF65-F5344CB8AC3E}">
        <p14:creationId xmlns:p14="http://schemas.microsoft.com/office/powerpoint/2010/main" val="22460268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3522" y="1443510"/>
            <a:ext cx="7249177" cy="4366588"/>
          </a:xfrm>
          <a:prstGeom prst="rect">
            <a:avLst/>
          </a:prstGeom>
        </p:spPr>
      </p:pic>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US" sz="2800" b="0">
                <a:solidFill>
                  <a:schemeClr val="tx1"/>
                </a:solidFill>
              </a:rPr>
              <a:t>Flow Proofs</a:t>
            </a:r>
          </a:p>
        </p:txBody>
      </p:sp>
      <p:sp>
        <p:nvSpPr>
          <p:cNvPr id="5" name="Rectangle 4"/>
          <p:cNvSpPr/>
          <p:nvPr/>
        </p:nvSpPr>
        <p:spPr>
          <a:xfrm>
            <a:off x="459873" y="1296347"/>
            <a:ext cx="9289917" cy="523220"/>
          </a:xfrm>
          <a:prstGeom prst="rect">
            <a:avLst/>
          </a:prstGeom>
        </p:spPr>
        <p:txBody>
          <a:bodyPr wrap="square">
            <a:spAutoFit/>
          </a:bodyPr>
          <a:lstStyle/>
          <a:p>
            <a:r>
              <a:rPr lang="en-US" sz="2800" b="1"/>
              <a:t>Proof: </a:t>
            </a:r>
            <a:r>
              <a:rPr lang="en-US" sz="2800"/>
              <a:t> </a:t>
            </a:r>
            <a:r>
              <a:rPr lang="en-US" sz="2800" b="1"/>
              <a:t> </a:t>
            </a:r>
            <a:endParaRPr lang="en-US" sz="2800">
              <a:solidFill>
                <a:schemeClr val="tx2"/>
              </a:solidFill>
            </a:endParaRPr>
          </a:p>
        </p:txBody>
      </p:sp>
    </p:spTree>
    <p:extLst>
      <p:ext uri="{BB962C8B-B14F-4D97-AF65-F5344CB8AC3E}">
        <p14:creationId xmlns:p14="http://schemas.microsoft.com/office/powerpoint/2010/main" val="3083022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33175A"/>
                </a:solidFill>
              </a:rPr>
            </a:br>
            <a:r>
              <a:rPr lang="en-US" sz="2800" b="0">
                <a:solidFill>
                  <a:schemeClr val="tx1"/>
                </a:solidFill>
              </a:rPr>
              <a:t>Paragraph Proofs</a:t>
            </a:r>
          </a:p>
        </p:txBody>
      </p:sp>
      <p:sp>
        <p:nvSpPr>
          <p:cNvPr id="5" name="Rectangle 4"/>
          <p:cNvSpPr/>
          <p:nvPr/>
        </p:nvSpPr>
        <p:spPr>
          <a:xfrm>
            <a:off x="459873" y="1671098"/>
            <a:ext cx="9289917" cy="2246769"/>
          </a:xfrm>
          <a:prstGeom prst="rect">
            <a:avLst/>
          </a:prstGeom>
        </p:spPr>
        <p:txBody>
          <a:bodyPr wrap="square">
            <a:spAutoFit/>
          </a:bodyPr>
          <a:lstStyle/>
          <a:p>
            <a:r>
              <a:rPr lang="en-US" sz="2800">
                <a:solidFill>
                  <a:schemeClr val="tx2"/>
                </a:solidFill>
              </a:rPr>
              <a:t>Another way to prove a conjecture is to write a paragraph that explains why the conjecture for a given situation is true. This is called a </a:t>
            </a:r>
            <a:r>
              <a:rPr lang="en-US" sz="2800" b="1"/>
              <a:t>paragraph proof</a:t>
            </a:r>
            <a:r>
              <a:rPr lang="en-US" sz="2800">
                <a:solidFill>
                  <a:schemeClr val="tx2"/>
                </a:solidFill>
              </a:rPr>
              <a:t>. A paragraph proof includes the undefined terms, theorems, definitions, or postulates that support each statement. </a:t>
            </a:r>
          </a:p>
        </p:txBody>
      </p:sp>
    </p:spTree>
    <p:extLst>
      <p:ext uri="{BB962C8B-B14F-4D97-AF65-F5344CB8AC3E}">
        <p14:creationId xmlns:p14="http://schemas.microsoft.com/office/powerpoint/2010/main" val="3520649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Paragraph Proof</a:t>
            </a:r>
          </a:p>
        </p:txBody>
      </p:sp>
      <mc:AlternateContent xmlns:mc="http://schemas.openxmlformats.org/markup-compatibility/2006" xmlns:a14="http://schemas.microsoft.com/office/drawing/2010/main">
        <mc:Choice Requires="a14">
          <p:sp>
            <p:nvSpPr>
              <p:cNvPr id="5" name="Rectangle 4"/>
              <p:cNvSpPr/>
              <p:nvPr/>
            </p:nvSpPr>
            <p:spPr>
              <a:xfrm>
                <a:off x="459873" y="1521197"/>
                <a:ext cx="9289917" cy="955005"/>
              </a:xfrm>
              <a:prstGeom prst="rect">
                <a:avLst/>
              </a:prstGeom>
            </p:spPr>
            <p:txBody>
              <a:bodyPr wrap="square">
                <a:spAutoFit/>
              </a:bodyPr>
              <a:lstStyle/>
              <a:p>
                <a:r>
                  <a:rPr lang="en-US" sz="2800" b="1">
                    <a:solidFill>
                      <a:schemeClr val="tx1"/>
                    </a:solidFill>
                  </a:rPr>
                  <a:t>Given that </a:t>
                </a:r>
                <a:r>
                  <a:rPr lang="en-US" sz="2800" b="1" i="1">
                    <a:solidFill>
                      <a:schemeClr val="tx1"/>
                    </a:solidFill>
                  </a:rPr>
                  <a:t>C </a:t>
                </a:r>
                <a:r>
                  <a:rPr lang="en-US" sz="2800" b="1">
                    <a:solidFill>
                      <a:schemeClr val="tx1"/>
                    </a:solidFill>
                  </a:rPr>
                  <a:t>is between </a:t>
                </a:r>
                <a:r>
                  <a:rPr lang="en-US" sz="2800" b="1" i="1">
                    <a:solidFill>
                      <a:schemeClr val="tx1"/>
                    </a:solidFill>
                  </a:rPr>
                  <a:t>A </a:t>
                </a:r>
                <a:r>
                  <a:rPr lang="en-US" sz="2800" b="1">
                    <a:solidFill>
                      <a:schemeClr val="tx1"/>
                    </a:solidFill>
                  </a:rPr>
                  <a:t>and </a:t>
                </a:r>
                <a:r>
                  <a:rPr lang="en-US" sz="2800" b="1" i="1">
                    <a:solidFill>
                      <a:schemeClr val="tx1"/>
                    </a:solidFill>
                  </a:rPr>
                  <a:t>B </a:t>
                </a:r>
                <a:r>
                  <a:rPr lang="en-US" sz="2800" b="1">
                    <a:solidFill>
                      <a:schemeClr val="tx1"/>
                    </a:solidFill>
                  </a:rPr>
                  <a:t>and </a:t>
                </a:r>
                <a14:m>
                  <m:oMath xmlns:m="http://schemas.openxmlformats.org/officeDocument/2006/math">
                    <m:acc>
                      <m:accPr>
                        <m:chr m:val="̅"/>
                        <m:ctrlPr>
                          <a:rPr lang="en-US" sz="2800" b="1" i="1" smtClean="0">
                            <a:solidFill>
                              <a:schemeClr val="tx1"/>
                            </a:solidFill>
                            <a:latin typeface="Cambria Math" panose="02040503050406030204" pitchFamily="18" charset="0"/>
                          </a:rPr>
                        </m:ctrlPr>
                      </m:accPr>
                      <m:e>
                        <m:r>
                          <a:rPr lang="en-US" sz="2800" b="1" i="1" smtClean="0">
                            <a:solidFill>
                              <a:schemeClr val="tx1"/>
                            </a:solidFill>
                            <a:latin typeface="Cambria Math" panose="02040503050406030204" pitchFamily="18" charset="0"/>
                          </a:rPr>
                          <m:t>𝑨𝑪</m:t>
                        </m:r>
                      </m:e>
                    </m:acc>
                  </m:oMath>
                </a14:m>
                <a:r>
                  <a:rPr lang="en-US" sz="2800" b="1">
                    <a:solidFill>
                      <a:schemeClr val="tx1"/>
                    </a:solidFill>
                    <a:latin typeface="Cambria Math" panose="02040503050406030204" pitchFamily="18" charset="0"/>
                    <a:ea typeface="Cambria Math" panose="02040503050406030204" pitchFamily="18" charset="0"/>
                  </a:rPr>
                  <a:t> ≅</a:t>
                </a:r>
                <a:r>
                  <a:rPr lang="en-US" sz="2800" b="1">
                    <a:solidFill>
                      <a:schemeClr val="tx1"/>
                    </a:solidFill>
                  </a:rPr>
                  <a:t> </a:t>
                </a:r>
                <a14:m>
                  <m:oMath xmlns:m="http://schemas.openxmlformats.org/officeDocument/2006/math">
                    <m:acc>
                      <m:accPr>
                        <m:chr m:val="̅"/>
                        <m:ctrlPr>
                          <a:rPr lang="en-US" sz="2800" b="1" i="1">
                            <a:solidFill>
                              <a:schemeClr val="tx1"/>
                            </a:solidFill>
                            <a:latin typeface="Cambria Math" panose="02040503050406030204" pitchFamily="18" charset="0"/>
                          </a:rPr>
                        </m:ctrlPr>
                      </m:accPr>
                      <m:e>
                        <m:r>
                          <a:rPr lang="en-US" sz="2800" b="1" i="1" smtClean="0">
                            <a:solidFill>
                              <a:schemeClr val="tx1"/>
                            </a:solidFill>
                            <a:latin typeface="Cambria Math" panose="02040503050406030204" pitchFamily="18" charset="0"/>
                          </a:rPr>
                          <m:t>𝑪𝑩</m:t>
                        </m:r>
                      </m:e>
                    </m:acc>
                  </m:oMath>
                </a14:m>
                <a:r>
                  <a:rPr lang="en-US" sz="2800" b="1">
                    <a:solidFill>
                      <a:schemeClr val="tx1"/>
                    </a:solidFill>
                  </a:rPr>
                  <a:t>, write a paragraph proof to show that </a:t>
                </a:r>
                <a:r>
                  <a:rPr lang="en-US" sz="2800" b="1" i="1">
                    <a:solidFill>
                      <a:schemeClr val="tx1"/>
                    </a:solidFill>
                  </a:rPr>
                  <a:t>C </a:t>
                </a:r>
                <a:r>
                  <a:rPr lang="en-US" sz="2800" b="1">
                    <a:solidFill>
                      <a:schemeClr val="tx1"/>
                    </a:solidFill>
                  </a:rPr>
                  <a:t>is the midpoint of </a:t>
                </a:r>
                <a14:m>
                  <m:oMath xmlns:m="http://schemas.openxmlformats.org/officeDocument/2006/math">
                    <m:acc>
                      <m:accPr>
                        <m:chr m:val="̅"/>
                        <m:ctrlPr>
                          <a:rPr lang="en-US" sz="2800" b="1" i="1">
                            <a:solidFill>
                              <a:schemeClr val="tx1"/>
                            </a:solidFill>
                            <a:latin typeface="Cambria Math" panose="02040503050406030204" pitchFamily="18" charset="0"/>
                          </a:rPr>
                        </m:ctrlPr>
                      </m:accPr>
                      <m:e>
                        <m:r>
                          <a:rPr lang="en-US" sz="2800" b="1" i="1" smtClean="0">
                            <a:solidFill>
                              <a:schemeClr val="tx1"/>
                            </a:solidFill>
                            <a:latin typeface="Cambria Math" panose="02040503050406030204" pitchFamily="18" charset="0"/>
                          </a:rPr>
                          <m:t>𝑨𝑩</m:t>
                        </m:r>
                      </m:e>
                    </m:acc>
                  </m:oMath>
                </a14:m>
                <a:r>
                  <a:rPr lang="en-US" sz="2800">
                    <a:solidFill>
                      <a:schemeClr val="tx1"/>
                    </a:solidFill>
                  </a:rPr>
                  <a:t>.</a:t>
                </a:r>
              </a:p>
            </p:txBody>
          </p:sp>
        </mc:Choice>
        <mc:Fallback xmlns="">
          <p:sp>
            <p:nvSpPr>
              <p:cNvPr id="5" name="Rectangle 4"/>
              <p:cNvSpPr>
                <a:spLocks noRot="1" noChangeAspect="1" noMove="1" noResize="1" noEditPoints="1" noAdjustHandles="1" noChangeArrowheads="1" noChangeShapeType="1" noTextEdit="1"/>
              </p:cNvSpPr>
              <p:nvPr/>
            </p:nvSpPr>
            <p:spPr>
              <a:xfrm>
                <a:off x="459873" y="1521197"/>
                <a:ext cx="9289917" cy="955005"/>
              </a:xfrm>
              <a:prstGeom prst="rect">
                <a:avLst/>
              </a:prstGeom>
              <a:blipFill>
                <a:blip r:embed="rId3"/>
                <a:stretch>
                  <a:fillRect l="-1312" t="-7051" r="-984" b="-17308"/>
                </a:stretch>
              </a:blipFill>
            </p:spPr>
            <p:txBody>
              <a:bodyPr/>
              <a:lstStyle/>
              <a:p>
                <a:r>
                  <a:rPr lang="en-US">
                    <a:noFill/>
                  </a:rPr>
                  <a:t> </a:t>
                </a:r>
              </a:p>
            </p:txBody>
          </p:sp>
        </mc:Fallback>
      </mc:AlternateContent>
    </p:spTree>
    <p:extLst>
      <p:ext uri="{BB962C8B-B14F-4D97-AF65-F5344CB8AC3E}">
        <p14:creationId xmlns:p14="http://schemas.microsoft.com/office/powerpoint/2010/main" val="3759621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Paragraph Proof</a:t>
            </a:r>
          </a:p>
        </p:txBody>
      </p:sp>
      <mc:AlternateContent xmlns:mc="http://schemas.openxmlformats.org/markup-compatibility/2006" xmlns:a14="http://schemas.microsoft.com/office/drawing/2010/main">
        <mc:Choice Requires="a14">
          <p:sp>
            <p:nvSpPr>
              <p:cNvPr id="5" name="Rectangle 4"/>
              <p:cNvSpPr/>
              <p:nvPr/>
            </p:nvSpPr>
            <p:spPr>
              <a:xfrm>
                <a:off x="459873" y="1551177"/>
                <a:ext cx="9973281" cy="2684581"/>
              </a:xfrm>
              <a:prstGeom prst="rect">
                <a:avLst/>
              </a:prstGeom>
            </p:spPr>
            <p:txBody>
              <a:bodyPr wrap="square">
                <a:spAutoFit/>
              </a:bodyPr>
              <a:lstStyle/>
              <a:p>
                <a:pPr>
                  <a:spcBef>
                    <a:spcPts val="1200"/>
                  </a:spcBef>
                </a:pPr>
                <a:r>
                  <a:rPr lang="en-US" sz="2800" b="1">
                    <a:solidFill>
                      <a:schemeClr val="tx1"/>
                    </a:solidFill>
                  </a:rPr>
                  <a:t>Step 1 </a:t>
                </a:r>
                <a:r>
                  <a:rPr lang="en-US" sz="2800" b="1"/>
                  <a:t>Write the given and prove statements.</a:t>
                </a:r>
              </a:p>
              <a:p>
                <a:pPr>
                  <a:spcBef>
                    <a:spcPts val="1000"/>
                  </a:spcBef>
                </a:pPr>
                <a:r>
                  <a:rPr lang="en-US" sz="2800" b="1"/>
                  <a:t>Given: </a:t>
                </a:r>
                <a:r>
                  <a:rPr lang="en-US" sz="2800" i="1">
                    <a:solidFill>
                      <a:schemeClr val="tx2"/>
                    </a:solidFill>
                  </a:rPr>
                  <a:t>C </a:t>
                </a:r>
                <a:r>
                  <a:rPr lang="en-US" sz="2800">
                    <a:solidFill>
                      <a:schemeClr val="tx2"/>
                    </a:solidFill>
                  </a:rPr>
                  <a:t>is between </a:t>
                </a:r>
                <a:r>
                  <a:rPr lang="en-US" sz="2800" i="1">
                    <a:solidFill>
                      <a:schemeClr val="tx2"/>
                    </a:solidFill>
                  </a:rPr>
                  <a:t>A </a:t>
                </a:r>
                <a:r>
                  <a:rPr lang="en-US" sz="2800">
                    <a:solidFill>
                      <a:schemeClr val="tx2"/>
                    </a:solidFill>
                  </a:rPr>
                  <a:t>and </a:t>
                </a:r>
                <a:r>
                  <a:rPr lang="en-US" sz="2800" i="1">
                    <a:solidFill>
                      <a:schemeClr val="tx2"/>
                    </a:solidFill>
                  </a:rPr>
                  <a:t>B </a:t>
                </a:r>
                <a:r>
                  <a:rPr lang="en-US" sz="2800">
                    <a:solidFill>
                      <a:schemeClr val="tx2"/>
                    </a:solidFill>
                  </a:rPr>
                  <a:t>and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𝐴𝐶</m:t>
                        </m:r>
                      </m:e>
                    </m:acc>
                  </m:oMath>
                </a14:m>
                <a:r>
                  <a:rPr lang="en-US" sz="280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𝐶𝐵</m:t>
                        </m:r>
                      </m:e>
                    </m:acc>
                  </m:oMath>
                </a14:m>
                <a:r>
                  <a:rPr lang="en-US" sz="2800">
                    <a:solidFill>
                      <a:schemeClr val="tx2"/>
                    </a:solidFill>
                  </a:rPr>
                  <a:t>.</a:t>
                </a:r>
              </a:p>
              <a:p>
                <a:r>
                  <a:rPr lang="en-US" sz="2800" b="1"/>
                  <a:t>Prove: </a:t>
                </a:r>
                <a:r>
                  <a:rPr lang="en-US" sz="2800" i="1">
                    <a:solidFill>
                      <a:schemeClr val="tx2"/>
                    </a:solidFill>
                  </a:rPr>
                  <a:t>C </a:t>
                </a:r>
                <a:r>
                  <a:rPr lang="en-US" sz="2800">
                    <a:solidFill>
                      <a:schemeClr val="tx2"/>
                    </a:solidFill>
                  </a:rPr>
                  <a:t>is the midpoint of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𝐴𝐵</m:t>
                        </m:r>
                      </m:e>
                    </m:acc>
                  </m:oMath>
                </a14:m>
                <a:r>
                  <a:rPr lang="en-US" sz="2800" i="1">
                    <a:solidFill>
                      <a:schemeClr val="tx2"/>
                    </a:solidFill>
                  </a:rPr>
                  <a:t>.</a:t>
                </a:r>
              </a:p>
              <a:p>
                <a:pPr marL="1258888" indent="-1258888">
                  <a:spcBef>
                    <a:spcPts val="1200"/>
                  </a:spcBef>
                </a:pPr>
                <a:endParaRPr lang="en-US" sz="2800" b="1"/>
              </a:p>
              <a:p>
                <a:pPr marL="1258888" indent="-1258888">
                  <a:spcBef>
                    <a:spcPts val="1200"/>
                  </a:spcBef>
                </a:pPr>
                <a:r>
                  <a:rPr lang="en-US" sz="2800" b="1">
                    <a:solidFill>
                      <a:schemeClr val="tx1"/>
                    </a:solidFill>
                  </a:rPr>
                  <a:t>Step 2 </a:t>
                </a:r>
                <a:r>
                  <a:rPr lang="en-US" sz="2800" b="1"/>
                  <a:t>Draw a diagram and label any given information.</a:t>
                </a:r>
              </a:p>
            </p:txBody>
          </p:sp>
        </mc:Choice>
        <mc:Fallback xmlns="">
          <p:sp>
            <p:nvSpPr>
              <p:cNvPr id="5" name="Rectangle 4"/>
              <p:cNvSpPr>
                <a:spLocks noRot="1" noChangeAspect="1" noMove="1" noResize="1" noEditPoints="1" noAdjustHandles="1" noChangeArrowheads="1" noChangeShapeType="1" noTextEdit="1"/>
              </p:cNvSpPr>
              <p:nvPr/>
            </p:nvSpPr>
            <p:spPr>
              <a:xfrm>
                <a:off x="459873" y="1551177"/>
                <a:ext cx="9973281" cy="2684581"/>
              </a:xfrm>
              <a:prstGeom prst="rect">
                <a:avLst/>
              </a:prstGeom>
              <a:blipFill>
                <a:blip r:embed="rId3"/>
                <a:stretch>
                  <a:fillRect l="-1222" t="-2268" b="-521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9117537-BCB7-48B6-8840-6CB0C3AB0F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0112" y="4619758"/>
            <a:ext cx="3414976" cy="564884"/>
          </a:xfrm>
          <a:prstGeom prst="rect">
            <a:avLst/>
          </a:prstGeom>
        </p:spPr>
      </p:pic>
    </p:spTree>
    <p:extLst>
      <p:ext uri="{BB962C8B-B14F-4D97-AF65-F5344CB8AC3E}">
        <p14:creationId xmlns:p14="http://schemas.microsoft.com/office/powerpoint/2010/main" val="284090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825820"/>
            <a:ext cx="11467698" cy="347045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Is the argument </a:t>
            </a:r>
            <a:r>
              <a:rPr lang="en-US" sz="2800" b="1" i="1">
                <a:solidFill>
                  <a:schemeClr val="tx1"/>
                </a:solidFill>
              </a:rPr>
              <a:t>valid </a:t>
            </a:r>
            <a:r>
              <a:rPr lang="en-US" sz="2800" b="1">
                <a:solidFill>
                  <a:schemeClr val="tx1"/>
                </a:solidFill>
              </a:rPr>
              <a:t>or </a:t>
            </a:r>
            <a:r>
              <a:rPr lang="en-US" sz="2800" b="1" i="1">
                <a:solidFill>
                  <a:schemeClr val="tx1"/>
                </a:solidFill>
              </a:rPr>
              <a:t>invalid</a:t>
            </a:r>
            <a:r>
              <a:rPr lang="en-US" sz="2800" b="1">
                <a:solidFill>
                  <a:schemeClr val="tx1"/>
                </a:solidFill>
              </a:rPr>
              <a:t>?</a:t>
            </a:r>
            <a:endParaRPr lang="en-US" sz="2800">
              <a:solidFill>
                <a:schemeClr val="tx1"/>
              </a:solidFill>
            </a:endParaRPr>
          </a:p>
          <a:p>
            <a:pPr marL="457200" indent="-457200"/>
            <a:r>
              <a:rPr lang="en-US" sz="2800" b="1">
                <a:solidFill>
                  <a:schemeClr val="tx1"/>
                </a:solidFill>
                <a:latin typeface="Proxima Nova" panose="02000506030000020004"/>
              </a:rPr>
              <a:t>1.  </a:t>
            </a:r>
            <a:r>
              <a:rPr lang="en-US" sz="2800"/>
              <a:t>If an animal is a golden retriever, then it is a dog. Mac is a dog. Therefore, Mac is a golden retriever. </a:t>
            </a:r>
            <a:r>
              <a:rPr lang="en-US" sz="2800" b="1">
                <a:solidFill>
                  <a:srgbClr val="FF0000"/>
                </a:solidFill>
                <a:latin typeface="Proxima Nova" panose="02000506030000020004"/>
              </a:rPr>
              <a:t>invalid</a:t>
            </a:r>
            <a:endParaRPr lang="en-US" sz="2800">
              <a:solidFill>
                <a:srgbClr val="FF0000"/>
              </a:solidFill>
            </a:endParaRPr>
          </a:p>
          <a:p>
            <a:pPr marL="457200" indent="-457200">
              <a:spcBef>
                <a:spcPts val="600"/>
              </a:spcBef>
            </a:pPr>
            <a:r>
              <a:rPr lang="en-US" sz="2800" b="1">
                <a:solidFill>
                  <a:schemeClr val="tx1"/>
                </a:solidFill>
                <a:latin typeface="Proxima Nova" panose="02000506030000020004"/>
              </a:rPr>
              <a:t>2.  </a:t>
            </a:r>
            <a:r>
              <a:rPr lang="en-US" sz="2800"/>
              <a:t>If the temperature is below 32°F, then water will freeze. The temperature is 23°F. Therefore, water will freeze. </a:t>
            </a:r>
            <a:r>
              <a:rPr lang="en-US" sz="2800" b="1">
                <a:solidFill>
                  <a:srgbClr val="FF0000"/>
                </a:solidFill>
                <a:latin typeface="Proxima Nova" panose="02000506030000020004"/>
              </a:rPr>
              <a:t>valid</a:t>
            </a:r>
            <a:endParaRPr lang="en-US" sz="2800">
              <a:solidFill>
                <a:srgbClr val="FF0000"/>
              </a:solidFill>
            </a:endParaRPr>
          </a:p>
          <a:p>
            <a:pPr marL="457200" indent="-457200">
              <a:spcBef>
                <a:spcPts val="600"/>
              </a:spcBef>
            </a:pPr>
            <a:r>
              <a:rPr lang="en-US" sz="2800" b="1">
                <a:solidFill>
                  <a:schemeClr val="tx1"/>
                </a:solidFill>
                <a:latin typeface="Proxima Nova" panose="02000506030000020004"/>
              </a:rPr>
              <a:t>3.  </a:t>
            </a:r>
            <a:r>
              <a:rPr lang="en-US" sz="2800"/>
              <a:t>All students must study. Emma studies. Therefore, Emma is a student. </a:t>
            </a:r>
            <a:r>
              <a:rPr lang="en-US" sz="2800" b="1">
                <a:solidFill>
                  <a:srgbClr val="FF0000"/>
                </a:solidFill>
                <a:latin typeface="Proxima Nova" panose="02000506030000020004"/>
              </a:rPr>
              <a:t>invalid</a:t>
            </a:r>
            <a:endParaRPr lang="en-US" sz="2800">
              <a:solidFill>
                <a:srgbClr val="FF0000"/>
              </a:solidFill>
            </a:endParaRPr>
          </a:p>
        </p:txBody>
      </p:sp>
    </p:spTree>
    <p:extLst>
      <p:ext uri="{BB962C8B-B14F-4D97-AF65-F5344CB8AC3E}">
        <p14:creationId xmlns:p14="http://schemas.microsoft.com/office/powerpoint/2010/main" val="3016121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Paragraph Proof</a:t>
            </a:r>
          </a:p>
        </p:txBody>
      </p:sp>
      <mc:AlternateContent xmlns:mc="http://schemas.openxmlformats.org/markup-compatibility/2006" xmlns:a14="http://schemas.microsoft.com/office/drawing/2010/main">
        <mc:Choice Requires="a14">
          <p:sp>
            <p:nvSpPr>
              <p:cNvPr id="5" name="Rectangle 4"/>
              <p:cNvSpPr/>
              <p:nvPr/>
            </p:nvSpPr>
            <p:spPr>
              <a:xfrm>
                <a:off x="459873" y="3286610"/>
                <a:ext cx="10108193" cy="3238579"/>
              </a:xfrm>
              <a:prstGeom prst="rect">
                <a:avLst/>
              </a:prstGeom>
            </p:spPr>
            <p:txBody>
              <a:bodyPr wrap="square">
                <a:spAutoFit/>
              </a:bodyPr>
              <a:lstStyle/>
              <a:p>
                <a:pPr>
                  <a:spcBef>
                    <a:spcPts val="600"/>
                  </a:spcBef>
                </a:pPr>
                <a:r>
                  <a:rPr lang="en-US" sz="2800" b="1" dirty="0">
                    <a:solidFill>
                      <a:schemeClr val="tx1"/>
                    </a:solidFill>
                  </a:rPr>
                  <a:t>Step 3 </a:t>
                </a:r>
                <a:r>
                  <a:rPr lang="en-US" sz="2800" b="1" dirty="0"/>
                  <a:t>Write the proof.</a:t>
                </a:r>
              </a:p>
              <a:p>
                <a:pPr>
                  <a:spcBef>
                    <a:spcPts val="1000"/>
                  </a:spcBef>
                </a:pPr>
                <a:r>
                  <a:rPr lang="en-US" sz="2800" dirty="0">
                    <a:solidFill>
                      <a:schemeClr val="tx2"/>
                    </a:solidFill>
                  </a:rPr>
                  <a:t>If </a:t>
                </a:r>
                <a:r>
                  <a:rPr lang="en-US" sz="2800" i="1" dirty="0">
                    <a:solidFill>
                      <a:schemeClr val="tx2"/>
                    </a:solidFill>
                  </a:rPr>
                  <a:t>C </a:t>
                </a:r>
                <a:r>
                  <a:rPr lang="en-US" sz="2800" dirty="0">
                    <a:solidFill>
                      <a:schemeClr val="tx2"/>
                    </a:solidFill>
                  </a:rPr>
                  <a:t>is between points </a:t>
                </a:r>
                <a:r>
                  <a:rPr lang="en-US" sz="2800" i="1" dirty="0">
                    <a:solidFill>
                      <a:schemeClr val="tx2"/>
                    </a:solidFill>
                  </a:rPr>
                  <a:t>A </a:t>
                </a:r>
                <a:r>
                  <a:rPr lang="en-US" sz="2800" dirty="0">
                    <a:solidFill>
                      <a:schemeClr val="tx2"/>
                    </a:solidFill>
                  </a:rPr>
                  <a:t>and </a:t>
                </a:r>
                <a:r>
                  <a:rPr lang="en-US" sz="2800" i="1" dirty="0">
                    <a:solidFill>
                      <a:schemeClr val="tx2"/>
                    </a:solidFill>
                  </a:rPr>
                  <a:t>B</a:t>
                </a:r>
                <a:r>
                  <a:rPr lang="en-US" sz="2800" dirty="0">
                    <a:solidFill>
                      <a:schemeClr val="tx2"/>
                    </a:solidFill>
                  </a:rPr>
                  <a:t>, then by the definition of betweenness, </a:t>
                </a:r>
                <a:r>
                  <a:rPr lang="en-US" sz="2800" i="1" dirty="0">
                    <a:solidFill>
                      <a:schemeClr val="tx2"/>
                    </a:solidFill>
                  </a:rPr>
                  <a:t>A</a:t>
                </a:r>
                <a:r>
                  <a:rPr lang="en-US" sz="2800" dirty="0">
                    <a:solidFill>
                      <a:schemeClr val="tx2"/>
                    </a:solidFill>
                  </a:rPr>
                  <a:t>, </a:t>
                </a:r>
                <a:r>
                  <a:rPr lang="en-US" sz="2800" i="1" dirty="0">
                    <a:solidFill>
                      <a:schemeClr val="tx2"/>
                    </a:solidFill>
                  </a:rPr>
                  <a:t>B</a:t>
                </a:r>
                <a:r>
                  <a:rPr lang="en-US" sz="2800" dirty="0">
                    <a:solidFill>
                      <a:schemeClr val="tx2"/>
                    </a:solidFill>
                  </a:rPr>
                  <a:t>, and </a:t>
                </a:r>
                <a:r>
                  <a:rPr lang="en-US" sz="2800" i="1" dirty="0">
                    <a:solidFill>
                      <a:schemeClr val="tx2"/>
                    </a:solidFill>
                  </a:rPr>
                  <a:t>C </a:t>
                </a:r>
                <a:r>
                  <a:rPr lang="en-US" sz="2800" dirty="0">
                    <a:solidFill>
                      <a:schemeClr val="tx2"/>
                    </a:solidFill>
                  </a:rPr>
                  <a:t>are collinear and </a:t>
                </a:r>
                <a:r>
                  <a:rPr lang="en-US" sz="2800" i="1" dirty="0">
                    <a:solidFill>
                      <a:schemeClr val="tx2"/>
                    </a:solidFill>
                  </a:rPr>
                  <a:t>AC </a:t>
                </a:r>
                <a:r>
                  <a:rPr lang="en-US" sz="2800" dirty="0">
                    <a:solidFill>
                      <a:schemeClr val="tx2"/>
                    </a:solidFill>
                    <a:latin typeface="Cambria Math" panose="02040503050406030204" pitchFamily="18" charset="0"/>
                    <a:ea typeface="Cambria Math" panose="02040503050406030204" pitchFamily="18" charset="0"/>
                  </a:rPr>
                  <a:t>+</a:t>
                </a:r>
                <a:r>
                  <a:rPr lang="en-US" sz="2800" dirty="0">
                    <a:solidFill>
                      <a:schemeClr val="tx2"/>
                    </a:solidFill>
                  </a:rPr>
                  <a:t> </a:t>
                </a:r>
                <a:r>
                  <a:rPr lang="en-US" sz="2800" i="1" dirty="0">
                    <a:solidFill>
                      <a:schemeClr val="tx2"/>
                    </a:solidFill>
                  </a:rPr>
                  <a:t>CB</a:t>
                </a:r>
                <a:r>
                  <a:rPr lang="en-US" sz="2800" i="1" dirty="0">
                    <a:solidFill>
                      <a:schemeClr val="tx2"/>
                    </a:solidFill>
                    <a:latin typeface="Cambria Math" panose="02040503050406030204" pitchFamily="18" charset="0"/>
                    <a:ea typeface="Cambria Math" panose="02040503050406030204" pitchFamily="18" charset="0"/>
                  </a:rPr>
                  <a:t> </a:t>
                </a:r>
                <a:r>
                  <a:rPr lang="en-US" sz="2800" dirty="0">
                    <a:solidFill>
                      <a:schemeClr val="tx2"/>
                    </a:solidFill>
                    <a:latin typeface="Cambria Math" panose="02040503050406030204" pitchFamily="18" charset="0"/>
                    <a:ea typeface="Cambria Math" panose="02040503050406030204" pitchFamily="18" charset="0"/>
                  </a:rPr>
                  <a:t>= </a:t>
                </a:r>
                <a:r>
                  <a:rPr lang="en-US" sz="2800" i="1" dirty="0">
                    <a:solidFill>
                      <a:schemeClr val="tx2"/>
                    </a:solidFill>
                  </a:rPr>
                  <a:t>AB</a:t>
                </a:r>
                <a:r>
                  <a:rPr lang="en-US" sz="2800" dirty="0">
                    <a:solidFill>
                      <a:schemeClr val="tx2"/>
                    </a:solidFill>
                  </a:rPr>
                  <a:t>. If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𝐴𝐶</m:t>
                        </m:r>
                      </m:e>
                    </m:acc>
                  </m:oMath>
                </a14:m>
                <a:r>
                  <a:rPr lang="en-US" sz="2800" dirty="0">
                    <a:solidFill>
                      <a:schemeClr val="tx2"/>
                    </a:solidFill>
                    <a:latin typeface="Cambria Math" panose="02040503050406030204" pitchFamily="18" charset="0"/>
                    <a:ea typeface="Cambria Math" panose="02040503050406030204" pitchFamily="18" charset="0"/>
                  </a:rPr>
                  <a:t> ≅</a:t>
                </a:r>
                <a:r>
                  <a:rPr lang="en-US" sz="2800"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𝐶𝐵</m:t>
                        </m:r>
                      </m:e>
                    </m:acc>
                  </m:oMath>
                </a14:m>
                <a:r>
                  <a:rPr lang="en-US" sz="2800" dirty="0">
                    <a:solidFill>
                      <a:schemeClr val="tx2"/>
                    </a:solidFill>
                  </a:rPr>
                  <a:t>, then by the definition of congruence, the segments have the same measure, which means that </a:t>
                </a:r>
                <a:r>
                  <a:rPr lang="en-US" sz="2800" i="1" dirty="0">
                    <a:solidFill>
                      <a:schemeClr val="tx2"/>
                    </a:solidFill>
                  </a:rPr>
                  <a:t>AC</a:t>
                </a:r>
                <a:r>
                  <a:rPr lang="en-US" sz="2800" i="1" dirty="0">
                    <a:solidFill>
                      <a:schemeClr val="tx2"/>
                    </a:solidFill>
                    <a:latin typeface="Cambria Math" panose="02040503050406030204" pitchFamily="18" charset="0"/>
                    <a:ea typeface="Cambria Math" panose="02040503050406030204" pitchFamily="18" charset="0"/>
                  </a:rPr>
                  <a:t> </a:t>
                </a:r>
                <a:r>
                  <a:rPr lang="en-US" sz="2800" dirty="0">
                    <a:solidFill>
                      <a:schemeClr val="tx2"/>
                    </a:solidFill>
                    <a:latin typeface="Cambria Math" panose="02040503050406030204" pitchFamily="18" charset="0"/>
                    <a:ea typeface="Cambria Math" panose="02040503050406030204" pitchFamily="18" charset="0"/>
                  </a:rPr>
                  <a:t>= </a:t>
                </a:r>
                <a:r>
                  <a:rPr lang="en-US" sz="2800" i="1" dirty="0">
                    <a:solidFill>
                      <a:schemeClr val="tx2"/>
                    </a:solidFill>
                  </a:rPr>
                  <a:t>CB</a:t>
                </a:r>
                <a:r>
                  <a:rPr lang="en-US" sz="2800" dirty="0">
                    <a:solidFill>
                      <a:schemeClr val="tx2"/>
                    </a:solidFill>
                  </a:rPr>
                  <a:t>. From the definition of midpoint of a segment, if </a:t>
                </a:r>
                <a:r>
                  <a:rPr lang="en-US" sz="2800" i="1" dirty="0">
                    <a:solidFill>
                      <a:schemeClr val="tx2"/>
                    </a:solidFill>
                  </a:rPr>
                  <a:t>C </a:t>
                </a:r>
                <a:r>
                  <a:rPr lang="en-US" sz="2800" dirty="0">
                    <a:solidFill>
                      <a:schemeClr val="tx2"/>
                    </a:solidFill>
                  </a:rPr>
                  <a:t>is between points </a:t>
                </a:r>
                <a:r>
                  <a:rPr lang="en-US" sz="2800" i="1" dirty="0">
                    <a:solidFill>
                      <a:schemeClr val="tx2"/>
                    </a:solidFill>
                  </a:rPr>
                  <a:t>A </a:t>
                </a:r>
                <a:r>
                  <a:rPr lang="en-US" sz="2800" dirty="0">
                    <a:solidFill>
                      <a:schemeClr val="tx2"/>
                    </a:solidFill>
                  </a:rPr>
                  <a:t>and </a:t>
                </a:r>
                <a:r>
                  <a:rPr lang="en-US" sz="2800" i="1" dirty="0">
                    <a:solidFill>
                      <a:schemeClr val="tx2"/>
                    </a:solidFill>
                  </a:rPr>
                  <a:t>B </a:t>
                </a:r>
                <a:r>
                  <a:rPr lang="en-US" sz="2800" dirty="0">
                    <a:solidFill>
                      <a:schemeClr val="tx2"/>
                    </a:solidFill>
                  </a:rPr>
                  <a:t>and </a:t>
                </a:r>
                <a:r>
                  <a:rPr lang="en-US" sz="2800" i="1" dirty="0">
                    <a:solidFill>
                      <a:schemeClr val="tx2"/>
                    </a:solidFill>
                  </a:rPr>
                  <a:t>AC</a:t>
                </a:r>
                <a:r>
                  <a:rPr lang="en-US" sz="2800" i="1" dirty="0">
                    <a:solidFill>
                      <a:schemeClr val="tx2"/>
                    </a:solidFill>
                    <a:latin typeface="Cambria Math" panose="02040503050406030204" pitchFamily="18" charset="0"/>
                    <a:ea typeface="Cambria Math" panose="02040503050406030204" pitchFamily="18" charset="0"/>
                  </a:rPr>
                  <a:t> </a:t>
                </a:r>
                <a:r>
                  <a:rPr lang="en-US" sz="2800" dirty="0">
                    <a:solidFill>
                      <a:schemeClr val="tx2"/>
                    </a:solidFill>
                    <a:latin typeface="Cambria Math" panose="02040503050406030204" pitchFamily="18" charset="0"/>
                    <a:ea typeface="Cambria Math" panose="02040503050406030204" pitchFamily="18" charset="0"/>
                  </a:rPr>
                  <a:t>= </a:t>
                </a:r>
                <a:r>
                  <a:rPr lang="en-US" sz="2800" i="1" dirty="0">
                    <a:solidFill>
                      <a:schemeClr val="tx2"/>
                    </a:solidFill>
                  </a:rPr>
                  <a:t>CB</a:t>
                </a:r>
                <a:r>
                  <a:rPr lang="en-US" sz="2800" dirty="0">
                    <a:solidFill>
                      <a:schemeClr val="tx2"/>
                    </a:solidFill>
                  </a:rPr>
                  <a:t>, then </a:t>
                </a:r>
                <a:r>
                  <a:rPr lang="en-US" sz="2800" i="1" dirty="0">
                    <a:solidFill>
                      <a:schemeClr val="tx2"/>
                    </a:solidFill>
                  </a:rPr>
                  <a:t>C </a:t>
                </a:r>
                <a:r>
                  <a:rPr lang="en-US" sz="2800" dirty="0">
                    <a:solidFill>
                      <a:schemeClr val="tx2"/>
                    </a:solidFill>
                  </a:rPr>
                  <a:t>is the midpoint of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𝐴𝐵</m:t>
                        </m:r>
                      </m:e>
                    </m:acc>
                  </m:oMath>
                </a14:m>
                <a:r>
                  <a:rPr lang="en-US" sz="2800" dirty="0">
                    <a:solidFill>
                      <a:schemeClr val="tx2"/>
                    </a:solidFill>
                  </a:rPr>
                  <a:t>.</a:t>
                </a:r>
              </a:p>
            </p:txBody>
          </p:sp>
        </mc:Choice>
        <mc:Fallback xmlns="">
          <p:sp>
            <p:nvSpPr>
              <p:cNvPr id="5" name="Rectangle 4"/>
              <p:cNvSpPr>
                <a:spLocks noRot="1" noChangeAspect="1" noMove="1" noResize="1" noEditPoints="1" noAdjustHandles="1" noChangeArrowheads="1" noChangeShapeType="1" noTextEdit="1"/>
              </p:cNvSpPr>
              <p:nvPr/>
            </p:nvSpPr>
            <p:spPr>
              <a:xfrm>
                <a:off x="459873" y="3286610"/>
                <a:ext cx="10108193" cy="3238579"/>
              </a:xfrm>
              <a:prstGeom prst="rect">
                <a:avLst/>
              </a:prstGeom>
              <a:blipFill>
                <a:blip r:embed="rId3"/>
                <a:stretch>
                  <a:fillRect l="-1206" t="-1883" r="-2110" b="-433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0E56DA76-490A-3CFB-4696-BB64128B4380}"/>
              </a:ext>
            </a:extLst>
          </p:cNvPr>
          <p:cNvPicPr>
            <a:picLocks noChangeAspect="1"/>
          </p:cNvPicPr>
          <p:nvPr/>
        </p:nvPicPr>
        <p:blipFill>
          <a:blip r:embed="rId4"/>
          <a:stretch>
            <a:fillRect/>
          </a:stretch>
        </p:blipFill>
        <p:spPr>
          <a:xfrm>
            <a:off x="3649876" y="185327"/>
            <a:ext cx="7063844" cy="2765561"/>
          </a:xfrm>
          <a:prstGeom prst="rect">
            <a:avLst/>
          </a:prstGeom>
        </p:spPr>
      </p:pic>
    </p:spTree>
    <p:extLst>
      <p:ext uri="{BB962C8B-B14F-4D97-AF65-F5344CB8AC3E}">
        <p14:creationId xmlns:p14="http://schemas.microsoft.com/office/powerpoint/2010/main" val="250384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Paragraph Proof</a:t>
            </a:r>
          </a:p>
        </p:txBody>
      </p:sp>
      <mc:AlternateContent xmlns:mc="http://schemas.openxmlformats.org/markup-compatibility/2006" xmlns:a14="http://schemas.microsoft.com/office/drawing/2010/main">
        <mc:Choice Requires="a14">
          <p:sp>
            <p:nvSpPr>
              <p:cNvPr id="5" name="Rectangle 4"/>
              <p:cNvSpPr/>
              <p:nvPr/>
            </p:nvSpPr>
            <p:spPr>
              <a:xfrm>
                <a:off x="459873" y="1296347"/>
                <a:ext cx="8129491" cy="2246769"/>
              </a:xfrm>
              <a:prstGeom prst="rect">
                <a:avLst/>
              </a:prstGeom>
            </p:spPr>
            <p:txBody>
              <a:bodyPr wrap="square">
                <a:spAutoFit/>
              </a:bodyPr>
              <a:lstStyle/>
              <a:p>
                <a:r>
                  <a:rPr lang="en-US" sz="2800" b="1" dirty="0"/>
                  <a:t>Check</a:t>
                </a:r>
                <a:r>
                  <a:rPr lang="en-US" sz="2800" dirty="0"/>
                  <a:t> </a:t>
                </a:r>
              </a:p>
              <a:p>
                <a:r>
                  <a:rPr lang="en-US" sz="2800" dirty="0">
                    <a:solidFill>
                      <a:schemeClr val="tx2"/>
                    </a:solidFill>
                  </a:rPr>
                  <a:t>Given that </a:t>
                </a:r>
                <a:r>
                  <a:rPr lang="en-US" sz="2800" i="1" dirty="0">
                    <a:solidFill>
                      <a:schemeClr val="tx2"/>
                    </a:solidFill>
                  </a:rPr>
                  <a:t>Y </a:t>
                </a:r>
                <a:r>
                  <a:rPr lang="en-US" sz="2800" dirty="0">
                    <a:solidFill>
                      <a:schemeClr val="tx2"/>
                    </a:solidFill>
                  </a:rPr>
                  <a:t>is the midpoint of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𝑋</m:t>
                        </m:r>
                        <m:r>
                          <a:rPr lang="en-US" sz="2800" b="0" i="1" smtClean="0">
                            <a:solidFill>
                              <a:schemeClr val="tx2"/>
                            </a:solidFill>
                            <a:latin typeface="Cambria Math" panose="02040503050406030204" pitchFamily="18" charset="0"/>
                          </a:rPr>
                          <m:t>𝑍</m:t>
                        </m:r>
                      </m:e>
                    </m:acc>
                  </m:oMath>
                </a14:m>
                <a:r>
                  <a:rPr lang="en-US" sz="2800" dirty="0">
                    <a:solidFill>
                      <a:schemeClr val="tx2"/>
                    </a:solidFill>
                  </a:rPr>
                  <a:t> and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𝑋𝑌</m:t>
                        </m:r>
                      </m:e>
                    </m:acc>
                  </m:oMath>
                </a14:m>
                <a:r>
                  <a:rPr lang="en-US" sz="2800" i="1" dirty="0">
                    <a:solidFill>
                      <a:schemeClr val="tx2"/>
                    </a:solidFill>
                  </a:rPr>
                  <a:t> </a:t>
                </a:r>
                <a:r>
                  <a:rPr lang="en-US" sz="2800" dirty="0">
                    <a:solidFill>
                      <a:schemeClr val="tx2"/>
                    </a:solidFill>
                    <a:latin typeface="Cambria Math" panose="02040503050406030204" pitchFamily="18" charset="0"/>
                    <a:ea typeface="Cambria Math" panose="02040503050406030204" pitchFamily="18" charset="0"/>
                  </a:rPr>
                  <a:t>≅</a:t>
                </a:r>
                <a:r>
                  <a:rPr lang="en-US" sz="2800"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𝑊</m:t>
                        </m:r>
                        <m:r>
                          <a:rPr lang="en-US" sz="2800" i="1">
                            <a:solidFill>
                              <a:schemeClr val="tx2"/>
                            </a:solidFill>
                            <a:latin typeface="Cambria Math" panose="02040503050406030204" pitchFamily="18" charset="0"/>
                          </a:rPr>
                          <m:t>𝑌</m:t>
                        </m:r>
                      </m:e>
                    </m:acc>
                  </m:oMath>
                </a14:m>
                <a:r>
                  <a:rPr lang="en-US" sz="2800" dirty="0">
                    <a:solidFill>
                      <a:schemeClr val="tx2"/>
                    </a:solidFill>
                  </a:rPr>
                  <a:t>, write a paragraph proof to show that</a:t>
                </a:r>
                <a:r>
                  <a:rPr lang="en-US" sz="2800" dirty="0">
                    <a:solidFill>
                      <a:schemeClr val="tx2"/>
                    </a:solidFill>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𝑊𝑌</m:t>
                        </m:r>
                      </m:e>
                    </m:acc>
                  </m:oMath>
                </a14:m>
                <a:r>
                  <a:rPr lang="en-US" sz="2800" dirty="0">
                    <a:solidFill>
                      <a:schemeClr val="tx2"/>
                    </a:solidFill>
                    <a:latin typeface="Cambria Math" panose="02040503050406030204" pitchFamily="18" charset="0"/>
                    <a:ea typeface="Cambria Math" panose="02040503050406030204" pitchFamily="18" charset="0"/>
                  </a:rPr>
                  <a:t>≅</a:t>
                </a:r>
                <a:r>
                  <a:rPr lang="en-US" sz="2800"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𝑌𝑍</m:t>
                        </m:r>
                      </m:e>
                    </m:acc>
                  </m:oMath>
                </a14:m>
                <a:r>
                  <a:rPr lang="en-US" sz="2800" b="1" dirty="0">
                    <a:solidFill>
                      <a:schemeClr val="tx2"/>
                    </a:solidFill>
                  </a:rPr>
                  <a:t> </a:t>
                </a:r>
                <a:br>
                  <a:rPr lang="en-US" sz="2800" b="1" dirty="0">
                    <a:solidFill>
                      <a:schemeClr val="tx2"/>
                    </a:solidFill>
                  </a:rPr>
                </a:br>
                <a:r>
                  <a:rPr lang="en-US" sz="2800" b="1" dirty="0"/>
                  <a:t>Given:</a:t>
                </a:r>
                <a:r>
                  <a:rPr lang="en-US" sz="2800" b="1" dirty="0">
                    <a:solidFill>
                      <a:schemeClr val="tx2"/>
                    </a:solidFill>
                  </a:rPr>
                  <a:t> </a:t>
                </a:r>
                <a:r>
                  <a:rPr lang="en-US" sz="2800" i="1" dirty="0">
                    <a:solidFill>
                      <a:schemeClr val="tx2"/>
                    </a:solidFill>
                  </a:rPr>
                  <a:t>Y </a:t>
                </a:r>
                <a:r>
                  <a:rPr lang="en-US" sz="2800" dirty="0">
                    <a:solidFill>
                      <a:schemeClr val="tx2"/>
                    </a:solidFill>
                  </a:rPr>
                  <a:t>is the midpoint of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𝑋𝑍</m:t>
                        </m:r>
                      </m:e>
                    </m:acc>
                  </m:oMath>
                </a14:m>
                <a:r>
                  <a:rPr lang="en-US" sz="2800"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𝑋𝑌</m:t>
                        </m:r>
                      </m:e>
                    </m:acc>
                  </m:oMath>
                </a14:m>
                <a:r>
                  <a:rPr lang="en-US" sz="2800" dirty="0">
                    <a:solidFill>
                      <a:schemeClr val="tx2"/>
                    </a:solidFill>
                    <a:latin typeface="Cambria Math" panose="02040503050406030204" pitchFamily="18" charset="0"/>
                    <a:ea typeface="Cambria Math" panose="02040503050406030204" pitchFamily="18" charset="0"/>
                  </a:rPr>
                  <a:t>≅</a:t>
                </a:r>
                <a:r>
                  <a:rPr lang="en-US" sz="2800"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𝑊𝑌</m:t>
                        </m:r>
                      </m:e>
                    </m:acc>
                  </m:oMath>
                </a14:m>
                <a:endParaRPr lang="en-US" sz="2800" dirty="0">
                  <a:solidFill>
                    <a:schemeClr val="tx2"/>
                  </a:solidFill>
                </a:endParaRPr>
              </a:p>
              <a:p>
                <a:r>
                  <a:rPr lang="en-US" sz="2800" b="1" dirty="0"/>
                  <a:t>Prove:</a:t>
                </a:r>
                <a:r>
                  <a:rPr lang="en-US" sz="2800" b="1"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𝑊𝑌</m:t>
                        </m:r>
                      </m:e>
                    </m:acc>
                  </m:oMath>
                </a14:m>
                <a:r>
                  <a:rPr lang="en-US" sz="2800" dirty="0">
                    <a:solidFill>
                      <a:schemeClr val="tx2"/>
                    </a:solidFill>
                    <a:latin typeface="Cambria Math" panose="02040503050406030204" pitchFamily="18" charset="0"/>
                    <a:ea typeface="Cambria Math" panose="02040503050406030204" pitchFamily="18" charset="0"/>
                  </a:rPr>
                  <a:t> ≅</a:t>
                </a:r>
                <a:r>
                  <a:rPr lang="en-US" sz="2800"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𝑌𝑍</m:t>
                        </m:r>
                      </m:e>
                    </m:acc>
                  </m:oMath>
                </a14:m>
                <a:r>
                  <a:rPr lang="en-US" sz="2800" dirty="0"/>
                  <a:t> </a:t>
                </a:r>
                <a:endParaRPr lang="en-US" sz="2800"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59873" y="1296347"/>
                <a:ext cx="8129491" cy="2246769"/>
              </a:xfrm>
              <a:prstGeom prst="rect">
                <a:avLst/>
              </a:prstGeom>
              <a:blipFill>
                <a:blip r:embed="rId3"/>
                <a:stretch>
                  <a:fillRect l="-1499" t="-2989" b="-6793"/>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1001" y="1808196"/>
            <a:ext cx="2181225" cy="1524000"/>
          </a:xfrm>
          <a:prstGeom prst="rect">
            <a:avLst/>
          </a:prstGeom>
        </p:spPr>
      </p:pic>
    </p:spTree>
    <p:extLst>
      <p:ext uri="{BB962C8B-B14F-4D97-AF65-F5344CB8AC3E}">
        <p14:creationId xmlns:p14="http://schemas.microsoft.com/office/powerpoint/2010/main" val="3817892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US" sz="2800" b="0">
                <a:solidFill>
                  <a:schemeClr val="tx1"/>
                </a:solidFill>
              </a:rPr>
              <a:t>Paragraph Proof</a:t>
            </a:r>
          </a:p>
        </p:txBody>
      </p:sp>
      <mc:AlternateContent xmlns:mc="http://schemas.openxmlformats.org/markup-compatibility/2006" xmlns:a14="http://schemas.microsoft.com/office/drawing/2010/main">
        <mc:Choice Requires="a14">
          <p:sp>
            <p:nvSpPr>
              <p:cNvPr id="5" name="Rectangle 4"/>
              <p:cNvSpPr/>
              <p:nvPr/>
            </p:nvSpPr>
            <p:spPr>
              <a:xfrm>
                <a:off x="459873" y="1296347"/>
                <a:ext cx="8129491" cy="2246769"/>
              </a:xfrm>
              <a:prstGeom prst="rect">
                <a:avLst/>
              </a:prstGeom>
            </p:spPr>
            <p:txBody>
              <a:bodyPr wrap="square">
                <a:spAutoFit/>
              </a:bodyPr>
              <a:lstStyle/>
              <a:p>
                <a:r>
                  <a:rPr lang="en-US" sz="2800" b="1"/>
                  <a:t>Check</a:t>
                </a:r>
                <a:r>
                  <a:rPr lang="en-US" sz="2800"/>
                  <a:t> </a:t>
                </a:r>
              </a:p>
              <a:p>
                <a:r>
                  <a:rPr lang="en-US" sz="2800">
                    <a:solidFill>
                      <a:schemeClr val="tx2"/>
                    </a:solidFill>
                  </a:rPr>
                  <a:t>Given that </a:t>
                </a:r>
                <a:r>
                  <a:rPr lang="en-US" sz="2800" i="1">
                    <a:solidFill>
                      <a:schemeClr val="tx2"/>
                    </a:solidFill>
                  </a:rPr>
                  <a:t>Y </a:t>
                </a:r>
                <a:r>
                  <a:rPr lang="en-US" sz="2800">
                    <a:solidFill>
                      <a:schemeClr val="tx2"/>
                    </a:solidFill>
                  </a:rPr>
                  <a:t>is the midpoint of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𝑋</m:t>
                        </m:r>
                        <m:r>
                          <a:rPr lang="en-US" sz="2800" b="0" i="1" smtClean="0">
                            <a:solidFill>
                              <a:schemeClr val="tx2"/>
                            </a:solidFill>
                            <a:latin typeface="Cambria Math" panose="02040503050406030204" pitchFamily="18" charset="0"/>
                          </a:rPr>
                          <m:t>𝑍</m:t>
                        </m:r>
                      </m:e>
                    </m:acc>
                  </m:oMath>
                </a14:m>
                <a:r>
                  <a:rPr lang="en-US" sz="2800">
                    <a:solidFill>
                      <a:schemeClr val="tx2"/>
                    </a:solidFill>
                  </a:rPr>
                  <a:t> and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𝑋𝑌</m:t>
                        </m:r>
                      </m:e>
                    </m:acc>
                  </m:oMath>
                </a14:m>
                <a:r>
                  <a:rPr lang="en-US" sz="2800" i="1">
                    <a:solidFill>
                      <a:schemeClr val="tx2"/>
                    </a:solidFill>
                  </a:rPr>
                  <a:t> </a:t>
                </a:r>
                <a:r>
                  <a:rPr lang="en-US" sz="2800">
                    <a:solidFill>
                      <a:schemeClr val="tx2"/>
                    </a:solidFill>
                    <a:latin typeface="Cambria Math" panose="02040503050406030204" pitchFamily="18" charset="0"/>
                    <a:ea typeface="Cambria Math" panose="02040503050406030204" pitchFamily="18" charset="0"/>
                  </a:rPr>
                  <a:t>≅</a:t>
                </a:r>
                <a:r>
                  <a:rPr lang="en-US" sz="280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𝑊</m:t>
                        </m:r>
                        <m:r>
                          <a:rPr lang="en-US" sz="2800" i="1">
                            <a:solidFill>
                              <a:schemeClr val="tx2"/>
                            </a:solidFill>
                            <a:latin typeface="Cambria Math" panose="02040503050406030204" pitchFamily="18" charset="0"/>
                          </a:rPr>
                          <m:t>𝑌</m:t>
                        </m:r>
                      </m:e>
                    </m:acc>
                  </m:oMath>
                </a14:m>
                <a:r>
                  <a:rPr lang="en-US" sz="2800">
                    <a:solidFill>
                      <a:schemeClr val="tx2"/>
                    </a:solidFill>
                  </a:rPr>
                  <a:t>, write a paragraph proof to show that</a:t>
                </a:r>
                <a:r>
                  <a:rPr lang="en-US" sz="2800">
                    <a:solidFill>
                      <a:schemeClr val="tx2"/>
                    </a:solidFill>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𝑊𝑌</m:t>
                        </m:r>
                      </m:e>
                    </m:acc>
                  </m:oMath>
                </a14:m>
                <a:r>
                  <a:rPr lang="en-US" sz="2800">
                    <a:solidFill>
                      <a:schemeClr val="tx2"/>
                    </a:solidFill>
                    <a:latin typeface="Cambria Math" panose="02040503050406030204" pitchFamily="18" charset="0"/>
                    <a:ea typeface="Cambria Math" panose="02040503050406030204" pitchFamily="18" charset="0"/>
                  </a:rPr>
                  <a:t>≅</a:t>
                </a:r>
                <a:r>
                  <a:rPr lang="en-US" sz="280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𝑌𝑍</m:t>
                        </m:r>
                      </m:e>
                    </m:acc>
                  </m:oMath>
                </a14:m>
                <a:r>
                  <a:rPr lang="en-US" sz="2800" b="1">
                    <a:solidFill>
                      <a:schemeClr val="tx2"/>
                    </a:solidFill>
                  </a:rPr>
                  <a:t> </a:t>
                </a:r>
                <a:br>
                  <a:rPr lang="en-US" sz="2800" b="1">
                    <a:solidFill>
                      <a:schemeClr val="tx2"/>
                    </a:solidFill>
                  </a:rPr>
                </a:br>
                <a:r>
                  <a:rPr lang="en-US" sz="2800" b="1"/>
                  <a:t>Given: </a:t>
                </a:r>
                <a:r>
                  <a:rPr lang="en-US" sz="2800" i="1">
                    <a:solidFill>
                      <a:schemeClr val="tx2"/>
                    </a:solidFill>
                  </a:rPr>
                  <a:t>Y </a:t>
                </a:r>
                <a:r>
                  <a:rPr lang="en-US" sz="2800">
                    <a:solidFill>
                      <a:schemeClr val="tx2"/>
                    </a:solidFill>
                  </a:rPr>
                  <a:t>is the midpoint of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𝑋𝑍</m:t>
                        </m:r>
                      </m:e>
                    </m:acc>
                  </m:oMath>
                </a14:m>
                <a:r>
                  <a:rPr lang="en-US" sz="280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𝑋𝑌</m:t>
                        </m:r>
                      </m:e>
                    </m:acc>
                  </m:oMath>
                </a14:m>
                <a:r>
                  <a:rPr lang="en-US" sz="2800">
                    <a:solidFill>
                      <a:schemeClr val="tx2"/>
                    </a:solidFill>
                    <a:latin typeface="Cambria Math" panose="02040503050406030204" pitchFamily="18" charset="0"/>
                    <a:ea typeface="Cambria Math" panose="02040503050406030204" pitchFamily="18" charset="0"/>
                  </a:rPr>
                  <a:t>≅</a:t>
                </a:r>
                <a:r>
                  <a:rPr lang="en-US" sz="280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𝑊𝑌</m:t>
                        </m:r>
                      </m:e>
                    </m:acc>
                  </m:oMath>
                </a14:m>
                <a:endParaRPr lang="en-US" sz="2800">
                  <a:solidFill>
                    <a:schemeClr val="tx2"/>
                  </a:solidFill>
                </a:endParaRPr>
              </a:p>
              <a:p>
                <a:r>
                  <a:rPr lang="en-US" sz="2800" b="1"/>
                  <a:t>Prove: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𝑊𝑌</m:t>
                        </m:r>
                      </m:e>
                    </m:acc>
                  </m:oMath>
                </a14:m>
                <a:r>
                  <a:rPr lang="en-US" sz="2800">
                    <a:solidFill>
                      <a:schemeClr val="tx2"/>
                    </a:solidFill>
                    <a:latin typeface="Cambria Math" panose="02040503050406030204" pitchFamily="18" charset="0"/>
                    <a:ea typeface="Cambria Math" panose="02040503050406030204" pitchFamily="18" charset="0"/>
                  </a:rPr>
                  <a:t> ≅</a:t>
                </a:r>
                <a:r>
                  <a:rPr lang="en-US" sz="280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rPr>
                        </m:ctrlPr>
                      </m:accPr>
                      <m:e>
                        <m:r>
                          <a:rPr lang="en-US" sz="2800" i="1">
                            <a:solidFill>
                              <a:schemeClr val="tx2"/>
                            </a:solidFill>
                            <a:latin typeface="Cambria Math" panose="02040503050406030204" pitchFamily="18" charset="0"/>
                          </a:rPr>
                          <m:t>𝑌𝑍</m:t>
                        </m:r>
                      </m:e>
                    </m:acc>
                  </m:oMath>
                </a14:m>
                <a:r>
                  <a:rPr lang="en-US" sz="2800"/>
                  <a:t> </a:t>
                </a:r>
                <a:endParaRPr lang="en-US" sz="280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59873" y="1296347"/>
                <a:ext cx="8129491" cy="2246769"/>
              </a:xfrm>
              <a:prstGeom prst="rect">
                <a:avLst/>
              </a:prstGeom>
              <a:blipFill>
                <a:blip r:embed="rId3"/>
                <a:stretch>
                  <a:fillRect l="-1499" t="-2989" b="-6793"/>
                </a:stretch>
              </a:blipFill>
            </p:spPr>
            <p:txBody>
              <a:bodyPr/>
              <a:lstStyle/>
              <a:p>
                <a:r>
                  <a:rPr lang="en-US">
                    <a:noFill/>
                  </a:rPr>
                  <a:t> </a:t>
                </a:r>
              </a:p>
            </p:txBody>
          </p:sp>
        </mc:Fallback>
      </mc:AlternateContent>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1001" y="1808196"/>
            <a:ext cx="2181225" cy="1524000"/>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951BB0D2-53F4-4101-9C77-CCED250A16B6}"/>
                  </a:ext>
                </a:extLst>
              </p:cNvPr>
              <p:cNvSpPr/>
              <p:nvPr/>
            </p:nvSpPr>
            <p:spPr>
              <a:xfrm>
                <a:off x="459873" y="3689803"/>
                <a:ext cx="11352376" cy="2677656"/>
              </a:xfrm>
              <a:prstGeom prst="rect">
                <a:avLst/>
              </a:prstGeom>
            </p:spPr>
            <p:txBody>
              <a:bodyPr wrap="square">
                <a:spAutoFit/>
              </a:bodyPr>
              <a:lstStyle/>
              <a:p>
                <a:r>
                  <a:rPr lang="en-US" sz="2800" b="1" dirty="0">
                    <a:solidFill>
                      <a:srgbClr val="FF0000"/>
                    </a:solidFill>
                  </a:rPr>
                  <a:t>Proof:</a:t>
                </a:r>
              </a:p>
              <a:p>
                <a:r>
                  <a:rPr lang="en-US" sz="2800" dirty="0">
                    <a:solidFill>
                      <a:srgbClr val="FF0000"/>
                    </a:solidFill>
                  </a:rPr>
                  <a:t>Because </a:t>
                </a:r>
                <a:r>
                  <a:rPr lang="en-US" sz="2800" i="1" dirty="0">
                    <a:solidFill>
                      <a:srgbClr val="FF0000"/>
                    </a:solidFill>
                  </a:rPr>
                  <a:t>Y </a:t>
                </a:r>
                <a:r>
                  <a:rPr lang="en-US" sz="2800" dirty="0">
                    <a:solidFill>
                      <a:srgbClr val="FF0000"/>
                    </a:solidFill>
                  </a:rPr>
                  <a:t>is the midpoint of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b="0" i="1">
                            <a:solidFill>
                              <a:srgbClr val="FF0000"/>
                            </a:solidFill>
                            <a:latin typeface="Cambria Math" panose="02040503050406030204" pitchFamily="18" charset="0"/>
                          </a:rPr>
                          <m:t>𝑋</m:t>
                        </m:r>
                        <m:r>
                          <a:rPr lang="en-US" sz="2800" b="0" i="1" smtClean="0">
                            <a:solidFill>
                              <a:srgbClr val="FF0000"/>
                            </a:solidFill>
                            <a:latin typeface="Cambria Math" panose="02040503050406030204" pitchFamily="18" charset="0"/>
                          </a:rPr>
                          <m:t>𝑍</m:t>
                        </m:r>
                      </m:e>
                    </m:acc>
                  </m:oMath>
                </a14:m>
                <a:r>
                  <a:rPr lang="en-US" sz="2800" i="1" dirty="0">
                    <a:solidFill>
                      <a:srgbClr val="FF0000"/>
                    </a:solidFill>
                  </a:rPr>
                  <a:t> </a:t>
                </a:r>
                <a:r>
                  <a:rPr lang="en-US" sz="2800" dirty="0">
                    <a:solidFill>
                      <a:srgbClr val="FF0000"/>
                    </a:solidFill>
                  </a:rPr>
                  <a:t>,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b="0" i="1">
                            <a:solidFill>
                              <a:srgbClr val="FF0000"/>
                            </a:solidFill>
                            <a:latin typeface="Cambria Math" panose="02040503050406030204" pitchFamily="18" charset="0"/>
                          </a:rPr>
                          <m:t>𝑋𝑌</m:t>
                        </m:r>
                      </m:e>
                    </m:acc>
                  </m:oMath>
                </a14:m>
                <a:r>
                  <a:rPr lang="en-US" sz="2800" i="1" dirty="0">
                    <a:solidFill>
                      <a:srgbClr val="FF0000"/>
                    </a:solidFill>
                  </a:rPr>
                  <a:t> </a:t>
                </a:r>
                <a:r>
                  <a:rPr lang="en-US" sz="2800" dirty="0">
                    <a:solidFill>
                      <a:srgbClr val="FF0000"/>
                    </a:solidFill>
                  </a:rPr>
                  <a:t>≅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b="0" i="1">
                            <a:solidFill>
                              <a:srgbClr val="FF0000"/>
                            </a:solidFill>
                            <a:latin typeface="Cambria Math" panose="02040503050406030204" pitchFamily="18" charset="0"/>
                          </a:rPr>
                          <m:t>𝑌</m:t>
                        </m:r>
                        <m:r>
                          <a:rPr lang="en-US" sz="2800" b="0" i="1" smtClean="0">
                            <a:solidFill>
                              <a:srgbClr val="FF0000"/>
                            </a:solidFill>
                            <a:latin typeface="Cambria Math" panose="02040503050406030204" pitchFamily="18" charset="0"/>
                          </a:rPr>
                          <m:t>𝑍</m:t>
                        </m:r>
                      </m:e>
                    </m:acc>
                  </m:oMath>
                </a14:m>
                <a:r>
                  <a:rPr lang="en-US" sz="2800" i="1" dirty="0">
                    <a:solidFill>
                      <a:srgbClr val="FF0000"/>
                    </a:solidFill>
                  </a:rPr>
                  <a:t> </a:t>
                </a:r>
                <a:r>
                  <a:rPr lang="en-US" sz="2800" dirty="0">
                    <a:solidFill>
                      <a:srgbClr val="FF0000"/>
                    </a:solidFill>
                  </a:rPr>
                  <a:t>by the Midpoint Theorem. </a:t>
                </a:r>
                <a14:m>
                  <m:oMath xmlns:m="http://schemas.openxmlformats.org/officeDocument/2006/math">
                    <m:acc>
                      <m:accPr>
                        <m:chr m:val="̅"/>
                        <m:ctrlPr>
                          <a:rPr lang="en-US" sz="280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𝑋𝑌</m:t>
                        </m:r>
                      </m:e>
                    </m:acc>
                  </m:oMath>
                </a14:m>
                <a:r>
                  <a:rPr lang="en-US" sz="2800" i="1" dirty="0">
                    <a:solidFill>
                      <a:srgbClr val="FF0000"/>
                    </a:solidFill>
                  </a:rPr>
                  <a:t> </a:t>
                </a:r>
                <a:r>
                  <a:rPr lang="en-US" sz="2800" dirty="0">
                    <a:solidFill>
                      <a:srgbClr val="FF0000"/>
                    </a:solidFill>
                  </a:rPr>
                  <a:t>≅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𝑊𝑌</m:t>
                        </m:r>
                      </m:e>
                    </m:acc>
                  </m:oMath>
                </a14:m>
                <a:r>
                  <a:rPr lang="en-US" sz="2800" i="1" dirty="0">
                    <a:solidFill>
                      <a:srgbClr val="FF0000"/>
                    </a:solidFill>
                  </a:rPr>
                  <a:t> </a:t>
                </a:r>
                <a:r>
                  <a:rPr lang="en-US" sz="2800" dirty="0">
                    <a:solidFill>
                      <a:srgbClr val="FF0000"/>
                    </a:solidFill>
                  </a:rPr>
                  <a:t>is given. By the definition of congruence, </a:t>
                </a:r>
                <a:r>
                  <a:rPr lang="en-US" sz="2800" i="1" dirty="0">
                    <a:solidFill>
                      <a:srgbClr val="FF0000"/>
                    </a:solidFill>
                  </a:rPr>
                  <a:t>XY </a:t>
                </a:r>
                <a:r>
                  <a:rPr lang="en-US" sz="2800" dirty="0">
                    <a:solidFill>
                      <a:srgbClr val="FF0000"/>
                    </a:solidFill>
                    <a:ea typeface="Cambria Math" panose="02040503050406030204" pitchFamily="18" charset="0"/>
                  </a:rPr>
                  <a:t>=</a:t>
                </a:r>
                <a:r>
                  <a:rPr lang="en-US" sz="2800" i="1" dirty="0">
                    <a:solidFill>
                      <a:srgbClr val="FF0000"/>
                    </a:solidFill>
                  </a:rPr>
                  <a:t> WY</a:t>
                </a:r>
                <a:r>
                  <a:rPr lang="en-US" sz="2800" dirty="0">
                    <a:solidFill>
                      <a:srgbClr val="FF0000"/>
                    </a:solidFill>
                  </a:rPr>
                  <a:t> and </a:t>
                </a:r>
                <a:r>
                  <a:rPr lang="en-US" sz="2800" i="1" dirty="0">
                    <a:solidFill>
                      <a:srgbClr val="FF0000"/>
                    </a:solidFill>
                  </a:rPr>
                  <a:t>XY </a:t>
                </a:r>
                <a:r>
                  <a:rPr lang="en-US" sz="2800" dirty="0">
                    <a:solidFill>
                      <a:srgbClr val="FF0000"/>
                    </a:solidFill>
                    <a:ea typeface="Cambria Math" panose="02040503050406030204" pitchFamily="18" charset="0"/>
                  </a:rPr>
                  <a:t>=</a:t>
                </a:r>
                <a:r>
                  <a:rPr lang="en-US" sz="2800" i="1" dirty="0">
                    <a:solidFill>
                      <a:srgbClr val="FF0000"/>
                    </a:solidFill>
                  </a:rPr>
                  <a:t> YZ</a:t>
                </a:r>
                <a:r>
                  <a:rPr lang="en-US" sz="2800" dirty="0">
                    <a:solidFill>
                      <a:srgbClr val="FF0000"/>
                    </a:solidFill>
                  </a:rPr>
                  <a:t>. By the Symmetric</a:t>
                </a:r>
                <a:r>
                  <a:rPr lang="en-US" dirty="0">
                    <a:solidFill>
                      <a:srgbClr val="FF0000"/>
                    </a:solidFill>
                  </a:rPr>
                  <a:t> </a:t>
                </a:r>
                <a:r>
                  <a:rPr lang="en-US" sz="2800" dirty="0">
                    <a:solidFill>
                      <a:srgbClr val="FF0000"/>
                    </a:solidFill>
                  </a:rPr>
                  <a:t>Property of Equality, </a:t>
                </a:r>
                <a:r>
                  <a:rPr lang="en-US" sz="2800" i="1" dirty="0">
                    <a:solidFill>
                      <a:srgbClr val="FF0000"/>
                    </a:solidFill>
                  </a:rPr>
                  <a:t>XY </a:t>
                </a:r>
                <a:r>
                  <a:rPr lang="en-US" sz="2800" dirty="0">
                    <a:solidFill>
                      <a:srgbClr val="FF0000"/>
                    </a:solidFill>
                    <a:ea typeface="Cambria Math" panose="02040503050406030204" pitchFamily="18" charset="0"/>
                  </a:rPr>
                  <a:t>=</a:t>
                </a:r>
                <a:r>
                  <a:rPr lang="en-US" sz="2800" dirty="0">
                    <a:solidFill>
                      <a:srgbClr val="FF0000"/>
                    </a:solidFill>
                  </a:rPr>
                  <a:t> </a:t>
                </a:r>
                <a:r>
                  <a:rPr lang="en-US" sz="2800" i="1" dirty="0">
                    <a:solidFill>
                      <a:srgbClr val="FF0000"/>
                    </a:solidFill>
                  </a:rPr>
                  <a:t>WY </a:t>
                </a:r>
                <a:r>
                  <a:rPr lang="en-US" sz="2800" dirty="0">
                    <a:solidFill>
                      <a:srgbClr val="FF0000"/>
                    </a:solidFill>
                  </a:rPr>
                  <a:t>can be written as </a:t>
                </a:r>
                <a:r>
                  <a:rPr lang="en-US" sz="2800" i="1" dirty="0">
                    <a:solidFill>
                      <a:srgbClr val="FF0000"/>
                    </a:solidFill>
                  </a:rPr>
                  <a:t>WY </a:t>
                </a:r>
                <a:r>
                  <a:rPr lang="en-US" sz="2800" dirty="0">
                    <a:solidFill>
                      <a:srgbClr val="FF0000"/>
                    </a:solidFill>
                    <a:ea typeface="Cambria Math" panose="02040503050406030204" pitchFamily="18" charset="0"/>
                  </a:rPr>
                  <a:t>=</a:t>
                </a:r>
                <a:r>
                  <a:rPr lang="en-US" sz="2800" i="1" dirty="0">
                    <a:solidFill>
                      <a:srgbClr val="FF0000"/>
                    </a:solidFill>
                  </a:rPr>
                  <a:t> XY</a:t>
                </a:r>
                <a:r>
                  <a:rPr lang="en-US" sz="2800" dirty="0">
                    <a:solidFill>
                      <a:srgbClr val="FF0000"/>
                    </a:solidFill>
                  </a:rPr>
                  <a:t>. By the Transitive</a:t>
                </a:r>
                <a:r>
                  <a:rPr lang="en-US" dirty="0">
                    <a:solidFill>
                      <a:srgbClr val="FF0000"/>
                    </a:solidFill>
                  </a:rPr>
                  <a:t> </a:t>
                </a:r>
                <a:r>
                  <a:rPr lang="en-US" sz="2800" dirty="0">
                    <a:solidFill>
                      <a:srgbClr val="FF0000"/>
                    </a:solidFill>
                  </a:rPr>
                  <a:t>Property of Equality, </a:t>
                </a:r>
                <a:r>
                  <a:rPr lang="en-US" sz="2800" i="1" dirty="0">
                    <a:solidFill>
                      <a:srgbClr val="FF0000"/>
                    </a:solidFill>
                  </a:rPr>
                  <a:t>WY </a:t>
                </a:r>
                <a:r>
                  <a:rPr lang="en-US" sz="2800" dirty="0">
                    <a:solidFill>
                      <a:srgbClr val="FF0000"/>
                    </a:solidFill>
                    <a:ea typeface="Cambria Math" panose="02040503050406030204" pitchFamily="18" charset="0"/>
                  </a:rPr>
                  <a:t>=</a:t>
                </a:r>
                <a:r>
                  <a:rPr lang="en-US" sz="2800" i="1" dirty="0">
                    <a:solidFill>
                      <a:srgbClr val="FF0000"/>
                    </a:solidFill>
                  </a:rPr>
                  <a:t> YZ</a:t>
                </a:r>
                <a:r>
                  <a:rPr lang="en-US" sz="2800" dirty="0">
                    <a:solidFill>
                      <a:srgbClr val="FF0000"/>
                    </a:solidFill>
                  </a:rPr>
                  <a:t>. By the definition of congruence, </a:t>
                </a:r>
                <a14:m>
                  <m:oMath xmlns:m="http://schemas.openxmlformats.org/officeDocument/2006/math">
                    <m:acc>
                      <m:accPr>
                        <m:chr m:val="̅"/>
                        <m:ctrlPr>
                          <a:rPr lang="en-US" sz="2800" i="1">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𝑊𝑌</m:t>
                        </m:r>
                      </m:e>
                    </m:acc>
                  </m:oMath>
                </a14:m>
                <a:r>
                  <a:rPr lang="en-US" sz="2800" i="1" dirty="0">
                    <a:solidFill>
                      <a:srgbClr val="FF0000"/>
                    </a:solidFill>
                  </a:rPr>
                  <a:t> </a:t>
                </a:r>
                <a:r>
                  <a:rPr lang="en-US" sz="2800" dirty="0">
                    <a:solidFill>
                      <a:srgbClr val="FF0000"/>
                    </a:solidFill>
                    <a:ea typeface="Cambria Math" panose="02040503050406030204" pitchFamily="18" charset="0"/>
                  </a:rPr>
                  <a:t>≅</a:t>
                </a:r>
                <a:r>
                  <a:rPr lang="en-US" sz="2800" dirty="0">
                    <a:solidFill>
                      <a:srgbClr val="FF0000"/>
                    </a:solidFill>
                  </a:rPr>
                  <a:t> </a:t>
                </a:r>
                <a14:m>
                  <m:oMath xmlns:m="http://schemas.openxmlformats.org/officeDocument/2006/math">
                    <m:acc>
                      <m:accPr>
                        <m:chr m:val="̅"/>
                        <m:ctrlPr>
                          <a:rPr lang="en-US" sz="280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𝑌𝑍</m:t>
                        </m:r>
                      </m:e>
                    </m:acc>
                  </m:oMath>
                </a14:m>
                <a:r>
                  <a:rPr lang="en-US" sz="2800" dirty="0">
                    <a:solidFill>
                      <a:srgbClr val="FF0000"/>
                    </a:solidFill>
                  </a:rPr>
                  <a:t>.</a:t>
                </a:r>
              </a:p>
            </p:txBody>
          </p:sp>
        </mc:Choice>
        <mc:Fallback xmlns="">
          <p:sp>
            <p:nvSpPr>
              <p:cNvPr id="6" name="Rectangle 5">
                <a:extLst>
                  <a:ext uri="{FF2B5EF4-FFF2-40B4-BE49-F238E27FC236}">
                    <a16:creationId xmlns:a16="http://schemas.microsoft.com/office/drawing/2014/main" id="{951BB0D2-53F4-4101-9C77-CCED250A16B6}"/>
                  </a:ext>
                </a:extLst>
              </p:cNvPr>
              <p:cNvSpPr>
                <a:spLocks noRot="1" noChangeAspect="1" noMove="1" noResize="1" noEditPoints="1" noAdjustHandles="1" noChangeArrowheads="1" noChangeShapeType="1" noTextEdit="1"/>
              </p:cNvSpPr>
              <p:nvPr/>
            </p:nvSpPr>
            <p:spPr>
              <a:xfrm>
                <a:off x="459873" y="3689803"/>
                <a:ext cx="11352376" cy="2677656"/>
              </a:xfrm>
              <a:prstGeom prst="rect">
                <a:avLst/>
              </a:prstGeom>
              <a:blipFill>
                <a:blip r:embed="rId5"/>
                <a:stretch>
                  <a:fillRect l="-1074" t="-2273" b="-5227"/>
                </a:stretch>
              </a:blipFill>
            </p:spPr>
            <p:txBody>
              <a:bodyPr/>
              <a:lstStyle/>
              <a:p>
                <a:r>
                  <a:rPr lang="en-US">
                    <a:noFill/>
                  </a:rPr>
                  <a:t> </a:t>
                </a:r>
              </a:p>
            </p:txBody>
          </p:sp>
        </mc:Fallback>
      </mc:AlternateContent>
    </p:spTree>
    <p:extLst>
      <p:ext uri="{BB962C8B-B14F-4D97-AF65-F5344CB8AC3E}">
        <p14:creationId xmlns:p14="http://schemas.microsoft.com/office/powerpoint/2010/main" val="2831451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9" name="Content Placeholder 2">
            <a:extLst>
              <a:ext uri="{FF2B5EF4-FFF2-40B4-BE49-F238E27FC236}">
                <a16:creationId xmlns:a16="http://schemas.microsoft.com/office/drawing/2014/main" id="{F04E6E31-6D12-104D-B3A2-A2031E8FAC4A}"/>
              </a:ext>
            </a:extLst>
          </p:cNvPr>
          <p:cNvSpPr txBox="1">
            <a:spLocks/>
          </p:cNvSpPr>
          <p:nvPr/>
        </p:nvSpPr>
        <p:spPr>
          <a:xfrm>
            <a:off x="459872" y="1214203"/>
            <a:ext cx="10261469" cy="492866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800" b="1">
                <a:solidFill>
                  <a:schemeClr val="tx1"/>
                </a:solidFill>
                <a:latin typeface="Proxima Nova"/>
              </a:rPr>
              <a:t>1.</a:t>
            </a:r>
            <a:r>
              <a:rPr lang="en-US" sz="2800">
                <a:solidFill>
                  <a:schemeClr val="tx1"/>
                </a:solidFill>
                <a:latin typeface="Proxima Nova"/>
              </a:rPr>
              <a:t> </a:t>
            </a:r>
            <a:r>
              <a:rPr lang="en-US" sz="2800"/>
              <a:t>What can you use to justify a statement in a proof? </a:t>
            </a:r>
            <a:br>
              <a:rPr lang="en-US" sz="2800"/>
            </a:br>
            <a:br>
              <a:rPr lang="en-US" sz="2800"/>
            </a:br>
            <a:r>
              <a:rPr lang="en-US" sz="2800">
                <a:solidFill>
                  <a:srgbClr val="FF0000"/>
                </a:solidFill>
              </a:rPr>
              <a:t>	</a:t>
            </a:r>
          </a:p>
          <a:p>
            <a:pPr marL="457200" indent="-457200"/>
            <a:r>
              <a:rPr lang="en-US" sz="2800" b="1">
                <a:solidFill>
                  <a:schemeClr val="tx1"/>
                </a:solidFill>
                <a:latin typeface="Proxima Nova"/>
              </a:rPr>
              <a:t>2. </a:t>
            </a:r>
            <a:r>
              <a:rPr lang="en-US" sz="2800"/>
              <a:t>What are the parts of a proof? </a:t>
            </a:r>
            <a:br>
              <a:rPr lang="en-US" sz="2800"/>
            </a:br>
            <a:endParaRPr lang="en-US" sz="2800">
              <a:solidFill>
                <a:srgbClr val="FF0000"/>
              </a:solidFill>
            </a:endParaRPr>
          </a:p>
          <a:p>
            <a:pPr marL="457200" indent="-457200"/>
            <a:r>
              <a:rPr lang="en-US" sz="2800" b="1">
                <a:solidFill>
                  <a:schemeClr val="tx1"/>
                </a:solidFill>
                <a:latin typeface="Proxima Nova"/>
              </a:rPr>
              <a:t>3.</a:t>
            </a:r>
            <a:r>
              <a:rPr lang="en-US" sz="2800">
                <a:solidFill>
                  <a:schemeClr val="tx1"/>
                </a:solidFill>
                <a:latin typeface="Proxima Nova"/>
              </a:rPr>
              <a:t> </a:t>
            </a:r>
            <a:r>
              <a:rPr lang="en-US" sz="2800"/>
              <a:t>Why can algebraic properties be used in geometric proofs? </a:t>
            </a:r>
            <a:endParaRPr lang="en-US" sz="2800">
              <a:solidFill>
                <a:srgbClr val="FF0000"/>
              </a:solidFill>
              <a:sym typeface="Symbol" panose="05050102010706020507" pitchFamily="18" charset="2"/>
            </a:endParaRPr>
          </a:p>
        </p:txBody>
      </p:sp>
    </p:spTree>
    <p:extLst>
      <p:ext uri="{BB962C8B-B14F-4D97-AF65-F5344CB8AC3E}">
        <p14:creationId xmlns:p14="http://schemas.microsoft.com/office/powerpoint/2010/main" val="3964715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9" name="Content Placeholder 2">
            <a:extLst>
              <a:ext uri="{FF2B5EF4-FFF2-40B4-BE49-F238E27FC236}">
                <a16:creationId xmlns:a16="http://schemas.microsoft.com/office/drawing/2014/main" id="{F04E6E31-6D12-104D-B3A2-A2031E8FAC4A}"/>
              </a:ext>
            </a:extLst>
          </p:cNvPr>
          <p:cNvSpPr txBox="1">
            <a:spLocks/>
          </p:cNvSpPr>
          <p:nvPr/>
        </p:nvSpPr>
        <p:spPr>
          <a:xfrm>
            <a:off x="459872" y="1154242"/>
            <a:ext cx="10261469" cy="498862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800" b="1">
                <a:solidFill>
                  <a:schemeClr val="tx1"/>
                </a:solidFill>
              </a:rPr>
              <a:t>4. </a:t>
            </a:r>
            <a:r>
              <a:rPr lang="en-US" sz="2800"/>
              <a:t>Why are the steps of a two-column proof numbered?</a:t>
            </a:r>
            <a:br>
              <a:rPr lang="en-US" sz="2800">
                <a:solidFill>
                  <a:srgbClr val="FF0000"/>
                </a:solidFill>
              </a:rPr>
            </a:br>
            <a:br>
              <a:rPr lang="en-US" sz="2800">
                <a:solidFill>
                  <a:srgbClr val="FF0000"/>
                </a:solidFill>
              </a:rPr>
            </a:br>
            <a:br>
              <a:rPr lang="en-US" sz="2800">
                <a:solidFill>
                  <a:srgbClr val="FF0000"/>
                </a:solidFill>
              </a:rPr>
            </a:br>
            <a:r>
              <a:rPr lang="en-US" sz="2800">
                <a:solidFill>
                  <a:srgbClr val="FF0000"/>
                </a:solidFill>
              </a:rPr>
              <a:t> </a:t>
            </a:r>
          </a:p>
          <a:p>
            <a:pPr marL="457200" indent="-457200"/>
            <a:r>
              <a:rPr lang="en-US" sz="2800" b="1">
                <a:solidFill>
                  <a:schemeClr val="tx1"/>
                </a:solidFill>
              </a:rPr>
              <a:t>5. </a:t>
            </a:r>
            <a:r>
              <a:rPr lang="en-US" sz="2800"/>
              <a:t>How are the types of proofs similar and different? </a:t>
            </a:r>
            <a:endParaRPr lang="en-US" sz="2800" b="1">
              <a:solidFill>
                <a:schemeClr val="tx1"/>
              </a:solidFill>
            </a:endParaRPr>
          </a:p>
        </p:txBody>
      </p:sp>
    </p:spTree>
    <p:extLst>
      <p:ext uri="{BB962C8B-B14F-4D97-AF65-F5344CB8AC3E}">
        <p14:creationId xmlns:p14="http://schemas.microsoft.com/office/powerpoint/2010/main" val="32903924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9" name="Content Placeholder 2">
            <a:extLst>
              <a:ext uri="{FF2B5EF4-FFF2-40B4-BE49-F238E27FC236}">
                <a16:creationId xmlns:a16="http://schemas.microsoft.com/office/drawing/2014/main" id="{F04E6E31-6D12-104D-B3A2-A2031E8FAC4A}"/>
              </a:ext>
            </a:extLst>
          </p:cNvPr>
          <p:cNvSpPr txBox="1">
            <a:spLocks/>
          </p:cNvSpPr>
          <p:nvPr/>
        </p:nvSpPr>
        <p:spPr>
          <a:xfrm>
            <a:off x="459872" y="1214203"/>
            <a:ext cx="10261469" cy="492866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800" b="1">
                <a:solidFill>
                  <a:schemeClr val="tx1"/>
                </a:solidFill>
                <a:latin typeface="Proxima Nova"/>
              </a:rPr>
              <a:t>1.</a:t>
            </a:r>
            <a:r>
              <a:rPr lang="en-US" sz="2800">
                <a:solidFill>
                  <a:schemeClr val="tx1"/>
                </a:solidFill>
                <a:latin typeface="Proxima Nova"/>
              </a:rPr>
              <a:t> </a:t>
            </a:r>
            <a:r>
              <a:rPr lang="en-US" sz="2800"/>
              <a:t>What can you use to justify a statement in a proof? </a:t>
            </a:r>
            <a:r>
              <a:rPr lang="en-US" sz="2800">
                <a:solidFill>
                  <a:srgbClr val="FF0000"/>
                </a:solidFill>
              </a:rPr>
              <a:t>given statements, definitions, postulates, previously proven theorems, previously proven statements within the proof	</a:t>
            </a:r>
          </a:p>
          <a:p>
            <a:pPr marL="457200" indent="-457200"/>
            <a:r>
              <a:rPr lang="en-US" sz="2800" b="1">
                <a:solidFill>
                  <a:schemeClr val="tx1"/>
                </a:solidFill>
                <a:latin typeface="Proxima Nova"/>
              </a:rPr>
              <a:t>2. </a:t>
            </a:r>
            <a:r>
              <a:rPr lang="en-US" sz="2800"/>
              <a:t>What are the parts of a proof? </a:t>
            </a:r>
            <a:r>
              <a:rPr lang="en-US" sz="2800">
                <a:solidFill>
                  <a:srgbClr val="FF0000"/>
                </a:solidFill>
              </a:rPr>
              <a:t>given and prove statements, figure, statements, reasons</a:t>
            </a:r>
          </a:p>
          <a:p>
            <a:pPr marL="457200" indent="-457200"/>
            <a:r>
              <a:rPr lang="en-US" sz="2800" b="1">
                <a:solidFill>
                  <a:schemeClr val="tx1"/>
                </a:solidFill>
                <a:latin typeface="Proxima Nova"/>
              </a:rPr>
              <a:t>3.</a:t>
            </a:r>
            <a:r>
              <a:rPr lang="en-US" sz="2800">
                <a:solidFill>
                  <a:schemeClr val="tx1"/>
                </a:solidFill>
                <a:latin typeface="Proxima Nova"/>
              </a:rPr>
              <a:t> </a:t>
            </a:r>
            <a:r>
              <a:rPr lang="en-US" sz="2800"/>
              <a:t>Why can algebraic properties be used in geometric proofs? </a:t>
            </a:r>
            <a:r>
              <a:rPr lang="en-US" sz="2800">
                <a:solidFill>
                  <a:srgbClr val="FF0000"/>
                </a:solidFill>
              </a:rPr>
              <a:t>Sample answer: Segment and angle measures are real numbers.</a:t>
            </a:r>
            <a:endParaRPr lang="en-US" sz="2800">
              <a:solidFill>
                <a:srgbClr val="FF0000"/>
              </a:solidFill>
              <a:sym typeface="Symbol" panose="05050102010706020507" pitchFamily="18" charset="2"/>
            </a:endParaRPr>
          </a:p>
        </p:txBody>
      </p:sp>
    </p:spTree>
    <p:extLst>
      <p:ext uri="{BB962C8B-B14F-4D97-AF65-F5344CB8AC3E}">
        <p14:creationId xmlns:p14="http://schemas.microsoft.com/office/powerpoint/2010/main" val="28295115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9" name="Content Placeholder 2">
            <a:extLst>
              <a:ext uri="{FF2B5EF4-FFF2-40B4-BE49-F238E27FC236}">
                <a16:creationId xmlns:a16="http://schemas.microsoft.com/office/drawing/2014/main" id="{F04E6E31-6D12-104D-B3A2-A2031E8FAC4A}"/>
              </a:ext>
            </a:extLst>
          </p:cNvPr>
          <p:cNvSpPr txBox="1">
            <a:spLocks/>
          </p:cNvSpPr>
          <p:nvPr/>
        </p:nvSpPr>
        <p:spPr>
          <a:xfrm>
            <a:off x="459872" y="1154242"/>
            <a:ext cx="10261469" cy="498862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800" b="1">
                <a:solidFill>
                  <a:schemeClr val="tx1"/>
                </a:solidFill>
              </a:rPr>
              <a:t>4. </a:t>
            </a:r>
            <a:r>
              <a:rPr lang="en-US" sz="2800"/>
              <a:t>Why are the steps of a two-column proof numbered? </a:t>
            </a:r>
            <a:r>
              <a:rPr lang="en-US" sz="2800">
                <a:solidFill>
                  <a:srgbClr val="FF0000"/>
                </a:solidFill>
              </a:rPr>
              <a:t>Sample answer: The numbers help you refer to each statement and reason and show you which reason is associated with each statement. </a:t>
            </a:r>
          </a:p>
          <a:p>
            <a:pPr marL="457200" indent="-457200"/>
            <a:r>
              <a:rPr lang="en-US" sz="2800" b="1">
                <a:solidFill>
                  <a:schemeClr val="tx1"/>
                </a:solidFill>
              </a:rPr>
              <a:t>5. </a:t>
            </a:r>
            <a:r>
              <a:rPr lang="en-US" sz="2800"/>
              <a:t>How are the types of proofs similar and different? </a:t>
            </a:r>
            <a:r>
              <a:rPr lang="en-US" sz="2800">
                <a:solidFill>
                  <a:srgbClr val="FF0000"/>
                </a:solidFill>
              </a:rPr>
              <a:t>Sample answer: Each type of proof uses statements and reasons to form logical arguments. In two-column proofs, the statements and reasons are listed in two columns. In flow proofs, the statements and reasons are arranged in a flowchart. In paragraph proofs, the statements and reasons are written in a paragraph.</a:t>
            </a:r>
            <a:endParaRPr lang="en-US" sz="2800" b="1">
              <a:solidFill>
                <a:srgbClr val="FF0000"/>
              </a:solidFill>
            </a:endParaRPr>
          </a:p>
          <a:p>
            <a:endParaRPr lang="en-US" sz="2800" b="1">
              <a:solidFill>
                <a:schemeClr val="tx1"/>
              </a:solidFill>
            </a:endParaRPr>
          </a:p>
        </p:txBody>
      </p:sp>
    </p:spTree>
    <p:extLst>
      <p:ext uri="{BB962C8B-B14F-4D97-AF65-F5344CB8AC3E}">
        <p14:creationId xmlns:p14="http://schemas.microsoft.com/office/powerpoint/2010/main" val="254615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825820"/>
            <a:ext cx="11467698" cy="347045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pPr>
            <a:r>
              <a:rPr lang="en-US" sz="2800" b="1">
                <a:solidFill>
                  <a:schemeClr val="tx1"/>
                </a:solidFill>
                <a:latin typeface="Proxima Nova" panose="02000506030000020004"/>
              </a:rPr>
              <a:t>4.  </a:t>
            </a:r>
            <a:r>
              <a:rPr lang="en-US" sz="2800"/>
              <a:t>If a figure is a quadrilateral, then the figure has four sides. A pentagon does not have four sides. Therefore, a pentagon is not a quadrilateral. </a:t>
            </a:r>
            <a:r>
              <a:rPr lang="en-US" sz="2800" b="1">
                <a:solidFill>
                  <a:srgbClr val="FF0000"/>
                </a:solidFill>
                <a:latin typeface="Proxima Nova" panose="02000506030000020004"/>
              </a:rPr>
              <a:t>valid</a:t>
            </a:r>
            <a:endParaRPr lang="en-US" sz="2800">
              <a:solidFill>
                <a:srgbClr val="FF0000"/>
              </a:solidFill>
            </a:endParaRPr>
          </a:p>
          <a:p>
            <a:pPr marL="457200" indent="-457200">
              <a:spcBef>
                <a:spcPts val="600"/>
              </a:spcBef>
            </a:pPr>
            <a:r>
              <a:rPr lang="en-US" sz="2800" b="1">
                <a:solidFill>
                  <a:schemeClr val="tx1"/>
                </a:solidFill>
                <a:latin typeface="Proxima Nova" panose="02000506030000020004"/>
              </a:rPr>
              <a:t>5.  </a:t>
            </a:r>
            <a:r>
              <a:rPr lang="en-US" sz="2800"/>
              <a:t>All trees have leaves. An oak is a tree. Therefore, an oak has leaves. </a:t>
            </a:r>
            <a:r>
              <a:rPr lang="en-US" sz="2800" b="1">
                <a:solidFill>
                  <a:srgbClr val="FF0000"/>
                </a:solidFill>
                <a:latin typeface="Proxima Nova" panose="02000506030000020004"/>
              </a:rPr>
              <a:t>valid</a:t>
            </a:r>
            <a:endParaRPr lang="en-US" sz="2800">
              <a:solidFill>
                <a:srgbClr val="FF0000"/>
              </a:solidFill>
            </a:endParaRPr>
          </a:p>
        </p:txBody>
      </p:sp>
    </p:spTree>
    <p:extLst>
      <p:ext uri="{BB962C8B-B14F-4D97-AF65-F5344CB8AC3E}">
        <p14:creationId xmlns:p14="http://schemas.microsoft.com/office/powerpoint/2010/main" val="1753653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2" y="1737359"/>
            <a:ext cx="8646160" cy="2677656"/>
          </a:xfrm>
          <a:prstGeom prst="rect">
            <a:avLst/>
          </a:prstGeom>
          <a:noFill/>
        </p:spPr>
        <p:txBody>
          <a:bodyPr wrap="square" rtlCol="0">
            <a:spAutoFit/>
          </a:bodyPr>
          <a:lstStyle/>
          <a:p>
            <a:pPr fontAlgn="t"/>
            <a:r>
              <a:rPr lang="en-US" sz="2800" b="1"/>
              <a:t>MA.912.GR.1.1 </a:t>
            </a:r>
            <a:endParaRPr lang="en-US" sz="2800"/>
          </a:p>
          <a:p>
            <a:pPr fontAlgn="t"/>
            <a:r>
              <a:rPr lang="en-US" sz="2800">
                <a:solidFill>
                  <a:schemeClr val="tx2"/>
                </a:solidFill>
              </a:rPr>
              <a:t>Prove relationships and theorems about lines and angles. Solve mathematical and real-world problems involving postulates, relationships and theorems of lines and angles. </a:t>
            </a:r>
          </a:p>
          <a:p>
            <a:endParaRPr lang="en-US" sz="2800"/>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6906208"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Florida’s B.E.S.T. Standards for Mathematics</a:t>
            </a:r>
          </a:p>
        </p:txBody>
      </p:sp>
    </p:spTree>
    <p:extLst>
      <p:ext uri="{BB962C8B-B14F-4D97-AF65-F5344CB8AC3E}">
        <p14:creationId xmlns:p14="http://schemas.microsoft.com/office/powerpoint/2010/main" val="202067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108543"/>
          </a:xfrm>
          <a:prstGeom prst="rect">
            <a:avLst/>
          </a:prstGeom>
          <a:noFill/>
        </p:spPr>
        <p:txBody>
          <a:bodyPr wrap="square" rtlCol="0">
            <a:spAutoFit/>
          </a:bodyPr>
          <a:lstStyle/>
          <a:p>
            <a:pPr fontAlgn="t"/>
            <a:r>
              <a:rPr lang="en-US" sz="2800" b="1" dirty="0"/>
              <a:t>MA.K12.MTR.1.1 </a:t>
            </a:r>
            <a:endParaRPr lang="en-US" sz="2800" dirty="0"/>
          </a:p>
          <a:p>
            <a:pPr fontAlgn="t"/>
            <a:r>
              <a:rPr lang="en-US" sz="2800" dirty="0">
                <a:solidFill>
                  <a:schemeClr val="tx2"/>
                </a:solidFill>
              </a:rPr>
              <a:t>Actively participate in effortful learning both individually and collectively.</a:t>
            </a:r>
          </a:p>
          <a:p>
            <a:pPr fontAlgn="t"/>
            <a:endParaRPr lang="en-US" sz="2800" dirty="0">
              <a:solidFill>
                <a:schemeClr val="tx2"/>
              </a:solidFill>
            </a:endParaRPr>
          </a:p>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390512"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latin typeface="+mj-lt"/>
              </a:rPr>
              <a:t>Content Objective</a:t>
            </a:r>
            <a:br>
              <a:rPr lang="en-US" sz="2800" b="1">
                <a:solidFill>
                  <a:schemeClr val="tx1"/>
                </a:solidFill>
                <a:latin typeface="+mj-lt"/>
              </a:rPr>
            </a:br>
            <a:r>
              <a:rPr lang="en-US" sz="2800"/>
              <a:t>Students analyze and construct viable arguments</a:t>
            </a:r>
            <a:r>
              <a:rPr lang="en-US" sz="2800">
                <a:latin typeface="+mj-lt"/>
              </a:rPr>
              <a:t>. </a:t>
            </a:r>
            <a:br>
              <a:rPr lang="en-US" sz="2800">
                <a:latin typeface="+mj-lt"/>
              </a:rPr>
            </a:br>
            <a:endParaRPr lang="en-US" sz="2800">
              <a:latin typeface="+mj-lt"/>
            </a:endParaRPr>
          </a:p>
          <a:p>
            <a:r>
              <a:rPr lang="en-US" sz="2800" b="1">
                <a:solidFill>
                  <a:schemeClr val="tx1"/>
                </a:solidFill>
                <a:latin typeface="+mj-lt"/>
              </a:rPr>
              <a:t>Language Objective</a:t>
            </a:r>
          </a:p>
          <a:p>
            <a:pPr marL="457200" indent="-457200">
              <a:buFont typeface="Arial" panose="020B0604020202020204" pitchFamily="34" charset="0"/>
              <a:buChar char="•"/>
            </a:pPr>
            <a:r>
              <a:rPr lang="en-US" sz="2800"/>
              <a:t>Students explain how to analyze and construct viable arguments using </a:t>
            </a:r>
            <a:r>
              <a:rPr lang="en-US" sz="2800" i="1"/>
              <a:t>so</a:t>
            </a:r>
            <a:r>
              <a:rPr lang="en-US" sz="2800"/>
              <a:t>. </a:t>
            </a:r>
          </a:p>
          <a:p>
            <a:pPr marL="457200" indent="-457200">
              <a:buFont typeface="Arial" panose="020B0604020202020204" pitchFamily="34" charset="0"/>
              <a:buChar char="•"/>
            </a:pPr>
            <a:r>
              <a:rPr lang="en-US" sz="2800"/>
              <a:t>To optimize output, students participate in MLR1: Stronger and Clearer Each Time. </a:t>
            </a:r>
          </a:p>
          <a:p>
            <a:endParaRPr lang="en-US" sz="2800">
              <a:latin typeface="+mj-lt"/>
            </a:endParaRP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268933"/>
            <a:ext cx="10078587" cy="17485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t>Recall that a postulate or axiom is a statement accepted as true without proof. The postulates listed below about points, lines, and planes cannot be proven, but they can be used as reasons in proofs.</a:t>
            </a:r>
            <a:endParaRPr lang="en-US" sz="2800">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2" y="332811"/>
            <a:ext cx="7666857"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Postulates About Points, Lines, and Planes</a:t>
            </a:r>
          </a:p>
        </p:txBody>
      </p:sp>
      <p:graphicFrame>
        <p:nvGraphicFramePr>
          <p:cNvPr id="2" name="Table 1"/>
          <p:cNvGraphicFramePr>
            <a:graphicFrameLocks noGrp="1"/>
          </p:cNvGraphicFramePr>
          <p:nvPr>
            <p:extLst>
              <p:ext uri="{D42A27DB-BD31-4B8C-83A1-F6EECF244321}">
                <p14:modId xmlns:p14="http://schemas.microsoft.com/office/powerpoint/2010/main" val="3183372351"/>
              </p:ext>
            </p:extLst>
          </p:nvPr>
        </p:nvGraphicFramePr>
        <p:xfrm>
          <a:off x="459872" y="3240743"/>
          <a:ext cx="11269472" cy="2590800"/>
        </p:xfrm>
        <a:graphic>
          <a:graphicData uri="http://schemas.openxmlformats.org/drawingml/2006/table">
            <a:tbl>
              <a:tblPr firstRow="1" bandRow="1">
                <a:tableStyleId>{5C22544A-7EE6-4342-B048-85BDC9FD1C3A}</a:tableStyleId>
              </a:tblPr>
              <a:tblGrid>
                <a:gridCol w="784045">
                  <a:extLst>
                    <a:ext uri="{9D8B030D-6E8A-4147-A177-3AD203B41FA5}">
                      <a16:colId xmlns:a16="http://schemas.microsoft.com/office/drawing/2014/main" val="4155292921"/>
                    </a:ext>
                  </a:extLst>
                </a:gridCol>
                <a:gridCol w="6863762">
                  <a:extLst>
                    <a:ext uri="{9D8B030D-6E8A-4147-A177-3AD203B41FA5}">
                      <a16:colId xmlns:a16="http://schemas.microsoft.com/office/drawing/2014/main" val="1870023156"/>
                    </a:ext>
                  </a:extLst>
                </a:gridCol>
                <a:gridCol w="3621665">
                  <a:extLst>
                    <a:ext uri="{9D8B030D-6E8A-4147-A177-3AD203B41FA5}">
                      <a16:colId xmlns:a16="http://schemas.microsoft.com/office/drawing/2014/main" val="614097397"/>
                    </a:ext>
                  </a:extLst>
                </a:gridCol>
              </a:tblGrid>
              <a:tr h="370840">
                <a:tc gridSpan="3">
                  <a:txBody>
                    <a:bodyPr/>
                    <a:lstStyle/>
                    <a:p>
                      <a:r>
                        <a:rPr lang="en-US" sz="2800" b="1" i="0" u="none" strike="noStrike" kern="1200" baseline="0">
                          <a:solidFill>
                            <a:schemeClr val="tx1"/>
                          </a:solidFill>
                          <a:latin typeface="+mn-lt"/>
                          <a:ea typeface="+mn-ea"/>
                          <a:cs typeface="+mn-cs"/>
                        </a:rPr>
                        <a:t>Postulates: Points, Lines, and Planes</a:t>
                      </a:r>
                      <a:r>
                        <a:rPr lang="en-US" sz="2800" b="0" i="0" u="none" strike="noStrike" kern="1200" baseline="0">
                          <a:solidFill>
                            <a:schemeClr val="tx1"/>
                          </a:solidFill>
                          <a:latin typeface="+mn-lt"/>
                          <a:ea typeface="+mn-ea"/>
                          <a:cs typeface="+mn-cs"/>
                        </a:rPr>
                        <a:t>	</a:t>
                      </a:r>
                    </a:p>
                  </a:txBody>
                  <a:tcPr>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2682515"/>
                  </a:ext>
                </a:extLst>
              </a:tr>
              <a:tr h="1652694">
                <a:tc>
                  <a:txBody>
                    <a:bodyPr/>
                    <a:lstStyle/>
                    <a:p>
                      <a:r>
                        <a:rPr lang="en-US" sz="2800" b="1"/>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i="0" u="none" strike="noStrike" kern="1200" baseline="0" dirty="0">
                          <a:solidFill>
                            <a:schemeClr val="tx2"/>
                          </a:solidFill>
                          <a:latin typeface="+mn-lt"/>
                          <a:ea typeface="+mn-ea"/>
                          <a:cs typeface="+mn-cs"/>
                        </a:rPr>
                        <a:t>Through any two points, there is exactly one line. </a:t>
                      </a:r>
                    </a:p>
                    <a:p>
                      <a:r>
                        <a:rPr lang="en-US" sz="2800" b="1" i="0" u="none" strike="noStrike" kern="1200" baseline="0" dirty="0">
                          <a:solidFill>
                            <a:schemeClr val="tx1"/>
                          </a:solidFill>
                          <a:latin typeface="+mn-lt"/>
                          <a:ea typeface="+mn-ea"/>
                          <a:cs typeface="+mn-cs"/>
                        </a:rPr>
                        <a:t>Example</a:t>
                      </a:r>
                      <a:r>
                        <a:rPr lang="en-US" sz="2800" b="1" i="0"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Line </a:t>
                      </a:r>
                      <a:r>
                        <a:rPr lang="en-US" sz="2800" kern="1200" dirty="0">
                          <a:solidFill>
                            <a:schemeClr val="tx2"/>
                          </a:solidFill>
                          <a:effectLst/>
                          <a:latin typeface="+mn-lt"/>
                          <a:ea typeface="+mn-ea"/>
                          <a:cs typeface="+mn-cs"/>
                        </a:rPr>
                        <a:t>𝓃</a:t>
                      </a:r>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is the only line through points </a:t>
                      </a:r>
                      <a:r>
                        <a:rPr lang="en-US" sz="2800" b="0" i="1" u="none" strike="noStrike" kern="1200" baseline="0" dirty="0">
                          <a:solidFill>
                            <a:schemeClr val="tx2"/>
                          </a:solidFill>
                          <a:latin typeface="+mn-lt"/>
                          <a:ea typeface="+mn-ea"/>
                          <a:cs typeface="+mn-cs"/>
                        </a:rPr>
                        <a:t>P </a:t>
                      </a:r>
                      <a:r>
                        <a:rPr lang="en-US" sz="2800" b="0" i="0" u="none" strike="noStrike" kern="1200" baseline="0" dirty="0">
                          <a:solidFill>
                            <a:schemeClr val="tx2"/>
                          </a:solidFill>
                          <a:latin typeface="+mn-lt"/>
                          <a:ea typeface="+mn-ea"/>
                          <a:cs typeface="+mn-cs"/>
                        </a:rPr>
                        <a:t>and </a:t>
                      </a:r>
                      <a:r>
                        <a:rPr lang="en-US" sz="2800" b="0" i="1" u="none" strike="noStrike" kern="1200" baseline="0" dirty="0">
                          <a:solidFill>
                            <a:schemeClr val="tx2"/>
                          </a:solidFill>
                          <a:latin typeface="+mn-lt"/>
                          <a:ea typeface="+mn-ea"/>
                          <a:cs typeface="+mn-cs"/>
                        </a:rPr>
                        <a:t>R</a:t>
                      </a:r>
                      <a:r>
                        <a:rPr lang="en-US" sz="2800" b="0" i="0" u="none" strike="noStrike" kern="1200" baseline="0" dirty="0">
                          <a:solidFill>
                            <a:schemeClr val="tx2"/>
                          </a:solidFill>
                          <a:latin typeface="+mn-lt"/>
                          <a:ea typeface="+mn-ea"/>
                          <a:cs typeface="+mn-cs"/>
                        </a:rPr>
                        <a:t>.</a:t>
                      </a:r>
                      <a:r>
                        <a:rPr lang="en-US" sz="1800" b="0" i="0" u="none" strike="noStrike" kern="1200" baseline="0" dirty="0">
                          <a:solidFill>
                            <a:schemeClr val="dk1"/>
                          </a:solidFill>
                          <a:latin typeface="+mn-lt"/>
                          <a:ea typeface="+mn-ea"/>
                          <a:cs typeface="+mn-cs"/>
                        </a:rPr>
                        <a:t>	</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7855228"/>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806" y="4536143"/>
            <a:ext cx="2524125" cy="581025"/>
          </a:xfrm>
          <a:prstGeom prst="rect">
            <a:avLst/>
          </a:prstGeom>
        </p:spPr>
      </p:pic>
    </p:spTree>
    <p:extLst>
      <p:ext uri="{BB962C8B-B14F-4D97-AF65-F5344CB8AC3E}">
        <p14:creationId xmlns:p14="http://schemas.microsoft.com/office/powerpoint/2010/main" val="3394559580"/>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FEA474-6248-4BFB-A81C-7826249222ED}">
  <ds:schemaRefs>
    <ds:schemaRef ds:uri="9450ef5d-1a70-432a-a187-b784c13ee2c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eebb11a2-b469-44b8-8bf8-081d58bb6473"/>
    <ds:schemaRef ds:uri="http://www.w3.org/XML/1998/namespace"/>
    <ds:schemaRef ds:uri="http://purl.org/dc/dcmitype/"/>
  </ds:schemaRefs>
</ds:datastoreItem>
</file>

<file path=customXml/itemProps2.xml><?xml version="1.0" encoding="utf-8"?>
<ds:datastoreItem xmlns:ds="http://schemas.openxmlformats.org/officeDocument/2006/customXml" ds:itemID="{F10386DF-60F4-40E4-987C-25A6A1A877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A0FEA9-3E50-4CA2-AD0A-178F671680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193</TotalTime>
  <Words>2826</Words>
  <Application>Microsoft Office PowerPoint</Application>
  <PresentationFormat>Widescreen</PresentationFormat>
  <Paragraphs>265</Paragraphs>
  <Slides>46</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Cambria Math</vt:lpstr>
      <vt:lpstr>Proxima Nova</vt:lpstr>
      <vt:lpstr>Proxima Nova Semibold</vt:lpstr>
      <vt:lpstr>Symbol</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Jaime Sobalvarro</cp:lastModifiedBy>
  <cp:revision>13</cp:revision>
  <cp:lastPrinted>2018-08-01T21:17:27Z</cp:lastPrinted>
  <dcterms:created xsi:type="dcterms:W3CDTF">2020-09-17T18:06:02Z</dcterms:created>
  <dcterms:modified xsi:type="dcterms:W3CDTF">2024-09-23T03:00:59Z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