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39"/>
  </p:notesMasterIdLst>
  <p:handoutMasterIdLst>
    <p:handoutMasterId r:id="rId40"/>
  </p:handoutMasterIdLst>
  <p:sldIdLst>
    <p:sldId id="327" r:id="rId6"/>
    <p:sldId id="329" r:id="rId7"/>
    <p:sldId id="355" r:id="rId8"/>
    <p:sldId id="303" r:id="rId9"/>
    <p:sldId id="378" r:id="rId10"/>
    <p:sldId id="304" r:id="rId11"/>
    <p:sldId id="305" r:id="rId12"/>
    <p:sldId id="330" r:id="rId13"/>
    <p:sldId id="307" r:id="rId14"/>
    <p:sldId id="356" r:id="rId15"/>
    <p:sldId id="331" r:id="rId16"/>
    <p:sldId id="332" r:id="rId17"/>
    <p:sldId id="333" r:id="rId18"/>
    <p:sldId id="312" r:id="rId19"/>
    <p:sldId id="357" r:id="rId20"/>
    <p:sldId id="358" r:id="rId21"/>
    <p:sldId id="335" r:id="rId22"/>
    <p:sldId id="359" r:id="rId23"/>
    <p:sldId id="341" r:id="rId24"/>
    <p:sldId id="360" r:id="rId25"/>
    <p:sldId id="342" r:id="rId26"/>
    <p:sldId id="343" r:id="rId27"/>
    <p:sldId id="344" r:id="rId28"/>
    <p:sldId id="345" r:id="rId29"/>
    <p:sldId id="325" r:id="rId30"/>
    <p:sldId id="346" r:id="rId31"/>
    <p:sldId id="347" r:id="rId32"/>
    <p:sldId id="349" r:id="rId33"/>
    <p:sldId id="387" r:id="rId34"/>
    <p:sldId id="351" r:id="rId35"/>
    <p:sldId id="352" r:id="rId36"/>
    <p:sldId id="314" r:id="rId37"/>
    <p:sldId id="353" r:id="rId3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2" userDrawn="1">
          <p15:clr>
            <a:srgbClr val="A4A3A4"/>
          </p15:clr>
        </p15:guide>
        <p15:guide id="8" orient="horz" pos="3120"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Schilling, Kate" initials="SK" lastIdx="2" clrIdx="1">
    <p:extLst>
      <p:ext uri="{19B8F6BF-5375-455C-9EA6-DF929625EA0E}">
        <p15:presenceInfo xmlns:p15="http://schemas.microsoft.com/office/powerpoint/2012/main" userId="S::Kate.Schilling@mheducation.com::208af9e5-fb00-4cc1-af35-d15ed655bb62" providerId="AD"/>
      </p:ext>
    </p:extLst>
  </p:cmAuthor>
  <p:cmAuthor id="3" name="Oxley, Angela" initials="OA" lastIdx="2" clrIdx="2">
    <p:extLst>
      <p:ext uri="{19B8F6BF-5375-455C-9EA6-DF929625EA0E}">
        <p15:presenceInfo xmlns:p15="http://schemas.microsoft.com/office/powerpoint/2012/main" userId="S::angela.oxley@mheducation.com::2701a8e4-ff8b-43b5-b1ab-b049b2cef046" providerId="AD"/>
      </p:ext>
    </p:extLst>
  </p:cmAuthor>
  <p:cmAuthor id="4" name="Gowthami D" initials="GD" lastIdx="1" clrIdx="3">
    <p:extLst>
      <p:ext uri="{19B8F6BF-5375-455C-9EA6-DF929625EA0E}">
        <p15:presenceInfo xmlns:p15="http://schemas.microsoft.com/office/powerpoint/2012/main" userId="S::D.Gowthami@spi-global.com::66d66eb3-f333-4bee-83bc-5dd8234448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75A"/>
    <a:srgbClr val="B96D00"/>
    <a:srgbClr val="00B050"/>
    <a:srgbClr val="00A6B9"/>
    <a:srgbClr val="00C7C3"/>
    <a:srgbClr val="02F0DE"/>
    <a:srgbClr val="33F0E1"/>
    <a:srgbClr val="FFB600"/>
    <a:srgbClr val="01708C"/>
    <a:srgbClr val="692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pos="1512"/>
        <p:guide orient="horz" pos="3024"/>
        <p:guide orient="horz" pos="384"/>
        <p:guide orient="horz" pos="2520"/>
        <p:guide orient="horz" pos="1080"/>
        <p:guide orient="horz" pos="1680"/>
        <p:guide orient="horz" pos="3432"/>
        <p:guide orient="horz" pos="3120"/>
        <p:guide pos="48"/>
        <p:guide pos="384"/>
        <p:guide pos="6480"/>
        <p:guide pos="2597"/>
        <p:guide pos="288"/>
        <p:guide orient="horz" pos="2160"/>
        <p:guide orient="horz" pos="216"/>
        <p:guide orient="horz" pos="936"/>
        <p:guide pos="4368"/>
        <p:guide pos="7296"/>
        <p:guide pos="3288"/>
        <p:guide pos="5904"/>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9/22/2024</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9/22/2024</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solidFill>
                  <a:srgbClr val="FF0000"/>
                </a:solidFill>
                <a:latin typeface="Proxima Nova" panose="02000506030000020004"/>
              </a:rPr>
              <a:t>true</a:t>
            </a:r>
          </a:p>
          <a:p>
            <a:r>
              <a:rPr lang="en-US" sz="1200" b="0">
                <a:solidFill>
                  <a:srgbClr val="FF0000"/>
                </a:solidFill>
                <a:latin typeface="Proxima Nova" panose="02000506030000020004"/>
              </a:rPr>
              <a:t>false</a:t>
            </a:r>
          </a:p>
          <a:p>
            <a:r>
              <a:rPr lang="en-US" sz="1200" b="0">
                <a:solidFill>
                  <a:srgbClr val="FF0000"/>
                </a:solidFill>
                <a:latin typeface="Proxima Nova" panose="02000506030000020004"/>
              </a:rPr>
              <a:t>false</a:t>
            </a:r>
          </a:p>
          <a:p>
            <a:r>
              <a:rPr lang="en-US" sz="1200" b="0">
                <a:solidFill>
                  <a:srgbClr val="FF0000"/>
                </a:solidFill>
                <a:latin typeface="Proxima Nova" panose="02000506030000020004"/>
              </a:rPr>
              <a:t>true</a:t>
            </a:r>
          </a:p>
          <a:p>
            <a:r>
              <a:rPr lang="en-US" sz="1200" b="0">
                <a:solidFill>
                  <a:srgbClr val="FF0000"/>
                </a:solidFill>
                <a:latin typeface="Proxima Nova" panose="02000506030000020004"/>
              </a:rPr>
              <a:t>false</a:t>
            </a:r>
            <a:endParaRPr lang="en-US" b="0"/>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a:p>
        </p:txBody>
      </p:sp>
    </p:spTree>
    <p:extLst>
      <p:ext uri="{BB962C8B-B14F-4D97-AF65-F5344CB8AC3E}">
        <p14:creationId xmlns:p14="http://schemas.microsoft.com/office/powerpoint/2010/main" val="253115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D</a:t>
            </a:r>
          </a:p>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20</a:t>
            </a:fld>
            <a:endParaRPr lang="en-US"/>
          </a:p>
        </p:txBody>
      </p:sp>
    </p:spTree>
    <p:extLst>
      <p:ext uri="{BB962C8B-B14F-4D97-AF65-F5344CB8AC3E}">
        <p14:creationId xmlns:p14="http://schemas.microsoft.com/office/powerpoint/2010/main" val="330648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Yes; 31.3 feet</a:t>
            </a:r>
          </a:p>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21</a:t>
            </a:fld>
            <a:endParaRPr lang="en-US"/>
          </a:p>
        </p:txBody>
      </p:sp>
    </p:spTree>
    <p:extLst>
      <p:ext uri="{BB962C8B-B14F-4D97-AF65-F5344CB8AC3E}">
        <p14:creationId xmlns:p14="http://schemas.microsoft.com/office/powerpoint/2010/main" val="3912167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C</a:t>
            </a:r>
          </a:p>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22</a:t>
            </a:fld>
            <a:endParaRPr lang="en-US"/>
          </a:p>
        </p:txBody>
      </p:sp>
    </p:spTree>
    <p:extLst>
      <p:ext uri="{BB962C8B-B14F-4D97-AF65-F5344CB8AC3E}">
        <p14:creationId xmlns:p14="http://schemas.microsoft.com/office/powerpoint/2010/main" val="3714141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ED1B23"/>
                </a:solidFill>
              </a:rPr>
              <a:t>If Ebony takes a vacation, then she will hike to the Colorado River. </a:t>
            </a:r>
            <a:endParaRPr lang="en-US" sz="1200"/>
          </a:p>
        </p:txBody>
      </p:sp>
      <p:sp>
        <p:nvSpPr>
          <p:cNvPr id="4" name="Slide Number Placeholder 3"/>
          <p:cNvSpPr>
            <a:spLocks noGrp="1"/>
          </p:cNvSpPr>
          <p:nvPr>
            <p:ph type="sldNum" sz="quarter" idx="5"/>
          </p:nvPr>
        </p:nvSpPr>
        <p:spPr/>
        <p:txBody>
          <a:bodyPr/>
          <a:lstStyle/>
          <a:p>
            <a:fld id="{30DC0D4C-FD52-4CA4-A998-31C73A5A5BDE}" type="slidenum">
              <a:rPr lang="en-US" smtClean="0"/>
              <a:t>31</a:t>
            </a:fld>
            <a:endParaRPr lang="en-US"/>
          </a:p>
        </p:txBody>
      </p:sp>
    </p:spTree>
    <p:extLst>
      <p:ext uri="{BB962C8B-B14F-4D97-AF65-F5344CB8AC3E}">
        <p14:creationId xmlns:p14="http://schemas.microsoft.com/office/powerpoint/2010/main" val="3599288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32</a:t>
            </a:fld>
            <a:endParaRPr lang="en-US"/>
          </a:p>
        </p:txBody>
      </p:sp>
    </p:spTree>
    <p:extLst>
      <p:ext uri="{BB962C8B-B14F-4D97-AF65-F5344CB8AC3E}">
        <p14:creationId xmlns:p14="http://schemas.microsoft.com/office/powerpoint/2010/main" val="894475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rPr>
              <a:t>Flowers will grow.</a:t>
            </a:r>
          </a:p>
          <a:p>
            <a:r>
              <a:rPr lang="en-US" sz="1200">
                <a:solidFill>
                  <a:srgbClr val="FF0000"/>
                </a:solidFill>
              </a:rPr>
              <a:t>A line can be drawn through the two points.</a:t>
            </a:r>
          </a:p>
          <a:p>
            <a:r>
              <a:rPr lang="en-US" sz="1200">
                <a:solidFill>
                  <a:srgbClr val="FF0000"/>
                </a:solidFill>
              </a:rPr>
              <a:t>If Cody is not on time, then Ashanti will get his job.</a:t>
            </a:r>
          </a:p>
          <a:p>
            <a:r>
              <a:rPr lang="en-US" sz="1200">
                <a:solidFill>
                  <a:srgbClr val="FF0000"/>
                </a:solidFill>
              </a:rPr>
              <a:t>If I get good grades, then I get to go to the party.</a:t>
            </a:r>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33</a:t>
            </a:fld>
            <a:endParaRPr lang="en-US"/>
          </a:p>
        </p:txBody>
      </p:sp>
    </p:spTree>
    <p:extLst>
      <p:ext uri="{BB962C8B-B14F-4D97-AF65-F5344CB8AC3E}">
        <p14:creationId xmlns:p14="http://schemas.microsoft.com/office/powerpoint/2010/main" val="45057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solidFill>
                  <a:srgbClr val="FF0000"/>
                </a:solidFill>
                <a:latin typeface="Proxima Nova" panose="02000506030000020004"/>
              </a:rPr>
              <a:t>true</a:t>
            </a:r>
          </a:p>
          <a:p>
            <a:r>
              <a:rPr lang="en-US" sz="1200" b="0">
                <a:solidFill>
                  <a:srgbClr val="FF0000"/>
                </a:solidFill>
                <a:latin typeface="Proxima Nova" panose="02000506030000020004"/>
              </a:rPr>
              <a:t>false</a:t>
            </a:r>
          </a:p>
          <a:p>
            <a:r>
              <a:rPr lang="en-US" sz="1200" b="0">
                <a:solidFill>
                  <a:srgbClr val="FF0000"/>
                </a:solidFill>
                <a:latin typeface="Proxima Nova" panose="02000506030000020004"/>
              </a:rPr>
              <a:t>false</a:t>
            </a:r>
          </a:p>
          <a:p>
            <a:r>
              <a:rPr lang="en-US" sz="1200" b="0">
                <a:solidFill>
                  <a:srgbClr val="FF0000"/>
                </a:solidFill>
                <a:latin typeface="Proxima Nova" panose="02000506030000020004"/>
              </a:rPr>
              <a:t>true</a:t>
            </a:r>
          </a:p>
          <a:p>
            <a:r>
              <a:rPr lang="en-US" sz="1200" b="0">
                <a:solidFill>
                  <a:srgbClr val="FF0000"/>
                </a:solidFill>
                <a:latin typeface="Proxima Nova" panose="02000506030000020004"/>
              </a:rPr>
              <a:t>false</a:t>
            </a:r>
            <a:endParaRPr lang="en-US" b="0"/>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a:p>
        </p:txBody>
      </p:sp>
    </p:spTree>
    <p:extLst>
      <p:ext uri="{BB962C8B-B14F-4D97-AF65-F5344CB8AC3E}">
        <p14:creationId xmlns:p14="http://schemas.microsoft.com/office/powerpoint/2010/main" val="30082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ED1B23"/>
                </a:solidFill>
              </a:rPr>
              <a:t>deductive</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rPr>
              <a:t>inductive</a:t>
            </a:r>
          </a:p>
        </p:txBody>
      </p:sp>
      <p:sp>
        <p:nvSpPr>
          <p:cNvPr id="4" name="Slide Number Placeholder 3"/>
          <p:cNvSpPr>
            <a:spLocks noGrp="1"/>
          </p:cNvSpPr>
          <p:nvPr>
            <p:ph type="sldNum" sz="quarter" idx="5"/>
          </p:nvPr>
        </p:nvSpPr>
        <p:spPr/>
        <p:txBody>
          <a:bodyPr/>
          <a:lstStyle/>
          <a:p>
            <a:fld id="{30DC0D4C-FD52-4CA4-A998-31C73A5A5BDE}" type="slidenum">
              <a:rPr lang="en-US" smtClean="0"/>
              <a:t>13</a:t>
            </a:fld>
            <a:endParaRPr lang="en-US"/>
          </a:p>
        </p:txBody>
      </p:sp>
    </p:spTree>
    <p:extLst>
      <p:ext uri="{BB962C8B-B14F-4D97-AF65-F5344CB8AC3E}">
        <p14:creationId xmlns:p14="http://schemas.microsoft.com/office/powerpoint/2010/main" val="328545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Yes; 31.3 feet</a:t>
            </a:r>
          </a:p>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14</a:t>
            </a:fld>
            <a:endParaRPr lang="en-US"/>
          </a:p>
        </p:txBody>
      </p:sp>
    </p:spTree>
    <p:extLst>
      <p:ext uri="{BB962C8B-B14F-4D97-AF65-F5344CB8AC3E}">
        <p14:creationId xmlns:p14="http://schemas.microsoft.com/office/powerpoint/2010/main" val="95655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15</a:t>
            </a:fld>
            <a:endParaRPr lang="en-US"/>
          </a:p>
        </p:txBody>
      </p:sp>
    </p:spTree>
    <p:extLst>
      <p:ext uri="{BB962C8B-B14F-4D97-AF65-F5344CB8AC3E}">
        <p14:creationId xmlns:p14="http://schemas.microsoft.com/office/powerpoint/2010/main" val="333351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16</a:t>
            </a:fld>
            <a:endParaRPr lang="en-US"/>
          </a:p>
        </p:txBody>
      </p:sp>
    </p:spTree>
    <p:extLst>
      <p:ext uri="{BB962C8B-B14F-4D97-AF65-F5344CB8AC3E}">
        <p14:creationId xmlns:p14="http://schemas.microsoft.com/office/powerpoint/2010/main" val="247308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17</a:t>
            </a:fld>
            <a:endParaRPr lang="en-US"/>
          </a:p>
        </p:txBody>
      </p:sp>
    </p:spTree>
    <p:extLst>
      <p:ext uri="{BB962C8B-B14F-4D97-AF65-F5344CB8AC3E}">
        <p14:creationId xmlns:p14="http://schemas.microsoft.com/office/powerpoint/2010/main" val="3320749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18</a:t>
            </a:fld>
            <a:endParaRPr lang="en-US"/>
          </a:p>
        </p:txBody>
      </p:sp>
    </p:spTree>
    <p:extLst>
      <p:ext uri="{BB962C8B-B14F-4D97-AF65-F5344CB8AC3E}">
        <p14:creationId xmlns:p14="http://schemas.microsoft.com/office/powerpoint/2010/main" val="2722083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D</a:t>
            </a:r>
          </a:p>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19</a:t>
            </a:fld>
            <a:endParaRPr lang="en-US"/>
          </a:p>
        </p:txBody>
      </p:sp>
    </p:spTree>
    <p:extLst>
      <p:ext uri="{BB962C8B-B14F-4D97-AF65-F5344CB8AC3E}">
        <p14:creationId xmlns:p14="http://schemas.microsoft.com/office/powerpoint/2010/main" val="16949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9/22/2024</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479120"/>
            <a:ext cx="2403859" cy="329121"/>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D3D96425-2E0C-FB42-95E1-1022831763BF}"/>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pic>
        <p:nvPicPr>
          <p:cNvPr id="7" name="Picture 6">
            <a:extLst>
              <a:ext uri="{FF2B5EF4-FFF2-40B4-BE49-F238E27FC236}">
                <a16:creationId xmlns:a16="http://schemas.microsoft.com/office/drawing/2014/main" id="{CEA4DE7F-15A1-4002-9B49-5239F6417E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a:solidFill>
                  <a:schemeClr val="tx2"/>
                </a:solidFill>
                <a:latin typeface="Arial" panose="020B0604020202020204" pitchFamily="34" charset="0"/>
                <a:cs typeface="Arial" panose="020B0604020202020204" pitchFamily="34" charset="0"/>
              </a:rPr>
              <a:t>Deductive Reasoning</a:t>
            </a:r>
          </a:p>
        </p:txBody>
      </p:sp>
      <p:sp>
        <p:nvSpPr>
          <p:cNvPr id="6" name="Footer Placeholder 4">
            <a:extLst>
              <a:ext uri="{FF2B5EF4-FFF2-40B4-BE49-F238E27FC236}">
                <a16:creationId xmlns:a16="http://schemas.microsoft.com/office/drawing/2014/main" id="{1D2272D3-6399-DC4A-9534-429CC27D76D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pic>
        <p:nvPicPr>
          <p:cNvPr id="7" name="Picture 6">
            <a:extLst>
              <a:ext uri="{FF2B5EF4-FFF2-40B4-BE49-F238E27FC236}">
                <a16:creationId xmlns:a16="http://schemas.microsoft.com/office/drawing/2014/main" id="{17C3C52E-23E1-4175-A060-47A9E3DB8E1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Deductive Reasoning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Inductive and Deductive Reasoning</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619075"/>
            <a:ext cx="9847909" cy="401362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indent="-365125"/>
            <a:r>
              <a:rPr lang="en-US" sz="2800" b="1">
                <a:solidFill>
                  <a:schemeClr val="tx1"/>
                </a:solidFill>
              </a:rPr>
              <a:t>a. If a student is late returning a library book, then he or she will be charged a $2 late fee. Chang returned a library book late, so he concludes that he will be charged a $2 late fee.</a:t>
            </a:r>
          </a:p>
          <a:p>
            <a:r>
              <a:rPr lang="en-US" sz="2800"/>
              <a:t>Chang is basing his conclusion on the library’s policies, so he is using deductive</a:t>
            </a:r>
            <a:r>
              <a:rPr lang="en-US" sz="2800" b="1"/>
              <a:t> </a:t>
            </a:r>
            <a:r>
              <a:rPr lang="en-US" sz="2800"/>
              <a:t>reasoning.</a:t>
            </a:r>
          </a:p>
          <a:p>
            <a:endParaRPr lang="en-US" sz="2800" b="1">
              <a:solidFill>
                <a:schemeClr val="tx1"/>
              </a:solidFill>
            </a:endParaRPr>
          </a:p>
        </p:txBody>
      </p:sp>
    </p:spTree>
    <p:extLst>
      <p:ext uri="{BB962C8B-B14F-4D97-AF65-F5344CB8AC3E}">
        <p14:creationId xmlns:p14="http://schemas.microsoft.com/office/powerpoint/2010/main" val="258064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Inductive and Deductive Reasoning</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619075"/>
            <a:ext cx="10491156" cy="401362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indent="-449263"/>
            <a:r>
              <a:rPr lang="en-US" sz="2800" b="1">
                <a:solidFill>
                  <a:schemeClr val="tx1"/>
                </a:solidFill>
              </a:rPr>
              <a:t>b. Every time Tamika has worn her favorite jersey to a football game, her school’s team has won the game. Tamika is wearing her favorite jersey to the football game tonight, so she concludes that her school’s team will win the game.</a:t>
            </a:r>
          </a:p>
          <a:p>
            <a:r>
              <a:rPr lang="en-US" sz="2800"/>
              <a:t>Tamika is basing her conclusion on a specific pattern of observations, so she is using inductive</a:t>
            </a:r>
            <a:r>
              <a:rPr lang="en-US" sz="2800" b="1"/>
              <a:t> </a:t>
            </a:r>
            <a:r>
              <a:rPr lang="en-US" sz="2800"/>
              <a:t>reasoning.</a:t>
            </a:r>
          </a:p>
        </p:txBody>
      </p:sp>
    </p:spTree>
    <p:extLst>
      <p:ext uri="{BB962C8B-B14F-4D97-AF65-F5344CB8AC3E}">
        <p14:creationId xmlns:p14="http://schemas.microsoft.com/office/powerpoint/2010/main" val="3071278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Inductive and Deductive Reasoning</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128959"/>
            <a:ext cx="11732127" cy="52282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r>
              <a:rPr lang="en-US" sz="2800"/>
              <a:t>Determine whether each conclusion is based on </a:t>
            </a:r>
            <a:r>
              <a:rPr lang="en-US" sz="2800" i="1"/>
              <a:t>inductive </a:t>
            </a:r>
            <a:r>
              <a:rPr lang="en-US" sz="2800"/>
              <a:t>or </a:t>
            </a:r>
            <a:r>
              <a:rPr lang="en-US" sz="2800" i="1"/>
              <a:t>deductive </a:t>
            </a:r>
            <a:r>
              <a:rPr lang="en-US" sz="2800"/>
              <a:t>reasoning.</a:t>
            </a:r>
          </a:p>
          <a:p>
            <a:pPr marL="514350" indent="-514350">
              <a:buFont typeface="+mj-lt"/>
              <a:buAutoNum type="alphaLcPeriod"/>
            </a:pPr>
            <a:r>
              <a:rPr lang="en-US" sz="2800"/>
              <a:t>Newton’s first law of motion states that an object at rest will remain at rest unless acted on by an unbalanced force. Elisa watches a soccer ball roll across the field. She concludes that an unbalanced force has acted upon the soccer ball.</a:t>
            </a:r>
          </a:p>
          <a:p>
            <a:pPr marL="514350" indent="-514350">
              <a:buFont typeface="+mj-lt"/>
              <a:buAutoNum type="alphaLcPeriod"/>
            </a:pPr>
            <a:r>
              <a:rPr lang="en-US" sz="2800"/>
              <a:t>Mrs. Jackson notices that her family’s data usage is increasing by approximately 2500 megabytes of data every month. So, she concludes that her family’s data usage next month will be 2500 megabytes greater than this month’s data usage.</a:t>
            </a:r>
          </a:p>
          <a:p>
            <a:pPr marL="514350" indent="-514350">
              <a:buFont typeface="+mj-lt"/>
              <a:buAutoNum type="alphaLcPeriod"/>
            </a:pPr>
            <a:endParaRPr lang="en-US" sz="2800" b="1">
              <a:solidFill>
                <a:schemeClr val="tx1"/>
              </a:solidFill>
            </a:endParaRPr>
          </a:p>
        </p:txBody>
      </p:sp>
    </p:spTree>
    <p:extLst>
      <p:ext uri="{BB962C8B-B14F-4D97-AF65-F5344CB8AC3E}">
        <p14:creationId xmlns:p14="http://schemas.microsoft.com/office/powerpoint/2010/main" val="389923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Inductive and Deductive Reasoning</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128959"/>
            <a:ext cx="11732127" cy="52282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r>
              <a:rPr lang="en-US" sz="2800"/>
              <a:t>Determine whether each conclusion is based on </a:t>
            </a:r>
            <a:r>
              <a:rPr lang="en-US" sz="2800" i="1"/>
              <a:t>inductive </a:t>
            </a:r>
            <a:r>
              <a:rPr lang="en-US" sz="2800"/>
              <a:t>or </a:t>
            </a:r>
            <a:r>
              <a:rPr lang="en-US" sz="2800" i="1"/>
              <a:t>deductive </a:t>
            </a:r>
            <a:r>
              <a:rPr lang="en-US" sz="2800"/>
              <a:t>reasoning.</a:t>
            </a:r>
          </a:p>
          <a:p>
            <a:pPr marL="514350" indent="-514350">
              <a:buFont typeface="+mj-lt"/>
              <a:buAutoNum type="alphaLcPeriod"/>
            </a:pPr>
            <a:r>
              <a:rPr lang="en-US" sz="2800"/>
              <a:t>Newton’s first law of motion states that an object at rest will remain at rest unless acted on by an unbalanced force. Elisa watches a soccer ball roll across the field. She concludes that an unbalanced force has acted upon the soccer ball. </a:t>
            </a:r>
            <a:r>
              <a:rPr lang="en-US" sz="2800">
                <a:solidFill>
                  <a:srgbClr val="FF0000"/>
                </a:solidFill>
              </a:rPr>
              <a:t>deductive</a:t>
            </a:r>
          </a:p>
          <a:p>
            <a:pPr marL="514350" indent="-514350">
              <a:buFont typeface="+mj-lt"/>
              <a:buAutoNum type="alphaLcPeriod"/>
            </a:pPr>
            <a:r>
              <a:rPr lang="en-US" sz="2800"/>
              <a:t>Mrs. Jackson notices that her family’s data usage is increasing by approximately 2500 megabytes of data every month. So, she concludes that her family’s data usage next month will be 2500 megabytes greater than this month’s data usage. </a:t>
            </a:r>
            <a:r>
              <a:rPr lang="en-US" sz="2800">
                <a:solidFill>
                  <a:srgbClr val="FF0000"/>
                </a:solidFill>
              </a:rPr>
              <a:t>inductive</a:t>
            </a:r>
          </a:p>
        </p:txBody>
      </p:sp>
    </p:spTree>
    <p:extLst>
      <p:ext uri="{BB962C8B-B14F-4D97-AF65-F5344CB8AC3E}">
        <p14:creationId xmlns:p14="http://schemas.microsoft.com/office/powerpoint/2010/main" val="297369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1" y="1619074"/>
            <a:ext cx="11274929" cy="4812206"/>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200"/>
              </a:lnSpc>
            </a:pPr>
            <a:r>
              <a:rPr lang="en-US" sz="2800" b="1">
                <a:solidFill>
                  <a:schemeClr val="tx1"/>
                </a:solidFill>
              </a:rPr>
              <a:t>Determine whether each conclusion is valid based on the given information. Write </a:t>
            </a:r>
            <a:r>
              <a:rPr lang="en-US" sz="2800" b="1" i="1">
                <a:solidFill>
                  <a:schemeClr val="tx1"/>
                </a:solidFill>
              </a:rPr>
              <a:t>valid </a:t>
            </a:r>
            <a:r>
              <a:rPr lang="en-US" sz="2800" b="1">
                <a:solidFill>
                  <a:schemeClr val="tx1"/>
                </a:solidFill>
              </a:rPr>
              <a:t>or </a:t>
            </a:r>
            <a:r>
              <a:rPr lang="en-US" sz="2800" b="1" i="1">
                <a:solidFill>
                  <a:schemeClr val="tx1"/>
                </a:solidFill>
              </a:rPr>
              <a:t>invalid</a:t>
            </a:r>
            <a:r>
              <a:rPr lang="en-US" sz="2800" b="1">
                <a:solidFill>
                  <a:schemeClr val="tx1"/>
                </a:solidFill>
              </a:rPr>
              <a:t>. Explain your reasoning.</a:t>
            </a:r>
          </a:p>
          <a:p>
            <a:r>
              <a:rPr lang="en-US" sz="2800" b="1">
                <a:solidFill>
                  <a:schemeClr val="tx1"/>
                </a:solidFill>
              </a:rPr>
              <a:t>a. Given: To go on the field trip, a student must turn in a </a:t>
            </a:r>
            <a:br>
              <a:rPr lang="en-US" sz="2800" b="1">
                <a:solidFill>
                  <a:schemeClr val="tx1"/>
                </a:solidFill>
              </a:rPr>
            </a:br>
            <a:r>
              <a:rPr lang="en-US" sz="2800" b="1">
                <a:solidFill>
                  <a:schemeClr val="tx1"/>
                </a:solidFill>
              </a:rPr>
              <a:t>                 permission slip. Mariana turned in her permission slip.</a:t>
            </a:r>
            <a:endParaRPr lang="en-US" sz="2800">
              <a:solidFill>
                <a:schemeClr val="tx1"/>
              </a:solidFill>
            </a:endParaRPr>
          </a:p>
          <a:p>
            <a:r>
              <a:rPr lang="en-US" sz="2800" b="1">
                <a:solidFill>
                  <a:schemeClr val="tx1"/>
                </a:solidFill>
              </a:rPr>
              <a:t>    Conclusion: Mariana can go on the field trip.</a:t>
            </a:r>
          </a:p>
          <a:p>
            <a:pPr>
              <a:spcBef>
                <a:spcPts val="2000"/>
              </a:spcBef>
            </a:pPr>
            <a:br>
              <a:rPr lang="en-US" sz="2800" b="1">
                <a:solidFill>
                  <a:schemeClr val="tx1"/>
                </a:solidFill>
              </a:rPr>
            </a:br>
            <a:r>
              <a:rPr lang="en-US" sz="2800" b="1">
                <a:solidFill>
                  <a:schemeClr val="tx1"/>
                </a:solidFill>
              </a:rPr>
              <a:t>b. Given: If a figure is a square, then it is a polygon.</a:t>
            </a:r>
            <a:br>
              <a:rPr lang="en-US" sz="2800" b="1">
                <a:solidFill>
                  <a:schemeClr val="tx1"/>
                </a:solidFill>
              </a:rPr>
            </a:br>
            <a:r>
              <a:rPr lang="en-US" sz="2800" b="1">
                <a:solidFill>
                  <a:schemeClr val="tx1"/>
                </a:solidFill>
              </a:rPr>
              <a:t>                Figure </a:t>
            </a:r>
            <a:r>
              <a:rPr lang="en-US" sz="2800" b="1" i="1">
                <a:solidFill>
                  <a:schemeClr val="tx1"/>
                </a:solidFill>
              </a:rPr>
              <a:t>A </a:t>
            </a:r>
            <a:r>
              <a:rPr lang="en-US" sz="2800" b="1">
                <a:solidFill>
                  <a:schemeClr val="tx1"/>
                </a:solidFill>
              </a:rPr>
              <a:t>is a polygon. </a:t>
            </a:r>
          </a:p>
          <a:p>
            <a:pPr marL="396875" indent="-396875"/>
            <a:r>
              <a:rPr lang="en-US" sz="2800" b="1">
                <a:solidFill>
                  <a:schemeClr val="tx1"/>
                </a:solidFill>
              </a:rPr>
              <a:t>	Conclusion: Figure </a:t>
            </a:r>
            <a:r>
              <a:rPr lang="en-US" sz="2800" b="1" i="1">
                <a:solidFill>
                  <a:schemeClr val="tx1"/>
                </a:solidFill>
              </a:rPr>
              <a:t>A </a:t>
            </a:r>
            <a:r>
              <a:rPr lang="en-US" sz="2800" b="1">
                <a:solidFill>
                  <a:schemeClr val="tx1"/>
                </a:solidFill>
              </a:rPr>
              <a:t>is a square.</a:t>
            </a:r>
          </a:p>
        </p:txBody>
      </p:sp>
    </p:spTree>
    <p:extLst>
      <p:ext uri="{BB962C8B-B14F-4D97-AF65-F5344CB8AC3E}">
        <p14:creationId xmlns:p14="http://schemas.microsoft.com/office/powerpoint/2010/main" val="3339595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1" y="1522033"/>
            <a:ext cx="11274929" cy="4779007"/>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a. Given: To go on the field trip, a student must turn in a </a:t>
            </a:r>
            <a:br>
              <a:rPr lang="en-US" sz="2800" b="1">
                <a:solidFill>
                  <a:schemeClr val="tx1"/>
                </a:solidFill>
              </a:rPr>
            </a:br>
            <a:r>
              <a:rPr lang="en-US" sz="2800" b="1">
                <a:solidFill>
                  <a:schemeClr val="tx1"/>
                </a:solidFill>
              </a:rPr>
              <a:t>                 permission slip. Mariana turned in her permission slip.</a:t>
            </a:r>
          </a:p>
          <a:p>
            <a:r>
              <a:rPr lang="en-US" sz="2800" b="1">
                <a:solidFill>
                  <a:schemeClr val="tx1"/>
                </a:solidFill>
              </a:rPr>
              <a:t>    Conclusion: Mariana can go on the field trip.</a:t>
            </a:r>
          </a:p>
          <a:p>
            <a:pPr marL="396875" indent="-396875"/>
            <a:r>
              <a:rPr lang="en-US" sz="2800" b="1">
                <a:solidFill>
                  <a:schemeClr val="tx1"/>
                </a:solidFill>
              </a:rPr>
              <a:t>	Step 1   Identify the hypothesis and conclusion.</a:t>
            </a:r>
          </a:p>
          <a:p>
            <a:pPr marL="396875"/>
            <a:r>
              <a:rPr lang="en-US" sz="2800"/>
              <a:t>Because a student must turn in a permission slip to go on the field trip, the phrase </a:t>
            </a:r>
            <a:r>
              <a:rPr lang="en-US" sz="2800" i="1"/>
              <a:t>a student must turn in a permission slip </a:t>
            </a:r>
            <a:r>
              <a:rPr lang="en-US" sz="2800"/>
              <a:t>is the hypothesis</a:t>
            </a:r>
            <a:r>
              <a:rPr lang="en-US" sz="2400" b="1"/>
              <a:t> </a:t>
            </a:r>
            <a:r>
              <a:rPr lang="en-US" sz="2800"/>
              <a:t>of the conditional statement.</a:t>
            </a:r>
          </a:p>
          <a:p>
            <a:pPr marL="396875"/>
            <a:r>
              <a:rPr lang="en-US" sz="2800" i="1">
                <a:solidFill>
                  <a:srgbClr val="B96D00"/>
                </a:solidFill>
              </a:rPr>
              <a:t>p</a:t>
            </a:r>
            <a:r>
              <a:rPr lang="en-US" sz="2800">
                <a:solidFill>
                  <a:srgbClr val="B96D00"/>
                </a:solidFill>
              </a:rPr>
              <a:t>: A student turns in a permission slip. </a:t>
            </a:r>
          </a:p>
          <a:p>
            <a:pPr marL="396875"/>
            <a:r>
              <a:rPr lang="en-US" sz="2800" i="1">
                <a:solidFill>
                  <a:srgbClr val="00B050"/>
                </a:solidFill>
              </a:rPr>
              <a:t>q</a:t>
            </a:r>
            <a:r>
              <a:rPr lang="en-US" sz="2800">
                <a:solidFill>
                  <a:srgbClr val="00B050"/>
                </a:solidFill>
              </a:rPr>
              <a:t>: The student can go on the field trip. </a:t>
            </a:r>
          </a:p>
        </p:txBody>
      </p:sp>
    </p:spTree>
    <p:extLst>
      <p:ext uri="{BB962C8B-B14F-4D97-AF65-F5344CB8AC3E}">
        <p14:creationId xmlns:p14="http://schemas.microsoft.com/office/powerpoint/2010/main" val="358842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1" y="1522033"/>
            <a:ext cx="8501249" cy="4779007"/>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r>
              <a:rPr lang="en-US" sz="2800" b="1">
                <a:solidFill>
                  <a:schemeClr val="tx1"/>
                </a:solidFill>
              </a:rPr>
              <a:t>Step 2   Analyze the conclusion.</a:t>
            </a:r>
          </a:p>
          <a:p>
            <a:r>
              <a:rPr lang="en-US" sz="2800"/>
              <a:t>The given statement </a:t>
            </a:r>
            <a:r>
              <a:rPr lang="en-US" sz="2800" i="1">
                <a:solidFill>
                  <a:srgbClr val="B96D00"/>
                </a:solidFill>
              </a:rPr>
              <a:t>Mariana turned in her permission slip</a:t>
            </a:r>
            <a:r>
              <a:rPr lang="en-US" sz="2800" i="1">
                <a:solidFill>
                  <a:schemeClr val="accent3"/>
                </a:solidFill>
              </a:rPr>
              <a:t> </a:t>
            </a:r>
            <a:r>
              <a:rPr lang="en-US" sz="2800"/>
              <a:t>satisfies the hypothesis, so </a:t>
            </a:r>
            <a:r>
              <a:rPr lang="en-US" sz="2800" i="1">
                <a:solidFill>
                  <a:srgbClr val="B96D00"/>
                </a:solidFill>
              </a:rPr>
              <a:t>p</a:t>
            </a:r>
            <a:r>
              <a:rPr lang="en-US" sz="2800" i="1"/>
              <a:t> </a:t>
            </a:r>
            <a:r>
              <a:rPr lang="en-US" sz="2800"/>
              <a:t>is true. By the Law of Detachment, </a:t>
            </a:r>
            <a:r>
              <a:rPr lang="en-US" sz="2800" i="1">
                <a:solidFill>
                  <a:srgbClr val="00B050"/>
                </a:solidFill>
              </a:rPr>
              <a:t>Mariana can go on the field trip,</a:t>
            </a:r>
            <a:r>
              <a:rPr lang="en-US" sz="2800" i="1"/>
              <a:t> </a:t>
            </a:r>
            <a:r>
              <a:rPr lang="en-US" sz="2800"/>
              <a:t>which matches </a:t>
            </a:r>
            <a:r>
              <a:rPr lang="en-US" sz="2800" i="1">
                <a:solidFill>
                  <a:srgbClr val="00B050"/>
                </a:solidFill>
              </a:rPr>
              <a:t>q,</a:t>
            </a:r>
            <a:r>
              <a:rPr lang="en-US" sz="2800" i="1"/>
              <a:t> </a:t>
            </a:r>
            <a:r>
              <a:rPr lang="en-US" sz="2800"/>
              <a:t>is a true or valid conclusion.</a:t>
            </a:r>
            <a:endParaRPr lang="en-US" sz="2800">
              <a:solidFill>
                <a:srgbClr val="00B050"/>
              </a:solidFill>
            </a:endParaRPr>
          </a:p>
        </p:txBody>
      </p:sp>
    </p:spTree>
    <p:extLst>
      <p:ext uri="{BB962C8B-B14F-4D97-AF65-F5344CB8AC3E}">
        <p14:creationId xmlns:p14="http://schemas.microsoft.com/office/powerpoint/2010/main" val="2085377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2" y="1619075"/>
            <a:ext cx="10774186" cy="391720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b. Given: If a figure is a square, then it is a polygon.</a:t>
            </a:r>
            <a:br>
              <a:rPr lang="en-US" sz="2800" b="1">
                <a:solidFill>
                  <a:schemeClr val="tx1"/>
                </a:solidFill>
              </a:rPr>
            </a:br>
            <a:r>
              <a:rPr lang="en-US" sz="2800" b="1">
                <a:solidFill>
                  <a:schemeClr val="tx1"/>
                </a:solidFill>
              </a:rPr>
              <a:t>                Figure </a:t>
            </a:r>
            <a:r>
              <a:rPr lang="en-US" sz="2800" b="1" i="1">
                <a:solidFill>
                  <a:schemeClr val="tx1"/>
                </a:solidFill>
              </a:rPr>
              <a:t>A </a:t>
            </a:r>
            <a:r>
              <a:rPr lang="en-US" sz="2800" b="1">
                <a:solidFill>
                  <a:schemeClr val="tx1"/>
                </a:solidFill>
              </a:rPr>
              <a:t>is a polygon. </a:t>
            </a:r>
          </a:p>
          <a:p>
            <a:pPr marL="396875" indent="-396875"/>
            <a:r>
              <a:rPr lang="en-US" sz="2800" b="1">
                <a:solidFill>
                  <a:schemeClr val="tx1"/>
                </a:solidFill>
              </a:rPr>
              <a:t>	Conclusion: Figure </a:t>
            </a:r>
            <a:r>
              <a:rPr lang="en-US" sz="2800" b="1" i="1">
                <a:solidFill>
                  <a:schemeClr val="tx1"/>
                </a:solidFill>
              </a:rPr>
              <a:t>A </a:t>
            </a:r>
            <a:r>
              <a:rPr lang="en-US" sz="2800" b="1">
                <a:solidFill>
                  <a:schemeClr val="tx1"/>
                </a:solidFill>
              </a:rPr>
              <a:t>is a square.</a:t>
            </a:r>
          </a:p>
          <a:p>
            <a:pPr marL="396875" indent="-396875"/>
            <a:r>
              <a:rPr lang="en-US" sz="2800" b="1">
                <a:solidFill>
                  <a:schemeClr val="tx1"/>
                </a:solidFill>
              </a:rPr>
              <a:t>	Step 1   Identify the hypothesis and conclusion.</a:t>
            </a:r>
          </a:p>
          <a:p>
            <a:pPr marL="396875" indent="-396875"/>
            <a:r>
              <a:rPr lang="en-US" sz="2800" b="1" i="1">
                <a:solidFill>
                  <a:srgbClr val="B96D00"/>
                </a:solidFill>
              </a:rPr>
              <a:t>	</a:t>
            </a:r>
            <a:r>
              <a:rPr lang="en-US" sz="2800" i="1">
                <a:solidFill>
                  <a:srgbClr val="B96D00"/>
                </a:solidFill>
              </a:rPr>
              <a:t>p</a:t>
            </a:r>
            <a:r>
              <a:rPr lang="en-US" sz="2800">
                <a:solidFill>
                  <a:srgbClr val="B96D00"/>
                </a:solidFill>
              </a:rPr>
              <a:t>: A figure is a square.</a:t>
            </a:r>
          </a:p>
          <a:p>
            <a:pPr marL="396875" indent="-396875"/>
            <a:r>
              <a:rPr lang="en-US" sz="2800" i="1">
                <a:solidFill>
                  <a:srgbClr val="00B050"/>
                </a:solidFill>
              </a:rPr>
              <a:t>	q</a:t>
            </a:r>
            <a:r>
              <a:rPr lang="en-US" sz="2800">
                <a:solidFill>
                  <a:srgbClr val="00B050"/>
                </a:solidFill>
              </a:rPr>
              <a:t>: It is a polygon.</a:t>
            </a:r>
          </a:p>
        </p:txBody>
      </p:sp>
    </p:spTree>
    <p:extLst>
      <p:ext uri="{BB962C8B-B14F-4D97-AF65-F5344CB8AC3E}">
        <p14:creationId xmlns:p14="http://schemas.microsoft.com/office/powerpoint/2010/main" val="401789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2" y="1619075"/>
            <a:ext cx="10774186" cy="391720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r>
              <a:rPr lang="en-US" sz="2800" b="1">
                <a:solidFill>
                  <a:schemeClr val="tx1"/>
                </a:solidFill>
              </a:rPr>
              <a:t>Step 2   Analyze the conclusion.</a:t>
            </a:r>
          </a:p>
          <a:p>
            <a:pPr>
              <a:tabLst>
                <a:tab pos="396875" algn="l"/>
              </a:tabLst>
            </a:pPr>
            <a:r>
              <a:rPr lang="en-US" sz="2800"/>
              <a:t>The given statement </a:t>
            </a:r>
            <a:r>
              <a:rPr lang="en-US" sz="2800" i="1"/>
              <a:t>Figure A is a polygon </a:t>
            </a:r>
            <a:r>
              <a:rPr lang="en-US" sz="2800"/>
              <a:t>satisfies the conclusion </a:t>
            </a:r>
            <a:r>
              <a:rPr lang="en-US" sz="2800" i="1">
                <a:solidFill>
                  <a:srgbClr val="00B050"/>
                </a:solidFill>
              </a:rPr>
              <a:t>q</a:t>
            </a:r>
            <a:r>
              <a:rPr lang="en-US" sz="2800" i="1"/>
              <a:t> </a:t>
            </a:r>
            <a:r>
              <a:rPr lang="en-US" sz="2800"/>
              <a:t>of a true conditional. However, knowing that a conditional statement and its conclusion are true does not make the hypothesis true. Figure </a:t>
            </a:r>
            <a:r>
              <a:rPr lang="en-US" sz="2800" i="1"/>
              <a:t>A </a:t>
            </a:r>
            <a:r>
              <a:rPr lang="en-US" sz="2800"/>
              <a:t>could</a:t>
            </a:r>
            <a:r>
              <a:rPr lang="en-US" sz="2400" b="1"/>
              <a:t> </a:t>
            </a:r>
            <a:r>
              <a:rPr lang="en-US" sz="2800"/>
              <a:t>be a triangle. The conclusion </a:t>
            </a:r>
            <a:br>
              <a:rPr lang="en-US" sz="2800"/>
            </a:br>
            <a:r>
              <a:rPr lang="en-US" sz="2800"/>
              <a:t>is </a:t>
            </a:r>
            <a:r>
              <a:rPr lang="en-US" sz="2800" i="1"/>
              <a:t>invalid</a:t>
            </a:r>
            <a:r>
              <a:rPr lang="en-US" sz="2800"/>
              <a:t>.</a:t>
            </a:r>
            <a:endParaRPr lang="en-US" sz="2800">
              <a:solidFill>
                <a:srgbClr val="00B050"/>
              </a:solidFill>
            </a:endParaRPr>
          </a:p>
        </p:txBody>
      </p:sp>
    </p:spTree>
    <p:extLst>
      <p:ext uri="{BB962C8B-B14F-4D97-AF65-F5344CB8AC3E}">
        <p14:creationId xmlns:p14="http://schemas.microsoft.com/office/powerpoint/2010/main" val="215775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0" y="1272658"/>
            <a:ext cx="11590615" cy="5111517"/>
          </a:xfrm>
          <a:prstGeom prst="rect">
            <a:avLst/>
          </a:prstGeom>
        </p:spPr>
        <p:txBody>
          <a:bodyPr lIns="91440" tIns="45720" rIns="91440" bIns="4572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endParaRPr lang="en-US" sz="2800" dirty="0">
              <a:solidFill>
                <a:schemeClr val="tx1"/>
              </a:solidFill>
            </a:endParaRPr>
          </a:p>
          <a:p>
            <a:pPr>
              <a:spcBef>
                <a:spcPts val="600"/>
              </a:spcBef>
            </a:pPr>
            <a:r>
              <a:rPr lang="en-US" sz="2400" dirty="0"/>
              <a:t>Determine whether the conclusion is valid based on the given information. Select the correct answer and justification.</a:t>
            </a:r>
            <a:endParaRPr lang="en-US" sz="2400" dirty="0">
              <a:cs typeface="Arial"/>
            </a:endParaRPr>
          </a:p>
          <a:p>
            <a:pPr marL="457200" indent="-457200">
              <a:spcBef>
                <a:spcPts val="600"/>
              </a:spcBef>
              <a:buFont typeface="Arial" panose="020B0604020202020204" pitchFamily="34" charset="0"/>
              <a:buAutoNum type="alphaLcPeriod"/>
            </a:pPr>
            <a:r>
              <a:rPr lang="en-US" sz="2400" b="1" dirty="0"/>
              <a:t>Given: </a:t>
            </a:r>
            <a:r>
              <a:rPr lang="en-US" sz="2400" dirty="0"/>
              <a:t>If three points are noncollinear, then they determine a plane. </a:t>
            </a:r>
            <a:br>
              <a:rPr lang="en-US" sz="2400" dirty="0"/>
            </a:br>
            <a:r>
              <a:rPr lang="en-US" sz="2400" dirty="0"/>
              <a:t>            Points </a:t>
            </a:r>
            <a:r>
              <a:rPr lang="en-US" sz="2400" i="1" dirty="0"/>
              <a:t>A</a:t>
            </a:r>
            <a:r>
              <a:rPr lang="en-US" sz="2400" dirty="0"/>
              <a:t>, </a:t>
            </a:r>
            <a:r>
              <a:rPr lang="en-US" sz="2400" i="1" dirty="0"/>
              <a:t>B</a:t>
            </a:r>
            <a:r>
              <a:rPr lang="en-US" sz="2400" dirty="0"/>
              <a:t>, and </a:t>
            </a:r>
            <a:r>
              <a:rPr lang="en-US" sz="2400" i="1" dirty="0"/>
              <a:t>C </a:t>
            </a:r>
            <a:r>
              <a:rPr lang="en-US" sz="2400" dirty="0"/>
              <a:t>lie in plane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𝒢</a:t>
            </a:r>
            <a:r>
              <a:rPr lang="en-US" sz="2400" dirty="0"/>
              <a:t>. </a:t>
            </a:r>
            <a:endParaRPr lang="en-US" sz="2400" dirty="0">
              <a:cs typeface="Arial"/>
            </a:endParaRPr>
          </a:p>
          <a:p>
            <a:pPr>
              <a:spcBef>
                <a:spcPts val="600"/>
              </a:spcBef>
            </a:pPr>
            <a:r>
              <a:rPr lang="en-US" sz="2400" b="1" dirty="0"/>
              <a:t>     Conclusion: </a:t>
            </a:r>
            <a:r>
              <a:rPr lang="en-US" sz="2400" dirty="0"/>
              <a:t>Points </a:t>
            </a:r>
            <a:r>
              <a:rPr lang="en-US" sz="2400" i="1" dirty="0"/>
              <a:t>A</a:t>
            </a:r>
            <a:r>
              <a:rPr lang="en-US" sz="2400" dirty="0"/>
              <a:t>, </a:t>
            </a:r>
            <a:r>
              <a:rPr lang="en-US" sz="2400" i="1" dirty="0"/>
              <a:t>B</a:t>
            </a:r>
            <a:r>
              <a:rPr lang="en-US" sz="2400" dirty="0"/>
              <a:t>, and </a:t>
            </a:r>
            <a:r>
              <a:rPr lang="en-US" sz="2400" i="1" dirty="0"/>
              <a:t>C </a:t>
            </a:r>
            <a:r>
              <a:rPr lang="en-US" sz="2400" dirty="0"/>
              <a:t>are noncollinear</a:t>
            </a:r>
            <a:r>
              <a:rPr lang="en-US" sz="2400"/>
              <a:t>. </a:t>
            </a:r>
            <a:endParaRPr lang="en-US" sz="2400" dirty="0">
              <a:solidFill>
                <a:srgbClr val="FF0000"/>
              </a:solidFill>
              <a:cs typeface="Arial"/>
            </a:endParaRPr>
          </a:p>
          <a:p>
            <a:pPr marL="457200">
              <a:spcBef>
                <a:spcPts val="600"/>
              </a:spcBef>
            </a:pPr>
            <a:r>
              <a:rPr lang="en-US" sz="2400" dirty="0"/>
              <a:t>A. Valid; points </a:t>
            </a:r>
            <a:r>
              <a:rPr lang="en-US" sz="2400" i="1" dirty="0"/>
              <a:t>A</a:t>
            </a:r>
            <a:r>
              <a:rPr lang="en-US" sz="2400" dirty="0"/>
              <a:t>, </a:t>
            </a:r>
            <a:r>
              <a:rPr lang="en-US" sz="2400" i="1" dirty="0"/>
              <a:t>B</a:t>
            </a:r>
            <a:r>
              <a:rPr lang="en-US" sz="2400" dirty="0"/>
              <a:t>, and </a:t>
            </a:r>
            <a:r>
              <a:rPr lang="en-US" sz="2400" i="1" dirty="0"/>
              <a:t>C </a:t>
            </a:r>
            <a:r>
              <a:rPr lang="en-US" sz="2400" dirty="0"/>
              <a:t>determine plane </a:t>
            </a:r>
            <a:r>
              <a:rPr lang="en-US" sz="2400" dirty="0">
                <a:effectLst/>
                <a:latin typeface="Cambria Math" panose="02040503050406030204" pitchFamily="18" charset="0"/>
                <a:ea typeface="Calibri" panose="020F0502020204030204" pitchFamily="34" charset="0"/>
                <a:cs typeface="Cambria Math" panose="02040503050406030204" pitchFamily="18" charset="0"/>
              </a:rPr>
              <a:t>𝒢</a:t>
            </a:r>
            <a:r>
              <a:rPr lang="en-US" sz="2400" dirty="0"/>
              <a:t>. Therefore, they are noncollinear. </a:t>
            </a:r>
            <a:endParaRPr lang="en-US" sz="2400" dirty="0">
              <a:cs typeface="Arial"/>
            </a:endParaRPr>
          </a:p>
          <a:p>
            <a:pPr marL="457200">
              <a:spcBef>
                <a:spcPts val="600"/>
              </a:spcBef>
            </a:pPr>
            <a:r>
              <a:rPr lang="en-US" sz="2400" dirty="0"/>
              <a:t>B. Valid; because points </a:t>
            </a:r>
            <a:r>
              <a:rPr lang="en-US" sz="2400" i="1" dirty="0"/>
              <a:t>A</a:t>
            </a:r>
            <a:r>
              <a:rPr lang="en-US" sz="2400" dirty="0"/>
              <a:t>, </a:t>
            </a:r>
            <a:r>
              <a:rPr lang="en-US" sz="2400" i="1" dirty="0"/>
              <a:t>B</a:t>
            </a:r>
            <a:r>
              <a:rPr lang="en-US" sz="2400" dirty="0"/>
              <a:t>, and </a:t>
            </a:r>
            <a:r>
              <a:rPr lang="en-US" sz="2400" i="1" dirty="0"/>
              <a:t>C </a:t>
            </a:r>
            <a:r>
              <a:rPr lang="en-US" sz="2400" dirty="0"/>
              <a:t>are noncollinear, they determine plane </a:t>
            </a:r>
            <a:r>
              <a:rPr lang="en-US" sz="2400" dirty="0">
                <a:effectLst/>
                <a:latin typeface="Cambria Math" panose="02040503050406030204" pitchFamily="18" charset="0"/>
                <a:ea typeface="Calibri" panose="020F0502020204030204" pitchFamily="34" charset="0"/>
                <a:cs typeface="Cambria Math" panose="02040503050406030204" pitchFamily="18" charset="0"/>
              </a:rPr>
              <a:t>𝒢</a:t>
            </a:r>
            <a:r>
              <a:rPr lang="en-US" sz="2400" dirty="0"/>
              <a:t>. </a:t>
            </a:r>
            <a:endParaRPr lang="en-US" sz="2400" dirty="0">
              <a:cs typeface="Arial"/>
            </a:endParaRPr>
          </a:p>
          <a:p>
            <a:pPr marL="457200">
              <a:spcBef>
                <a:spcPts val="600"/>
              </a:spcBef>
            </a:pPr>
            <a:r>
              <a:rPr lang="en-US" sz="2400" dirty="0"/>
              <a:t>C. Invalid; points </a:t>
            </a:r>
            <a:r>
              <a:rPr lang="en-US" sz="2400" i="1" dirty="0"/>
              <a:t>A</a:t>
            </a:r>
            <a:r>
              <a:rPr lang="en-US" sz="2400" dirty="0"/>
              <a:t>, </a:t>
            </a:r>
            <a:r>
              <a:rPr lang="en-US" sz="2400" i="1" dirty="0"/>
              <a:t>B</a:t>
            </a:r>
            <a:r>
              <a:rPr lang="en-US" sz="2400" dirty="0"/>
              <a:t>, and </a:t>
            </a:r>
            <a:r>
              <a:rPr lang="en-US" sz="2400" i="1" dirty="0"/>
              <a:t>C </a:t>
            </a:r>
            <a:r>
              <a:rPr lang="en-US" sz="2400" dirty="0"/>
              <a:t>determine plane </a:t>
            </a:r>
            <a:r>
              <a:rPr lang="en-US" sz="2400" dirty="0">
                <a:effectLst/>
                <a:latin typeface="Cambria Math" panose="02040503050406030204" pitchFamily="18" charset="0"/>
                <a:ea typeface="Calibri" panose="020F0502020204030204" pitchFamily="34" charset="0"/>
                <a:cs typeface="Cambria Math" panose="02040503050406030204" pitchFamily="18" charset="0"/>
              </a:rPr>
              <a:t>𝒢</a:t>
            </a:r>
            <a:r>
              <a:rPr lang="en-US" sz="2400" dirty="0"/>
              <a:t>. Therefore, they are </a:t>
            </a:r>
            <a:br>
              <a:rPr lang="en-US" sz="2400" dirty="0"/>
            </a:br>
            <a:r>
              <a:rPr lang="en-US" sz="2400" dirty="0"/>
              <a:t>     noncollinear. </a:t>
            </a:r>
            <a:endParaRPr lang="en-US" sz="2400" dirty="0">
              <a:cs typeface="Arial"/>
            </a:endParaRPr>
          </a:p>
          <a:p>
            <a:pPr marL="457200">
              <a:spcBef>
                <a:spcPts val="600"/>
              </a:spcBef>
            </a:pPr>
            <a:r>
              <a:rPr lang="en-US" sz="2400" dirty="0"/>
              <a:t>D. Invalid; points </a:t>
            </a:r>
            <a:r>
              <a:rPr lang="en-US" sz="2400" i="1" dirty="0"/>
              <a:t>A</a:t>
            </a:r>
            <a:r>
              <a:rPr lang="en-US" sz="2400" dirty="0"/>
              <a:t>, </a:t>
            </a:r>
            <a:r>
              <a:rPr lang="en-US" sz="2400" i="1" dirty="0"/>
              <a:t>B</a:t>
            </a:r>
            <a:r>
              <a:rPr lang="en-US" sz="2400" dirty="0"/>
              <a:t>, and </a:t>
            </a:r>
            <a:r>
              <a:rPr lang="en-US" sz="2400" i="1" dirty="0"/>
              <a:t>C </a:t>
            </a:r>
            <a:r>
              <a:rPr lang="en-US" sz="2400" dirty="0"/>
              <a:t>can be collinear and lie in plane </a:t>
            </a:r>
            <a:r>
              <a:rPr lang="en-US" sz="2400" dirty="0">
                <a:effectLst/>
                <a:latin typeface="Cambria Math" panose="02040503050406030204" pitchFamily="18" charset="0"/>
                <a:ea typeface="Calibri" panose="020F0502020204030204" pitchFamily="34" charset="0"/>
                <a:cs typeface="Cambria Math" panose="02040503050406030204" pitchFamily="18" charset="0"/>
              </a:rPr>
              <a:t>𝒢</a:t>
            </a:r>
            <a:r>
              <a:rPr lang="en-US" sz="2400" dirty="0"/>
              <a:t>.</a:t>
            </a:r>
            <a:endParaRPr lang="en-US" sz="2400" dirty="0">
              <a:cs typeface="Arial"/>
            </a:endParaRPr>
          </a:p>
        </p:txBody>
      </p:sp>
    </p:spTree>
    <p:extLst>
      <p:ext uri="{BB962C8B-B14F-4D97-AF65-F5344CB8AC3E}">
        <p14:creationId xmlns:p14="http://schemas.microsoft.com/office/powerpoint/2010/main" val="2499864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198750"/>
                <a:ext cx="11264244" cy="515328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Answer </a:t>
                </a:r>
                <a:r>
                  <a:rPr lang="en-US" sz="2800" b="1" i="1">
                    <a:solidFill>
                      <a:schemeClr val="tx1"/>
                    </a:solidFill>
                  </a:rPr>
                  <a:t>true </a:t>
                </a:r>
                <a:r>
                  <a:rPr lang="en-US" sz="2800" b="1">
                    <a:solidFill>
                      <a:schemeClr val="tx1"/>
                    </a:solidFill>
                  </a:rPr>
                  <a:t>or </a:t>
                </a:r>
                <a:r>
                  <a:rPr lang="en-US" sz="2800" b="1" i="1">
                    <a:solidFill>
                      <a:schemeClr val="tx1"/>
                    </a:solidFill>
                  </a:rPr>
                  <a:t>false</a:t>
                </a:r>
                <a:r>
                  <a:rPr lang="en-US" sz="2800" b="1">
                    <a:solidFill>
                      <a:schemeClr val="tx1"/>
                    </a:solidFill>
                  </a:rPr>
                  <a:t>.</a:t>
                </a:r>
              </a:p>
              <a:p>
                <a:pPr marL="457200" indent="-457200">
                  <a:spcAft>
                    <a:spcPts val="1200"/>
                  </a:spcAft>
                </a:pPr>
                <a:r>
                  <a:rPr lang="en-US" sz="2800" b="1">
                    <a:solidFill>
                      <a:schemeClr val="tx1"/>
                    </a:solidFill>
                    <a:latin typeface="Proxima Nova" panose="02000506030000020004" pitchFamily="50" charset="0"/>
                  </a:rPr>
                  <a:t>1.</a:t>
                </a:r>
                <a:r>
                  <a:rPr lang="en-US" sz="2800">
                    <a:solidFill>
                      <a:schemeClr val="tx1"/>
                    </a:solidFill>
                    <a:latin typeface="Proxima Nova" panose="02000506030000020004" pitchFamily="50" charset="0"/>
                  </a:rPr>
                  <a:t> </a:t>
                </a:r>
                <a:r>
                  <a:rPr lang="en-US" sz="2800"/>
                  <a:t>If Malia lives on your street and you live on Rico’s street, then Malia lives on Rico’s street. </a:t>
                </a:r>
                <a:endParaRPr lang="en-US" sz="2800" b="1">
                  <a:solidFill>
                    <a:srgbClr val="FF0000"/>
                  </a:solidFill>
                  <a:latin typeface="Proxima Nova" panose="02000506030000020004"/>
                </a:endParaRPr>
              </a:p>
              <a:p>
                <a:pPr marL="457200" indent="-457200">
                  <a:spcBef>
                    <a:spcPts val="0"/>
                  </a:spcBef>
                  <a:spcAft>
                    <a:spcPts val="1200"/>
                  </a:spcAft>
                </a:pPr>
                <a:r>
                  <a:rPr lang="en-US" sz="2800" b="1">
                    <a:solidFill>
                      <a:schemeClr val="tx1"/>
                    </a:solidFill>
                    <a:latin typeface="Proxima Nova" panose="02000506030000020004" pitchFamily="50" charset="0"/>
                  </a:rPr>
                  <a:t>2.</a:t>
                </a:r>
                <a:r>
                  <a:rPr lang="en-US" sz="2800">
                    <a:solidFill>
                      <a:schemeClr val="tx1"/>
                    </a:solidFill>
                    <a:latin typeface="Proxima Nova" panose="02000506030000020004" pitchFamily="50" charset="0"/>
                  </a:rPr>
                  <a:t> </a:t>
                </a:r>
                <a:r>
                  <a:rPr lang="en-US" sz="2800"/>
                  <a:t>You and your friend have the same amount of money. Your friend spends $4 and you spend $6. You and your friend still have the same amount of money. </a:t>
                </a:r>
                <a:endParaRPr lang="en-US" sz="2800" b="1">
                  <a:solidFill>
                    <a:srgbClr val="FF0000"/>
                  </a:solidFill>
                  <a:latin typeface="Proxima Nova" panose="02000506030000020004"/>
                </a:endParaRPr>
              </a:p>
              <a:p>
                <a:pPr marL="457200" indent="-457200">
                  <a:spcBef>
                    <a:spcPts val="0"/>
                  </a:spcBef>
                  <a:spcAft>
                    <a:spcPts val="1200"/>
                  </a:spcAft>
                </a:pPr>
                <a:r>
                  <a:rPr lang="en-US" sz="2800" b="1">
                    <a:solidFill>
                      <a:schemeClr val="tx1"/>
                    </a:solidFill>
                    <a:latin typeface="Proxima Nova" panose="02000506030000020004" pitchFamily="50" charset="0"/>
                  </a:rPr>
                  <a:t>3.</a:t>
                </a:r>
                <a:r>
                  <a:rPr lang="en-US" sz="2800">
                    <a:solidFill>
                      <a:schemeClr val="tx1"/>
                    </a:solidFill>
                    <a:latin typeface="Proxima Nova" panose="02000506030000020004" pitchFamily="50" charset="0"/>
                  </a:rPr>
                  <a:t> </a:t>
                </a:r>
                <a14:m>
                  <m:oMath xmlns:m="http://schemas.openxmlformats.org/officeDocument/2006/math">
                    <m:r>
                      <m:rPr>
                        <m:nor/>
                      </m:rPr>
                      <a:rPr lang="en-US" sz="2800"/>
                      <m:t>If</m:t>
                    </m:r>
                    <m:r>
                      <m:rPr>
                        <m:nor/>
                      </m:rPr>
                      <a:rPr lang="en-US" sz="2800"/>
                      <m:t> </m:t>
                    </m:r>
                    <m:r>
                      <m:rPr>
                        <m:nor/>
                      </m:rPr>
                      <a:rPr lang="en-US" sz="2800" i="1"/>
                      <m:t>x</m:t>
                    </m:r>
                    <m:r>
                      <m:rPr>
                        <m:nor/>
                      </m:rPr>
                      <a:rPr lang="en-US" sz="2800" i="1"/>
                      <m:t> </m:t>
                    </m:r>
                    <m:r>
                      <m:rPr>
                        <m:nor/>
                      </m:rPr>
                      <a:rPr lang="en-US" sz="2800">
                        <a:latin typeface="Cambria Math" panose="02040503050406030204" pitchFamily="18" charset="0"/>
                        <a:ea typeface="Cambria Math" panose="02040503050406030204" pitchFamily="18" charset="0"/>
                      </a:rPr>
                      <m:t>=</m:t>
                    </m:r>
                    <m:r>
                      <m:rPr>
                        <m:nor/>
                      </m:rPr>
                      <a:rPr lang="en-US" sz="2800"/>
                      <m:t> 5 </m:t>
                    </m:r>
                    <m:r>
                      <m:rPr>
                        <m:nor/>
                      </m:rPr>
                      <a:rPr lang="en-US" sz="2800"/>
                      <m:t>and</m:t>
                    </m:r>
                    <m:r>
                      <m:rPr>
                        <m:nor/>
                      </m:rPr>
                      <a:rPr lang="en-US" sz="2800"/>
                      <m:t> </m:t>
                    </m:r>
                    <m:r>
                      <m:rPr>
                        <m:nor/>
                      </m:rPr>
                      <a:rPr lang="en-US" sz="2800" i="1"/>
                      <m:t>y</m:t>
                    </m:r>
                    <m:r>
                      <m:rPr>
                        <m:nor/>
                      </m:rPr>
                      <a:rPr lang="en-US" sz="2800" i="1"/>
                      <m:t> </m:t>
                    </m:r>
                    <m:r>
                      <m:rPr>
                        <m:nor/>
                      </m:rPr>
                      <a:rPr lang="en-US" sz="2800">
                        <a:latin typeface="Cambria Math" panose="02040503050406030204" pitchFamily="18" charset="0"/>
                        <a:ea typeface="Cambria Math" panose="02040503050406030204" pitchFamily="18" charset="0"/>
                      </a:rPr>
                      <m:t>=</m:t>
                    </m:r>
                    <m:r>
                      <m:rPr>
                        <m:nor/>
                      </m:rPr>
                      <a:rPr lang="en-US" sz="2800"/>
                      <m:t> 7, </m:t>
                    </m:r>
                    <m:r>
                      <m:rPr>
                        <m:nor/>
                      </m:rPr>
                      <a:rPr lang="en-US" sz="2800"/>
                      <m:t>then</m:t>
                    </m:r>
                    <m:r>
                      <m:rPr>
                        <m:nor/>
                      </m:rPr>
                      <a:rPr lang="en-US" sz="2800"/>
                      <m:t> 3</m:t>
                    </m:r>
                    <m:r>
                      <m:rPr>
                        <m:nor/>
                      </m:rPr>
                      <a:rPr lang="en-US" sz="2800" i="1"/>
                      <m:t>x</m:t>
                    </m:r>
                    <m:r>
                      <m:rPr>
                        <m:nor/>
                      </m:rPr>
                      <a:rPr lang="en-US" sz="2800" i="1"/>
                      <m:t> </m:t>
                    </m:r>
                    <m:r>
                      <m:rPr>
                        <m:nor/>
                      </m:rPr>
                      <a:rPr lang="en-US" sz="2800">
                        <a:latin typeface="Cambria Math" panose="02040503050406030204" pitchFamily="18" charset="0"/>
                        <a:ea typeface="Cambria Math" panose="02040503050406030204" pitchFamily="18" charset="0"/>
                      </a:rPr>
                      <m:t>+</m:t>
                    </m:r>
                    <m:r>
                      <m:rPr>
                        <m:nor/>
                      </m:rPr>
                      <a:rPr lang="en-US" sz="2800"/>
                      <m:t> 2</m:t>
                    </m:r>
                    <m:r>
                      <m:rPr>
                        <m:nor/>
                      </m:rPr>
                      <a:rPr lang="en-US" sz="2800" i="1"/>
                      <m:t>y</m:t>
                    </m:r>
                    <m:r>
                      <m:rPr>
                        <m:nor/>
                      </m:rPr>
                      <a:rPr lang="en-US" sz="2800" i="1"/>
                      <m:t> </m:t>
                    </m:r>
                    <m:r>
                      <m:rPr>
                        <m:nor/>
                      </m:rPr>
                      <a:rPr lang="en-US" sz="2800">
                        <a:latin typeface="Cambria Math" panose="02040503050406030204" pitchFamily="18" charset="0"/>
                        <a:ea typeface="Cambria Math" panose="02040503050406030204" pitchFamily="18" charset="0"/>
                      </a:rPr>
                      <m:t>=</m:t>
                    </m:r>
                    <m:r>
                      <m:rPr>
                        <m:nor/>
                      </m:rPr>
                      <a:rPr lang="en-US" sz="2800"/>
                      <m:t> 39.</m:t>
                    </m:r>
                  </m:oMath>
                </a14:m>
                <a:r>
                  <a:rPr lang="en-US" sz="2800">
                    <a:solidFill>
                      <a:srgbClr val="333333"/>
                    </a:solidFill>
                    <a:latin typeface="Proxima Nova" panose="02000506030000020004" pitchFamily="50" charset="0"/>
                  </a:rPr>
                  <a:t> </a:t>
                </a:r>
                <a:endParaRPr lang="en-US" sz="2800" b="1">
                  <a:solidFill>
                    <a:srgbClr val="FF0000"/>
                  </a:solidFill>
                  <a:latin typeface="Proxima Nova" panose="02000506030000020004"/>
                </a:endParaRPr>
              </a:p>
              <a:p>
                <a:pPr marL="457200" indent="-457200">
                  <a:spcBef>
                    <a:spcPts val="0"/>
                  </a:spcBef>
                  <a:spcAft>
                    <a:spcPts val="1200"/>
                  </a:spcAft>
                </a:pPr>
                <a:r>
                  <a:rPr lang="en-US" sz="2800" b="1">
                    <a:solidFill>
                      <a:schemeClr val="tx1"/>
                    </a:solidFill>
                    <a:latin typeface="Proxima Nova" panose="02000506030000020004" pitchFamily="50" charset="0"/>
                  </a:rPr>
                  <a:t>4.</a:t>
                </a:r>
                <a:r>
                  <a:rPr lang="en-US" sz="2800">
                    <a:solidFill>
                      <a:schemeClr val="tx1"/>
                    </a:solidFill>
                    <a:latin typeface="Proxima Nova" panose="02000506030000020004" pitchFamily="50" charset="0"/>
                  </a:rPr>
                  <a:t> </a:t>
                </a:r>
                <a14:m>
                  <m:oMath xmlns:m="http://schemas.openxmlformats.org/officeDocument/2006/math">
                    <m:r>
                      <m:rPr>
                        <m:nor/>
                      </m:rPr>
                      <a:rPr lang="en-US" sz="2800"/>
                      <m:t>Two</m:t>
                    </m:r>
                    <m:r>
                      <m:rPr>
                        <m:nor/>
                      </m:rPr>
                      <a:rPr lang="en-US" sz="2800"/>
                      <m:t> </m:t>
                    </m:r>
                    <m:r>
                      <m:rPr>
                        <m:nor/>
                      </m:rPr>
                      <a:rPr lang="en-US" sz="2800"/>
                      <m:t>congruent</m:t>
                    </m:r>
                    <m:r>
                      <m:rPr>
                        <m:nor/>
                      </m:rPr>
                      <a:rPr lang="en-US" sz="2800"/>
                      <m:t> </m:t>
                    </m:r>
                    <m:r>
                      <m:rPr>
                        <m:nor/>
                      </m:rPr>
                      <a:rPr lang="en-US" sz="2800"/>
                      <m:t>segments</m:t>
                    </m:r>
                    <m:r>
                      <m:rPr>
                        <m:nor/>
                      </m:rPr>
                      <a:rPr lang="en-US" sz="2800"/>
                      <m:t> </m:t>
                    </m:r>
                    <m:r>
                      <m:rPr>
                        <m:nor/>
                      </m:rPr>
                      <a:rPr lang="en-US" sz="2800"/>
                      <m:t>are</m:t>
                    </m:r>
                    <m:r>
                      <m:rPr>
                        <m:nor/>
                      </m:rPr>
                      <a:rPr lang="en-US" sz="2800"/>
                      <m:t> </m:t>
                    </m:r>
                    <m:r>
                      <m:rPr>
                        <m:nor/>
                      </m:rPr>
                      <a:rPr lang="en-US" sz="2800"/>
                      <m:t>each</m:t>
                    </m:r>
                    <m:r>
                      <m:rPr>
                        <m:nor/>
                      </m:rPr>
                      <a:rPr lang="en-US" sz="2800"/>
                      <m:t> </m:t>
                    </m:r>
                    <m:r>
                      <m:rPr>
                        <m:nor/>
                      </m:rPr>
                      <a:rPr lang="en-US" sz="2800"/>
                      <m:t>shortened</m:t>
                    </m:r>
                    <m:r>
                      <m:rPr>
                        <m:nor/>
                      </m:rPr>
                      <a:rPr lang="en-US" sz="2800"/>
                      <m:t> </m:t>
                    </m:r>
                    <m:r>
                      <m:rPr>
                        <m:nor/>
                      </m:rPr>
                      <a:rPr lang="en-US" sz="2800"/>
                      <m:t>by</m:t>
                    </m:r>
                    <m:r>
                      <m:rPr>
                        <m:nor/>
                      </m:rPr>
                      <a:rPr lang="en-US" sz="2800"/>
                      <m:t> </m:t>
                    </m:r>
                    <m:r>
                      <m:rPr>
                        <m:nor/>
                      </m:rPr>
                      <a:rPr lang="en-US" sz="2800"/>
                      <m:t>the</m:t>
                    </m:r>
                    <m:r>
                      <m:rPr>
                        <m:nor/>
                      </m:rPr>
                      <a:rPr lang="en-US" sz="2800"/>
                      <m:t> </m:t>
                    </m:r>
                    <m:r>
                      <m:rPr>
                        <m:nor/>
                      </m:rPr>
                      <a:rPr lang="en-US" sz="2800"/>
                      <m:t>same</m:t>
                    </m:r>
                    <m:r>
                      <m:rPr>
                        <m:nor/>
                      </m:rPr>
                      <a:rPr lang="en-US" sz="2800"/>
                      <m:t> </m:t>
                    </m:r>
                    <m:r>
                      <m:rPr>
                        <m:nor/>
                      </m:rPr>
                      <a:rPr lang="en-US" sz="2800"/>
                      <m:t>length</m:t>
                    </m:r>
                    <m:r>
                      <m:rPr>
                        <m:nor/>
                      </m:rPr>
                      <a:rPr lang="en-US" sz="2800"/>
                      <m:t>. </m:t>
                    </m:r>
                    <m:r>
                      <m:rPr>
                        <m:nor/>
                      </m:rPr>
                      <a:rPr lang="en-US" sz="2800"/>
                      <m:t>The</m:t>
                    </m:r>
                    <m:r>
                      <m:rPr>
                        <m:nor/>
                      </m:rPr>
                      <a:rPr lang="en-US" sz="2800"/>
                      <m:t> </m:t>
                    </m:r>
                    <m:r>
                      <m:rPr>
                        <m:nor/>
                      </m:rPr>
                      <a:rPr lang="en-US" sz="2800"/>
                      <m:t>segments</m:t>
                    </m:r>
                    <m:r>
                      <m:rPr>
                        <m:nor/>
                      </m:rPr>
                      <a:rPr lang="en-US" sz="2800"/>
                      <m:t> </m:t>
                    </m:r>
                    <m:r>
                      <m:rPr>
                        <m:nor/>
                      </m:rPr>
                      <a:rPr lang="en-US" sz="2800"/>
                      <m:t>are</m:t>
                    </m:r>
                    <m:r>
                      <m:rPr>
                        <m:nor/>
                      </m:rPr>
                      <a:rPr lang="en-US" sz="2800"/>
                      <m:t> </m:t>
                    </m:r>
                    <m:r>
                      <m:rPr>
                        <m:nor/>
                      </m:rPr>
                      <a:rPr lang="en-US" sz="2800"/>
                      <m:t>still</m:t>
                    </m:r>
                    <m:r>
                      <m:rPr>
                        <m:nor/>
                      </m:rPr>
                      <a:rPr lang="en-US" sz="2800"/>
                      <m:t> </m:t>
                    </m:r>
                    <m:r>
                      <m:rPr>
                        <m:nor/>
                      </m:rPr>
                      <a:rPr lang="en-US" sz="2800"/>
                      <m:t>congruent</m:t>
                    </m:r>
                    <m:r>
                      <m:rPr>
                        <m:nor/>
                      </m:rPr>
                      <a:rPr lang="en-US" sz="2800"/>
                      <m:t>.</m:t>
                    </m:r>
                  </m:oMath>
                </a14:m>
                <a:r>
                  <a:rPr lang="en-US" sz="2800" b="1">
                    <a:solidFill>
                      <a:srgbClr val="333333"/>
                    </a:solidFill>
                    <a:latin typeface="Proxima Nova" panose="02000506030000020004" pitchFamily="50" charset="0"/>
                  </a:rPr>
                  <a:t> </a:t>
                </a:r>
                <a:endParaRPr lang="en-US" sz="2800" b="1">
                  <a:solidFill>
                    <a:srgbClr val="FF0000"/>
                  </a:solidFill>
                  <a:latin typeface="Proxima Nova" panose="02000506030000020004"/>
                </a:endParaRPr>
              </a:p>
              <a:p>
                <a:pPr marL="457200" indent="-457200">
                  <a:spcBef>
                    <a:spcPts val="0"/>
                  </a:spcBef>
                  <a:spcAft>
                    <a:spcPts val="1200"/>
                  </a:spcAft>
                </a:pPr>
                <a:r>
                  <a:rPr lang="en-US" sz="2800" b="1">
                    <a:solidFill>
                      <a:schemeClr val="tx1"/>
                    </a:solidFill>
                    <a:latin typeface="Proxima Nova" panose="02000506030000020004" pitchFamily="50" charset="0"/>
                  </a:rPr>
                  <a:t>5.</a:t>
                </a:r>
                <a:r>
                  <a:rPr lang="en-US" sz="2800">
                    <a:solidFill>
                      <a:schemeClr val="tx1"/>
                    </a:solidFill>
                    <a:latin typeface="Proxima Nova" panose="02000506030000020004" pitchFamily="50" charset="0"/>
                  </a:rPr>
                  <a:t> </a:t>
                </a:r>
                <a:r>
                  <a:rPr lang="en-US" sz="2800"/>
                  <a:t>In </a:t>
                </a:r>
                <a:r>
                  <a:rPr lang="en-US" sz="2800">
                    <a:latin typeface="Cambria Math" panose="02040503050406030204" pitchFamily="18" charset="0"/>
                    <a:ea typeface="Cambria Math" panose="02040503050406030204" pitchFamily="18" charset="0"/>
                  </a:rPr>
                  <a:t>△</a:t>
                </a:r>
                <a:r>
                  <a:rPr lang="en-US" sz="2800" i="1"/>
                  <a:t>ABC</a:t>
                </a:r>
                <a:r>
                  <a:rPr lang="en-US" sz="2800"/>
                  <a:t>, </a:t>
                </a:r>
                <a:r>
                  <a:rPr lang="en-US" sz="2800" i="1" err="1"/>
                  <a:t>m</a:t>
                </a:r>
                <a:r>
                  <a:rPr lang="en-US" sz="2800" err="1">
                    <a:latin typeface="Cambria Math" panose="02040503050406030204" pitchFamily="18" charset="0"/>
                    <a:ea typeface="Cambria Math" panose="02040503050406030204" pitchFamily="18" charset="0"/>
                  </a:rPr>
                  <a:t>∠</a:t>
                </a:r>
                <a:r>
                  <a:rPr lang="en-US" sz="2800" i="1" err="1"/>
                  <a:t>A</a:t>
                </a:r>
                <a:r>
                  <a:rPr lang="en-US" sz="2800" i="1"/>
                  <a:t> </a:t>
                </a:r>
                <a:r>
                  <a:rPr lang="en-US" sz="2800">
                    <a:latin typeface="Cambria Math" panose="02040503050406030204" pitchFamily="18" charset="0"/>
                    <a:ea typeface="Cambria Math" panose="02040503050406030204" pitchFamily="18" charset="0"/>
                  </a:rPr>
                  <a:t>=</a:t>
                </a:r>
                <a:r>
                  <a:rPr lang="en-US" sz="2800"/>
                  <a:t> 75</a:t>
                </a:r>
                <a:r>
                  <a:rPr lang="en-US" sz="2800">
                    <a:latin typeface="Cambria Math" panose="02040503050406030204" pitchFamily="18" charset="0"/>
                    <a:ea typeface="Cambria Math" panose="02040503050406030204" pitchFamily="18" charset="0"/>
                  </a:rPr>
                  <a:t>°</a:t>
                </a:r>
                <a:r>
                  <a:rPr lang="en-US" sz="2800"/>
                  <a:t> and </a:t>
                </a:r>
                <a:r>
                  <a:rPr lang="en-US" sz="2800" i="1" err="1"/>
                  <a:t>m</a:t>
                </a:r>
                <a:r>
                  <a:rPr lang="en-US" sz="2800" err="1">
                    <a:latin typeface="Cambria Math" panose="02040503050406030204" pitchFamily="18" charset="0"/>
                    <a:ea typeface="Cambria Math" panose="02040503050406030204" pitchFamily="18" charset="0"/>
                  </a:rPr>
                  <a:t>∠</a:t>
                </a:r>
                <a:r>
                  <a:rPr lang="en-US" sz="2800" i="1" err="1"/>
                  <a:t>B</a:t>
                </a:r>
                <a:r>
                  <a:rPr lang="en-US" sz="2800" i="1"/>
                  <a:t> </a:t>
                </a:r>
                <a:r>
                  <a:rPr lang="en-US" sz="2800">
                    <a:latin typeface="Cambria Math" panose="02040503050406030204" pitchFamily="18" charset="0"/>
                    <a:ea typeface="Cambria Math" panose="02040503050406030204" pitchFamily="18" charset="0"/>
                  </a:rPr>
                  <a:t>=</a:t>
                </a:r>
                <a:r>
                  <a:rPr lang="en-US" sz="2800"/>
                  <a:t> 75</a:t>
                </a:r>
                <a:r>
                  <a:rPr lang="en-US" sz="2800">
                    <a:latin typeface="Cambria Math" panose="02040503050406030204" pitchFamily="18" charset="0"/>
                    <a:ea typeface="Cambria Math" panose="02040503050406030204" pitchFamily="18" charset="0"/>
                  </a:rPr>
                  <a:t>°</a:t>
                </a:r>
                <a:r>
                  <a:rPr lang="en-US" sz="2800"/>
                  <a:t>. Then </a:t>
                </a:r>
                <a:r>
                  <a:rPr lang="en-US" sz="2800" i="1"/>
                  <a:t>AB </a:t>
                </a:r>
                <a:r>
                  <a:rPr lang="en-US" sz="2800">
                    <a:latin typeface="Cambria Math" panose="02040503050406030204" pitchFamily="18" charset="0"/>
                    <a:ea typeface="Cambria Math" panose="02040503050406030204" pitchFamily="18" charset="0"/>
                  </a:rPr>
                  <a:t>=</a:t>
                </a:r>
                <a:r>
                  <a:rPr lang="en-US" sz="2800"/>
                  <a:t> </a:t>
                </a:r>
                <a:r>
                  <a:rPr lang="en-US" sz="2800" i="1"/>
                  <a:t>BC</a:t>
                </a:r>
                <a:r>
                  <a:rPr lang="en-US" sz="2800"/>
                  <a:t>. </a:t>
                </a:r>
                <a:endParaRPr lang="en-US" sz="2800" b="1">
                  <a:solidFill>
                    <a:srgbClr val="FF0000"/>
                  </a:solidFill>
                  <a:latin typeface="Proxima Nova" panose="02000506030000020004"/>
                </a:endParaRPr>
              </a:p>
              <a:p>
                <a:br>
                  <a:rPr lang="en-US" sz="2800">
                    <a:solidFill>
                      <a:srgbClr val="333333"/>
                    </a:solidFill>
                    <a:latin typeface="Proxima Nova" panose="02000506030000020004" pitchFamily="50" charset="0"/>
                  </a:rPr>
                </a:br>
                <a:endParaRPr lang="en-US" sz="2800">
                  <a:latin typeface="Proxima Nova" panose="02000506030000020004" pitchFamily="50" charset="0"/>
                </a:endParaRPr>
              </a:p>
            </p:txBody>
          </p:sp>
        </mc:Choice>
        <mc:Fallback xmlns="">
          <p:sp>
            <p:nvSpPr>
              <p:cNvPr id="10" name="Content Placeholder 2">
                <a:extLst>
                  <a:ext uri="{FF2B5EF4-FFF2-40B4-BE49-F238E27FC236}">
                    <a16:creationId xmlns:a16="http://schemas.microsoft.com/office/drawing/2014/main" id="{D7D5C8EC-F1EF-6146-850F-128719B25F22}"/>
                  </a:ext>
                </a:extLst>
              </p:cNvPr>
              <p:cNvSpPr txBox="1">
                <a:spLocks noRot="1" noChangeAspect="1" noMove="1" noResize="1" noEditPoints="1" noAdjustHandles="1" noChangeArrowheads="1" noChangeShapeType="1" noTextEdit="1"/>
              </p:cNvSpPr>
              <p:nvPr/>
            </p:nvSpPr>
            <p:spPr>
              <a:xfrm>
                <a:off x="476652" y="1198750"/>
                <a:ext cx="11264244" cy="5153282"/>
              </a:xfrm>
              <a:prstGeom prst="rect">
                <a:avLst/>
              </a:prstGeom>
              <a:blipFill>
                <a:blip r:embed="rId3"/>
                <a:stretch>
                  <a:fillRect l="-1082" t="-1302" r="-1948" b="-2722"/>
                </a:stretch>
              </a:blipFill>
            </p:spPr>
            <p:txBody>
              <a:bodyPr/>
              <a:lstStyle/>
              <a:p>
                <a:r>
                  <a:rPr lang="en-US">
                    <a:noFill/>
                  </a:rPr>
                  <a:t> </a:t>
                </a:r>
              </a:p>
            </p:txBody>
          </p:sp>
        </mc:Fallback>
      </mc:AlternateContent>
    </p:spTree>
    <p:extLst>
      <p:ext uri="{BB962C8B-B14F-4D97-AF65-F5344CB8AC3E}">
        <p14:creationId xmlns:p14="http://schemas.microsoft.com/office/powerpoint/2010/main" val="3505289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0" y="1272658"/>
            <a:ext cx="11590615" cy="5111517"/>
          </a:xfrm>
          <a:prstGeom prst="rect">
            <a:avLst/>
          </a:prstGeom>
        </p:spPr>
        <p:txBody>
          <a:bodyPr lIns="91440" tIns="45720" rIns="91440" bIns="4572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endParaRPr lang="en-US" sz="2800" dirty="0">
              <a:solidFill>
                <a:schemeClr val="tx1"/>
              </a:solidFill>
            </a:endParaRPr>
          </a:p>
          <a:p>
            <a:pPr>
              <a:spcBef>
                <a:spcPts val="600"/>
              </a:spcBef>
            </a:pPr>
            <a:r>
              <a:rPr lang="en-US" sz="2400" dirty="0"/>
              <a:t>Determine whether the conclusion is valid based on the given information. Select the correct answer and justification.</a:t>
            </a:r>
            <a:endParaRPr lang="en-US" sz="2400" dirty="0">
              <a:cs typeface="Arial"/>
            </a:endParaRPr>
          </a:p>
          <a:p>
            <a:pPr marL="457200" indent="-457200">
              <a:spcBef>
                <a:spcPts val="600"/>
              </a:spcBef>
              <a:buFont typeface="Arial" panose="020B0604020202020204" pitchFamily="34" charset="0"/>
              <a:buAutoNum type="alphaLcPeriod"/>
            </a:pPr>
            <a:r>
              <a:rPr lang="en-US" sz="2400" b="1" dirty="0"/>
              <a:t>Given: </a:t>
            </a:r>
            <a:r>
              <a:rPr lang="en-US" sz="2400" dirty="0"/>
              <a:t>If three points are noncollinear, then they determine a plane. </a:t>
            </a:r>
            <a:br>
              <a:rPr lang="en-US" sz="2400" dirty="0"/>
            </a:br>
            <a:r>
              <a:rPr lang="en-US" sz="2400" dirty="0"/>
              <a:t>            Points </a:t>
            </a:r>
            <a:r>
              <a:rPr lang="en-US" sz="2400" i="1" dirty="0"/>
              <a:t>A</a:t>
            </a:r>
            <a:r>
              <a:rPr lang="en-US" sz="2400" dirty="0"/>
              <a:t>, </a:t>
            </a:r>
            <a:r>
              <a:rPr lang="en-US" sz="2400" i="1" dirty="0"/>
              <a:t>B</a:t>
            </a:r>
            <a:r>
              <a:rPr lang="en-US" sz="2400" dirty="0"/>
              <a:t>, and </a:t>
            </a:r>
            <a:r>
              <a:rPr lang="en-US" sz="2400" i="1" dirty="0"/>
              <a:t>C </a:t>
            </a:r>
            <a:r>
              <a:rPr lang="en-US" sz="2400" dirty="0"/>
              <a:t>lie in plane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𝒢</a:t>
            </a:r>
            <a:r>
              <a:rPr lang="en-US" sz="2400" dirty="0"/>
              <a:t>. </a:t>
            </a:r>
            <a:endParaRPr lang="en-US" sz="2400" dirty="0">
              <a:cs typeface="Arial"/>
            </a:endParaRPr>
          </a:p>
          <a:p>
            <a:pPr>
              <a:spcBef>
                <a:spcPts val="600"/>
              </a:spcBef>
            </a:pPr>
            <a:r>
              <a:rPr lang="en-US" sz="2400" b="1" dirty="0"/>
              <a:t>     Conclusion: </a:t>
            </a:r>
            <a:r>
              <a:rPr lang="en-US" sz="2400" dirty="0"/>
              <a:t>Points </a:t>
            </a:r>
            <a:r>
              <a:rPr lang="en-US" sz="2400" i="1" dirty="0"/>
              <a:t>A</a:t>
            </a:r>
            <a:r>
              <a:rPr lang="en-US" sz="2400" dirty="0"/>
              <a:t>, </a:t>
            </a:r>
            <a:r>
              <a:rPr lang="en-US" sz="2400" i="1" dirty="0"/>
              <a:t>B</a:t>
            </a:r>
            <a:r>
              <a:rPr lang="en-US" sz="2400" dirty="0"/>
              <a:t>, and </a:t>
            </a:r>
            <a:r>
              <a:rPr lang="en-US" sz="2400" i="1" dirty="0"/>
              <a:t>C </a:t>
            </a:r>
            <a:r>
              <a:rPr lang="en-US" sz="2400" dirty="0"/>
              <a:t>are noncollinear. </a:t>
            </a:r>
            <a:r>
              <a:rPr lang="en-US" sz="2400" dirty="0">
                <a:solidFill>
                  <a:srgbClr val="FF0000"/>
                </a:solidFill>
              </a:rPr>
              <a:t>D</a:t>
            </a:r>
            <a:endParaRPr lang="en-US" sz="2400" dirty="0">
              <a:solidFill>
                <a:srgbClr val="FF0000"/>
              </a:solidFill>
              <a:cs typeface="Arial"/>
            </a:endParaRPr>
          </a:p>
          <a:p>
            <a:pPr marL="457200">
              <a:spcBef>
                <a:spcPts val="600"/>
              </a:spcBef>
            </a:pPr>
            <a:r>
              <a:rPr lang="en-US" sz="2400" dirty="0"/>
              <a:t>A. Valid; points </a:t>
            </a:r>
            <a:r>
              <a:rPr lang="en-US" sz="2400" i="1" dirty="0"/>
              <a:t>A</a:t>
            </a:r>
            <a:r>
              <a:rPr lang="en-US" sz="2400" dirty="0"/>
              <a:t>, </a:t>
            </a:r>
            <a:r>
              <a:rPr lang="en-US" sz="2400" i="1" dirty="0"/>
              <a:t>B</a:t>
            </a:r>
            <a:r>
              <a:rPr lang="en-US" sz="2400" dirty="0"/>
              <a:t>, and </a:t>
            </a:r>
            <a:r>
              <a:rPr lang="en-US" sz="2400" i="1" dirty="0"/>
              <a:t>C </a:t>
            </a:r>
            <a:r>
              <a:rPr lang="en-US" sz="2400" dirty="0"/>
              <a:t>determine plane </a:t>
            </a:r>
            <a:r>
              <a:rPr lang="en-US" sz="2400" dirty="0">
                <a:effectLst/>
                <a:latin typeface="Cambria Math" panose="02040503050406030204" pitchFamily="18" charset="0"/>
                <a:ea typeface="Calibri" panose="020F0502020204030204" pitchFamily="34" charset="0"/>
                <a:cs typeface="Cambria Math" panose="02040503050406030204" pitchFamily="18" charset="0"/>
              </a:rPr>
              <a:t>𝒢</a:t>
            </a:r>
            <a:r>
              <a:rPr lang="en-US" sz="2400" dirty="0"/>
              <a:t>. Therefore, they are noncollinear. </a:t>
            </a:r>
            <a:endParaRPr lang="en-US" sz="2400" dirty="0">
              <a:cs typeface="Arial"/>
            </a:endParaRPr>
          </a:p>
          <a:p>
            <a:pPr marL="457200">
              <a:spcBef>
                <a:spcPts val="600"/>
              </a:spcBef>
            </a:pPr>
            <a:r>
              <a:rPr lang="en-US" sz="2400" dirty="0"/>
              <a:t>B. Valid; because points </a:t>
            </a:r>
            <a:r>
              <a:rPr lang="en-US" sz="2400" i="1" dirty="0"/>
              <a:t>A</a:t>
            </a:r>
            <a:r>
              <a:rPr lang="en-US" sz="2400" dirty="0"/>
              <a:t>, </a:t>
            </a:r>
            <a:r>
              <a:rPr lang="en-US" sz="2400" i="1" dirty="0"/>
              <a:t>B</a:t>
            </a:r>
            <a:r>
              <a:rPr lang="en-US" sz="2400" dirty="0"/>
              <a:t>, and </a:t>
            </a:r>
            <a:r>
              <a:rPr lang="en-US" sz="2400" i="1" dirty="0"/>
              <a:t>C </a:t>
            </a:r>
            <a:r>
              <a:rPr lang="en-US" sz="2400" dirty="0"/>
              <a:t>are noncollinear, they determine plane </a:t>
            </a:r>
            <a:r>
              <a:rPr lang="en-US" sz="2400" dirty="0">
                <a:effectLst/>
                <a:latin typeface="Cambria Math" panose="02040503050406030204" pitchFamily="18" charset="0"/>
                <a:ea typeface="Calibri" panose="020F0502020204030204" pitchFamily="34" charset="0"/>
                <a:cs typeface="Cambria Math" panose="02040503050406030204" pitchFamily="18" charset="0"/>
              </a:rPr>
              <a:t>𝒢</a:t>
            </a:r>
            <a:r>
              <a:rPr lang="en-US" sz="2400" dirty="0"/>
              <a:t>. </a:t>
            </a:r>
            <a:endParaRPr lang="en-US" sz="2400" dirty="0">
              <a:cs typeface="Arial"/>
            </a:endParaRPr>
          </a:p>
          <a:p>
            <a:pPr marL="457200">
              <a:spcBef>
                <a:spcPts val="600"/>
              </a:spcBef>
            </a:pPr>
            <a:r>
              <a:rPr lang="en-US" sz="2400" dirty="0"/>
              <a:t>C. Invalid; points </a:t>
            </a:r>
            <a:r>
              <a:rPr lang="en-US" sz="2400" i="1" dirty="0"/>
              <a:t>A</a:t>
            </a:r>
            <a:r>
              <a:rPr lang="en-US" sz="2400" dirty="0"/>
              <a:t>, </a:t>
            </a:r>
            <a:r>
              <a:rPr lang="en-US" sz="2400" i="1" dirty="0"/>
              <a:t>B</a:t>
            </a:r>
            <a:r>
              <a:rPr lang="en-US" sz="2400" dirty="0"/>
              <a:t>, and </a:t>
            </a:r>
            <a:r>
              <a:rPr lang="en-US" sz="2400" i="1" dirty="0"/>
              <a:t>C </a:t>
            </a:r>
            <a:r>
              <a:rPr lang="en-US" sz="2400" dirty="0"/>
              <a:t>determine plane </a:t>
            </a:r>
            <a:r>
              <a:rPr lang="en-US" sz="2400" dirty="0">
                <a:effectLst/>
                <a:latin typeface="Cambria Math" panose="02040503050406030204" pitchFamily="18" charset="0"/>
                <a:ea typeface="Calibri" panose="020F0502020204030204" pitchFamily="34" charset="0"/>
                <a:cs typeface="Cambria Math" panose="02040503050406030204" pitchFamily="18" charset="0"/>
              </a:rPr>
              <a:t>𝒢</a:t>
            </a:r>
            <a:r>
              <a:rPr lang="en-US" sz="2400" dirty="0"/>
              <a:t>. Therefore, they are </a:t>
            </a:r>
            <a:br>
              <a:rPr lang="en-US" sz="2400" dirty="0"/>
            </a:br>
            <a:r>
              <a:rPr lang="en-US" sz="2400" dirty="0"/>
              <a:t>     noncollinear. </a:t>
            </a:r>
            <a:endParaRPr lang="en-US" sz="2400" dirty="0">
              <a:cs typeface="Arial"/>
            </a:endParaRPr>
          </a:p>
          <a:p>
            <a:pPr marL="457200">
              <a:spcBef>
                <a:spcPts val="600"/>
              </a:spcBef>
            </a:pPr>
            <a:r>
              <a:rPr lang="en-US" sz="2400" dirty="0"/>
              <a:t>D. Invalid; points </a:t>
            </a:r>
            <a:r>
              <a:rPr lang="en-US" sz="2400" i="1" dirty="0"/>
              <a:t>A</a:t>
            </a:r>
            <a:r>
              <a:rPr lang="en-US" sz="2400" dirty="0"/>
              <a:t>, </a:t>
            </a:r>
            <a:r>
              <a:rPr lang="en-US" sz="2400" i="1" dirty="0"/>
              <a:t>B</a:t>
            </a:r>
            <a:r>
              <a:rPr lang="en-US" sz="2400" dirty="0"/>
              <a:t>, and </a:t>
            </a:r>
            <a:r>
              <a:rPr lang="en-US" sz="2400" i="1" dirty="0"/>
              <a:t>C </a:t>
            </a:r>
            <a:r>
              <a:rPr lang="en-US" sz="2400" dirty="0"/>
              <a:t>can be collinear and lie in plane </a:t>
            </a:r>
            <a:r>
              <a:rPr lang="en-US" sz="2400" dirty="0">
                <a:effectLst/>
                <a:latin typeface="Cambria Math" panose="02040503050406030204" pitchFamily="18" charset="0"/>
                <a:ea typeface="Calibri" panose="020F0502020204030204" pitchFamily="34" charset="0"/>
                <a:cs typeface="Cambria Math" panose="02040503050406030204" pitchFamily="18" charset="0"/>
              </a:rPr>
              <a:t>𝒢</a:t>
            </a:r>
            <a:r>
              <a:rPr lang="en-US" sz="2400" dirty="0"/>
              <a:t>.</a:t>
            </a:r>
            <a:endParaRPr lang="en-US" sz="2400" dirty="0">
              <a:cs typeface="Arial"/>
            </a:endParaRPr>
          </a:p>
        </p:txBody>
      </p:sp>
    </p:spTree>
    <p:extLst>
      <p:ext uri="{BB962C8B-B14F-4D97-AF65-F5344CB8AC3E}">
        <p14:creationId xmlns:p14="http://schemas.microsoft.com/office/powerpoint/2010/main" val="3050676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69" y="1272658"/>
            <a:ext cx="12069587" cy="5193456"/>
          </a:xfrm>
          <a:prstGeom prst="rect">
            <a:avLst/>
          </a:prstGeom>
        </p:spPr>
        <p:txBody>
          <a:bodyPr lIns="91440" tIns="45720" rIns="91440" bIns="4572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mj-lt"/>
              <a:buAutoNum type="alphaLcPeriod" startAt="2"/>
            </a:pPr>
            <a:r>
              <a:rPr lang="en-US" sz="2400" b="1"/>
              <a:t>Given: </a:t>
            </a:r>
            <a:r>
              <a:rPr lang="en-US" sz="2400"/>
              <a:t>If Dakota goes to the video game store, then he will buy a new game.</a:t>
            </a:r>
            <a:br>
              <a:rPr lang="en-US" sz="2400"/>
            </a:br>
            <a:r>
              <a:rPr lang="en-US" sz="2400"/>
              <a:t>            Dakota went to the video game store this afternoon. </a:t>
            </a:r>
            <a:endParaRPr lang="en-US" sz="2400">
              <a:cs typeface="Arial"/>
            </a:endParaRPr>
          </a:p>
          <a:p>
            <a:pPr>
              <a:spcBef>
                <a:spcPts val="600"/>
              </a:spcBef>
            </a:pPr>
            <a:r>
              <a:rPr lang="en-US" sz="2400" b="1"/>
              <a:t>     Conclusion: </a:t>
            </a:r>
            <a:r>
              <a:rPr lang="en-US" sz="2400"/>
              <a:t>Dakota bought a new game.  </a:t>
            </a:r>
          </a:p>
          <a:p>
            <a:pPr marL="914400" indent="-457200">
              <a:spcBef>
                <a:spcPts val="600"/>
              </a:spcBef>
            </a:pPr>
            <a:r>
              <a:rPr lang="en-US" sz="2400"/>
              <a:t>A.  Invalid; because the statement </a:t>
            </a:r>
            <a:r>
              <a:rPr lang="en-US" sz="2400" i="1"/>
              <a:t>Dakota bought a new game </a:t>
            </a:r>
            <a:r>
              <a:rPr lang="en-US" sz="2400"/>
              <a:t>does not satisfy </a:t>
            </a:r>
            <a:br>
              <a:rPr lang="en-US" sz="2400"/>
            </a:br>
            <a:r>
              <a:rPr lang="en-US" sz="2400"/>
              <a:t>the hypothesis of the conditional statement, the conclusion is not true. </a:t>
            </a:r>
          </a:p>
          <a:p>
            <a:pPr marL="914400" indent="-457200">
              <a:spcBef>
                <a:spcPts val="600"/>
              </a:spcBef>
            </a:pPr>
            <a:r>
              <a:rPr lang="en-US" sz="2400"/>
              <a:t>B.  Valid; because the statement </a:t>
            </a:r>
            <a:r>
              <a:rPr lang="en-US" sz="2400" i="1"/>
              <a:t>Dakota went to the video game store this </a:t>
            </a:r>
            <a:br>
              <a:rPr lang="en-US" sz="2400" i="1"/>
            </a:br>
            <a:r>
              <a:rPr lang="en-US" sz="2400" i="1"/>
              <a:t>afternoon </a:t>
            </a:r>
            <a:r>
              <a:rPr lang="en-US" sz="2400"/>
              <a:t>satisfies the conclusion of the conditional statement, the hypothesis </a:t>
            </a:r>
            <a:br>
              <a:rPr lang="en-US" sz="2400"/>
            </a:br>
            <a:r>
              <a:rPr lang="en-US" sz="2400"/>
              <a:t>of the conditional is true. </a:t>
            </a:r>
          </a:p>
          <a:p>
            <a:pPr marL="914400" indent="-457200">
              <a:spcBef>
                <a:spcPts val="600"/>
              </a:spcBef>
            </a:pPr>
            <a:r>
              <a:rPr lang="en-US" sz="2400"/>
              <a:t>C.  Valid; because the statement </a:t>
            </a:r>
            <a:r>
              <a:rPr lang="en-US" sz="2400" i="1"/>
              <a:t>Dakota went to the video game store this </a:t>
            </a:r>
            <a:br>
              <a:rPr lang="en-US" sz="2400" i="1"/>
            </a:br>
            <a:r>
              <a:rPr lang="en-US" sz="2400" i="1"/>
              <a:t>afternoon </a:t>
            </a:r>
            <a:r>
              <a:rPr lang="en-US" sz="2400"/>
              <a:t>satisfies the hypothesis of the conditional statement, the conclusion </a:t>
            </a:r>
            <a:br>
              <a:rPr lang="en-US" sz="2400"/>
            </a:br>
            <a:r>
              <a:rPr lang="en-US" sz="2400"/>
              <a:t>is true. </a:t>
            </a:r>
          </a:p>
          <a:p>
            <a:pPr marL="914400" indent="-457200">
              <a:spcBef>
                <a:spcPts val="600"/>
              </a:spcBef>
            </a:pPr>
            <a:r>
              <a:rPr lang="en-US" sz="2400"/>
              <a:t>D.  Invalid; because the statement </a:t>
            </a:r>
            <a:r>
              <a:rPr lang="en-US" sz="2400" i="1"/>
              <a:t>Dakota went to the video game store this afternoon </a:t>
            </a:r>
            <a:r>
              <a:rPr lang="en-US" sz="2400"/>
              <a:t>satisfies only the hypothesis, the conclusion is not true.</a:t>
            </a:r>
          </a:p>
        </p:txBody>
      </p:sp>
    </p:spTree>
    <p:extLst>
      <p:ext uri="{BB962C8B-B14F-4D97-AF65-F5344CB8AC3E}">
        <p14:creationId xmlns:p14="http://schemas.microsoft.com/office/powerpoint/2010/main" val="320440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69" y="1272658"/>
            <a:ext cx="12069587" cy="5193456"/>
          </a:xfrm>
          <a:prstGeom prst="rect">
            <a:avLst/>
          </a:prstGeom>
        </p:spPr>
        <p:txBody>
          <a:bodyPr lIns="91440" tIns="45720" rIns="91440" bIns="4572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mj-lt"/>
              <a:buAutoNum type="alphaLcPeriod" startAt="2"/>
            </a:pPr>
            <a:r>
              <a:rPr lang="en-US" sz="2400" b="1" dirty="0">
                <a:solidFill>
                  <a:schemeClr val="tx1"/>
                </a:solidFill>
              </a:rPr>
              <a:t>Given: </a:t>
            </a:r>
            <a:r>
              <a:rPr lang="en-US" sz="2400" dirty="0"/>
              <a:t>If Dakota goes to the video game store, then he will buy a new game.</a:t>
            </a:r>
            <a:br>
              <a:rPr lang="en-US" sz="2400" dirty="0"/>
            </a:br>
            <a:r>
              <a:rPr lang="en-US" sz="2400" dirty="0"/>
              <a:t>            Dakota went to the video game store this afternoon. </a:t>
            </a:r>
            <a:endParaRPr lang="en-US" sz="2400"/>
          </a:p>
          <a:p>
            <a:pPr>
              <a:spcBef>
                <a:spcPts val="600"/>
              </a:spcBef>
            </a:pPr>
            <a:r>
              <a:rPr lang="en-US" sz="2400" b="1" dirty="0"/>
              <a:t>     </a:t>
            </a:r>
            <a:r>
              <a:rPr lang="en-US" sz="2400" b="1" dirty="0">
                <a:solidFill>
                  <a:schemeClr val="tx1"/>
                </a:solidFill>
              </a:rPr>
              <a:t>Conclusion: </a:t>
            </a:r>
            <a:r>
              <a:rPr lang="en-US" sz="2400" dirty="0"/>
              <a:t>Dakota bought a new game.  </a:t>
            </a:r>
            <a:r>
              <a:rPr lang="en-US" sz="2400" dirty="0">
                <a:solidFill>
                  <a:srgbClr val="FF0000"/>
                </a:solidFill>
              </a:rPr>
              <a:t>C</a:t>
            </a:r>
            <a:endParaRPr lang="en-US" sz="2400" dirty="0">
              <a:solidFill>
                <a:srgbClr val="FF0000"/>
              </a:solidFill>
              <a:cs typeface="Arial"/>
            </a:endParaRPr>
          </a:p>
          <a:p>
            <a:pPr marL="914400" indent="-457200">
              <a:spcBef>
                <a:spcPts val="600"/>
              </a:spcBef>
            </a:pPr>
            <a:r>
              <a:rPr lang="en-US" sz="2400" dirty="0"/>
              <a:t>A.  Invalid; because the statement </a:t>
            </a:r>
            <a:r>
              <a:rPr lang="en-US" sz="2400" i="1" dirty="0"/>
              <a:t>Dakota bought a new game </a:t>
            </a:r>
            <a:r>
              <a:rPr lang="en-US" sz="2400" dirty="0"/>
              <a:t>does not satisfy </a:t>
            </a:r>
            <a:br>
              <a:rPr lang="en-US" sz="2400" dirty="0"/>
            </a:br>
            <a:r>
              <a:rPr lang="en-US" sz="2400" dirty="0"/>
              <a:t>the hypothesis of the conditional statement, the conclusion is not true. </a:t>
            </a:r>
            <a:endParaRPr lang="en-US" sz="2400" dirty="0">
              <a:cs typeface="Arial"/>
            </a:endParaRPr>
          </a:p>
          <a:p>
            <a:pPr marL="914400" indent="-457200">
              <a:spcBef>
                <a:spcPts val="600"/>
              </a:spcBef>
            </a:pPr>
            <a:r>
              <a:rPr lang="en-US" sz="2400" dirty="0"/>
              <a:t>B.  Valid; because the statement </a:t>
            </a:r>
            <a:r>
              <a:rPr lang="en-US" sz="2400" i="1" dirty="0"/>
              <a:t>Dakota went to the video game store this </a:t>
            </a:r>
            <a:br>
              <a:rPr lang="en-US" sz="2400" i="1" dirty="0"/>
            </a:br>
            <a:r>
              <a:rPr lang="en-US" sz="2400" i="1" dirty="0"/>
              <a:t>afternoon </a:t>
            </a:r>
            <a:r>
              <a:rPr lang="en-US" sz="2400" dirty="0"/>
              <a:t>satisfies the conclusion of the conditional statement, the hypothesis </a:t>
            </a:r>
            <a:br>
              <a:rPr lang="en-US" sz="2400" dirty="0"/>
            </a:br>
            <a:r>
              <a:rPr lang="en-US" sz="2400" dirty="0"/>
              <a:t>of the conditional is true. </a:t>
            </a:r>
            <a:endParaRPr lang="en-US" sz="2400" dirty="0">
              <a:cs typeface="Arial"/>
            </a:endParaRPr>
          </a:p>
          <a:p>
            <a:pPr marL="914400" indent="-457200">
              <a:spcBef>
                <a:spcPts val="600"/>
              </a:spcBef>
            </a:pPr>
            <a:r>
              <a:rPr lang="en-US" sz="2400" dirty="0"/>
              <a:t>C.  Valid; because the statement </a:t>
            </a:r>
            <a:r>
              <a:rPr lang="en-US" sz="2400" i="1" dirty="0"/>
              <a:t>Dakota went to the video game store this </a:t>
            </a:r>
            <a:br>
              <a:rPr lang="en-US" sz="2400" i="1" dirty="0"/>
            </a:br>
            <a:r>
              <a:rPr lang="en-US" sz="2400" i="1" dirty="0"/>
              <a:t>afternoon </a:t>
            </a:r>
            <a:r>
              <a:rPr lang="en-US" sz="2400" dirty="0"/>
              <a:t>satisfies the hypothesis of the conditional statement, the conclusion </a:t>
            </a:r>
            <a:br>
              <a:rPr lang="en-US" sz="2400" dirty="0"/>
            </a:br>
            <a:r>
              <a:rPr lang="en-US" sz="2400" dirty="0"/>
              <a:t>is true. </a:t>
            </a:r>
            <a:endParaRPr lang="en-US" sz="2400" dirty="0">
              <a:cs typeface="Arial"/>
            </a:endParaRPr>
          </a:p>
          <a:p>
            <a:pPr marL="914400" indent="-457200">
              <a:spcBef>
                <a:spcPts val="600"/>
              </a:spcBef>
            </a:pPr>
            <a:r>
              <a:rPr lang="en-US" sz="2400" dirty="0"/>
              <a:t>D.  Invalid; because the statement </a:t>
            </a:r>
            <a:r>
              <a:rPr lang="en-US" sz="2400" i="1" dirty="0"/>
              <a:t>Dakota went to the video game store this afternoon </a:t>
            </a:r>
            <a:r>
              <a:rPr lang="en-US" sz="2400" dirty="0"/>
              <a:t>satisfies only the hypothesis, the conclusion is not true.</a:t>
            </a:r>
            <a:endParaRPr lang="en-US" sz="2400" dirty="0">
              <a:cs typeface="Arial"/>
            </a:endParaRPr>
          </a:p>
        </p:txBody>
      </p:sp>
    </p:spTree>
    <p:extLst>
      <p:ext uri="{BB962C8B-B14F-4D97-AF65-F5344CB8AC3E}">
        <p14:creationId xmlns:p14="http://schemas.microsoft.com/office/powerpoint/2010/main" val="1994062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The Law of Syllogism</a:t>
            </a:r>
          </a:p>
        </p:txBody>
      </p:sp>
      <p:sp>
        <p:nvSpPr>
          <p:cNvPr id="2" name="Rectangle 1"/>
          <p:cNvSpPr/>
          <p:nvPr/>
        </p:nvSpPr>
        <p:spPr>
          <a:xfrm>
            <a:off x="459872" y="3028699"/>
            <a:ext cx="5724644" cy="954107"/>
          </a:xfrm>
          <a:prstGeom prst="rect">
            <a:avLst/>
          </a:prstGeom>
        </p:spPr>
        <p:txBody>
          <a:bodyPr wrap="none">
            <a:spAutoFit/>
          </a:bodyPr>
          <a:lstStyle/>
          <a:p>
            <a:r>
              <a:rPr lang="en-US" sz="2800" b="1"/>
              <a:t>Key Concept: </a:t>
            </a:r>
            <a:r>
              <a:rPr lang="en-US" sz="2800" b="1">
                <a:solidFill>
                  <a:schemeClr val="tx2"/>
                </a:solidFill>
              </a:rPr>
              <a:t>Law of Syllogism</a:t>
            </a:r>
            <a:r>
              <a:rPr lang="en-US"/>
              <a:t>	</a:t>
            </a:r>
          </a:p>
          <a:p>
            <a:endParaRPr lang="en-US" sz="2800" b="1">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21873562"/>
              </p:ext>
            </p:extLst>
          </p:nvPr>
        </p:nvGraphicFramePr>
        <p:xfrm>
          <a:off x="590499" y="3627856"/>
          <a:ext cx="11383787" cy="2621280"/>
        </p:xfrm>
        <a:graphic>
          <a:graphicData uri="http://schemas.openxmlformats.org/drawingml/2006/table">
            <a:tbl>
              <a:tblPr firstRow="1" bandRow="1">
                <a:tableStyleId>{5C22544A-7EE6-4342-B048-85BDC9FD1C3A}</a:tableStyleId>
              </a:tblPr>
              <a:tblGrid>
                <a:gridCol w="1855949">
                  <a:extLst>
                    <a:ext uri="{9D8B030D-6E8A-4147-A177-3AD203B41FA5}">
                      <a16:colId xmlns:a16="http://schemas.microsoft.com/office/drawing/2014/main" val="589716998"/>
                    </a:ext>
                  </a:extLst>
                </a:gridCol>
                <a:gridCol w="9527838">
                  <a:extLst>
                    <a:ext uri="{9D8B030D-6E8A-4147-A177-3AD203B41FA5}">
                      <a16:colId xmlns:a16="http://schemas.microsoft.com/office/drawing/2014/main" val="363049286"/>
                    </a:ext>
                  </a:extLst>
                </a:gridCol>
              </a:tblGrid>
              <a:tr h="370840">
                <a:tc>
                  <a:txBody>
                    <a:bodyPr/>
                    <a:lstStyle/>
                    <a:p>
                      <a:r>
                        <a:rPr lang="en-US" sz="2800" b="1" i="0" u="none" strike="noStrike" kern="1200" baseline="0">
                          <a:solidFill>
                            <a:schemeClr val="tx1"/>
                          </a:solidFill>
                          <a:latin typeface="+mn-lt"/>
                          <a:ea typeface="+mn-ea"/>
                          <a:cs typeface="+mn-cs"/>
                        </a:rPr>
                        <a:t>Words</a:t>
                      </a:r>
                      <a:r>
                        <a:rPr lang="en-US" sz="1800" b="1" i="0" u="none" strike="noStrike" kern="1200" baseline="0">
                          <a:solidFill>
                            <a:schemeClr val="tx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0" u="none" strike="noStrike" kern="1200" baseline="0">
                          <a:solidFill>
                            <a:schemeClr val="tx2"/>
                          </a:solidFill>
                          <a:latin typeface="+mn-lt"/>
                          <a:ea typeface="+mn-ea"/>
                          <a:cs typeface="+mn-cs"/>
                        </a:rPr>
                        <a:t>If </a:t>
                      </a:r>
                      <a:r>
                        <a:rPr lang="en-US" sz="2800" b="0" i="1" u="none" strike="noStrike" kern="1200" baseline="0">
                          <a:solidFill>
                            <a:schemeClr val="tx2"/>
                          </a:solidFill>
                          <a:latin typeface="+mn-lt"/>
                          <a:ea typeface="+mn-ea"/>
                          <a:cs typeface="+mn-cs"/>
                        </a:rPr>
                        <a:t>p </a:t>
                      </a:r>
                      <a:r>
                        <a:rPr lang="en-US" sz="2800" b="0" i="0" u="none" strike="noStrike" kern="1200" baseline="0">
                          <a:solidFill>
                            <a:schemeClr val="tx2"/>
                          </a:solidFill>
                          <a:latin typeface="+mn-lt"/>
                          <a:ea typeface="+mn-ea"/>
                          <a:cs typeface="+mn-cs"/>
                        </a:rPr>
                        <a:t>→ </a:t>
                      </a:r>
                      <a:r>
                        <a:rPr lang="en-US" sz="2800" b="0" i="1" u="none" strike="noStrike" kern="1200" baseline="0">
                          <a:solidFill>
                            <a:schemeClr val="tx2"/>
                          </a:solidFill>
                          <a:latin typeface="+mn-lt"/>
                          <a:ea typeface="+mn-ea"/>
                          <a:cs typeface="+mn-cs"/>
                        </a:rPr>
                        <a:t>q </a:t>
                      </a:r>
                      <a:r>
                        <a:rPr lang="en-US" sz="2800" b="0" i="0" u="none" strike="noStrike" kern="1200" baseline="0">
                          <a:solidFill>
                            <a:schemeClr val="tx2"/>
                          </a:solidFill>
                          <a:latin typeface="+mn-lt"/>
                          <a:ea typeface="+mn-ea"/>
                          <a:cs typeface="+mn-cs"/>
                        </a:rPr>
                        <a:t>and </a:t>
                      </a:r>
                      <a:r>
                        <a:rPr lang="en-US" sz="2800" b="0" i="1" u="none" strike="noStrike" kern="1200" baseline="0">
                          <a:solidFill>
                            <a:schemeClr val="tx2"/>
                          </a:solidFill>
                          <a:latin typeface="+mn-lt"/>
                          <a:ea typeface="+mn-ea"/>
                          <a:cs typeface="+mn-cs"/>
                        </a:rPr>
                        <a:t>q </a:t>
                      </a:r>
                      <a:r>
                        <a:rPr lang="en-US" sz="2800" b="0" i="0" u="none" strike="noStrike" kern="1200" baseline="0">
                          <a:solidFill>
                            <a:schemeClr val="tx2"/>
                          </a:solidFill>
                          <a:latin typeface="+mn-lt"/>
                          <a:ea typeface="+mn-ea"/>
                          <a:cs typeface="+mn-cs"/>
                        </a:rPr>
                        <a:t>→ </a:t>
                      </a:r>
                      <a:r>
                        <a:rPr lang="en-US" sz="2800" b="0" i="1" u="none" strike="noStrike" kern="1200" baseline="0">
                          <a:solidFill>
                            <a:schemeClr val="tx2"/>
                          </a:solidFill>
                          <a:latin typeface="+mn-lt"/>
                          <a:ea typeface="+mn-ea"/>
                          <a:cs typeface="+mn-cs"/>
                        </a:rPr>
                        <a:t>r </a:t>
                      </a:r>
                      <a:r>
                        <a:rPr lang="en-US" sz="2800" b="0" i="0" u="none" strike="noStrike" kern="1200" baseline="0">
                          <a:solidFill>
                            <a:schemeClr val="tx2"/>
                          </a:solidFill>
                          <a:latin typeface="+mn-lt"/>
                          <a:ea typeface="+mn-ea"/>
                          <a:cs typeface="+mn-cs"/>
                        </a:rPr>
                        <a:t>are true statements, then </a:t>
                      </a:r>
                      <a:br>
                        <a:rPr lang="en-US" sz="2800" b="0" i="0" u="none" strike="noStrike" kern="1200" baseline="0">
                          <a:solidFill>
                            <a:schemeClr val="tx2"/>
                          </a:solidFill>
                          <a:latin typeface="+mn-lt"/>
                          <a:ea typeface="+mn-ea"/>
                          <a:cs typeface="+mn-cs"/>
                        </a:rPr>
                      </a:br>
                      <a:r>
                        <a:rPr lang="en-US" sz="2800" b="0" i="1" u="none" strike="noStrike" kern="1200" baseline="0">
                          <a:solidFill>
                            <a:schemeClr val="tx2"/>
                          </a:solidFill>
                          <a:latin typeface="+mn-lt"/>
                          <a:ea typeface="+mn-ea"/>
                          <a:cs typeface="+mn-cs"/>
                        </a:rPr>
                        <a:t>p </a:t>
                      </a:r>
                      <a:r>
                        <a:rPr lang="en-US" sz="2800" b="0" i="0" u="none" strike="noStrike" kern="1200" baseline="0">
                          <a:solidFill>
                            <a:schemeClr val="tx2"/>
                          </a:solidFill>
                          <a:latin typeface="+mn-lt"/>
                          <a:ea typeface="+mn-ea"/>
                          <a:cs typeface="+mn-cs"/>
                        </a:rPr>
                        <a:t>→ </a:t>
                      </a:r>
                      <a:r>
                        <a:rPr lang="en-US" sz="2800" b="0" i="1" u="none" strike="noStrike" kern="1200" baseline="0">
                          <a:solidFill>
                            <a:schemeClr val="tx2"/>
                          </a:solidFill>
                          <a:latin typeface="+mn-lt"/>
                          <a:ea typeface="+mn-ea"/>
                          <a:cs typeface="+mn-cs"/>
                        </a:rPr>
                        <a:t>r </a:t>
                      </a:r>
                      <a:r>
                        <a:rPr lang="en-US" sz="2800" b="0" i="0" u="none" strike="noStrike" kern="1200" baseline="0">
                          <a:solidFill>
                            <a:schemeClr val="tx2"/>
                          </a:solidFill>
                          <a:latin typeface="+mn-lt"/>
                          <a:ea typeface="+mn-ea"/>
                          <a:cs typeface="+mn-cs"/>
                        </a:rPr>
                        <a:t>is a true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4408526"/>
                  </a:ext>
                </a:extLst>
              </a:tr>
              <a:tr h="370840">
                <a:tc>
                  <a:txBody>
                    <a:bodyPr/>
                    <a:lstStyle/>
                    <a:p>
                      <a:r>
                        <a:rPr lang="en-US" sz="2800" b="1" i="0" u="none" strike="noStrike" kern="1200" baseline="0">
                          <a:solidFill>
                            <a:schemeClr val="tx1"/>
                          </a:solidFill>
                          <a:latin typeface="+mn-lt"/>
                          <a:ea typeface="+mn-ea"/>
                          <a:cs typeface="+mn-cs"/>
                        </a:rPr>
                        <a:t>Example</a:t>
                      </a:r>
                      <a:endParaRPr lang="en-US" sz="2800" b="0" i="0" u="none" strike="noStrike" kern="1200" baseline="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0" u="none" strike="noStrike" kern="1200" baseline="0">
                          <a:solidFill>
                            <a:schemeClr val="tx2"/>
                          </a:solidFill>
                          <a:latin typeface="+mn-lt"/>
                          <a:ea typeface="+mn-ea"/>
                          <a:cs typeface="+mn-cs"/>
                        </a:rPr>
                        <a:t>Given: </a:t>
                      </a:r>
                      <a:r>
                        <a:rPr lang="en-US" sz="2800" b="0" i="0" u="none" strike="noStrike" kern="1200" baseline="0">
                          <a:solidFill>
                            <a:srgbClr val="B96D00"/>
                          </a:solidFill>
                          <a:latin typeface="+mn-lt"/>
                          <a:ea typeface="+mn-ea"/>
                          <a:cs typeface="+mn-cs"/>
                        </a:rPr>
                        <a:t>If you get a job, </a:t>
                      </a:r>
                      <a:r>
                        <a:rPr lang="en-US" sz="2800" b="0" i="0" u="none" strike="noStrike" kern="1200" baseline="0">
                          <a:solidFill>
                            <a:schemeClr val="tx2"/>
                          </a:solidFill>
                          <a:latin typeface="+mn-lt"/>
                          <a:ea typeface="+mn-ea"/>
                          <a:cs typeface="+mn-cs"/>
                        </a:rPr>
                        <a:t>then </a:t>
                      </a:r>
                      <a:r>
                        <a:rPr lang="en-US" sz="2800" b="0" i="0" u="none" strike="noStrike" kern="1200" baseline="0">
                          <a:solidFill>
                            <a:srgbClr val="00B050"/>
                          </a:solidFill>
                          <a:latin typeface="+mn-lt"/>
                          <a:ea typeface="+mn-ea"/>
                          <a:cs typeface="+mn-cs"/>
                        </a:rPr>
                        <a:t>you will earn money. </a:t>
                      </a:r>
                      <a:r>
                        <a:rPr lang="en-US" sz="1800" b="0" i="0" u="none" strike="noStrike" kern="1200" baseline="0">
                          <a:solidFill>
                            <a:schemeClr val="dk1"/>
                          </a:solidFill>
                          <a:latin typeface="+mn-lt"/>
                          <a:ea typeface="+mn-ea"/>
                          <a:cs typeface="+mn-cs"/>
                        </a:rPr>
                        <a:t>	</a:t>
                      </a:r>
                    </a:p>
                    <a:p>
                      <a:pPr algn="ctr">
                        <a:spcBef>
                          <a:spcPts val="1200"/>
                        </a:spcBef>
                      </a:pPr>
                      <a:r>
                        <a:rPr lang="en-US" sz="2800" b="0" i="0" u="none" strike="noStrike" kern="1200" baseline="0">
                          <a:solidFill>
                            <a:schemeClr val="tx2"/>
                          </a:solidFill>
                          <a:latin typeface="+mn-lt"/>
                          <a:ea typeface="+mn-ea"/>
                          <a:cs typeface="+mn-cs"/>
                        </a:rPr>
                        <a:t>If</a:t>
                      </a:r>
                      <a:r>
                        <a:rPr lang="en-US" sz="2800" b="0" i="0" u="none" strike="noStrike" kern="1200" baseline="0">
                          <a:solidFill>
                            <a:schemeClr val="dk1"/>
                          </a:solidFill>
                          <a:latin typeface="+mn-lt"/>
                          <a:ea typeface="+mn-ea"/>
                          <a:cs typeface="+mn-cs"/>
                        </a:rPr>
                        <a:t> </a:t>
                      </a:r>
                      <a:r>
                        <a:rPr lang="en-US" sz="2800" b="0" i="0" u="none" strike="noStrike" kern="1200" baseline="0">
                          <a:solidFill>
                            <a:srgbClr val="00B050"/>
                          </a:solidFill>
                          <a:latin typeface="+mn-lt"/>
                          <a:ea typeface="+mn-ea"/>
                          <a:cs typeface="+mn-cs"/>
                        </a:rPr>
                        <a:t>you earn money, </a:t>
                      </a:r>
                      <a:r>
                        <a:rPr lang="en-US" sz="2800" b="0" i="0" u="none" strike="noStrike" kern="1200" baseline="0">
                          <a:solidFill>
                            <a:srgbClr val="0070C0"/>
                          </a:solidFill>
                          <a:latin typeface="+mn-lt"/>
                          <a:ea typeface="+mn-ea"/>
                          <a:cs typeface="+mn-cs"/>
                        </a:rPr>
                        <a:t>then you will buy a car. </a:t>
                      </a:r>
                    </a:p>
                    <a:p>
                      <a:pPr>
                        <a:spcBef>
                          <a:spcPts val="1200"/>
                        </a:spcBef>
                      </a:pPr>
                      <a:r>
                        <a:rPr lang="en-US" sz="2800" b="0" i="0" u="none" strike="noStrike" kern="1200" baseline="0">
                          <a:solidFill>
                            <a:schemeClr val="tx2"/>
                          </a:solidFill>
                          <a:latin typeface="+mn-lt"/>
                          <a:ea typeface="+mn-ea"/>
                          <a:cs typeface="+mn-cs"/>
                        </a:rPr>
                        <a:t>Valid Conclusion: If </a:t>
                      </a:r>
                      <a:r>
                        <a:rPr lang="en-US" sz="2800" b="0" i="0" u="none" strike="noStrike" kern="1200" baseline="0">
                          <a:solidFill>
                            <a:srgbClr val="B96D00"/>
                          </a:solidFill>
                          <a:latin typeface="+mn-lt"/>
                          <a:ea typeface="+mn-ea"/>
                          <a:cs typeface="+mn-cs"/>
                        </a:rPr>
                        <a:t>you get a job, </a:t>
                      </a:r>
                      <a:r>
                        <a:rPr lang="en-US" sz="2800" b="0" i="0" u="none" strike="noStrike" kern="1200" baseline="0">
                          <a:solidFill>
                            <a:srgbClr val="0070C0"/>
                          </a:solidFill>
                          <a:latin typeface="+mn-lt"/>
                          <a:ea typeface="+mn-ea"/>
                          <a:cs typeface="+mn-cs"/>
                        </a:rPr>
                        <a:t>then you will buy a car.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3173130"/>
                  </a:ext>
                </a:extLst>
              </a:tr>
            </a:tbl>
          </a:graphicData>
        </a:graphic>
      </p:graphicFrame>
      <p:sp>
        <p:nvSpPr>
          <p:cNvPr id="4" name="Rectangle 3"/>
          <p:cNvSpPr/>
          <p:nvPr/>
        </p:nvSpPr>
        <p:spPr>
          <a:xfrm>
            <a:off x="459872" y="1240790"/>
            <a:ext cx="11285814" cy="1815882"/>
          </a:xfrm>
          <a:prstGeom prst="rect">
            <a:avLst/>
          </a:prstGeom>
        </p:spPr>
        <p:txBody>
          <a:bodyPr wrap="square">
            <a:spAutoFit/>
          </a:bodyPr>
          <a:lstStyle/>
          <a:p>
            <a:r>
              <a:rPr lang="en-US" sz="2800">
                <a:solidFill>
                  <a:srgbClr val="221E1F"/>
                </a:solidFill>
              </a:rPr>
              <a:t>One law that is related to deductive reasoning is the Law of Syllogism. This law allows you to draw conclusions from two true conditional statements when the conclusion of one statement is the hypothesis of the other.</a:t>
            </a:r>
            <a:endParaRPr lang="en-US" sz="2800"/>
          </a:p>
        </p:txBody>
      </p:sp>
    </p:spTree>
    <p:extLst>
      <p:ext uri="{BB962C8B-B14F-4D97-AF65-F5344CB8AC3E}">
        <p14:creationId xmlns:p14="http://schemas.microsoft.com/office/powerpoint/2010/main" val="67790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The Law of Syllogism</a:t>
            </a:r>
          </a:p>
        </p:txBody>
      </p:sp>
      <p:sp>
        <p:nvSpPr>
          <p:cNvPr id="7" name="Content Placeholder 2">
            <a:extLst>
              <a:ext uri="{FF2B5EF4-FFF2-40B4-BE49-F238E27FC236}">
                <a16:creationId xmlns:a16="http://schemas.microsoft.com/office/drawing/2014/main" id="{6684FE74-CD2E-4C44-B64A-F1E5DEE53F02}"/>
              </a:ext>
            </a:extLst>
          </p:cNvPr>
          <p:cNvSpPr txBox="1">
            <a:spLocks/>
          </p:cNvSpPr>
          <p:nvPr/>
        </p:nvSpPr>
        <p:spPr>
          <a:xfrm>
            <a:off x="459873" y="1619075"/>
            <a:ext cx="8466413" cy="262547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rgbClr val="00A6B9"/>
                </a:solidFill>
                <a:latin typeface="+mj-lt"/>
              </a:rPr>
              <a:t>Talk About It!</a:t>
            </a:r>
          </a:p>
          <a:p>
            <a:pPr>
              <a:spcBef>
                <a:spcPts val="600"/>
              </a:spcBef>
            </a:pPr>
            <a:r>
              <a:rPr lang="en-US" sz="2800"/>
              <a:t>Do you think that the order of the given statements is important when applying the Law of Syllogism? Justify your argument. </a:t>
            </a:r>
            <a:endParaRPr lang="en-US" sz="2800">
              <a:solidFill>
                <a:schemeClr val="tx1">
                  <a:lumMod val="65000"/>
                  <a:lumOff val="35000"/>
                </a:schemeClr>
              </a:solidFill>
              <a:latin typeface="+mj-lt"/>
            </a:endParaRPr>
          </a:p>
        </p:txBody>
      </p:sp>
    </p:spTree>
    <p:extLst>
      <p:ext uri="{BB962C8B-B14F-4D97-AF65-F5344CB8AC3E}">
        <p14:creationId xmlns:p14="http://schemas.microsoft.com/office/powerpoint/2010/main" val="736089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The Law of Syllogism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19074"/>
            <a:ext cx="10515600" cy="41167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a:solidFill>
                  <a:schemeClr val="tx1"/>
                </a:solidFill>
              </a:rPr>
              <a:t>SLEEP</a:t>
            </a:r>
            <a:r>
              <a:rPr lang="en-US" sz="2800" b="1"/>
              <a:t> Scientists have found that the quality and amount of sleep greatly impact learning and memory. Lack of sleep causes students to have trouble focusing and receiving new information. Sleep deprivation also makes it difficult to retrieve previously learned information. Draw a valid conclusion from the given statements, if possible.</a:t>
            </a:r>
          </a:p>
          <a:p>
            <a:r>
              <a:rPr lang="en-US" sz="2800" b="1"/>
              <a:t>Given: </a:t>
            </a:r>
            <a:r>
              <a:rPr lang="en-US" sz="2800"/>
              <a:t>If you are tired, then you will not do well on your test. </a:t>
            </a:r>
          </a:p>
          <a:p>
            <a:pPr marL="1204913" indent="-1204913"/>
            <a:r>
              <a:rPr lang="en-US" sz="2800"/>
              <a:t>	If you do not get enough sleep, then you will be tired.</a:t>
            </a:r>
          </a:p>
        </p:txBody>
      </p:sp>
    </p:spTree>
    <p:extLst>
      <p:ext uri="{BB962C8B-B14F-4D97-AF65-F5344CB8AC3E}">
        <p14:creationId xmlns:p14="http://schemas.microsoft.com/office/powerpoint/2010/main" val="2690179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The Law of Syllogism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19075"/>
            <a:ext cx="11383784" cy="350809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1   Identify the hypothesis and conclusion that are the same. </a:t>
            </a:r>
          </a:p>
          <a:p>
            <a:r>
              <a:rPr lang="en-US" sz="2800"/>
              <a:t>Determine whether the conclusion of one statement is the hypothesis of the other statement.</a:t>
            </a:r>
          </a:p>
          <a:p>
            <a:r>
              <a:rPr lang="en-US" sz="2800"/>
              <a:t>Given: If </a:t>
            </a:r>
            <a:r>
              <a:rPr lang="en-US" sz="2800">
                <a:solidFill>
                  <a:srgbClr val="00B050"/>
                </a:solidFill>
              </a:rPr>
              <a:t>you are tired, </a:t>
            </a:r>
            <a:r>
              <a:rPr lang="en-US" sz="2800"/>
              <a:t>then you will not do well on your test. </a:t>
            </a:r>
          </a:p>
          <a:p>
            <a:pPr marL="1143000" indent="-1143000"/>
            <a:r>
              <a:rPr lang="en-US" sz="2800"/>
              <a:t>	If you do not get enough sleep, then </a:t>
            </a:r>
            <a:r>
              <a:rPr lang="en-US" sz="2800">
                <a:solidFill>
                  <a:srgbClr val="00B050"/>
                </a:solidFill>
              </a:rPr>
              <a:t>you will be tired.</a:t>
            </a:r>
          </a:p>
        </p:txBody>
      </p:sp>
    </p:spTree>
    <p:extLst>
      <p:ext uri="{BB962C8B-B14F-4D97-AF65-F5344CB8AC3E}">
        <p14:creationId xmlns:p14="http://schemas.microsoft.com/office/powerpoint/2010/main" val="1836664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The Law of Syllogism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546162"/>
            <a:ext cx="10991898" cy="142979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Reorder the given statements so the conclusion of the first statement is the hypothesis of the second statement. This will allow you to make a valid conclusion using the Law of Syllogism</a:t>
            </a:r>
            <a:r>
              <a:rPr lang="en-US"/>
              <a:t>.</a:t>
            </a:r>
            <a:endParaRPr lang="en-US" sz="2800"/>
          </a:p>
        </p:txBody>
      </p:sp>
      <p:graphicFrame>
        <p:nvGraphicFramePr>
          <p:cNvPr id="2" name="Table 1"/>
          <p:cNvGraphicFramePr>
            <a:graphicFrameLocks noGrp="1"/>
          </p:cNvGraphicFramePr>
          <p:nvPr>
            <p:extLst>
              <p:ext uri="{D42A27DB-BD31-4B8C-83A1-F6EECF244321}">
                <p14:modId xmlns:p14="http://schemas.microsoft.com/office/powerpoint/2010/main" val="1793605660"/>
              </p:ext>
            </p:extLst>
          </p:nvPr>
        </p:nvGraphicFramePr>
        <p:xfrm>
          <a:off x="462678" y="3173087"/>
          <a:ext cx="10889342" cy="2834640"/>
        </p:xfrm>
        <a:graphic>
          <a:graphicData uri="http://schemas.openxmlformats.org/drawingml/2006/table">
            <a:tbl>
              <a:tblPr firstRow="1" bandRow="1">
                <a:tableStyleId>{5C22544A-7EE6-4342-B048-85BDC9FD1C3A}</a:tableStyleId>
              </a:tblPr>
              <a:tblGrid>
                <a:gridCol w="1375752">
                  <a:extLst>
                    <a:ext uri="{9D8B030D-6E8A-4147-A177-3AD203B41FA5}">
                      <a16:colId xmlns:a16="http://schemas.microsoft.com/office/drawing/2014/main" val="673743169"/>
                    </a:ext>
                  </a:extLst>
                </a:gridCol>
                <a:gridCol w="4098088">
                  <a:extLst>
                    <a:ext uri="{9D8B030D-6E8A-4147-A177-3AD203B41FA5}">
                      <a16:colId xmlns:a16="http://schemas.microsoft.com/office/drawing/2014/main" val="3020993782"/>
                    </a:ext>
                  </a:extLst>
                </a:gridCol>
                <a:gridCol w="5415502">
                  <a:extLst>
                    <a:ext uri="{9D8B030D-6E8A-4147-A177-3AD203B41FA5}">
                      <a16:colId xmlns:a16="http://schemas.microsoft.com/office/drawing/2014/main" val="945413695"/>
                    </a:ext>
                  </a:extLst>
                </a:gridCol>
              </a:tblGrid>
              <a:tr h="370840">
                <a:tc>
                  <a:txBody>
                    <a:bodyPr/>
                    <a:lstStyle/>
                    <a:p>
                      <a:r>
                        <a:rPr lang="en-US" sz="2800" b="0" i="0" u="none" strike="noStrike" kern="1200" baseline="0">
                          <a:solidFill>
                            <a:schemeClr val="tx2"/>
                          </a:solidFill>
                          <a:latin typeface="+mn-lt"/>
                          <a:ea typeface="+mn-ea"/>
                          <a:cs typeface="+mn-cs"/>
                        </a:rPr>
                        <a:t>Given: 	</a:t>
                      </a:r>
                    </a:p>
                  </a:txBody>
                  <a:tcPr>
                    <a:solidFill>
                      <a:schemeClr val="bg1"/>
                    </a:solidFill>
                  </a:tcPr>
                </a:tc>
                <a:tc>
                  <a:txBody>
                    <a:bodyPr/>
                    <a:lstStyle/>
                    <a:p>
                      <a:r>
                        <a:rPr lang="en-US" sz="2800" b="0" i="0" u="none" strike="noStrike" kern="1200" baseline="0">
                          <a:solidFill>
                            <a:schemeClr val="tx2"/>
                          </a:solidFill>
                          <a:latin typeface="+mn-lt"/>
                          <a:ea typeface="+mn-ea"/>
                          <a:cs typeface="+mn-cs"/>
                        </a:rPr>
                        <a:t>If </a:t>
                      </a:r>
                      <a:r>
                        <a:rPr lang="en-US" sz="2800" b="0" i="0" u="none" strike="noStrike" kern="1200" baseline="0">
                          <a:solidFill>
                            <a:srgbClr val="B96D00"/>
                          </a:solidFill>
                          <a:latin typeface="+mn-lt"/>
                          <a:ea typeface="+mn-ea"/>
                          <a:cs typeface="+mn-cs"/>
                        </a:rPr>
                        <a:t>you do not get </a:t>
                      </a:r>
                      <a:br>
                        <a:rPr lang="en-US" sz="2800" b="0" i="0" u="none" strike="noStrike" kern="1200" baseline="0">
                          <a:solidFill>
                            <a:srgbClr val="B96D00"/>
                          </a:solidFill>
                          <a:latin typeface="+mn-lt"/>
                          <a:ea typeface="+mn-ea"/>
                          <a:cs typeface="+mn-cs"/>
                        </a:rPr>
                      </a:br>
                      <a:r>
                        <a:rPr lang="en-US" sz="2800" b="0" i="0" u="none" strike="noStrike" kern="1200" baseline="0">
                          <a:solidFill>
                            <a:srgbClr val="B96D00"/>
                          </a:solidFill>
                          <a:latin typeface="+mn-lt"/>
                          <a:ea typeface="+mn-ea"/>
                          <a:cs typeface="+mn-cs"/>
                        </a:rPr>
                        <a:t>enough sleep</a:t>
                      </a:r>
                      <a:r>
                        <a:rPr lang="en-US" sz="2800" b="0" i="0" u="none" strike="noStrike" kern="1200" baseline="0">
                          <a:solidFill>
                            <a:schemeClr val="tx2"/>
                          </a:solidFill>
                          <a:latin typeface="+mn-lt"/>
                          <a:ea typeface="+mn-ea"/>
                          <a:cs typeface="+mn-cs"/>
                        </a:rPr>
                        <a:t>,	</a:t>
                      </a:r>
                    </a:p>
                  </a:txBody>
                  <a:tcPr>
                    <a:solidFill>
                      <a:schemeClr val="bg1"/>
                    </a:solidFill>
                  </a:tcPr>
                </a:tc>
                <a:tc>
                  <a:txBody>
                    <a:bodyPr/>
                    <a:lstStyle/>
                    <a:p>
                      <a:r>
                        <a:rPr lang="en-US" sz="2800" b="0" i="1" u="none" strike="noStrike" kern="1200" baseline="0">
                          <a:solidFill>
                            <a:srgbClr val="B96D00"/>
                          </a:solidFill>
                          <a:latin typeface="+mn-lt"/>
                          <a:ea typeface="+mn-ea"/>
                          <a:cs typeface="+mn-cs"/>
                        </a:rPr>
                        <a:t>p</a:t>
                      </a:r>
                      <a:r>
                        <a:rPr lang="en-US" sz="2800" b="0" i="0" u="none" strike="noStrike" kern="1200" baseline="0">
                          <a:solidFill>
                            <a:srgbClr val="B96D00"/>
                          </a:solidFill>
                          <a:latin typeface="+mn-lt"/>
                          <a:ea typeface="+mn-ea"/>
                          <a:cs typeface="+mn-cs"/>
                        </a:rPr>
                        <a:t>: You do not get enough </a:t>
                      </a:r>
                      <a:br>
                        <a:rPr lang="en-US" sz="2800" b="0" i="0" u="none" strike="noStrike" kern="1200" baseline="0">
                          <a:solidFill>
                            <a:srgbClr val="B96D00"/>
                          </a:solidFill>
                          <a:latin typeface="+mn-lt"/>
                          <a:ea typeface="+mn-ea"/>
                          <a:cs typeface="+mn-cs"/>
                        </a:rPr>
                      </a:br>
                      <a:r>
                        <a:rPr lang="en-US" sz="2800" b="0" i="0" u="none" strike="noStrike" kern="1200" baseline="0">
                          <a:solidFill>
                            <a:srgbClr val="B96D00"/>
                          </a:solidFill>
                          <a:latin typeface="+mn-lt"/>
                          <a:ea typeface="+mn-ea"/>
                          <a:cs typeface="+mn-cs"/>
                        </a:rPr>
                        <a:t>sleep.</a:t>
                      </a:r>
                      <a:r>
                        <a:rPr lang="en-US" sz="2800" b="0" i="0" u="none" strike="noStrike" kern="1200" baseline="0">
                          <a:solidFill>
                            <a:schemeClr val="tx2"/>
                          </a:solidFill>
                          <a:latin typeface="+mn-lt"/>
                          <a:ea typeface="+mn-ea"/>
                          <a:cs typeface="+mn-cs"/>
                        </a:rPr>
                        <a:t>	</a:t>
                      </a:r>
                    </a:p>
                  </a:txBody>
                  <a:tcPr>
                    <a:solidFill>
                      <a:schemeClr val="bg1"/>
                    </a:solidFill>
                  </a:tcPr>
                </a:tc>
                <a:extLst>
                  <a:ext uri="{0D108BD9-81ED-4DB2-BD59-A6C34878D82A}">
                    <a16:rowId xmlns:a16="http://schemas.microsoft.com/office/drawing/2014/main" val="2118505018"/>
                  </a:ext>
                </a:extLst>
              </a:tr>
              <a:tr h="370840">
                <a:tc>
                  <a:txBody>
                    <a:bodyPr/>
                    <a:lstStyle/>
                    <a:p>
                      <a:endParaRPr lang="en-US" sz="2800" b="0" baseline="0">
                        <a:solidFill>
                          <a:schemeClr val="tx2"/>
                        </a:solidFill>
                      </a:endParaRPr>
                    </a:p>
                  </a:txBody>
                  <a:tcPr>
                    <a:solidFill>
                      <a:schemeClr val="bg1"/>
                    </a:solidFill>
                  </a:tcPr>
                </a:tc>
                <a:tc>
                  <a:txBody>
                    <a:bodyPr/>
                    <a:lstStyle/>
                    <a:p>
                      <a:r>
                        <a:rPr lang="en-US" sz="2800" b="0" i="0" u="none" strike="noStrike" kern="1200" baseline="0">
                          <a:solidFill>
                            <a:schemeClr val="tx2"/>
                          </a:solidFill>
                          <a:latin typeface="+mn-lt"/>
                          <a:ea typeface="+mn-ea"/>
                          <a:cs typeface="+mn-cs"/>
                        </a:rPr>
                        <a:t>then </a:t>
                      </a:r>
                      <a:r>
                        <a:rPr lang="en-US" sz="2800" b="0" i="0" u="none" strike="noStrike" kern="1200" baseline="0">
                          <a:solidFill>
                            <a:srgbClr val="00B050"/>
                          </a:solidFill>
                          <a:latin typeface="+mn-lt"/>
                          <a:ea typeface="+mn-ea"/>
                          <a:cs typeface="+mn-cs"/>
                        </a:rPr>
                        <a:t>you will be tired</a:t>
                      </a:r>
                      <a:r>
                        <a:rPr lang="en-US" sz="2800" b="0" i="0" u="none" strike="noStrike" kern="1200" baseline="0">
                          <a:solidFill>
                            <a:schemeClr val="tx2"/>
                          </a:solidFill>
                          <a:latin typeface="+mn-lt"/>
                          <a:ea typeface="+mn-ea"/>
                          <a:cs typeface="+mn-cs"/>
                        </a:rPr>
                        <a:t>.	</a:t>
                      </a:r>
                    </a:p>
                  </a:txBody>
                  <a:tcPr>
                    <a:solidFill>
                      <a:schemeClr val="bg1"/>
                    </a:solidFill>
                  </a:tcPr>
                </a:tc>
                <a:tc>
                  <a:txBody>
                    <a:bodyPr/>
                    <a:lstStyle/>
                    <a:p>
                      <a:r>
                        <a:rPr lang="en-US" sz="2800" b="0" i="1" u="none" strike="noStrike" kern="1200" baseline="0">
                          <a:solidFill>
                            <a:srgbClr val="00B050"/>
                          </a:solidFill>
                          <a:latin typeface="+mn-lt"/>
                          <a:ea typeface="+mn-ea"/>
                          <a:cs typeface="+mn-cs"/>
                        </a:rPr>
                        <a:t>q</a:t>
                      </a:r>
                      <a:r>
                        <a:rPr lang="en-US" sz="2800" b="0" i="0" u="none" strike="noStrike" kern="1200" baseline="0">
                          <a:solidFill>
                            <a:srgbClr val="00B050"/>
                          </a:solidFill>
                          <a:latin typeface="+mn-lt"/>
                          <a:ea typeface="+mn-ea"/>
                          <a:cs typeface="+mn-cs"/>
                        </a:rPr>
                        <a:t>: You will be tired.</a:t>
                      </a:r>
                      <a:r>
                        <a:rPr lang="en-US" sz="2800" b="0" i="0" u="none" strike="noStrike" kern="1200" baseline="0">
                          <a:solidFill>
                            <a:schemeClr val="tx2"/>
                          </a:solidFill>
                          <a:latin typeface="+mn-lt"/>
                          <a:ea typeface="+mn-ea"/>
                          <a:cs typeface="+mn-cs"/>
                        </a:rPr>
                        <a:t>	</a:t>
                      </a:r>
                    </a:p>
                  </a:txBody>
                  <a:tcPr>
                    <a:solidFill>
                      <a:schemeClr val="bg1"/>
                    </a:solidFill>
                  </a:tcPr>
                </a:tc>
                <a:extLst>
                  <a:ext uri="{0D108BD9-81ED-4DB2-BD59-A6C34878D82A}">
                    <a16:rowId xmlns:a16="http://schemas.microsoft.com/office/drawing/2014/main" val="2895213160"/>
                  </a:ext>
                </a:extLst>
              </a:tr>
              <a:tr h="370840">
                <a:tc>
                  <a:txBody>
                    <a:bodyPr/>
                    <a:lstStyle/>
                    <a:p>
                      <a:endParaRPr lang="en-US" sz="2800" b="0" baseline="0">
                        <a:solidFill>
                          <a:schemeClr val="tx2"/>
                        </a:solidFill>
                      </a:endParaRPr>
                    </a:p>
                  </a:txBody>
                  <a:tcPr>
                    <a:solidFill>
                      <a:schemeClr val="bg1"/>
                    </a:solidFill>
                  </a:tcPr>
                </a:tc>
                <a:tc>
                  <a:txBody>
                    <a:bodyPr/>
                    <a:lstStyle/>
                    <a:p>
                      <a:r>
                        <a:rPr lang="en-US" sz="2800" b="0" i="0" u="none" strike="noStrike" kern="1200" baseline="0">
                          <a:solidFill>
                            <a:schemeClr val="tx2"/>
                          </a:solidFill>
                          <a:latin typeface="+mn-lt"/>
                          <a:ea typeface="+mn-ea"/>
                          <a:cs typeface="+mn-cs"/>
                        </a:rPr>
                        <a:t>If </a:t>
                      </a:r>
                      <a:r>
                        <a:rPr lang="en-US" sz="2800" b="0" i="0" u="none" strike="noStrike" kern="1200" baseline="0">
                          <a:solidFill>
                            <a:srgbClr val="00B050"/>
                          </a:solidFill>
                          <a:latin typeface="+mn-lt"/>
                          <a:ea typeface="+mn-ea"/>
                          <a:cs typeface="+mn-cs"/>
                        </a:rPr>
                        <a:t>you are tired</a:t>
                      </a:r>
                      <a:r>
                        <a:rPr lang="en-US" sz="2800" b="0" i="0" u="none" strike="noStrike" kern="1200" baseline="0">
                          <a:solidFill>
                            <a:schemeClr val="tx2"/>
                          </a:solidFill>
                          <a:latin typeface="+mn-lt"/>
                          <a:ea typeface="+mn-ea"/>
                          <a:cs typeface="+mn-cs"/>
                        </a:rPr>
                        <a:t>, then </a:t>
                      </a:r>
                      <a:br>
                        <a:rPr lang="en-US" sz="2800" b="0" i="0" u="none" strike="noStrike" kern="1200" baseline="0">
                          <a:solidFill>
                            <a:schemeClr val="tx2"/>
                          </a:solidFill>
                          <a:latin typeface="+mn-lt"/>
                          <a:ea typeface="+mn-ea"/>
                          <a:cs typeface="+mn-cs"/>
                        </a:rPr>
                      </a:br>
                      <a:r>
                        <a:rPr lang="en-US" sz="2800" b="0" i="0" u="none" strike="noStrike" kern="1200" baseline="0">
                          <a:solidFill>
                            <a:srgbClr val="0070C0"/>
                          </a:solidFill>
                          <a:latin typeface="+mn-lt"/>
                          <a:ea typeface="+mn-ea"/>
                          <a:cs typeface="+mn-cs"/>
                        </a:rPr>
                        <a:t>you will not do well on your test.</a:t>
                      </a:r>
                      <a:r>
                        <a:rPr lang="en-US" sz="2800" b="0" i="0" u="none" strike="noStrike" kern="1200" baseline="0">
                          <a:solidFill>
                            <a:schemeClr val="tx2"/>
                          </a:solidFill>
                          <a:latin typeface="+mn-lt"/>
                          <a:ea typeface="+mn-ea"/>
                          <a:cs typeface="+mn-cs"/>
                        </a:rPr>
                        <a:t>	</a:t>
                      </a:r>
                    </a:p>
                  </a:txBody>
                  <a:tcPr>
                    <a:solidFill>
                      <a:schemeClr val="bg1"/>
                    </a:solidFill>
                  </a:tcPr>
                </a:tc>
                <a:tc>
                  <a:txBody>
                    <a:bodyPr/>
                    <a:lstStyle/>
                    <a:p>
                      <a:r>
                        <a:rPr lang="en-US" sz="2800" b="0" i="1" u="none" strike="noStrike" kern="1200" baseline="0">
                          <a:solidFill>
                            <a:srgbClr val="0070C0"/>
                          </a:solidFill>
                          <a:latin typeface="+mn-lt"/>
                          <a:ea typeface="+mn-ea"/>
                          <a:cs typeface="+mn-cs"/>
                        </a:rPr>
                        <a:t>r</a:t>
                      </a:r>
                      <a:r>
                        <a:rPr lang="en-US" sz="2800" b="0" i="0" u="none" strike="noStrike" kern="1200" baseline="0">
                          <a:solidFill>
                            <a:srgbClr val="0070C0"/>
                          </a:solidFill>
                          <a:latin typeface="+mn-lt"/>
                          <a:ea typeface="+mn-ea"/>
                          <a:cs typeface="+mn-cs"/>
                        </a:rPr>
                        <a:t>: You will not do well on your test</a:t>
                      </a:r>
                      <a:r>
                        <a:rPr lang="en-US" sz="2800" b="0" i="0" u="none" strike="noStrike" kern="1200" baseline="0">
                          <a:solidFill>
                            <a:schemeClr val="tx2"/>
                          </a:solidFill>
                          <a:latin typeface="+mn-lt"/>
                          <a:ea typeface="+mn-ea"/>
                          <a:cs typeface="+mn-cs"/>
                        </a:rPr>
                        <a:t>.	</a:t>
                      </a:r>
                    </a:p>
                  </a:txBody>
                  <a:tcPr>
                    <a:solidFill>
                      <a:schemeClr val="bg1"/>
                    </a:solidFill>
                  </a:tcPr>
                </a:tc>
                <a:extLst>
                  <a:ext uri="{0D108BD9-81ED-4DB2-BD59-A6C34878D82A}">
                    <a16:rowId xmlns:a16="http://schemas.microsoft.com/office/drawing/2014/main" val="2595778003"/>
                  </a:ext>
                </a:extLst>
              </a:tr>
            </a:tbl>
          </a:graphicData>
        </a:graphic>
      </p:graphicFrame>
    </p:spTree>
    <p:extLst>
      <p:ext uri="{BB962C8B-B14F-4D97-AF65-F5344CB8AC3E}">
        <p14:creationId xmlns:p14="http://schemas.microsoft.com/office/powerpoint/2010/main" val="342606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The Law of Syllogism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404820"/>
            <a:ext cx="10991898" cy="491285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2   Represent the statements with symbols.</a:t>
            </a:r>
          </a:p>
          <a:p>
            <a:r>
              <a:rPr lang="en-US" sz="2800"/>
              <a:t>Let </a:t>
            </a:r>
            <a:r>
              <a:rPr lang="en-US" sz="2800" i="1"/>
              <a:t>p, q, </a:t>
            </a:r>
            <a:r>
              <a:rPr lang="en-US" sz="2800"/>
              <a:t>and </a:t>
            </a:r>
            <a:r>
              <a:rPr lang="en-US" sz="2800" i="1"/>
              <a:t>r </a:t>
            </a:r>
            <a:r>
              <a:rPr lang="en-US" sz="2800"/>
              <a:t>represent the parts of the given conditional statements. Analyze the logic of the given conditional statements using symbols. </a:t>
            </a:r>
          </a:p>
          <a:p>
            <a:r>
              <a:rPr lang="en-US" sz="2800"/>
              <a:t>Statement 1: </a:t>
            </a:r>
            <a:r>
              <a:rPr lang="en-US" sz="2800" i="1">
                <a:solidFill>
                  <a:srgbClr val="B96D00"/>
                </a:solidFill>
              </a:rPr>
              <a:t>p</a:t>
            </a:r>
            <a:r>
              <a:rPr lang="en-US" sz="2800" i="1"/>
              <a:t> </a:t>
            </a:r>
            <a:r>
              <a:rPr lang="en-US" sz="2800"/>
              <a:t>→ </a:t>
            </a:r>
            <a:r>
              <a:rPr lang="en-US" sz="2800" i="1">
                <a:solidFill>
                  <a:srgbClr val="00B050"/>
                </a:solidFill>
              </a:rPr>
              <a:t>q</a:t>
            </a:r>
            <a:r>
              <a:rPr lang="en-US" sz="2800" i="1"/>
              <a:t> </a:t>
            </a:r>
            <a:endParaRPr lang="en-US" sz="2800"/>
          </a:p>
          <a:p>
            <a:r>
              <a:rPr lang="en-US" sz="2800"/>
              <a:t>Statement 2: </a:t>
            </a:r>
            <a:r>
              <a:rPr lang="en-US" sz="2800" i="1">
                <a:solidFill>
                  <a:srgbClr val="00B050"/>
                </a:solidFill>
              </a:rPr>
              <a:t>q</a:t>
            </a:r>
            <a:r>
              <a:rPr lang="en-US" sz="2800" i="1"/>
              <a:t> </a:t>
            </a:r>
            <a:r>
              <a:rPr lang="en-US" sz="2800"/>
              <a:t>→ </a:t>
            </a:r>
            <a:r>
              <a:rPr lang="en-US" sz="2800" i="1">
                <a:solidFill>
                  <a:srgbClr val="0070C0"/>
                </a:solidFill>
              </a:rPr>
              <a:t>r</a:t>
            </a:r>
            <a:endParaRPr lang="en-US" sz="2800">
              <a:solidFill>
                <a:srgbClr val="0070C0"/>
              </a:solidFill>
            </a:endParaRPr>
          </a:p>
          <a:p>
            <a:r>
              <a:rPr lang="en-US" sz="2800"/>
              <a:t>Because both statements are true and the conclusion of the first statement is the hypothesis of the second statement,</a:t>
            </a:r>
            <a:r>
              <a:rPr lang="en-US" sz="2800">
                <a:solidFill>
                  <a:schemeClr val="accent3"/>
                </a:solidFill>
              </a:rPr>
              <a:t> </a:t>
            </a:r>
            <a:r>
              <a:rPr lang="en-US" sz="2800" i="1">
                <a:solidFill>
                  <a:srgbClr val="B96D00"/>
                </a:solidFill>
              </a:rPr>
              <a:t>p</a:t>
            </a:r>
            <a:r>
              <a:rPr lang="en-US" sz="2800" i="1">
                <a:solidFill>
                  <a:schemeClr val="accent3"/>
                </a:solidFill>
              </a:rPr>
              <a:t> </a:t>
            </a:r>
            <a:r>
              <a:rPr lang="en-US" sz="2800"/>
              <a:t>→ </a:t>
            </a:r>
            <a:r>
              <a:rPr lang="en-US" sz="2800" i="1">
                <a:solidFill>
                  <a:srgbClr val="00B0F0"/>
                </a:solidFill>
              </a:rPr>
              <a:t>r</a:t>
            </a:r>
            <a:r>
              <a:rPr lang="en-US" sz="2800" i="1"/>
              <a:t> </a:t>
            </a:r>
            <a:r>
              <a:rPr lang="en-US" sz="2800"/>
              <a:t>by the Law of Syllogism. A valid conclusion is </a:t>
            </a:r>
            <a:r>
              <a:rPr lang="en-US" sz="2800" i="1"/>
              <a:t>If you do not get enough sleep, then you will not do well on your test.</a:t>
            </a:r>
            <a:endParaRPr lang="en-US" sz="2800"/>
          </a:p>
        </p:txBody>
      </p:sp>
    </p:spTree>
    <p:extLst>
      <p:ext uri="{BB962C8B-B14F-4D97-AF65-F5344CB8AC3E}">
        <p14:creationId xmlns:p14="http://schemas.microsoft.com/office/powerpoint/2010/main" val="1331568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The Law of Syllogism</a:t>
            </a:r>
          </a:p>
        </p:txBody>
      </p:sp>
      <p:sp>
        <p:nvSpPr>
          <p:cNvPr id="5" name="Content Placeholder 2">
            <a:extLst>
              <a:ext uri="{FF2B5EF4-FFF2-40B4-BE49-F238E27FC236}">
                <a16:creationId xmlns:a16="http://schemas.microsoft.com/office/drawing/2014/main" id="{6684FE74-CD2E-4C44-B64A-F1E5DEE53F02}"/>
              </a:ext>
            </a:extLst>
          </p:cNvPr>
          <p:cNvSpPr txBox="1">
            <a:spLocks/>
          </p:cNvSpPr>
          <p:nvPr/>
        </p:nvSpPr>
        <p:spPr>
          <a:xfrm>
            <a:off x="459873" y="1780269"/>
            <a:ext cx="9226738" cy="2545546"/>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Think About It!</a:t>
            </a:r>
          </a:p>
          <a:p>
            <a:r>
              <a:rPr lang="en-US" sz="2800" dirty="0"/>
              <a:t>Can the Law of Syllogism be applied if the two given statements have the same conclusion? Justify your argument.</a:t>
            </a:r>
          </a:p>
        </p:txBody>
      </p:sp>
    </p:spTree>
    <p:extLst>
      <p:ext uri="{BB962C8B-B14F-4D97-AF65-F5344CB8AC3E}">
        <p14:creationId xmlns:p14="http://schemas.microsoft.com/office/powerpoint/2010/main" val="277030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198750"/>
                <a:ext cx="11264244" cy="515328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Answer </a:t>
                </a:r>
                <a:r>
                  <a:rPr lang="en-US" sz="2800" b="1" i="1">
                    <a:solidFill>
                      <a:schemeClr val="tx1"/>
                    </a:solidFill>
                  </a:rPr>
                  <a:t>true </a:t>
                </a:r>
                <a:r>
                  <a:rPr lang="en-US" sz="2800" b="1">
                    <a:solidFill>
                      <a:schemeClr val="tx1"/>
                    </a:solidFill>
                  </a:rPr>
                  <a:t>or </a:t>
                </a:r>
                <a:r>
                  <a:rPr lang="en-US" sz="2800" b="1" i="1">
                    <a:solidFill>
                      <a:schemeClr val="tx1"/>
                    </a:solidFill>
                  </a:rPr>
                  <a:t>false</a:t>
                </a:r>
                <a:r>
                  <a:rPr lang="en-US" sz="2800" b="1">
                    <a:solidFill>
                      <a:schemeClr val="tx1"/>
                    </a:solidFill>
                  </a:rPr>
                  <a:t>.</a:t>
                </a:r>
              </a:p>
              <a:p>
                <a:pPr marL="457200" indent="-457200">
                  <a:spcAft>
                    <a:spcPts val="1200"/>
                  </a:spcAft>
                </a:pPr>
                <a:r>
                  <a:rPr lang="en-US" sz="2800" b="1">
                    <a:solidFill>
                      <a:schemeClr val="tx1"/>
                    </a:solidFill>
                    <a:latin typeface="Proxima Nova" panose="02000506030000020004" pitchFamily="50" charset="0"/>
                  </a:rPr>
                  <a:t>1.</a:t>
                </a:r>
                <a:r>
                  <a:rPr lang="en-US" sz="2800">
                    <a:solidFill>
                      <a:schemeClr val="tx1"/>
                    </a:solidFill>
                    <a:latin typeface="Proxima Nova" panose="02000506030000020004" pitchFamily="50" charset="0"/>
                  </a:rPr>
                  <a:t> </a:t>
                </a:r>
                <a:r>
                  <a:rPr lang="en-US" sz="2800"/>
                  <a:t>If Malia lives on your street and you live on Rico’s street, then Malia lives on Rico’s street. </a:t>
                </a:r>
                <a:r>
                  <a:rPr lang="en-US" sz="2800" b="1">
                    <a:solidFill>
                      <a:srgbClr val="FF0000"/>
                    </a:solidFill>
                    <a:latin typeface="Proxima Nova" panose="02000506030000020004"/>
                  </a:rPr>
                  <a:t>true</a:t>
                </a:r>
              </a:p>
              <a:p>
                <a:pPr marL="457200" indent="-457200">
                  <a:spcBef>
                    <a:spcPts val="0"/>
                  </a:spcBef>
                  <a:spcAft>
                    <a:spcPts val="1200"/>
                  </a:spcAft>
                </a:pPr>
                <a:r>
                  <a:rPr lang="en-US" sz="2800" b="1">
                    <a:solidFill>
                      <a:schemeClr val="tx1"/>
                    </a:solidFill>
                    <a:latin typeface="Proxima Nova" panose="02000506030000020004" pitchFamily="50" charset="0"/>
                  </a:rPr>
                  <a:t>2.</a:t>
                </a:r>
                <a:r>
                  <a:rPr lang="en-US" sz="2800">
                    <a:solidFill>
                      <a:schemeClr val="tx1"/>
                    </a:solidFill>
                    <a:latin typeface="Proxima Nova" panose="02000506030000020004" pitchFamily="50" charset="0"/>
                  </a:rPr>
                  <a:t> </a:t>
                </a:r>
                <a:r>
                  <a:rPr lang="en-US" sz="2800"/>
                  <a:t>You and your friend have the same amount of money. Your friend spends $4 and you spend $6. You and your friend still have the same amount of money. </a:t>
                </a:r>
                <a:r>
                  <a:rPr lang="en-US" sz="2800" b="1">
                    <a:solidFill>
                      <a:srgbClr val="FF0000"/>
                    </a:solidFill>
                    <a:latin typeface="Proxima Nova" panose="02000506030000020004"/>
                  </a:rPr>
                  <a:t>false</a:t>
                </a:r>
              </a:p>
              <a:p>
                <a:pPr marL="457200" indent="-457200">
                  <a:spcBef>
                    <a:spcPts val="0"/>
                  </a:spcBef>
                  <a:spcAft>
                    <a:spcPts val="1200"/>
                  </a:spcAft>
                </a:pPr>
                <a:r>
                  <a:rPr lang="en-US" sz="2800" b="1">
                    <a:solidFill>
                      <a:schemeClr val="tx1"/>
                    </a:solidFill>
                    <a:latin typeface="Proxima Nova" panose="02000506030000020004" pitchFamily="50" charset="0"/>
                  </a:rPr>
                  <a:t>3.</a:t>
                </a:r>
                <a:r>
                  <a:rPr lang="en-US" sz="2800">
                    <a:solidFill>
                      <a:schemeClr val="tx1"/>
                    </a:solidFill>
                    <a:latin typeface="Proxima Nova" panose="02000506030000020004" pitchFamily="50" charset="0"/>
                  </a:rPr>
                  <a:t> </a:t>
                </a:r>
                <a14:m>
                  <m:oMath xmlns:m="http://schemas.openxmlformats.org/officeDocument/2006/math">
                    <m:r>
                      <m:rPr>
                        <m:nor/>
                      </m:rPr>
                      <a:rPr lang="en-US" sz="2800"/>
                      <m:t>If</m:t>
                    </m:r>
                    <m:r>
                      <m:rPr>
                        <m:nor/>
                      </m:rPr>
                      <a:rPr lang="en-US" sz="2800"/>
                      <m:t> </m:t>
                    </m:r>
                    <m:r>
                      <m:rPr>
                        <m:nor/>
                      </m:rPr>
                      <a:rPr lang="en-US" sz="2800" i="1"/>
                      <m:t>x</m:t>
                    </m:r>
                    <m:r>
                      <m:rPr>
                        <m:nor/>
                      </m:rPr>
                      <a:rPr lang="en-US" sz="2800" i="1"/>
                      <m:t> </m:t>
                    </m:r>
                    <m:r>
                      <m:rPr>
                        <m:nor/>
                      </m:rPr>
                      <a:rPr lang="en-US" sz="2800">
                        <a:latin typeface="Cambria Math" panose="02040503050406030204" pitchFamily="18" charset="0"/>
                        <a:ea typeface="Cambria Math" panose="02040503050406030204" pitchFamily="18" charset="0"/>
                      </a:rPr>
                      <m:t>=</m:t>
                    </m:r>
                    <m:r>
                      <m:rPr>
                        <m:nor/>
                      </m:rPr>
                      <a:rPr lang="en-US" sz="2800"/>
                      <m:t> 5 </m:t>
                    </m:r>
                    <m:r>
                      <m:rPr>
                        <m:nor/>
                      </m:rPr>
                      <a:rPr lang="en-US" sz="2800"/>
                      <m:t>and</m:t>
                    </m:r>
                    <m:r>
                      <m:rPr>
                        <m:nor/>
                      </m:rPr>
                      <a:rPr lang="en-US" sz="2800"/>
                      <m:t> </m:t>
                    </m:r>
                    <m:r>
                      <m:rPr>
                        <m:nor/>
                      </m:rPr>
                      <a:rPr lang="en-US" sz="2800" i="1"/>
                      <m:t>y</m:t>
                    </m:r>
                    <m:r>
                      <m:rPr>
                        <m:nor/>
                      </m:rPr>
                      <a:rPr lang="en-US" sz="2800" i="1"/>
                      <m:t> </m:t>
                    </m:r>
                    <m:r>
                      <m:rPr>
                        <m:nor/>
                      </m:rPr>
                      <a:rPr lang="en-US" sz="2800">
                        <a:latin typeface="Cambria Math" panose="02040503050406030204" pitchFamily="18" charset="0"/>
                        <a:ea typeface="Cambria Math" panose="02040503050406030204" pitchFamily="18" charset="0"/>
                      </a:rPr>
                      <m:t>=</m:t>
                    </m:r>
                    <m:r>
                      <m:rPr>
                        <m:nor/>
                      </m:rPr>
                      <a:rPr lang="en-US" sz="2800"/>
                      <m:t> 7, </m:t>
                    </m:r>
                    <m:r>
                      <m:rPr>
                        <m:nor/>
                      </m:rPr>
                      <a:rPr lang="en-US" sz="2800"/>
                      <m:t>then</m:t>
                    </m:r>
                    <m:r>
                      <m:rPr>
                        <m:nor/>
                      </m:rPr>
                      <a:rPr lang="en-US" sz="2800"/>
                      <m:t> 3</m:t>
                    </m:r>
                    <m:r>
                      <m:rPr>
                        <m:nor/>
                      </m:rPr>
                      <a:rPr lang="en-US" sz="2800" i="1"/>
                      <m:t>x</m:t>
                    </m:r>
                    <m:r>
                      <m:rPr>
                        <m:nor/>
                      </m:rPr>
                      <a:rPr lang="en-US" sz="2800" i="1"/>
                      <m:t> </m:t>
                    </m:r>
                    <m:r>
                      <m:rPr>
                        <m:nor/>
                      </m:rPr>
                      <a:rPr lang="en-US" sz="2800">
                        <a:latin typeface="Cambria Math" panose="02040503050406030204" pitchFamily="18" charset="0"/>
                        <a:ea typeface="Cambria Math" panose="02040503050406030204" pitchFamily="18" charset="0"/>
                      </a:rPr>
                      <m:t>+</m:t>
                    </m:r>
                    <m:r>
                      <m:rPr>
                        <m:nor/>
                      </m:rPr>
                      <a:rPr lang="en-US" sz="2800"/>
                      <m:t> 2</m:t>
                    </m:r>
                    <m:r>
                      <m:rPr>
                        <m:nor/>
                      </m:rPr>
                      <a:rPr lang="en-US" sz="2800" i="1"/>
                      <m:t>y</m:t>
                    </m:r>
                    <m:r>
                      <m:rPr>
                        <m:nor/>
                      </m:rPr>
                      <a:rPr lang="en-US" sz="2800" i="1"/>
                      <m:t> </m:t>
                    </m:r>
                    <m:r>
                      <m:rPr>
                        <m:nor/>
                      </m:rPr>
                      <a:rPr lang="en-US" sz="2800">
                        <a:latin typeface="Cambria Math" panose="02040503050406030204" pitchFamily="18" charset="0"/>
                        <a:ea typeface="Cambria Math" panose="02040503050406030204" pitchFamily="18" charset="0"/>
                      </a:rPr>
                      <m:t>=</m:t>
                    </m:r>
                    <m:r>
                      <m:rPr>
                        <m:nor/>
                      </m:rPr>
                      <a:rPr lang="en-US" sz="2800"/>
                      <m:t> 39.</m:t>
                    </m:r>
                  </m:oMath>
                </a14:m>
                <a:r>
                  <a:rPr lang="en-US" sz="2800">
                    <a:solidFill>
                      <a:srgbClr val="333333"/>
                    </a:solidFill>
                    <a:latin typeface="Proxima Nova" panose="02000506030000020004" pitchFamily="50" charset="0"/>
                  </a:rPr>
                  <a:t> </a:t>
                </a:r>
                <a:r>
                  <a:rPr lang="en-US" sz="2800" b="1">
                    <a:solidFill>
                      <a:srgbClr val="FF0000"/>
                    </a:solidFill>
                    <a:latin typeface="Proxima Nova" panose="02000506030000020004"/>
                  </a:rPr>
                  <a:t>false</a:t>
                </a:r>
              </a:p>
              <a:p>
                <a:pPr marL="457200" indent="-457200">
                  <a:spcBef>
                    <a:spcPts val="0"/>
                  </a:spcBef>
                  <a:spcAft>
                    <a:spcPts val="1200"/>
                  </a:spcAft>
                </a:pPr>
                <a:r>
                  <a:rPr lang="en-US" sz="2800" b="1">
                    <a:solidFill>
                      <a:schemeClr val="tx1"/>
                    </a:solidFill>
                    <a:latin typeface="Proxima Nova" panose="02000506030000020004" pitchFamily="50" charset="0"/>
                  </a:rPr>
                  <a:t>4.</a:t>
                </a:r>
                <a:r>
                  <a:rPr lang="en-US" sz="2800">
                    <a:solidFill>
                      <a:schemeClr val="tx1"/>
                    </a:solidFill>
                    <a:latin typeface="Proxima Nova" panose="02000506030000020004" pitchFamily="50" charset="0"/>
                  </a:rPr>
                  <a:t> </a:t>
                </a:r>
                <a14:m>
                  <m:oMath xmlns:m="http://schemas.openxmlformats.org/officeDocument/2006/math">
                    <m:r>
                      <m:rPr>
                        <m:nor/>
                      </m:rPr>
                      <a:rPr lang="en-US" sz="2800"/>
                      <m:t>Two</m:t>
                    </m:r>
                    <m:r>
                      <m:rPr>
                        <m:nor/>
                      </m:rPr>
                      <a:rPr lang="en-US" sz="2800"/>
                      <m:t> </m:t>
                    </m:r>
                    <m:r>
                      <m:rPr>
                        <m:nor/>
                      </m:rPr>
                      <a:rPr lang="en-US" sz="2800"/>
                      <m:t>congruent</m:t>
                    </m:r>
                    <m:r>
                      <m:rPr>
                        <m:nor/>
                      </m:rPr>
                      <a:rPr lang="en-US" sz="2800"/>
                      <m:t> </m:t>
                    </m:r>
                    <m:r>
                      <m:rPr>
                        <m:nor/>
                      </m:rPr>
                      <a:rPr lang="en-US" sz="2800"/>
                      <m:t>segments</m:t>
                    </m:r>
                    <m:r>
                      <m:rPr>
                        <m:nor/>
                      </m:rPr>
                      <a:rPr lang="en-US" sz="2800"/>
                      <m:t> </m:t>
                    </m:r>
                    <m:r>
                      <m:rPr>
                        <m:nor/>
                      </m:rPr>
                      <a:rPr lang="en-US" sz="2800"/>
                      <m:t>are</m:t>
                    </m:r>
                    <m:r>
                      <m:rPr>
                        <m:nor/>
                      </m:rPr>
                      <a:rPr lang="en-US" sz="2800"/>
                      <m:t> </m:t>
                    </m:r>
                    <m:r>
                      <m:rPr>
                        <m:nor/>
                      </m:rPr>
                      <a:rPr lang="en-US" sz="2800"/>
                      <m:t>each</m:t>
                    </m:r>
                    <m:r>
                      <m:rPr>
                        <m:nor/>
                      </m:rPr>
                      <a:rPr lang="en-US" sz="2800"/>
                      <m:t> </m:t>
                    </m:r>
                    <m:r>
                      <m:rPr>
                        <m:nor/>
                      </m:rPr>
                      <a:rPr lang="en-US" sz="2800"/>
                      <m:t>shortened</m:t>
                    </m:r>
                    <m:r>
                      <m:rPr>
                        <m:nor/>
                      </m:rPr>
                      <a:rPr lang="en-US" sz="2800"/>
                      <m:t> </m:t>
                    </m:r>
                    <m:r>
                      <m:rPr>
                        <m:nor/>
                      </m:rPr>
                      <a:rPr lang="en-US" sz="2800"/>
                      <m:t>by</m:t>
                    </m:r>
                    <m:r>
                      <m:rPr>
                        <m:nor/>
                      </m:rPr>
                      <a:rPr lang="en-US" sz="2800"/>
                      <m:t> </m:t>
                    </m:r>
                    <m:r>
                      <m:rPr>
                        <m:nor/>
                      </m:rPr>
                      <a:rPr lang="en-US" sz="2800"/>
                      <m:t>the</m:t>
                    </m:r>
                    <m:r>
                      <m:rPr>
                        <m:nor/>
                      </m:rPr>
                      <a:rPr lang="en-US" sz="2800"/>
                      <m:t> </m:t>
                    </m:r>
                    <m:r>
                      <m:rPr>
                        <m:nor/>
                      </m:rPr>
                      <a:rPr lang="en-US" sz="2800"/>
                      <m:t>same</m:t>
                    </m:r>
                    <m:r>
                      <m:rPr>
                        <m:nor/>
                      </m:rPr>
                      <a:rPr lang="en-US" sz="2800"/>
                      <m:t> </m:t>
                    </m:r>
                    <m:r>
                      <m:rPr>
                        <m:nor/>
                      </m:rPr>
                      <a:rPr lang="en-US" sz="2800"/>
                      <m:t>length</m:t>
                    </m:r>
                    <m:r>
                      <m:rPr>
                        <m:nor/>
                      </m:rPr>
                      <a:rPr lang="en-US" sz="2800"/>
                      <m:t>. </m:t>
                    </m:r>
                    <m:r>
                      <m:rPr>
                        <m:nor/>
                      </m:rPr>
                      <a:rPr lang="en-US" sz="2800"/>
                      <m:t>The</m:t>
                    </m:r>
                    <m:r>
                      <m:rPr>
                        <m:nor/>
                      </m:rPr>
                      <a:rPr lang="en-US" sz="2800"/>
                      <m:t> </m:t>
                    </m:r>
                    <m:r>
                      <m:rPr>
                        <m:nor/>
                      </m:rPr>
                      <a:rPr lang="en-US" sz="2800"/>
                      <m:t>segments</m:t>
                    </m:r>
                    <m:r>
                      <m:rPr>
                        <m:nor/>
                      </m:rPr>
                      <a:rPr lang="en-US" sz="2800"/>
                      <m:t> </m:t>
                    </m:r>
                    <m:r>
                      <m:rPr>
                        <m:nor/>
                      </m:rPr>
                      <a:rPr lang="en-US" sz="2800"/>
                      <m:t>are</m:t>
                    </m:r>
                    <m:r>
                      <m:rPr>
                        <m:nor/>
                      </m:rPr>
                      <a:rPr lang="en-US" sz="2800"/>
                      <m:t> </m:t>
                    </m:r>
                    <m:r>
                      <m:rPr>
                        <m:nor/>
                      </m:rPr>
                      <a:rPr lang="en-US" sz="2800"/>
                      <m:t>still</m:t>
                    </m:r>
                    <m:r>
                      <m:rPr>
                        <m:nor/>
                      </m:rPr>
                      <a:rPr lang="en-US" sz="2800"/>
                      <m:t> </m:t>
                    </m:r>
                    <m:r>
                      <m:rPr>
                        <m:nor/>
                      </m:rPr>
                      <a:rPr lang="en-US" sz="2800"/>
                      <m:t>congruent</m:t>
                    </m:r>
                    <m:r>
                      <m:rPr>
                        <m:nor/>
                      </m:rPr>
                      <a:rPr lang="en-US" sz="2800"/>
                      <m:t>.</m:t>
                    </m:r>
                  </m:oMath>
                </a14:m>
                <a:r>
                  <a:rPr lang="en-US" sz="2800" b="1">
                    <a:solidFill>
                      <a:srgbClr val="333333"/>
                    </a:solidFill>
                    <a:latin typeface="Proxima Nova" panose="02000506030000020004" pitchFamily="50" charset="0"/>
                  </a:rPr>
                  <a:t> </a:t>
                </a:r>
                <a:r>
                  <a:rPr lang="en-US" sz="2800" b="1">
                    <a:solidFill>
                      <a:srgbClr val="FF0000"/>
                    </a:solidFill>
                    <a:latin typeface="Proxima Nova" panose="02000506030000020004"/>
                  </a:rPr>
                  <a:t>true</a:t>
                </a:r>
              </a:p>
              <a:p>
                <a:pPr marL="457200" indent="-457200">
                  <a:spcBef>
                    <a:spcPts val="0"/>
                  </a:spcBef>
                  <a:spcAft>
                    <a:spcPts val="1200"/>
                  </a:spcAft>
                </a:pPr>
                <a:r>
                  <a:rPr lang="en-US" sz="2800" b="1">
                    <a:solidFill>
                      <a:schemeClr val="tx1"/>
                    </a:solidFill>
                    <a:latin typeface="Proxima Nova" panose="02000506030000020004" pitchFamily="50" charset="0"/>
                  </a:rPr>
                  <a:t>5.</a:t>
                </a:r>
                <a:r>
                  <a:rPr lang="en-US" sz="2800">
                    <a:solidFill>
                      <a:schemeClr val="tx1"/>
                    </a:solidFill>
                    <a:latin typeface="Proxima Nova" panose="02000506030000020004" pitchFamily="50" charset="0"/>
                  </a:rPr>
                  <a:t> </a:t>
                </a:r>
                <a:r>
                  <a:rPr lang="en-US" sz="2800"/>
                  <a:t>In </a:t>
                </a:r>
                <a:r>
                  <a:rPr lang="en-US" sz="2800">
                    <a:latin typeface="Cambria Math" panose="02040503050406030204" pitchFamily="18" charset="0"/>
                    <a:ea typeface="Cambria Math" panose="02040503050406030204" pitchFamily="18" charset="0"/>
                  </a:rPr>
                  <a:t>△</a:t>
                </a:r>
                <a:r>
                  <a:rPr lang="en-US" sz="2800" i="1"/>
                  <a:t>ABC</a:t>
                </a:r>
                <a:r>
                  <a:rPr lang="en-US" sz="2800"/>
                  <a:t>, </a:t>
                </a:r>
                <a:r>
                  <a:rPr lang="en-US" sz="2800" i="1" err="1"/>
                  <a:t>m</a:t>
                </a:r>
                <a:r>
                  <a:rPr lang="en-US" sz="2800" err="1">
                    <a:latin typeface="Cambria Math" panose="02040503050406030204" pitchFamily="18" charset="0"/>
                    <a:ea typeface="Cambria Math" panose="02040503050406030204" pitchFamily="18" charset="0"/>
                  </a:rPr>
                  <a:t>∠</a:t>
                </a:r>
                <a:r>
                  <a:rPr lang="en-US" sz="2800" i="1" err="1"/>
                  <a:t>A</a:t>
                </a:r>
                <a:r>
                  <a:rPr lang="en-US" sz="2800" i="1"/>
                  <a:t> </a:t>
                </a:r>
                <a:r>
                  <a:rPr lang="en-US" sz="2800">
                    <a:latin typeface="Cambria Math" panose="02040503050406030204" pitchFamily="18" charset="0"/>
                    <a:ea typeface="Cambria Math" panose="02040503050406030204" pitchFamily="18" charset="0"/>
                  </a:rPr>
                  <a:t>=</a:t>
                </a:r>
                <a:r>
                  <a:rPr lang="en-US" sz="2800"/>
                  <a:t> 75</a:t>
                </a:r>
                <a:r>
                  <a:rPr lang="en-US" sz="2800">
                    <a:latin typeface="Cambria Math" panose="02040503050406030204" pitchFamily="18" charset="0"/>
                    <a:ea typeface="Cambria Math" panose="02040503050406030204" pitchFamily="18" charset="0"/>
                  </a:rPr>
                  <a:t>°</a:t>
                </a:r>
                <a:r>
                  <a:rPr lang="en-US" sz="2800"/>
                  <a:t> and </a:t>
                </a:r>
                <a:r>
                  <a:rPr lang="en-US" sz="2800" i="1" err="1"/>
                  <a:t>m</a:t>
                </a:r>
                <a:r>
                  <a:rPr lang="en-US" sz="2800" err="1">
                    <a:latin typeface="Cambria Math" panose="02040503050406030204" pitchFamily="18" charset="0"/>
                    <a:ea typeface="Cambria Math" panose="02040503050406030204" pitchFamily="18" charset="0"/>
                  </a:rPr>
                  <a:t>∠</a:t>
                </a:r>
                <a:r>
                  <a:rPr lang="en-US" sz="2800" i="1" err="1"/>
                  <a:t>B</a:t>
                </a:r>
                <a:r>
                  <a:rPr lang="en-US" sz="2800" i="1"/>
                  <a:t> </a:t>
                </a:r>
                <a:r>
                  <a:rPr lang="en-US" sz="2800">
                    <a:latin typeface="Cambria Math" panose="02040503050406030204" pitchFamily="18" charset="0"/>
                    <a:ea typeface="Cambria Math" panose="02040503050406030204" pitchFamily="18" charset="0"/>
                  </a:rPr>
                  <a:t>=</a:t>
                </a:r>
                <a:r>
                  <a:rPr lang="en-US" sz="2800"/>
                  <a:t> 75</a:t>
                </a:r>
                <a:r>
                  <a:rPr lang="en-US" sz="2800">
                    <a:latin typeface="Cambria Math" panose="02040503050406030204" pitchFamily="18" charset="0"/>
                    <a:ea typeface="Cambria Math" panose="02040503050406030204" pitchFamily="18" charset="0"/>
                  </a:rPr>
                  <a:t>°</a:t>
                </a:r>
                <a:r>
                  <a:rPr lang="en-US" sz="2800"/>
                  <a:t>. Then </a:t>
                </a:r>
                <a:r>
                  <a:rPr lang="en-US" sz="2800" i="1"/>
                  <a:t>AB </a:t>
                </a:r>
                <a:r>
                  <a:rPr lang="en-US" sz="2800">
                    <a:latin typeface="Cambria Math" panose="02040503050406030204" pitchFamily="18" charset="0"/>
                    <a:ea typeface="Cambria Math" panose="02040503050406030204" pitchFamily="18" charset="0"/>
                  </a:rPr>
                  <a:t>=</a:t>
                </a:r>
                <a:r>
                  <a:rPr lang="en-US" sz="2800"/>
                  <a:t> </a:t>
                </a:r>
                <a:r>
                  <a:rPr lang="en-US" sz="2800" i="1"/>
                  <a:t>BC</a:t>
                </a:r>
                <a:r>
                  <a:rPr lang="en-US" sz="2800"/>
                  <a:t>. </a:t>
                </a:r>
                <a:r>
                  <a:rPr lang="en-US" sz="2800" b="1">
                    <a:solidFill>
                      <a:srgbClr val="FF0000"/>
                    </a:solidFill>
                    <a:latin typeface="Proxima Nova" panose="02000506030000020004"/>
                  </a:rPr>
                  <a:t>false</a:t>
                </a:r>
              </a:p>
              <a:p>
                <a:br>
                  <a:rPr lang="en-US" sz="2800">
                    <a:solidFill>
                      <a:srgbClr val="333333"/>
                    </a:solidFill>
                    <a:latin typeface="Proxima Nova" panose="02000506030000020004" pitchFamily="50" charset="0"/>
                  </a:rPr>
                </a:br>
                <a:endParaRPr lang="en-US" sz="2800">
                  <a:latin typeface="Proxima Nova" panose="02000506030000020004" pitchFamily="50" charset="0"/>
                </a:endParaRPr>
              </a:p>
            </p:txBody>
          </p:sp>
        </mc:Choice>
        <mc:Fallback xmlns="">
          <p:sp>
            <p:nvSpPr>
              <p:cNvPr id="10" name="Content Placeholder 2">
                <a:extLst>
                  <a:ext uri="{FF2B5EF4-FFF2-40B4-BE49-F238E27FC236}">
                    <a16:creationId xmlns:a16="http://schemas.microsoft.com/office/drawing/2014/main" id="{D7D5C8EC-F1EF-6146-850F-128719B25F22}"/>
                  </a:ext>
                </a:extLst>
              </p:cNvPr>
              <p:cNvSpPr txBox="1">
                <a:spLocks noRot="1" noChangeAspect="1" noMove="1" noResize="1" noEditPoints="1" noAdjustHandles="1" noChangeArrowheads="1" noChangeShapeType="1" noTextEdit="1"/>
              </p:cNvSpPr>
              <p:nvPr/>
            </p:nvSpPr>
            <p:spPr>
              <a:xfrm>
                <a:off x="476652" y="1198750"/>
                <a:ext cx="11264244" cy="5153282"/>
              </a:xfrm>
              <a:prstGeom prst="rect">
                <a:avLst/>
              </a:prstGeom>
              <a:blipFill>
                <a:blip r:embed="rId3"/>
                <a:stretch>
                  <a:fillRect l="-1082" t="-1302" r="-1948" b="-2722"/>
                </a:stretch>
              </a:blipFill>
            </p:spPr>
            <p:txBody>
              <a:bodyPr/>
              <a:lstStyle/>
              <a:p>
                <a:r>
                  <a:rPr lang="en-US">
                    <a:noFill/>
                  </a:rPr>
                  <a:t> </a:t>
                </a:r>
              </a:p>
            </p:txBody>
          </p:sp>
        </mc:Fallback>
      </mc:AlternateContent>
    </p:spTree>
    <p:extLst>
      <p:ext uri="{BB962C8B-B14F-4D97-AF65-F5344CB8AC3E}">
        <p14:creationId xmlns:p14="http://schemas.microsoft.com/office/powerpoint/2010/main" val="2814097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The Law of Syllogism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404820"/>
            <a:ext cx="10991898" cy="477826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r>
              <a:rPr lang="en-US" sz="2800" b="1">
                <a:solidFill>
                  <a:schemeClr val="tx1"/>
                </a:solidFill>
              </a:rPr>
              <a:t>GRAND CANYON </a:t>
            </a:r>
            <a:r>
              <a:rPr lang="en-US" sz="2800"/>
              <a:t>The Grand Canyon covers an area of 1900 square miles and contains 277 miles of the Colorado River. Since the Grand Canyon became a national park in 1919, over 193 million people have visited. </a:t>
            </a:r>
          </a:p>
          <a:p>
            <a:r>
              <a:rPr lang="en-US" sz="2800"/>
              <a:t>Draw a valid conclusion from the given statements, if possible. </a:t>
            </a:r>
          </a:p>
          <a:p>
            <a:r>
              <a:rPr lang="en-US" sz="2800" b="1">
                <a:solidFill>
                  <a:schemeClr val="tx1"/>
                </a:solidFill>
              </a:rPr>
              <a:t>Given: </a:t>
            </a:r>
            <a:r>
              <a:rPr lang="en-US" sz="2800"/>
              <a:t>If Ebony takes a vacation, then she will go to the Grand </a:t>
            </a:r>
            <a:br>
              <a:rPr lang="en-US" sz="2800"/>
            </a:br>
            <a:r>
              <a:rPr lang="en-US" sz="2800"/>
              <a:t>            Canyon. If Ebony goes to the Grand Canyon, then she will </a:t>
            </a:r>
            <a:br>
              <a:rPr lang="en-US" sz="2800"/>
            </a:br>
            <a:r>
              <a:rPr lang="en-US" sz="2800"/>
              <a:t>            hike to the Colorado River. </a:t>
            </a:r>
          </a:p>
        </p:txBody>
      </p:sp>
    </p:spTree>
    <p:extLst>
      <p:ext uri="{BB962C8B-B14F-4D97-AF65-F5344CB8AC3E}">
        <p14:creationId xmlns:p14="http://schemas.microsoft.com/office/powerpoint/2010/main" val="810911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The Law of Syllogism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404820"/>
            <a:ext cx="10991898" cy="43571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r>
              <a:rPr lang="en-US" sz="2800" b="1">
                <a:solidFill>
                  <a:schemeClr val="tx1"/>
                </a:solidFill>
              </a:rPr>
              <a:t>GRAND CANYON </a:t>
            </a:r>
            <a:r>
              <a:rPr lang="en-US" sz="2800"/>
              <a:t>The Grand Canyon covers an area of 1900 square miles and contains 277 miles of the Colorado River. Since the Grand Canyon became a national park in 1919, over 193 million people have visited. </a:t>
            </a:r>
          </a:p>
          <a:p>
            <a:r>
              <a:rPr lang="en-US" sz="2800"/>
              <a:t>Draw a valid conclusion from the given statements, if possible. </a:t>
            </a:r>
          </a:p>
          <a:p>
            <a:r>
              <a:rPr lang="en-US" sz="2800" b="1">
                <a:solidFill>
                  <a:schemeClr val="tx1"/>
                </a:solidFill>
              </a:rPr>
              <a:t>Given: </a:t>
            </a:r>
            <a:r>
              <a:rPr lang="en-US" sz="2800"/>
              <a:t>If Ebony takes a vacation, then she will go to the Grand </a:t>
            </a:r>
            <a:br>
              <a:rPr lang="en-US" sz="2800"/>
            </a:br>
            <a:r>
              <a:rPr lang="en-US" sz="2800"/>
              <a:t>            Canyon. If Ebony goes to the Grand Canyon, then she will </a:t>
            </a:r>
            <a:br>
              <a:rPr lang="en-US" sz="2800"/>
            </a:br>
            <a:r>
              <a:rPr lang="en-US" sz="2800"/>
              <a:t>            hike to the Colorado River. </a:t>
            </a:r>
          </a:p>
        </p:txBody>
      </p:sp>
      <p:sp>
        <p:nvSpPr>
          <p:cNvPr id="2" name="Rectangle 1"/>
          <p:cNvSpPr/>
          <p:nvPr/>
        </p:nvSpPr>
        <p:spPr>
          <a:xfrm>
            <a:off x="459872" y="5811824"/>
            <a:ext cx="10991898" cy="523220"/>
          </a:xfrm>
          <a:prstGeom prst="rect">
            <a:avLst/>
          </a:prstGeom>
        </p:spPr>
        <p:txBody>
          <a:bodyPr wrap="square">
            <a:spAutoFit/>
          </a:bodyPr>
          <a:lstStyle/>
          <a:p>
            <a:r>
              <a:rPr lang="en-US" sz="2800">
                <a:solidFill>
                  <a:srgbClr val="ED1B23"/>
                </a:solidFill>
              </a:rPr>
              <a:t>If Ebony takes a vacation, then she will hike to the Colorado River. </a:t>
            </a:r>
            <a:endParaRPr lang="en-US" sz="2800"/>
          </a:p>
        </p:txBody>
      </p:sp>
    </p:spTree>
    <p:extLst>
      <p:ext uri="{BB962C8B-B14F-4D97-AF65-F5344CB8AC3E}">
        <p14:creationId xmlns:p14="http://schemas.microsoft.com/office/powerpoint/2010/main" val="2316409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5" name="Content Placeholder 2">
            <a:extLst>
              <a:ext uri="{FF2B5EF4-FFF2-40B4-BE49-F238E27FC236}">
                <a16:creationId xmlns:a16="http://schemas.microsoft.com/office/drawing/2014/main" id="{F932A907-42FD-7449-814D-9F22847F508C}"/>
              </a:ext>
            </a:extLst>
          </p:cNvPr>
          <p:cNvSpPr txBox="1">
            <a:spLocks/>
          </p:cNvSpPr>
          <p:nvPr/>
        </p:nvSpPr>
        <p:spPr>
          <a:xfrm>
            <a:off x="459871" y="1062180"/>
            <a:ext cx="11521440" cy="535719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t>Draw a valid conclusion from the given statements, if possible.</a:t>
            </a:r>
            <a:endParaRPr lang="en-US" sz="2800">
              <a:sym typeface="Symbol" panose="05050102010706020507" pitchFamily="18" charset="2"/>
            </a:endParaRPr>
          </a:p>
          <a:p>
            <a:pPr marL="457200" indent="-457200"/>
            <a:r>
              <a:rPr lang="en-US" sz="2800" b="1">
                <a:solidFill>
                  <a:schemeClr val="tx1"/>
                </a:solidFill>
              </a:rPr>
              <a:t>1.</a:t>
            </a:r>
            <a:r>
              <a:rPr lang="en-US" sz="2800">
                <a:solidFill>
                  <a:schemeClr val="tx1"/>
                </a:solidFill>
              </a:rPr>
              <a:t>  </a:t>
            </a:r>
            <a:r>
              <a:rPr lang="en-US" sz="2800"/>
              <a:t>If it rains, then flowers will grow. It rains. </a:t>
            </a:r>
            <a:endParaRPr lang="en-US" sz="2800">
              <a:solidFill>
                <a:srgbClr val="FF0000"/>
              </a:solidFill>
            </a:endParaRPr>
          </a:p>
          <a:p>
            <a:pPr marL="457200" indent="-457200"/>
            <a:r>
              <a:rPr lang="en-US" sz="2800" b="1">
                <a:solidFill>
                  <a:schemeClr val="tx1"/>
                </a:solidFill>
              </a:rPr>
              <a:t>2. </a:t>
            </a:r>
            <a:r>
              <a:rPr lang="en-US" sz="2800">
                <a:solidFill>
                  <a:schemeClr val="tx1"/>
                </a:solidFill>
              </a:rPr>
              <a:t> </a:t>
            </a:r>
            <a:r>
              <a:rPr lang="en-US" sz="2800"/>
              <a:t>If there are two points on a grid, then a line can be drawn through them. Two points are graphed on a grid. </a:t>
            </a:r>
            <a:br>
              <a:rPr lang="en-US" sz="2800"/>
            </a:br>
            <a:endParaRPr lang="en-US" sz="2800">
              <a:solidFill>
                <a:srgbClr val="FF0000"/>
              </a:solidFill>
            </a:endParaRPr>
          </a:p>
          <a:p>
            <a:pPr marL="457200" indent="-457200"/>
            <a:r>
              <a:rPr lang="en-US" sz="2800" b="1">
                <a:solidFill>
                  <a:schemeClr val="tx1"/>
                </a:solidFill>
              </a:rPr>
              <a:t>3.</a:t>
            </a:r>
            <a:r>
              <a:rPr lang="en-US" sz="2800">
                <a:solidFill>
                  <a:schemeClr val="tx1"/>
                </a:solidFill>
              </a:rPr>
              <a:t>  </a:t>
            </a:r>
            <a:r>
              <a:rPr lang="en-US" sz="2800"/>
              <a:t>If Cody is not on time, then he will be fired. If Cody is fired, then Ashanti will get his job.</a:t>
            </a:r>
            <a:br>
              <a:rPr lang="en-US" sz="2800"/>
            </a:br>
            <a:r>
              <a:rPr lang="en-US" sz="2800"/>
              <a:t> </a:t>
            </a:r>
            <a:endParaRPr lang="en-US" sz="2800">
              <a:solidFill>
                <a:srgbClr val="FF0000"/>
              </a:solidFill>
            </a:endParaRPr>
          </a:p>
          <a:p>
            <a:pPr marL="457200" indent="-457200"/>
            <a:r>
              <a:rPr lang="en-US" sz="2800" b="1">
                <a:solidFill>
                  <a:schemeClr val="tx1"/>
                </a:solidFill>
              </a:rPr>
              <a:t>4.</a:t>
            </a:r>
            <a:r>
              <a:rPr lang="en-US" sz="2800">
                <a:solidFill>
                  <a:schemeClr val="tx1"/>
                </a:solidFill>
              </a:rPr>
              <a:t>  </a:t>
            </a:r>
            <a:r>
              <a:rPr lang="en-US" sz="2800"/>
              <a:t>My parents are happy when I get good grades. I get to go to the party if my parents are happy. </a:t>
            </a:r>
            <a:endParaRPr lang="en-US" sz="2800" b="1">
              <a:solidFill>
                <a:srgbClr val="FF0000"/>
              </a:solidFill>
            </a:endParaRPr>
          </a:p>
        </p:txBody>
      </p:sp>
    </p:spTree>
    <p:extLst>
      <p:ext uri="{BB962C8B-B14F-4D97-AF65-F5344CB8AC3E}">
        <p14:creationId xmlns:p14="http://schemas.microsoft.com/office/powerpoint/2010/main" val="2491313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5" name="Content Placeholder 2">
            <a:extLst>
              <a:ext uri="{FF2B5EF4-FFF2-40B4-BE49-F238E27FC236}">
                <a16:creationId xmlns:a16="http://schemas.microsoft.com/office/drawing/2014/main" id="{F932A907-42FD-7449-814D-9F22847F508C}"/>
              </a:ext>
            </a:extLst>
          </p:cNvPr>
          <p:cNvSpPr txBox="1">
            <a:spLocks/>
          </p:cNvSpPr>
          <p:nvPr/>
        </p:nvSpPr>
        <p:spPr>
          <a:xfrm>
            <a:off x="459871" y="1062180"/>
            <a:ext cx="11272257" cy="535719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t>Draw a valid conclusion from the given statements, if possible.</a:t>
            </a:r>
            <a:endParaRPr lang="en-US" sz="2800">
              <a:sym typeface="Symbol" panose="05050102010706020507" pitchFamily="18" charset="2"/>
            </a:endParaRPr>
          </a:p>
          <a:p>
            <a:pPr marL="457200" indent="-457200"/>
            <a:r>
              <a:rPr lang="en-US" sz="2800" b="1">
                <a:solidFill>
                  <a:schemeClr val="tx1"/>
                </a:solidFill>
              </a:rPr>
              <a:t>1.</a:t>
            </a:r>
            <a:r>
              <a:rPr lang="en-US" sz="2800">
                <a:solidFill>
                  <a:schemeClr val="tx1"/>
                </a:solidFill>
              </a:rPr>
              <a:t>  </a:t>
            </a:r>
            <a:r>
              <a:rPr lang="en-US" sz="2800"/>
              <a:t>If it rains, then flowers will grow. It rains. </a:t>
            </a:r>
            <a:r>
              <a:rPr lang="en-US" sz="2800">
                <a:solidFill>
                  <a:srgbClr val="FF0000"/>
                </a:solidFill>
              </a:rPr>
              <a:t>Flowers will grow.</a:t>
            </a:r>
          </a:p>
          <a:p>
            <a:pPr marL="457200" indent="-457200"/>
            <a:r>
              <a:rPr lang="en-US" sz="2800" b="1">
                <a:solidFill>
                  <a:schemeClr val="tx1"/>
                </a:solidFill>
              </a:rPr>
              <a:t>2. </a:t>
            </a:r>
            <a:r>
              <a:rPr lang="en-US" sz="2800">
                <a:solidFill>
                  <a:schemeClr val="tx1"/>
                </a:solidFill>
              </a:rPr>
              <a:t> </a:t>
            </a:r>
            <a:r>
              <a:rPr lang="en-US" sz="2800"/>
              <a:t>If there are two points on a grid, then a line can be drawn through them. Two points are graphed on a grid. </a:t>
            </a:r>
            <a:r>
              <a:rPr lang="en-US" sz="2800">
                <a:solidFill>
                  <a:srgbClr val="FF0000"/>
                </a:solidFill>
              </a:rPr>
              <a:t>A line can be drawn through the two points.</a:t>
            </a:r>
          </a:p>
          <a:p>
            <a:pPr marL="457200" indent="-457200"/>
            <a:r>
              <a:rPr lang="en-US" sz="2800" b="1">
                <a:solidFill>
                  <a:schemeClr val="tx1"/>
                </a:solidFill>
              </a:rPr>
              <a:t>3.</a:t>
            </a:r>
            <a:r>
              <a:rPr lang="en-US" sz="2800">
                <a:solidFill>
                  <a:schemeClr val="tx1"/>
                </a:solidFill>
              </a:rPr>
              <a:t>  </a:t>
            </a:r>
            <a:r>
              <a:rPr lang="en-US" sz="2800"/>
              <a:t>If Cody is not on time, then he will be fired. If Cody is fired, then Ashanti will get his job. </a:t>
            </a:r>
            <a:r>
              <a:rPr lang="en-US" sz="2800">
                <a:solidFill>
                  <a:srgbClr val="FF0000"/>
                </a:solidFill>
              </a:rPr>
              <a:t>If Cody is not on time, then Ashanti will get his job.</a:t>
            </a:r>
          </a:p>
          <a:p>
            <a:pPr marL="457200" indent="-457200"/>
            <a:r>
              <a:rPr lang="en-US" sz="2800" b="1">
                <a:solidFill>
                  <a:schemeClr val="tx1"/>
                </a:solidFill>
              </a:rPr>
              <a:t>4.</a:t>
            </a:r>
            <a:r>
              <a:rPr lang="en-US" sz="2800">
                <a:solidFill>
                  <a:schemeClr val="tx1"/>
                </a:solidFill>
              </a:rPr>
              <a:t>  </a:t>
            </a:r>
            <a:r>
              <a:rPr lang="en-US" sz="2800"/>
              <a:t>My parents are happy when I get good grades. I get to go to the party if my parents are happy. </a:t>
            </a:r>
            <a:r>
              <a:rPr lang="en-US" sz="2800">
                <a:solidFill>
                  <a:srgbClr val="FF0000"/>
                </a:solidFill>
              </a:rPr>
              <a:t>If I get good grades, then I get to go to the party.</a:t>
            </a:r>
            <a:endParaRPr lang="en-US" sz="2800" b="1">
              <a:solidFill>
                <a:srgbClr val="FF0000"/>
              </a:solidFill>
            </a:endParaRPr>
          </a:p>
        </p:txBody>
      </p:sp>
    </p:spTree>
    <p:extLst>
      <p:ext uri="{BB962C8B-B14F-4D97-AF65-F5344CB8AC3E}">
        <p14:creationId xmlns:p14="http://schemas.microsoft.com/office/powerpoint/2010/main" val="313737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2" y="1737359"/>
            <a:ext cx="8646160" cy="1384995"/>
          </a:xfrm>
          <a:prstGeom prst="rect">
            <a:avLst/>
          </a:prstGeom>
          <a:noFill/>
        </p:spPr>
        <p:txBody>
          <a:bodyPr wrap="square" rtlCol="0">
            <a:spAutoFit/>
          </a:bodyPr>
          <a:lstStyle/>
          <a:p>
            <a:pPr fontAlgn="t"/>
            <a:r>
              <a:rPr lang="en-US" sz="2800" b="1"/>
              <a:t>MA.912.LT.4.10</a:t>
            </a:r>
            <a:r>
              <a:rPr lang="en-US" b="1"/>
              <a:t> </a:t>
            </a:r>
            <a:r>
              <a:rPr lang="en-US" sz="2800" b="1"/>
              <a:t> </a:t>
            </a:r>
            <a:endParaRPr lang="en-US" sz="2800"/>
          </a:p>
          <a:p>
            <a:pPr fontAlgn="t"/>
            <a:r>
              <a:rPr lang="en-US" sz="2800">
                <a:solidFill>
                  <a:schemeClr val="tx2"/>
                </a:solidFill>
              </a:rPr>
              <a:t>Judge the validity of arguments and give counterexamples to disprove statements.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8646160"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Florida’s B.E.S.T. Standards for </a:t>
            </a:r>
            <a:br>
              <a:rPr lang="en-US" sz="2800">
                <a:solidFill>
                  <a:srgbClr val="0070C0"/>
                </a:solidFill>
              </a:rPr>
            </a:br>
            <a:r>
              <a:rPr lang="en-US" sz="2800">
                <a:solidFill>
                  <a:srgbClr val="0070C0"/>
                </a:solidFill>
              </a:rPr>
              <a:t>Mathematics</a:t>
            </a:r>
          </a:p>
        </p:txBody>
      </p:sp>
    </p:spTree>
    <p:extLst>
      <p:ext uri="{BB962C8B-B14F-4D97-AF65-F5344CB8AC3E}">
        <p14:creationId xmlns:p14="http://schemas.microsoft.com/office/powerpoint/2010/main" val="202067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108543"/>
          </a:xfrm>
          <a:prstGeom prst="rect">
            <a:avLst/>
          </a:prstGeom>
          <a:noFill/>
        </p:spPr>
        <p:txBody>
          <a:bodyPr wrap="square" rtlCol="0">
            <a:spAutoFit/>
          </a:bodyPr>
          <a:lstStyle/>
          <a:p>
            <a:pPr fontAlgn="t"/>
            <a:r>
              <a:rPr lang="en-US" sz="2800" b="1" dirty="0"/>
              <a:t>MA.K12.MTR.1.1 </a:t>
            </a:r>
            <a:endParaRPr lang="en-US" sz="2800" dirty="0"/>
          </a:p>
          <a:p>
            <a:pPr fontAlgn="t"/>
            <a:r>
              <a:rPr lang="en-US" sz="2800" dirty="0">
                <a:solidFill>
                  <a:schemeClr val="tx2"/>
                </a:solidFill>
              </a:rPr>
              <a:t>Actively participate in effortful learning both individually and collectively.</a:t>
            </a:r>
          </a:p>
          <a:p>
            <a:pPr fontAlgn="t"/>
            <a:endParaRPr lang="en-US" sz="2800" dirty="0">
              <a:solidFill>
                <a:schemeClr val="tx2"/>
              </a:solidFill>
            </a:endParaRPr>
          </a:p>
          <a:p>
            <a:pPr fontAlgn="t"/>
            <a:r>
              <a:rPr lang="en-US" sz="2800" b="1" dirty="0"/>
              <a:t>MA.K12.MTR.5.1</a:t>
            </a:r>
          </a:p>
          <a:p>
            <a:pPr fontAlgn="t"/>
            <a:r>
              <a:rPr lang="en-US" sz="2800" dirty="0">
                <a:solidFill>
                  <a:schemeClr val="tx2"/>
                </a:solidFill>
              </a:rPr>
              <a:t>Use patterns and structure to help understand and connect mathematical concepts.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10512927"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latin typeface="+mj-lt"/>
              </a:rPr>
              <a:t>Content Objective</a:t>
            </a:r>
            <a:br>
              <a:rPr lang="en-US" sz="2800" b="1">
                <a:solidFill>
                  <a:schemeClr val="tx1"/>
                </a:solidFill>
                <a:latin typeface="+mj-lt"/>
              </a:rPr>
            </a:br>
            <a:r>
              <a:rPr lang="en-US" sz="2800"/>
              <a:t>Students apply the Laws of Detachment and Syllogism.</a:t>
            </a:r>
            <a:r>
              <a:rPr lang="en-US" sz="2800">
                <a:latin typeface="+mj-lt"/>
              </a:rPr>
              <a:t> </a:t>
            </a:r>
            <a:br>
              <a:rPr lang="en-US" sz="2800">
                <a:latin typeface="+mj-lt"/>
              </a:rPr>
            </a:br>
            <a:endParaRPr lang="en-US" sz="2800">
              <a:latin typeface="+mj-lt"/>
            </a:endParaRPr>
          </a:p>
          <a:p>
            <a:r>
              <a:rPr lang="en-US" sz="2800" b="1">
                <a:solidFill>
                  <a:schemeClr val="tx1"/>
                </a:solidFill>
                <a:latin typeface="+mj-lt"/>
              </a:rPr>
              <a:t>Language Objectives</a:t>
            </a:r>
          </a:p>
          <a:p>
            <a:pPr marL="457200" indent="-457200">
              <a:buFont typeface="Arial" panose="020B0604020202020204" pitchFamily="34" charset="0"/>
              <a:buChar char="•"/>
            </a:pPr>
            <a:r>
              <a:rPr lang="en-US" sz="2800"/>
              <a:t>Students talk about applying the Laws of Detachment and Syllogism in deductive reasoning using </a:t>
            </a:r>
            <a:r>
              <a:rPr lang="en-US" sz="2800" i="1"/>
              <a:t>while </a:t>
            </a:r>
            <a:r>
              <a:rPr lang="en-US" sz="2800"/>
              <a:t>and </a:t>
            </a:r>
            <a:r>
              <a:rPr lang="en-US" sz="2800" i="1"/>
              <a:t>whereas</a:t>
            </a:r>
            <a:r>
              <a:rPr lang="en-US" sz="2800"/>
              <a:t>. </a:t>
            </a:r>
          </a:p>
          <a:p>
            <a:pPr marL="457200" indent="-457200">
              <a:buFont typeface="Arial" panose="020B0604020202020204" pitchFamily="34" charset="0"/>
              <a:buChar char="•"/>
            </a:pPr>
            <a:r>
              <a:rPr lang="en-US" sz="2800"/>
              <a:t>To maximize linguistic and cognitive meta-awareness, students participate in MLR3: Critique, Correct, and Clarify. </a:t>
            </a:r>
          </a:p>
          <a:p>
            <a:endParaRPr lang="en-US" sz="2800">
              <a:latin typeface="+mj-lt"/>
            </a:endParaRPr>
          </a:p>
          <a:p>
            <a:endParaRPr lang="en-US" sz="2800">
              <a:latin typeface="+mj-lt"/>
            </a:endParaRP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629700"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Unlike inductive reasoning, which uses a specific pattern of examples or observations to make a general conclusion, </a:t>
            </a:r>
            <a:r>
              <a:rPr lang="en-US" sz="2800" b="1">
                <a:solidFill>
                  <a:schemeClr val="tx1"/>
                </a:solidFill>
              </a:rPr>
              <a:t>deductive reasoning </a:t>
            </a:r>
            <a:r>
              <a:rPr lang="en-US" sz="2800"/>
              <a:t>uses general facts, rules, definitions, or properties to reach specific </a:t>
            </a:r>
            <a:r>
              <a:rPr lang="en-US" sz="2800" i="1"/>
              <a:t>valid </a:t>
            </a:r>
            <a:r>
              <a:rPr lang="en-US" sz="2800"/>
              <a:t>conclusions from given statements. An argument is </a:t>
            </a:r>
            <a:r>
              <a:rPr lang="en-US" sz="2800" b="1">
                <a:solidFill>
                  <a:schemeClr val="tx1"/>
                </a:solidFill>
              </a:rPr>
              <a:t>valid</a:t>
            </a:r>
            <a:r>
              <a:rPr lang="en-US" sz="2800" b="1"/>
              <a:t> </a:t>
            </a:r>
            <a:r>
              <a:rPr lang="en-US" sz="2800"/>
              <a:t>if it is impossible for all the premises, or supporting statements, of the argument to be true and for its conclusion to be false. One law related to deductive reasoning is the Law of Detachment.</a:t>
            </a:r>
            <a:endParaRPr lang="en-US" sz="2800">
              <a:latin typeface="+mj-lt"/>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The Law of Detachment</a:t>
            </a:r>
          </a:p>
        </p:txBody>
      </p:sp>
    </p:spTree>
    <p:extLst>
      <p:ext uri="{BB962C8B-B14F-4D97-AF65-F5344CB8AC3E}">
        <p14:creationId xmlns:p14="http://schemas.microsoft.com/office/powerpoint/2010/main" val="339455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The Law of Detachment</a:t>
            </a:r>
          </a:p>
        </p:txBody>
      </p:sp>
      <p:sp>
        <p:nvSpPr>
          <p:cNvPr id="2" name="Rectangle 1"/>
          <p:cNvSpPr/>
          <p:nvPr/>
        </p:nvSpPr>
        <p:spPr>
          <a:xfrm>
            <a:off x="459873" y="1434409"/>
            <a:ext cx="6647974" cy="954107"/>
          </a:xfrm>
          <a:prstGeom prst="rect">
            <a:avLst/>
          </a:prstGeom>
        </p:spPr>
        <p:txBody>
          <a:bodyPr wrap="none">
            <a:spAutoFit/>
          </a:bodyPr>
          <a:lstStyle/>
          <a:p>
            <a:r>
              <a:rPr lang="en-US" sz="2800" b="1"/>
              <a:t>Key Concept: </a:t>
            </a:r>
            <a:r>
              <a:rPr lang="en-US" sz="2800" b="1">
                <a:solidFill>
                  <a:schemeClr val="tx2"/>
                </a:solidFill>
              </a:rPr>
              <a:t>Law of Detachment</a:t>
            </a:r>
            <a:r>
              <a:rPr lang="en-US"/>
              <a:t>	</a:t>
            </a:r>
          </a:p>
          <a:p>
            <a:endParaRPr lang="en-US" sz="2800" b="1">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53938397"/>
              </p:ext>
            </p:extLst>
          </p:nvPr>
        </p:nvGraphicFramePr>
        <p:xfrm>
          <a:off x="459872" y="2317547"/>
          <a:ext cx="10232512" cy="2621280"/>
        </p:xfrm>
        <a:graphic>
          <a:graphicData uri="http://schemas.openxmlformats.org/drawingml/2006/table">
            <a:tbl>
              <a:tblPr firstRow="1" bandRow="1">
                <a:tableStyleId>{5C22544A-7EE6-4342-B048-85BDC9FD1C3A}</a:tableStyleId>
              </a:tblPr>
              <a:tblGrid>
                <a:gridCol w="2291276">
                  <a:extLst>
                    <a:ext uri="{9D8B030D-6E8A-4147-A177-3AD203B41FA5}">
                      <a16:colId xmlns:a16="http://schemas.microsoft.com/office/drawing/2014/main" val="589716998"/>
                    </a:ext>
                  </a:extLst>
                </a:gridCol>
                <a:gridCol w="7941236">
                  <a:extLst>
                    <a:ext uri="{9D8B030D-6E8A-4147-A177-3AD203B41FA5}">
                      <a16:colId xmlns:a16="http://schemas.microsoft.com/office/drawing/2014/main" val="363049286"/>
                    </a:ext>
                  </a:extLst>
                </a:gridCol>
              </a:tblGrid>
              <a:tr h="370840">
                <a:tc>
                  <a:txBody>
                    <a:bodyPr/>
                    <a:lstStyle/>
                    <a:p>
                      <a:r>
                        <a:rPr lang="en-US" sz="2800" b="1" i="0" u="none" strike="noStrike" kern="1200" baseline="0">
                          <a:solidFill>
                            <a:sysClr val="windowText" lastClr="000000"/>
                          </a:solidFill>
                          <a:latin typeface="+mn-lt"/>
                          <a:ea typeface="+mn-ea"/>
                          <a:cs typeface="+mn-cs"/>
                        </a:rPr>
                        <a:t>Words</a:t>
                      </a:r>
                      <a:r>
                        <a:rPr lang="en-US" sz="1800" b="1" i="0" u="none" strike="noStrike" kern="1200" baseline="0">
                          <a:solidFill>
                            <a:sysClr val="windowText" lastClr="000000"/>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0" u="none" strike="noStrike" kern="1200" baseline="0">
                          <a:solidFill>
                            <a:schemeClr val="tx2"/>
                          </a:solidFill>
                          <a:latin typeface="+mn-lt"/>
                          <a:ea typeface="+mn-ea"/>
                          <a:cs typeface="+mn-cs"/>
                        </a:rPr>
                        <a:t>If </a:t>
                      </a:r>
                      <a:r>
                        <a:rPr lang="en-US" sz="2800" b="0" i="1" u="none" strike="noStrike" kern="1200" baseline="0">
                          <a:solidFill>
                            <a:schemeClr val="tx2"/>
                          </a:solidFill>
                          <a:latin typeface="+mn-lt"/>
                          <a:ea typeface="+mn-ea"/>
                          <a:cs typeface="+mn-cs"/>
                        </a:rPr>
                        <a:t>p </a:t>
                      </a:r>
                      <a:r>
                        <a:rPr lang="en-US" sz="2800" b="0" i="0" u="none" strike="noStrike" kern="1200" baseline="0">
                          <a:solidFill>
                            <a:schemeClr val="tx2"/>
                          </a:solidFill>
                          <a:latin typeface="+mn-lt"/>
                          <a:ea typeface="+mn-ea"/>
                          <a:cs typeface="+mn-cs"/>
                        </a:rPr>
                        <a:t>→ </a:t>
                      </a:r>
                      <a:r>
                        <a:rPr lang="en-US" sz="2800" b="0" i="1" u="none" strike="noStrike" kern="1200" baseline="0">
                          <a:solidFill>
                            <a:schemeClr val="tx2"/>
                          </a:solidFill>
                          <a:latin typeface="+mn-lt"/>
                          <a:ea typeface="+mn-ea"/>
                          <a:cs typeface="+mn-cs"/>
                        </a:rPr>
                        <a:t>q </a:t>
                      </a:r>
                      <a:r>
                        <a:rPr lang="en-US" sz="2800" b="0" i="0" u="none" strike="noStrike" kern="1200" baseline="0">
                          <a:solidFill>
                            <a:schemeClr val="tx2"/>
                          </a:solidFill>
                          <a:latin typeface="+mn-lt"/>
                          <a:ea typeface="+mn-ea"/>
                          <a:cs typeface="+mn-cs"/>
                        </a:rPr>
                        <a:t>is a true statement and </a:t>
                      </a:r>
                      <a:r>
                        <a:rPr lang="en-US" sz="2800" b="0" i="1" u="none" strike="noStrike" kern="1200" baseline="0">
                          <a:solidFill>
                            <a:schemeClr val="tx2"/>
                          </a:solidFill>
                          <a:latin typeface="+mn-lt"/>
                          <a:ea typeface="+mn-ea"/>
                          <a:cs typeface="+mn-cs"/>
                        </a:rPr>
                        <a:t>p </a:t>
                      </a:r>
                      <a:r>
                        <a:rPr lang="en-US" sz="2800" b="0" i="0" u="none" strike="noStrike" kern="1200" baseline="0">
                          <a:solidFill>
                            <a:schemeClr val="tx2"/>
                          </a:solidFill>
                          <a:latin typeface="+mn-lt"/>
                          <a:ea typeface="+mn-ea"/>
                          <a:cs typeface="+mn-cs"/>
                        </a:rPr>
                        <a:t>is true, then </a:t>
                      </a:r>
                      <a:r>
                        <a:rPr lang="en-US" sz="2800" b="0" i="1" u="none" strike="noStrike" kern="1200" baseline="0">
                          <a:solidFill>
                            <a:schemeClr val="tx2"/>
                          </a:solidFill>
                          <a:latin typeface="+mn-lt"/>
                          <a:ea typeface="+mn-ea"/>
                          <a:cs typeface="+mn-cs"/>
                        </a:rPr>
                        <a:t>q </a:t>
                      </a:r>
                      <a:r>
                        <a:rPr lang="en-US" sz="2800" b="0" i="0" u="none" strike="noStrike" kern="1200" baseline="0">
                          <a:solidFill>
                            <a:schemeClr val="tx2"/>
                          </a:solidFill>
                          <a:latin typeface="+mn-lt"/>
                          <a:ea typeface="+mn-ea"/>
                          <a:cs typeface="+mn-cs"/>
                        </a:rPr>
                        <a:t>is true.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4408526"/>
                  </a:ext>
                </a:extLst>
              </a:tr>
              <a:tr h="370840">
                <a:tc>
                  <a:txBody>
                    <a:bodyPr/>
                    <a:lstStyle/>
                    <a:p>
                      <a:r>
                        <a:rPr lang="en-US" sz="2800" b="1" i="0" u="none" strike="noStrike" kern="1200" baseline="0">
                          <a:solidFill>
                            <a:sysClr val="windowText" lastClr="000000"/>
                          </a:solidFill>
                          <a:latin typeface="+mn-lt"/>
                          <a:ea typeface="+mn-ea"/>
                          <a:cs typeface="+mn-cs"/>
                        </a:rPr>
                        <a:t>Example</a:t>
                      </a:r>
                      <a:endParaRPr lang="en-US" sz="2800" b="0" i="0" u="none" strike="noStrike" kern="1200" baseline="0">
                        <a:solidFill>
                          <a:sysClr val="windowText" lastClr="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0" u="none" strike="noStrike" kern="1200" baseline="0">
                          <a:solidFill>
                            <a:schemeClr val="tx2"/>
                          </a:solidFill>
                          <a:latin typeface="+mn-lt"/>
                          <a:ea typeface="+mn-ea"/>
                          <a:cs typeface="+mn-cs"/>
                        </a:rPr>
                        <a:t>Given: If </a:t>
                      </a:r>
                      <a:r>
                        <a:rPr lang="en-US" sz="2800" b="0" i="0" u="none" strike="noStrike" kern="1200" baseline="0">
                          <a:solidFill>
                            <a:srgbClr val="B96D00"/>
                          </a:solidFill>
                          <a:latin typeface="+mn-lt"/>
                          <a:ea typeface="+mn-ea"/>
                          <a:cs typeface="+mn-cs"/>
                        </a:rPr>
                        <a:t>a car is out of gas</a:t>
                      </a:r>
                      <a:r>
                        <a:rPr lang="en-US" sz="2800" b="0" i="0" u="none" strike="noStrike" kern="1200" baseline="0">
                          <a:solidFill>
                            <a:schemeClr val="accent6"/>
                          </a:solidFill>
                          <a:latin typeface="+mn-lt"/>
                          <a:ea typeface="+mn-ea"/>
                          <a:cs typeface="+mn-cs"/>
                        </a:rPr>
                        <a:t>,</a:t>
                      </a:r>
                      <a:r>
                        <a:rPr lang="en-US" sz="2800" b="0" i="0" u="none" strike="noStrike" kern="1200" baseline="0">
                          <a:solidFill>
                            <a:schemeClr val="dk1"/>
                          </a:solidFill>
                          <a:latin typeface="+mn-lt"/>
                          <a:ea typeface="+mn-ea"/>
                          <a:cs typeface="+mn-cs"/>
                        </a:rPr>
                        <a:t> </a:t>
                      </a:r>
                      <a:r>
                        <a:rPr lang="en-US" sz="2800" b="0" i="0" u="none" strike="noStrike" kern="1200" baseline="0">
                          <a:solidFill>
                            <a:srgbClr val="00B050"/>
                          </a:solidFill>
                          <a:latin typeface="+mn-lt"/>
                          <a:ea typeface="+mn-ea"/>
                          <a:cs typeface="+mn-cs"/>
                        </a:rPr>
                        <a:t>then it will not start.</a:t>
                      </a:r>
                      <a:r>
                        <a:rPr lang="en-US" sz="2800" b="0" i="0" u="none" strike="noStrike" kern="1200" baseline="0">
                          <a:solidFill>
                            <a:schemeClr val="accent2">
                              <a:lumMod val="75000"/>
                            </a:schemeClr>
                          </a:solidFill>
                          <a:latin typeface="+mn-lt"/>
                          <a:ea typeface="+mn-ea"/>
                          <a:cs typeface="+mn-cs"/>
                        </a:rPr>
                        <a:t> </a:t>
                      </a:r>
                    </a:p>
                    <a:p>
                      <a:pPr>
                        <a:spcBef>
                          <a:spcPts val="1200"/>
                        </a:spcBef>
                      </a:pPr>
                      <a:r>
                        <a:rPr lang="en-US" sz="2800" b="0" i="0" u="none" strike="noStrike" kern="1200" baseline="0">
                          <a:solidFill>
                            <a:schemeClr val="dk1"/>
                          </a:solidFill>
                          <a:latin typeface="+mn-lt"/>
                          <a:ea typeface="+mn-ea"/>
                          <a:cs typeface="+mn-cs"/>
                        </a:rPr>
                        <a:t>           </a:t>
                      </a:r>
                      <a:r>
                        <a:rPr lang="en-US" sz="2800" b="0" i="0" u="none" strike="noStrike" kern="1200" baseline="0">
                          <a:solidFill>
                            <a:schemeClr val="tx2"/>
                          </a:solidFill>
                          <a:latin typeface="+mn-lt"/>
                          <a:ea typeface="+mn-ea"/>
                          <a:cs typeface="+mn-cs"/>
                        </a:rPr>
                        <a:t>Sarah’s</a:t>
                      </a:r>
                      <a:r>
                        <a:rPr lang="en-US" sz="2800" b="0" i="0" u="none" strike="noStrike" kern="1200" baseline="0">
                          <a:solidFill>
                            <a:schemeClr val="dk1"/>
                          </a:solidFill>
                          <a:latin typeface="+mn-lt"/>
                          <a:ea typeface="+mn-ea"/>
                          <a:cs typeface="+mn-cs"/>
                        </a:rPr>
                        <a:t> </a:t>
                      </a:r>
                      <a:r>
                        <a:rPr lang="en-US" sz="2800" b="0" i="0" u="none" strike="noStrike" kern="1200" baseline="0">
                          <a:solidFill>
                            <a:srgbClr val="B96D00"/>
                          </a:solidFill>
                          <a:latin typeface="+mn-lt"/>
                          <a:ea typeface="+mn-ea"/>
                          <a:cs typeface="+mn-cs"/>
                        </a:rPr>
                        <a:t>car is out of gas.</a:t>
                      </a:r>
                      <a:r>
                        <a:rPr lang="en-US" sz="2800" b="0" i="0" u="none" strike="noStrike" kern="1200" baseline="0">
                          <a:solidFill>
                            <a:schemeClr val="dk1"/>
                          </a:solidFill>
                          <a:latin typeface="+mn-lt"/>
                          <a:ea typeface="+mn-ea"/>
                          <a:cs typeface="+mn-cs"/>
                        </a:rPr>
                        <a:t>	</a:t>
                      </a:r>
                    </a:p>
                    <a:p>
                      <a:pPr>
                        <a:spcBef>
                          <a:spcPts val="1200"/>
                        </a:spcBef>
                      </a:pPr>
                      <a:r>
                        <a:rPr lang="en-US" sz="2800" b="0" i="0" u="none" strike="noStrike" kern="1200" baseline="0">
                          <a:solidFill>
                            <a:schemeClr val="tx2"/>
                          </a:solidFill>
                          <a:latin typeface="+mn-lt"/>
                          <a:ea typeface="+mn-ea"/>
                          <a:cs typeface="+mn-cs"/>
                        </a:rPr>
                        <a:t>Valid Conclusion: Sarah’s car </a:t>
                      </a:r>
                      <a:r>
                        <a:rPr lang="en-US" sz="2800" b="0" i="0" u="none" strike="noStrike" kern="1200" baseline="0">
                          <a:solidFill>
                            <a:srgbClr val="00B050"/>
                          </a:solidFill>
                          <a:latin typeface="+mn-lt"/>
                          <a:ea typeface="+mn-ea"/>
                          <a:cs typeface="+mn-cs"/>
                        </a:rPr>
                        <a:t>will not start.</a:t>
                      </a:r>
                      <a:r>
                        <a:rPr lang="en-US" sz="1800" b="0" i="0" u="none" strike="noStrike" kern="1200" baseline="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3173130"/>
                  </a:ext>
                </a:extLst>
              </a:tr>
            </a:tbl>
          </a:graphicData>
        </a:graphic>
      </p:graphicFrame>
    </p:spTree>
    <p:extLst>
      <p:ext uri="{BB962C8B-B14F-4D97-AF65-F5344CB8AC3E}">
        <p14:creationId xmlns:p14="http://schemas.microsoft.com/office/powerpoint/2010/main" val="408811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Inductive and Deductive Reasoning</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281359"/>
            <a:ext cx="9964287" cy="510281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Determine whether each conclusion is based on </a:t>
            </a:r>
            <a:r>
              <a:rPr lang="en-US" sz="2800" b="1" i="1">
                <a:solidFill>
                  <a:schemeClr val="tx1"/>
                </a:solidFill>
              </a:rPr>
              <a:t>inductive </a:t>
            </a:r>
            <a:r>
              <a:rPr lang="en-US" sz="2800" b="1">
                <a:solidFill>
                  <a:schemeClr val="tx1"/>
                </a:solidFill>
              </a:rPr>
              <a:t>or </a:t>
            </a:r>
            <a:r>
              <a:rPr lang="en-US" sz="2800" b="1" i="1">
                <a:solidFill>
                  <a:schemeClr val="tx1"/>
                </a:solidFill>
              </a:rPr>
              <a:t>deductive </a:t>
            </a:r>
            <a:r>
              <a:rPr lang="en-US" sz="2800" b="1">
                <a:solidFill>
                  <a:schemeClr val="tx1"/>
                </a:solidFill>
              </a:rPr>
              <a:t>reasoning.</a:t>
            </a:r>
          </a:p>
          <a:p>
            <a:pPr marL="365125" indent="-365125"/>
            <a:r>
              <a:rPr lang="en-US" sz="2800" b="1">
                <a:solidFill>
                  <a:schemeClr val="tx1"/>
                </a:solidFill>
              </a:rPr>
              <a:t>a. If a student is late returning a library book, then he or she will be charged a $2 late fee. Chang returned a library book late, so he concludes that he will be charged a $2 late fee.</a:t>
            </a:r>
          </a:p>
          <a:p>
            <a:pPr marL="365125" indent="-365125"/>
            <a:r>
              <a:rPr lang="en-US" sz="2800" b="1">
                <a:solidFill>
                  <a:schemeClr val="tx1"/>
                </a:solidFill>
              </a:rPr>
              <a:t>b. Every time Tamika has worn her favorite jersey to a football game, her school’s team has won the game. Tamika is wearing her favorite jersey to the football game tonight, so she concludes that her school’s team will win the game.</a:t>
            </a:r>
          </a:p>
        </p:txBody>
      </p:sp>
    </p:spTree>
    <p:extLst>
      <p:ext uri="{BB962C8B-B14F-4D97-AF65-F5344CB8AC3E}">
        <p14:creationId xmlns:p14="http://schemas.microsoft.com/office/powerpoint/2010/main" val="2092848735"/>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543868-C682-421F-84CE-3FA1F4C9AA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FEA474-6248-4BFB-A81C-7826249222ED}">
  <ds:schemaRefs>
    <ds:schemaRef ds:uri="http://purl.org/dc/elements/1.1/"/>
    <ds:schemaRef ds:uri="http://schemas.microsoft.com/office/2006/metadata/properties"/>
    <ds:schemaRef ds:uri="http://purl.org/dc/terms/"/>
    <ds:schemaRef ds:uri="9450ef5d-1a70-432a-a187-b784c13ee2c7"/>
    <ds:schemaRef ds:uri="http://schemas.microsoft.com/office/2006/documentManagement/types"/>
    <ds:schemaRef ds:uri="http://schemas.microsoft.com/office/infopath/2007/PartnerControls"/>
    <ds:schemaRef ds:uri="http://schemas.openxmlformats.org/package/2006/metadata/core-properties"/>
    <ds:schemaRef ds:uri="eebb11a2-b469-44b8-8bf8-081d58bb6473"/>
    <ds:schemaRef ds:uri="http://www.w3.org/XML/1998/namespace"/>
    <ds:schemaRef ds:uri="http://purl.org/dc/dcmitype/"/>
  </ds:schemaRefs>
</ds:datastoreItem>
</file>

<file path=customXml/itemProps3.xml><?xml version="1.0" encoding="utf-8"?>
<ds:datastoreItem xmlns:ds="http://schemas.openxmlformats.org/officeDocument/2006/customXml" ds:itemID="{D7A0FEA9-3E50-4CA2-AD0A-178F671680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3188</Words>
  <Application>Microsoft Office PowerPoint</Application>
  <PresentationFormat>Widescreen</PresentationFormat>
  <Paragraphs>217</Paragraphs>
  <Slides>33</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Cambria Math</vt:lpstr>
      <vt:lpstr>Proxima Nova</vt:lpstr>
      <vt:lpstr>Symbol</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Jaime Sobalvarro</cp:lastModifiedBy>
  <cp:revision>11</cp:revision>
  <cp:lastPrinted>2018-08-01T21:17:27Z</cp:lastPrinted>
  <dcterms:created xsi:type="dcterms:W3CDTF">2020-09-17T18:06:02Z</dcterms:created>
  <dcterms:modified xsi:type="dcterms:W3CDTF">2024-09-23T02:59:48Z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