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38"/>
  </p:notesMasterIdLst>
  <p:handoutMasterIdLst>
    <p:handoutMasterId r:id="rId39"/>
  </p:handoutMasterIdLst>
  <p:sldIdLst>
    <p:sldId id="327" r:id="rId6"/>
    <p:sldId id="261" r:id="rId7"/>
    <p:sldId id="516" r:id="rId8"/>
    <p:sldId id="303" r:id="rId9"/>
    <p:sldId id="377" r:id="rId10"/>
    <p:sldId id="304" r:id="rId11"/>
    <p:sldId id="305" r:id="rId12"/>
    <p:sldId id="517" r:id="rId13"/>
    <p:sldId id="518" r:id="rId14"/>
    <p:sldId id="520" r:id="rId15"/>
    <p:sldId id="521" r:id="rId16"/>
    <p:sldId id="522" r:id="rId17"/>
    <p:sldId id="523" r:id="rId18"/>
    <p:sldId id="524" r:id="rId19"/>
    <p:sldId id="525" r:id="rId20"/>
    <p:sldId id="526" r:id="rId21"/>
    <p:sldId id="527" r:id="rId22"/>
    <p:sldId id="530" r:id="rId23"/>
    <p:sldId id="544" r:id="rId24"/>
    <p:sldId id="531" r:id="rId25"/>
    <p:sldId id="532" r:id="rId26"/>
    <p:sldId id="533" r:id="rId27"/>
    <p:sldId id="534" r:id="rId28"/>
    <p:sldId id="535" r:id="rId29"/>
    <p:sldId id="536" r:id="rId30"/>
    <p:sldId id="537" r:id="rId31"/>
    <p:sldId id="538" r:id="rId32"/>
    <p:sldId id="539" r:id="rId33"/>
    <p:sldId id="540" r:id="rId34"/>
    <p:sldId id="541" r:id="rId35"/>
    <p:sldId id="543" r:id="rId36"/>
    <p:sldId id="545"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2999" userDrawn="1">
          <p15:clr>
            <a:srgbClr val="A4A3A4"/>
          </p15:clr>
        </p15:guide>
        <p15:guide id="3" orient="horz" pos="384" userDrawn="1">
          <p15:clr>
            <a:srgbClr val="A4A3A4"/>
          </p15:clr>
        </p15:guide>
        <p15:guide id="4" orient="horz" pos="2500" userDrawn="1">
          <p15:clr>
            <a:srgbClr val="A4A3A4"/>
          </p15:clr>
        </p15:guide>
        <p15:guide id="5" orient="horz" pos="1080" userDrawn="1">
          <p15:clr>
            <a:srgbClr val="A4A3A4"/>
          </p15:clr>
        </p15:guide>
        <p15:guide id="6" orient="horz" pos="1661" userDrawn="1">
          <p15:clr>
            <a:srgbClr val="A4A3A4"/>
          </p15:clr>
        </p15:guide>
        <p15:guide id="7" orient="horz" pos="3432" userDrawn="1">
          <p15:clr>
            <a:srgbClr val="A4A3A4"/>
          </p15:clr>
        </p15:guide>
        <p15:guide id="8" orient="horz" pos="3113" userDrawn="1">
          <p15:clr>
            <a:srgbClr val="A4A3A4"/>
          </p15:clr>
        </p15:guide>
        <p15:guide id="9" pos="48"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37" userDrawn="1">
          <p15:clr>
            <a:srgbClr val="A4A3A4"/>
          </p15:clr>
        </p15:guide>
        <p15:guide id="15" orient="horz" pos="216" userDrawn="1">
          <p15:clr>
            <a:srgbClr val="A4A3A4"/>
          </p15:clr>
        </p15:guide>
        <p15:guide id="16" orient="horz" pos="936" userDrawn="1">
          <p15:clr>
            <a:srgbClr val="A4A3A4"/>
          </p15:clr>
        </p15:guide>
        <p15:guide id="17" pos="4384"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Oxley, Angela" initials="OA" lastIdx="1" clrIdx="1">
    <p:extLst>
      <p:ext uri="{19B8F6BF-5375-455C-9EA6-DF929625EA0E}">
        <p15:presenceInfo xmlns:p15="http://schemas.microsoft.com/office/powerpoint/2012/main" userId="S::angela.oxley@mheducation.com::2701a8e4-ff8b-43b5-b1ab-b049b2cef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B9"/>
    <a:srgbClr val="00C7C3"/>
    <a:srgbClr val="02F0DE"/>
    <a:srgbClr val="33F0E1"/>
    <a:srgbClr val="33175A"/>
    <a:srgbClr val="FFB600"/>
    <a:srgbClr val="01708C"/>
    <a:srgbClr val="692146"/>
    <a:srgbClr val="720F11"/>
    <a:srgbClr val="9F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6FD77-63B4-4F50-BA5A-21D5D4F8CF54}" v="10" dt="2021-12-20T16:48:40.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44"/>
      </p:cViewPr>
      <p:guideLst>
        <p:guide pos="1512"/>
        <p:guide orient="horz" pos="2999"/>
        <p:guide orient="horz" pos="384"/>
        <p:guide orient="horz" pos="2500"/>
        <p:guide orient="horz" pos="1080"/>
        <p:guide orient="horz" pos="1661"/>
        <p:guide orient="horz" pos="3432"/>
        <p:guide orient="horz" pos="3113"/>
        <p:guide pos="48"/>
        <p:guide pos="384"/>
        <p:guide pos="6480"/>
        <p:guide pos="2597"/>
        <p:guide pos="288"/>
        <p:guide orient="horz" pos="2137"/>
        <p:guide orient="horz" pos="216"/>
        <p:guide orient="horz" pos="936"/>
        <p:guide pos="4384"/>
        <p:guide pos="7296"/>
        <p:guide pos="3288"/>
        <p:guide pos="5904"/>
        <p:guide pos="55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11/22/2022</a:t>
            </a:fld>
            <a:endParaRPr lang="en-US"/>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11/22/2022</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a:p>
        </p:txBody>
      </p:sp>
    </p:spTree>
    <p:extLst>
      <p:ext uri="{BB962C8B-B14F-4D97-AF65-F5344CB8AC3E}">
        <p14:creationId xmlns:p14="http://schemas.microsoft.com/office/powerpoint/2010/main" val="139422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28</a:t>
            </a:fld>
            <a:endParaRPr lang="en-US"/>
          </a:p>
        </p:txBody>
      </p:sp>
    </p:spTree>
    <p:extLst>
      <p:ext uri="{BB962C8B-B14F-4D97-AF65-F5344CB8AC3E}">
        <p14:creationId xmlns:p14="http://schemas.microsoft.com/office/powerpoint/2010/main" val="18372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29</a:t>
            </a:fld>
            <a:endParaRPr lang="en-US"/>
          </a:p>
        </p:txBody>
      </p:sp>
    </p:spTree>
    <p:extLst>
      <p:ext uri="{BB962C8B-B14F-4D97-AF65-F5344CB8AC3E}">
        <p14:creationId xmlns:p14="http://schemas.microsoft.com/office/powerpoint/2010/main" val="1551106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30</a:t>
            </a:fld>
            <a:endParaRPr lang="en-US"/>
          </a:p>
        </p:txBody>
      </p:sp>
    </p:spTree>
    <p:extLst>
      <p:ext uri="{BB962C8B-B14F-4D97-AF65-F5344CB8AC3E}">
        <p14:creationId xmlns:p14="http://schemas.microsoft.com/office/powerpoint/2010/main" val="2071850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31</a:t>
            </a:fld>
            <a:endParaRPr lang="en-US"/>
          </a:p>
        </p:txBody>
      </p:sp>
    </p:spTree>
    <p:extLst>
      <p:ext uri="{BB962C8B-B14F-4D97-AF65-F5344CB8AC3E}">
        <p14:creationId xmlns:p14="http://schemas.microsoft.com/office/powerpoint/2010/main" val="99967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err="1">
                    <a:solidFill>
                      <a:srgbClr val="FF0000"/>
                    </a:solidFill>
                  </a:rPr>
                  <a:t>m</a:t>
                </a:r>
                <a:r>
                  <a:rPr lang="en-IN" sz="1200" err="1">
                    <a:solidFill>
                      <a:srgbClr val="FF0000"/>
                    </a:solidFill>
                  </a:rPr>
                  <a:t>∠</a:t>
                </a:r>
                <a:r>
                  <a:rPr lang="en-IN" sz="1200" i="1" err="1">
                    <a:solidFill>
                      <a:srgbClr val="FF0000"/>
                    </a:solidFill>
                  </a:rPr>
                  <a:t>JKN</a:t>
                </a:r>
                <a:r>
                  <a:rPr lang="en-IN" sz="1200" i="1">
                    <a:solidFill>
                      <a:srgbClr val="FF0000"/>
                    </a:solidFill>
                  </a:rPr>
                  <a:t> &gt; </a:t>
                </a:r>
                <a:r>
                  <a:rPr lang="en-IN" sz="1200" i="1" err="1">
                    <a:solidFill>
                      <a:srgbClr val="FF0000"/>
                    </a:solidFill>
                  </a:rPr>
                  <a:t>m</a:t>
                </a:r>
                <a:r>
                  <a:rPr lang="en-IN" sz="1200" err="1">
                    <a:solidFill>
                      <a:srgbClr val="FF0000"/>
                    </a:solidFill>
                  </a:rPr>
                  <a:t>∠</a:t>
                </a:r>
                <a:r>
                  <a:rPr lang="en-IN" sz="1200" i="1" err="1">
                    <a:solidFill>
                      <a:srgbClr val="FF0000"/>
                    </a:solidFill>
                  </a:rPr>
                  <a:t>MNL</a:t>
                </a:r>
                <a:endParaRPr lang="en-IN" sz="1200" i="1"/>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i="1" smtClean="0">
                          <a:solidFill>
                            <a:srgbClr val="FF0000"/>
                          </a:solidFill>
                          <a:latin typeface="Cambria Math" panose="02040503050406030204" pitchFamily="18" charset="0"/>
                        </a:rPr>
                        <m:t>0.</m:t>
                      </m:r>
                      <m:acc>
                        <m:accPr>
                          <m:chr m:val="̅"/>
                          <m:ctrlPr>
                            <a:rPr lang="en-US" sz="1200" i="1">
                              <a:solidFill>
                                <a:srgbClr val="FF0000"/>
                              </a:solidFill>
                              <a:latin typeface="Cambria Math" panose="02040503050406030204" pitchFamily="18" charset="0"/>
                            </a:rPr>
                          </m:ctrlPr>
                        </m:accPr>
                        <m:e>
                          <m:r>
                            <a:rPr lang="en-US" sz="1200" i="1">
                              <a:solidFill>
                                <a:srgbClr val="FF0000"/>
                              </a:solidFill>
                              <a:latin typeface="Cambria Math" panose="02040503050406030204" pitchFamily="18" charset="0"/>
                            </a:rPr>
                            <m:t>6</m:t>
                          </m:r>
                        </m:e>
                      </m:acc>
                      <m:r>
                        <a:rPr lang="en-US" sz="1200" b="0" i="1" smtClean="0">
                          <a:solidFill>
                            <a:srgbClr val="FF0000"/>
                          </a:solidFill>
                          <a:latin typeface="Cambria Math" panose="02040503050406030204" pitchFamily="18" charset="0"/>
                        </a:rPr>
                        <m:t>&lt;</m:t>
                      </m:r>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&lt;42</m:t>
                      </m:r>
                    </m:oMath>
                  </m:oMathPara>
                </a14:m>
                <a:endParaRPr lang="en-IN" sz="900"/>
              </a:p>
              <a:p>
                <a:endParaRPr lang="en-IN" sz="1200">
                  <a:solidFill>
                    <a:srgbClr val="FF0000"/>
                  </a:solidFill>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err="1">
                    <a:solidFill>
                      <a:srgbClr val="FF0000"/>
                    </a:solidFill>
                  </a:rPr>
                  <a:t>m</a:t>
                </a:r>
                <a:r>
                  <a:rPr lang="en-IN" sz="1200" err="1">
                    <a:solidFill>
                      <a:srgbClr val="FF0000"/>
                    </a:solidFill>
                  </a:rPr>
                  <a:t>∠</a:t>
                </a:r>
                <a:r>
                  <a:rPr lang="en-IN" sz="1200" i="1" err="1">
                    <a:solidFill>
                      <a:srgbClr val="FF0000"/>
                    </a:solidFill>
                  </a:rPr>
                  <a:t>JKN</a:t>
                </a:r>
                <a:r>
                  <a:rPr lang="en-IN" sz="1200" i="1">
                    <a:solidFill>
                      <a:srgbClr val="FF0000"/>
                    </a:solidFill>
                  </a:rPr>
                  <a:t> &gt; </a:t>
                </a:r>
                <a:r>
                  <a:rPr lang="en-IN" sz="1200" i="1" err="1">
                    <a:solidFill>
                      <a:srgbClr val="FF0000"/>
                    </a:solidFill>
                  </a:rPr>
                  <a:t>m</a:t>
                </a:r>
                <a:r>
                  <a:rPr lang="en-IN" sz="1200" err="1">
                    <a:solidFill>
                      <a:srgbClr val="FF0000"/>
                    </a:solidFill>
                  </a:rPr>
                  <a:t>∠</a:t>
                </a:r>
                <a:r>
                  <a:rPr lang="en-IN" sz="1200" i="1" err="1">
                    <a:solidFill>
                      <a:srgbClr val="FF0000"/>
                    </a:solidFill>
                  </a:rPr>
                  <a:t>MNL</a:t>
                </a:r>
                <a:endParaRPr lang="en-IN" sz="1200"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FF0000"/>
                    </a:solidFill>
                    <a:latin typeface="Cambria Math" panose="02040503050406030204" pitchFamily="18" charset="0"/>
                  </a:rPr>
                  <a:t>0.6 ̅</a:t>
                </a:r>
                <a:r>
                  <a:rPr lang="en-US" sz="1200" b="0" i="0">
                    <a:solidFill>
                      <a:srgbClr val="FF0000"/>
                    </a:solidFill>
                    <a:latin typeface="Cambria Math" panose="02040503050406030204" pitchFamily="18" charset="0"/>
                  </a:rPr>
                  <a:t>&lt;𝑥&lt;42</a:t>
                </a:r>
                <a:endParaRPr lang="en-IN" sz="900"/>
              </a:p>
              <a:p>
                <a:endParaRPr lang="en-IN" sz="1200">
                  <a:solidFill>
                    <a:srgbClr val="FF0000"/>
                  </a:solidFill>
                </a:endParaRPr>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32</a:t>
            </a:fld>
            <a:endParaRPr lang="en-US"/>
          </a:p>
        </p:txBody>
      </p:sp>
    </p:spTree>
    <p:extLst>
      <p:ext uri="{BB962C8B-B14F-4D97-AF65-F5344CB8AC3E}">
        <p14:creationId xmlns:p14="http://schemas.microsoft.com/office/powerpoint/2010/main" val="281993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a:solidFill>
                  <a:srgbClr val="FF0000"/>
                </a:solidFill>
              </a:rPr>
              <a:t>2 mm &lt; </a:t>
            </a:r>
            <a:r>
              <a:rPr lang="en-IN" sz="1200" i="1">
                <a:solidFill>
                  <a:srgbClr val="FF0000"/>
                </a:solidFill>
              </a:rPr>
              <a:t>x </a:t>
            </a:r>
            <a:r>
              <a:rPr lang="en-IN" sz="1200">
                <a:solidFill>
                  <a:srgbClr val="FF0000"/>
                </a:solidFill>
              </a:rPr>
              <a:t>&lt; 8 mm</a:t>
            </a:r>
          </a:p>
          <a:p>
            <a:r>
              <a:rPr lang="en-IN" sz="1200">
                <a:solidFill>
                  <a:srgbClr val="FF0000"/>
                </a:solidFill>
              </a:rPr>
              <a:t>3 </a:t>
            </a:r>
            <a:r>
              <a:rPr lang="en-IN" sz="1200" err="1">
                <a:solidFill>
                  <a:srgbClr val="FF0000"/>
                </a:solidFill>
              </a:rPr>
              <a:t>ft</a:t>
            </a:r>
            <a:r>
              <a:rPr lang="en-IN" sz="1200">
                <a:solidFill>
                  <a:srgbClr val="FF0000"/>
                </a:solidFill>
              </a:rPr>
              <a:t> &lt; </a:t>
            </a:r>
            <a:r>
              <a:rPr lang="en-IN" sz="1200" i="1">
                <a:solidFill>
                  <a:srgbClr val="FF0000"/>
                </a:solidFill>
              </a:rPr>
              <a:t>x </a:t>
            </a:r>
            <a:r>
              <a:rPr lang="en-IN" sz="1200">
                <a:solidFill>
                  <a:srgbClr val="FF0000"/>
                </a:solidFill>
              </a:rPr>
              <a:t>&lt; 17 </a:t>
            </a:r>
            <a:r>
              <a:rPr lang="en-IN" sz="1200" err="1">
                <a:solidFill>
                  <a:srgbClr val="FF0000"/>
                </a:solidFill>
              </a:rPr>
              <a:t>ft</a:t>
            </a:r>
            <a:endParaRPr lang="en-IN" sz="1200">
              <a:solidFill>
                <a:srgbClr val="FF0000"/>
              </a:solidFill>
            </a:endParaRPr>
          </a:p>
          <a:p>
            <a:r>
              <a:rPr lang="en-IN" sz="1200">
                <a:solidFill>
                  <a:srgbClr val="FF0000"/>
                </a:solidFill>
              </a:rPr>
              <a:t>3.4 in. &lt; </a:t>
            </a:r>
            <a:r>
              <a:rPr lang="en-IN" sz="1200" i="1">
                <a:solidFill>
                  <a:srgbClr val="FF0000"/>
                </a:solidFill>
              </a:rPr>
              <a:t>x </a:t>
            </a:r>
            <a:r>
              <a:rPr lang="en-IN" sz="1200">
                <a:solidFill>
                  <a:srgbClr val="FF0000"/>
                </a:solidFill>
              </a:rPr>
              <a:t>&lt; 5.8 in.</a:t>
            </a:r>
          </a:p>
          <a:p>
            <a:r>
              <a:rPr lang="en-IN" sz="1200"/>
              <a:t>5.5 cm &lt; </a:t>
            </a:r>
            <a:r>
              <a:rPr lang="en-IN" sz="1200" i="1"/>
              <a:t>x </a:t>
            </a:r>
            <a:r>
              <a:rPr lang="en-IN" sz="1200"/>
              <a:t>&lt; 10.5 cm</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a:t>0 mi &lt; </a:t>
            </a:r>
            <a:r>
              <a:rPr lang="en-IN" sz="1200" i="1"/>
              <a:t>x </a:t>
            </a:r>
            <a:r>
              <a:rPr lang="en-IN" sz="1200"/>
              <a:t>&lt; 5 mi</a:t>
            </a:r>
          </a:p>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a:p>
        </p:txBody>
      </p:sp>
    </p:spTree>
    <p:extLst>
      <p:ext uri="{BB962C8B-B14F-4D97-AF65-F5344CB8AC3E}">
        <p14:creationId xmlns:p14="http://schemas.microsoft.com/office/powerpoint/2010/main" val="393675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a:solidFill>
                  <a:srgbClr val="FF0000"/>
                </a:solidFill>
              </a:rPr>
              <a:t>Landon’s drone</a:t>
            </a:r>
            <a:endParaRPr lang="en-IN" b="0"/>
          </a:p>
        </p:txBody>
      </p:sp>
      <p:sp>
        <p:nvSpPr>
          <p:cNvPr id="4" name="Slide Number Placeholder 3"/>
          <p:cNvSpPr>
            <a:spLocks noGrp="1"/>
          </p:cNvSpPr>
          <p:nvPr>
            <p:ph type="sldNum" sz="quarter" idx="10"/>
          </p:nvPr>
        </p:nvSpPr>
        <p:spPr/>
        <p:txBody>
          <a:bodyPr/>
          <a:lstStyle/>
          <a:p>
            <a:fld id="{30DC0D4C-FD52-4CA4-A998-31C73A5A5BDE}" type="slidenum">
              <a:rPr lang="en-US" smtClean="0"/>
              <a:t>14</a:t>
            </a:fld>
            <a:endParaRPr lang="en-US"/>
          </a:p>
        </p:txBody>
      </p:sp>
    </p:spTree>
    <p:extLst>
      <p:ext uri="{BB962C8B-B14F-4D97-AF65-F5344CB8AC3E}">
        <p14:creationId xmlns:p14="http://schemas.microsoft.com/office/powerpoint/2010/main" val="113725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15</a:t>
            </a:fld>
            <a:endParaRPr lang="en-US"/>
          </a:p>
        </p:txBody>
      </p:sp>
    </p:spTree>
    <p:extLst>
      <p:ext uri="{BB962C8B-B14F-4D97-AF65-F5344CB8AC3E}">
        <p14:creationId xmlns:p14="http://schemas.microsoft.com/office/powerpoint/2010/main" val="3461237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16</a:t>
            </a:fld>
            <a:endParaRPr lang="en-US"/>
          </a:p>
        </p:txBody>
      </p:sp>
    </p:spTree>
    <p:extLst>
      <p:ext uri="{BB962C8B-B14F-4D97-AF65-F5344CB8AC3E}">
        <p14:creationId xmlns:p14="http://schemas.microsoft.com/office/powerpoint/2010/main" val="327489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17</a:t>
            </a:fld>
            <a:endParaRPr lang="en-US"/>
          </a:p>
        </p:txBody>
      </p:sp>
    </p:spTree>
    <p:extLst>
      <p:ext uri="{BB962C8B-B14F-4D97-AF65-F5344CB8AC3E}">
        <p14:creationId xmlns:p14="http://schemas.microsoft.com/office/powerpoint/2010/main" val="189473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0" i="0" u="none" strike="noStrike" kern="1200" baseline="0">
              <a:solidFill>
                <a:srgbClr val="FF0000"/>
              </a:solidFill>
              <a:latin typeface="+mn-lt"/>
              <a:ea typeface="+mn-ea"/>
              <a:cs typeface="+mn-cs"/>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18</a:t>
            </a:fld>
            <a:endParaRPr lang="en-US"/>
          </a:p>
        </p:txBody>
      </p:sp>
    </p:spTree>
    <p:extLst>
      <p:ext uri="{BB962C8B-B14F-4D97-AF65-F5344CB8AC3E}">
        <p14:creationId xmlns:p14="http://schemas.microsoft.com/office/powerpoint/2010/main" val="140740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baseline="0">
                <a:solidFill>
                  <a:srgbClr val="FF0000"/>
                </a:solidFill>
                <a:latin typeface="+mn-lt"/>
                <a:ea typeface="+mn-ea"/>
                <a:cs typeface="+mn-cs"/>
              </a:rPr>
              <a:t>Reasons</a:t>
            </a:r>
          </a:p>
          <a:p>
            <a:r>
              <a:rPr lang="en-IN" sz="1200" b="0" i="0" u="none" strike="noStrike" kern="1200" baseline="0">
                <a:solidFill>
                  <a:srgbClr val="FF0000"/>
                </a:solidFill>
                <a:latin typeface="+mn-lt"/>
                <a:ea typeface="+mn-ea"/>
                <a:cs typeface="+mn-cs"/>
              </a:rPr>
              <a:t>4. Definition of midpoint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a:solidFill>
                  <a:srgbClr val="FF0000"/>
                </a:solidFill>
                <a:latin typeface="+mn-lt"/>
                <a:ea typeface="+mn-ea"/>
                <a:cs typeface="+mn-cs"/>
              </a:rPr>
              <a:t>5. Hinge Theorem</a:t>
            </a:r>
          </a:p>
          <a:p>
            <a:r>
              <a:rPr lang="en-IN" sz="1200" b="0" i="0" u="none" strike="noStrike" kern="1200" baseline="0">
                <a:solidFill>
                  <a:srgbClr val="FF0000"/>
                </a:solidFill>
                <a:latin typeface="+mn-lt"/>
                <a:ea typeface="+mn-ea"/>
                <a:cs typeface="+mn-cs"/>
              </a:rPr>
              <a:t>6. Definition of ≅ segments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a:solidFill>
                  <a:srgbClr val="FF0000"/>
                </a:solidFill>
                <a:latin typeface="+mn-lt"/>
                <a:ea typeface="+mn-ea"/>
                <a:cs typeface="+mn-cs"/>
              </a:rPr>
              <a:t>9. Segment Addition Postulate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a:solidFill>
                  <a:srgbClr val="FF0000"/>
                </a:solidFill>
                <a:latin typeface="+mn-lt"/>
                <a:ea typeface="+mn-ea"/>
                <a:cs typeface="+mn-cs"/>
              </a:rPr>
              <a:t>10. Substitution</a:t>
            </a:r>
          </a:p>
        </p:txBody>
      </p:sp>
      <p:sp>
        <p:nvSpPr>
          <p:cNvPr id="4" name="Slide Number Placeholder 3"/>
          <p:cNvSpPr>
            <a:spLocks noGrp="1"/>
          </p:cNvSpPr>
          <p:nvPr>
            <p:ph type="sldNum" sz="quarter" idx="10"/>
          </p:nvPr>
        </p:nvSpPr>
        <p:spPr/>
        <p:txBody>
          <a:bodyPr/>
          <a:lstStyle/>
          <a:p>
            <a:fld id="{30DC0D4C-FD52-4CA4-A998-31C73A5A5BDE}" type="slidenum">
              <a:rPr lang="en-US" smtClean="0"/>
              <a:t>19</a:t>
            </a:fld>
            <a:endParaRPr lang="en-US"/>
          </a:p>
        </p:txBody>
      </p:sp>
    </p:spTree>
    <p:extLst>
      <p:ext uri="{BB962C8B-B14F-4D97-AF65-F5344CB8AC3E}">
        <p14:creationId xmlns:p14="http://schemas.microsoft.com/office/powerpoint/2010/main" val="144565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200" b="1" i="1" smtClean="0">
                          <a:solidFill>
                            <a:srgbClr val="FF0000"/>
                          </a:solidFill>
                          <a:latin typeface="Cambria Math" panose="02040503050406030204" pitchFamily="18" charset="0"/>
                        </a:rPr>
                        <m:t>−</m:t>
                      </m:r>
                      <m:f>
                        <m:fPr>
                          <m:ctrlPr>
                            <a:rPr lang="en-US" sz="1200" b="1" i="1" smtClean="0">
                              <a:solidFill>
                                <a:srgbClr val="FF0000"/>
                              </a:solidFill>
                              <a:latin typeface="Cambria Math" panose="02040503050406030204" pitchFamily="18" charset="0"/>
                            </a:rPr>
                          </m:ctrlPr>
                        </m:fPr>
                        <m:num>
                          <m:r>
                            <a:rPr lang="en-US" sz="1200" b="1" i="1" smtClean="0">
                              <a:solidFill>
                                <a:srgbClr val="FF0000"/>
                              </a:solidFill>
                              <a:latin typeface="Cambria Math" panose="02040503050406030204" pitchFamily="18" charset="0"/>
                            </a:rPr>
                            <m:t>𝟏𝟎</m:t>
                          </m:r>
                        </m:num>
                        <m:den>
                          <m:r>
                            <a:rPr lang="en-US" sz="1200" b="1" i="1" smtClean="0">
                              <a:solidFill>
                                <a:srgbClr val="FF0000"/>
                              </a:solidFill>
                              <a:latin typeface="Cambria Math" panose="02040503050406030204" pitchFamily="18" charset="0"/>
                            </a:rPr>
                            <m:t>𝟑</m:t>
                          </m:r>
                        </m:den>
                      </m:f>
                      <m:r>
                        <a:rPr lang="en-US" sz="1200" b="1" i="1" smtClean="0">
                          <a:solidFill>
                            <a:srgbClr val="FF0000"/>
                          </a:solidFill>
                          <a:latin typeface="Cambria Math" panose="02040503050406030204" pitchFamily="18" charset="0"/>
                        </a:rPr>
                        <m:t>&lt;</m:t>
                      </m:r>
                      <m:r>
                        <a:rPr lang="en-US" sz="1200" b="1" i="1" smtClean="0">
                          <a:solidFill>
                            <a:srgbClr val="FF0000"/>
                          </a:solidFill>
                          <a:latin typeface="Cambria Math" panose="02040503050406030204" pitchFamily="18" charset="0"/>
                        </a:rPr>
                        <m:t>𝒙</m:t>
                      </m:r>
                      <m:r>
                        <a:rPr lang="en-US" sz="1200" b="1" i="1" smtClean="0">
                          <a:solidFill>
                            <a:srgbClr val="FF0000"/>
                          </a:solidFill>
                          <a:latin typeface="Cambria Math" panose="02040503050406030204" pitchFamily="18" charset="0"/>
                        </a:rPr>
                        <m:t>&lt;</m:t>
                      </m:r>
                      <m:r>
                        <a:rPr lang="en-US" sz="1200" b="1" i="1" smtClean="0">
                          <a:solidFill>
                            <a:srgbClr val="FF0000"/>
                          </a:solidFill>
                          <a:latin typeface="Cambria Math" panose="02040503050406030204" pitchFamily="18" charset="0"/>
                        </a:rPr>
                        <m:t>𝟏𝟓</m:t>
                      </m:r>
                    </m:oMath>
                  </m:oMathPara>
                </a14:m>
                <a:endParaRPr lang="en-IN" sz="1200" b="1">
                  <a:solidFill>
                    <a:srgbClr val="FF0000"/>
                  </a:solidFill>
                </a:endParaRPr>
              </a:p>
              <a:p>
                <a:endParaRPr lang="en-IN"/>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FF0000"/>
                    </a:solidFill>
                    <a:latin typeface="Cambria Math" panose="02040503050406030204" pitchFamily="18" charset="0"/>
                  </a:rPr>
                  <a:t>−𝟏𝟎/𝟑&lt;𝒙&lt;𝟏𝟓</a:t>
                </a:r>
                <a:endParaRPr lang="en-IN" sz="1200" b="1">
                  <a:solidFill>
                    <a:srgbClr val="FF0000"/>
                  </a:solidFill>
                </a:endParaRPr>
              </a:p>
              <a:p>
                <a:endParaRPr lang="en-IN"/>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27</a:t>
            </a:fld>
            <a:endParaRPr lang="en-US"/>
          </a:p>
        </p:txBody>
      </p:sp>
    </p:spTree>
    <p:extLst>
      <p:ext uri="{BB962C8B-B14F-4D97-AF65-F5344CB8AC3E}">
        <p14:creationId xmlns:p14="http://schemas.microsoft.com/office/powerpoint/2010/main" val="191182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11/22/2022</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a:solidFill>
                  <a:schemeClr val="tx2"/>
                </a:solidFill>
                <a:latin typeface="Arial" panose="020B0604020202020204" pitchFamily="34" charset="0"/>
                <a:cs typeface="Arial" panose="020B0604020202020204" pitchFamily="34" charset="0"/>
              </a:rPr>
              <a:t>Inequalities in Two Triangles</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rgbClr val="33175A"/>
                </a:solidFill>
                <a:latin typeface="Arial" panose="020B0604020202020204" pitchFamily="34" charset="0"/>
                <a:cs typeface="Arial" panose="020B0604020202020204" pitchFamily="34" charset="0"/>
              </a:rPr>
              <a:t>6-7 Inequalities in Two Triangles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007233" cy="364792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Step 1</a:t>
            </a:r>
            <a:r>
              <a:rPr lang="en-US" sz="2800" b="1">
                <a:solidFill>
                  <a:schemeClr val="tx1"/>
                </a:solidFill>
              </a:rPr>
              <a:t> </a:t>
            </a:r>
            <a:r>
              <a:rPr lang="en-IN" sz="2800" b="1">
                <a:solidFill>
                  <a:schemeClr val="tx1"/>
                </a:solidFill>
              </a:rPr>
              <a:t>Draw a diagram of the situation.</a:t>
            </a:r>
            <a:endParaRPr lang="en-IN" sz="2800">
              <a:solidFill>
                <a:schemeClr val="tx1"/>
              </a:solidFill>
            </a:endParaRPr>
          </a:p>
          <a:p>
            <a:r>
              <a:rPr lang="en-IN" sz="2800"/>
              <a:t>The course of each boat and the straight-line distance from each stopping point back to the boat dock form two triangles. </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IN" sz="2800" b="0">
                <a:solidFill>
                  <a:schemeClr val="tx1"/>
                </a:solidFill>
              </a:rPr>
              <a:t>Use the Hinge Theorem</a:t>
            </a:r>
            <a:endParaRPr lang="en-US" sz="2800" b="0">
              <a:solidFill>
                <a:schemeClr val="tx1"/>
              </a:solidFill>
            </a:endParaRPr>
          </a:p>
        </p:txBody>
      </p:sp>
      <p:pic>
        <p:nvPicPr>
          <p:cNvPr id="6" name="Picture 5">
            <a:extLst>
              <a:ext uri="{FF2B5EF4-FFF2-40B4-BE49-F238E27FC236}">
                <a16:creationId xmlns:a16="http://schemas.microsoft.com/office/drawing/2014/main" id="{9E160A6C-4032-4FA5-8BB6-1AB476BBE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483" y="1707846"/>
            <a:ext cx="3231644" cy="3647924"/>
          </a:xfrm>
          <a:prstGeom prst="rect">
            <a:avLst/>
          </a:prstGeom>
        </p:spPr>
      </p:pic>
    </p:spTree>
    <p:extLst>
      <p:ext uri="{BB962C8B-B14F-4D97-AF65-F5344CB8AC3E}">
        <p14:creationId xmlns:p14="http://schemas.microsoft.com/office/powerpoint/2010/main" val="124781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007233" cy="364792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8275" indent="-1438275"/>
            <a:r>
              <a:rPr lang="en-US" sz="2800" b="1">
                <a:solidFill>
                  <a:schemeClr val="tx1"/>
                </a:solidFill>
              </a:rPr>
              <a:t>Step 2 Determine the interior angle measures.</a:t>
            </a:r>
            <a:endParaRPr lang="en-US" sz="2800">
              <a:solidFill>
                <a:schemeClr val="tx1"/>
              </a:solidFill>
            </a:endParaRPr>
          </a:p>
          <a:p>
            <a:r>
              <a:rPr lang="en-US" sz="2800"/>
              <a:t>Use linear pairs to find the measures of the included angles. The measure of the included angle for the Nguyens is 180°</a:t>
            </a:r>
            <a:r>
              <a:rPr lang="en-US" sz="2800">
                <a:latin typeface="Arial" panose="020B0604020202020204" pitchFamily="34" charset="0"/>
                <a:cs typeface="Arial" panose="020B0604020202020204" pitchFamily="34" charset="0"/>
              </a:rPr>
              <a:t> </a:t>
            </a:r>
            <a:r>
              <a:rPr lang="en-US" sz="2800"/>
              <a:t>– 85° or 95°. The measure of the included angle for the Griffins is 180°</a:t>
            </a:r>
            <a:r>
              <a:rPr lang="en-US" sz="2800">
                <a:latin typeface="Arial" panose="020B0604020202020204" pitchFamily="34" charset="0"/>
                <a:cs typeface="Arial" panose="020B0604020202020204" pitchFamily="34" charset="0"/>
              </a:rPr>
              <a:t> </a:t>
            </a:r>
            <a:r>
              <a:rPr lang="en-US" sz="2800"/>
              <a:t>– 95° or 85°.</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IN" sz="2800" b="0">
                <a:solidFill>
                  <a:schemeClr val="tx1"/>
                </a:solidFill>
              </a:rPr>
              <a:t>Use the Hinge Theorem</a:t>
            </a:r>
            <a:endParaRPr lang="en-US" sz="2800" b="0">
              <a:solidFill>
                <a:schemeClr val="tx1"/>
              </a:solidFill>
            </a:endParaRPr>
          </a:p>
        </p:txBody>
      </p:sp>
      <p:pic>
        <p:nvPicPr>
          <p:cNvPr id="6" name="Picture 5">
            <a:extLst>
              <a:ext uri="{FF2B5EF4-FFF2-40B4-BE49-F238E27FC236}">
                <a16:creationId xmlns:a16="http://schemas.microsoft.com/office/drawing/2014/main" id="{9F7950D3-56CD-470B-A00E-D14218E64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483" y="1707846"/>
            <a:ext cx="3231644" cy="3647924"/>
          </a:xfrm>
          <a:prstGeom prst="rect">
            <a:avLst/>
          </a:prstGeom>
        </p:spPr>
      </p:pic>
    </p:spTree>
    <p:extLst>
      <p:ext uri="{BB962C8B-B14F-4D97-AF65-F5344CB8AC3E}">
        <p14:creationId xmlns:p14="http://schemas.microsoft.com/office/powerpoint/2010/main" val="204663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007233" cy="364792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8275" indent="-1438275"/>
            <a:r>
              <a:rPr lang="en-IN" sz="2800" b="1">
                <a:solidFill>
                  <a:schemeClr val="tx1"/>
                </a:solidFill>
              </a:rPr>
              <a:t>Step 3</a:t>
            </a:r>
            <a:r>
              <a:rPr lang="en-US" sz="2800" b="1">
                <a:solidFill>
                  <a:schemeClr val="tx1"/>
                </a:solidFill>
              </a:rPr>
              <a:t> </a:t>
            </a:r>
            <a:r>
              <a:rPr lang="en-IN" sz="2800" b="1">
                <a:solidFill>
                  <a:schemeClr val="tx1"/>
                </a:solidFill>
              </a:rPr>
              <a:t>Compare the distance each boat is from the boat launch. </a:t>
            </a:r>
            <a:endParaRPr lang="en-IN" sz="2800">
              <a:solidFill>
                <a:schemeClr val="tx1"/>
              </a:solidFill>
            </a:endParaRPr>
          </a:p>
          <a:p>
            <a:r>
              <a:rPr lang="en-IN" sz="2800"/>
              <a:t>Use the Hinge Theorem to compare the distances. </a:t>
            </a:r>
          </a:p>
          <a:p>
            <a:r>
              <a:rPr lang="en-IN" sz="2800"/>
              <a:t>Because 95</a:t>
            </a:r>
            <a:r>
              <a:rPr lang="en-US" sz="2800">
                <a:latin typeface="Arial" panose="020B0604020202020204" pitchFamily="34" charset="0"/>
                <a:cs typeface="Arial" panose="020B0604020202020204" pitchFamily="34" charset="0"/>
              </a:rPr>
              <a:t> </a:t>
            </a:r>
            <a:r>
              <a:rPr lang="en-IN" sz="2800"/>
              <a:t>&gt; 85, </a:t>
            </a:r>
            <a:r>
              <a:rPr lang="en-IN" sz="2800" i="1"/>
              <a:t>NL</a:t>
            </a:r>
            <a:r>
              <a:rPr lang="en-US" sz="2800">
                <a:latin typeface="Arial" panose="020B0604020202020204" pitchFamily="34" charset="0"/>
                <a:cs typeface="Arial" panose="020B0604020202020204" pitchFamily="34" charset="0"/>
              </a:rPr>
              <a:t> </a:t>
            </a:r>
            <a:r>
              <a:rPr lang="en-IN" sz="2800"/>
              <a:t>&gt; </a:t>
            </a:r>
            <a:r>
              <a:rPr lang="en-IN" sz="2800" i="1"/>
              <a:t>GL </a:t>
            </a:r>
            <a:r>
              <a:rPr lang="en-IN" sz="2800"/>
              <a:t>by the Hinge Theorem. So, the Nguyens</a:t>
            </a:r>
            <a:r>
              <a:rPr lang="en-IN" sz="2800" b="1"/>
              <a:t> </a:t>
            </a:r>
            <a:r>
              <a:rPr lang="en-IN" sz="2800"/>
              <a:t>are farther from the boat launch. </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IN" sz="2800" b="0">
                <a:solidFill>
                  <a:schemeClr val="tx1"/>
                </a:solidFill>
              </a:rPr>
              <a:t>Use the Hinge Theorem</a:t>
            </a:r>
            <a:endParaRPr lang="en-US" sz="2800" b="0">
              <a:solidFill>
                <a:schemeClr val="tx1"/>
              </a:solidFill>
            </a:endParaRPr>
          </a:p>
        </p:txBody>
      </p:sp>
      <p:pic>
        <p:nvPicPr>
          <p:cNvPr id="6" name="Picture 5">
            <a:extLst>
              <a:ext uri="{FF2B5EF4-FFF2-40B4-BE49-F238E27FC236}">
                <a16:creationId xmlns:a16="http://schemas.microsoft.com/office/drawing/2014/main" id="{8850B1FF-CD68-4097-8BE7-82D59CF11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483" y="1707846"/>
            <a:ext cx="3231644" cy="3647924"/>
          </a:xfrm>
          <a:prstGeom prst="rect">
            <a:avLst/>
          </a:prstGeom>
        </p:spPr>
      </p:pic>
    </p:spTree>
    <p:extLst>
      <p:ext uri="{BB962C8B-B14F-4D97-AF65-F5344CB8AC3E}">
        <p14:creationId xmlns:p14="http://schemas.microsoft.com/office/powerpoint/2010/main" val="2086342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912727" cy="424169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b="1">
                <a:solidFill>
                  <a:schemeClr val="tx1"/>
                </a:solidFill>
              </a:rPr>
              <a:t>DRONES</a:t>
            </a:r>
            <a:r>
              <a:rPr lang="en-IN" sz="2800" b="1"/>
              <a:t> </a:t>
            </a:r>
            <a:r>
              <a:rPr lang="en-IN" sz="2800"/>
              <a:t>Esperanza and Landon each fly a drone from the same place in a park and at the same altitude. Esperanza flies her drone 440 feet east, then turns it 122° south of east and flies 300 more feet. Landon flies his drone 440 feet east, then turns it 140° north of east and flies 300 more feet. Whose drone is closer to its original position?</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IN" sz="2800" b="0">
                <a:solidFill>
                  <a:schemeClr val="tx1"/>
                </a:solidFill>
              </a:rPr>
              <a:t>Use the Hinge Theorem</a:t>
            </a:r>
            <a:endParaRPr lang="en-US" sz="2800" b="0">
              <a:solidFill>
                <a:schemeClr val="tx1"/>
              </a:solidFill>
            </a:endParaRPr>
          </a:p>
        </p:txBody>
      </p:sp>
    </p:spTree>
    <p:extLst>
      <p:ext uri="{BB962C8B-B14F-4D97-AF65-F5344CB8AC3E}">
        <p14:creationId xmlns:p14="http://schemas.microsoft.com/office/powerpoint/2010/main" val="3579958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912727" cy="424169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b="1">
                <a:solidFill>
                  <a:schemeClr val="tx1"/>
                </a:solidFill>
              </a:rPr>
              <a:t>DRONES</a:t>
            </a:r>
            <a:r>
              <a:rPr lang="en-IN" sz="2800" b="1"/>
              <a:t> </a:t>
            </a:r>
            <a:r>
              <a:rPr lang="en-IN" sz="2800"/>
              <a:t>Esperanza and Landon each fly a drone from the same place in a park and at the same altitude. Esperanza flies her drone 440 feet east, then turns it 122° south of east and flies 300 more feet. Landon flies his drone 440 feet east, then turns it 140° north of east and flies 300 more feet. Whose drone is closer to its original position?	</a:t>
            </a:r>
            <a:r>
              <a:rPr lang="en-IN" sz="2800">
                <a:solidFill>
                  <a:srgbClr val="FF0000"/>
                </a:solidFill>
              </a:rPr>
              <a:t>  Landon’s drone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IN" sz="2800" b="0">
                <a:solidFill>
                  <a:schemeClr val="tx1"/>
                </a:solidFill>
              </a:rPr>
              <a:t>Use the Hinge Theorem</a:t>
            </a:r>
            <a:endParaRPr lang="en-US" sz="2800" b="0">
              <a:solidFill>
                <a:schemeClr val="tx1"/>
              </a:solidFill>
            </a:endParaRPr>
          </a:p>
        </p:txBody>
      </p:sp>
    </p:spTree>
    <p:extLst>
      <p:ext uri="{BB962C8B-B14F-4D97-AF65-F5344CB8AC3E}">
        <p14:creationId xmlns:p14="http://schemas.microsoft.com/office/powerpoint/2010/main" val="3210161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2033752"/>
                <a:ext cx="6792265" cy="235442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Write a two-column proof.</a:t>
                </a:r>
              </a:p>
              <a:p>
                <a:r>
                  <a:rPr lang="en-IN" sz="2800" b="1">
                    <a:solidFill>
                      <a:schemeClr val="tx1"/>
                    </a:solidFill>
                  </a:rPr>
                  <a:t>Given: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𝑃𝑄</m:t>
                        </m:r>
                      </m:e>
                    </m:acc>
                    <m:r>
                      <a:rPr lang="en-US" sz="2800" i="1">
                        <a:latin typeface="Cambria Math" panose="02040503050406030204" pitchFamily="18" charset="0"/>
                        <a:ea typeface="Cambria Math" panose="02040503050406030204" pitchFamily="18" charset="0"/>
                      </a:rPr>
                      <m:t>≅</m:t>
                    </m:r>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𝑃𝑀</m:t>
                        </m:r>
                      </m:e>
                    </m:acc>
                  </m:oMath>
                </a14:m>
                <a:endParaRPr lang="en-IN" sz="2800"/>
              </a:p>
              <a:p>
                <a:r>
                  <a:rPr lang="en-IN" sz="2800" b="1">
                    <a:solidFill>
                      <a:schemeClr val="tx1"/>
                    </a:solidFill>
                  </a:rPr>
                  <a:t>Prove: </a:t>
                </a:r>
                <a:r>
                  <a:rPr lang="en-IN" sz="2800" i="1"/>
                  <a:t>NQ </a:t>
                </a:r>
                <a:r>
                  <a:rPr lang="en-IN" sz="2800"/>
                  <a:t>&gt; </a:t>
                </a:r>
                <a:r>
                  <a:rPr lang="en-IN" sz="2800" i="1"/>
                  <a:t>NM </a:t>
                </a: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2033752"/>
                <a:ext cx="6792265" cy="2354424"/>
              </a:xfrm>
              <a:prstGeom prst="rect">
                <a:avLst/>
              </a:prstGeom>
              <a:blipFill>
                <a:blip r:embed="rId3"/>
                <a:stretch>
                  <a:fillRect l="-1794" t="-2850"/>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0070C0"/>
                </a:solidFill>
              </a:rPr>
            </a:br>
            <a:r>
              <a:rPr lang="en-IN" sz="2800" b="0">
                <a:solidFill>
                  <a:schemeClr val="tx1"/>
                </a:solidFill>
              </a:rPr>
              <a:t>Prove Triangle Relationships by Using the Hinge Theorem</a:t>
            </a:r>
            <a:endParaRPr lang="en-US" sz="2800" b="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0132" y="1726891"/>
            <a:ext cx="2902268" cy="2661285"/>
          </a:xfrm>
          <a:prstGeom prst="rect">
            <a:avLst/>
          </a:prstGeom>
        </p:spPr>
      </p:pic>
    </p:spTree>
    <p:extLst>
      <p:ext uri="{BB962C8B-B14F-4D97-AF65-F5344CB8AC3E}">
        <p14:creationId xmlns:p14="http://schemas.microsoft.com/office/powerpoint/2010/main" val="9949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912727" cy="424169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0070C0"/>
                </a:solidFill>
              </a:rPr>
            </a:br>
            <a:r>
              <a:rPr lang="en-IN" sz="2800" b="0">
                <a:solidFill>
                  <a:schemeClr val="tx1"/>
                </a:solidFill>
              </a:rPr>
              <a:t>Prove Triangle Relationships by Using the Hinge Theorem</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4471691"/>
                  </p:ext>
                </p:extLst>
              </p:nvPr>
            </p:nvGraphicFramePr>
            <p:xfrm>
              <a:off x="486153" y="2629620"/>
              <a:ext cx="10501054" cy="2744089"/>
            </p:xfrm>
            <a:graphic>
              <a:graphicData uri="http://schemas.openxmlformats.org/drawingml/2006/table">
                <a:tbl>
                  <a:tblPr firstRow="1" bandRow="1">
                    <a:tableStyleId>{2D5ABB26-0587-4C30-8999-92F81FD0307C}</a:tableStyleId>
                  </a:tblPr>
                  <a:tblGrid>
                    <a:gridCol w="5454041">
                      <a:extLst>
                        <a:ext uri="{9D8B030D-6E8A-4147-A177-3AD203B41FA5}">
                          <a16:colId xmlns:a16="http://schemas.microsoft.com/office/drawing/2014/main" val="3324239039"/>
                        </a:ext>
                      </a:extLst>
                    </a:gridCol>
                    <a:gridCol w="5047013">
                      <a:extLst>
                        <a:ext uri="{9D8B030D-6E8A-4147-A177-3AD203B41FA5}">
                          <a16:colId xmlns:a16="http://schemas.microsoft.com/office/drawing/2014/main" val="1525635865"/>
                        </a:ext>
                      </a:extLst>
                    </a:gridCol>
                  </a:tblGrid>
                  <a:tr h="231689">
                    <a:tc>
                      <a:txBody>
                        <a:bodyPr/>
                        <a:lstStyle/>
                        <a:p>
                          <a:pPr algn="ctr"/>
                          <a:r>
                            <a:rPr lang="en-IN" sz="2800" b="1"/>
                            <a:t>Statements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b="1"/>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5664315"/>
                      </a:ext>
                    </a:extLst>
                  </a:tr>
                  <a:tr h="877753">
                    <a:tc>
                      <a:txBody>
                        <a:bodyPr/>
                        <a:lstStyle/>
                        <a:p>
                          <a:r>
                            <a:rPr lang="en-IN" sz="2800" b="1" i="0" u="none" strike="noStrike" kern="1200" baseline="0">
                              <a:solidFill>
                                <a:schemeClr val="tx1"/>
                              </a:solidFill>
                              <a:latin typeface="+mn-lt"/>
                              <a:ea typeface="+mn-ea"/>
                              <a:cs typeface="+mn-cs"/>
                            </a:rPr>
                            <a:t>1. </a:t>
                          </a:r>
                          <a14:m>
                            <m:oMath xmlns:m="http://schemas.openxmlformats.org/officeDocument/2006/math">
                              <m:acc>
                                <m:accPr>
                                  <m:chr m:val="̅"/>
                                  <m:ctrlPr>
                                    <a:rPr lang="en-IN"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𝑃𝑄</m:t>
                                  </m:r>
                                </m:e>
                              </m:acc>
                              <m:r>
                                <a:rPr lang="en-US" sz="2800" i="1">
                                  <a:solidFill>
                                    <a:schemeClr val="tx2"/>
                                  </a:solidFill>
                                  <a:latin typeface="Cambria Math" panose="02040503050406030204" pitchFamily="18" charset="0"/>
                                  <a:ea typeface="Cambria Math" panose="02040503050406030204" pitchFamily="18" charset="0"/>
                                </a:rPr>
                                <m:t>≅</m:t>
                              </m:r>
                              <m:acc>
                                <m:accPr>
                                  <m:chr m:val="̅"/>
                                  <m:ctrlPr>
                                    <a:rPr lang="en-IN"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𝑃𝑀</m:t>
                                  </m:r>
                                </m:e>
                              </m:acc>
                            </m:oMath>
                          </a14:m>
                          <a:endParaRPr lang="en-IN" sz="2800" b="0" i="0" u="none" strike="noStrike" kern="1200" baseline="0">
                            <a:solidFill>
                              <a:schemeClr val="tx1"/>
                            </a:solidFill>
                            <a:latin typeface="+mn-lt"/>
                            <a:ea typeface="+mn-ea"/>
                            <a:cs typeface="+mn-cs"/>
                          </a:endParaRPr>
                        </a:p>
                        <a:p>
                          <a:r>
                            <a:rPr lang="en-IN" sz="2800" b="1" i="0" u="none" strike="noStrike" kern="1200" baseline="0">
                              <a:solidFill>
                                <a:schemeClr val="tx1"/>
                              </a:solidFill>
                              <a:latin typeface="+mn-lt"/>
                              <a:ea typeface="+mn-ea"/>
                              <a:cs typeface="+mn-cs"/>
                            </a:rPr>
                            <a:t>2. </a:t>
                          </a:r>
                          <a14:m>
                            <m:oMath xmlns:m="http://schemas.openxmlformats.org/officeDocument/2006/math">
                              <m:acc>
                                <m:accPr>
                                  <m:chr m:val="̅"/>
                                  <m:ctrlPr>
                                    <a:rPr lang="en-IN"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𝑃𝑁</m:t>
                                  </m:r>
                                </m:e>
                              </m:acc>
                              <m:r>
                                <a:rPr lang="en-US" sz="2800" i="1">
                                  <a:solidFill>
                                    <a:schemeClr val="tx2"/>
                                  </a:solidFill>
                                  <a:latin typeface="Cambria Math" panose="02040503050406030204" pitchFamily="18" charset="0"/>
                                  <a:ea typeface="Cambria Math" panose="02040503050406030204" pitchFamily="18" charset="0"/>
                                </a:rPr>
                                <m:t>≅</m:t>
                              </m:r>
                              <m:acc>
                                <m:accPr>
                                  <m:chr m:val="̅"/>
                                  <m:ctrlPr>
                                    <a:rPr lang="en-IN"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𝑃𝑁</m:t>
                                  </m:r>
                                </m:e>
                              </m:acc>
                            </m:oMath>
                          </a14:m>
                          <a:endParaRPr lang="en-IN" sz="2800" b="0" i="0" u="none" strike="noStrike" kern="1200" baseline="0">
                            <a:solidFill>
                              <a:schemeClr val="tx1"/>
                            </a:solidFill>
                            <a:latin typeface="+mn-lt"/>
                            <a:ea typeface="+mn-ea"/>
                            <a:cs typeface="+mn-cs"/>
                          </a:endParaRPr>
                        </a:p>
                        <a:p>
                          <a:r>
                            <a:rPr lang="en-IN" sz="2800" b="1" i="0" u="none" strike="noStrike" kern="1200" baseline="0">
                              <a:solidFill>
                                <a:schemeClr val="tx1"/>
                              </a:solidFill>
                              <a:latin typeface="+mn-lt"/>
                              <a:ea typeface="+mn-ea"/>
                              <a:cs typeface="+mn-cs"/>
                            </a:rPr>
                            <a:t>3. </a:t>
                          </a:r>
                          <a:r>
                            <a:rPr lang="en-IN" sz="2800" b="0" i="1" u="none" strike="noStrike" kern="1200" baseline="0" err="1">
                              <a:solidFill>
                                <a:schemeClr val="tx2"/>
                              </a:solidFill>
                              <a:latin typeface="+mn-lt"/>
                              <a:ea typeface="+mn-ea"/>
                              <a:cs typeface="+mn-cs"/>
                            </a:rPr>
                            <a:t>m</a:t>
                          </a:r>
                          <a:r>
                            <a:rPr lang="en-IN" sz="2800" b="0" i="0" u="none" strike="noStrike" kern="1200" baseline="0" err="1">
                              <a:solidFill>
                                <a:schemeClr val="tx2"/>
                              </a:solidFill>
                              <a:latin typeface="+mn-lt"/>
                              <a:ea typeface="+mn-ea"/>
                              <a:cs typeface="+mn-cs"/>
                            </a:rPr>
                            <a:t>∠</a:t>
                          </a:r>
                          <a:r>
                            <a:rPr lang="en-IN" sz="2800" b="0" i="1" u="none" strike="noStrike" kern="1200" baseline="0" err="1">
                              <a:solidFill>
                                <a:schemeClr val="tx2"/>
                              </a:solidFill>
                              <a:latin typeface="+mn-lt"/>
                              <a:ea typeface="+mn-ea"/>
                              <a:cs typeface="+mn-cs"/>
                            </a:rPr>
                            <a:t>NPQ</a:t>
                          </a:r>
                          <a:r>
                            <a:rPr lang="en-IN" sz="2800" b="0" i="1" u="none" strike="noStrike" kern="1200" baseline="0">
                              <a:solidFill>
                                <a:schemeClr val="tx2"/>
                              </a:solidFill>
                              <a:latin typeface="+mn-lt"/>
                              <a:ea typeface="+mn-ea"/>
                              <a:cs typeface="+mn-cs"/>
                            </a:rPr>
                            <a:t> </a:t>
                          </a:r>
                          <a:r>
                            <a:rPr lang="en-IN" sz="2800" b="0" i="0" u="none" strike="noStrike" kern="1200" baseline="0">
                              <a:solidFill>
                                <a:schemeClr val="tx2"/>
                              </a:solidFill>
                              <a:latin typeface="+mn-lt"/>
                              <a:ea typeface="+mn-ea"/>
                              <a:cs typeface="+mn-cs"/>
                            </a:rPr>
                            <a:t>= </a:t>
                          </a:r>
                          <a:r>
                            <a:rPr lang="en-IN" sz="2800" b="0" i="1" u="none" strike="noStrike" kern="1200" baseline="0" err="1">
                              <a:solidFill>
                                <a:schemeClr val="tx2"/>
                              </a:solidFill>
                              <a:latin typeface="+mn-lt"/>
                              <a:ea typeface="+mn-ea"/>
                              <a:cs typeface="+mn-cs"/>
                            </a:rPr>
                            <a:t>m</a:t>
                          </a:r>
                          <a:r>
                            <a:rPr lang="en-IN" sz="2800" b="0" i="0" u="none" strike="noStrike" kern="1200" baseline="0" err="1">
                              <a:solidFill>
                                <a:schemeClr val="tx2"/>
                              </a:solidFill>
                              <a:latin typeface="+mn-lt"/>
                              <a:ea typeface="+mn-ea"/>
                              <a:cs typeface="+mn-cs"/>
                            </a:rPr>
                            <a:t>∠</a:t>
                          </a:r>
                          <a:r>
                            <a:rPr lang="en-IN" sz="2800" b="0" i="1" u="none" strike="noStrike" kern="1200" baseline="0" err="1">
                              <a:solidFill>
                                <a:schemeClr val="tx2"/>
                              </a:solidFill>
                              <a:latin typeface="+mn-lt"/>
                              <a:ea typeface="+mn-ea"/>
                              <a:cs typeface="+mn-cs"/>
                            </a:rPr>
                            <a:t>NPM</a:t>
                          </a:r>
                          <a:r>
                            <a:rPr lang="en-IN" sz="2800" b="0" i="1" u="none" strike="noStrike" kern="1200" baseline="0">
                              <a:solidFill>
                                <a:schemeClr val="tx2"/>
                              </a:solidFill>
                              <a:latin typeface="+mn-lt"/>
                              <a:ea typeface="+mn-ea"/>
                              <a:cs typeface="+mn-cs"/>
                            </a:rPr>
                            <a:t> </a:t>
                          </a:r>
                          <a:r>
                            <a:rPr lang="en-IN" sz="2800" b="0" i="0" u="none" strike="noStrike" kern="1200" baseline="0">
                              <a:solidFill>
                                <a:schemeClr val="tx2"/>
                              </a:solidFill>
                              <a:latin typeface="+mn-lt"/>
                              <a:ea typeface="+mn-ea"/>
                              <a:cs typeface="+mn-cs"/>
                            </a:rPr>
                            <a:t>+ </a:t>
                          </a:r>
                          <a:r>
                            <a:rPr lang="en-IN" sz="2800" b="0" i="1" u="none" strike="noStrike" kern="1200" baseline="0" err="1">
                              <a:solidFill>
                                <a:schemeClr val="tx2"/>
                              </a:solidFill>
                              <a:latin typeface="+mn-lt"/>
                              <a:ea typeface="+mn-ea"/>
                              <a:cs typeface="+mn-cs"/>
                            </a:rPr>
                            <a:t>m</a:t>
                          </a:r>
                          <a:r>
                            <a:rPr lang="en-IN" sz="2800" b="0" i="0" u="none" strike="noStrike" kern="1200" baseline="0" err="1">
                              <a:solidFill>
                                <a:schemeClr val="tx2"/>
                              </a:solidFill>
                              <a:latin typeface="+mn-lt"/>
                              <a:ea typeface="+mn-ea"/>
                              <a:cs typeface="+mn-cs"/>
                            </a:rPr>
                            <a:t>∠</a:t>
                          </a:r>
                          <a:r>
                            <a:rPr lang="en-IN" sz="2800" b="0" i="1" u="none" strike="noStrike" kern="1200" baseline="0" err="1">
                              <a:solidFill>
                                <a:schemeClr val="tx2"/>
                              </a:solidFill>
                              <a:latin typeface="+mn-lt"/>
                              <a:ea typeface="+mn-ea"/>
                              <a:cs typeface="+mn-cs"/>
                            </a:rPr>
                            <a:t>MPQ</a:t>
                          </a:r>
                          <a:r>
                            <a:rPr lang="en-IN" sz="2800" b="1" i="1" u="none" strike="noStrike" kern="1200" baseline="0">
                              <a:solidFill>
                                <a:schemeClr val="tx1"/>
                              </a:solidFill>
                              <a:latin typeface="+mn-lt"/>
                              <a:ea typeface="+mn-ea"/>
                              <a:cs typeface="+mn-cs"/>
                            </a:rPr>
                            <a:t> </a:t>
                          </a:r>
                        </a:p>
                        <a:p>
                          <a:r>
                            <a:rPr lang="en-IN" sz="2800" b="1" i="0" u="none" strike="noStrike" kern="1200" baseline="0">
                              <a:solidFill>
                                <a:schemeClr val="tx1"/>
                              </a:solidFill>
                              <a:latin typeface="+mn-lt"/>
                              <a:ea typeface="+mn-ea"/>
                              <a:cs typeface="+mn-cs"/>
                            </a:rPr>
                            <a:t>4. </a:t>
                          </a:r>
                          <a:r>
                            <a:rPr lang="en-IN" sz="2800" b="0" i="1" u="none" strike="noStrike" kern="1200" baseline="0" err="1">
                              <a:solidFill>
                                <a:schemeClr val="tx2"/>
                              </a:solidFill>
                              <a:latin typeface="+mn-lt"/>
                              <a:ea typeface="+mn-ea"/>
                              <a:cs typeface="+mn-cs"/>
                            </a:rPr>
                            <a:t>m</a:t>
                          </a:r>
                          <a:r>
                            <a:rPr lang="en-IN" sz="2800" b="0" i="0" u="none" strike="noStrike" kern="1200" baseline="0" err="1">
                              <a:solidFill>
                                <a:schemeClr val="tx2"/>
                              </a:solidFill>
                              <a:latin typeface="+mn-lt"/>
                              <a:ea typeface="+mn-ea"/>
                              <a:cs typeface="+mn-cs"/>
                            </a:rPr>
                            <a:t>∠</a:t>
                          </a:r>
                          <a:r>
                            <a:rPr lang="en-IN" sz="2800" b="0" i="1" u="none" strike="noStrike" kern="1200" baseline="0" err="1">
                              <a:solidFill>
                                <a:schemeClr val="tx2"/>
                              </a:solidFill>
                              <a:latin typeface="+mn-lt"/>
                              <a:ea typeface="+mn-ea"/>
                              <a:cs typeface="+mn-cs"/>
                            </a:rPr>
                            <a:t>NPQ</a:t>
                          </a:r>
                          <a:r>
                            <a:rPr lang="en-IN" sz="2800" b="0" i="1" u="none" strike="noStrike" kern="1200" baseline="0">
                              <a:solidFill>
                                <a:schemeClr val="tx2"/>
                              </a:solidFill>
                              <a:latin typeface="+mn-lt"/>
                              <a:ea typeface="+mn-ea"/>
                              <a:cs typeface="+mn-cs"/>
                            </a:rPr>
                            <a:t> </a:t>
                          </a:r>
                          <a:r>
                            <a:rPr lang="en-IN" sz="2800" b="0" i="0" u="none" strike="noStrike" kern="1200" baseline="0">
                              <a:solidFill>
                                <a:schemeClr val="tx2"/>
                              </a:solidFill>
                              <a:latin typeface="+mn-lt"/>
                              <a:ea typeface="+mn-ea"/>
                              <a:cs typeface="+mn-cs"/>
                            </a:rPr>
                            <a:t>&gt; </a:t>
                          </a:r>
                          <a:r>
                            <a:rPr lang="en-IN" sz="2800" b="0" i="1" u="none" strike="noStrike" kern="1200" baseline="0" err="1">
                              <a:solidFill>
                                <a:schemeClr val="tx2"/>
                              </a:solidFill>
                              <a:latin typeface="+mn-lt"/>
                              <a:ea typeface="+mn-ea"/>
                              <a:cs typeface="+mn-cs"/>
                            </a:rPr>
                            <a:t>m</a:t>
                          </a:r>
                          <a:r>
                            <a:rPr lang="en-IN" sz="2800" b="0" i="0" u="none" strike="noStrike" kern="1200" baseline="0" err="1">
                              <a:solidFill>
                                <a:schemeClr val="tx2"/>
                              </a:solidFill>
                              <a:latin typeface="+mn-lt"/>
                              <a:ea typeface="+mn-ea"/>
                              <a:cs typeface="+mn-cs"/>
                            </a:rPr>
                            <a:t>∠</a:t>
                          </a:r>
                          <a:r>
                            <a:rPr lang="en-IN" sz="2800" b="0" i="1" u="none" strike="noStrike" kern="1200" baseline="0" err="1">
                              <a:solidFill>
                                <a:schemeClr val="tx2"/>
                              </a:solidFill>
                              <a:latin typeface="+mn-lt"/>
                              <a:ea typeface="+mn-ea"/>
                              <a:cs typeface="+mn-cs"/>
                            </a:rPr>
                            <a:t>NPM</a:t>
                          </a:r>
                          <a:endParaRPr lang="en-IN" sz="2800" b="0" i="1" u="none" strike="noStrike" kern="1200" baseline="0">
                            <a:solidFill>
                              <a:schemeClr val="tx2"/>
                            </a:solidFill>
                            <a:latin typeface="+mn-lt"/>
                            <a:ea typeface="+mn-ea"/>
                            <a:cs typeface="+mn-cs"/>
                          </a:endParaRPr>
                        </a:p>
                        <a:p>
                          <a:r>
                            <a:rPr lang="en-IN" sz="2800" b="1" i="0" u="none" strike="noStrike" kern="1200" baseline="0">
                              <a:solidFill>
                                <a:schemeClr val="tx1"/>
                              </a:solidFill>
                              <a:latin typeface="+mn-lt"/>
                              <a:ea typeface="+mn-ea"/>
                              <a:cs typeface="+mn-cs"/>
                            </a:rPr>
                            <a:t>5. </a:t>
                          </a:r>
                          <a:r>
                            <a:rPr lang="en-IN" sz="2800" b="0" i="1" u="none" strike="noStrike" kern="1200" baseline="0">
                              <a:solidFill>
                                <a:schemeClr val="tx2"/>
                              </a:solidFill>
                              <a:latin typeface="+mn-lt"/>
                              <a:ea typeface="+mn-ea"/>
                              <a:cs typeface="+mn-cs"/>
                            </a:rPr>
                            <a:t>NQ </a:t>
                          </a:r>
                          <a:r>
                            <a:rPr lang="en-IN" sz="2800" b="0" i="0" u="none" strike="noStrike" kern="1200" baseline="0">
                              <a:solidFill>
                                <a:schemeClr val="tx2"/>
                              </a:solidFill>
                              <a:latin typeface="+mn-lt"/>
                              <a:ea typeface="+mn-ea"/>
                              <a:cs typeface="+mn-cs"/>
                            </a:rPr>
                            <a:t>&gt; </a:t>
                          </a:r>
                          <a:r>
                            <a:rPr lang="en-IN" sz="2800" b="0" i="1" u="none" strike="noStrike" kern="1200" baseline="0">
                              <a:solidFill>
                                <a:schemeClr val="tx2"/>
                              </a:solidFill>
                              <a:latin typeface="+mn-lt"/>
                              <a:ea typeface="+mn-ea"/>
                              <a:cs typeface="+mn-cs"/>
                            </a:rPr>
                            <a:t>NM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800" b="1" i="0" u="none" strike="noStrike" kern="1200" baseline="0">
                              <a:solidFill>
                                <a:schemeClr val="tx1"/>
                              </a:solidFill>
                              <a:latin typeface="+mn-lt"/>
                              <a:ea typeface="+mn-ea"/>
                              <a:cs typeface="+mn-cs"/>
                            </a:rPr>
                            <a:t>1. </a:t>
                          </a:r>
                          <a:r>
                            <a:rPr lang="en-IN" sz="2800" b="0" i="0" u="none" strike="noStrike" kern="1200" baseline="0">
                              <a:solidFill>
                                <a:schemeClr val="tx2"/>
                              </a:solidFill>
                              <a:latin typeface="+mn-lt"/>
                              <a:ea typeface="+mn-ea"/>
                              <a:cs typeface="+mn-cs"/>
                            </a:rPr>
                            <a:t>Given</a:t>
                          </a:r>
                        </a:p>
                        <a:p>
                          <a:r>
                            <a:rPr lang="en-IN" sz="2800" b="1" i="0" u="none" strike="noStrike" kern="1200" baseline="0">
                              <a:solidFill>
                                <a:schemeClr val="tx1"/>
                              </a:solidFill>
                              <a:latin typeface="+mn-lt"/>
                              <a:ea typeface="+mn-ea"/>
                              <a:cs typeface="+mn-cs"/>
                            </a:rPr>
                            <a:t>2. </a:t>
                          </a:r>
                          <a:r>
                            <a:rPr lang="en-IN" sz="2800" b="0" i="0" u="none" strike="noStrike" kern="1200" baseline="0">
                              <a:solidFill>
                                <a:schemeClr val="tx2"/>
                              </a:solidFill>
                              <a:latin typeface="+mn-lt"/>
                              <a:ea typeface="+mn-ea"/>
                              <a:cs typeface="+mn-cs"/>
                            </a:rPr>
                            <a:t>Reflexive Property</a:t>
                          </a:r>
                        </a:p>
                        <a:p>
                          <a:r>
                            <a:rPr lang="en-IN" sz="2800" b="1" i="0" u="none" strike="noStrike" kern="1200" baseline="0">
                              <a:solidFill>
                                <a:schemeClr val="tx1"/>
                              </a:solidFill>
                              <a:latin typeface="+mn-lt"/>
                              <a:ea typeface="+mn-ea"/>
                              <a:cs typeface="+mn-cs"/>
                            </a:rPr>
                            <a:t>3. </a:t>
                          </a:r>
                          <a:r>
                            <a:rPr lang="en-IN" sz="2800" b="0" i="0" u="none" strike="noStrike" kern="1200" baseline="0">
                              <a:solidFill>
                                <a:schemeClr val="tx2"/>
                              </a:solidFill>
                              <a:latin typeface="+mn-lt"/>
                              <a:ea typeface="+mn-ea"/>
                              <a:cs typeface="+mn-cs"/>
                            </a:rPr>
                            <a:t>Angle Addition Postulate </a:t>
                          </a:r>
                          <a:r>
                            <a:rPr lang="en-IN" sz="2800" b="0" i="0" u="none" strike="noStrike" kern="1200" baseline="0">
                              <a:solidFill>
                                <a:schemeClr val="tx1"/>
                              </a:solidFill>
                              <a:latin typeface="+mn-lt"/>
                              <a:ea typeface="+mn-ea"/>
                              <a:cs typeface="+mn-cs"/>
                            </a:rPr>
                            <a:t>	</a:t>
                          </a:r>
                        </a:p>
                        <a:p>
                          <a:r>
                            <a:rPr lang="en-IN" sz="2800" b="1" i="0" u="none" strike="noStrike" kern="1200" baseline="0">
                              <a:solidFill>
                                <a:schemeClr val="tx1"/>
                              </a:solidFill>
                              <a:latin typeface="+mn-lt"/>
                              <a:ea typeface="+mn-ea"/>
                              <a:cs typeface="+mn-cs"/>
                            </a:rPr>
                            <a:t>4. </a:t>
                          </a:r>
                          <a:r>
                            <a:rPr lang="en-IN" sz="2800" b="0" i="0" u="none" strike="noStrike" kern="1200" baseline="0">
                              <a:solidFill>
                                <a:schemeClr val="tx2"/>
                              </a:solidFill>
                              <a:latin typeface="+mn-lt"/>
                              <a:ea typeface="+mn-ea"/>
                              <a:cs typeface="+mn-cs"/>
                            </a:rPr>
                            <a:t>Definition of inequality </a:t>
                          </a:r>
                          <a:r>
                            <a:rPr lang="en-IN" sz="2800" b="0" i="0" u="none" strike="noStrike" kern="1200" baseline="0">
                              <a:solidFill>
                                <a:schemeClr val="tx1"/>
                              </a:solidFill>
                              <a:latin typeface="+mn-lt"/>
                              <a:ea typeface="+mn-ea"/>
                              <a:cs typeface="+mn-cs"/>
                            </a:rPr>
                            <a:t>	</a:t>
                          </a:r>
                        </a:p>
                        <a:p>
                          <a:r>
                            <a:rPr lang="en-IN" sz="2800" b="1" i="0" u="none" strike="noStrike" kern="1200" baseline="0">
                              <a:solidFill>
                                <a:schemeClr val="tx1"/>
                              </a:solidFill>
                              <a:latin typeface="+mn-lt"/>
                              <a:ea typeface="+mn-ea"/>
                              <a:cs typeface="+mn-cs"/>
                            </a:rPr>
                            <a:t>5. </a:t>
                          </a:r>
                          <a:r>
                            <a:rPr lang="en-IN" sz="2800" b="0" i="0" u="none" strike="noStrike" kern="1200" baseline="0">
                              <a:solidFill>
                                <a:schemeClr val="tx2"/>
                              </a:solidFill>
                              <a:latin typeface="+mn-lt"/>
                              <a:ea typeface="+mn-ea"/>
                              <a:cs typeface="+mn-cs"/>
                            </a:rPr>
                            <a:t>Hinge Theorem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4800699"/>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4471691"/>
                  </p:ext>
                </p:extLst>
              </p:nvPr>
            </p:nvGraphicFramePr>
            <p:xfrm>
              <a:off x="486153" y="2629620"/>
              <a:ext cx="10501054" cy="2744089"/>
            </p:xfrm>
            <a:graphic>
              <a:graphicData uri="http://schemas.openxmlformats.org/drawingml/2006/table">
                <a:tbl>
                  <a:tblPr firstRow="1" bandRow="1">
                    <a:tableStyleId>{2D5ABB26-0587-4C30-8999-92F81FD0307C}</a:tableStyleId>
                  </a:tblPr>
                  <a:tblGrid>
                    <a:gridCol w="5454041">
                      <a:extLst>
                        <a:ext uri="{9D8B030D-6E8A-4147-A177-3AD203B41FA5}">
                          <a16:colId xmlns:a16="http://schemas.microsoft.com/office/drawing/2014/main" val="3324239039"/>
                        </a:ext>
                      </a:extLst>
                    </a:gridCol>
                    <a:gridCol w="5047013">
                      <a:extLst>
                        <a:ext uri="{9D8B030D-6E8A-4147-A177-3AD203B41FA5}">
                          <a16:colId xmlns:a16="http://schemas.microsoft.com/office/drawing/2014/main" val="1525635865"/>
                        </a:ext>
                      </a:extLst>
                    </a:gridCol>
                  </a:tblGrid>
                  <a:tr h="518160">
                    <a:tc>
                      <a:txBody>
                        <a:bodyPr/>
                        <a:lstStyle/>
                        <a:p>
                          <a:pPr algn="ctr"/>
                          <a:r>
                            <a:rPr lang="en-IN" sz="2800" b="1"/>
                            <a:t>Statements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b="1"/>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5664315"/>
                      </a:ext>
                    </a:extLst>
                  </a:tr>
                  <a:tr h="222592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5956" r="-92737" b="-7377"/>
                          </a:stretch>
                        </a:blipFill>
                      </a:tcPr>
                    </a:tc>
                    <a:tc>
                      <a:txBody>
                        <a:bodyPr/>
                        <a:lstStyle/>
                        <a:p>
                          <a:r>
                            <a:rPr lang="en-IN" sz="2800" b="1" i="0" u="none" strike="noStrike" kern="1200" baseline="0">
                              <a:solidFill>
                                <a:schemeClr val="tx1"/>
                              </a:solidFill>
                              <a:latin typeface="+mn-lt"/>
                              <a:ea typeface="+mn-ea"/>
                              <a:cs typeface="+mn-cs"/>
                            </a:rPr>
                            <a:t>1. </a:t>
                          </a:r>
                          <a:r>
                            <a:rPr lang="en-IN" sz="2800" b="0" i="0" u="none" strike="noStrike" kern="1200" baseline="0">
                              <a:solidFill>
                                <a:schemeClr val="tx2"/>
                              </a:solidFill>
                              <a:latin typeface="+mn-lt"/>
                              <a:ea typeface="+mn-ea"/>
                              <a:cs typeface="+mn-cs"/>
                            </a:rPr>
                            <a:t>Given</a:t>
                          </a:r>
                        </a:p>
                        <a:p>
                          <a:r>
                            <a:rPr lang="en-IN" sz="2800" b="1" i="0" u="none" strike="noStrike" kern="1200" baseline="0">
                              <a:solidFill>
                                <a:schemeClr val="tx1"/>
                              </a:solidFill>
                              <a:latin typeface="+mn-lt"/>
                              <a:ea typeface="+mn-ea"/>
                              <a:cs typeface="+mn-cs"/>
                            </a:rPr>
                            <a:t>2. </a:t>
                          </a:r>
                          <a:r>
                            <a:rPr lang="en-IN" sz="2800" b="0" i="0" u="none" strike="noStrike" kern="1200" baseline="0">
                              <a:solidFill>
                                <a:schemeClr val="tx2"/>
                              </a:solidFill>
                              <a:latin typeface="+mn-lt"/>
                              <a:ea typeface="+mn-ea"/>
                              <a:cs typeface="+mn-cs"/>
                            </a:rPr>
                            <a:t>Reflexive Property</a:t>
                          </a:r>
                        </a:p>
                        <a:p>
                          <a:r>
                            <a:rPr lang="en-IN" sz="2800" b="1" i="0" u="none" strike="noStrike" kern="1200" baseline="0">
                              <a:solidFill>
                                <a:schemeClr val="tx1"/>
                              </a:solidFill>
                              <a:latin typeface="+mn-lt"/>
                              <a:ea typeface="+mn-ea"/>
                              <a:cs typeface="+mn-cs"/>
                            </a:rPr>
                            <a:t>3. </a:t>
                          </a:r>
                          <a:r>
                            <a:rPr lang="en-IN" sz="2800" b="0" i="0" u="none" strike="noStrike" kern="1200" baseline="0">
                              <a:solidFill>
                                <a:schemeClr val="tx2"/>
                              </a:solidFill>
                              <a:latin typeface="+mn-lt"/>
                              <a:ea typeface="+mn-ea"/>
                              <a:cs typeface="+mn-cs"/>
                            </a:rPr>
                            <a:t>Angle Addition Postulate </a:t>
                          </a:r>
                          <a:r>
                            <a:rPr lang="en-IN" sz="2800" b="0" i="0" u="none" strike="noStrike" kern="1200" baseline="0">
                              <a:solidFill>
                                <a:schemeClr val="tx1"/>
                              </a:solidFill>
                              <a:latin typeface="+mn-lt"/>
                              <a:ea typeface="+mn-ea"/>
                              <a:cs typeface="+mn-cs"/>
                            </a:rPr>
                            <a:t>	</a:t>
                          </a:r>
                        </a:p>
                        <a:p>
                          <a:r>
                            <a:rPr lang="en-IN" sz="2800" b="1" i="0" u="none" strike="noStrike" kern="1200" baseline="0">
                              <a:solidFill>
                                <a:schemeClr val="tx1"/>
                              </a:solidFill>
                              <a:latin typeface="+mn-lt"/>
                              <a:ea typeface="+mn-ea"/>
                              <a:cs typeface="+mn-cs"/>
                            </a:rPr>
                            <a:t>4. </a:t>
                          </a:r>
                          <a:r>
                            <a:rPr lang="en-IN" sz="2800" b="0" i="0" u="none" strike="noStrike" kern="1200" baseline="0">
                              <a:solidFill>
                                <a:schemeClr val="tx2"/>
                              </a:solidFill>
                              <a:latin typeface="+mn-lt"/>
                              <a:ea typeface="+mn-ea"/>
                              <a:cs typeface="+mn-cs"/>
                            </a:rPr>
                            <a:t>Definition of inequality </a:t>
                          </a:r>
                          <a:r>
                            <a:rPr lang="en-IN" sz="2800" b="0" i="0" u="none" strike="noStrike" kern="1200" baseline="0">
                              <a:solidFill>
                                <a:schemeClr val="tx1"/>
                              </a:solidFill>
                              <a:latin typeface="+mn-lt"/>
                              <a:ea typeface="+mn-ea"/>
                              <a:cs typeface="+mn-cs"/>
                            </a:rPr>
                            <a:t>	</a:t>
                          </a:r>
                        </a:p>
                        <a:p>
                          <a:r>
                            <a:rPr lang="en-IN" sz="2800" b="1" i="0" u="none" strike="noStrike" kern="1200" baseline="0">
                              <a:solidFill>
                                <a:schemeClr val="tx1"/>
                              </a:solidFill>
                              <a:latin typeface="+mn-lt"/>
                              <a:ea typeface="+mn-ea"/>
                              <a:cs typeface="+mn-cs"/>
                            </a:rPr>
                            <a:t>5. </a:t>
                          </a:r>
                          <a:r>
                            <a:rPr lang="en-IN" sz="2800" b="0" i="0" u="none" strike="noStrike" kern="1200" baseline="0">
                              <a:solidFill>
                                <a:schemeClr val="tx2"/>
                              </a:solidFill>
                              <a:latin typeface="+mn-lt"/>
                              <a:ea typeface="+mn-ea"/>
                              <a:cs typeface="+mn-cs"/>
                            </a:rPr>
                            <a:t>Hinge Theorem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4800699"/>
                      </a:ext>
                    </a:extLst>
                  </a:tr>
                </a:tbl>
              </a:graphicData>
            </a:graphic>
          </p:graphicFrame>
        </mc:Fallback>
      </mc:AlternateContent>
      <p:sp>
        <p:nvSpPr>
          <p:cNvPr id="6" name="Content Placeholder 2">
            <a:extLst>
              <a:ext uri="{FF2B5EF4-FFF2-40B4-BE49-F238E27FC236}">
                <a16:creationId xmlns:a16="http://schemas.microsoft.com/office/drawing/2014/main" id="{77060D2D-6CC3-49DE-84F9-AD421337CB92}"/>
              </a:ext>
            </a:extLst>
          </p:cNvPr>
          <p:cNvSpPr txBox="1">
            <a:spLocks/>
          </p:cNvSpPr>
          <p:nvPr/>
        </p:nvSpPr>
        <p:spPr>
          <a:xfrm>
            <a:off x="486153" y="1781494"/>
            <a:ext cx="1516069" cy="61496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Proof: </a:t>
            </a:r>
            <a:endParaRPr lang="en-IN" sz="2800">
              <a:solidFill>
                <a:schemeClr val="tx1"/>
              </a:solidFill>
            </a:endParaRPr>
          </a:p>
        </p:txBody>
      </p:sp>
    </p:spTree>
    <p:extLst>
      <p:ext uri="{BB962C8B-B14F-4D97-AF65-F5344CB8AC3E}">
        <p14:creationId xmlns:p14="http://schemas.microsoft.com/office/powerpoint/2010/main" val="123684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6855327" cy="378918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Complete the two-column proof. </a:t>
                </a:r>
              </a:p>
              <a:p>
                <a:endParaRPr lang="en-IN" sz="2800"/>
              </a:p>
              <a:p>
                <a:pPr marL="1201738" indent="-1201738"/>
                <a:r>
                  <a:rPr lang="en-IN" sz="2800" b="1">
                    <a:solidFill>
                      <a:schemeClr val="tx1"/>
                    </a:solidFill>
                  </a:rPr>
                  <a:t>Given:</a:t>
                </a:r>
                <a:r>
                  <a:rPr lang="en-IN" sz="2800" b="1"/>
                  <a:t>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𝐻𝐺</m:t>
                        </m:r>
                      </m:e>
                    </m:acc>
                    <m:r>
                      <a:rPr lang="en-US" sz="2800" i="1">
                        <a:latin typeface="Cambria Math" panose="02040503050406030204" pitchFamily="18" charset="0"/>
                        <a:ea typeface="Cambria Math" panose="02040503050406030204" pitchFamily="18" charset="0"/>
                      </a:rPr>
                      <m:t>≅</m:t>
                    </m:r>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𝐹𝐺</m:t>
                        </m:r>
                      </m:e>
                    </m:acc>
                    <m:r>
                      <a:rPr lang="en-US" sz="2800" b="0" i="1" smtClean="0">
                        <a:latin typeface="Cambria Math" panose="02040503050406030204" pitchFamily="18" charset="0"/>
                      </a:rPr>
                      <m:t>,</m:t>
                    </m:r>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𝐵𝐻</m:t>
                        </m:r>
                      </m:e>
                    </m:acc>
                    <m:r>
                      <a:rPr lang="en-US" sz="2800" i="1">
                        <a:latin typeface="Cambria Math" panose="02040503050406030204" pitchFamily="18" charset="0"/>
                        <a:ea typeface="Cambria Math" panose="02040503050406030204" pitchFamily="18" charset="0"/>
                      </a:rPr>
                      <m:t>≅</m:t>
                    </m:r>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𝐵𝐹</m:t>
                        </m:r>
                      </m:e>
                    </m:acc>
                  </m:oMath>
                </a14:m>
                <a:r>
                  <a:rPr lang="en-IN" sz="2800"/>
                  <a:t> </a:t>
                </a:r>
                <a:br>
                  <a:rPr lang="en-IN" sz="2800"/>
                </a:br>
                <a:r>
                  <a:rPr lang="en-IN" sz="2800" i="1"/>
                  <a:t>G</a:t>
                </a:r>
                <a:r>
                  <a:rPr lang="en-IN" sz="2800"/>
                  <a:t> is the midpoint of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𝐴𝐶</m:t>
                        </m:r>
                      </m:e>
                    </m:acc>
                  </m:oMath>
                </a14:m>
                <a:r>
                  <a:rPr lang="en-IN" sz="2800" i="1"/>
                  <a:t>. </a:t>
                </a:r>
                <a:br>
                  <a:rPr lang="en-IN" sz="2800" i="1"/>
                </a:br>
                <a:r>
                  <a:rPr lang="en-IN" sz="2800" i="1" err="1"/>
                  <a:t>m∠CGH</a:t>
                </a:r>
                <a:r>
                  <a:rPr lang="en-IN" sz="2800" i="1">
                    <a:latin typeface="Arial" panose="020B0604020202020204" pitchFamily="34" charset="0"/>
                    <a:cs typeface="Arial" panose="020B0604020202020204" pitchFamily="34" charset="0"/>
                  </a:rPr>
                  <a:t> </a:t>
                </a:r>
                <a:r>
                  <a:rPr lang="en-IN" sz="2800" i="1"/>
                  <a:t>&gt; </a:t>
                </a:r>
                <a:r>
                  <a:rPr lang="en-IN" sz="2800" i="1" err="1"/>
                  <a:t>m∠AGF</a:t>
                </a:r>
                <a:r>
                  <a:rPr lang="en-IN" sz="2800" i="1"/>
                  <a:t> </a:t>
                </a:r>
                <a:endParaRPr lang="en-IN" sz="2800"/>
              </a:p>
              <a:p>
                <a:r>
                  <a:rPr lang="en-IN" sz="2800" b="1">
                    <a:solidFill>
                      <a:schemeClr val="tx1"/>
                    </a:solidFill>
                  </a:rPr>
                  <a:t>Prove:</a:t>
                </a:r>
                <a:r>
                  <a:rPr lang="en-IN" sz="2800" b="1"/>
                  <a:t> </a:t>
                </a:r>
                <a:r>
                  <a:rPr lang="en-IN" sz="2800" i="1"/>
                  <a:t>BC</a:t>
                </a:r>
                <a:r>
                  <a:rPr lang="en-IN" sz="2800" i="1">
                    <a:latin typeface="Arial" panose="020B0604020202020204" pitchFamily="34" charset="0"/>
                    <a:cs typeface="Arial" panose="020B0604020202020204" pitchFamily="34" charset="0"/>
                  </a:rPr>
                  <a:t> </a:t>
                </a:r>
                <a:r>
                  <a:rPr lang="en-IN" sz="2800" i="1"/>
                  <a:t>&gt; AB </a:t>
                </a:r>
                <a:endParaRPr lang="en-IN" sz="280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5"/>
                <a:ext cx="6855327" cy="3789187"/>
              </a:xfrm>
              <a:prstGeom prst="rect">
                <a:avLst/>
              </a:prstGeom>
              <a:blipFill>
                <a:blip r:embed="rId3"/>
                <a:stretch>
                  <a:fillRect l="-1778" t="-1608" b="-1768"/>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0070C0"/>
                </a:solidFill>
              </a:rPr>
            </a:br>
            <a:r>
              <a:rPr lang="en-IN" sz="2800" b="0">
                <a:solidFill>
                  <a:schemeClr val="tx1"/>
                </a:solidFill>
              </a:rPr>
              <a:t>Prove Triangle Relationships by Using the Hinge Theorem</a:t>
            </a:r>
            <a:endParaRPr lang="en-US" sz="2800" b="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3117" y="2271459"/>
            <a:ext cx="2639283" cy="2489454"/>
          </a:xfrm>
          <a:prstGeom prst="rect">
            <a:avLst/>
          </a:prstGeom>
        </p:spPr>
      </p:pic>
    </p:spTree>
    <p:extLst>
      <p:ext uri="{BB962C8B-B14F-4D97-AF65-F5344CB8AC3E}">
        <p14:creationId xmlns:p14="http://schemas.microsoft.com/office/powerpoint/2010/main" val="766346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855327" cy="288790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0070C0"/>
                </a:solidFill>
              </a:rPr>
            </a:br>
            <a:r>
              <a:rPr lang="en-IN" sz="2800" b="0">
                <a:solidFill>
                  <a:schemeClr val="tx1"/>
                </a:solidFill>
              </a:rPr>
              <a:t>Prove Triangle Relationships by Using the Hinge Theorem</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763814716"/>
                  </p:ext>
                </p:extLst>
              </p:nvPr>
            </p:nvGraphicFramePr>
            <p:xfrm>
              <a:off x="459871" y="1714499"/>
              <a:ext cx="11122528" cy="4603173"/>
            </p:xfrm>
            <a:graphic>
              <a:graphicData uri="http://schemas.openxmlformats.org/drawingml/2006/table">
                <a:tbl>
                  <a:tblPr firstRow="1" bandRow="1">
                    <a:tableStyleId>{2D5ABB26-0587-4C30-8999-92F81FD0307C}</a:tableStyleId>
                  </a:tblPr>
                  <a:tblGrid>
                    <a:gridCol w="5561264">
                      <a:extLst>
                        <a:ext uri="{9D8B030D-6E8A-4147-A177-3AD203B41FA5}">
                          <a16:colId xmlns:a16="http://schemas.microsoft.com/office/drawing/2014/main" val="3329662684"/>
                        </a:ext>
                      </a:extLst>
                    </a:gridCol>
                    <a:gridCol w="5561264">
                      <a:extLst>
                        <a:ext uri="{9D8B030D-6E8A-4147-A177-3AD203B41FA5}">
                          <a16:colId xmlns:a16="http://schemas.microsoft.com/office/drawing/2014/main" val="2796248605"/>
                        </a:ext>
                      </a:extLst>
                    </a:gridCol>
                  </a:tblGrid>
                  <a:tr h="494211">
                    <a:tc>
                      <a:txBody>
                        <a:bodyPr/>
                        <a:lstStyle/>
                        <a:p>
                          <a:pPr algn="ctr"/>
                          <a:r>
                            <a:rPr lang="en-IN" sz="2600" b="1"/>
                            <a:t>Statements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600" b="1"/>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9793432"/>
                      </a:ext>
                    </a:extLst>
                  </a:tr>
                  <a:tr h="4108962">
                    <a:tc>
                      <a:txBody>
                        <a:bodyPr/>
                        <a:lstStyle/>
                        <a:p>
                          <a:r>
                            <a:rPr lang="en-IN" sz="2600" b="1" i="0" u="none" strike="noStrike" kern="1200" baseline="0">
                              <a:solidFill>
                                <a:schemeClr val="tx1"/>
                              </a:solidFill>
                              <a:latin typeface="+mn-lt"/>
                              <a:ea typeface="+mn-ea"/>
                              <a:cs typeface="+mn-cs"/>
                            </a:rPr>
                            <a:t>1. </a:t>
                          </a:r>
                          <a14:m>
                            <m:oMath xmlns:m="http://schemas.openxmlformats.org/officeDocument/2006/math">
                              <m:acc>
                                <m:accPr>
                                  <m:chr m:val="̅"/>
                                  <m:ctrlPr>
                                    <a:rPr lang="en-IN" sz="2600" i="1" smtClean="0">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𝐻𝐺</m:t>
                                  </m:r>
                                </m:e>
                              </m:acc>
                              <m:r>
                                <a:rPr lang="en-US" sz="2600" i="1">
                                  <a:solidFill>
                                    <a:schemeClr val="tx2"/>
                                  </a:solidFill>
                                  <a:latin typeface="Cambria Math" panose="02040503050406030204" pitchFamily="18" charset="0"/>
                                  <a:ea typeface="Cambria Math" panose="02040503050406030204" pitchFamily="18" charset="0"/>
                                </a:rPr>
                                <m:t>≅</m:t>
                              </m:r>
                              <m:acc>
                                <m:accPr>
                                  <m:chr m:val="̅"/>
                                  <m:ctrlPr>
                                    <a:rPr lang="en-IN" sz="2600" i="1">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𝐹𝐺</m:t>
                                  </m:r>
                                </m:e>
                              </m:acc>
                              <m:r>
                                <a:rPr lang="en-US" sz="2600" b="0" i="1" smtClean="0">
                                  <a:solidFill>
                                    <a:schemeClr val="tx2"/>
                                  </a:solidFill>
                                  <a:latin typeface="Cambria Math" panose="02040503050406030204" pitchFamily="18" charset="0"/>
                                </a:rPr>
                                <m:t>,</m:t>
                              </m:r>
                              <m:acc>
                                <m:accPr>
                                  <m:chr m:val="̅"/>
                                  <m:ctrlPr>
                                    <a:rPr lang="en-IN" sz="2600" i="1">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𝐵𝐻</m:t>
                                  </m:r>
                                </m:e>
                              </m:acc>
                              <m:r>
                                <a:rPr lang="en-US" sz="2600" i="1">
                                  <a:solidFill>
                                    <a:schemeClr val="tx2"/>
                                  </a:solidFill>
                                  <a:latin typeface="Cambria Math" panose="02040503050406030204" pitchFamily="18" charset="0"/>
                                  <a:ea typeface="Cambria Math" panose="02040503050406030204" pitchFamily="18" charset="0"/>
                                </a:rPr>
                                <m:t>≅</m:t>
                              </m:r>
                              <m:acc>
                                <m:accPr>
                                  <m:chr m:val="̅"/>
                                  <m:ctrlPr>
                                    <a:rPr lang="en-IN" sz="2600" i="1">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𝐵𝐹</m:t>
                                  </m:r>
                                </m:e>
                              </m:acc>
                            </m:oMath>
                          </a14:m>
                          <a:endParaRPr lang="en-IN" sz="2600" b="0" i="0" u="none" strike="noStrike" kern="1200" baseline="0">
                            <a:solidFill>
                              <a:schemeClr val="tx1"/>
                            </a:solidFill>
                            <a:latin typeface="+mn-lt"/>
                            <a:ea typeface="+mn-ea"/>
                            <a:cs typeface="+mn-cs"/>
                          </a:endParaRPr>
                        </a:p>
                        <a:p>
                          <a:r>
                            <a:rPr lang="en-IN" sz="2600" b="1" i="0" u="none" strike="noStrike" kern="1200" baseline="0">
                              <a:solidFill>
                                <a:schemeClr val="tx1"/>
                              </a:solidFill>
                              <a:latin typeface="+mn-lt"/>
                              <a:ea typeface="+mn-ea"/>
                              <a:cs typeface="+mn-cs"/>
                            </a:rPr>
                            <a:t>2. </a:t>
                          </a:r>
                          <a:r>
                            <a:rPr lang="en-IN" sz="2600" b="0" i="1" u="none" strike="noStrike" kern="1200" baseline="0">
                              <a:solidFill>
                                <a:schemeClr val="tx2"/>
                              </a:solidFill>
                              <a:latin typeface="+mn-lt"/>
                              <a:ea typeface="+mn-ea"/>
                              <a:cs typeface="+mn-cs"/>
                            </a:rPr>
                            <a:t>G </a:t>
                          </a:r>
                          <a:r>
                            <a:rPr lang="en-IN" sz="2600" b="0" i="0" u="none" strike="noStrike" kern="1200" baseline="0">
                              <a:solidFill>
                                <a:schemeClr val="tx2"/>
                              </a:solidFill>
                              <a:latin typeface="+mn-lt"/>
                              <a:ea typeface="+mn-ea"/>
                              <a:cs typeface="+mn-cs"/>
                            </a:rPr>
                            <a:t>is the midpoint of </a:t>
                          </a:r>
                          <a14:m>
                            <m:oMath xmlns:m="http://schemas.openxmlformats.org/officeDocument/2006/math">
                              <m:acc>
                                <m:accPr>
                                  <m:chr m:val="̅"/>
                                  <m:ctrlPr>
                                    <a:rPr lang="en-IN" sz="2600" i="1" smtClean="0">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𝐴𝐶</m:t>
                                  </m:r>
                                </m:e>
                              </m:acc>
                            </m:oMath>
                          </a14:m>
                          <a:r>
                            <a:rPr lang="en-IN" sz="2600" b="0" i="0" u="none" strike="noStrike" kern="1200" baseline="0">
                              <a:solidFill>
                                <a:schemeClr val="tx2"/>
                              </a:solidFill>
                              <a:latin typeface="+mn-lt"/>
                              <a:ea typeface="+mn-ea"/>
                              <a:cs typeface="+mn-cs"/>
                            </a:rPr>
                            <a:t>.</a:t>
                          </a:r>
                          <a:endParaRPr lang="en-IN" sz="2600" b="0" i="0" u="none" strike="noStrike" kern="1200" baseline="0">
                            <a:solidFill>
                              <a:schemeClr val="tx1"/>
                            </a:solidFill>
                            <a:latin typeface="+mn-lt"/>
                            <a:ea typeface="+mn-ea"/>
                            <a:cs typeface="+mn-cs"/>
                          </a:endParaRPr>
                        </a:p>
                        <a:p>
                          <a:r>
                            <a:rPr lang="en-IN" sz="2600" b="1" i="0" u="none" strike="noStrike" kern="1200" baseline="0">
                              <a:solidFill>
                                <a:schemeClr val="tx1"/>
                              </a:solidFill>
                              <a:latin typeface="+mn-lt"/>
                              <a:ea typeface="+mn-ea"/>
                              <a:cs typeface="+mn-cs"/>
                            </a:rPr>
                            <a:t>3. </a:t>
                          </a:r>
                          <a:r>
                            <a:rPr lang="en-IN" sz="2600" b="0" i="1" u="none" strike="noStrike" kern="1200" baseline="0" err="1">
                              <a:solidFill>
                                <a:schemeClr val="tx2"/>
                              </a:solidFill>
                              <a:latin typeface="+mn-lt"/>
                              <a:ea typeface="+mn-ea"/>
                              <a:cs typeface="+mn-cs"/>
                            </a:rPr>
                            <a:t>m</a:t>
                          </a:r>
                          <a:r>
                            <a:rPr lang="en-IN" sz="2600" b="0" i="0" u="none" strike="noStrike" kern="1200" baseline="0" err="1">
                              <a:solidFill>
                                <a:schemeClr val="tx2"/>
                              </a:solidFill>
                              <a:latin typeface="+mn-lt"/>
                              <a:ea typeface="+mn-ea"/>
                              <a:cs typeface="+mn-cs"/>
                            </a:rPr>
                            <a:t>∠</a:t>
                          </a:r>
                          <a:r>
                            <a:rPr lang="en-IN" sz="2600" b="0" i="1" u="none" strike="noStrike" kern="1200" baseline="0" err="1">
                              <a:solidFill>
                                <a:schemeClr val="tx2"/>
                              </a:solidFill>
                              <a:latin typeface="+mn-lt"/>
                              <a:ea typeface="+mn-ea"/>
                              <a:cs typeface="+mn-cs"/>
                            </a:rPr>
                            <a:t>CGH</a:t>
                          </a:r>
                          <a:r>
                            <a:rPr lang="en-IN" sz="2400" i="1">
                              <a:latin typeface="Arial" panose="020B0604020202020204" pitchFamily="34" charset="0"/>
                              <a:cs typeface="Arial" panose="020B0604020202020204" pitchFamily="34" charset="0"/>
                            </a:rPr>
                            <a:t> </a:t>
                          </a:r>
                          <a:r>
                            <a:rPr lang="en-IN" sz="2600" b="0" i="0" u="none" strike="noStrike" kern="1200" baseline="0">
                              <a:solidFill>
                                <a:schemeClr val="tx2"/>
                              </a:solidFill>
                              <a:latin typeface="+mn-lt"/>
                              <a:ea typeface="+mn-ea"/>
                              <a:cs typeface="+mn-cs"/>
                            </a:rPr>
                            <a:t>&gt; </a:t>
                          </a:r>
                          <a:r>
                            <a:rPr lang="en-IN" sz="2600" b="0" i="1" u="none" strike="noStrike" kern="1200" baseline="0" err="1">
                              <a:solidFill>
                                <a:schemeClr val="tx2"/>
                              </a:solidFill>
                              <a:latin typeface="+mn-lt"/>
                              <a:ea typeface="+mn-ea"/>
                              <a:cs typeface="+mn-cs"/>
                            </a:rPr>
                            <a:t>m</a:t>
                          </a:r>
                          <a:r>
                            <a:rPr lang="en-IN" sz="2600" b="0" i="0" u="none" strike="noStrike" kern="1200" baseline="0" err="1">
                              <a:solidFill>
                                <a:schemeClr val="tx2"/>
                              </a:solidFill>
                              <a:latin typeface="+mn-lt"/>
                              <a:ea typeface="+mn-ea"/>
                              <a:cs typeface="+mn-cs"/>
                            </a:rPr>
                            <a:t>∠</a:t>
                          </a:r>
                          <a:r>
                            <a:rPr lang="en-IN" sz="2600" b="0" i="1" u="none" strike="noStrike" kern="1200" baseline="0" err="1">
                              <a:solidFill>
                                <a:schemeClr val="tx2"/>
                              </a:solidFill>
                              <a:latin typeface="+mn-lt"/>
                              <a:ea typeface="+mn-ea"/>
                              <a:cs typeface="+mn-cs"/>
                            </a:rPr>
                            <a:t>AGF</a:t>
                          </a:r>
                          <a:endParaRPr lang="en-IN" sz="2600" b="0" i="1" u="none" strike="noStrike" kern="1200" baseline="0">
                            <a:solidFill>
                              <a:schemeClr val="tx2"/>
                            </a:solidFill>
                            <a:latin typeface="+mn-lt"/>
                            <a:ea typeface="+mn-ea"/>
                            <a:cs typeface="+mn-cs"/>
                          </a:endParaRPr>
                        </a:p>
                        <a:p>
                          <a:r>
                            <a:rPr lang="en-IN" sz="2600" b="1" i="0" u="none" strike="noStrike" kern="1200" baseline="0">
                              <a:solidFill>
                                <a:schemeClr val="tx1"/>
                              </a:solidFill>
                              <a:latin typeface="+mn-lt"/>
                              <a:ea typeface="+mn-ea"/>
                              <a:cs typeface="+mn-cs"/>
                            </a:rPr>
                            <a:t>4. </a:t>
                          </a:r>
                          <a:r>
                            <a:rPr lang="en-IN" sz="2600" b="0" i="1" u="none" strike="noStrike" kern="1200" baseline="0">
                              <a:solidFill>
                                <a:schemeClr val="tx2"/>
                              </a:solidFill>
                              <a:latin typeface="+mn-lt"/>
                              <a:ea typeface="+mn-ea"/>
                              <a:cs typeface="+mn-cs"/>
                            </a:rPr>
                            <a:t>CG </a:t>
                          </a:r>
                          <a:r>
                            <a:rPr lang="en-IN" sz="2600" b="0" i="0" u="none" strike="noStrike" kern="1200" baseline="0">
                              <a:solidFill>
                                <a:schemeClr val="tx2"/>
                              </a:solidFill>
                              <a:latin typeface="+mn-lt"/>
                              <a:ea typeface="+mn-ea"/>
                              <a:cs typeface="+mn-cs"/>
                            </a:rPr>
                            <a:t>= </a:t>
                          </a:r>
                          <a:r>
                            <a:rPr lang="en-IN" sz="2600" b="0" i="1" u="none" strike="noStrike" kern="1200" baseline="0">
                              <a:solidFill>
                                <a:schemeClr val="tx2"/>
                              </a:solidFill>
                              <a:latin typeface="+mn-lt"/>
                              <a:ea typeface="+mn-ea"/>
                              <a:cs typeface="+mn-cs"/>
                            </a:rPr>
                            <a:t>AG</a:t>
                          </a:r>
                          <a:endParaRPr lang="en-IN" sz="2600" b="0" i="0" u="none" strike="noStrike" kern="1200" baseline="0">
                            <a:solidFill>
                              <a:schemeClr val="tx2"/>
                            </a:solidFill>
                            <a:latin typeface="+mn-lt"/>
                            <a:ea typeface="+mn-ea"/>
                            <a:cs typeface="+mn-cs"/>
                          </a:endParaRPr>
                        </a:p>
                        <a:p>
                          <a:r>
                            <a:rPr lang="en-IN" sz="2600" b="1" i="0" u="none" strike="noStrike" kern="1200" baseline="0">
                              <a:solidFill>
                                <a:schemeClr val="tx1"/>
                              </a:solidFill>
                              <a:latin typeface="+mn-lt"/>
                              <a:ea typeface="+mn-ea"/>
                              <a:cs typeface="+mn-cs"/>
                            </a:rPr>
                            <a:t>5. </a:t>
                          </a:r>
                          <a:r>
                            <a:rPr lang="en-IN" sz="2600" b="0" i="1" u="none" strike="noStrike" kern="1200" baseline="0">
                              <a:solidFill>
                                <a:schemeClr val="tx2"/>
                              </a:solidFill>
                              <a:latin typeface="+mn-lt"/>
                              <a:ea typeface="+mn-ea"/>
                              <a:cs typeface="+mn-cs"/>
                            </a:rPr>
                            <a:t>CH </a:t>
                          </a:r>
                          <a:r>
                            <a:rPr lang="en-IN" sz="2600" b="0" i="0" u="none" strike="noStrike" kern="1200" baseline="0">
                              <a:solidFill>
                                <a:schemeClr val="tx2"/>
                              </a:solidFill>
                              <a:latin typeface="+mn-lt"/>
                              <a:ea typeface="+mn-ea"/>
                              <a:cs typeface="+mn-cs"/>
                            </a:rPr>
                            <a:t>&gt; </a:t>
                          </a:r>
                          <a:r>
                            <a:rPr lang="en-IN" sz="2600" b="0" i="1" u="none" strike="noStrike" kern="1200" baseline="0">
                              <a:solidFill>
                                <a:schemeClr val="tx2"/>
                              </a:solidFill>
                              <a:latin typeface="+mn-lt"/>
                              <a:ea typeface="+mn-ea"/>
                              <a:cs typeface="+mn-cs"/>
                            </a:rPr>
                            <a:t>AF</a:t>
                          </a:r>
                        </a:p>
                        <a:p>
                          <a:r>
                            <a:rPr lang="en-IN" sz="2600" b="1" i="0" u="none" strike="noStrike" kern="1200" baseline="0">
                              <a:solidFill>
                                <a:schemeClr val="tx1"/>
                              </a:solidFill>
                              <a:latin typeface="+mn-lt"/>
                              <a:ea typeface="+mn-ea"/>
                              <a:cs typeface="+mn-cs"/>
                            </a:rPr>
                            <a:t>6. </a:t>
                          </a:r>
                          <a:r>
                            <a:rPr lang="en-IN" sz="2600" b="0" i="1" u="none" strike="noStrike" kern="1200" baseline="0">
                              <a:solidFill>
                                <a:schemeClr val="tx2"/>
                              </a:solidFill>
                              <a:latin typeface="+mn-lt"/>
                              <a:ea typeface="+mn-ea"/>
                              <a:cs typeface="+mn-cs"/>
                            </a:rPr>
                            <a:t>BH </a:t>
                          </a:r>
                          <a:r>
                            <a:rPr lang="en-IN" sz="2600" b="0" i="0" u="none" strike="noStrike" kern="1200" baseline="0">
                              <a:solidFill>
                                <a:schemeClr val="tx2"/>
                              </a:solidFill>
                              <a:latin typeface="+mn-lt"/>
                              <a:ea typeface="+mn-ea"/>
                              <a:cs typeface="+mn-cs"/>
                            </a:rPr>
                            <a:t>= </a:t>
                          </a:r>
                          <a:r>
                            <a:rPr lang="en-IN" sz="2600" b="0" i="1" u="none" strike="noStrike" kern="1200" baseline="0">
                              <a:solidFill>
                                <a:schemeClr val="tx2"/>
                              </a:solidFill>
                              <a:latin typeface="+mn-lt"/>
                              <a:ea typeface="+mn-ea"/>
                              <a:cs typeface="+mn-cs"/>
                            </a:rPr>
                            <a:t>BF</a:t>
                          </a:r>
                          <a:endParaRPr lang="en-US" sz="2600" b="0" i="1" u="none" strike="noStrike" kern="1200" baseline="0">
                            <a:solidFill>
                              <a:schemeClr val="tx2"/>
                            </a:solidFill>
                            <a:latin typeface="+mn-lt"/>
                            <a:ea typeface="+mn-ea"/>
                            <a:cs typeface="+mn-cs"/>
                          </a:endParaRPr>
                        </a:p>
                        <a:p>
                          <a:r>
                            <a:rPr lang="da-DK" sz="2600" b="1" i="0" u="none" strike="noStrike" kern="1200" baseline="0">
                              <a:solidFill>
                                <a:schemeClr val="tx1"/>
                              </a:solidFill>
                              <a:latin typeface="+mn-lt"/>
                              <a:ea typeface="+mn-ea"/>
                              <a:cs typeface="+mn-cs"/>
                            </a:rPr>
                            <a:t>7. </a:t>
                          </a:r>
                          <a:r>
                            <a:rPr lang="da-DK" sz="2600" b="0" i="1" u="none" strike="noStrike" kern="1200" baseline="0">
                              <a:solidFill>
                                <a:schemeClr val="tx2"/>
                              </a:solidFill>
                              <a:latin typeface="+mn-lt"/>
                              <a:ea typeface="+mn-ea"/>
                              <a:cs typeface="+mn-cs"/>
                            </a:rPr>
                            <a:t>CH</a:t>
                          </a:r>
                          <a:r>
                            <a:rPr lang="en-IN" sz="2400" i="1">
                              <a:latin typeface="Arial" panose="020B0604020202020204" pitchFamily="34" charset="0"/>
                              <a:cs typeface="Arial" panose="020B0604020202020204" pitchFamily="34" charset="0"/>
                            </a:rPr>
                            <a:t> </a:t>
                          </a:r>
                          <a:r>
                            <a:rPr lang="da-DK" sz="2600" b="0" i="0" u="none" strike="noStrike" kern="1200" baseline="0">
                              <a:solidFill>
                                <a:schemeClr val="tx2"/>
                              </a:solidFill>
                              <a:latin typeface="+mn-lt"/>
                              <a:ea typeface="+mn-ea"/>
                              <a:cs typeface="+mn-cs"/>
                            </a:rPr>
                            <a:t>+ </a:t>
                          </a:r>
                          <a:r>
                            <a:rPr lang="da-DK" sz="2600" b="0" i="1" u="none" strike="noStrike" kern="1200" baseline="0">
                              <a:solidFill>
                                <a:schemeClr val="tx2"/>
                              </a:solidFill>
                              <a:latin typeface="+mn-lt"/>
                              <a:ea typeface="+mn-ea"/>
                              <a:cs typeface="+mn-cs"/>
                            </a:rPr>
                            <a:t>BH</a:t>
                          </a:r>
                          <a:r>
                            <a:rPr lang="en-IN" sz="2400" i="1">
                              <a:latin typeface="Arial" panose="020B0604020202020204" pitchFamily="34" charset="0"/>
                              <a:cs typeface="Arial" panose="020B0604020202020204" pitchFamily="34" charset="0"/>
                            </a:rPr>
                            <a:t> </a:t>
                          </a:r>
                          <a:r>
                            <a:rPr lang="da-DK" sz="2600" b="0" i="0" u="none" strike="noStrike" kern="1200" baseline="0">
                              <a:solidFill>
                                <a:schemeClr val="tx2"/>
                              </a:solidFill>
                              <a:latin typeface="+mn-lt"/>
                              <a:ea typeface="+mn-ea"/>
                              <a:cs typeface="+mn-cs"/>
                            </a:rPr>
                            <a:t>&gt; </a:t>
                          </a:r>
                          <a:r>
                            <a:rPr lang="da-DK" sz="2600" b="0" i="1" u="none" strike="noStrike" kern="1200" baseline="0">
                              <a:solidFill>
                                <a:schemeClr val="tx2"/>
                              </a:solidFill>
                              <a:latin typeface="+mn-lt"/>
                              <a:ea typeface="+mn-ea"/>
                              <a:cs typeface="+mn-cs"/>
                            </a:rPr>
                            <a:t>AF</a:t>
                          </a:r>
                          <a:r>
                            <a:rPr lang="en-IN" sz="2400" i="1">
                              <a:latin typeface="Arial" panose="020B0604020202020204" pitchFamily="34" charset="0"/>
                              <a:cs typeface="Arial" panose="020B0604020202020204" pitchFamily="34" charset="0"/>
                            </a:rPr>
                            <a:t> </a:t>
                          </a:r>
                          <a:r>
                            <a:rPr lang="da-DK" sz="2600" b="0" i="0" u="none" strike="noStrike" kern="1200" baseline="0">
                              <a:solidFill>
                                <a:schemeClr val="tx2"/>
                              </a:solidFill>
                              <a:latin typeface="+mn-lt"/>
                              <a:ea typeface="+mn-ea"/>
                              <a:cs typeface="+mn-cs"/>
                            </a:rPr>
                            <a:t>+ </a:t>
                          </a:r>
                          <a:r>
                            <a:rPr lang="da-DK" sz="2600" b="0" i="1" u="none" strike="noStrike" kern="1200" baseline="0">
                              <a:solidFill>
                                <a:schemeClr val="tx2"/>
                              </a:solidFill>
                              <a:latin typeface="+mn-lt"/>
                              <a:ea typeface="+mn-ea"/>
                              <a:cs typeface="+mn-cs"/>
                            </a:rPr>
                            <a:t>BH</a:t>
                          </a:r>
                        </a:p>
                        <a:p>
                          <a:r>
                            <a:rPr lang="da-DK" sz="2600" b="1" i="0" u="none" strike="noStrike" kern="1200" baseline="0">
                              <a:solidFill>
                                <a:schemeClr val="tx1"/>
                              </a:solidFill>
                              <a:latin typeface="+mn-lt"/>
                              <a:ea typeface="+mn-ea"/>
                              <a:cs typeface="+mn-cs"/>
                            </a:rPr>
                            <a:t>8. </a:t>
                          </a:r>
                          <a:r>
                            <a:rPr lang="da-DK" sz="2600" b="0" i="1" u="none" strike="noStrike" kern="1200" baseline="0">
                              <a:solidFill>
                                <a:schemeClr val="tx2"/>
                              </a:solidFill>
                              <a:latin typeface="+mn-lt"/>
                              <a:ea typeface="+mn-ea"/>
                              <a:cs typeface="+mn-cs"/>
                            </a:rPr>
                            <a:t>CH</a:t>
                          </a:r>
                          <a:r>
                            <a:rPr lang="en-IN" sz="2400" i="1">
                              <a:latin typeface="Arial" panose="020B0604020202020204" pitchFamily="34" charset="0"/>
                              <a:cs typeface="Arial" panose="020B0604020202020204" pitchFamily="34" charset="0"/>
                            </a:rPr>
                            <a:t> </a:t>
                          </a:r>
                          <a:r>
                            <a:rPr lang="da-DK" sz="2600" b="0" i="0" u="none" strike="noStrike" kern="1200" baseline="0">
                              <a:solidFill>
                                <a:schemeClr val="tx2"/>
                              </a:solidFill>
                              <a:latin typeface="+mn-lt"/>
                              <a:ea typeface="+mn-ea"/>
                              <a:cs typeface="+mn-cs"/>
                            </a:rPr>
                            <a:t>+ </a:t>
                          </a:r>
                          <a:r>
                            <a:rPr lang="da-DK" sz="2600" b="0" i="1" u="none" strike="noStrike" kern="1200" baseline="0">
                              <a:solidFill>
                                <a:schemeClr val="tx2"/>
                              </a:solidFill>
                              <a:latin typeface="+mn-lt"/>
                              <a:ea typeface="+mn-ea"/>
                              <a:cs typeface="+mn-cs"/>
                            </a:rPr>
                            <a:t>BH</a:t>
                          </a:r>
                          <a:r>
                            <a:rPr lang="en-IN" sz="2400" i="1">
                              <a:latin typeface="Arial" panose="020B0604020202020204" pitchFamily="34" charset="0"/>
                              <a:cs typeface="Arial" panose="020B0604020202020204" pitchFamily="34" charset="0"/>
                            </a:rPr>
                            <a:t> </a:t>
                          </a:r>
                          <a:r>
                            <a:rPr lang="da-DK" sz="2600" b="0" i="0" u="none" strike="noStrike" kern="1200" baseline="0">
                              <a:solidFill>
                                <a:schemeClr val="tx2"/>
                              </a:solidFill>
                              <a:latin typeface="+mn-lt"/>
                              <a:ea typeface="+mn-ea"/>
                              <a:cs typeface="+mn-cs"/>
                            </a:rPr>
                            <a:t>&gt; </a:t>
                          </a:r>
                          <a:r>
                            <a:rPr lang="da-DK" sz="2600" b="0" i="1" u="none" strike="noStrike" kern="1200" baseline="0">
                              <a:solidFill>
                                <a:schemeClr val="tx2"/>
                              </a:solidFill>
                              <a:latin typeface="+mn-lt"/>
                              <a:ea typeface="+mn-ea"/>
                              <a:cs typeface="+mn-cs"/>
                            </a:rPr>
                            <a:t>AF</a:t>
                          </a:r>
                          <a:r>
                            <a:rPr lang="en-IN" sz="2400" i="1">
                              <a:latin typeface="Arial" panose="020B0604020202020204" pitchFamily="34" charset="0"/>
                              <a:cs typeface="Arial" panose="020B0604020202020204" pitchFamily="34" charset="0"/>
                            </a:rPr>
                            <a:t> </a:t>
                          </a:r>
                          <a:r>
                            <a:rPr lang="da-DK" sz="2600" b="0" i="0" u="none" strike="noStrike" kern="1200" baseline="0">
                              <a:solidFill>
                                <a:schemeClr val="tx2"/>
                              </a:solidFill>
                              <a:latin typeface="+mn-lt"/>
                              <a:ea typeface="+mn-ea"/>
                              <a:cs typeface="+mn-cs"/>
                            </a:rPr>
                            <a:t>+ </a:t>
                          </a:r>
                          <a:r>
                            <a:rPr lang="da-DK" sz="2600" b="0" i="1" u="none" strike="noStrike" kern="1200" baseline="0">
                              <a:solidFill>
                                <a:schemeClr val="tx2"/>
                              </a:solidFill>
                              <a:latin typeface="+mn-lt"/>
                              <a:ea typeface="+mn-ea"/>
                              <a:cs typeface="+mn-cs"/>
                            </a:rPr>
                            <a:t>BF</a:t>
                          </a:r>
                        </a:p>
                        <a:p>
                          <a:r>
                            <a:rPr lang="de-DE" sz="2600" b="1" i="0" u="none" strike="noStrike" kern="1200" baseline="0">
                              <a:solidFill>
                                <a:schemeClr val="tx1"/>
                              </a:solidFill>
                              <a:latin typeface="+mn-lt"/>
                              <a:ea typeface="+mn-ea"/>
                              <a:cs typeface="+mn-cs"/>
                            </a:rPr>
                            <a:t>9. </a:t>
                          </a:r>
                          <a:r>
                            <a:rPr lang="de-DE" sz="2600" b="0" i="1" u="none" strike="noStrike" kern="1200" baseline="0">
                              <a:solidFill>
                                <a:schemeClr val="tx2"/>
                              </a:solidFill>
                              <a:latin typeface="+mn-lt"/>
                              <a:ea typeface="+mn-ea"/>
                              <a:cs typeface="+mn-cs"/>
                            </a:rPr>
                            <a:t>BC</a:t>
                          </a:r>
                          <a:r>
                            <a:rPr lang="en-IN" sz="2400" i="1">
                              <a:latin typeface="Arial" panose="020B0604020202020204" pitchFamily="34" charset="0"/>
                              <a:cs typeface="Arial" panose="020B0604020202020204" pitchFamily="34" charset="0"/>
                            </a:rPr>
                            <a:t> </a:t>
                          </a:r>
                          <a:r>
                            <a:rPr lang="de-DE" sz="2600" b="0" i="0" u="none" strike="noStrike" kern="1200" baseline="0">
                              <a:solidFill>
                                <a:schemeClr val="tx2"/>
                              </a:solidFill>
                              <a:latin typeface="+mn-lt"/>
                              <a:ea typeface="+mn-ea"/>
                              <a:cs typeface="+mn-cs"/>
                            </a:rPr>
                            <a:t>= </a:t>
                          </a:r>
                          <a:r>
                            <a:rPr lang="de-DE" sz="2600" b="0" i="1" u="none" strike="noStrike" kern="1200" baseline="0">
                              <a:solidFill>
                                <a:schemeClr val="tx2"/>
                              </a:solidFill>
                              <a:latin typeface="+mn-lt"/>
                              <a:ea typeface="+mn-ea"/>
                              <a:cs typeface="+mn-cs"/>
                            </a:rPr>
                            <a:t>CH</a:t>
                          </a:r>
                          <a:r>
                            <a:rPr lang="en-IN" sz="2400" i="1">
                              <a:latin typeface="Arial" panose="020B0604020202020204" pitchFamily="34" charset="0"/>
                              <a:cs typeface="Arial" panose="020B0604020202020204" pitchFamily="34" charset="0"/>
                            </a:rPr>
                            <a:t> </a:t>
                          </a:r>
                          <a:r>
                            <a:rPr lang="de-DE" sz="2600" b="0" i="0" u="none" strike="noStrike" kern="1200" baseline="0">
                              <a:solidFill>
                                <a:schemeClr val="tx2"/>
                              </a:solidFill>
                              <a:latin typeface="+mn-lt"/>
                              <a:ea typeface="+mn-ea"/>
                              <a:cs typeface="+mn-cs"/>
                            </a:rPr>
                            <a:t>+ </a:t>
                          </a:r>
                          <a:r>
                            <a:rPr lang="de-DE" sz="2600" b="0" i="1" u="none" strike="noStrike" kern="1200" baseline="0">
                              <a:solidFill>
                                <a:schemeClr val="tx2"/>
                              </a:solidFill>
                              <a:latin typeface="+mn-lt"/>
                              <a:ea typeface="+mn-ea"/>
                              <a:cs typeface="+mn-cs"/>
                            </a:rPr>
                            <a:t>BH</a:t>
                          </a:r>
                          <a:r>
                            <a:rPr lang="de-DE" sz="2600" b="0" i="0" u="none" strike="noStrike" kern="1200" baseline="0">
                              <a:solidFill>
                                <a:schemeClr val="tx2"/>
                              </a:solidFill>
                              <a:latin typeface="+mn-lt"/>
                              <a:ea typeface="+mn-ea"/>
                              <a:cs typeface="+mn-cs"/>
                            </a:rPr>
                            <a:t>, </a:t>
                          </a:r>
                          <a:r>
                            <a:rPr lang="de-DE" sz="2600" b="0" i="1" u="none" strike="noStrike" kern="1200" baseline="0">
                              <a:solidFill>
                                <a:schemeClr val="tx2"/>
                              </a:solidFill>
                              <a:latin typeface="+mn-lt"/>
                              <a:ea typeface="+mn-ea"/>
                              <a:cs typeface="+mn-cs"/>
                            </a:rPr>
                            <a:t>AB</a:t>
                          </a:r>
                          <a:r>
                            <a:rPr lang="en-IN" sz="2400" i="1">
                              <a:latin typeface="Arial" panose="020B0604020202020204" pitchFamily="34" charset="0"/>
                              <a:cs typeface="Arial" panose="020B0604020202020204" pitchFamily="34" charset="0"/>
                            </a:rPr>
                            <a:t> </a:t>
                          </a:r>
                          <a:r>
                            <a:rPr lang="de-DE" sz="2600" b="0" i="0" u="none" strike="noStrike" kern="1200" baseline="0">
                              <a:solidFill>
                                <a:schemeClr val="tx2"/>
                              </a:solidFill>
                              <a:latin typeface="+mn-lt"/>
                              <a:ea typeface="+mn-ea"/>
                              <a:cs typeface="+mn-cs"/>
                            </a:rPr>
                            <a:t>= </a:t>
                          </a:r>
                          <a:r>
                            <a:rPr lang="de-DE" sz="2600" b="0" i="1" u="none" strike="noStrike" kern="1200" baseline="0">
                              <a:solidFill>
                                <a:schemeClr val="tx2"/>
                              </a:solidFill>
                              <a:latin typeface="+mn-lt"/>
                              <a:ea typeface="+mn-ea"/>
                              <a:cs typeface="+mn-cs"/>
                            </a:rPr>
                            <a:t>AF</a:t>
                          </a:r>
                          <a:r>
                            <a:rPr lang="en-IN" sz="2400" i="1">
                              <a:latin typeface="Arial" panose="020B0604020202020204" pitchFamily="34" charset="0"/>
                              <a:cs typeface="Arial" panose="020B0604020202020204" pitchFamily="34" charset="0"/>
                            </a:rPr>
                            <a:t> </a:t>
                          </a:r>
                          <a:r>
                            <a:rPr lang="de-DE" sz="2600" b="0" i="0" u="none" strike="noStrike" kern="1200" baseline="0">
                              <a:solidFill>
                                <a:schemeClr val="tx2"/>
                              </a:solidFill>
                              <a:latin typeface="+mn-lt"/>
                              <a:ea typeface="+mn-ea"/>
                              <a:cs typeface="+mn-cs"/>
                            </a:rPr>
                            <a:t>+ </a:t>
                          </a:r>
                          <a:r>
                            <a:rPr lang="de-DE" sz="2600" b="0" i="1" u="none" strike="noStrike" kern="1200" baseline="0">
                              <a:solidFill>
                                <a:schemeClr val="tx2"/>
                              </a:solidFill>
                              <a:latin typeface="+mn-lt"/>
                              <a:ea typeface="+mn-ea"/>
                              <a:cs typeface="+mn-cs"/>
                            </a:rPr>
                            <a:t>BF</a:t>
                          </a:r>
                        </a:p>
                        <a:p>
                          <a:r>
                            <a:rPr lang="en-IN" sz="2600" b="1" i="0" u="none" strike="noStrike" kern="1200" baseline="0">
                              <a:solidFill>
                                <a:schemeClr val="tx1"/>
                              </a:solidFill>
                              <a:latin typeface="+mn-lt"/>
                              <a:ea typeface="+mn-ea"/>
                              <a:cs typeface="+mn-cs"/>
                            </a:rPr>
                            <a:t>10. </a:t>
                          </a:r>
                          <a:r>
                            <a:rPr lang="en-IN" sz="2600" b="0" i="1" u="none" strike="noStrike" kern="1200" baseline="0">
                              <a:solidFill>
                                <a:schemeClr val="tx2"/>
                              </a:solidFill>
                              <a:latin typeface="+mn-lt"/>
                              <a:ea typeface="+mn-ea"/>
                              <a:cs typeface="+mn-cs"/>
                            </a:rPr>
                            <a:t>BC</a:t>
                          </a:r>
                          <a:r>
                            <a:rPr lang="en-IN" sz="2400" i="1">
                              <a:latin typeface="Arial" panose="020B0604020202020204" pitchFamily="34" charset="0"/>
                              <a:cs typeface="Arial" panose="020B0604020202020204" pitchFamily="34" charset="0"/>
                            </a:rPr>
                            <a:t> </a:t>
                          </a:r>
                          <a:r>
                            <a:rPr lang="en-IN" sz="2600" b="0" i="0" u="none" strike="noStrike" kern="1200" baseline="0">
                              <a:solidFill>
                                <a:schemeClr val="tx2"/>
                              </a:solidFill>
                              <a:latin typeface="+mn-lt"/>
                              <a:ea typeface="+mn-ea"/>
                              <a:cs typeface="+mn-cs"/>
                            </a:rPr>
                            <a:t>&gt; </a:t>
                          </a:r>
                          <a:r>
                            <a:rPr lang="en-IN" sz="2600" b="0" i="1" u="none" strike="noStrike" kern="1200" baseline="0">
                              <a:solidFill>
                                <a:schemeClr val="tx2"/>
                              </a:solidFill>
                              <a:latin typeface="+mn-lt"/>
                              <a:ea typeface="+mn-ea"/>
                              <a:cs typeface="+mn-cs"/>
                            </a:rPr>
                            <a:t>AB</a:t>
                          </a:r>
                          <a:endParaRPr lang="da-DK" sz="2600" b="0" i="1"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600" b="1" i="0" u="none" strike="noStrike" kern="1200" baseline="0">
                              <a:solidFill>
                                <a:schemeClr val="tx1"/>
                              </a:solidFill>
                              <a:latin typeface="+mn-lt"/>
                              <a:ea typeface="+mn-ea"/>
                              <a:cs typeface="+mn-cs"/>
                            </a:rPr>
                            <a:t>1. </a:t>
                          </a:r>
                          <a:r>
                            <a:rPr lang="en-IN" sz="2600" b="0" i="0" u="none" strike="noStrike" kern="1200" baseline="0">
                              <a:solidFill>
                                <a:schemeClr val="tx2"/>
                              </a:solidFill>
                              <a:latin typeface="+mn-lt"/>
                              <a:ea typeface="+mn-ea"/>
                              <a:cs typeface="+mn-cs"/>
                            </a:rPr>
                            <a:t>Given</a:t>
                          </a:r>
                        </a:p>
                        <a:p>
                          <a:r>
                            <a:rPr lang="en-IN" sz="2600" b="1" i="0" u="none" strike="noStrike" kern="1200" baseline="0">
                              <a:solidFill>
                                <a:schemeClr val="tx1"/>
                              </a:solidFill>
                              <a:latin typeface="+mn-lt"/>
                              <a:ea typeface="+mn-ea"/>
                              <a:cs typeface="+mn-cs"/>
                            </a:rPr>
                            <a:t>2. </a:t>
                          </a:r>
                          <a:r>
                            <a:rPr lang="en-IN" sz="2600" b="0" i="0" u="none" strike="noStrike" kern="1200" baseline="0">
                              <a:solidFill>
                                <a:schemeClr val="tx2"/>
                              </a:solidFill>
                              <a:latin typeface="+mn-lt"/>
                              <a:ea typeface="+mn-ea"/>
                              <a:cs typeface="+mn-cs"/>
                            </a:rPr>
                            <a:t>Given </a:t>
                          </a:r>
                          <a:r>
                            <a:rPr lang="en-IN" sz="2600" b="0" i="0" u="none" strike="noStrike" kern="1200" baseline="0">
                              <a:solidFill>
                                <a:schemeClr val="tx1"/>
                              </a:solidFill>
                              <a:latin typeface="+mn-lt"/>
                              <a:ea typeface="+mn-ea"/>
                              <a:cs typeface="+mn-cs"/>
                            </a:rPr>
                            <a:t>	</a:t>
                          </a:r>
                        </a:p>
                        <a:p>
                          <a:r>
                            <a:rPr lang="en-IN" sz="2600" b="1" i="0" u="none" strike="noStrike" kern="1200" baseline="0">
                              <a:solidFill>
                                <a:schemeClr val="tx1"/>
                              </a:solidFill>
                              <a:latin typeface="+mn-lt"/>
                              <a:ea typeface="+mn-ea"/>
                              <a:cs typeface="+mn-cs"/>
                            </a:rPr>
                            <a:t>3. </a:t>
                          </a:r>
                          <a:r>
                            <a:rPr lang="en-IN" sz="2600" b="0" i="0" u="none" strike="noStrike" kern="1200" baseline="0">
                              <a:solidFill>
                                <a:schemeClr val="tx2"/>
                              </a:solidFill>
                              <a:latin typeface="+mn-lt"/>
                              <a:ea typeface="+mn-ea"/>
                              <a:cs typeface="+mn-cs"/>
                            </a:rPr>
                            <a:t>Given </a:t>
                          </a:r>
                          <a:r>
                            <a:rPr lang="en-IN" sz="2600" b="0" i="0" u="none" strike="noStrike" kern="1200" baseline="0">
                              <a:solidFill>
                                <a:schemeClr val="tx1"/>
                              </a:solidFill>
                              <a:latin typeface="+mn-lt"/>
                              <a:ea typeface="+mn-ea"/>
                              <a:cs typeface="+mn-cs"/>
                            </a:rPr>
                            <a:t>	</a:t>
                          </a:r>
                        </a:p>
                        <a:p>
                          <a:r>
                            <a:rPr lang="en-IN" sz="2600" b="1" i="0" u="none" strike="noStrike" kern="1200" baseline="0">
                              <a:solidFill>
                                <a:schemeClr val="tx1"/>
                              </a:solidFill>
                              <a:latin typeface="+mn-lt"/>
                              <a:ea typeface="+mn-ea"/>
                              <a:cs typeface="+mn-cs"/>
                            </a:rPr>
                            <a:t>4. </a:t>
                          </a:r>
                          <a:endParaRPr lang="en-IN" sz="2600" b="0" i="0" u="none" strike="noStrike" kern="1200" baseline="0">
                            <a:solidFill>
                              <a:srgbClr val="FF0000"/>
                            </a:solidFill>
                            <a:latin typeface="+mn-lt"/>
                            <a:ea typeface="+mn-ea"/>
                            <a:cs typeface="+mn-cs"/>
                          </a:endParaRPr>
                        </a:p>
                        <a:p>
                          <a:r>
                            <a:rPr lang="en-IN" sz="2600" b="1" i="0" u="none" strike="noStrike" kern="1200" baseline="0">
                              <a:solidFill>
                                <a:schemeClr val="tx1"/>
                              </a:solidFill>
                              <a:latin typeface="+mn-lt"/>
                              <a:ea typeface="+mn-ea"/>
                              <a:cs typeface="+mn-cs"/>
                            </a:rPr>
                            <a:t>5. </a:t>
                          </a:r>
                        </a:p>
                        <a:p>
                          <a:r>
                            <a:rPr lang="en-IN" sz="2600" b="1" i="0" u="none" strike="noStrike" kern="1200" baseline="0">
                              <a:solidFill>
                                <a:schemeClr val="tx1"/>
                              </a:solidFill>
                              <a:latin typeface="+mn-lt"/>
                              <a:ea typeface="+mn-ea"/>
                              <a:cs typeface="+mn-cs"/>
                            </a:rPr>
                            <a:t>6. </a:t>
                          </a:r>
                          <a:endParaRPr lang="en-IN" sz="2600" b="0" i="0" u="none" strike="noStrike" kern="1200" baseline="0">
                            <a:solidFill>
                              <a:srgbClr val="FF0000"/>
                            </a:solidFill>
                            <a:latin typeface="+mn-lt"/>
                            <a:ea typeface="+mn-ea"/>
                            <a:cs typeface="+mn-cs"/>
                          </a:endParaRPr>
                        </a:p>
                        <a:p>
                          <a:r>
                            <a:rPr lang="en-IN" sz="2600" b="1" i="0" u="none" strike="noStrike" kern="1200" baseline="0">
                              <a:solidFill>
                                <a:schemeClr val="tx1"/>
                              </a:solidFill>
                              <a:latin typeface="+mn-lt"/>
                              <a:ea typeface="+mn-ea"/>
                              <a:cs typeface="+mn-cs"/>
                            </a:rPr>
                            <a:t>7. </a:t>
                          </a:r>
                          <a:r>
                            <a:rPr lang="en-IN" sz="2600" b="0" i="0" u="none" strike="noStrike" kern="1200" baseline="0">
                              <a:solidFill>
                                <a:schemeClr val="tx2"/>
                              </a:solidFill>
                              <a:latin typeface="+mn-lt"/>
                              <a:ea typeface="+mn-ea"/>
                              <a:cs typeface="+mn-cs"/>
                            </a:rPr>
                            <a:t>Addition Property</a:t>
                          </a:r>
                        </a:p>
                        <a:p>
                          <a:r>
                            <a:rPr lang="en-IN" sz="2600" b="1" i="0" u="none" strike="noStrike" kern="1200" baseline="0">
                              <a:solidFill>
                                <a:schemeClr val="tx1"/>
                              </a:solidFill>
                              <a:latin typeface="+mn-lt"/>
                              <a:ea typeface="+mn-ea"/>
                              <a:cs typeface="+mn-cs"/>
                            </a:rPr>
                            <a:t>8. </a:t>
                          </a:r>
                          <a:r>
                            <a:rPr lang="en-IN" sz="2600" b="0" i="0" u="none" strike="noStrike" kern="1200" baseline="0">
                              <a:solidFill>
                                <a:schemeClr val="tx2"/>
                              </a:solidFill>
                              <a:latin typeface="+mn-lt"/>
                              <a:ea typeface="+mn-ea"/>
                              <a:cs typeface="+mn-cs"/>
                            </a:rPr>
                            <a:t>Substitution</a:t>
                          </a:r>
                        </a:p>
                        <a:p>
                          <a:r>
                            <a:rPr lang="en-IN" sz="2600" b="1" i="0" u="none" strike="noStrike" kern="1200" baseline="0">
                              <a:solidFill>
                                <a:schemeClr val="tx1"/>
                              </a:solidFill>
                              <a:latin typeface="+mn-lt"/>
                              <a:ea typeface="+mn-ea"/>
                              <a:cs typeface="+mn-cs"/>
                            </a:rPr>
                            <a:t>9. </a:t>
                          </a:r>
                          <a:endParaRPr lang="en-IN" sz="2600" b="0" i="0" u="none" strike="noStrike" kern="1200" baseline="0">
                            <a:solidFill>
                              <a:srgbClr val="FF0000"/>
                            </a:solidFill>
                            <a:latin typeface="+mn-lt"/>
                            <a:ea typeface="+mn-ea"/>
                            <a:cs typeface="+mn-cs"/>
                          </a:endParaRPr>
                        </a:p>
                        <a:p>
                          <a:r>
                            <a:rPr lang="en-IN" sz="2600" b="1" i="0" u="none" strike="noStrike" kern="1200" baseline="0">
                              <a:solidFill>
                                <a:schemeClr val="tx1"/>
                              </a:solidFill>
                              <a:latin typeface="+mn-lt"/>
                              <a:ea typeface="+mn-ea"/>
                              <a:cs typeface="+mn-cs"/>
                            </a:rPr>
                            <a:t>10. </a:t>
                          </a:r>
                          <a:endParaRPr lang="en-IN" sz="2600" b="0" i="0" u="none" strike="noStrike" kern="1200" baseline="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487439"/>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763814716"/>
                  </p:ext>
                </p:extLst>
              </p:nvPr>
            </p:nvGraphicFramePr>
            <p:xfrm>
              <a:off x="459871" y="1714499"/>
              <a:ext cx="11122528" cy="4603173"/>
            </p:xfrm>
            <a:graphic>
              <a:graphicData uri="http://schemas.openxmlformats.org/drawingml/2006/table">
                <a:tbl>
                  <a:tblPr firstRow="1" bandRow="1">
                    <a:tableStyleId>{2D5ABB26-0587-4C30-8999-92F81FD0307C}</a:tableStyleId>
                  </a:tblPr>
                  <a:tblGrid>
                    <a:gridCol w="5561264">
                      <a:extLst>
                        <a:ext uri="{9D8B030D-6E8A-4147-A177-3AD203B41FA5}">
                          <a16:colId xmlns:a16="http://schemas.microsoft.com/office/drawing/2014/main" val="3329662684"/>
                        </a:ext>
                      </a:extLst>
                    </a:gridCol>
                    <a:gridCol w="5561264">
                      <a:extLst>
                        <a:ext uri="{9D8B030D-6E8A-4147-A177-3AD203B41FA5}">
                          <a16:colId xmlns:a16="http://schemas.microsoft.com/office/drawing/2014/main" val="2796248605"/>
                        </a:ext>
                      </a:extLst>
                    </a:gridCol>
                  </a:tblGrid>
                  <a:tr h="494211">
                    <a:tc>
                      <a:txBody>
                        <a:bodyPr/>
                        <a:lstStyle/>
                        <a:p>
                          <a:pPr algn="ctr"/>
                          <a:r>
                            <a:rPr lang="en-IN" sz="2600" b="1"/>
                            <a:t>Statements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600" b="1"/>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9793432"/>
                      </a:ext>
                    </a:extLst>
                  </a:tr>
                  <a:tr h="4108962">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3333" r="-100110" b="-2370"/>
                          </a:stretch>
                        </a:blipFill>
                      </a:tcPr>
                    </a:tc>
                    <a:tc>
                      <a:txBody>
                        <a:bodyPr/>
                        <a:lstStyle/>
                        <a:p>
                          <a:r>
                            <a:rPr lang="en-IN" sz="2600" b="1" i="0" u="none" strike="noStrike" kern="1200" baseline="0">
                              <a:solidFill>
                                <a:schemeClr val="tx1"/>
                              </a:solidFill>
                              <a:latin typeface="+mn-lt"/>
                              <a:ea typeface="+mn-ea"/>
                              <a:cs typeface="+mn-cs"/>
                            </a:rPr>
                            <a:t>1. </a:t>
                          </a:r>
                          <a:r>
                            <a:rPr lang="en-IN" sz="2600" b="0" i="0" u="none" strike="noStrike" kern="1200" baseline="0">
                              <a:solidFill>
                                <a:schemeClr val="tx2"/>
                              </a:solidFill>
                              <a:latin typeface="+mn-lt"/>
                              <a:ea typeface="+mn-ea"/>
                              <a:cs typeface="+mn-cs"/>
                            </a:rPr>
                            <a:t>Given</a:t>
                          </a:r>
                        </a:p>
                        <a:p>
                          <a:r>
                            <a:rPr lang="en-IN" sz="2600" b="1" i="0" u="none" strike="noStrike" kern="1200" baseline="0">
                              <a:solidFill>
                                <a:schemeClr val="tx1"/>
                              </a:solidFill>
                              <a:latin typeface="+mn-lt"/>
                              <a:ea typeface="+mn-ea"/>
                              <a:cs typeface="+mn-cs"/>
                            </a:rPr>
                            <a:t>2. </a:t>
                          </a:r>
                          <a:r>
                            <a:rPr lang="en-IN" sz="2600" b="0" i="0" u="none" strike="noStrike" kern="1200" baseline="0">
                              <a:solidFill>
                                <a:schemeClr val="tx2"/>
                              </a:solidFill>
                              <a:latin typeface="+mn-lt"/>
                              <a:ea typeface="+mn-ea"/>
                              <a:cs typeface="+mn-cs"/>
                            </a:rPr>
                            <a:t>Given </a:t>
                          </a:r>
                          <a:r>
                            <a:rPr lang="en-IN" sz="2600" b="0" i="0" u="none" strike="noStrike" kern="1200" baseline="0">
                              <a:solidFill>
                                <a:schemeClr val="tx1"/>
                              </a:solidFill>
                              <a:latin typeface="+mn-lt"/>
                              <a:ea typeface="+mn-ea"/>
                              <a:cs typeface="+mn-cs"/>
                            </a:rPr>
                            <a:t>	</a:t>
                          </a:r>
                        </a:p>
                        <a:p>
                          <a:r>
                            <a:rPr lang="en-IN" sz="2600" b="1" i="0" u="none" strike="noStrike" kern="1200" baseline="0">
                              <a:solidFill>
                                <a:schemeClr val="tx1"/>
                              </a:solidFill>
                              <a:latin typeface="+mn-lt"/>
                              <a:ea typeface="+mn-ea"/>
                              <a:cs typeface="+mn-cs"/>
                            </a:rPr>
                            <a:t>3. </a:t>
                          </a:r>
                          <a:r>
                            <a:rPr lang="en-IN" sz="2600" b="0" i="0" u="none" strike="noStrike" kern="1200" baseline="0">
                              <a:solidFill>
                                <a:schemeClr val="tx2"/>
                              </a:solidFill>
                              <a:latin typeface="+mn-lt"/>
                              <a:ea typeface="+mn-ea"/>
                              <a:cs typeface="+mn-cs"/>
                            </a:rPr>
                            <a:t>Given </a:t>
                          </a:r>
                          <a:r>
                            <a:rPr lang="en-IN" sz="2600" b="0" i="0" u="none" strike="noStrike" kern="1200" baseline="0">
                              <a:solidFill>
                                <a:schemeClr val="tx1"/>
                              </a:solidFill>
                              <a:latin typeface="+mn-lt"/>
                              <a:ea typeface="+mn-ea"/>
                              <a:cs typeface="+mn-cs"/>
                            </a:rPr>
                            <a:t>	</a:t>
                          </a:r>
                        </a:p>
                        <a:p>
                          <a:r>
                            <a:rPr lang="en-IN" sz="2600" b="1" i="0" u="none" strike="noStrike" kern="1200" baseline="0">
                              <a:solidFill>
                                <a:schemeClr val="tx1"/>
                              </a:solidFill>
                              <a:latin typeface="+mn-lt"/>
                              <a:ea typeface="+mn-ea"/>
                              <a:cs typeface="+mn-cs"/>
                            </a:rPr>
                            <a:t>4. </a:t>
                          </a:r>
                          <a:endParaRPr lang="en-IN" sz="2600" b="0" i="0" u="none" strike="noStrike" kern="1200" baseline="0">
                            <a:solidFill>
                              <a:srgbClr val="FF0000"/>
                            </a:solidFill>
                            <a:latin typeface="+mn-lt"/>
                            <a:ea typeface="+mn-ea"/>
                            <a:cs typeface="+mn-cs"/>
                          </a:endParaRPr>
                        </a:p>
                        <a:p>
                          <a:r>
                            <a:rPr lang="en-IN" sz="2600" b="1" i="0" u="none" strike="noStrike" kern="1200" baseline="0">
                              <a:solidFill>
                                <a:schemeClr val="tx1"/>
                              </a:solidFill>
                              <a:latin typeface="+mn-lt"/>
                              <a:ea typeface="+mn-ea"/>
                              <a:cs typeface="+mn-cs"/>
                            </a:rPr>
                            <a:t>5. </a:t>
                          </a:r>
                        </a:p>
                        <a:p>
                          <a:r>
                            <a:rPr lang="en-IN" sz="2600" b="1" i="0" u="none" strike="noStrike" kern="1200" baseline="0">
                              <a:solidFill>
                                <a:schemeClr val="tx1"/>
                              </a:solidFill>
                              <a:latin typeface="+mn-lt"/>
                              <a:ea typeface="+mn-ea"/>
                              <a:cs typeface="+mn-cs"/>
                            </a:rPr>
                            <a:t>6. </a:t>
                          </a:r>
                          <a:endParaRPr lang="en-IN" sz="2600" b="0" i="0" u="none" strike="noStrike" kern="1200" baseline="0">
                            <a:solidFill>
                              <a:srgbClr val="FF0000"/>
                            </a:solidFill>
                            <a:latin typeface="+mn-lt"/>
                            <a:ea typeface="+mn-ea"/>
                            <a:cs typeface="+mn-cs"/>
                          </a:endParaRPr>
                        </a:p>
                        <a:p>
                          <a:r>
                            <a:rPr lang="en-IN" sz="2600" b="1" i="0" u="none" strike="noStrike" kern="1200" baseline="0">
                              <a:solidFill>
                                <a:schemeClr val="tx1"/>
                              </a:solidFill>
                              <a:latin typeface="+mn-lt"/>
                              <a:ea typeface="+mn-ea"/>
                              <a:cs typeface="+mn-cs"/>
                            </a:rPr>
                            <a:t>7. </a:t>
                          </a:r>
                          <a:r>
                            <a:rPr lang="en-IN" sz="2600" b="0" i="0" u="none" strike="noStrike" kern="1200" baseline="0">
                              <a:solidFill>
                                <a:schemeClr val="tx2"/>
                              </a:solidFill>
                              <a:latin typeface="+mn-lt"/>
                              <a:ea typeface="+mn-ea"/>
                              <a:cs typeface="+mn-cs"/>
                            </a:rPr>
                            <a:t>Addition Property</a:t>
                          </a:r>
                        </a:p>
                        <a:p>
                          <a:r>
                            <a:rPr lang="en-IN" sz="2600" b="1" i="0" u="none" strike="noStrike" kern="1200" baseline="0">
                              <a:solidFill>
                                <a:schemeClr val="tx1"/>
                              </a:solidFill>
                              <a:latin typeface="+mn-lt"/>
                              <a:ea typeface="+mn-ea"/>
                              <a:cs typeface="+mn-cs"/>
                            </a:rPr>
                            <a:t>8. </a:t>
                          </a:r>
                          <a:r>
                            <a:rPr lang="en-IN" sz="2600" b="0" i="0" u="none" strike="noStrike" kern="1200" baseline="0">
                              <a:solidFill>
                                <a:schemeClr val="tx2"/>
                              </a:solidFill>
                              <a:latin typeface="+mn-lt"/>
                              <a:ea typeface="+mn-ea"/>
                              <a:cs typeface="+mn-cs"/>
                            </a:rPr>
                            <a:t>Substitution</a:t>
                          </a:r>
                        </a:p>
                        <a:p>
                          <a:r>
                            <a:rPr lang="en-IN" sz="2600" b="1" i="0" u="none" strike="noStrike" kern="1200" baseline="0">
                              <a:solidFill>
                                <a:schemeClr val="tx1"/>
                              </a:solidFill>
                              <a:latin typeface="+mn-lt"/>
                              <a:ea typeface="+mn-ea"/>
                              <a:cs typeface="+mn-cs"/>
                            </a:rPr>
                            <a:t>9. </a:t>
                          </a:r>
                          <a:endParaRPr lang="en-IN" sz="2600" b="0" i="0" u="none" strike="noStrike" kern="1200" baseline="0">
                            <a:solidFill>
                              <a:srgbClr val="FF0000"/>
                            </a:solidFill>
                            <a:latin typeface="+mn-lt"/>
                            <a:ea typeface="+mn-ea"/>
                            <a:cs typeface="+mn-cs"/>
                          </a:endParaRPr>
                        </a:p>
                        <a:p>
                          <a:r>
                            <a:rPr lang="en-IN" sz="2600" b="1" i="0" u="none" strike="noStrike" kern="1200" baseline="0">
                              <a:solidFill>
                                <a:schemeClr val="tx1"/>
                              </a:solidFill>
                              <a:latin typeface="+mn-lt"/>
                              <a:ea typeface="+mn-ea"/>
                              <a:cs typeface="+mn-cs"/>
                            </a:rPr>
                            <a:t>10. </a:t>
                          </a:r>
                          <a:endParaRPr lang="en-IN" sz="2600" b="0" i="0" u="none" strike="noStrike" kern="1200" baseline="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487439"/>
                      </a:ext>
                    </a:extLst>
                  </a:tr>
                </a:tbl>
              </a:graphicData>
            </a:graphic>
          </p:graphicFrame>
        </mc:Fallback>
      </mc:AlternateContent>
    </p:spTree>
    <p:extLst>
      <p:ext uri="{BB962C8B-B14F-4D97-AF65-F5344CB8AC3E}">
        <p14:creationId xmlns:p14="http://schemas.microsoft.com/office/powerpoint/2010/main" val="402225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6855327" cy="288790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0070C0"/>
                </a:solidFill>
              </a:rPr>
            </a:br>
            <a:r>
              <a:rPr lang="en-IN" sz="2800" b="0">
                <a:solidFill>
                  <a:schemeClr val="tx1"/>
                </a:solidFill>
              </a:rPr>
              <a:t>Prove Triangle Relationships by Using the Hinge Theorem</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459871" y="1714499"/>
              <a:ext cx="11122528" cy="4603173"/>
            </p:xfrm>
            <a:graphic>
              <a:graphicData uri="http://schemas.openxmlformats.org/drawingml/2006/table">
                <a:tbl>
                  <a:tblPr firstRow="1" bandRow="1">
                    <a:tableStyleId>{2D5ABB26-0587-4C30-8999-92F81FD0307C}</a:tableStyleId>
                  </a:tblPr>
                  <a:tblGrid>
                    <a:gridCol w="5561264">
                      <a:extLst>
                        <a:ext uri="{9D8B030D-6E8A-4147-A177-3AD203B41FA5}">
                          <a16:colId xmlns:a16="http://schemas.microsoft.com/office/drawing/2014/main" val="3329662684"/>
                        </a:ext>
                      </a:extLst>
                    </a:gridCol>
                    <a:gridCol w="5561264">
                      <a:extLst>
                        <a:ext uri="{9D8B030D-6E8A-4147-A177-3AD203B41FA5}">
                          <a16:colId xmlns:a16="http://schemas.microsoft.com/office/drawing/2014/main" val="2796248605"/>
                        </a:ext>
                      </a:extLst>
                    </a:gridCol>
                  </a:tblGrid>
                  <a:tr h="494211">
                    <a:tc>
                      <a:txBody>
                        <a:bodyPr/>
                        <a:lstStyle/>
                        <a:p>
                          <a:pPr algn="ctr"/>
                          <a:r>
                            <a:rPr lang="en-IN" sz="2600" b="1"/>
                            <a:t>Statements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600" b="1"/>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9793432"/>
                      </a:ext>
                    </a:extLst>
                  </a:tr>
                  <a:tr h="4108962">
                    <a:tc>
                      <a:txBody>
                        <a:bodyPr/>
                        <a:lstStyle/>
                        <a:p>
                          <a:r>
                            <a:rPr lang="en-IN" sz="2600" b="1" i="0" u="none" strike="noStrike" kern="1200" baseline="0">
                              <a:solidFill>
                                <a:schemeClr val="tx1"/>
                              </a:solidFill>
                              <a:latin typeface="+mn-lt"/>
                              <a:ea typeface="+mn-ea"/>
                              <a:cs typeface="+mn-cs"/>
                            </a:rPr>
                            <a:t>1. </a:t>
                          </a:r>
                          <a14:m>
                            <m:oMath xmlns:m="http://schemas.openxmlformats.org/officeDocument/2006/math">
                              <m:acc>
                                <m:accPr>
                                  <m:chr m:val="̅"/>
                                  <m:ctrlPr>
                                    <a:rPr lang="en-IN" sz="2600" i="1" smtClean="0">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𝐻𝐺</m:t>
                                  </m:r>
                                </m:e>
                              </m:acc>
                              <m:r>
                                <a:rPr lang="en-US" sz="2600" i="1">
                                  <a:solidFill>
                                    <a:schemeClr val="tx2"/>
                                  </a:solidFill>
                                  <a:latin typeface="Cambria Math" panose="02040503050406030204" pitchFamily="18" charset="0"/>
                                  <a:ea typeface="Cambria Math" panose="02040503050406030204" pitchFamily="18" charset="0"/>
                                </a:rPr>
                                <m:t>≅</m:t>
                              </m:r>
                              <m:acc>
                                <m:accPr>
                                  <m:chr m:val="̅"/>
                                  <m:ctrlPr>
                                    <a:rPr lang="en-IN" sz="2600" i="1">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𝐹𝐺</m:t>
                                  </m:r>
                                </m:e>
                              </m:acc>
                              <m:r>
                                <a:rPr lang="en-US" sz="2600" b="0" i="1" smtClean="0">
                                  <a:solidFill>
                                    <a:schemeClr val="tx2"/>
                                  </a:solidFill>
                                  <a:latin typeface="Cambria Math" panose="02040503050406030204" pitchFamily="18" charset="0"/>
                                </a:rPr>
                                <m:t>,</m:t>
                              </m:r>
                              <m:acc>
                                <m:accPr>
                                  <m:chr m:val="̅"/>
                                  <m:ctrlPr>
                                    <a:rPr lang="en-IN" sz="2600" i="1">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𝐵𝐻</m:t>
                                  </m:r>
                                </m:e>
                              </m:acc>
                              <m:r>
                                <a:rPr lang="en-US" sz="2600" i="1">
                                  <a:solidFill>
                                    <a:schemeClr val="tx2"/>
                                  </a:solidFill>
                                  <a:latin typeface="Cambria Math" panose="02040503050406030204" pitchFamily="18" charset="0"/>
                                  <a:ea typeface="Cambria Math" panose="02040503050406030204" pitchFamily="18" charset="0"/>
                                </a:rPr>
                                <m:t>≅</m:t>
                              </m:r>
                              <m:acc>
                                <m:accPr>
                                  <m:chr m:val="̅"/>
                                  <m:ctrlPr>
                                    <a:rPr lang="en-IN" sz="2600" i="1">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𝐵𝐹</m:t>
                                  </m:r>
                                </m:e>
                              </m:acc>
                            </m:oMath>
                          </a14:m>
                          <a:endParaRPr lang="en-IN" sz="2600" b="0" i="0" u="none" strike="noStrike" kern="1200" baseline="0">
                            <a:solidFill>
                              <a:schemeClr val="tx1"/>
                            </a:solidFill>
                            <a:latin typeface="+mn-lt"/>
                            <a:ea typeface="+mn-ea"/>
                            <a:cs typeface="+mn-cs"/>
                          </a:endParaRPr>
                        </a:p>
                        <a:p>
                          <a:r>
                            <a:rPr lang="en-IN" sz="2600" b="1" i="0" u="none" strike="noStrike" kern="1200" baseline="0">
                              <a:solidFill>
                                <a:schemeClr val="tx1"/>
                              </a:solidFill>
                              <a:latin typeface="+mn-lt"/>
                              <a:ea typeface="+mn-ea"/>
                              <a:cs typeface="+mn-cs"/>
                            </a:rPr>
                            <a:t>2. </a:t>
                          </a:r>
                          <a:r>
                            <a:rPr lang="en-IN" sz="2600" b="0" i="1" u="none" strike="noStrike" kern="1200" baseline="0">
                              <a:solidFill>
                                <a:schemeClr val="tx2"/>
                              </a:solidFill>
                              <a:latin typeface="+mn-lt"/>
                              <a:ea typeface="+mn-ea"/>
                              <a:cs typeface="+mn-cs"/>
                            </a:rPr>
                            <a:t>G </a:t>
                          </a:r>
                          <a:r>
                            <a:rPr lang="en-IN" sz="2600" b="0" i="0" u="none" strike="noStrike" kern="1200" baseline="0">
                              <a:solidFill>
                                <a:schemeClr val="tx2"/>
                              </a:solidFill>
                              <a:latin typeface="+mn-lt"/>
                              <a:ea typeface="+mn-ea"/>
                              <a:cs typeface="+mn-cs"/>
                            </a:rPr>
                            <a:t>is the midpoint of </a:t>
                          </a:r>
                          <a14:m>
                            <m:oMath xmlns:m="http://schemas.openxmlformats.org/officeDocument/2006/math">
                              <m:acc>
                                <m:accPr>
                                  <m:chr m:val="̅"/>
                                  <m:ctrlPr>
                                    <a:rPr lang="en-IN" sz="2600" i="1" smtClean="0">
                                      <a:solidFill>
                                        <a:schemeClr val="tx2"/>
                                      </a:solidFill>
                                      <a:latin typeface="Cambria Math" panose="02040503050406030204" pitchFamily="18" charset="0"/>
                                    </a:rPr>
                                  </m:ctrlPr>
                                </m:accPr>
                                <m:e>
                                  <m:r>
                                    <a:rPr lang="en-US" sz="2600" b="0" i="1" smtClean="0">
                                      <a:solidFill>
                                        <a:schemeClr val="tx2"/>
                                      </a:solidFill>
                                      <a:latin typeface="Cambria Math" panose="02040503050406030204" pitchFamily="18" charset="0"/>
                                    </a:rPr>
                                    <m:t>𝐴𝐶</m:t>
                                  </m:r>
                                </m:e>
                              </m:acc>
                            </m:oMath>
                          </a14:m>
                          <a:r>
                            <a:rPr lang="en-IN" sz="2600" b="0" i="0" u="none" strike="noStrike" kern="1200" baseline="0">
                              <a:solidFill>
                                <a:schemeClr val="tx2"/>
                              </a:solidFill>
                              <a:latin typeface="+mn-lt"/>
                              <a:ea typeface="+mn-ea"/>
                              <a:cs typeface="+mn-cs"/>
                            </a:rPr>
                            <a:t>.</a:t>
                          </a:r>
                          <a:endParaRPr lang="en-IN" sz="2600" b="0" i="0" u="none" strike="noStrike" kern="1200" baseline="0">
                            <a:solidFill>
                              <a:schemeClr val="tx1"/>
                            </a:solidFill>
                            <a:latin typeface="+mn-lt"/>
                            <a:ea typeface="+mn-ea"/>
                            <a:cs typeface="+mn-cs"/>
                          </a:endParaRPr>
                        </a:p>
                        <a:p>
                          <a:r>
                            <a:rPr lang="en-IN" sz="2600" b="1" i="0" u="none" strike="noStrike" kern="1200" baseline="0">
                              <a:solidFill>
                                <a:schemeClr val="tx1"/>
                              </a:solidFill>
                              <a:latin typeface="+mn-lt"/>
                              <a:ea typeface="+mn-ea"/>
                              <a:cs typeface="+mn-cs"/>
                            </a:rPr>
                            <a:t>3. </a:t>
                          </a:r>
                          <a:r>
                            <a:rPr lang="en-IN" sz="2600" b="0" i="1" u="none" strike="noStrike" kern="1200" baseline="0" err="1">
                              <a:solidFill>
                                <a:schemeClr val="tx2"/>
                              </a:solidFill>
                              <a:latin typeface="+mn-lt"/>
                              <a:ea typeface="+mn-ea"/>
                              <a:cs typeface="+mn-cs"/>
                            </a:rPr>
                            <a:t>m</a:t>
                          </a:r>
                          <a:r>
                            <a:rPr lang="en-IN" sz="2600" b="0" i="0" u="none" strike="noStrike" kern="1200" baseline="0" err="1">
                              <a:solidFill>
                                <a:schemeClr val="tx2"/>
                              </a:solidFill>
                              <a:latin typeface="+mn-lt"/>
                              <a:ea typeface="+mn-ea"/>
                              <a:cs typeface="+mn-cs"/>
                            </a:rPr>
                            <a:t>∠</a:t>
                          </a:r>
                          <a:r>
                            <a:rPr lang="en-IN" sz="2600" b="0" i="1" u="none" strike="noStrike" kern="1200" baseline="0" err="1">
                              <a:solidFill>
                                <a:schemeClr val="tx2"/>
                              </a:solidFill>
                              <a:latin typeface="+mn-lt"/>
                              <a:ea typeface="+mn-ea"/>
                              <a:cs typeface="+mn-cs"/>
                            </a:rPr>
                            <a:t>CGH</a:t>
                          </a:r>
                          <a:r>
                            <a:rPr lang="en-IN" sz="2400" i="1">
                              <a:latin typeface="Arial" panose="020B0604020202020204" pitchFamily="34" charset="0"/>
                              <a:cs typeface="Arial" panose="020B0604020202020204" pitchFamily="34" charset="0"/>
                            </a:rPr>
                            <a:t> </a:t>
                          </a:r>
                          <a:r>
                            <a:rPr lang="en-IN" sz="2600" b="0" i="0" u="none" strike="noStrike" kern="1200" baseline="0">
                              <a:solidFill>
                                <a:schemeClr val="tx2"/>
                              </a:solidFill>
                              <a:latin typeface="+mn-lt"/>
                              <a:ea typeface="+mn-ea"/>
                              <a:cs typeface="+mn-cs"/>
                            </a:rPr>
                            <a:t>&gt; </a:t>
                          </a:r>
                          <a:r>
                            <a:rPr lang="en-IN" sz="2600" b="0" i="1" u="none" strike="noStrike" kern="1200" baseline="0" err="1">
                              <a:solidFill>
                                <a:schemeClr val="tx2"/>
                              </a:solidFill>
                              <a:latin typeface="+mn-lt"/>
                              <a:ea typeface="+mn-ea"/>
                              <a:cs typeface="+mn-cs"/>
                            </a:rPr>
                            <a:t>m</a:t>
                          </a:r>
                          <a:r>
                            <a:rPr lang="en-IN" sz="2600" b="0" i="0" u="none" strike="noStrike" kern="1200" baseline="0" err="1">
                              <a:solidFill>
                                <a:schemeClr val="tx2"/>
                              </a:solidFill>
                              <a:latin typeface="+mn-lt"/>
                              <a:ea typeface="+mn-ea"/>
                              <a:cs typeface="+mn-cs"/>
                            </a:rPr>
                            <a:t>∠</a:t>
                          </a:r>
                          <a:r>
                            <a:rPr lang="en-IN" sz="2600" b="0" i="1" u="none" strike="noStrike" kern="1200" baseline="0" err="1">
                              <a:solidFill>
                                <a:schemeClr val="tx2"/>
                              </a:solidFill>
                              <a:latin typeface="+mn-lt"/>
                              <a:ea typeface="+mn-ea"/>
                              <a:cs typeface="+mn-cs"/>
                            </a:rPr>
                            <a:t>AGF</a:t>
                          </a:r>
                          <a:endParaRPr lang="en-IN" sz="2600" b="0" i="1" u="none" strike="noStrike" kern="1200" baseline="0">
                            <a:solidFill>
                              <a:schemeClr val="tx2"/>
                            </a:solidFill>
                            <a:latin typeface="+mn-lt"/>
                            <a:ea typeface="+mn-ea"/>
                            <a:cs typeface="+mn-cs"/>
                          </a:endParaRPr>
                        </a:p>
                        <a:p>
                          <a:r>
                            <a:rPr lang="en-IN" sz="2600" b="1" i="0" u="none" strike="noStrike" kern="1200" baseline="0">
                              <a:solidFill>
                                <a:schemeClr val="tx1"/>
                              </a:solidFill>
                              <a:latin typeface="+mn-lt"/>
                              <a:ea typeface="+mn-ea"/>
                              <a:cs typeface="+mn-cs"/>
                            </a:rPr>
                            <a:t>4. </a:t>
                          </a:r>
                          <a:r>
                            <a:rPr lang="en-IN" sz="2600" b="0" i="1" u="none" strike="noStrike" kern="1200" baseline="0">
                              <a:solidFill>
                                <a:schemeClr val="tx2"/>
                              </a:solidFill>
                              <a:latin typeface="+mn-lt"/>
                              <a:ea typeface="+mn-ea"/>
                              <a:cs typeface="+mn-cs"/>
                            </a:rPr>
                            <a:t>CG </a:t>
                          </a:r>
                          <a:r>
                            <a:rPr lang="en-IN" sz="2600" b="0" i="0" u="none" strike="noStrike" kern="1200" baseline="0">
                              <a:solidFill>
                                <a:schemeClr val="tx2"/>
                              </a:solidFill>
                              <a:latin typeface="+mn-lt"/>
                              <a:ea typeface="+mn-ea"/>
                              <a:cs typeface="+mn-cs"/>
                            </a:rPr>
                            <a:t>= </a:t>
                          </a:r>
                          <a:r>
                            <a:rPr lang="en-IN" sz="2600" b="0" i="1" u="none" strike="noStrike" kern="1200" baseline="0">
                              <a:solidFill>
                                <a:schemeClr val="tx2"/>
                              </a:solidFill>
                              <a:latin typeface="+mn-lt"/>
                              <a:ea typeface="+mn-ea"/>
                              <a:cs typeface="+mn-cs"/>
                            </a:rPr>
                            <a:t>AG</a:t>
                          </a:r>
                          <a:endParaRPr lang="en-IN" sz="2600" b="0" i="0" u="none" strike="noStrike" kern="1200" baseline="0">
                            <a:solidFill>
                              <a:schemeClr val="tx2"/>
                            </a:solidFill>
                            <a:latin typeface="+mn-lt"/>
                            <a:ea typeface="+mn-ea"/>
                            <a:cs typeface="+mn-cs"/>
                          </a:endParaRPr>
                        </a:p>
                        <a:p>
                          <a:r>
                            <a:rPr lang="en-IN" sz="2600" b="1" i="0" u="none" strike="noStrike" kern="1200" baseline="0">
                              <a:solidFill>
                                <a:schemeClr val="tx1"/>
                              </a:solidFill>
                              <a:latin typeface="+mn-lt"/>
                              <a:ea typeface="+mn-ea"/>
                              <a:cs typeface="+mn-cs"/>
                            </a:rPr>
                            <a:t>5. </a:t>
                          </a:r>
                          <a:r>
                            <a:rPr lang="en-IN" sz="2600" b="0" i="1" u="none" strike="noStrike" kern="1200" baseline="0">
                              <a:solidFill>
                                <a:schemeClr val="tx2"/>
                              </a:solidFill>
                              <a:latin typeface="+mn-lt"/>
                              <a:ea typeface="+mn-ea"/>
                              <a:cs typeface="+mn-cs"/>
                            </a:rPr>
                            <a:t>CH </a:t>
                          </a:r>
                          <a:r>
                            <a:rPr lang="en-IN" sz="2600" b="0" i="0" u="none" strike="noStrike" kern="1200" baseline="0">
                              <a:solidFill>
                                <a:schemeClr val="tx2"/>
                              </a:solidFill>
                              <a:latin typeface="+mn-lt"/>
                              <a:ea typeface="+mn-ea"/>
                              <a:cs typeface="+mn-cs"/>
                            </a:rPr>
                            <a:t>&gt; </a:t>
                          </a:r>
                          <a:r>
                            <a:rPr lang="en-IN" sz="2600" b="0" i="1" u="none" strike="noStrike" kern="1200" baseline="0">
                              <a:solidFill>
                                <a:schemeClr val="tx2"/>
                              </a:solidFill>
                              <a:latin typeface="+mn-lt"/>
                              <a:ea typeface="+mn-ea"/>
                              <a:cs typeface="+mn-cs"/>
                            </a:rPr>
                            <a:t>AF</a:t>
                          </a:r>
                        </a:p>
                        <a:p>
                          <a:r>
                            <a:rPr lang="en-IN" sz="2600" b="1" i="0" u="none" strike="noStrike" kern="1200" baseline="0">
                              <a:solidFill>
                                <a:schemeClr val="tx1"/>
                              </a:solidFill>
                              <a:latin typeface="+mn-lt"/>
                              <a:ea typeface="+mn-ea"/>
                              <a:cs typeface="+mn-cs"/>
                            </a:rPr>
                            <a:t>6. </a:t>
                          </a:r>
                          <a:r>
                            <a:rPr lang="en-IN" sz="2600" b="0" i="1" u="none" strike="noStrike" kern="1200" baseline="0">
                              <a:solidFill>
                                <a:schemeClr val="tx2"/>
                              </a:solidFill>
                              <a:latin typeface="+mn-lt"/>
                              <a:ea typeface="+mn-ea"/>
                              <a:cs typeface="+mn-cs"/>
                            </a:rPr>
                            <a:t>BH </a:t>
                          </a:r>
                          <a:r>
                            <a:rPr lang="en-IN" sz="2600" b="0" i="0" u="none" strike="noStrike" kern="1200" baseline="0">
                              <a:solidFill>
                                <a:schemeClr val="tx2"/>
                              </a:solidFill>
                              <a:latin typeface="+mn-lt"/>
                              <a:ea typeface="+mn-ea"/>
                              <a:cs typeface="+mn-cs"/>
                            </a:rPr>
                            <a:t>= </a:t>
                          </a:r>
                          <a:r>
                            <a:rPr lang="en-IN" sz="2600" b="0" i="1" u="none" strike="noStrike" kern="1200" baseline="0">
                              <a:solidFill>
                                <a:schemeClr val="tx2"/>
                              </a:solidFill>
                              <a:latin typeface="+mn-lt"/>
                              <a:ea typeface="+mn-ea"/>
                              <a:cs typeface="+mn-cs"/>
                            </a:rPr>
                            <a:t>BF</a:t>
                          </a:r>
                          <a:endParaRPr lang="en-US" sz="2600" b="0" i="1" u="none" strike="noStrike" kern="1200" baseline="0">
                            <a:solidFill>
                              <a:schemeClr val="tx2"/>
                            </a:solidFill>
                            <a:latin typeface="+mn-lt"/>
                            <a:ea typeface="+mn-ea"/>
                            <a:cs typeface="+mn-cs"/>
                          </a:endParaRPr>
                        </a:p>
                        <a:p>
                          <a:r>
                            <a:rPr lang="da-DK" sz="2600" b="1" i="0" u="none" strike="noStrike" kern="1200" baseline="0">
                              <a:solidFill>
                                <a:schemeClr val="tx1"/>
                              </a:solidFill>
                              <a:latin typeface="+mn-lt"/>
                              <a:ea typeface="+mn-ea"/>
                              <a:cs typeface="+mn-cs"/>
                            </a:rPr>
                            <a:t>7. </a:t>
                          </a:r>
                          <a:r>
                            <a:rPr lang="da-DK" sz="2600" b="0" i="1" u="none" strike="noStrike" kern="1200" baseline="0">
                              <a:solidFill>
                                <a:schemeClr val="tx2"/>
                              </a:solidFill>
                              <a:latin typeface="+mn-lt"/>
                              <a:ea typeface="+mn-ea"/>
                              <a:cs typeface="+mn-cs"/>
                            </a:rPr>
                            <a:t>CH</a:t>
                          </a:r>
                          <a:r>
                            <a:rPr lang="en-IN" sz="2400" i="1">
                              <a:latin typeface="Arial" panose="020B0604020202020204" pitchFamily="34" charset="0"/>
                              <a:cs typeface="Arial" panose="020B0604020202020204" pitchFamily="34" charset="0"/>
                            </a:rPr>
                            <a:t> </a:t>
                          </a:r>
                          <a:r>
                            <a:rPr lang="da-DK" sz="2600" b="0" i="0" u="none" strike="noStrike" kern="1200" baseline="0">
                              <a:solidFill>
                                <a:schemeClr val="tx2"/>
                              </a:solidFill>
                              <a:latin typeface="+mn-lt"/>
                              <a:ea typeface="+mn-ea"/>
                              <a:cs typeface="+mn-cs"/>
                            </a:rPr>
                            <a:t>+ </a:t>
                          </a:r>
                          <a:r>
                            <a:rPr lang="da-DK" sz="2600" b="0" i="1" u="none" strike="noStrike" kern="1200" baseline="0">
                              <a:solidFill>
                                <a:schemeClr val="tx2"/>
                              </a:solidFill>
                              <a:latin typeface="+mn-lt"/>
                              <a:ea typeface="+mn-ea"/>
                              <a:cs typeface="+mn-cs"/>
                            </a:rPr>
                            <a:t>BH</a:t>
                          </a:r>
                          <a:r>
                            <a:rPr lang="en-IN" sz="2400" i="1">
                              <a:latin typeface="Arial" panose="020B0604020202020204" pitchFamily="34" charset="0"/>
                              <a:cs typeface="Arial" panose="020B0604020202020204" pitchFamily="34" charset="0"/>
                            </a:rPr>
                            <a:t> </a:t>
                          </a:r>
                          <a:r>
                            <a:rPr lang="da-DK" sz="2600" b="0" i="0" u="none" strike="noStrike" kern="1200" baseline="0">
                              <a:solidFill>
                                <a:schemeClr val="tx2"/>
                              </a:solidFill>
                              <a:latin typeface="+mn-lt"/>
                              <a:ea typeface="+mn-ea"/>
                              <a:cs typeface="+mn-cs"/>
                            </a:rPr>
                            <a:t>&gt; </a:t>
                          </a:r>
                          <a:r>
                            <a:rPr lang="da-DK" sz="2600" b="0" i="1" u="none" strike="noStrike" kern="1200" baseline="0">
                              <a:solidFill>
                                <a:schemeClr val="tx2"/>
                              </a:solidFill>
                              <a:latin typeface="+mn-lt"/>
                              <a:ea typeface="+mn-ea"/>
                              <a:cs typeface="+mn-cs"/>
                            </a:rPr>
                            <a:t>AF</a:t>
                          </a:r>
                          <a:r>
                            <a:rPr lang="en-IN" sz="2400" i="1">
                              <a:latin typeface="Arial" panose="020B0604020202020204" pitchFamily="34" charset="0"/>
                              <a:cs typeface="Arial" panose="020B0604020202020204" pitchFamily="34" charset="0"/>
                            </a:rPr>
                            <a:t> </a:t>
                          </a:r>
                          <a:r>
                            <a:rPr lang="da-DK" sz="2600" b="0" i="0" u="none" strike="noStrike" kern="1200" baseline="0">
                              <a:solidFill>
                                <a:schemeClr val="tx2"/>
                              </a:solidFill>
                              <a:latin typeface="+mn-lt"/>
                              <a:ea typeface="+mn-ea"/>
                              <a:cs typeface="+mn-cs"/>
                            </a:rPr>
                            <a:t>+ </a:t>
                          </a:r>
                          <a:r>
                            <a:rPr lang="da-DK" sz="2600" b="0" i="1" u="none" strike="noStrike" kern="1200" baseline="0">
                              <a:solidFill>
                                <a:schemeClr val="tx2"/>
                              </a:solidFill>
                              <a:latin typeface="+mn-lt"/>
                              <a:ea typeface="+mn-ea"/>
                              <a:cs typeface="+mn-cs"/>
                            </a:rPr>
                            <a:t>BH</a:t>
                          </a:r>
                        </a:p>
                        <a:p>
                          <a:r>
                            <a:rPr lang="da-DK" sz="2600" b="1" i="0" u="none" strike="noStrike" kern="1200" baseline="0">
                              <a:solidFill>
                                <a:schemeClr val="tx1"/>
                              </a:solidFill>
                              <a:latin typeface="+mn-lt"/>
                              <a:ea typeface="+mn-ea"/>
                              <a:cs typeface="+mn-cs"/>
                            </a:rPr>
                            <a:t>8. </a:t>
                          </a:r>
                          <a:r>
                            <a:rPr lang="da-DK" sz="2600" b="0" i="1" u="none" strike="noStrike" kern="1200" baseline="0">
                              <a:solidFill>
                                <a:schemeClr val="tx2"/>
                              </a:solidFill>
                              <a:latin typeface="+mn-lt"/>
                              <a:ea typeface="+mn-ea"/>
                              <a:cs typeface="+mn-cs"/>
                            </a:rPr>
                            <a:t>CH</a:t>
                          </a:r>
                          <a:r>
                            <a:rPr lang="en-IN" sz="2400" i="1">
                              <a:latin typeface="Arial" panose="020B0604020202020204" pitchFamily="34" charset="0"/>
                              <a:cs typeface="Arial" panose="020B0604020202020204" pitchFamily="34" charset="0"/>
                            </a:rPr>
                            <a:t> </a:t>
                          </a:r>
                          <a:r>
                            <a:rPr lang="da-DK" sz="2600" b="0" i="0" u="none" strike="noStrike" kern="1200" baseline="0">
                              <a:solidFill>
                                <a:schemeClr val="tx2"/>
                              </a:solidFill>
                              <a:latin typeface="+mn-lt"/>
                              <a:ea typeface="+mn-ea"/>
                              <a:cs typeface="+mn-cs"/>
                            </a:rPr>
                            <a:t>+ </a:t>
                          </a:r>
                          <a:r>
                            <a:rPr lang="da-DK" sz="2600" b="0" i="1" u="none" strike="noStrike" kern="1200" baseline="0">
                              <a:solidFill>
                                <a:schemeClr val="tx2"/>
                              </a:solidFill>
                              <a:latin typeface="+mn-lt"/>
                              <a:ea typeface="+mn-ea"/>
                              <a:cs typeface="+mn-cs"/>
                            </a:rPr>
                            <a:t>BH</a:t>
                          </a:r>
                          <a:r>
                            <a:rPr lang="en-IN" sz="2400" i="1">
                              <a:latin typeface="Arial" panose="020B0604020202020204" pitchFamily="34" charset="0"/>
                              <a:cs typeface="Arial" panose="020B0604020202020204" pitchFamily="34" charset="0"/>
                            </a:rPr>
                            <a:t> </a:t>
                          </a:r>
                          <a:r>
                            <a:rPr lang="da-DK" sz="2600" b="0" i="0" u="none" strike="noStrike" kern="1200" baseline="0">
                              <a:solidFill>
                                <a:schemeClr val="tx2"/>
                              </a:solidFill>
                              <a:latin typeface="+mn-lt"/>
                              <a:ea typeface="+mn-ea"/>
                              <a:cs typeface="+mn-cs"/>
                            </a:rPr>
                            <a:t>&gt; </a:t>
                          </a:r>
                          <a:r>
                            <a:rPr lang="da-DK" sz="2600" b="0" i="1" u="none" strike="noStrike" kern="1200" baseline="0">
                              <a:solidFill>
                                <a:schemeClr val="tx2"/>
                              </a:solidFill>
                              <a:latin typeface="+mn-lt"/>
                              <a:ea typeface="+mn-ea"/>
                              <a:cs typeface="+mn-cs"/>
                            </a:rPr>
                            <a:t>AF</a:t>
                          </a:r>
                          <a:r>
                            <a:rPr lang="en-IN" sz="2400" i="1">
                              <a:latin typeface="Arial" panose="020B0604020202020204" pitchFamily="34" charset="0"/>
                              <a:cs typeface="Arial" panose="020B0604020202020204" pitchFamily="34" charset="0"/>
                            </a:rPr>
                            <a:t> </a:t>
                          </a:r>
                          <a:r>
                            <a:rPr lang="da-DK" sz="2600" b="0" i="0" u="none" strike="noStrike" kern="1200" baseline="0">
                              <a:solidFill>
                                <a:schemeClr val="tx2"/>
                              </a:solidFill>
                              <a:latin typeface="+mn-lt"/>
                              <a:ea typeface="+mn-ea"/>
                              <a:cs typeface="+mn-cs"/>
                            </a:rPr>
                            <a:t>+ </a:t>
                          </a:r>
                          <a:r>
                            <a:rPr lang="da-DK" sz="2600" b="0" i="1" u="none" strike="noStrike" kern="1200" baseline="0">
                              <a:solidFill>
                                <a:schemeClr val="tx2"/>
                              </a:solidFill>
                              <a:latin typeface="+mn-lt"/>
                              <a:ea typeface="+mn-ea"/>
                              <a:cs typeface="+mn-cs"/>
                            </a:rPr>
                            <a:t>BF</a:t>
                          </a:r>
                        </a:p>
                        <a:p>
                          <a:r>
                            <a:rPr lang="de-DE" sz="2600" b="1" i="0" u="none" strike="noStrike" kern="1200" baseline="0">
                              <a:solidFill>
                                <a:schemeClr val="tx1"/>
                              </a:solidFill>
                              <a:latin typeface="+mn-lt"/>
                              <a:ea typeface="+mn-ea"/>
                              <a:cs typeface="+mn-cs"/>
                            </a:rPr>
                            <a:t>9. </a:t>
                          </a:r>
                          <a:r>
                            <a:rPr lang="de-DE" sz="2600" b="0" i="1" u="none" strike="noStrike" kern="1200" baseline="0">
                              <a:solidFill>
                                <a:schemeClr val="tx2"/>
                              </a:solidFill>
                              <a:latin typeface="+mn-lt"/>
                              <a:ea typeface="+mn-ea"/>
                              <a:cs typeface="+mn-cs"/>
                            </a:rPr>
                            <a:t>BC</a:t>
                          </a:r>
                          <a:r>
                            <a:rPr lang="en-IN" sz="2400" i="1">
                              <a:latin typeface="Arial" panose="020B0604020202020204" pitchFamily="34" charset="0"/>
                              <a:cs typeface="Arial" panose="020B0604020202020204" pitchFamily="34" charset="0"/>
                            </a:rPr>
                            <a:t> </a:t>
                          </a:r>
                          <a:r>
                            <a:rPr lang="de-DE" sz="2600" b="0" i="0" u="none" strike="noStrike" kern="1200" baseline="0">
                              <a:solidFill>
                                <a:schemeClr val="tx2"/>
                              </a:solidFill>
                              <a:latin typeface="+mn-lt"/>
                              <a:ea typeface="+mn-ea"/>
                              <a:cs typeface="+mn-cs"/>
                            </a:rPr>
                            <a:t>= </a:t>
                          </a:r>
                          <a:r>
                            <a:rPr lang="de-DE" sz="2600" b="0" i="1" u="none" strike="noStrike" kern="1200" baseline="0">
                              <a:solidFill>
                                <a:schemeClr val="tx2"/>
                              </a:solidFill>
                              <a:latin typeface="+mn-lt"/>
                              <a:ea typeface="+mn-ea"/>
                              <a:cs typeface="+mn-cs"/>
                            </a:rPr>
                            <a:t>CH</a:t>
                          </a:r>
                          <a:r>
                            <a:rPr lang="en-IN" sz="2400" i="1">
                              <a:latin typeface="Arial" panose="020B0604020202020204" pitchFamily="34" charset="0"/>
                              <a:cs typeface="Arial" panose="020B0604020202020204" pitchFamily="34" charset="0"/>
                            </a:rPr>
                            <a:t> </a:t>
                          </a:r>
                          <a:r>
                            <a:rPr lang="de-DE" sz="2600" b="0" i="0" u="none" strike="noStrike" kern="1200" baseline="0">
                              <a:solidFill>
                                <a:schemeClr val="tx2"/>
                              </a:solidFill>
                              <a:latin typeface="+mn-lt"/>
                              <a:ea typeface="+mn-ea"/>
                              <a:cs typeface="+mn-cs"/>
                            </a:rPr>
                            <a:t>+ </a:t>
                          </a:r>
                          <a:r>
                            <a:rPr lang="de-DE" sz="2600" b="0" i="1" u="none" strike="noStrike" kern="1200" baseline="0">
                              <a:solidFill>
                                <a:schemeClr val="tx2"/>
                              </a:solidFill>
                              <a:latin typeface="+mn-lt"/>
                              <a:ea typeface="+mn-ea"/>
                              <a:cs typeface="+mn-cs"/>
                            </a:rPr>
                            <a:t>BH</a:t>
                          </a:r>
                          <a:r>
                            <a:rPr lang="de-DE" sz="2600" b="0" i="0" u="none" strike="noStrike" kern="1200" baseline="0">
                              <a:solidFill>
                                <a:schemeClr val="tx2"/>
                              </a:solidFill>
                              <a:latin typeface="+mn-lt"/>
                              <a:ea typeface="+mn-ea"/>
                              <a:cs typeface="+mn-cs"/>
                            </a:rPr>
                            <a:t>, </a:t>
                          </a:r>
                          <a:r>
                            <a:rPr lang="de-DE" sz="2600" b="0" i="1" u="none" strike="noStrike" kern="1200" baseline="0">
                              <a:solidFill>
                                <a:schemeClr val="tx2"/>
                              </a:solidFill>
                              <a:latin typeface="+mn-lt"/>
                              <a:ea typeface="+mn-ea"/>
                              <a:cs typeface="+mn-cs"/>
                            </a:rPr>
                            <a:t>AB</a:t>
                          </a:r>
                          <a:r>
                            <a:rPr lang="en-IN" sz="2400" i="1">
                              <a:latin typeface="Arial" panose="020B0604020202020204" pitchFamily="34" charset="0"/>
                              <a:cs typeface="Arial" panose="020B0604020202020204" pitchFamily="34" charset="0"/>
                            </a:rPr>
                            <a:t> </a:t>
                          </a:r>
                          <a:r>
                            <a:rPr lang="de-DE" sz="2600" b="0" i="0" u="none" strike="noStrike" kern="1200" baseline="0">
                              <a:solidFill>
                                <a:schemeClr val="tx2"/>
                              </a:solidFill>
                              <a:latin typeface="+mn-lt"/>
                              <a:ea typeface="+mn-ea"/>
                              <a:cs typeface="+mn-cs"/>
                            </a:rPr>
                            <a:t>= </a:t>
                          </a:r>
                          <a:r>
                            <a:rPr lang="de-DE" sz="2600" b="0" i="1" u="none" strike="noStrike" kern="1200" baseline="0">
                              <a:solidFill>
                                <a:schemeClr val="tx2"/>
                              </a:solidFill>
                              <a:latin typeface="+mn-lt"/>
                              <a:ea typeface="+mn-ea"/>
                              <a:cs typeface="+mn-cs"/>
                            </a:rPr>
                            <a:t>AF</a:t>
                          </a:r>
                          <a:r>
                            <a:rPr lang="en-IN" sz="2400" i="1">
                              <a:latin typeface="Arial" panose="020B0604020202020204" pitchFamily="34" charset="0"/>
                              <a:cs typeface="Arial" panose="020B0604020202020204" pitchFamily="34" charset="0"/>
                            </a:rPr>
                            <a:t> </a:t>
                          </a:r>
                          <a:r>
                            <a:rPr lang="de-DE" sz="2600" b="0" i="0" u="none" strike="noStrike" kern="1200" baseline="0">
                              <a:solidFill>
                                <a:schemeClr val="tx2"/>
                              </a:solidFill>
                              <a:latin typeface="+mn-lt"/>
                              <a:ea typeface="+mn-ea"/>
                              <a:cs typeface="+mn-cs"/>
                            </a:rPr>
                            <a:t>+ </a:t>
                          </a:r>
                          <a:r>
                            <a:rPr lang="de-DE" sz="2600" b="0" i="1" u="none" strike="noStrike" kern="1200" baseline="0">
                              <a:solidFill>
                                <a:schemeClr val="tx2"/>
                              </a:solidFill>
                              <a:latin typeface="+mn-lt"/>
                              <a:ea typeface="+mn-ea"/>
                              <a:cs typeface="+mn-cs"/>
                            </a:rPr>
                            <a:t>BF</a:t>
                          </a:r>
                        </a:p>
                        <a:p>
                          <a:r>
                            <a:rPr lang="en-IN" sz="2600" b="1" i="0" u="none" strike="noStrike" kern="1200" baseline="0">
                              <a:solidFill>
                                <a:schemeClr val="tx1"/>
                              </a:solidFill>
                              <a:latin typeface="+mn-lt"/>
                              <a:ea typeface="+mn-ea"/>
                              <a:cs typeface="+mn-cs"/>
                            </a:rPr>
                            <a:t>10. </a:t>
                          </a:r>
                          <a:r>
                            <a:rPr lang="en-IN" sz="2600" b="0" i="1" u="none" strike="noStrike" kern="1200" baseline="0">
                              <a:solidFill>
                                <a:schemeClr val="tx2"/>
                              </a:solidFill>
                              <a:latin typeface="+mn-lt"/>
                              <a:ea typeface="+mn-ea"/>
                              <a:cs typeface="+mn-cs"/>
                            </a:rPr>
                            <a:t>BC</a:t>
                          </a:r>
                          <a:r>
                            <a:rPr lang="en-IN" sz="2400" i="1">
                              <a:latin typeface="Arial" panose="020B0604020202020204" pitchFamily="34" charset="0"/>
                              <a:cs typeface="Arial" panose="020B0604020202020204" pitchFamily="34" charset="0"/>
                            </a:rPr>
                            <a:t> </a:t>
                          </a:r>
                          <a:r>
                            <a:rPr lang="en-IN" sz="2600" b="0" i="0" u="none" strike="noStrike" kern="1200" baseline="0">
                              <a:solidFill>
                                <a:schemeClr val="tx2"/>
                              </a:solidFill>
                              <a:latin typeface="+mn-lt"/>
                              <a:ea typeface="+mn-ea"/>
                              <a:cs typeface="+mn-cs"/>
                            </a:rPr>
                            <a:t>&gt; </a:t>
                          </a:r>
                          <a:r>
                            <a:rPr lang="en-IN" sz="2600" b="0" i="1" u="none" strike="noStrike" kern="1200" baseline="0">
                              <a:solidFill>
                                <a:schemeClr val="tx2"/>
                              </a:solidFill>
                              <a:latin typeface="+mn-lt"/>
                              <a:ea typeface="+mn-ea"/>
                              <a:cs typeface="+mn-cs"/>
                            </a:rPr>
                            <a:t>AB</a:t>
                          </a:r>
                          <a:endParaRPr lang="da-DK" sz="2600" b="0" i="1"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600" b="1" i="0" u="none" strike="noStrike" kern="1200" baseline="0">
                              <a:solidFill>
                                <a:schemeClr val="tx1"/>
                              </a:solidFill>
                              <a:latin typeface="+mn-lt"/>
                              <a:ea typeface="+mn-ea"/>
                              <a:cs typeface="+mn-cs"/>
                            </a:rPr>
                            <a:t>1. </a:t>
                          </a:r>
                          <a:r>
                            <a:rPr lang="en-IN" sz="2600" b="0" i="0" u="none" strike="noStrike" kern="1200" baseline="0">
                              <a:solidFill>
                                <a:schemeClr val="tx2"/>
                              </a:solidFill>
                              <a:latin typeface="+mn-lt"/>
                              <a:ea typeface="+mn-ea"/>
                              <a:cs typeface="+mn-cs"/>
                            </a:rPr>
                            <a:t>Given</a:t>
                          </a:r>
                        </a:p>
                        <a:p>
                          <a:r>
                            <a:rPr lang="en-IN" sz="2600" b="1" i="0" u="none" strike="noStrike" kern="1200" baseline="0">
                              <a:solidFill>
                                <a:schemeClr val="tx1"/>
                              </a:solidFill>
                              <a:latin typeface="+mn-lt"/>
                              <a:ea typeface="+mn-ea"/>
                              <a:cs typeface="+mn-cs"/>
                            </a:rPr>
                            <a:t>2. </a:t>
                          </a:r>
                          <a:r>
                            <a:rPr lang="en-IN" sz="2600" b="0" i="0" u="none" strike="noStrike" kern="1200" baseline="0">
                              <a:solidFill>
                                <a:schemeClr val="tx2"/>
                              </a:solidFill>
                              <a:latin typeface="+mn-lt"/>
                              <a:ea typeface="+mn-ea"/>
                              <a:cs typeface="+mn-cs"/>
                            </a:rPr>
                            <a:t>Given </a:t>
                          </a:r>
                          <a:r>
                            <a:rPr lang="en-IN" sz="2600" b="0" i="0" u="none" strike="noStrike" kern="1200" baseline="0">
                              <a:solidFill>
                                <a:schemeClr val="tx1"/>
                              </a:solidFill>
                              <a:latin typeface="+mn-lt"/>
                              <a:ea typeface="+mn-ea"/>
                              <a:cs typeface="+mn-cs"/>
                            </a:rPr>
                            <a:t>	</a:t>
                          </a:r>
                        </a:p>
                        <a:p>
                          <a:r>
                            <a:rPr lang="en-IN" sz="2600" b="1" i="0" u="none" strike="noStrike" kern="1200" baseline="0">
                              <a:solidFill>
                                <a:schemeClr val="tx1"/>
                              </a:solidFill>
                              <a:latin typeface="+mn-lt"/>
                              <a:ea typeface="+mn-ea"/>
                              <a:cs typeface="+mn-cs"/>
                            </a:rPr>
                            <a:t>3. </a:t>
                          </a:r>
                          <a:r>
                            <a:rPr lang="en-IN" sz="2600" b="0" i="0" u="none" strike="noStrike" kern="1200" baseline="0">
                              <a:solidFill>
                                <a:schemeClr val="tx2"/>
                              </a:solidFill>
                              <a:latin typeface="+mn-lt"/>
                              <a:ea typeface="+mn-ea"/>
                              <a:cs typeface="+mn-cs"/>
                            </a:rPr>
                            <a:t>Given </a:t>
                          </a:r>
                          <a:r>
                            <a:rPr lang="en-IN" sz="2600" b="0" i="0" u="none" strike="noStrike" kern="1200" baseline="0">
                              <a:solidFill>
                                <a:schemeClr val="tx1"/>
                              </a:solidFill>
                              <a:latin typeface="+mn-lt"/>
                              <a:ea typeface="+mn-ea"/>
                              <a:cs typeface="+mn-cs"/>
                            </a:rPr>
                            <a:t>	</a:t>
                          </a:r>
                        </a:p>
                        <a:p>
                          <a:r>
                            <a:rPr lang="en-IN" sz="2600" b="1" i="0" u="none" strike="noStrike" kern="1200" baseline="0">
                              <a:solidFill>
                                <a:schemeClr val="tx1"/>
                              </a:solidFill>
                              <a:latin typeface="+mn-lt"/>
                              <a:ea typeface="+mn-ea"/>
                              <a:cs typeface="+mn-cs"/>
                            </a:rPr>
                            <a:t>4. </a:t>
                          </a:r>
                          <a:r>
                            <a:rPr lang="en-IN" sz="2600" b="0" i="0" u="none" strike="noStrike" kern="1200" baseline="0">
                              <a:solidFill>
                                <a:srgbClr val="FF0000"/>
                              </a:solidFill>
                              <a:latin typeface="+mn-lt"/>
                              <a:ea typeface="+mn-ea"/>
                              <a:cs typeface="+mn-cs"/>
                            </a:rPr>
                            <a:t>Definition of midpoint</a:t>
                          </a:r>
                        </a:p>
                        <a:p>
                          <a:r>
                            <a:rPr lang="en-IN" sz="2600" b="1" i="0" u="none" strike="noStrike" kern="1200" baseline="0">
                              <a:solidFill>
                                <a:schemeClr val="tx1"/>
                              </a:solidFill>
                              <a:latin typeface="+mn-lt"/>
                              <a:ea typeface="+mn-ea"/>
                              <a:cs typeface="+mn-cs"/>
                            </a:rPr>
                            <a:t>5. </a:t>
                          </a:r>
                          <a:r>
                            <a:rPr lang="en-IN" sz="2600" b="0" i="0" u="none" strike="noStrike" kern="1200" baseline="0">
                              <a:solidFill>
                                <a:srgbClr val="FF0000"/>
                              </a:solidFill>
                              <a:latin typeface="+mn-lt"/>
                              <a:ea typeface="+mn-ea"/>
                              <a:cs typeface="+mn-cs"/>
                            </a:rPr>
                            <a:t>Hinge Theorem</a:t>
                          </a:r>
                        </a:p>
                        <a:p>
                          <a:r>
                            <a:rPr lang="en-IN" sz="2600" b="1" i="0" u="none" strike="noStrike" kern="1200" baseline="0">
                              <a:solidFill>
                                <a:schemeClr val="tx1"/>
                              </a:solidFill>
                              <a:latin typeface="+mn-lt"/>
                              <a:ea typeface="+mn-ea"/>
                              <a:cs typeface="+mn-cs"/>
                            </a:rPr>
                            <a:t>6. </a:t>
                          </a:r>
                          <a:r>
                            <a:rPr lang="en-IN" sz="2600" b="0" i="0" u="none" strike="noStrike" kern="1200" baseline="0">
                              <a:solidFill>
                                <a:srgbClr val="FF0000"/>
                              </a:solidFill>
                              <a:latin typeface="+mn-lt"/>
                              <a:ea typeface="+mn-ea"/>
                              <a:cs typeface="+mn-cs"/>
                            </a:rPr>
                            <a:t>Definition of ≅ segments</a:t>
                          </a:r>
                        </a:p>
                        <a:p>
                          <a:r>
                            <a:rPr lang="en-IN" sz="2600" b="1" i="0" u="none" strike="noStrike" kern="1200" baseline="0">
                              <a:solidFill>
                                <a:schemeClr val="tx1"/>
                              </a:solidFill>
                              <a:latin typeface="+mn-lt"/>
                              <a:ea typeface="+mn-ea"/>
                              <a:cs typeface="+mn-cs"/>
                            </a:rPr>
                            <a:t>7. </a:t>
                          </a:r>
                          <a:r>
                            <a:rPr lang="en-IN" sz="2600" b="0" i="0" u="none" strike="noStrike" kern="1200" baseline="0">
                              <a:solidFill>
                                <a:schemeClr val="tx2"/>
                              </a:solidFill>
                              <a:latin typeface="+mn-lt"/>
                              <a:ea typeface="+mn-ea"/>
                              <a:cs typeface="+mn-cs"/>
                            </a:rPr>
                            <a:t>Addition Property</a:t>
                          </a:r>
                        </a:p>
                        <a:p>
                          <a:r>
                            <a:rPr lang="en-IN" sz="2600" b="1" i="0" u="none" strike="noStrike" kern="1200" baseline="0">
                              <a:solidFill>
                                <a:schemeClr val="tx1"/>
                              </a:solidFill>
                              <a:latin typeface="+mn-lt"/>
                              <a:ea typeface="+mn-ea"/>
                              <a:cs typeface="+mn-cs"/>
                            </a:rPr>
                            <a:t>8. </a:t>
                          </a:r>
                          <a:r>
                            <a:rPr lang="en-IN" sz="2600" b="0" i="0" u="none" strike="noStrike" kern="1200" baseline="0">
                              <a:solidFill>
                                <a:schemeClr val="tx2"/>
                              </a:solidFill>
                              <a:latin typeface="+mn-lt"/>
                              <a:ea typeface="+mn-ea"/>
                              <a:cs typeface="+mn-cs"/>
                            </a:rPr>
                            <a:t>Substitution</a:t>
                          </a:r>
                        </a:p>
                        <a:p>
                          <a:r>
                            <a:rPr lang="en-IN" sz="2600" b="1" i="0" u="none" strike="noStrike" kern="1200" baseline="0">
                              <a:solidFill>
                                <a:schemeClr val="tx1"/>
                              </a:solidFill>
                              <a:latin typeface="+mn-lt"/>
                              <a:ea typeface="+mn-ea"/>
                              <a:cs typeface="+mn-cs"/>
                            </a:rPr>
                            <a:t>9. </a:t>
                          </a:r>
                          <a:r>
                            <a:rPr lang="en-IN" sz="2600" b="0" i="0" u="none" strike="noStrike" kern="1200" baseline="0">
                              <a:solidFill>
                                <a:srgbClr val="FF0000"/>
                              </a:solidFill>
                              <a:latin typeface="+mn-lt"/>
                              <a:ea typeface="+mn-ea"/>
                              <a:cs typeface="+mn-cs"/>
                            </a:rPr>
                            <a:t>Segment Addition Postulate</a:t>
                          </a:r>
                        </a:p>
                        <a:p>
                          <a:r>
                            <a:rPr lang="en-IN" sz="2600" b="1" i="0" u="none" strike="noStrike" kern="1200" baseline="0">
                              <a:solidFill>
                                <a:schemeClr val="tx1"/>
                              </a:solidFill>
                              <a:latin typeface="+mn-lt"/>
                              <a:ea typeface="+mn-ea"/>
                              <a:cs typeface="+mn-cs"/>
                            </a:rPr>
                            <a:t>10. </a:t>
                          </a:r>
                          <a:r>
                            <a:rPr lang="en-IN" sz="2600" b="0" i="0" u="none" strike="noStrike" kern="1200" baseline="0">
                              <a:solidFill>
                                <a:srgbClr val="FF0000"/>
                              </a:solidFill>
                              <a:latin typeface="+mn-lt"/>
                              <a:ea typeface="+mn-ea"/>
                              <a:cs typeface="+mn-cs"/>
                            </a:rPr>
                            <a:t>Substitution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487439"/>
                      </a:ext>
                    </a:extLst>
                  </a:tr>
                </a:tbl>
              </a:graphicData>
            </a:graphic>
          </p:graphicFrame>
        </mc:Choice>
        <mc:Fallback xmlns="">
          <p:graphicFrame>
            <p:nvGraphicFramePr>
              <p:cNvPr id="3" name="Table 2"/>
              <p:cNvGraphicFramePr>
                <a:graphicFrameLocks noGrp="1"/>
              </p:cNvGraphicFramePr>
              <p:nvPr/>
            </p:nvGraphicFramePr>
            <p:xfrm>
              <a:off x="459871" y="1714499"/>
              <a:ext cx="11122528" cy="4603173"/>
            </p:xfrm>
            <a:graphic>
              <a:graphicData uri="http://schemas.openxmlformats.org/drawingml/2006/table">
                <a:tbl>
                  <a:tblPr firstRow="1" bandRow="1">
                    <a:tableStyleId>{2D5ABB26-0587-4C30-8999-92F81FD0307C}</a:tableStyleId>
                  </a:tblPr>
                  <a:tblGrid>
                    <a:gridCol w="5561264">
                      <a:extLst>
                        <a:ext uri="{9D8B030D-6E8A-4147-A177-3AD203B41FA5}">
                          <a16:colId xmlns:a16="http://schemas.microsoft.com/office/drawing/2014/main" val="3329662684"/>
                        </a:ext>
                      </a:extLst>
                    </a:gridCol>
                    <a:gridCol w="5561264">
                      <a:extLst>
                        <a:ext uri="{9D8B030D-6E8A-4147-A177-3AD203B41FA5}">
                          <a16:colId xmlns:a16="http://schemas.microsoft.com/office/drawing/2014/main" val="2796248605"/>
                        </a:ext>
                      </a:extLst>
                    </a:gridCol>
                  </a:tblGrid>
                  <a:tr h="494211">
                    <a:tc>
                      <a:txBody>
                        <a:bodyPr/>
                        <a:lstStyle/>
                        <a:p>
                          <a:pPr algn="ctr"/>
                          <a:r>
                            <a:rPr lang="en-IN" sz="2600" b="1"/>
                            <a:t>Statements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600" b="1"/>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9793432"/>
                      </a:ext>
                    </a:extLst>
                  </a:tr>
                  <a:tr h="4108962">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3333" r="-100110" b="-2370"/>
                          </a:stretch>
                        </a:blipFill>
                      </a:tcPr>
                    </a:tc>
                    <a:tc>
                      <a:txBody>
                        <a:bodyPr/>
                        <a:lstStyle/>
                        <a:p>
                          <a:r>
                            <a:rPr lang="en-IN" sz="2600" b="1" i="0" u="none" strike="noStrike" kern="1200" baseline="0">
                              <a:solidFill>
                                <a:schemeClr val="tx1"/>
                              </a:solidFill>
                              <a:latin typeface="+mn-lt"/>
                              <a:ea typeface="+mn-ea"/>
                              <a:cs typeface="+mn-cs"/>
                            </a:rPr>
                            <a:t>1. </a:t>
                          </a:r>
                          <a:r>
                            <a:rPr lang="en-IN" sz="2600" b="0" i="0" u="none" strike="noStrike" kern="1200" baseline="0">
                              <a:solidFill>
                                <a:schemeClr val="tx2"/>
                              </a:solidFill>
                              <a:latin typeface="+mn-lt"/>
                              <a:ea typeface="+mn-ea"/>
                              <a:cs typeface="+mn-cs"/>
                            </a:rPr>
                            <a:t>Given</a:t>
                          </a:r>
                        </a:p>
                        <a:p>
                          <a:r>
                            <a:rPr lang="en-IN" sz="2600" b="1" i="0" u="none" strike="noStrike" kern="1200" baseline="0">
                              <a:solidFill>
                                <a:schemeClr val="tx1"/>
                              </a:solidFill>
                              <a:latin typeface="+mn-lt"/>
                              <a:ea typeface="+mn-ea"/>
                              <a:cs typeface="+mn-cs"/>
                            </a:rPr>
                            <a:t>2. </a:t>
                          </a:r>
                          <a:r>
                            <a:rPr lang="en-IN" sz="2600" b="0" i="0" u="none" strike="noStrike" kern="1200" baseline="0">
                              <a:solidFill>
                                <a:schemeClr val="tx2"/>
                              </a:solidFill>
                              <a:latin typeface="+mn-lt"/>
                              <a:ea typeface="+mn-ea"/>
                              <a:cs typeface="+mn-cs"/>
                            </a:rPr>
                            <a:t>Given </a:t>
                          </a:r>
                          <a:r>
                            <a:rPr lang="en-IN" sz="2600" b="0" i="0" u="none" strike="noStrike" kern="1200" baseline="0">
                              <a:solidFill>
                                <a:schemeClr val="tx1"/>
                              </a:solidFill>
                              <a:latin typeface="+mn-lt"/>
                              <a:ea typeface="+mn-ea"/>
                              <a:cs typeface="+mn-cs"/>
                            </a:rPr>
                            <a:t>	</a:t>
                          </a:r>
                        </a:p>
                        <a:p>
                          <a:r>
                            <a:rPr lang="en-IN" sz="2600" b="1" i="0" u="none" strike="noStrike" kern="1200" baseline="0">
                              <a:solidFill>
                                <a:schemeClr val="tx1"/>
                              </a:solidFill>
                              <a:latin typeface="+mn-lt"/>
                              <a:ea typeface="+mn-ea"/>
                              <a:cs typeface="+mn-cs"/>
                            </a:rPr>
                            <a:t>3. </a:t>
                          </a:r>
                          <a:r>
                            <a:rPr lang="en-IN" sz="2600" b="0" i="0" u="none" strike="noStrike" kern="1200" baseline="0">
                              <a:solidFill>
                                <a:schemeClr val="tx2"/>
                              </a:solidFill>
                              <a:latin typeface="+mn-lt"/>
                              <a:ea typeface="+mn-ea"/>
                              <a:cs typeface="+mn-cs"/>
                            </a:rPr>
                            <a:t>Given </a:t>
                          </a:r>
                          <a:r>
                            <a:rPr lang="en-IN" sz="2600" b="0" i="0" u="none" strike="noStrike" kern="1200" baseline="0">
                              <a:solidFill>
                                <a:schemeClr val="tx1"/>
                              </a:solidFill>
                              <a:latin typeface="+mn-lt"/>
                              <a:ea typeface="+mn-ea"/>
                              <a:cs typeface="+mn-cs"/>
                            </a:rPr>
                            <a:t>	</a:t>
                          </a:r>
                        </a:p>
                        <a:p>
                          <a:r>
                            <a:rPr lang="en-IN" sz="2600" b="1" i="0" u="none" strike="noStrike" kern="1200" baseline="0">
                              <a:solidFill>
                                <a:schemeClr val="tx1"/>
                              </a:solidFill>
                              <a:latin typeface="+mn-lt"/>
                              <a:ea typeface="+mn-ea"/>
                              <a:cs typeface="+mn-cs"/>
                            </a:rPr>
                            <a:t>4. </a:t>
                          </a:r>
                          <a:r>
                            <a:rPr lang="en-IN" sz="2600" b="0" i="0" u="none" strike="noStrike" kern="1200" baseline="0">
                              <a:solidFill>
                                <a:srgbClr val="FF0000"/>
                              </a:solidFill>
                              <a:latin typeface="+mn-lt"/>
                              <a:ea typeface="+mn-ea"/>
                              <a:cs typeface="+mn-cs"/>
                            </a:rPr>
                            <a:t>Definition of midpoint</a:t>
                          </a:r>
                        </a:p>
                        <a:p>
                          <a:r>
                            <a:rPr lang="en-IN" sz="2600" b="1" i="0" u="none" strike="noStrike" kern="1200" baseline="0">
                              <a:solidFill>
                                <a:schemeClr val="tx1"/>
                              </a:solidFill>
                              <a:latin typeface="+mn-lt"/>
                              <a:ea typeface="+mn-ea"/>
                              <a:cs typeface="+mn-cs"/>
                            </a:rPr>
                            <a:t>5. </a:t>
                          </a:r>
                          <a:r>
                            <a:rPr lang="en-IN" sz="2600" b="0" i="0" u="none" strike="noStrike" kern="1200" baseline="0">
                              <a:solidFill>
                                <a:srgbClr val="FF0000"/>
                              </a:solidFill>
                              <a:latin typeface="+mn-lt"/>
                              <a:ea typeface="+mn-ea"/>
                              <a:cs typeface="+mn-cs"/>
                            </a:rPr>
                            <a:t>Hinge Theorem</a:t>
                          </a:r>
                        </a:p>
                        <a:p>
                          <a:r>
                            <a:rPr lang="en-IN" sz="2600" b="1" i="0" u="none" strike="noStrike" kern="1200" baseline="0">
                              <a:solidFill>
                                <a:schemeClr val="tx1"/>
                              </a:solidFill>
                              <a:latin typeface="+mn-lt"/>
                              <a:ea typeface="+mn-ea"/>
                              <a:cs typeface="+mn-cs"/>
                            </a:rPr>
                            <a:t>6. </a:t>
                          </a:r>
                          <a:r>
                            <a:rPr lang="en-IN" sz="2600" b="0" i="0" u="none" strike="noStrike" kern="1200" baseline="0">
                              <a:solidFill>
                                <a:srgbClr val="FF0000"/>
                              </a:solidFill>
                              <a:latin typeface="+mn-lt"/>
                              <a:ea typeface="+mn-ea"/>
                              <a:cs typeface="+mn-cs"/>
                            </a:rPr>
                            <a:t>Definition of ≅ segments</a:t>
                          </a:r>
                        </a:p>
                        <a:p>
                          <a:r>
                            <a:rPr lang="en-IN" sz="2600" b="1" i="0" u="none" strike="noStrike" kern="1200" baseline="0">
                              <a:solidFill>
                                <a:schemeClr val="tx1"/>
                              </a:solidFill>
                              <a:latin typeface="+mn-lt"/>
                              <a:ea typeface="+mn-ea"/>
                              <a:cs typeface="+mn-cs"/>
                            </a:rPr>
                            <a:t>7. </a:t>
                          </a:r>
                          <a:r>
                            <a:rPr lang="en-IN" sz="2600" b="0" i="0" u="none" strike="noStrike" kern="1200" baseline="0">
                              <a:solidFill>
                                <a:schemeClr val="tx2"/>
                              </a:solidFill>
                              <a:latin typeface="+mn-lt"/>
                              <a:ea typeface="+mn-ea"/>
                              <a:cs typeface="+mn-cs"/>
                            </a:rPr>
                            <a:t>Addition Property</a:t>
                          </a:r>
                        </a:p>
                        <a:p>
                          <a:r>
                            <a:rPr lang="en-IN" sz="2600" b="1" i="0" u="none" strike="noStrike" kern="1200" baseline="0">
                              <a:solidFill>
                                <a:schemeClr val="tx1"/>
                              </a:solidFill>
                              <a:latin typeface="+mn-lt"/>
                              <a:ea typeface="+mn-ea"/>
                              <a:cs typeface="+mn-cs"/>
                            </a:rPr>
                            <a:t>8. </a:t>
                          </a:r>
                          <a:r>
                            <a:rPr lang="en-IN" sz="2600" b="0" i="0" u="none" strike="noStrike" kern="1200" baseline="0">
                              <a:solidFill>
                                <a:schemeClr val="tx2"/>
                              </a:solidFill>
                              <a:latin typeface="+mn-lt"/>
                              <a:ea typeface="+mn-ea"/>
                              <a:cs typeface="+mn-cs"/>
                            </a:rPr>
                            <a:t>Substitution</a:t>
                          </a:r>
                        </a:p>
                        <a:p>
                          <a:r>
                            <a:rPr lang="en-IN" sz="2600" b="1" i="0" u="none" strike="noStrike" kern="1200" baseline="0">
                              <a:solidFill>
                                <a:schemeClr val="tx1"/>
                              </a:solidFill>
                              <a:latin typeface="+mn-lt"/>
                              <a:ea typeface="+mn-ea"/>
                              <a:cs typeface="+mn-cs"/>
                            </a:rPr>
                            <a:t>9. </a:t>
                          </a:r>
                          <a:r>
                            <a:rPr lang="en-IN" sz="2600" b="0" i="0" u="none" strike="noStrike" kern="1200" baseline="0">
                              <a:solidFill>
                                <a:srgbClr val="FF0000"/>
                              </a:solidFill>
                              <a:latin typeface="+mn-lt"/>
                              <a:ea typeface="+mn-ea"/>
                              <a:cs typeface="+mn-cs"/>
                            </a:rPr>
                            <a:t>Segment Addition Postulate</a:t>
                          </a:r>
                        </a:p>
                        <a:p>
                          <a:r>
                            <a:rPr lang="en-IN" sz="2600" b="1" i="0" u="none" strike="noStrike" kern="1200" baseline="0">
                              <a:solidFill>
                                <a:schemeClr val="tx1"/>
                              </a:solidFill>
                              <a:latin typeface="+mn-lt"/>
                              <a:ea typeface="+mn-ea"/>
                              <a:cs typeface="+mn-cs"/>
                            </a:rPr>
                            <a:t>10. </a:t>
                          </a:r>
                          <a:r>
                            <a:rPr lang="en-IN" sz="2600" b="0" i="0" u="none" strike="noStrike" kern="1200" baseline="0">
                              <a:solidFill>
                                <a:srgbClr val="FF0000"/>
                              </a:solidFill>
                              <a:latin typeface="+mn-lt"/>
                              <a:ea typeface="+mn-ea"/>
                              <a:cs typeface="+mn-cs"/>
                            </a:rPr>
                            <a:t>Substitution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487439"/>
                      </a:ext>
                    </a:extLst>
                  </a:tr>
                </a:tbl>
              </a:graphicData>
            </a:graphic>
          </p:graphicFrame>
        </mc:Fallback>
      </mc:AlternateContent>
    </p:spTree>
    <p:extLst>
      <p:ext uri="{BB962C8B-B14F-4D97-AF65-F5344CB8AC3E}">
        <p14:creationId xmlns:p14="http://schemas.microsoft.com/office/powerpoint/2010/main" val="144839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2"/>
            <a:ext cx="8477343" cy="50679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The lengths of two sides of a triangle are given. Find the range of lengths for the third side.</a:t>
            </a:r>
            <a:endParaRPr lang="en-IN" sz="2800">
              <a:solidFill>
                <a:schemeClr val="tx1"/>
              </a:solidFill>
            </a:endParaRPr>
          </a:p>
          <a:p>
            <a:r>
              <a:rPr lang="en-IN" sz="2800" b="1">
                <a:solidFill>
                  <a:schemeClr val="tx1"/>
                </a:solidFill>
                <a:latin typeface="Proxima Nova"/>
              </a:rPr>
              <a:t>1.</a:t>
            </a:r>
            <a:r>
              <a:rPr lang="en-IN" sz="2800" b="1"/>
              <a:t> </a:t>
            </a:r>
            <a:r>
              <a:rPr lang="en-IN" sz="2800"/>
              <a:t>3 mm, 5 mm</a:t>
            </a:r>
          </a:p>
          <a:p>
            <a:r>
              <a:rPr lang="en-IN" sz="2800" b="1">
                <a:solidFill>
                  <a:schemeClr val="tx1"/>
                </a:solidFill>
                <a:latin typeface="Proxima Nova"/>
              </a:rPr>
              <a:t>2.</a:t>
            </a:r>
            <a:r>
              <a:rPr lang="en-IN" sz="2800" b="1"/>
              <a:t> </a:t>
            </a:r>
            <a:r>
              <a:rPr lang="en-IN" sz="2800"/>
              <a:t>7 </a:t>
            </a:r>
            <a:r>
              <a:rPr lang="en-IN" sz="2800" err="1"/>
              <a:t>ft</a:t>
            </a:r>
            <a:r>
              <a:rPr lang="en-IN" sz="2800"/>
              <a:t>, 10 </a:t>
            </a:r>
            <a:r>
              <a:rPr lang="en-IN" sz="2800" err="1"/>
              <a:t>ft</a:t>
            </a:r>
            <a:endParaRPr lang="en-IN" sz="2800"/>
          </a:p>
          <a:p>
            <a:r>
              <a:rPr lang="en-IN" sz="2800" b="1">
                <a:solidFill>
                  <a:schemeClr val="tx1"/>
                </a:solidFill>
                <a:latin typeface="Proxima Nova"/>
              </a:rPr>
              <a:t>3.</a:t>
            </a:r>
            <a:r>
              <a:rPr lang="en-IN" sz="2800" b="1"/>
              <a:t> </a:t>
            </a:r>
            <a:r>
              <a:rPr lang="en-IN" sz="2800"/>
              <a:t>1.2 in., 4.6 in.</a:t>
            </a:r>
          </a:p>
          <a:p>
            <a:r>
              <a:rPr lang="en-IN" sz="2800" b="1">
                <a:solidFill>
                  <a:schemeClr val="tx1"/>
                </a:solidFill>
                <a:latin typeface="Proxima Nova"/>
              </a:rPr>
              <a:t>4.</a:t>
            </a:r>
            <a:r>
              <a:rPr lang="en-IN" sz="2800" b="1"/>
              <a:t> </a:t>
            </a:r>
            <a:r>
              <a:rPr lang="en-IN" sz="2800"/>
              <a:t>2.5 cm, 8 cm</a:t>
            </a:r>
          </a:p>
          <a:p>
            <a:r>
              <a:rPr lang="en-IN" sz="2800" b="1">
                <a:solidFill>
                  <a:schemeClr val="tx1"/>
                </a:solidFill>
                <a:latin typeface="Proxima Nova"/>
              </a:rPr>
              <a:t>5.</a:t>
            </a:r>
            <a:r>
              <a:rPr lang="en-IN" sz="2800" b="1"/>
              <a:t> </a:t>
            </a:r>
            <a:r>
              <a:rPr lang="en-IN" sz="2800"/>
              <a:t>2.5 mi, 2.5 mi</a:t>
            </a:r>
          </a:p>
        </p:txBody>
      </p:sp>
    </p:spTree>
    <p:extLst>
      <p:ext uri="{BB962C8B-B14F-4D97-AF65-F5344CB8AC3E}">
        <p14:creationId xmlns:p14="http://schemas.microsoft.com/office/powerpoint/2010/main" val="121779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741031" cy="45266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Theorem 6.13: </a:t>
            </a:r>
            <a:r>
              <a:rPr lang="en-IN" sz="2800" b="1"/>
              <a:t>Converse of the Hinge Theorem</a:t>
            </a:r>
            <a:endParaRPr lang="en-IN" sz="2800"/>
          </a:p>
          <a:p>
            <a:r>
              <a:rPr lang="en-IN" sz="2800"/>
              <a:t>If two sides of a triangle are congruent to two sides of another triangle and the third side of the first triangle is longer than the third side of the second triangle, then the included angle measure of the first triangle is greater than the included angle measure of the second triangle. 	</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IN" sz="2800" b="0">
                <a:solidFill>
                  <a:schemeClr val="tx1"/>
                </a:solidFill>
              </a:rPr>
              <a:t>Converse of the Hinge Theorem</a:t>
            </a:r>
            <a:endParaRPr lang="en-US" sz="2800" b="0">
              <a:solidFill>
                <a:schemeClr val="tx1"/>
              </a:solidFill>
            </a:endParaRPr>
          </a:p>
        </p:txBody>
      </p:sp>
    </p:spTree>
    <p:extLst>
      <p:ext uri="{BB962C8B-B14F-4D97-AF65-F5344CB8AC3E}">
        <p14:creationId xmlns:p14="http://schemas.microsoft.com/office/powerpoint/2010/main" val="3624293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199711" cy="168464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range of possible values for </a:t>
            </a:r>
            <a:r>
              <a:rPr lang="en-IN" sz="2800" b="1" i="1">
                <a:solidFill>
                  <a:schemeClr val="tx1"/>
                </a:solidFill>
              </a:rPr>
              <a:t>x</a:t>
            </a:r>
            <a:r>
              <a:rPr lang="en-IN" sz="2800" b="1">
                <a:solidFill>
                  <a:schemeClr val="tx1"/>
                </a:solidFill>
              </a:rPr>
              <a:t>.</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Apply Algebra to Relationships in Triangles</a:t>
            </a:r>
            <a:endParaRPr lang="en-US" sz="2800" b="0">
              <a:solidFill>
                <a:schemeClr val="tx1"/>
              </a:solidFill>
            </a:endParaRPr>
          </a:p>
        </p:txBody>
      </p:sp>
      <p:pic>
        <p:nvPicPr>
          <p:cNvPr id="6" name="Picture 5">
            <a:extLst>
              <a:ext uri="{FF2B5EF4-FFF2-40B4-BE49-F238E27FC236}">
                <a16:creationId xmlns:a16="http://schemas.microsoft.com/office/drawing/2014/main" id="{98CF6091-42F6-4139-9A15-88775A483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3388" y="1619075"/>
            <a:ext cx="3307747" cy="2051495"/>
          </a:xfrm>
          <a:prstGeom prst="rect">
            <a:avLst/>
          </a:prstGeom>
        </p:spPr>
      </p:pic>
    </p:spTree>
    <p:extLst>
      <p:ext uri="{BB962C8B-B14F-4D97-AF65-F5344CB8AC3E}">
        <p14:creationId xmlns:p14="http://schemas.microsoft.com/office/powerpoint/2010/main" val="85718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216833" cy="218367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0" indent="-1435100"/>
                <a:r>
                  <a:rPr lang="en-IN" sz="2800" b="1">
                    <a:solidFill>
                      <a:schemeClr val="tx1"/>
                    </a:solidFill>
                  </a:rPr>
                  <a:t>Step 1</a:t>
                </a:r>
                <a:r>
                  <a:rPr lang="en-US" sz="2800" b="1">
                    <a:solidFill>
                      <a:schemeClr val="tx1"/>
                    </a:solidFill>
                  </a:rPr>
                  <a:t> </a:t>
                </a:r>
                <a:r>
                  <a:rPr lang="en-IN" sz="2800" b="1">
                    <a:solidFill>
                      <a:schemeClr val="tx1"/>
                    </a:solidFill>
                  </a:rPr>
                  <a:t>Use the Converse of the Hinge Theorem. </a:t>
                </a:r>
                <a:endParaRPr lang="en-IN" sz="2800">
                  <a:solidFill>
                    <a:schemeClr val="tx1"/>
                  </a:solidFill>
                </a:endParaRPr>
              </a:p>
              <a:p>
                <a:r>
                  <a:rPr lang="en-IN" sz="2800"/>
                  <a:t>From the diagram, we know that </a:t>
                </a:r>
                <a:br>
                  <a:rPr lang="en-IN" sz="2800"/>
                </a:b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𝐺𝐻</m:t>
                        </m:r>
                      </m:e>
                    </m:acc>
                    <m:r>
                      <a:rPr lang="en-US" sz="2800" i="1">
                        <a:latin typeface="Cambria Math" panose="02040503050406030204" pitchFamily="18" charset="0"/>
                        <a:ea typeface="Cambria Math" panose="02040503050406030204" pitchFamily="18" charset="0"/>
                      </a:rPr>
                      <m:t>≅</m:t>
                    </m:r>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𝐽𝐻</m:t>
                        </m:r>
                      </m:e>
                    </m:acc>
                    <m:r>
                      <a:rPr lang="en-US" sz="2800" b="0" i="1" smtClean="0">
                        <a:latin typeface="Cambria Math" panose="02040503050406030204" pitchFamily="18" charset="0"/>
                      </a:rPr>
                      <m:t>,</m:t>
                    </m:r>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𝐸𝐻</m:t>
                        </m:r>
                      </m:e>
                    </m:acc>
                    <m:r>
                      <a:rPr lang="en-US" sz="2800" i="1">
                        <a:latin typeface="Cambria Math" panose="02040503050406030204" pitchFamily="18" charset="0"/>
                        <a:ea typeface="Cambria Math" panose="02040503050406030204" pitchFamily="18" charset="0"/>
                      </a:rPr>
                      <m:t>≅</m:t>
                    </m:r>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𝐸𝐻</m:t>
                        </m:r>
                      </m:e>
                    </m:acc>
                    <m:r>
                      <a:rPr lang="en-US" sz="2800" b="0" i="1" smtClean="0">
                        <a:latin typeface="Cambria Math" panose="02040503050406030204" pitchFamily="18" charset="0"/>
                      </a:rPr>
                      <m:t>,</m:t>
                    </m:r>
                  </m:oMath>
                </a14:m>
                <a:r>
                  <a:rPr lang="en-IN" sz="2800"/>
                  <a:t> and </a:t>
                </a:r>
                <a:r>
                  <a:rPr lang="en-IN" sz="2800" i="1"/>
                  <a:t>JE</a:t>
                </a:r>
                <a:r>
                  <a:rPr lang="en-IN" sz="2800" i="1">
                    <a:latin typeface="Arial" panose="020B0604020202020204" pitchFamily="34" charset="0"/>
                    <a:cs typeface="Arial" panose="020B0604020202020204" pitchFamily="34" charset="0"/>
                  </a:rPr>
                  <a:t> </a:t>
                </a:r>
                <a:r>
                  <a:rPr lang="en-IN" sz="2800"/>
                  <a:t>&gt; </a:t>
                </a:r>
                <a:r>
                  <a:rPr lang="en-IN" sz="2800" i="1"/>
                  <a:t>GE</a:t>
                </a:r>
                <a:r>
                  <a:rPr lang="en-IN" sz="2800"/>
                  <a:t>. </a:t>
                </a:r>
                <a:endParaRPr lang="en-IN" sz="280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5"/>
                <a:ext cx="7216833" cy="2183671"/>
              </a:xfrm>
              <a:prstGeom prst="rect">
                <a:avLst/>
              </a:prstGeom>
              <a:blipFill>
                <a:blip r:embed="rId2"/>
                <a:stretch>
                  <a:fillRect l="-1689" t="-2793"/>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Apply Algebra to Relationships in Triangles</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24147303"/>
                  </p:ext>
                </p:extLst>
              </p:nvPr>
            </p:nvGraphicFramePr>
            <p:xfrm>
              <a:off x="300385" y="4215654"/>
              <a:ext cx="10643556" cy="1991862"/>
            </p:xfrm>
            <a:graphic>
              <a:graphicData uri="http://schemas.openxmlformats.org/drawingml/2006/table">
                <a:tbl>
                  <a:tblPr firstRow="1" bandRow="1">
                    <a:tableStyleId>{2D5ABB26-0587-4C30-8999-92F81FD0307C}</a:tableStyleId>
                  </a:tblPr>
                  <a:tblGrid>
                    <a:gridCol w="1808314">
                      <a:extLst>
                        <a:ext uri="{9D8B030D-6E8A-4147-A177-3AD203B41FA5}">
                          <a16:colId xmlns:a16="http://schemas.microsoft.com/office/drawing/2014/main" val="1863487080"/>
                        </a:ext>
                      </a:extLst>
                    </a:gridCol>
                    <a:gridCol w="3004457">
                      <a:extLst>
                        <a:ext uri="{9D8B030D-6E8A-4147-A177-3AD203B41FA5}">
                          <a16:colId xmlns:a16="http://schemas.microsoft.com/office/drawing/2014/main" val="2926259498"/>
                        </a:ext>
                      </a:extLst>
                    </a:gridCol>
                    <a:gridCol w="5830785">
                      <a:extLst>
                        <a:ext uri="{9D8B030D-6E8A-4147-A177-3AD203B41FA5}">
                          <a16:colId xmlns:a16="http://schemas.microsoft.com/office/drawing/2014/main" val="2688989790"/>
                        </a:ext>
                      </a:extLst>
                    </a:gridCol>
                  </a:tblGrid>
                  <a:tr h="549399">
                    <a:tc>
                      <a:txBody>
                        <a:bodyPr/>
                        <a:lstStyle/>
                        <a:p>
                          <a:pPr algn="r"/>
                          <a:r>
                            <a:rPr lang="en-IN" sz="2800" b="0" i="1" u="none" strike="noStrike" kern="1200" baseline="0" err="1">
                              <a:solidFill>
                                <a:schemeClr val="tx2"/>
                              </a:solidFill>
                              <a:latin typeface="+mn-lt"/>
                              <a:ea typeface="+mn-ea"/>
                              <a:cs typeface="+mn-cs"/>
                            </a:rPr>
                            <a:t>m</a:t>
                          </a:r>
                          <a:r>
                            <a:rPr lang="en-IN" sz="2800" b="0" i="0" u="none" strike="noStrike" kern="1200" baseline="0" err="1">
                              <a:solidFill>
                                <a:schemeClr val="tx2"/>
                              </a:solidFill>
                              <a:latin typeface="+mn-lt"/>
                              <a:ea typeface="+mn-ea"/>
                              <a:cs typeface="+mn-cs"/>
                            </a:rPr>
                            <a:t>∠</a:t>
                          </a:r>
                          <a:r>
                            <a:rPr lang="en-IN" sz="2800" b="0" i="1" u="none" strike="noStrike" kern="1200" baseline="0" err="1">
                              <a:solidFill>
                                <a:schemeClr val="tx2"/>
                              </a:solidFill>
                              <a:latin typeface="+mn-lt"/>
                              <a:ea typeface="+mn-ea"/>
                              <a:cs typeface="+mn-cs"/>
                            </a:rPr>
                            <a:t>JHE</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b="0">
                              <a:solidFill>
                                <a:schemeClr val="tx2"/>
                              </a:solidFill>
                            </a:rPr>
                            <a:t>&gt; </a:t>
                          </a:r>
                          <a:r>
                            <a:rPr lang="en-IN" sz="2800" b="0" i="1" u="none" strike="noStrike" kern="1200" baseline="0" err="1">
                              <a:solidFill>
                                <a:schemeClr val="tx2"/>
                              </a:solidFill>
                              <a:latin typeface="+mn-lt"/>
                              <a:ea typeface="+mn-ea"/>
                              <a:cs typeface="+mn-cs"/>
                            </a:rPr>
                            <a:t>m</a:t>
                          </a:r>
                          <a:r>
                            <a:rPr lang="en-IN" sz="2800" b="0" i="0" u="none" strike="noStrike" kern="1200" baseline="0" err="1">
                              <a:solidFill>
                                <a:schemeClr val="tx2"/>
                              </a:solidFill>
                              <a:latin typeface="+mn-lt"/>
                              <a:ea typeface="+mn-ea"/>
                              <a:cs typeface="+mn-cs"/>
                            </a:rPr>
                            <a:t>∠</a:t>
                          </a:r>
                          <a:r>
                            <a:rPr lang="en-IN" sz="2800" b="0" i="1" u="none" strike="noStrike" kern="1200" baseline="0" err="1">
                              <a:solidFill>
                                <a:schemeClr val="tx2"/>
                              </a:solidFill>
                              <a:latin typeface="+mn-lt"/>
                              <a:ea typeface="+mn-ea"/>
                              <a:cs typeface="+mn-cs"/>
                            </a:rPr>
                            <a:t>GHE</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rgbClr val="0070C0"/>
                              </a:solidFill>
                              <a:latin typeface="+mn-lt"/>
                              <a:ea typeface="+mn-ea"/>
                              <a:cs typeface="+mn-cs"/>
                            </a:rPr>
                            <a:t>Converse of the Hinge Theorem</a:t>
                          </a:r>
                          <a:endParaRPr lang="en-IN" sz="2800" b="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69488742"/>
                      </a:ext>
                    </a:extLst>
                  </a:tr>
                  <a:tr h="549399">
                    <a:tc>
                      <a:txBody>
                        <a:bodyPr/>
                        <a:lstStyle/>
                        <a:p>
                          <a:pPr algn="r"/>
                          <a:r>
                            <a:rPr lang="en-IN" sz="2800" b="0" i="0" u="none" strike="noStrike" kern="1200" baseline="0">
                              <a:solidFill>
                                <a:schemeClr val="tx2"/>
                              </a:solidFill>
                              <a:latin typeface="+mn-lt"/>
                              <a:ea typeface="+mn-ea"/>
                              <a:cs typeface="+mn-cs"/>
                            </a:rPr>
                            <a:t>(3</a:t>
                          </a:r>
                          <a:r>
                            <a:rPr lang="en-IN" sz="2800" b="0" i="1" u="none" strike="noStrike" kern="1200" baseline="0">
                              <a:solidFill>
                                <a:schemeClr val="tx2"/>
                              </a:solidFill>
                              <a:latin typeface="+mn-lt"/>
                              <a:ea typeface="+mn-ea"/>
                              <a:cs typeface="+mn-cs"/>
                            </a:rPr>
                            <a:t>x </a:t>
                          </a:r>
                          <a:r>
                            <a:rPr lang="en-IN" sz="2800" b="0" i="0" u="none" strike="noStrike" kern="1200" baseline="0">
                              <a:solidFill>
                                <a:schemeClr val="tx2"/>
                              </a:solidFill>
                              <a:latin typeface="+mn-lt"/>
                              <a:ea typeface="+mn-ea"/>
                              <a:cs typeface="+mn-cs"/>
                            </a:rPr>
                            <a:t>+ 45)°</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&gt; 68°</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rgbClr val="0070C0"/>
                              </a:solidFill>
                              <a:latin typeface="+mn-lt"/>
                              <a:ea typeface="+mn-ea"/>
                              <a:cs typeface="+mn-cs"/>
                            </a:rPr>
                            <a:t>Substitution</a:t>
                          </a:r>
                          <a:endParaRPr lang="en-IN" sz="2800" b="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59406790"/>
                      </a:ext>
                    </a:extLst>
                  </a:tr>
                  <a:tr h="549399">
                    <a:tc>
                      <a:txBody>
                        <a:bodyPr/>
                        <a:lstStyle/>
                        <a:p>
                          <a:pPr algn="r"/>
                          <a:r>
                            <a:rPr lang="en-IN" sz="2800" b="0" i="1" u="none" strike="noStrike" kern="1200" baseline="0">
                              <a:solidFill>
                                <a:schemeClr val="tx2"/>
                              </a:solidFill>
                              <a:latin typeface="+mn-lt"/>
                              <a:ea typeface="+mn-ea"/>
                              <a:cs typeface="+mn-cs"/>
                            </a:rPr>
                            <a:t>x</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&gt;</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23</m:t>
                                    </m:r>
                                  </m:num>
                                  <m:den>
                                    <m:r>
                                      <a:rPr lang="en-US" sz="2800" b="0" i="1" smtClean="0">
                                        <a:solidFill>
                                          <a:schemeClr val="tx2"/>
                                        </a:solidFill>
                                        <a:latin typeface="Cambria Math" panose="02040503050406030204" pitchFamily="18" charset="0"/>
                                      </a:rPr>
                                      <m:t>3</m:t>
                                    </m:r>
                                  </m:den>
                                </m:f>
                              </m:oMath>
                            </m:oMathPara>
                          </a14:m>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rgbClr val="0070C0"/>
                              </a:solidFill>
                              <a:latin typeface="+mn-lt"/>
                              <a:ea typeface="+mn-ea"/>
                              <a:cs typeface="+mn-cs"/>
                            </a:rPr>
                            <a:t>Solve for </a:t>
                          </a:r>
                          <a:r>
                            <a:rPr lang="en-IN" sz="2800" b="0" i="1" u="none" strike="noStrike" kern="1200" baseline="0">
                              <a:solidFill>
                                <a:srgbClr val="0070C0"/>
                              </a:solidFill>
                              <a:latin typeface="+mn-lt"/>
                              <a:ea typeface="+mn-ea"/>
                              <a:cs typeface="+mn-cs"/>
                            </a:rPr>
                            <a:t>x</a:t>
                          </a:r>
                          <a:r>
                            <a:rPr lang="en-IN" sz="2800" b="0" i="0" u="none" strike="noStrike" kern="1200" baseline="0">
                              <a:solidFill>
                                <a:srgbClr val="0070C0"/>
                              </a:solidFill>
                              <a:latin typeface="+mn-lt"/>
                              <a:ea typeface="+mn-ea"/>
                              <a:cs typeface="+mn-cs"/>
                            </a:rPr>
                            <a:t>.</a:t>
                          </a:r>
                          <a:endParaRPr lang="en-IN" sz="2800" b="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5231504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24147303"/>
                  </p:ext>
                </p:extLst>
              </p:nvPr>
            </p:nvGraphicFramePr>
            <p:xfrm>
              <a:off x="300385" y="4215654"/>
              <a:ext cx="10643556" cy="1991862"/>
            </p:xfrm>
            <a:graphic>
              <a:graphicData uri="http://schemas.openxmlformats.org/drawingml/2006/table">
                <a:tbl>
                  <a:tblPr firstRow="1" bandRow="1">
                    <a:tableStyleId>{2D5ABB26-0587-4C30-8999-92F81FD0307C}</a:tableStyleId>
                  </a:tblPr>
                  <a:tblGrid>
                    <a:gridCol w="1808314">
                      <a:extLst>
                        <a:ext uri="{9D8B030D-6E8A-4147-A177-3AD203B41FA5}">
                          <a16:colId xmlns:a16="http://schemas.microsoft.com/office/drawing/2014/main" val="1863487080"/>
                        </a:ext>
                      </a:extLst>
                    </a:gridCol>
                    <a:gridCol w="3004457">
                      <a:extLst>
                        <a:ext uri="{9D8B030D-6E8A-4147-A177-3AD203B41FA5}">
                          <a16:colId xmlns:a16="http://schemas.microsoft.com/office/drawing/2014/main" val="2926259498"/>
                        </a:ext>
                      </a:extLst>
                    </a:gridCol>
                    <a:gridCol w="5830785">
                      <a:extLst>
                        <a:ext uri="{9D8B030D-6E8A-4147-A177-3AD203B41FA5}">
                          <a16:colId xmlns:a16="http://schemas.microsoft.com/office/drawing/2014/main" val="2688989790"/>
                        </a:ext>
                      </a:extLst>
                    </a:gridCol>
                  </a:tblGrid>
                  <a:tr h="549399">
                    <a:tc>
                      <a:txBody>
                        <a:bodyPr/>
                        <a:lstStyle/>
                        <a:p>
                          <a:pPr algn="r"/>
                          <a:r>
                            <a:rPr lang="en-IN" sz="2800" b="0" i="1" u="none" strike="noStrike" kern="1200" baseline="0" err="1">
                              <a:solidFill>
                                <a:schemeClr val="tx2"/>
                              </a:solidFill>
                              <a:latin typeface="+mn-lt"/>
                              <a:ea typeface="+mn-ea"/>
                              <a:cs typeface="+mn-cs"/>
                            </a:rPr>
                            <a:t>m</a:t>
                          </a:r>
                          <a:r>
                            <a:rPr lang="en-IN" sz="2800" b="0" i="0" u="none" strike="noStrike" kern="1200" baseline="0" err="1">
                              <a:solidFill>
                                <a:schemeClr val="tx2"/>
                              </a:solidFill>
                              <a:latin typeface="+mn-lt"/>
                              <a:ea typeface="+mn-ea"/>
                              <a:cs typeface="+mn-cs"/>
                            </a:rPr>
                            <a:t>∠</a:t>
                          </a:r>
                          <a:r>
                            <a:rPr lang="en-IN" sz="2800" b="0" i="1" u="none" strike="noStrike" kern="1200" baseline="0" err="1">
                              <a:solidFill>
                                <a:schemeClr val="tx2"/>
                              </a:solidFill>
                              <a:latin typeface="+mn-lt"/>
                              <a:ea typeface="+mn-ea"/>
                              <a:cs typeface="+mn-cs"/>
                            </a:rPr>
                            <a:t>JHE</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b="0">
                              <a:solidFill>
                                <a:schemeClr val="tx2"/>
                              </a:solidFill>
                            </a:rPr>
                            <a:t>&gt; </a:t>
                          </a:r>
                          <a:r>
                            <a:rPr lang="en-IN" sz="2800" b="0" i="1" u="none" strike="noStrike" kern="1200" baseline="0" err="1">
                              <a:solidFill>
                                <a:schemeClr val="tx2"/>
                              </a:solidFill>
                              <a:latin typeface="+mn-lt"/>
                              <a:ea typeface="+mn-ea"/>
                              <a:cs typeface="+mn-cs"/>
                            </a:rPr>
                            <a:t>m</a:t>
                          </a:r>
                          <a:r>
                            <a:rPr lang="en-IN" sz="2800" b="0" i="0" u="none" strike="noStrike" kern="1200" baseline="0" err="1">
                              <a:solidFill>
                                <a:schemeClr val="tx2"/>
                              </a:solidFill>
                              <a:latin typeface="+mn-lt"/>
                              <a:ea typeface="+mn-ea"/>
                              <a:cs typeface="+mn-cs"/>
                            </a:rPr>
                            <a:t>∠</a:t>
                          </a:r>
                          <a:r>
                            <a:rPr lang="en-IN" sz="2800" b="0" i="1" u="none" strike="noStrike" kern="1200" baseline="0" err="1">
                              <a:solidFill>
                                <a:schemeClr val="tx2"/>
                              </a:solidFill>
                              <a:latin typeface="+mn-lt"/>
                              <a:ea typeface="+mn-ea"/>
                              <a:cs typeface="+mn-cs"/>
                            </a:rPr>
                            <a:t>GHE</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rgbClr val="0070C0"/>
                              </a:solidFill>
                              <a:latin typeface="+mn-lt"/>
                              <a:ea typeface="+mn-ea"/>
                              <a:cs typeface="+mn-cs"/>
                            </a:rPr>
                            <a:t>Converse of the Hinge Theorem</a:t>
                          </a:r>
                          <a:endParaRPr lang="en-IN" sz="2800" b="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69488742"/>
                      </a:ext>
                    </a:extLst>
                  </a:tr>
                  <a:tr h="549399">
                    <a:tc>
                      <a:txBody>
                        <a:bodyPr/>
                        <a:lstStyle/>
                        <a:p>
                          <a:pPr algn="r"/>
                          <a:r>
                            <a:rPr lang="en-IN" sz="2800" b="0" i="0" u="none" strike="noStrike" kern="1200" baseline="0">
                              <a:solidFill>
                                <a:schemeClr val="tx2"/>
                              </a:solidFill>
                              <a:latin typeface="+mn-lt"/>
                              <a:ea typeface="+mn-ea"/>
                              <a:cs typeface="+mn-cs"/>
                            </a:rPr>
                            <a:t>(3</a:t>
                          </a:r>
                          <a:r>
                            <a:rPr lang="en-IN" sz="2800" b="0" i="1" u="none" strike="noStrike" kern="1200" baseline="0">
                              <a:solidFill>
                                <a:schemeClr val="tx2"/>
                              </a:solidFill>
                              <a:latin typeface="+mn-lt"/>
                              <a:ea typeface="+mn-ea"/>
                              <a:cs typeface="+mn-cs"/>
                            </a:rPr>
                            <a:t>x </a:t>
                          </a:r>
                          <a:r>
                            <a:rPr lang="en-IN" sz="2800" b="0" i="0" u="none" strike="noStrike" kern="1200" baseline="0">
                              <a:solidFill>
                                <a:schemeClr val="tx2"/>
                              </a:solidFill>
                              <a:latin typeface="+mn-lt"/>
                              <a:ea typeface="+mn-ea"/>
                              <a:cs typeface="+mn-cs"/>
                            </a:rPr>
                            <a:t>+ 45)°</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&gt; 68°</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rgbClr val="0070C0"/>
                              </a:solidFill>
                              <a:latin typeface="+mn-lt"/>
                              <a:ea typeface="+mn-ea"/>
                              <a:cs typeface="+mn-cs"/>
                            </a:rPr>
                            <a:t>Substitution</a:t>
                          </a:r>
                          <a:endParaRPr lang="en-IN" sz="2800" b="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59406790"/>
                      </a:ext>
                    </a:extLst>
                  </a:tr>
                  <a:tr h="893064">
                    <a:tc>
                      <a:txBody>
                        <a:bodyPr/>
                        <a:lstStyle/>
                        <a:p>
                          <a:pPr algn="r"/>
                          <a:r>
                            <a:rPr lang="en-IN" sz="2800" b="0" i="1" u="none" strike="noStrike" kern="1200" baseline="0">
                              <a:solidFill>
                                <a:schemeClr val="tx2"/>
                              </a:solidFill>
                              <a:latin typeface="+mn-lt"/>
                              <a:ea typeface="+mn-ea"/>
                              <a:cs typeface="+mn-cs"/>
                            </a:rPr>
                            <a:t>x</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60243" t="-127891" r="-194118"/>
                          </a:stretch>
                        </a:blipFill>
                      </a:tcPr>
                    </a:tc>
                    <a:tc>
                      <a:txBody>
                        <a:bodyPr/>
                        <a:lstStyle/>
                        <a:p>
                          <a:r>
                            <a:rPr lang="en-IN" sz="2800" b="0" i="0" u="none" strike="noStrike" kern="1200" baseline="0">
                              <a:solidFill>
                                <a:srgbClr val="0070C0"/>
                              </a:solidFill>
                              <a:latin typeface="+mn-lt"/>
                              <a:ea typeface="+mn-ea"/>
                              <a:cs typeface="+mn-cs"/>
                            </a:rPr>
                            <a:t>Solve for </a:t>
                          </a:r>
                          <a:r>
                            <a:rPr lang="en-IN" sz="2800" b="0" i="1" u="none" strike="noStrike" kern="1200" baseline="0">
                              <a:solidFill>
                                <a:srgbClr val="0070C0"/>
                              </a:solidFill>
                              <a:latin typeface="+mn-lt"/>
                              <a:ea typeface="+mn-ea"/>
                              <a:cs typeface="+mn-cs"/>
                            </a:rPr>
                            <a:t>x</a:t>
                          </a:r>
                          <a:r>
                            <a:rPr lang="en-IN" sz="2800" b="0" i="0" u="none" strike="noStrike" kern="1200" baseline="0">
                              <a:solidFill>
                                <a:srgbClr val="0070C0"/>
                              </a:solidFill>
                              <a:latin typeface="+mn-lt"/>
                              <a:ea typeface="+mn-ea"/>
                              <a:cs typeface="+mn-cs"/>
                            </a:rPr>
                            <a:t>.</a:t>
                          </a:r>
                          <a:endParaRPr lang="en-IN" sz="2800" b="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52315042"/>
                      </a:ext>
                    </a:extLst>
                  </a:tr>
                </a:tbl>
              </a:graphicData>
            </a:graphic>
          </p:graphicFrame>
        </mc:Fallback>
      </mc:AlternateContent>
      <p:pic>
        <p:nvPicPr>
          <p:cNvPr id="6" name="Picture 5">
            <a:extLst>
              <a:ext uri="{FF2B5EF4-FFF2-40B4-BE49-F238E27FC236}">
                <a16:creationId xmlns:a16="http://schemas.microsoft.com/office/drawing/2014/main" id="{860BF46D-DEB5-43F2-8085-FD06807E0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388" y="1619075"/>
            <a:ext cx="3307747" cy="2051495"/>
          </a:xfrm>
          <a:prstGeom prst="rect">
            <a:avLst/>
          </a:prstGeom>
        </p:spPr>
      </p:pic>
    </p:spTree>
    <p:extLst>
      <p:ext uri="{BB962C8B-B14F-4D97-AF65-F5344CB8AC3E}">
        <p14:creationId xmlns:p14="http://schemas.microsoft.com/office/powerpoint/2010/main" val="3002035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716564" cy="20922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0" indent="-1435100"/>
            <a:r>
              <a:rPr lang="en-IN" sz="2800" b="1">
                <a:solidFill>
                  <a:schemeClr val="tx1"/>
                </a:solidFill>
              </a:rPr>
              <a:t>Step 2</a:t>
            </a:r>
            <a:r>
              <a:rPr lang="en-US" sz="2800" b="1">
                <a:solidFill>
                  <a:schemeClr val="tx1"/>
                </a:solidFill>
              </a:rPr>
              <a:t> </a:t>
            </a:r>
            <a:r>
              <a:rPr lang="en-IN" sz="2800" b="1">
                <a:solidFill>
                  <a:schemeClr val="tx1"/>
                </a:solidFill>
              </a:rPr>
              <a:t>Use your knowledge of the interior angles of a triangle. </a:t>
            </a:r>
            <a:endParaRPr lang="en-IN" sz="2800">
              <a:solidFill>
                <a:schemeClr val="tx1"/>
              </a:solidFill>
            </a:endParaRPr>
          </a:p>
          <a:p>
            <a:r>
              <a:rPr lang="en-IN" sz="2800"/>
              <a:t>Use the fact that the measure of any angle in a triangle is less than 180° to write a second inequality. </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Apply Algebra to Relationships in Triangles</a:t>
            </a:r>
            <a:endParaRPr lang="en-US" sz="2800" b="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01431211"/>
              </p:ext>
            </p:extLst>
          </p:nvPr>
        </p:nvGraphicFramePr>
        <p:xfrm>
          <a:off x="236589" y="4102772"/>
          <a:ext cx="10643556" cy="1648197"/>
        </p:xfrm>
        <a:graphic>
          <a:graphicData uri="http://schemas.openxmlformats.org/drawingml/2006/table">
            <a:tbl>
              <a:tblPr firstRow="1" bandRow="1">
                <a:tableStyleId>{2D5ABB26-0587-4C30-8999-92F81FD0307C}</a:tableStyleId>
              </a:tblPr>
              <a:tblGrid>
                <a:gridCol w="1808314">
                  <a:extLst>
                    <a:ext uri="{9D8B030D-6E8A-4147-A177-3AD203B41FA5}">
                      <a16:colId xmlns:a16="http://schemas.microsoft.com/office/drawing/2014/main" val="1863487080"/>
                    </a:ext>
                  </a:extLst>
                </a:gridCol>
                <a:gridCol w="3004457">
                  <a:extLst>
                    <a:ext uri="{9D8B030D-6E8A-4147-A177-3AD203B41FA5}">
                      <a16:colId xmlns:a16="http://schemas.microsoft.com/office/drawing/2014/main" val="2926259498"/>
                    </a:ext>
                  </a:extLst>
                </a:gridCol>
                <a:gridCol w="5830785">
                  <a:extLst>
                    <a:ext uri="{9D8B030D-6E8A-4147-A177-3AD203B41FA5}">
                      <a16:colId xmlns:a16="http://schemas.microsoft.com/office/drawing/2014/main" val="2688989790"/>
                    </a:ext>
                  </a:extLst>
                </a:gridCol>
              </a:tblGrid>
              <a:tr h="549399">
                <a:tc>
                  <a:txBody>
                    <a:bodyPr/>
                    <a:lstStyle/>
                    <a:p>
                      <a:pPr algn="r"/>
                      <a:r>
                        <a:rPr lang="en-IN" sz="2800" b="0" i="1" u="none" strike="noStrike" kern="1200" baseline="0" err="1">
                          <a:solidFill>
                            <a:schemeClr val="tx2"/>
                          </a:solidFill>
                          <a:latin typeface="+mn-lt"/>
                          <a:ea typeface="+mn-ea"/>
                          <a:cs typeface="+mn-cs"/>
                        </a:rPr>
                        <a:t>m</a:t>
                      </a:r>
                      <a:r>
                        <a:rPr lang="en-IN" sz="2800" b="0" i="0" u="none" strike="noStrike" kern="1200" baseline="0" err="1">
                          <a:solidFill>
                            <a:schemeClr val="tx2"/>
                          </a:solidFill>
                          <a:latin typeface="+mn-lt"/>
                          <a:ea typeface="+mn-ea"/>
                          <a:cs typeface="+mn-cs"/>
                        </a:rPr>
                        <a:t>∠</a:t>
                      </a:r>
                      <a:r>
                        <a:rPr lang="en-IN" sz="2800" b="0" i="1" u="none" strike="noStrike" kern="1200" baseline="0" err="1">
                          <a:solidFill>
                            <a:schemeClr val="tx2"/>
                          </a:solidFill>
                          <a:latin typeface="+mn-lt"/>
                          <a:ea typeface="+mn-ea"/>
                          <a:cs typeface="+mn-cs"/>
                        </a:rPr>
                        <a:t>JHE</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b="0">
                          <a:solidFill>
                            <a:schemeClr val="tx2"/>
                          </a:solidFill>
                        </a:rPr>
                        <a:t>&lt; 180</a:t>
                      </a:r>
                      <a:r>
                        <a:rPr lang="en-IN" sz="2800" b="0" i="0" u="none" strike="noStrike" kern="1200" baseline="0">
                          <a:solidFill>
                            <a:schemeClr val="tx2"/>
                          </a:solidFill>
                          <a:latin typeface="+mn-lt"/>
                          <a:ea typeface="+mn-ea"/>
                          <a:cs typeface="+mn-cs"/>
                        </a:rPr>
                        <a:t>°</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IN" sz="2800" b="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69488742"/>
                  </a:ext>
                </a:extLst>
              </a:tr>
              <a:tr h="549399">
                <a:tc>
                  <a:txBody>
                    <a:bodyPr/>
                    <a:lstStyle/>
                    <a:p>
                      <a:pPr algn="r"/>
                      <a:r>
                        <a:rPr lang="en-IN" sz="2800" b="0" i="0" u="none" strike="noStrike" kern="1200" baseline="0">
                          <a:solidFill>
                            <a:schemeClr val="tx2"/>
                          </a:solidFill>
                          <a:latin typeface="+mn-lt"/>
                          <a:ea typeface="+mn-ea"/>
                          <a:cs typeface="+mn-cs"/>
                        </a:rPr>
                        <a:t>(3</a:t>
                      </a:r>
                      <a:r>
                        <a:rPr lang="en-IN" sz="2800" b="0" i="1" u="none" strike="noStrike" kern="1200" baseline="0">
                          <a:solidFill>
                            <a:schemeClr val="tx2"/>
                          </a:solidFill>
                          <a:latin typeface="+mn-lt"/>
                          <a:ea typeface="+mn-ea"/>
                          <a:cs typeface="+mn-cs"/>
                        </a:rPr>
                        <a:t>x </a:t>
                      </a:r>
                      <a:r>
                        <a:rPr lang="en-IN" sz="2800" b="0" i="0" u="none" strike="noStrike" kern="1200" baseline="0">
                          <a:solidFill>
                            <a:schemeClr val="tx2"/>
                          </a:solidFill>
                          <a:latin typeface="+mn-lt"/>
                          <a:ea typeface="+mn-ea"/>
                          <a:cs typeface="+mn-cs"/>
                        </a:rPr>
                        <a:t>+ 45)°</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&lt; 180°</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rgbClr val="0070C0"/>
                          </a:solidFill>
                          <a:latin typeface="+mn-lt"/>
                          <a:ea typeface="+mn-ea"/>
                          <a:cs typeface="+mn-cs"/>
                        </a:rPr>
                        <a:t>Substitution</a:t>
                      </a:r>
                      <a:endParaRPr lang="en-IN" sz="2800" b="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59406790"/>
                  </a:ext>
                </a:extLst>
              </a:tr>
              <a:tr h="549399">
                <a:tc>
                  <a:txBody>
                    <a:bodyPr/>
                    <a:lstStyle/>
                    <a:p>
                      <a:pPr algn="r"/>
                      <a:r>
                        <a:rPr lang="en-IN" sz="2800" b="0" i="1" u="none" strike="noStrike" kern="1200" baseline="0">
                          <a:solidFill>
                            <a:schemeClr val="tx2"/>
                          </a:solidFill>
                          <a:latin typeface="+mn-lt"/>
                          <a:ea typeface="+mn-ea"/>
                          <a:cs typeface="+mn-cs"/>
                        </a:rPr>
                        <a:t>x</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b="0">
                          <a:solidFill>
                            <a:schemeClr val="tx2"/>
                          </a:solidFill>
                        </a:rPr>
                        <a:t>&lt; 45</a:t>
                      </a:r>
                      <a:endParaRPr lang="en-IN" sz="2800" b="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a:solidFill>
                            <a:srgbClr val="0070C0"/>
                          </a:solidFill>
                          <a:latin typeface="+mn-lt"/>
                          <a:ea typeface="+mn-ea"/>
                          <a:cs typeface="+mn-cs"/>
                        </a:rPr>
                        <a:t>Solve for </a:t>
                      </a:r>
                      <a:r>
                        <a:rPr lang="en-IN" sz="2800" b="0" i="1" u="none" strike="noStrike" kern="1200" baseline="0">
                          <a:solidFill>
                            <a:srgbClr val="0070C0"/>
                          </a:solidFill>
                          <a:latin typeface="+mn-lt"/>
                          <a:ea typeface="+mn-ea"/>
                          <a:cs typeface="+mn-cs"/>
                        </a:rPr>
                        <a:t>x</a:t>
                      </a:r>
                      <a:r>
                        <a:rPr lang="en-IN" sz="2800" b="0" i="0" u="none" strike="noStrike" kern="1200" baseline="0">
                          <a:solidFill>
                            <a:srgbClr val="0070C0"/>
                          </a:solidFill>
                          <a:latin typeface="+mn-lt"/>
                          <a:ea typeface="+mn-ea"/>
                          <a:cs typeface="+mn-cs"/>
                        </a:rPr>
                        <a:t>.</a:t>
                      </a:r>
                      <a:endParaRPr lang="en-IN" sz="2800" b="0">
                        <a:solidFill>
                          <a:srgbClr val="0070C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52315042"/>
                  </a:ext>
                </a:extLst>
              </a:tr>
            </a:tbl>
          </a:graphicData>
        </a:graphic>
      </p:graphicFrame>
      <p:pic>
        <p:nvPicPr>
          <p:cNvPr id="6" name="Picture 5">
            <a:extLst>
              <a:ext uri="{FF2B5EF4-FFF2-40B4-BE49-F238E27FC236}">
                <a16:creationId xmlns:a16="http://schemas.microsoft.com/office/drawing/2014/main" id="{4D9FB8A7-7ADF-4313-B394-351E5A0ED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3388" y="1619075"/>
            <a:ext cx="3307747" cy="2051495"/>
          </a:xfrm>
          <a:prstGeom prst="rect">
            <a:avLst/>
          </a:prstGeom>
        </p:spPr>
      </p:pic>
    </p:spTree>
    <p:extLst>
      <p:ext uri="{BB962C8B-B14F-4D97-AF65-F5344CB8AC3E}">
        <p14:creationId xmlns:p14="http://schemas.microsoft.com/office/powerpoint/2010/main" val="1947473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8660376" cy="19972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Step 3</a:t>
                </a:r>
                <a:r>
                  <a:rPr lang="en-US" sz="2800" b="1">
                    <a:solidFill>
                      <a:schemeClr val="tx1"/>
                    </a:solidFill>
                  </a:rPr>
                  <a:t> </a:t>
                </a:r>
                <a:r>
                  <a:rPr lang="en-IN" sz="2800" b="1">
                    <a:solidFill>
                      <a:schemeClr val="tx1"/>
                    </a:solidFill>
                  </a:rPr>
                  <a:t>Complete the compound inequality.</a:t>
                </a:r>
              </a:p>
              <a:p>
                <a:endParaRPr lang="en-IN" sz="2800" i="1">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
                        <m:fPr>
                          <m:ctrlPr>
                            <a:rPr lang="en-IN"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23</m:t>
                          </m:r>
                        </m:num>
                        <m:den>
                          <m:r>
                            <a:rPr lang="en-US" sz="2800" b="0" i="1" smtClean="0">
                              <a:solidFill>
                                <a:schemeClr val="tx1"/>
                              </a:solidFill>
                              <a:latin typeface="Cambria Math" panose="02040503050406030204" pitchFamily="18" charset="0"/>
                            </a:rPr>
                            <m:t>3</m:t>
                          </m:r>
                        </m:den>
                      </m:f>
                      <m:r>
                        <a:rPr lang="en-US" sz="2800" b="0" i="1" smtClean="0">
                          <a:solidFill>
                            <a:schemeClr val="tx1"/>
                          </a:solidFill>
                          <a:latin typeface="Cambria Math" panose="02040503050406030204" pitchFamily="18" charset="0"/>
                        </a:rPr>
                        <m:t>&lt;</m:t>
                      </m:r>
                      <m:r>
                        <a:rPr lang="en-US" sz="2800" b="0" i="1" smtClean="0">
                          <a:solidFill>
                            <a:schemeClr val="tx1"/>
                          </a:solidFill>
                          <a:latin typeface="Cambria Math" panose="02040503050406030204" pitchFamily="18" charset="0"/>
                        </a:rPr>
                        <m:t>𝑥</m:t>
                      </m:r>
                      <m:r>
                        <a:rPr lang="en-US" sz="2800" b="0" i="1" smtClean="0">
                          <a:solidFill>
                            <a:schemeClr val="tx1"/>
                          </a:solidFill>
                          <a:latin typeface="Cambria Math" panose="02040503050406030204" pitchFamily="18" charset="0"/>
                        </a:rPr>
                        <m:t>&lt;45</m:t>
                      </m:r>
                    </m:oMath>
                  </m:oMathPara>
                </a14:m>
                <a:endParaRPr lang="en-IN" sz="280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6"/>
                <a:ext cx="8660376" cy="1997256"/>
              </a:xfrm>
              <a:prstGeom prst="rect">
                <a:avLst/>
              </a:prstGeom>
              <a:blipFill>
                <a:blip r:embed="rId2"/>
                <a:stretch>
                  <a:fillRect l="-1407" t="-3049"/>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Apply Algebra to Relationships in Triangles</a:t>
            </a:r>
            <a:endParaRPr lang="en-US" sz="2800" b="0">
              <a:solidFill>
                <a:schemeClr val="tx1"/>
              </a:solidFill>
            </a:endParaRPr>
          </a:p>
        </p:txBody>
      </p:sp>
    </p:spTree>
    <p:extLst>
      <p:ext uri="{BB962C8B-B14F-4D97-AF65-F5344CB8AC3E}">
        <p14:creationId xmlns:p14="http://schemas.microsoft.com/office/powerpoint/2010/main" val="290946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8660376" cy="19972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rgbClr val="00A6B9"/>
                    </a:solidFill>
                  </a:rPr>
                  <a:t>Talk About It!</a:t>
                </a:r>
              </a:p>
              <a:p>
                <a:r>
                  <a:rPr lang="en-IN" sz="2800">
                    <a:solidFill>
                      <a:schemeClr val="tx2"/>
                    </a:solidFill>
                  </a:rPr>
                  <a:t>Do you think that the value of </a:t>
                </a:r>
                <a:r>
                  <a:rPr lang="en-IN" sz="2800" i="1">
                    <a:solidFill>
                      <a:schemeClr val="tx2"/>
                    </a:solidFill>
                  </a:rPr>
                  <a:t>x </a:t>
                </a:r>
                <a:r>
                  <a:rPr lang="en-IN" sz="2800">
                    <a:solidFill>
                      <a:schemeClr val="tx2"/>
                    </a:solidFill>
                  </a:rPr>
                  <a:t>is likely to be closer to </a:t>
                </a:r>
                <a14:m>
                  <m:oMath xmlns:m="http://schemas.openxmlformats.org/officeDocument/2006/math">
                    <m:f>
                      <m:fPr>
                        <m:ctrlPr>
                          <a:rPr lang="en-IN" sz="2800" i="1">
                            <a:solidFill>
                              <a:schemeClr val="tx2"/>
                            </a:solidFill>
                            <a:latin typeface="Cambria Math" panose="02040503050406030204" pitchFamily="18" charset="0"/>
                          </a:rPr>
                        </m:ctrlPr>
                      </m:fPr>
                      <m:num>
                        <m:r>
                          <a:rPr lang="en-US" sz="2800" i="1">
                            <a:solidFill>
                              <a:schemeClr val="tx2"/>
                            </a:solidFill>
                            <a:latin typeface="Cambria Math" panose="02040503050406030204" pitchFamily="18" charset="0"/>
                          </a:rPr>
                          <m:t>23</m:t>
                        </m:r>
                      </m:num>
                      <m:den>
                        <m:r>
                          <a:rPr lang="en-US" sz="2800" i="1">
                            <a:solidFill>
                              <a:schemeClr val="tx2"/>
                            </a:solidFill>
                            <a:latin typeface="Cambria Math" panose="02040503050406030204" pitchFamily="18" charset="0"/>
                          </a:rPr>
                          <m:t>3</m:t>
                        </m:r>
                      </m:den>
                    </m:f>
                  </m:oMath>
                </a14:m>
                <a:r>
                  <a:rPr lang="en-IN" sz="2800">
                    <a:solidFill>
                      <a:schemeClr val="tx2"/>
                    </a:solidFill>
                  </a:rPr>
                  <a:t> or 45? Justify your argument.</a:t>
                </a: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6"/>
                <a:ext cx="8660376" cy="1997256"/>
              </a:xfrm>
              <a:prstGeom prst="rect">
                <a:avLst/>
              </a:prstGeom>
              <a:blipFill>
                <a:blip r:embed="rId2"/>
                <a:stretch>
                  <a:fillRect l="-1407" t="-3049" r="-2463"/>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Apply Algebra to Relationships in Triangles</a:t>
            </a:r>
            <a:endParaRPr lang="en-US" sz="2800" b="0">
              <a:solidFill>
                <a:schemeClr val="tx1"/>
              </a:solidFill>
            </a:endParaRPr>
          </a:p>
        </p:txBody>
      </p:sp>
    </p:spTree>
    <p:extLst>
      <p:ext uri="{BB962C8B-B14F-4D97-AF65-F5344CB8AC3E}">
        <p14:creationId xmlns:p14="http://schemas.microsoft.com/office/powerpoint/2010/main" val="3882558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8660376" cy="19972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Find the range of possible values for </a:t>
            </a:r>
            <a:r>
              <a:rPr lang="en-IN" sz="2800" i="1"/>
              <a:t>x</a:t>
            </a:r>
            <a:r>
              <a:rPr lang="en-IN" sz="2800"/>
              <a:t>.</a:t>
            </a:r>
            <a:endParaRPr lang="en-IN" sz="2800">
              <a:solidFill>
                <a:schemeClr val="tx2"/>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Apply Algebra to Relationships in Triangles</a:t>
            </a:r>
            <a:endParaRPr lang="en-US" sz="2800" b="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740642"/>
            <a:ext cx="3581400" cy="2362200"/>
          </a:xfrm>
          <a:prstGeom prst="rect">
            <a:avLst/>
          </a:prstGeom>
        </p:spPr>
      </p:pic>
    </p:spTree>
    <p:extLst>
      <p:ext uri="{BB962C8B-B14F-4D97-AF65-F5344CB8AC3E}">
        <p14:creationId xmlns:p14="http://schemas.microsoft.com/office/powerpoint/2010/main" val="386139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8660376" cy="19972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Find the range of possible values for </a:t>
                </a:r>
                <a:r>
                  <a:rPr lang="en-IN" sz="2800" i="1"/>
                  <a:t>x</a:t>
                </a:r>
                <a:r>
                  <a:rPr lang="en-IN" sz="2800"/>
                  <a:t>.</a:t>
                </a:r>
              </a:p>
              <a:p>
                <a:pPr/>
                <a14:m>
                  <m:oMathPara xmlns:m="http://schemas.openxmlformats.org/officeDocument/2006/math">
                    <m:oMathParaPr>
                      <m:jc m:val="left"/>
                    </m:oMathParaPr>
                    <m:oMath xmlns:m="http://schemas.openxmlformats.org/officeDocument/2006/math">
                      <m:r>
                        <a:rPr lang="en-US" sz="2800" b="0" i="1" smtClean="0">
                          <a:solidFill>
                            <a:srgbClr val="FF0000"/>
                          </a:solidFill>
                          <a:latin typeface="Cambria Math" panose="02040503050406030204" pitchFamily="18" charset="0"/>
                        </a:rPr>
                        <m:t>−</m:t>
                      </m:r>
                      <m:f>
                        <m:fPr>
                          <m:ctrlPr>
                            <a:rPr lang="en-US" sz="280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10</m:t>
                          </m:r>
                        </m:num>
                        <m:den>
                          <m:r>
                            <a:rPr lang="en-US" sz="2800" b="0" i="1" smtClean="0">
                              <a:solidFill>
                                <a:srgbClr val="FF0000"/>
                              </a:solidFill>
                              <a:latin typeface="Cambria Math" panose="02040503050406030204" pitchFamily="18" charset="0"/>
                            </a:rPr>
                            <m:t>3</m:t>
                          </m:r>
                        </m:den>
                      </m:f>
                      <m:r>
                        <a:rPr lang="en-US" sz="2800" b="0" i="1" smtClean="0">
                          <a:solidFill>
                            <a:srgbClr val="FF0000"/>
                          </a:solidFill>
                          <a:latin typeface="Cambria Math" panose="02040503050406030204" pitchFamily="18" charset="0"/>
                        </a:rPr>
                        <m:t>&lt;</m:t>
                      </m:r>
                      <m:r>
                        <a:rPr lang="en-US" sz="2800" b="0" i="1" smtClean="0">
                          <a:solidFill>
                            <a:srgbClr val="FF0000"/>
                          </a:solidFill>
                          <a:latin typeface="Cambria Math" panose="02040503050406030204" pitchFamily="18" charset="0"/>
                        </a:rPr>
                        <m:t>𝑥</m:t>
                      </m:r>
                      <m:r>
                        <a:rPr lang="en-US" sz="2800" b="0" i="1" smtClean="0">
                          <a:solidFill>
                            <a:srgbClr val="FF0000"/>
                          </a:solidFill>
                          <a:latin typeface="Cambria Math" panose="02040503050406030204" pitchFamily="18" charset="0"/>
                        </a:rPr>
                        <m:t>&lt;15</m:t>
                      </m:r>
                    </m:oMath>
                  </m:oMathPara>
                </a14:m>
                <a:endParaRPr lang="en-IN" sz="2800">
                  <a:solidFill>
                    <a:srgbClr val="FF0000"/>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6"/>
                <a:ext cx="8660376" cy="1997256"/>
              </a:xfrm>
              <a:prstGeom prst="rect">
                <a:avLst/>
              </a:prstGeom>
              <a:blipFill>
                <a:blip r:embed="rId3"/>
                <a:stretch>
                  <a:fillRect l="-1407" t="-3049"/>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Apply Algebra to Relationships in Triangles</a:t>
            </a:r>
            <a:endParaRPr lang="en-US" sz="2800" b="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740642"/>
            <a:ext cx="3581400" cy="2362200"/>
          </a:xfrm>
          <a:prstGeom prst="rect">
            <a:avLst/>
          </a:prstGeom>
        </p:spPr>
      </p:pic>
    </p:spTree>
    <p:extLst>
      <p:ext uri="{BB962C8B-B14F-4D97-AF65-F5344CB8AC3E}">
        <p14:creationId xmlns:p14="http://schemas.microsoft.com/office/powerpoint/2010/main" val="2498648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2069353"/>
                <a:ext cx="6003989" cy="323404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Write a flow proof.</a:t>
                </a:r>
                <a:endParaRPr lang="en-IN" sz="2800">
                  <a:solidFill>
                    <a:schemeClr val="tx1"/>
                  </a:solidFill>
                </a:endParaRPr>
              </a:p>
              <a:p>
                <a:r>
                  <a:rPr lang="en-IN" sz="2800" b="1">
                    <a:solidFill>
                      <a:schemeClr val="tx1"/>
                    </a:solidFill>
                  </a:rPr>
                  <a:t>Given:</a:t>
                </a:r>
                <a:r>
                  <a:rPr lang="en-IN" sz="2800" b="1"/>
                  <a:t> </a:t>
                </a:r>
                <a:r>
                  <a:rPr lang="en-IN" sz="2800" i="1"/>
                  <a:t>T </a:t>
                </a:r>
                <a:r>
                  <a:rPr lang="en-IN" sz="2800"/>
                  <a:t>is </a:t>
                </a:r>
                <a:r>
                  <a:rPr lang="en-IN" sz="2800">
                    <a:solidFill>
                      <a:schemeClr val="tx2"/>
                    </a:solidFill>
                  </a:rPr>
                  <a:t>the midpoint of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𝑍𝑋</m:t>
                        </m:r>
                      </m:e>
                    </m:acc>
                  </m:oMath>
                </a14:m>
                <a:r>
                  <a:rPr lang="en-IN" sz="2800">
                    <a:solidFill>
                      <a:schemeClr val="tx2"/>
                    </a:solidFill>
                  </a:rPr>
                  <a:t>.</a:t>
                </a:r>
              </a:p>
              <a:p>
                <a:pPr marL="1201738" indent="52388"/>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𝑆𝑇</m:t>
                        </m:r>
                      </m:e>
                    </m:acc>
                    <m:r>
                      <a:rPr lang="en-IN" sz="2800" i="1" smtClean="0">
                        <a:solidFill>
                          <a:schemeClr val="tx2"/>
                        </a:solidFill>
                        <a:latin typeface="Cambria Math" panose="02040503050406030204" pitchFamily="18" charset="0"/>
                        <a:ea typeface="Cambria Math" panose="02040503050406030204" pitchFamily="18" charset="0"/>
                      </a:rPr>
                      <m:t>≅</m:t>
                    </m:r>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𝑊𝑇</m:t>
                        </m:r>
                      </m:e>
                    </m:acc>
                  </m:oMath>
                </a14:m>
                <a:r>
                  <a:rPr lang="en-IN" sz="2800">
                    <a:solidFill>
                      <a:schemeClr val="tx2"/>
                    </a:solidFill>
                  </a:rPr>
                  <a:t>, </a:t>
                </a:r>
                <a:r>
                  <a:rPr lang="en-IN" sz="2800" i="1">
                    <a:solidFill>
                      <a:schemeClr val="tx2"/>
                    </a:solidFill>
                  </a:rPr>
                  <a:t>SZ</a:t>
                </a:r>
                <a:r>
                  <a:rPr lang="en-IN" sz="2800" i="1">
                    <a:solidFill>
                      <a:schemeClr val="tx2"/>
                    </a:solidFill>
                    <a:latin typeface="Arial" panose="020B0604020202020204" pitchFamily="34" charset="0"/>
                    <a:cs typeface="Arial" panose="020B0604020202020204" pitchFamily="34" charset="0"/>
                  </a:rPr>
                  <a:t> </a:t>
                </a:r>
                <a:r>
                  <a:rPr lang="en-IN" sz="2800">
                    <a:solidFill>
                      <a:schemeClr val="tx2"/>
                    </a:solidFill>
                  </a:rPr>
                  <a:t>&gt; </a:t>
                </a:r>
                <a:r>
                  <a:rPr lang="en-IN" sz="2800" i="1">
                    <a:solidFill>
                      <a:schemeClr val="tx2"/>
                    </a:solidFill>
                  </a:rPr>
                  <a:t>WX</a:t>
                </a:r>
                <a:endParaRPr lang="en-IN" sz="2800">
                  <a:solidFill>
                    <a:schemeClr val="tx2"/>
                  </a:solidFill>
                </a:endParaRPr>
              </a:p>
              <a:p>
                <a:r>
                  <a:rPr lang="en-IN" sz="2800" b="1">
                    <a:solidFill>
                      <a:schemeClr val="tx1"/>
                    </a:solidFill>
                  </a:rPr>
                  <a:t>Prove:</a:t>
                </a:r>
                <a:r>
                  <a:rPr lang="en-IN" sz="2800" b="1"/>
                  <a:t> </a:t>
                </a:r>
                <a:r>
                  <a:rPr lang="en-IN" sz="2800" i="1" err="1"/>
                  <a:t>m</a:t>
                </a:r>
                <a:r>
                  <a:rPr lang="en-IN" sz="2800" err="1"/>
                  <a:t>∠</a:t>
                </a:r>
                <a:r>
                  <a:rPr lang="en-IN" sz="2800" i="1" err="1"/>
                  <a:t>XTR</a:t>
                </a:r>
                <a:r>
                  <a:rPr lang="en-IN" sz="2800" i="1">
                    <a:solidFill>
                      <a:schemeClr val="tx2"/>
                    </a:solidFill>
                    <a:latin typeface="Arial" panose="020B0604020202020204" pitchFamily="34" charset="0"/>
                    <a:cs typeface="Arial" panose="020B0604020202020204" pitchFamily="34" charset="0"/>
                  </a:rPr>
                  <a:t> </a:t>
                </a:r>
                <a:r>
                  <a:rPr lang="en-IN" sz="2800"/>
                  <a:t>&gt; </a:t>
                </a:r>
                <a:r>
                  <a:rPr lang="en-IN" sz="2800" i="1" err="1"/>
                  <a:t>m</a:t>
                </a:r>
                <a:r>
                  <a:rPr lang="en-IN" sz="2800" err="1"/>
                  <a:t>∠</a:t>
                </a:r>
                <a:r>
                  <a:rPr lang="en-IN" sz="2800" i="1" err="1"/>
                  <a:t>ZTY</a:t>
                </a:r>
                <a:r>
                  <a:rPr lang="en-IN" sz="2800" i="1"/>
                  <a:t> </a:t>
                </a:r>
                <a:endParaRPr lang="en-IN" sz="2800"/>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2069353"/>
                <a:ext cx="6003989" cy="3234042"/>
              </a:xfrm>
              <a:prstGeom prst="rect">
                <a:avLst/>
              </a:prstGeom>
              <a:blipFill>
                <a:blip r:embed="rId3"/>
                <a:stretch>
                  <a:fillRect l="-2030" t="-1883"/>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0070C0"/>
                </a:solidFill>
              </a:rPr>
            </a:br>
            <a:r>
              <a:rPr lang="en-IN" sz="2800" b="0">
                <a:solidFill>
                  <a:schemeClr val="tx1"/>
                </a:solidFill>
              </a:rPr>
              <a:t>Prove Relationships by Using the Converse of the Hinge Theorem</a:t>
            </a:r>
            <a:endParaRPr lang="en-US" sz="2800" b="0">
              <a:solidFill>
                <a:schemeClr val="tx1"/>
              </a:solidFill>
            </a:endParaRPr>
          </a:p>
        </p:txBody>
      </p:sp>
      <p:pic>
        <p:nvPicPr>
          <p:cNvPr id="7" name="Picture 6">
            <a:extLst>
              <a:ext uri="{FF2B5EF4-FFF2-40B4-BE49-F238E27FC236}">
                <a16:creationId xmlns:a16="http://schemas.microsoft.com/office/drawing/2014/main" id="{37751F51-9DF3-4398-9A2A-B6752EFD94DD}"/>
              </a:ext>
            </a:extLst>
          </p:cNvPr>
          <p:cNvPicPr>
            <a:picLocks noChangeAspect="1"/>
          </p:cNvPicPr>
          <p:nvPr/>
        </p:nvPicPr>
        <p:blipFill>
          <a:blip r:embed="rId4"/>
          <a:stretch>
            <a:fillRect/>
          </a:stretch>
        </p:blipFill>
        <p:spPr>
          <a:xfrm>
            <a:off x="8114948" y="1983373"/>
            <a:ext cx="3151692" cy="2891254"/>
          </a:xfrm>
          <a:prstGeom prst="rect">
            <a:avLst/>
          </a:prstGeom>
        </p:spPr>
      </p:pic>
    </p:spTree>
    <p:extLst>
      <p:ext uri="{BB962C8B-B14F-4D97-AF65-F5344CB8AC3E}">
        <p14:creationId xmlns:p14="http://schemas.microsoft.com/office/powerpoint/2010/main" val="1454091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1384693" cy="59392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800" b="1">
              <a:solidFill>
                <a:srgbClr val="FF0000"/>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0070C0"/>
                </a:solidFill>
              </a:rPr>
            </a:br>
            <a:r>
              <a:rPr lang="en-IN" sz="2800" b="0">
                <a:solidFill>
                  <a:schemeClr val="tx1"/>
                </a:solidFill>
              </a:rPr>
              <a:t>Prove Relationships by Using the Converse of the Hinge Theorem</a:t>
            </a:r>
            <a:endParaRPr lang="en-US" sz="2800" b="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566" y="1707846"/>
            <a:ext cx="6115945" cy="4696672"/>
          </a:xfrm>
          <a:prstGeom prst="rect">
            <a:avLst/>
          </a:prstGeom>
        </p:spPr>
      </p:pic>
      <p:sp>
        <p:nvSpPr>
          <p:cNvPr id="6" name="Content Placeholder 2">
            <a:extLst>
              <a:ext uri="{FF2B5EF4-FFF2-40B4-BE49-F238E27FC236}">
                <a16:creationId xmlns:a16="http://schemas.microsoft.com/office/drawing/2014/main" id="{0CE7E441-247C-430D-AE35-84407C380F3F}"/>
              </a:ext>
            </a:extLst>
          </p:cNvPr>
          <p:cNvSpPr txBox="1">
            <a:spLocks/>
          </p:cNvSpPr>
          <p:nvPr/>
        </p:nvSpPr>
        <p:spPr>
          <a:xfrm>
            <a:off x="459873" y="1707846"/>
            <a:ext cx="6003989" cy="59392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Proof:</a:t>
            </a:r>
            <a:endParaRPr lang="en-IN" sz="2800" b="1">
              <a:solidFill>
                <a:srgbClr val="FF0000"/>
              </a:solidFill>
            </a:endParaRPr>
          </a:p>
        </p:txBody>
      </p:sp>
      <p:pic>
        <p:nvPicPr>
          <p:cNvPr id="9" name="Picture 8">
            <a:extLst>
              <a:ext uri="{FF2B5EF4-FFF2-40B4-BE49-F238E27FC236}">
                <a16:creationId xmlns:a16="http://schemas.microsoft.com/office/drawing/2014/main" id="{F4D7FA48-5F76-4C51-97F3-39A704E350CD}"/>
              </a:ext>
            </a:extLst>
          </p:cNvPr>
          <p:cNvPicPr>
            <a:picLocks noChangeAspect="1"/>
          </p:cNvPicPr>
          <p:nvPr/>
        </p:nvPicPr>
        <p:blipFill>
          <a:blip r:embed="rId4"/>
          <a:stretch>
            <a:fillRect/>
          </a:stretch>
        </p:blipFill>
        <p:spPr>
          <a:xfrm>
            <a:off x="8114948" y="1983373"/>
            <a:ext cx="3151692" cy="2891254"/>
          </a:xfrm>
          <a:prstGeom prst="rect">
            <a:avLst/>
          </a:prstGeom>
        </p:spPr>
      </p:pic>
    </p:spTree>
    <p:extLst>
      <p:ext uri="{BB962C8B-B14F-4D97-AF65-F5344CB8AC3E}">
        <p14:creationId xmlns:p14="http://schemas.microsoft.com/office/powerpoint/2010/main" val="381998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2"/>
            <a:ext cx="8477343" cy="50679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The lengths of two sides of a triangle are given. Find the range of lengths for the third side.</a:t>
            </a:r>
            <a:endParaRPr lang="en-IN" sz="2800">
              <a:solidFill>
                <a:schemeClr val="tx1"/>
              </a:solidFill>
            </a:endParaRPr>
          </a:p>
          <a:p>
            <a:r>
              <a:rPr lang="en-IN" sz="2800" b="1">
                <a:solidFill>
                  <a:schemeClr val="tx1"/>
                </a:solidFill>
                <a:latin typeface="Proxima Nova"/>
              </a:rPr>
              <a:t>1.</a:t>
            </a:r>
            <a:r>
              <a:rPr lang="en-IN" sz="2800" b="1"/>
              <a:t> </a:t>
            </a:r>
            <a:r>
              <a:rPr lang="en-IN" sz="2800"/>
              <a:t>3 mm, 5 mm 	</a:t>
            </a:r>
            <a:r>
              <a:rPr lang="en-IN" sz="2800" b="1">
                <a:solidFill>
                  <a:srgbClr val="FF0000"/>
                </a:solidFill>
                <a:latin typeface="Proxima Nova"/>
              </a:rPr>
              <a:t>2 mm</a:t>
            </a:r>
            <a:r>
              <a:rPr lang="en-IN" sz="2800" b="1">
                <a:solidFill>
                  <a:srgbClr val="FF0000"/>
                </a:solidFill>
                <a:latin typeface="Arial" panose="020B0604020202020204" pitchFamily="34" charset="0"/>
                <a:cs typeface="Arial" panose="020B0604020202020204" pitchFamily="34" charset="0"/>
              </a:rPr>
              <a:t> </a:t>
            </a:r>
            <a:r>
              <a:rPr lang="en-IN" sz="2800" b="1">
                <a:solidFill>
                  <a:srgbClr val="FF0000"/>
                </a:solidFill>
                <a:latin typeface="Proxima Nova"/>
              </a:rPr>
              <a:t>&lt; </a:t>
            </a:r>
            <a:r>
              <a:rPr lang="en-IN" sz="2800" b="1" i="1">
                <a:solidFill>
                  <a:srgbClr val="FF0000"/>
                </a:solidFill>
                <a:latin typeface="Proxima Nova"/>
              </a:rPr>
              <a:t>x</a:t>
            </a:r>
            <a:r>
              <a:rPr lang="en-IN" sz="2800" b="1">
                <a:solidFill>
                  <a:srgbClr val="FF0000"/>
                </a:solidFill>
                <a:latin typeface="Arial" panose="020B0604020202020204" pitchFamily="34" charset="0"/>
                <a:cs typeface="Arial" panose="020B0604020202020204" pitchFamily="34" charset="0"/>
              </a:rPr>
              <a:t> </a:t>
            </a:r>
            <a:r>
              <a:rPr lang="en-IN" sz="2800" b="1">
                <a:solidFill>
                  <a:srgbClr val="FF0000"/>
                </a:solidFill>
                <a:latin typeface="Proxima Nova"/>
              </a:rPr>
              <a:t>&lt; 8 mm</a:t>
            </a:r>
          </a:p>
          <a:p>
            <a:r>
              <a:rPr lang="en-IN" sz="2800" b="1">
                <a:solidFill>
                  <a:schemeClr val="tx1"/>
                </a:solidFill>
                <a:latin typeface="Proxima Nova"/>
              </a:rPr>
              <a:t>2.</a:t>
            </a:r>
            <a:r>
              <a:rPr lang="en-IN" sz="2800" b="1"/>
              <a:t> </a:t>
            </a:r>
            <a:r>
              <a:rPr lang="en-IN" sz="2800"/>
              <a:t>7 ft, 10 ft 	</a:t>
            </a:r>
            <a:r>
              <a:rPr lang="en-IN" sz="2800" b="1">
                <a:solidFill>
                  <a:srgbClr val="FF0000"/>
                </a:solidFill>
                <a:latin typeface="Proxima Nova"/>
              </a:rPr>
              <a:t>3 ft</a:t>
            </a:r>
            <a:r>
              <a:rPr lang="en-IN" sz="2800" b="1">
                <a:solidFill>
                  <a:srgbClr val="FF0000"/>
                </a:solidFill>
                <a:latin typeface="Arial" panose="020B0604020202020204" pitchFamily="34" charset="0"/>
                <a:cs typeface="Arial" panose="020B0604020202020204" pitchFamily="34" charset="0"/>
              </a:rPr>
              <a:t> </a:t>
            </a:r>
            <a:r>
              <a:rPr lang="en-IN" sz="2800" b="1">
                <a:solidFill>
                  <a:srgbClr val="FF0000"/>
                </a:solidFill>
                <a:latin typeface="Proxima Nova"/>
              </a:rPr>
              <a:t>&lt; </a:t>
            </a:r>
            <a:r>
              <a:rPr lang="en-IN" sz="2800" b="1" i="1">
                <a:solidFill>
                  <a:srgbClr val="FF0000"/>
                </a:solidFill>
                <a:latin typeface="Proxima Nova"/>
              </a:rPr>
              <a:t>x</a:t>
            </a:r>
            <a:r>
              <a:rPr lang="en-IN" sz="2800" b="1">
                <a:solidFill>
                  <a:srgbClr val="FF0000"/>
                </a:solidFill>
                <a:latin typeface="Arial" panose="020B0604020202020204" pitchFamily="34" charset="0"/>
                <a:cs typeface="Arial" panose="020B0604020202020204" pitchFamily="34" charset="0"/>
              </a:rPr>
              <a:t> </a:t>
            </a:r>
            <a:r>
              <a:rPr lang="en-IN" sz="2800" b="1">
                <a:solidFill>
                  <a:srgbClr val="FF0000"/>
                </a:solidFill>
                <a:latin typeface="Proxima Nova"/>
              </a:rPr>
              <a:t>&lt; 17 ft</a:t>
            </a:r>
          </a:p>
          <a:p>
            <a:r>
              <a:rPr lang="en-IN" sz="2800" b="1">
                <a:solidFill>
                  <a:schemeClr val="tx1"/>
                </a:solidFill>
                <a:latin typeface="Proxima Nova"/>
              </a:rPr>
              <a:t>3.</a:t>
            </a:r>
            <a:r>
              <a:rPr lang="en-IN" sz="2800" b="1"/>
              <a:t> </a:t>
            </a:r>
            <a:r>
              <a:rPr lang="en-IN" sz="2800"/>
              <a:t>1.2 in., 4.6 in. 	</a:t>
            </a:r>
            <a:r>
              <a:rPr lang="en-IN" sz="2800" b="1">
                <a:solidFill>
                  <a:srgbClr val="FF0000"/>
                </a:solidFill>
                <a:latin typeface="Proxima Nova"/>
              </a:rPr>
              <a:t>3.4 in.</a:t>
            </a:r>
            <a:r>
              <a:rPr lang="en-IN" sz="2800" b="1">
                <a:solidFill>
                  <a:srgbClr val="FF0000"/>
                </a:solidFill>
                <a:latin typeface="Arial" panose="020B0604020202020204" pitchFamily="34" charset="0"/>
                <a:cs typeface="Arial" panose="020B0604020202020204" pitchFamily="34" charset="0"/>
              </a:rPr>
              <a:t> </a:t>
            </a:r>
            <a:r>
              <a:rPr lang="en-IN" sz="2800" b="1">
                <a:solidFill>
                  <a:srgbClr val="FF0000"/>
                </a:solidFill>
                <a:latin typeface="Proxima Nova"/>
              </a:rPr>
              <a:t>&lt; </a:t>
            </a:r>
            <a:r>
              <a:rPr lang="en-IN" sz="2800" b="1" i="1">
                <a:solidFill>
                  <a:srgbClr val="FF0000"/>
                </a:solidFill>
                <a:latin typeface="Proxima Nova"/>
              </a:rPr>
              <a:t>x</a:t>
            </a:r>
            <a:r>
              <a:rPr lang="en-IN" sz="2800" b="1">
                <a:solidFill>
                  <a:srgbClr val="FF0000"/>
                </a:solidFill>
                <a:latin typeface="Arial" panose="020B0604020202020204" pitchFamily="34" charset="0"/>
                <a:cs typeface="Arial" panose="020B0604020202020204" pitchFamily="34" charset="0"/>
              </a:rPr>
              <a:t> </a:t>
            </a:r>
            <a:r>
              <a:rPr lang="en-IN" sz="2800" b="1">
                <a:solidFill>
                  <a:srgbClr val="FF0000"/>
                </a:solidFill>
                <a:latin typeface="Proxima Nova"/>
              </a:rPr>
              <a:t>&lt; 5.8 in.</a:t>
            </a:r>
          </a:p>
          <a:p>
            <a:r>
              <a:rPr lang="en-IN" sz="2800" b="1">
                <a:solidFill>
                  <a:schemeClr val="tx1"/>
                </a:solidFill>
                <a:latin typeface="Proxima Nova"/>
              </a:rPr>
              <a:t>4.</a:t>
            </a:r>
            <a:r>
              <a:rPr lang="en-IN" sz="2800" b="1"/>
              <a:t> </a:t>
            </a:r>
            <a:r>
              <a:rPr lang="en-IN" sz="2800"/>
              <a:t>2.5 cm, 8 cm 	</a:t>
            </a:r>
            <a:r>
              <a:rPr lang="en-IN" sz="2800" b="1">
                <a:solidFill>
                  <a:srgbClr val="FF0000"/>
                </a:solidFill>
                <a:latin typeface="Proxima Nova"/>
              </a:rPr>
              <a:t>5.5 cm</a:t>
            </a:r>
            <a:r>
              <a:rPr lang="en-IN" sz="2800" b="1">
                <a:solidFill>
                  <a:srgbClr val="FF0000"/>
                </a:solidFill>
                <a:latin typeface="Arial" panose="020B0604020202020204" pitchFamily="34" charset="0"/>
                <a:cs typeface="Arial" panose="020B0604020202020204" pitchFamily="34" charset="0"/>
              </a:rPr>
              <a:t> </a:t>
            </a:r>
            <a:r>
              <a:rPr lang="en-IN" sz="2800" b="1">
                <a:solidFill>
                  <a:srgbClr val="FF0000"/>
                </a:solidFill>
                <a:latin typeface="Proxima Nova"/>
              </a:rPr>
              <a:t>&lt; </a:t>
            </a:r>
            <a:r>
              <a:rPr lang="en-IN" sz="2800" b="1" i="1">
                <a:solidFill>
                  <a:srgbClr val="FF0000"/>
                </a:solidFill>
                <a:latin typeface="Proxima Nova"/>
              </a:rPr>
              <a:t>x</a:t>
            </a:r>
            <a:r>
              <a:rPr lang="en-IN" sz="2800" b="1">
                <a:solidFill>
                  <a:srgbClr val="FF0000"/>
                </a:solidFill>
                <a:latin typeface="Arial" panose="020B0604020202020204" pitchFamily="34" charset="0"/>
                <a:cs typeface="Arial" panose="020B0604020202020204" pitchFamily="34" charset="0"/>
              </a:rPr>
              <a:t> </a:t>
            </a:r>
            <a:r>
              <a:rPr lang="en-IN" sz="2800" b="1">
                <a:solidFill>
                  <a:srgbClr val="FF0000"/>
                </a:solidFill>
                <a:latin typeface="Proxima Nova"/>
              </a:rPr>
              <a:t>&lt; 10.5 cm</a:t>
            </a:r>
          </a:p>
          <a:p>
            <a:r>
              <a:rPr lang="en-IN" sz="2800" b="1">
                <a:solidFill>
                  <a:schemeClr val="tx1"/>
                </a:solidFill>
                <a:latin typeface="Proxima Nova"/>
              </a:rPr>
              <a:t>5.</a:t>
            </a:r>
            <a:r>
              <a:rPr lang="en-IN" sz="2800" b="1"/>
              <a:t> </a:t>
            </a:r>
            <a:r>
              <a:rPr lang="en-IN" sz="2800"/>
              <a:t>2.5 mi, 2.5 mi 	</a:t>
            </a:r>
            <a:r>
              <a:rPr lang="en-IN" sz="2800" b="1">
                <a:solidFill>
                  <a:srgbClr val="FF0000"/>
                </a:solidFill>
                <a:latin typeface="Proxima Nova"/>
              </a:rPr>
              <a:t>0 mi</a:t>
            </a:r>
            <a:r>
              <a:rPr lang="en-IN" sz="2800" b="1">
                <a:solidFill>
                  <a:srgbClr val="FF0000"/>
                </a:solidFill>
                <a:latin typeface="Arial" panose="020B0604020202020204" pitchFamily="34" charset="0"/>
                <a:cs typeface="Arial" panose="020B0604020202020204" pitchFamily="34" charset="0"/>
              </a:rPr>
              <a:t> </a:t>
            </a:r>
            <a:r>
              <a:rPr lang="en-IN" sz="2800" b="1">
                <a:solidFill>
                  <a:srgbClr val="FF0000"/>
                </a:solidFill>
                <a:latin typeface="Proxima Nova"/>
              </a:rPr>
              <a:t>&lt; </a:t>
            </a:r>
            <a:r>
              <a:rPr lang="en-IN" sz="2800" b="1" i="1">
                <a:solidFill>
                  <a:srgbClr val="FF0000"/>
                </a:solidFill>
                <a:latin typeface="Proxima Nova"/>
              </a:rPr>
              <a:t>x</a:t>
            </a:r>
            <a:r>
              <a:rPr lang="en-IN" sz="2800" b="1">
                <a:solidFill>
                  <a:srgbClr val="FF0000"/>
                </a:solidFill>
                <a:latin typeface="Arial" panose="020B0604020202020204" pitchFamily="34" charset="0"/>
                <a:cs typeface="Arial" panose="020B0604020202020204" pitchFamily="34" charset="0"/>
              </a:rPr>
              <a:t> </a:t>
            </a:r>
            <a:r>
              <a:rPr lang="en-IN" sz="2800" b="1">
                <a:solidFill>
                  <a:srgbClr val="FF0000"/>
                </a:solidFill>
                <a:latin typeface="Proxima Nova"/>
              </a:rPr>
              <a:t>&lt; 5 mi</a:t>
            </a:r>
          </a:p>
        </p:txBody>
      </p:sp>
    </p:spTree>
    <p:extLst>
      <p:ext uri="{BB962C8B-B14F-4D97-AF65-F5344CB8AC3E}">
        <p14:creationId xmlns:p14="http://schemas.microsoft.com/office/powerpoint/2010/main" val="2399957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9326678" cy="124911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Which type of proof do you prefer to write? Why?</a:t>
            </a:r>
            <a:endParaRPr lang="en-IN" sz="2800" b="1">
              <a:solidFill>
                <a:srgbClr val="FF0000"/>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Pause and Reflect</a:t>
            </a:r>
            <a:endParaRPr lang="en-US" sz="2800" b="0">
              <a:solidFill>
                <a:schemeClr val="tx1"/>
              </a:solidFill>
            </a:endParaRPr>
          </a:p>
        </p:txBody>
      </p:sp>
    </p:spTree>
    <p:extLst>
      <p:ext uri="{BB962C8B-B14F-4D97-AF65-F5344CB8AC3E}">
        <p14:creationId xmlns:p14="http://schemas.microsoft.com/office/powerpoint/2010/main" val="484871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501702" y="3429000"/>
            <a:ext cx="5112595" cy="2598945"/>
          </a:xfrm>
          <a:prstGeom prst="rect">
            <a:avLst/>
          </a:prstGeom>
        </p:spPr>
      </p:pic>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326678" cy="387424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Suppose </a:t>
            </a:r>
            <a:r>
              <a:rPr lang="en-IN" sz="2800">
                <a:solidFill>
                  <a:schemeClr val="tx1"/>
                </a:solidFill>
              </a:rPr>
              <a:t>△</a:t>
            </a:r>
            <a:r>
              <a:rPr lang="en-IN" sz="2800" b="1" i="1">
                <a:solidFill>
                  <a:schemeClr val="tx1"/>
                </a:solidFill>
              </a:rPr>
              <a:t>JKN </a:t>
            </a:r>
            <a:r>
              <a:rPr lang="en-IN" sz="2800" b="1">
                <a:solidFill>
                  <a:schemeClr val="tx1"/>
                </a:solidFill>
              </a:rPr>
              <a:t>and </a:t>
            </a:r>
            <a:r>
              <a:rPr lang="en-IN" sz="2800">
                <a:solidFill>
                  <a:schemeClr val="tx1"/>
                </a:solidFill>
              </a:rPr>
              <a:t>△</a:t>
            </a:r>
            <a:r>
              <a:rPr lang="en-IN" sz="2800" b="1" i="1">
                <a:solidFill>
                  <a:schemeClr val="tx1"/>
                </a:solidFill>
              </a:rPr>
              <a:t>LMN </a:t>
            </a:r>
            <a:r>
              <a:rPr lang="en-IN" sz="2800" b="1">
                <a:solidFill>
                  <a:schemeClr val="tx1"/>
                </a:solidFill>
              </a:rPr>
              <a:t>satisfy the converse of the Hinge Theorem. </a:t>
            </a:r>
          </a:p>
          <a:p>
            <a:r>
              <a:rPr lang="en-IN" sz="2800" b="1">
                <a:solidFill>
                  <a:schemeClr val="tx1"/>
                </a:solidFill>
              </a:rPr>
              <a:t>1. </a:t>
            </a:r>
            <a:r>
              <a:rPr lang="en-IN" sz="2800"/>
              <a:t>Compare</a:t>
            </a:r>
            <a:r>
              <a:rPr lang="en-IN" sz="2800" i="1"/>
              <a:t> </a:t>
            </a:r>
            <a:r>
              <a:rPr lang="en-IN" sz="2800" i="1" err="1"/>
              <a:t>m</a:t>
            </a:r>
            <a:r>
              <a:rPr lang="en-IN" sz="2800" err="1"/>
              <a:t>∠</a:t>
            </a:r>
            <a:r>
              <a:rPr lang="en-IN" sz="2800" i="1" err="1"/>
              <a:t>JKN</a:t>
            </a:r>
            <a:r>
              <a:rPr lang="en-IN" sz="2800" i="1"/>
              <a:t> </a:t>
            </a:r>
            <a:r>
              <a:rPr lang="en-IN" sz="2800"/>
              <a:t>to</a:t>
            </a:r>
            <a:r>
              <a:rPr lang="en-IN" sz="2800" i="1"/>
              <a:t> </a:t>
            </a:r>
            <a:r>
              <a:rPr lang="en-IN" sz="2800" i="1" err="1"/>
              <a:t>m</a:t>
            </a:r>
            <a:r>
              <a:rPr lang="en-IN" sz="2800" err="1"/>
              <a:t>∠</a:t>
            </a:r>
            <a:r>
              <a:rPr lang="en-IN" sz="2800" i="1" err="1"/>
              <a:t>MNL</a:t>
            </a:r>
            <a:r>
              <a:rPr lang="en-IN" sz="2800" i="1"/>
              <a:t>.</a:t>
            </a:r>
          </a:p>
          <a:p>
            <a:endParaRPr lang="en-IN" sz="2800" b="1">
              <a:solidFill>
                <a:schemeClr val="tx1"/>
              </a:solidFill>
            </a:endParaRPr>
          </a:p>
          <a:p>
            <a:r>
              <a:rPr lang="en-IN" sz="2800" b="1">
                <a:solidFill>
                  <a:schemeClr val="tx1"/>
                </a:solidFill>
              </a:rPr>
              <a:t>2. </a:t>
            </a:r>
            <a:r>
              <a:rPr lang="en-IN" sz="2800"/>
              <a:t>Find the range of possible values for </a:t>
            </a:r>
            <a:r>
              <a:rPr lang="en-IN" sz="2800" i="1"/>
              <a:t>x</a:t>
            </a:r>
            <a:r>
              <a:rPr lang="en-IN" sz="2800"/>
              <a:t>.</a:t>
            </a:r>
          </a:p>
          <a:p>
            <a:pPr indent="404813"/>
            <a:r>
              <a:rPr lang="en-IN" sz="2800" b="0">
                <a:solidFill>
                  <a:srgbClr val="FF0000"/>
                </a:solidFill>
              </a:rPr>
              <a:t>	</a:t>
            </a:r>
            <a:endParaRPr lang="en-IN" sz="1600"/>
          </a:p>
          <a:p>
            <a:pPr indent="404813"/>
            <a:endParaRPr lang="en-IN" sz="2800" i="1"/>
          </a:p>
          <a:p>
            <a:endParaRPr lang="en-IN" sz="2800" i="1"/>
          </a:p>
          <a:p>
            <a:r>
              <a:rPr lang="en-IN" sz="2800" i="1"/>
              <a:t>		</a:t>
            </a:r>
            <a:endParaRPr lang="en-IN" sz="280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Tree>
    <p:extLst>
      <p:ext uri="{BB962C8B-B14F-4D97-AF65-F5344CB8AC3E}">
        <p14:creationId xmlns:p14="http://schemas.microsoft.com/office/powerpoint/2010/main" val="10290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501702" y="3429000"/>
            <a:ext cx="5112595" cy="2598945"/>
          </a:xfrm>
          <a:prstGeom prst="rect">
            <a:avLst/>
          </a:prstGeom>
        </p:spPr>
      </p:pic>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326678" cy="387424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Suppose </a:t>
                </a:r>
                <a:r>
                  <a:rPr lang="en-IN" sz="2800">
                    <a:solidFill>
                      <a:schemeClr val="tx1"/>
                    </a:solidFill>
                  </a:rPr>
                  <a:t>△</a:t>
                </a:r>
                <a:r>
                  <a:rPr lang="en-IN" sz="2800" b="1" i="1">
                    <a:solidFill>
                      <a:schemeClr val="tx1"/>
                    </a:solidFill>
                  </a:rPr>
                  <a:t>JKN </a:t>
                </a:r>
                <a:r>
                  <a:rPr lang="en-IN" sz="2800" b="1">
                    <a:solidFill>
                      <a:schemeClr val="tx1"/>
                    </a:solidFill>
                  </a:rPr>
                  <a:t>and </a:t>
                </a:r>
                <a:r>
                  <a:rPr lang="en-IN" sz="2800">
                    <a:solidFill>
                      <a:schemeClr val="tx1"/>
                    </a:solidFill>
                  </a:rPr>
                  <a:t>△</a:t>
                </a:r>
                <a:r>
                  <a:rPr lang="en-IN" sz="2800" b="1" i="1">
                    <a:solidFill>
                      <a:schemeClr val="tx1"/>
                    </a:solidFill>
                  </a:rPr>
                  <a:t>LMN </a:t>
                </a:r>
                <a:r>
                  <a:rPr lang="en-IN" sz="2800" b="1">
                    <a:solidFill>
                      <a:schemeClr val="tx1"/>
                    </a:solidFill>
                  </a:rPr>
                  <a:t>satisfy the converse of the Hinge Theorem. </a:t>
                </a:r>
              </a:p>
              <a:p>
                <a:r>
                  <a:rPr lang="en-IN" sz="2800" b="1">
                    <a:solidFill>
                      <a:schemeClr val="tx1"/>
                    </a:solidFill>
                  </a:rPr>
                  <a:t>1. </a:t>
                </a:r>
                <a:r>
                  <a:rPr lang="en-IN" sz="2800"/>
                  <a:t>Compare</a:t>
                </a:r>
                <a:r>
                  <a:rPr lang="en-IN" sz="2800" i="1"/>
                  <a:t> </a:t>
                </a:r>
                <a:r>
                  <a:rPr lang="en-IN" sz="2800" i="1" err="1"/>
                  <a:t>m</a:t>
                </a:r>
                <a:r>
                  <a:rPr lang="en-IN" sz="2800" err="1"/>
                  <a:t>∠</a:t>
                </a:r>
                <a:r>
                  <a:rPr lang="en-IN" sz="2800" i="1" err="1"/>
                  <a:t>JKN</a:t>
                </a:r>
                <a:r>
                  <a:rPr lang="en-IN" sz="2800" i="1"/>
                  <a:t> </a:t>
                </a:r>
                <a:r>
                  <a:rPr lang="en-IN" sz="2800"/>
                  <a:t>to</a:t>
                </a:r>
                <a:r>
                  <a:rPr lang="en-IN" sz="2800" i="1"/>
                  <a:t> </a:t>
                </a:r>
                <a:r>
                  <a:rPr lang="en-IN" sz="2800" i="1" err="1"/>
                  <a:t>m</a:t>
                </a:r>
                <a:r>
                  <a:rPr lang="en-IN" sz="2800" err="1"/>
                  <a:t>∠</a:t>
                </a:r>
                <a:r>
                  <a:rPr lang="en-IN" sz="2800" i="1" err="1"/>
                  <a:t>MNL</a:t>
                </a:r>
                <a:r>
                  <a:rPr lang="en-IN" sz="2800" i="1"/>
                  <a:t>.</a:t>
                </a:r>
              </a:p>
              <a:p>
                <a:pPr indent="404813"/>
                <a:r>
                  <a:rPr lang="en-IN" sz="2800" i="1" err="1">
                    <a:solidFill>
                      <a:srgbClr val="FF0000"/>
                    </a:solidFill>
                  </a:rPr>
                  <a:t>m</a:t>
                </a:r>
                <a:r>
                  <a:rPr lang="en-IN" sz="2800" err="1">
                    <a:solidFill>
                      <a:srgbClr val="FF0000"/>
                    </a:solidFill>
                  </a:rPr>
                  <a:t>∠</a:t>
                </a:r>
                <a:r>
                  <a:rPr lang="en-IN" sz="2800" i="1" err="1">
                    <a:solidFill>
                      <a:srgbClr val="FF0000"/>
                    </a:solidFill>
                  </a:rPr>
                  <a:t>JKN</a:t>
                </a:r>
                <a:r>
                  <a:rPr lang="en-IN" sz="2800" i="1">
                    <a:solidFill>
                      <a:srgbClr val="FF0000"/>
                    </a:solidFill>
                  </a:rPr>
                  <a:t> &gt; </a:t>
                </a:r>
                <a:r>
                  <a:rPr lang="en-IN" sz="2800" i="1" err="1">
                    <a:solidFill>
                      <a:srgbClr val="FF0000"/>
                    </a:solidFill>
                  </a:rPr>
                  <a:t>m</a:t>
                </a:r>
                <a:r>
                  <a:rPr lang="en-IN" sz="2800" err="1">
                    <a:solidFill>
                      <a:srgbClr val="FF0000"/>
                    </a:solidFill>
                  </a:rPr>
                  <a:t>∠</a:t>
                </a:r>
                <a:r>
                  <a:rPr lang="en-IN" sz="2800" i="1" err="1">
                    <a:solidFill>
                      <a:srgbClr val="FF0000"/>
                    </a:solidFill>
                  </a:rPr>
                  <a:t>MNL</a:t>
                </a:r>
                <a:endParaRPr lang="en-IN" sz="2800" i="1"/>
              </a:p>
              <a:p>
                <a:r>
                  <a:rPr lang="en-IN" sz="2800" b="1">
                    <a:solidFill>
                      <a:schemeClr val="tx1"/>
                    </a:solidFill>
                  </a:rPr>
                  <a:t>2. </a:t>
                </a:r>
                <a:r>
                  <a:rPr lang="en-IN" sz="2800"/>
                  <a:t>Find the range of possible values for </a:t>
                </a:r>
                <a:r>
                  <a:rPr lang="en-IN" sz="2800" i="1"/>
                  <a:t>x</a:t>
                </a:r>
                <a:r>
                  <a:rPr lang="en-IN" sz="2800"/>
                  <a:t>.</a:t>
                </a:r>
              </a:p>
              <a:p>
                <a:pPr marL="404813"/>
                <a14:m>
                  <m:oMathPara xmlns:m="http://schemas.openxmlformats.org/officeDocument/2006/math">
                    <m:oMathParaPr>
                      <m:jc m:val="left"/>
                    </m:oMathParaPr>
                    <m:oMath xmlns:m="http://schemas.openxmlformats.org/officeDocument/2006/math">
                      <m:r>
                        <a:rPr lang="en-US" sz="2800" i="1">
                          <a:solidFill>
                            <a:srgbClr val="FF0000"/>
                          </a:solidFill>
                          <a:latin typeface="Cambria Math" panose="02040503050406030204" pitchFamily="18" charset="0"/>
                        </a:rPr>
                        <m:t>0.</m:t>
                      </m:r>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6</m:t>
                          </m:r>
                        </m:e>
                      </m:acc>
                      <m:r>
                        <a:rPr lang="en-US" sz="2800" b="0" i="1" smtClean="0">
                          <a:solidFill>
                            <a:srgbClr val="FF0000"/>
                          </a:solidFill>
                          <a:latin typeface="Cambria Math" panose="02040503050406030204" pitchFamily="18" charset="0"/>
                        </a:rPr>
                        <m:t>&lt;</m:t>
                      </m:r>
                      <m:r>
                        <a:rPr lang="en-US" sz="2800" b="0" i="1" smtClean="0">
                          <a:solidFill>
                            <a:srgbClr val="FF0000"/>
                          </a:solidFill>
                          <a:latin typeface="Cambria Math" panose="02040503050406030204" pitchFamily="18" charset="0"/>
                        </a:rPr>
                        <m:t>𝑥</m:t>
                      </m:r>
                      <m:r>
                        <a:rPr lang="en-US" sz="2800" b="0" i="1" smtClean="0">
                          <a:solidFill>
                            <a:srgbClr val="FF0000"/>
                          </a:solidFill>
                          <a:latin typeface="Cambria Math" panose="02040503050406030204" pitchFamily="18" charset="0"/>
                        </a:rPr>
                        <m:t>&lt;42</m:t>
                      </m:r>
                    </m:oMath>
                  </m:oMathPara>
                </a14:m>
                <a:endParaRPr lang="en-IN" sz="1600"/>
              </a:p>
              <a:p>
                <a:pPr indent="404813"/>
                <a:r>
                  <a:rPr lang="en-IN" sz="2800" b="0">
                    <a:solidFill>
                      <a:srgbClr val="FF0000"/>
                    </a:solidFill>
                  </a:rPr>
                  <a:t>	</a:t>
                </a:r>
                <a:endParaRPr lang="en-IN" sz="1600"/>
              </a:p>
              <a:p>
                <a:pPr indent="404813"/>
                <a:endParaRPr lang="en-IN" sz="2800" i="1"/>
              </a:p>
              <a:p>
                <a:endParaRPr lang="en-IN" sz="2800" i="1"/>
              </a:p>
              <a:p>
                <a:r>
                  <a:rPr lang="en-IN" sz="2800" i="1"/>
                  <a:t>		</a:t>
                </a:r>
                <a:endParaRPr lang="en-IN" sz="2800"/>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5"/>
                <a:ext cx="9326678" cy="3874247"/>
              </a:xfrm>
              <a:prstGeom prst="rect">
                <a:avLst/>
              </a:prstGeom>
              <a:blipFill>
                <a:blip r:embed="rId4"/>
                <a:stretch>
                  <a:fillRect l="-1307" t="-1572" r="-2026"/>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Tree>
    <p:extLst>
      <p:ext uri="{BB962C8B-B14F-4D97-AF65-F5344CB8AC3E}">
        <p14:creationId xmlns:p14="http://schemas.microsoft.com/office/powerpoint/2010/main" val="402624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8460689" cy="1815882"/>
          </a:xfrm>
          <a:prstGeom prst="rect">
            <a:avLst/>
          </a:prstGeom>
          <a:noFill/>
        </p:spPr>
        <p:txBody>
          <a:bodyPr wrap="square" rtlCol="0">
            <a:spAutoFit/>
          </a:bodyPr>
          <a:lstStyle/>
          <a:p>
            <a:r>
              <a:rPr lang="en-IN" sz="2800" b="1"/>
              <a:t>MA.912.GR.1.3 </a:t>
            </a:r>
            <a:r>
              <a:rPr lang="en-IN" sz="2800">
                <a:solidFill>
                  <a:schemeClr val="tx2"/>
                </a:solidFill>
              </a:rPr>
              <a:t>Prove relationships and theorems about triangles. Solve mathematical and real-world problems involving postulates, relationships and theorems of triangles.</a:t>
            </a:r>
            <a:endParaRPr lang="en-US" sz="280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7264249" cy="11530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Florida’s B.E.S.T. Standards for Mathematics</a:t>
            </a:r>
            <a:endParaRPr lang="en-US">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2677656"/>
          </a:xfrm>
          <a:prstGeom prst="rect">
            <a:avLst/>
          </a:prstGeom>
          <a:noFill/>
        </p:spPr>
        <p:txBody>
          <a:bodyPr wrap="square" rtlCol="0">
            <a:spAutoFit/>
          </a:bodyPr>
          <a:lstStyle/>
          <a:p>
            <a:pPr fontAlgn="t"/>
            <a:r>
              <a:rPr lang="en-US" sz="2800" b="1" dirty="0"/>
              <a:t>MA.K12.MTR.2.1</a:t>
            </a:r>
          </a:p>
          <a:p>
            <a:pPr fontAlgn="t"/>
            <a:r>
              <a:rPr lang="en-US" sz="2800" dirty="0">
                <a:solidFill>
                  <a:schemeClr val="tx2"/>
                </a:solidFill>
              </a:rPr>
              <a:t>Demonstrate understanding by representing problems in multiple ways.</a:t>
            </a:r>
          </a:p>
          <a:p>
            <a:pPr fontAlgn="t"/>
            <a:endParaRPr lang="en-US" sz="2800" dirty="0">
              <a:solidFill>
                <a:schemeClr val="tx2"/>
              </a:solidFill>
            </a:endParaRPr>
          </a:p>
          <a:p>
            <a:pPr fontAlgn="t"/>
            <a:r>
              <a:rPr lang="en-US" sz="2800" b="1" dirty="0"/>
              <a:t>MA.K12.MTR.6.1</a:t>
            </a:r>
          </a:p>
          <a:p>
            <a:pPr fontAlgn="t"/>
            <a:r>
              <a:rPr lang="en-US" sz="2800" dirty="0">
                <a:solidFill>
                  <a:schemeClr val="tx2"/>
                </a:solidFill>
              </a:rPr>
              <a:t>Assess the reasonableness of solutions.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62285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049790" cy="470483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US" sz="2800" b="1">
                <a:solidFill>
                  <a:schemeClr val="tx1"/>
                </a:solidFill>
              </a:rPr>
              <a:t>Content Objective</a:t>
            </a:r>
            <a:br>
              <a:rPr lang="en-US" sz="2800" b="1">
                <a:solidFill>
                  <a:schemeClr val="tx1"/>
                </a:solidFill>
              </a:rPr>
            </a:br>
            <a:r>
              <a:rPr lang="en-IN" sz="2800"/>
              <a:t>Students solve problems using the Hinge Theorem and its converse.</a:t>
            </a:r>
            <a:br>
              <a:rPr lang="en-US" sz="2800"/>
            </a:br>
            <a:endParaRPr lang="en-US" sz="2800"/>
          </a:p>
          <a:p>
            <a:pPr>
              <a:spcBef>
                <a:spcPts val="1000"/>
              </a:spcBef>
            </a:pPr>
            <a:r>
              <a:rPr lang="en-US" sz="2800" b="1">
                <a:solidFill>
                  <a:schemeClr val="tx1"/>
                </a:solidFill>
              </a:rPr>
              <a:t>Language Objectives</a:t>
            </a:r>
          </a:p>
          <a:p>
            <a:pPr marL="291600" indent="-291600">
              <a:buFont typeface="Arial" panose="020B0604020202020204" pitchFamily="34" charset="0"/>
              <a:buChar char="•"/>
            </a:pPr>
            <a:r>
              <a:rPr lang="en-IN" sz="2800"/>
              <a:t>Students explain how to solve problems involving the Hinge Theorem using </a:t>
            </a:r>
            <a:r>
              <a:rPr lang="en-IN" sz="2800" i="1"/>
              <a:t>longer </a:t>
            </a:r>
            <a:r>
              <a:rPr lang="en-IN" sz="2800"/>
              <a:t>and </a:t>
            </a:r>
            <a:r>
              <a:rPr lang="en-IN" sz="2800" i="1"/>
              <a:t>shorter</a:t>
            </a:r>
            <a:r>
              <a:rPr lang="en-IN" sz="2800"/>
              <a:t>.</a:t>
            </a:r>
          </a:p>
          <a:p>
            <a:pPr marL="291600" indent="-291600">
              <a:buFont typeface="Arial" panose="020B0604020202020204" pitchFamily="34" charset="0"/>
              <a:buChar char="•"/>
            </a:pPr>
            <a:r>
              <a:rPr lang="en-IN" sz="2800"/>
              <a:t>To support sense-making, students participate in MLR6: Three Reads.</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Lesson Objectives</a:t>
            </a:r>
            <a:endParaRPr lang="en-US">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741031" cy="45266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Theorem 6.12: </a:t>
            </a:r>
            <a:r>
              <a:rPr lang="en-IN" sz="2800" b="1"/>
              <a:t>Hinge Theorem</a:t>
            </a:r>
            <a:endParaRPr lang="en-IN" sz="2800"/>
          </a:p>
          <a:p>
            <a:r>
              <a:rPr lang="en-IN" sz="2800"/>
              <a:t>If two sides of a triangle are congruent to two sides of another triangle, and the included angle of the first is larger than the included angle of the second triangle, then the third side of the first triangle is longer than the third side of the second triangle.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IN" sz="2800" b="0">
                <a:solidFill>
                  <a:schemeClr val="tx1"/>
                </a:solidFill>
              </a:rPr>
              <a:t>Hinge Theorem</a:t>
            </a:r>
            <a:endParaRPr lang="en-US" sz="2800" b="0">
              <a:solidFill>
                <a:schemeClr val="tx1"/>
              </a:solidFill>
            </a:endParaRPr>
          </a:p>
        </p:txBody>
      </p:sp>
    </p:spTree>
    <p:extLst>
      <p:ext uri="{BB962C8B-B14F-4D97-AF65-F5344CB8AC3E}">
        <p14:creationId xmlns:p14="http://schemas.microsoft.com/office/powerpoint/2010/main" val="339455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6"/>
                <a:ext cx="9741031" cy="305306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rgbClr val="00A6B9"/>
                    </a:solidFill>
                  </a:rPr>
                  <a:t>Think About It!</a:t>
                </a:r>
              </a:p>
              <a:p>
                <a:r>
                  <a:rPr lang="en-IN" sz="2800"/>
                  <a:t>In △</a:t>
                </a:r>
                <a:r>
                  <a:rPr lang="en-IN" sz="2800" i="1"/>
                  <a:t>ADB </a:t>
                </a:r>
                <a:r>
                  <a:rPr lang="en-IN" sz="2800"/>
                  <a:t>and △</a:t>
                </a:r>
                <a:r>
                  <a:rPr lang="en-IN" sz="2800" i="1"/>
                  <a:t>CDB</a:t>
                </a:r>
                <a:r>
                  <a:rPr lang="en-IN" sz="2800"/>
                  <a:t>, side </a:t>
                </a:r>
                <a14:m>
                  <m:oMath xmlns:m="http://schemas.openxmlformats.org/officeDocument/2006/math">
                    <m:acc>
                      <m:accPr>
                        <m:chr m:val="̅"/>
                        <m:ctrlPr>
                          <a:rPr lang="en-IN" sz="2800" i="1" smtClean="0">
                            <a:latin typeface="Cambria Math" panose="02040503050406030204" pitchFamily="18" charset="0"/>
                          </a:rPr>
                        </m:ctrlPr>
                      </m:accPr>
                      <m:e>
                        <m:r>
                          <a:rPr lang="en-US" sz="2800" b="0" i="1" smtClean="0">
                            <a:latin typeface="Cambria Math" panose="02040503050406030204" pitchFamily="18" charset="0"/>
                          </a:rPr>
                          <m:t>𝐵𝐷</m:t>
                        </m:r>
                      </m:e>
                    </m:acc>
                  </m:oMath>
                </a14:m>
                <a:r>
                  <a:rPr lang="en-IN" sz="2800"/>
                  <a:t> is a common side,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𝐴𝐵</m:t>
                        </m:r>
                      </m:e>
                    </m:acc>
                    <m:r>
                      <a:rPr lang="en-US" sz="2800" i="1" smtClean="0">
                        <a:latin typeface="Cambria Math" panose="02040503050406030204" pitchFamily="18" charset="0"/>
                        <a:ea typeface="Cambria Math" panose="02040503050406030204" pitchFamily="18" charset="0"/>
                      </a:rPr>
                      <m:t>≅</m:t>
                    </m:r>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𝐵𝐶</m:t>
                        </m:r>
                      </m:e>
                    </m:acc>
                  </m:oMath>
                </a14:m>
                <a:r>
                  <a:rPr lang="en-IN" sz="2800" i="1"/>
                  <a:t>, </a:t>
                </a:r>
                <a:r>
                  <a:rPr lang="en-IN" sz="2800"/>
                  <a:t>and </a:t>
                </a:r>
                <a:r>
                  <a:rPr lang="en-IN" sz="2800" i="1" err="1"/>
                  <a:t>m</a:t>
                </a:r>
                <a:r>
                  <a:rPr lang="en-IN" sz="2800" err="1"/>
                  <a:t>∠</a:t>
                </a:r>
                <a:r>
                  <a:rPr lang="en-IN" sz="2800" i="1" err="1"/>
                  <a:t>ABD</a:t>
                </a:r>
                <a:r>
                  <a:rPr lang="en-IN" sz="2800" b="1">
                    <a:solidFill>
                      <a:srgbClr val="FF0000"/>
                    </a:solidFill>
                    <a:latin typeface="Arial" panose="020B0604020202020204" pitchFamily="34" charset="0"/>
                    <a:cs typeface="Arial" panose="020B0604020202020204" pitchFamily="34" charset="0"/>
                  </a:rPr>
                  <a:t> </a:t>
                </a:r>
                <a:r>
                  <a:rPr lang="en-IN" sz="2800"/>
                  <a:t>&gt; </a:t>
                </a:r>
                <a:r>
                  <a:rPr lang="en-IN" sz="2800" i="1" err="1"/>
                  <a:t>m</a:t>
                </a:r>
                <a:r>
                  <a:rPr lang="en-IN" sz="2800" err="1"/>
                  <a:t>∠</a:t>
                </a:r>
                <a:r>
                  <a:rPr lang="en-IN" sz="2800" i="1" err="1"/>
                  <a:t>CBD</a:t>
                </a:r>
                <a:r>
                  <a:rPr lang="en-IN" sz="2800" i="1"/>
                  <a:t>. </a:t>
                </a:r>
                <a:r>
                  <a:rPr lang="en-IN" sz="2800"/>
                  <a:t>Because </a:t>
                </a:r>
                <a:r>
                  <a:rPr lang="en-IN" sz="2800" i="1" err="1"/>
                  <a:t>m</a:t>
                </a:r>
                <a:r>
                  <a:rPr lang="en-IN" sz="2800" err="1"/>
                  <a:t>∠</a:t>
                </a:r>
                <a:r>
                  <a:rPr lang="en-IN" sz="2800" i="1" err="1"/>
                  <a:t>ABD</a:t>
                </a:r>
                <a:r>
                  <a:rPr lang="en-IN" sz="2800" b="1">
                    <a:solidFill>
                      <a:srgbClr val="FF0000"/>
                    </a:solidFill>
                    <a:latin typeface="Arial" panose="020B0604020202020204" pitchFamily="34" charset="0"/>
                    <a:cs typeface="Arial" panose="020B0604020202020204" pitchFamily="34" charset="0"/>
                  </a:rPr>
                  <a:t> </a:t>
                </a:r>
                <a:r>
                  <a:rPr lang="en-IN" sz="2800"/>
                  <a:t>&gt; </a:t>
                </a:r>
                <a:r>
                  <a:rPr lang="en-IN" sz="2800" i="1" err="1"/>
                  <a:t>m</a:t>
                </a:r>
                <a:r>
                  <a:rPr lang="en-IN" sz="2800" err="1"/>
                  <a:t>∠</a:t>
                </a:r>
                <a:r>
                  <a:rPr lang="en-IN" sz="2800" i="1" err="1"/>
                  <a:t>CBD</a:t>
                </a:r>
                <a:r>
                  <a:rPr lang="en-IN" sz="2800"/>
                  <a:t>, what is the relationship between </a:t>
                </a:r>
                <a:r>
                  <a:rPr lang="en-IN" sz="2800" i="1"/>
                  <a:t>AD </a:t>
                </a:r>
                <a:r>
                  <a:rPr lang="en-IN" sz="2800"/>
                  <a:t>and </a:t>
                </a:r>
                <a:r>
                  <a:rPr lang="en-IN" sz="2800" i="1"/>
                  <a:t>DC</a:t>
                </a:r>
                <a:r>
                  <a:rPr lang="en-IN" sz="2800"/>
                  <a:t>? Explain your reasoning.</a:t>
                </a: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6"/>
                <a:ext cx="9741031" cy="3053068"/>
              </a:xfrm>
              <a:prstGeom prst="rect">
                <a:avLst/>
              </a:prstGeom>
              <a:blipFill>
                <a:blip r:embed="rId2"/>
                <a:stretch>
                  <a:fillRect l="-1252" t="-1996"/>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IN" sz="2800" b="0">
                <a:solidFill>
                  <a:schemeClr val="tx1"/>
                </a:solidFill>
              </a:rPr>
              <a:t>Hinge Theorem</a:t>
            </a:r>
            <a:endParaRPr lang="en-US" sz="2800" b="0">
              <a:solidFill>
                <a:schemeClr val="tx1"/>
              </a:solidFill>
            </a:endParaRPr>
          </a:p>
        </p:txBody>
      </p:sp>
    </p:spTree>
    <p:extLst>
      <p:ext uri="{BB962C8B-B14F-4D97-AF65-F5344CB8AC3E}">
        <p14:creationId xmlns:p14="http://schemas.microsoft.com/office/powerpoint/2010/main" val="3468570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630425" cy="364792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BOATING</a:t>
            </a:r>
            <a:r>
              <a:rPr lang="en-IN" sz="2800" b="1"/>
              <a:t> Two families set sail on their boats from the same dock. The Nguyens sail 3.5 nautical miles north, turn 85° east of north, and then sail 2 nautical miles. The Griffins sail 3.5 nautical miles south, turn 95° east of south, and then sail 2 nautical miles. At this point, which boat is farther from the dock? Explain your reasoning. </a:t>
            </a:r>
            <a:endParaRPr lang="en-IN" sz="280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IN" sz="2800" b="0">
                <a:solidFill>
                  <a:schemeClr val="tx1"/>
                </a:solidFill>
              </a:rPr>
              <a:t>Use the Hinge Theorem</a:t>
            </a:r>
            <a:endParaRPr lang="en-US" sz="2800" b="0">
              <a:solidFill>
                <a:schemeClr val="tx1"/>
              </a:solidFill>
            </a:endParaRPr>
          </a:p>
        </p:txBody>
      </p:sp>
    </p:spTree>
    <p:extLst>
      <p:ext uri="{BB962C8B-B14F-4D97-AF65-F5344CB8AC3E}">
        <p14:creationId xmlns:p14="http://schemas.microsoft.com/office/powerpoint/2010/main" val="1599783145"/>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0EC8B5-3819-4979-9120-C477F29E8895}">
  <ds:schemaRefs>
    <ds:schemaRef ds:uri="9450ef5d-1a70-432a-a187-b784c13ee2c7"/>
    <ds:schemaRef ds:uri="eebb11a2-b469-44b8-8bf8-081d58bb64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D2E7C71-38C8-4AE5-BA32-A0BF338EEF46}">
  <ds:schemaRefs>
    <ds:schemaRef ds:uri="http://schemas.microsoft.com/sharepoint/v3/contenttype/forms"/>
  </ds:schemaRefs>
</ds:datastoreItem>
</file>

<file path=customXml/itemProps3.xml><?xml version="1.0" encoding="utf-8"?>
<ds:datastoreItem xmlns:ds="http://schemas.openxmlformats.org/officeDocument/2006/customXml" ds:itemID="{153248F4-E76D-4BB1-8B98-6922CEC191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1794</Words>
  <Application>Microsoft Office PowerPoint</Application>
  <PresentationFormat>Widescreen</PresentationFormat>
  <Paragraphs>221</Paragraphs>
  <Slides>32</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4</cp:revision>
  <cp:lastPrinted>2018-08-01T21:17:27Z</cp:lastPrinted>
  <dcterms:created xsi:type="dcterms:W3CDTF">2020-09-17T18:06:02Z</dcterms:created>
  <dcterms:modified xsi:type="dcterms:W3CDTF">2022-11-22T12:19:17Z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