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2"/>
  </p:notesMasterIdLst>
  <p:handoutMasterIdLst>
    <p:handoutMasterId r:id="rId43"/>
  </p:handoutMasterIdLst>
  <p:sldIdLst>
    <p:sldId id="327" r:id="rId6"/>
    <p:sldId id="261" r:id="rId7"/>
    <p:sldId id="419" r:id="rId8"/>
    <p:sldId id="303" r:id="rId9"/>
    <p:sldId id="378" r:id="rId10"/>
    <p:sldId id="304" r:id="rId11"/>
    <p:sldId id="420" r:id="rId12"/>
    <p:sldId id="422" r:id="rId13"/>
    <p:sldId id="423" r:id="rId14"/>
    <p:sldId id="424" r:id="rId15"/>
    <p:sldId id="425" r:id="rId16"/>
    <p:sldId id="427" r:id="rId17"/>
    <p:sldId id="428" r:id="rId18"/>
    <p:sldId id="429" r:id="rId19"/>
    <p:sldId id="430" r:id="rId20"/>
    <p:sldId id="431" r:id="rId21"/>
    <p:sldId id="456" r:id="rId22"/>
    <p:sldId id="45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 id="455" r:id="rId4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2999" userDrawn="1">
          <p15:clr>
            <a:srgbClr val="A4A3A4"/>
          </p15:clr>
        </p15:guide>
        <p15:guide id="3" orient="horz" pos="384" userDrawn="1">
          <p15:clr>
            <a:srgbClr val="A4A3A4"/>
          </p15:clr>
        </p15:guide>
        <p15:guide id="4" orient="horz" pos="2523" userDrawn="1">
          <p15:clr>
            <a:srgbClr val="A4A3A4"/>
          </p15:clr>
        </p15:guide>
        <p15:guide id="5" orient="horz" pos="1080" userDrawn="1">
          <p15:clr>
            <a:srgbClr val="A4A3A4"/>
          </p15:clr>
        </p15:guide>
        <p15:guide id="6" orient="horz" pos="1684" userDrawn="1">
          <p15:clr>
            <a:srgbClr val="A4A3A4"/>
          </p15:clr>
        </p15:guide>
        <p15:guide id="7" orient="horz" pos="3432" userDrawn="1">
          <p15:clr>
            <a:srgbClr val="A4A3A4"/>
          </p15:clr>
        </p15:guide>
        <p15:guide id="8" orient="horz" pos="3113"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37" userDrawn="1">
          <p15:clr>
            <a:srgbClr val="A4A3A4"/>
          </p15:clr>
        </p15:guide>
        <p15:guide id="15" orient="horz" pos="216" userDrawn="1">
          <p15:clr>
            <a:srgbClr val="A4A3A4"/>
          </p15:clr>
        </p15:guide>
        <p15:guide id="16" orient="horz" pos="936" userDrawn="1">
          <p15:clr>
            <a:srgbClr val="A4A3A4"/>
          </p15:clr>
        </p15:guide>
        <p15:guide id="17" pos="4384"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Schilling, Kate" initials="SK" lastIdx="3" clrIdx="1">
    <p:extLst>
      <p:ext uri="{19B8F6BF-5375-455C-9EA6-DF929625EA0E}">
        <p15:presenceInfo xmlns:p15="http://schemas.microsoft.com/office/powerpoint/2012/main" userId="S::Kate.Schilling@mheducation.com::208af9e5-fb00-4cc1-af35-d15ed655bb62" providerId="AD"/>
      </p:ext>
    </p:extLst>
  </p:cmAuthor>
  <p:cmAuthor id="3" name="Oxley, Angela" initials="OA" lastIdx="1" clrIdx="2">
    <p:extLst>
      <p:ext uri="{19B8F6BF-5375-455C-9EA6-DF929625EA0E}">
        <p15:presenceInfo xmlns:p15="http://schemas.microsoft.com/office/powerpoint/2012/main" userId="S::angela.oxley@mheducation.com::2701a8e4-ff8b-43b5-b1ab-b049b2cef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02F0DE"/>
    <a:srgbClr val="33F0E1"/>
    <a:srgbClr val="33175A"/>
    <a:srgbClr val="FFB600"/>
    <a:srgbClr val="01708C"/>
    <a:srgbClr val="692146"/>
    <a:srgbClr val="720F11"/>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62CFF-C732-4AEA-A67B-01B4A6A76D00}" v="1" dt="2021-12-20T16:36:56.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3" autoAdjust="0"/>
    <p:restoredTop sz="80450" autoAdjust="0"/>
  </p:normalViewPr>
  <p:slideViewPr>
    <p:cSldViewPr snapToGrid="0">
      <p:cViewPr varScale="1">
        <p:scale>
          <a:sx n="48" d="100"/>
          <a:sy n="48" d="100"/>
        </p:scale>
        <p:origin x="468" y="28"/>
      </p:cViewPr>
      <p:guideLst>
        <p:guide pos="1512"/>
        <p:guide orient="horz" pos="2999"/>
        <p:guide orient="horz" pos="384"/>
        <p:guide orient="horz" pos="2523"/>
        <p:guide orient="horz" pos="1080"/>
        <p:guide orient="horz" pos="1684"/>
        <p:guide orient="horz" pos="3432"/>
        <p:guide orient="horz" pos="3113"/>
        <p:guide pos="48"/>
        <p:guide pos="384"/>
        <p:guide pos="6480"/>
        <p:guide pos="2597"/>
        <p:guide pos="288"/>
        <p:guide orient="horz" pos="2137"/>
        <p:guide orient="horz" pos="216"/>
        <p:guide orient="horz" pos="936"/>
        <p:guide pos="4384"/>
        <p:guide pos="7296"/>
        <p:guide pos="3288"/>
        <p:guide pos="5904"/>
        <p:guide pos="5564"/>
      </p:guideLst>
    </p:cSldViewPr>
  </p:slideViewPr>
  <p:outlineViewPr>
    <p:cViewPr>
      <p:scale>
        <a:sx n="33" d="100"/>
        <a:sy n="33" d="100"/>
      </p:scale>
      <p:origin x="0" y="-14411"/>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12/2/2022</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12/2/2022</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39422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IN"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𝐹𝐻</m:t>
                        </m:r>
                      </m:e>
                    </m:acc>
                  </m:oMath>
                </a14:m>
                <a:r>
                  <a:rPr lang="en-IN" sz="1200" b="1" dirty="0">
                    <a:solidFill>
                      <a:srgbClr val="FF0000"/>
                    </a:solidFill>
                  </a:rPr>
                  <a:t>, </a:t>
                </a:r>
                <a14:m>
                  <m:oMath xmlns:m="http://schemas.openxmlformats.org/officeDocument/2006/math">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𝐹𝐺</m:t>
                        </m:r>
                      </m:e>
                    </m:acc>
                  </m:oMath>
                </a14:m>
                <a:r>
                  <a:rPr lang="en-IN" sz="1200" b="1" dirty="0">
                    <a:solidFill>
                      <a:srgbClr val="FF0000"/>
                    </a:solidFill>
                  </a:rPr>
                  <a:t>, </a:t>
                </a:r>
                <a14:m>
                  <m:oMath xmlns:m="http://schemas.openxmlformats.org/officeDocument/2006/math">
                    <m:acc>
                      <m:accPr>
                        <m:chr m:val="̅"/>
                        <m:ctrlPr>
                          <a:rPr lang="en-IN"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𝐺𝐻</m:t>
                        </m:r>
                      </m:e>
                    </m:acc>
                  </m:oMath>
                </a14:m>
                <a:endParaRPr lang="en-IN" sz="1200" b="1" dirty="0">
                  <a:solidFill>
                    <a:srgbClr val="FF0000"/>
                  </a:solidFill>
                </a:endParaRPr>
              </a:p>
              <a:p>
                <a:endParaRPr lang="en-IN" sz="1200" b="1" dirty="0">
                  <a:solidFill>
                    <a:srgbClr val="FF0000"/>
                  </a:solidFill>
                </a:endParaRPr>
              </a:p>
            </p:txBody>
          </p:sp>
        </mc:Choice>
        <mc:Fallback xmlns="">
          <p:sp>
            <p:nvSpPr>
              <p:cNvPr id="3" name="Notes Placeholder 2"/>
              <p:cNvSpPr>
                <a:spLocks noGrp="1"/>
              </p:cNvSpPr>
              <p:nvPr>
                <p:ph type="body" idx="1"/>
              </p:nvPr>
            </p:nvSpPr>
            <p:spPr/>
            <p:txBody>
              <a:bodyPr/>
              <a:lstStyle/>
              <a:p>
                <a:pPr/>
                <a:r>
                  <a:rPr lang="en-IN" sz="1200" b="1" i="0" smtClean="0">
                    <a:solidFill>
                      <a:srgbClr val="FF0000"/>
                    </a:solidFill>
                    <a:latin typeface="Cambria Math" panose="02040503050406030204" pitchFamily="18" charset="0"/>
                  </a:rPr>
                  <a:t>(</a:t>
                </a:r>
                <a:r>
                  <a:rPr lang="en-US" sz="1200" b="1" i="0" smtClean="0">
                    <a:solidFill>
                      <a:srgbClr val="FF0000"/>
                    </a:solidFill>
                    <a:latin typeface="Cambria Math" panose="02040503050406030204" pitchFamily="18" charset="0"/>
                  </a:rPr>
                  <a:t>𝑭𝑯</a:t>
                </a:r>
                <a:r>
                  <a:rPr lang="en-IN" sz="1200" b="1" i="0" smtClean="0">
                    <a:solidFill>
                      <a:srgbClr val="FF0000"/>
                    </a:solidFill>
                    <a:latin typeface="Cambria Math" panose="02040503050406030204" pitchFamily="18" charset="0"/>
                  </a:rPr>
                  <a:t>) ̅</a:t>
                </a:r>
                <a:endParaRPr lang="en-IN" sz="12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smtClean="0">
                    <a:solidFill>
                      <a:srgbClr val="FF0000"/>
                    </a:solidFill>
                    <a:latin typeface="Cambria Math" panose="02040503050406030204" pitchFamily="18" charset="0"/>
                  </a:rPr>
                  <a:t>(</a:t>
                </a:r>
                <a:r>
                  <a:rPr lang="en-US" sz="1200" b="1" i="0" smtClean="0">
                    <a:solidFill>
                      <a:srgbClr val="FF0000"/>
                    </a:solidFill>
                    <a:latin typeface="Cambria Math" panose="02040503050406030204" pitchFamily="18" charset="0"/>
                  </a:rPr>
                  <a:t>𝑭𝑮</a:t>
                </a:r>
                <a:r>
                  <a:rPr lang="en-IN" sz="1200" b="1" i="0" smtClean="0">
                    <a:solidFill>
                      <a:srgbClr val="FF0000"/>
                    </a:solidFill>
                    <a:latin typeface="Cambria Math" panose="02040503050406030204" pitchFamily="18" charset="0"/>
                  </a:rPr>
                  <a:t>) ̅</a:t>
                </a:r>
                <a:endParaRPr lang="en-IN"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smtClean="0">
                    <a:solidFill>
                      <a:srgbClr val="FF0000"/>
                    </a:solidFill>
                    <a:latin typeface="Cambria Math" panose="02040503050406030204" pitchFamily="18" charset="0"/>
                  </a:rPr>
                  <a:t>(</a:t>
                </a:r>
                <a:r>
                  <a:rPr lang="en-US" sz="1200" b="1" i="0" smtClean="0">
                    <a:solidFill>
                      <a:srgbClr val="FF0000"/>
                    </a:solidFill>
                    <a:latin typeface="Cambria Math" panose="02040503050406030204" pitchFamily="18" charset="0"/>
                  </a:rPr>
                  <a:t>𝑮𝑯</a:t>
                </a:r>
                <a:r>
                  <a:rPr lang="en-IN" sz="1200" b="1" i="0" smtClean="0">
                    <a:solidFill>
                      <a:srgbClr val="FF0000"/>
                    </a:solidFill>
                    <a:latin typeface="Cambria Math" panose="02040503050406030204" pitchFamily="18" charset="0"/>
                  </a:rPr>
                  <a:t>) ̅</a:t>
                </a:r>
                <a:endParaRPr lang="en-IN" sz="1200" b="1" dirty="0">
                  <a:solidFill>
                    <a:srgbClr val="FF0000"/>
                  </a:solidFill>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169368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2967472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424902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230859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121557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a:solidFill>
                  <a:srgbClr val="FF0000"/>
                </a:solidFill>
              </a:rPr>
              <a:t>Diego</a:t>
            </a:r>
          </a:p>
        </p:txBody>
      </p:sp>
      <p:sp>
        <p:nvSpPr>
          <p:cNvPr id="4" name="Slide Number Placeholder 3"/>
          <p:cNvSpPr>
            <a:spLocks noGrp="1"/>
          </p:cNvSpPr>
          <p:nvPr>
            <p:ph type="sldNum" sz="quarter" idx="10"/>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2347712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275054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N" sz="1200" dirty="0">
                    <a:solidFill>
                      <a:srgbClr val="FF0000"/>
                    </a:solidFill>
                  </a:rPr>
                  <a:t>∠</a:t>
                </a:r>
                <a:r>
                  <a:rPr lang="en-IN" sz="1200" i="1" dirty="0">
                    <a:solidFill>
                      <a:srgbClr val="FF0000"/>
                    </a:solidFill>
                  </a:rPr>
                  <a:t>W</a:t>
                </a:r>
                <a:r>
                  <a:rPr lang="en-IN" sz="1200" dirty="0">
                    <a:solidFill>
                      <a:srgbClr val="FF0000"/>
                    </a:solidFill>
                  </a:rPr>
                  <a:t>, ∠</a:t>
                </a:r>
                <a:r>
                  <a:rPr lang="en-IN" sz="1200" i="1" dirty="0">
                    <a:solidFill>
                      <a:srgbClr val="FF0000"/>
                    </a:solidFill>
                  </a:rPr>
                  <a:t>U</a:t>
                </a:r>
                <a:r>
                  <a:rPr lang="en-IN" sz="1200" dirty="0">
                    <a:solidFill>
                      <a:srgbClr val="FF0000"/>
                    </a:solidFill>
                  </a:rPr>
                  <a:t>, ∠</a:t>
                </a:r>
                <a:r>
                  <a:rPr lang="en-IN" sz="1200" i="1" dirty="0">
                    <a:solidFill>
                      <a:srgbClr val="FF0000"/>
                    </a:solidFill>
                  </a:rPr>
                  <a:t>V </a:t>
                </a:r>
              </a:p>
              <a:p>
                <a:r>
                  <a:rPr lang="en-IN" sz="1200" dirty="0">
                    <a:solidFill>
                      <a:srgbClr val="FF0000"/>
                    </a:solidFill>
                  </a:rPr>
                  <a:t>∠</a:t>
                </a:r>
                <a:r>
                  <a:rPr lang="en-IN" sz="1200" i="1" dirty="0">
                    <a:solidFill>
                      <a:srgbClr val="FF0000"/>
                    </a:solidFill>
                  </a:rPr>
                  <a:t>S</a:t>
                </a:r>
                <a:r>
                  <a:rPr lang="en-IN" sz="1200" dirty="0">
                    <a:solidFill>
                      <a:srgbClr val="FF0000"/>
                    </a:solidFill>
                  </a:rPr>
                  <a:t>, ∠</a:t>
                </a:r>
                <a:r>
                  <a:rPr lang="en-IN" sz="1200" i="1" dirty="0">
                    <a:solidFill>
                      <a:srgbClr val="FF0000"/>
                    </a:solidFill>
                  </a:rPr>
                  <a:t>R</a:t>
                </a:r>
                <a:r>
                  <a:rPr lang="en-IN" sz="1200" dirty="0">
                    <a:solidFill>
                      <a:srgbClr val="FF0000"/>
                    </a:solidFill>
                  </a:rPr>
                  <a:t>, ∠</a:t>
                </a:r>
                <a:r>
                  <a:rPr lang="en-IN" sz="1200" i="1" dirty="0">
                    <a:solidFill>
                      <a:srgbClr val="FF0000"/>
                    </a:solidFill>
                  </a:rPr>
                  <a:t>T</a:t>
                </a:r>
              </a:p>
              <a:p>
                <a:pPr/>
                <a14:m>
                  <m:oMathPara xmlns:m="http://schemas.openxmlformats.org/officeDocument/2006/math">
                    <m:oMathParaPr>
                      <m:jc m:val="left"/>
                    </m:oMathParaPr>
                    <m:oMath xmlns:m="http://schemas.openxmlformats.org/officeDocument/2006/math">
                      <m:acc>
                        <m:accPr>
                          <m:chr m:val="̅"/>
                          <m:ctrlPr>
                            <a:rPr lang="en-IN"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𝐺𝐻</m:t>
                          </m:r>
                        </m:e>
                      </m:acc>
                      <m:r>
                        <a:rPr lang="en-US" sz="1200" b="0" i="1" smtClean="0">
                          <a:solidFill>
                            <a:srgbClr val="FF0000"/>
                          </a:solidFill>
                          <a:latin typeface="Cambria Math" panose="02040503050406030204" pitchFamily="18" charset="0"/>
                        </a:rPr>
                        <m:t>,</m:t>
                      </m:r>
                      <m:acc>
                        <m:accPr>
                          <m:chr m:val="̅"/>
                          <m:ctrlPr>
                            <a:rPr lang="en-IN" sz="1200" i="1">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𝐹𝐻</m:t>
                          </m:r>
                        </m:e>
                      </m:acc>
                      <m:r>
                        <a:rPr lang="en-US" sz="1200" b="0" i="1" smtClean="0">
                          <a:solidFill>
                            <a:srgbClr val="FF0000"/>
                          </a:solidFill>
                          <a:latin typeface="Cambria Math" panose="02040503050406030204" pitchFamily="18" charset="0"/>
                        </a:rPr>
                        <m:t>,</m:t>
                      </m:r>
                      <m:acc>
                        <m:accPr>
                          <m:chr m:val="̅"/>
                          <m:ctrlPr>
                            <a:rPr lang="en-IN" sz="1200" i="1">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𝐹𝐺</m:t>
                          </m:r>
                        </m:e>
                      </m:acc>
                    </m:oMath>
                  </m:oMathPara>
                </a14:m>
                <a:endParaRPr lang="en-IN" sz="1200" b="1" dirty="0">
                  <a:solidFill>
                    <a:srgbClr val="FF0000"/>
                  </a:solidFill>
                </a:endParaRPr>
              </a:p>
              <a:p>
                <a:pPr/>
                <a14:m>
                  <m:oMathPara xmlns:m="http://schemas.openxmlformats.org/officeDocument/2006/math">
                    <m:oMathParaPr>
                      <m:jc m:val="left"/>
                    </m:oMathParaPr>
                    <m:oMath xmlns:m="http://schemas.openxmlformats.org/officeDocument/2006/math">
                      <m:acc>
                        <m:accPr>
                          <m:chr m:val="̅"/>
                          <m:ctrlPr>
                            <a:rPr lang="en-IN"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𝐿𝑁</m:t>
                          </m:r>
                        </m:e>
                      </m:acc>
                      <m:r>
                        <a:rPr lang="en-US" sz="1200" i="1">
                          <a:solidFill>
                            <a:srgbClr val="FF0000"/>
                          </a:solidFill>
                          <a:latin typeface="Cambria Math" panose="02040503050406030204" pitchFamily="18" charset="0"/>
                        </a:rPr>
                        <m:t>,</m:t>
                      </m:r>
                      <m:acc>
                        <m:accPr>
                          <m:chr m:val="̅"/>
                          <m:ctrlPr>
                            <a:rPr lang="en-IN" sz="1200" i="1">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𝐿𝑀</m:t>
                          </m:r>
                        </m:e>
                      </m:acc>
                      <m:r>
                        <a:rPr lang="en-US" sz="1200" i="1">
                          <a:solidFill>
                            <a:srgbClr val="FF0000"/>
                          </a:solidFill>
                          <a:latin typeface="Cambria Math" panose="02040503050406030204" pitchFamily="18" charset="0"/>
                        </a:rPr>
                        <m:t>,</m:t>
                      </m:r>
                      <m:acc>
                        <m:accPr>
                          <m:chr m:val="̅"/>
                          <m:ctrlPr>
                            <a:rPr lang="en-IN" sz="1200" i="1">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𝑀𝑁</m:t>
                          </m:r>
                        </m:e>
                      </m:acc>
                    </m:oMath>
                  </m:oMathPara>
                </a14:m>
                <a:endParaRPr lang="en-IN" sz="1200" b="1" dirty="0">
                  <a:solidFill>
                    <a:srgbClr val="FF0000"/>
                  </a:solidFill>
                </a:endParaRPr>
              </a:p>
            </p:txBody>
          </p:sp>
        </mc:Choice>
        <mc:Fallback xmlns="">
          <p:sp>
            <p:nvSpPr>
              <p:cNvPr id="3" name="Notes Placeholder 2"/>
              <p:cNvSpPr>
                <a:spLocks noGrp="1"/>
              </p:cNvSpPr>
              <p:nvPr>
                <p:ph type="body" idx="1"/>
              </p:nvPr>
            </p:nvSpPr>
            <p:spPr/>
            <p:txBody>
              <a:bodyPr/>
              <a:lstStyle/>
              <a:p>
                <a:r>
                  <a:rPr lang="en-IN" sz="1200" dirty="0" smtClean="0">
                    <a:solidFill>
                      <a:srgbClr val="FF0000"/>
                    </a:solidFill>
                  </a:rPr>
                  <a:t>∠</a:t>
                </a:r>
                <a:r>
                  <a:rPr lang="en-IN" sz="1200" i="1" dirty="0" smtClean="0">
                    <a:solidFill>
                      <a:srgbClr val="FF0000"/>
                    </a:solidFill>
                  </a:rPr>
                  <a:t>W</a:t>
                </a:r>
                <a:r>
                  <a:rPr lang="en-IN" sz="1200" dirty="0" smtClean="0">
                    <a:solidFill>
                      <a:srgbClr val="FF0000"/>
                    </a:solidFill>
                  </a:rPr>
                  <a:t>, ∠</a:t>
                </a:r>
                <a:r>
                  <a:rPr lang="en-IN" sz="1200" i="1" dirty="0" smtClean="0">
                    <a:solidFill>
                      <a:srgbClr val="FF0000"/>
                    </a:solidFill>
                  </a:rPr>
                  <a:t>U</a:t>
                </a:r>
                <a:r>
                  <a:rPr lang="en-IN" sz="1200" dirty="0" smtClean="0">
                    <a:solidFill>
                      <a:srgbClr val="FF0000"/>
                    </a:solidFill>
                  </a:rPr>
                  <a:t>, ∠</a:t>
                </a:r>
                <a:r>
                  <a:rPr lang="en-IN" sz="1200" i="1" dirty="0" smtClean="0">
                    <a:solidFill>
                      <a:srgbClr val="FF0000"/>
                    </a:solidFill>
                  </a:rPr>
                  <a:t>V </a:t>
                </a:r>
              </a:p>
              <a:p>
                <a:r>
                  <a:rPr lang="en-IN" sz="1200" dirty="0" smtClean="0">
                    <a:solidFill>
                      <a:srgbClr val="FF0000"/>
                    </a:solidFill>
                  </a:rPr>
                  <a:t>∠</a:t>
                </a:r>
                <a:r>
                  <a:rPr lang="en-IN" sz="1200" i="1" dirty="0" smtClean="0">
                    <a:solidFill>
                      <a:srgbClr val="FF0000"/>
                    </a:solidFill>
                  </a:rPr>
                  <a:t>S</a:t>
                </a:r>
                <a:r>
                  <a:rPr lang="en-IN" sz="1200" dirty="0" smtClean="0">
                    <a:solidFill>
                      <a:srgbClr val="FF0000"/>
                    </a:solidFill>
                  </a:rPr>
                  <a:t>, ∠</a:t>
                </a:r>
                <a:r>
                  <a:rPr lang="en-IN" sz="1200" i="1" dirty="0" smtClean="0">
                    <a:solidFill>
                      <a:srgbClr val="FF0000"/>
                    </a:solidFill>
                  </a:rPr>
                  <a:t>R</a:t>
                </a:r>
                <a:r>
                  <a:rPr lang="en-IN" sz="1200" dirty="0" smtClean="0">
                    <a:solidFill>
                      <a:srgbClr val="FF0000"/>
                    </a:solidFill>
                  </a:rPr>
                  <a:t>, ∠</a:t>
                </a:r>
                <a:r>
                  <a:rPr lang="en-IN" sz="1200" i="1" dirty="0" smtClean="0">
                    <a:solidFill>
                      <a:srgbClr val="FF0000"/>
                    </a:solidFill>
                  </a:rPr>
                  <a:t>T</a:t>
                </a:r>
              </a:p>
              <a:p>
                <a:pPr/>
                <a:r>
                  <a:rPr lang="en-IN" sz="1200" i="0" smtClean="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𝐺𝐻</a:t>
                </a:r>
                <a:r>
                  <a:rPr lang="en-IN" sz="1200" b="0" i="0" smtClean="0">
                    <a:solidFill>
                      <a:srgbClr val="FF0000"/>
                    </a:solidFill>
                    <a:latin typeface="Cambria Math" panose="02040503050406030204" pitchFamily="18" charset="0"/>
                  </a:rPr>
                  <a:t>) ̅</a:t>
                </a:r>
                <a:r>
                  <a:rPr lang="en-US" sz="1200" b="0" i="0" smtClean="0">
                    <a:solidFill>
                      <a:srgbClr val="FF0000"/>
                    </a:solidFill>
                    <a:latin typeface="Cambria Math" panose="02040503050406030204" pitchFamily="18" charset="0"/>
                  </a:rPr>
                  <a:t>,</a:t>
                </a:r>
                <a:r>
                  <a:rPr lang="en-IN" sz="1200" i="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𝐹𝐻</a:t>
                </a:r>
                <a:r>
                  <a:rPr lang="en-IN" sz="1200" b="0" i="0">
                    <a:solidFill>
                      <a:srgbClr val="FF0000"/>
                    </a:solidFill>
                    <a:latin typeface="Cambria Math" panose="02040503050406030204" pitchFamily="18" charset="0"/>
                  </a:rPr>
                  <a:t>) ̅</a:t>
                </a:r>
                <a:r>
                  <a:rPr lang="en-US" sz="1200" b="0" i="0" smtClean="0">
                    <a:solidFill>
                      <a:srgbClr val="FF0000"/>
                    </a:solidFill>
                    <a:latin typeface="Cambria Math" panose="02040503050406030204" pitchFamily="18" charset="0"/>
                  </a:rPr>
                  <a:t>,</a:t>
                </a:r>
                <a:r>
                  <a:rPr lang="en-IN" sz="1200" i="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𝐹𝐺</a:t>
                </a:r>
                <a:r>
                  <a:rPr lang="en-IN" sz="1200" b="0" i="0">
                    <a:solidFill>
                      <a:srgbClr val="FF0000"/>
                    </a:solidFill>
                    <a:latin typeface="Cambria Math" panose="02040503050406030204" pitchFamily="18" charset="0"/>
                  </a:rPr>
                  <a:t>) ̅</a:t>
                </a:r>
                <a:endParaRPr lang="en-IN" sz="1200" b="1" dirty="0" smtClean="0">
                  <a:solidFill>
                    <a:srgbClr val="FF0000"/>
                  </a:solidFill>
                </a:endParaRPr>
              </a:p>
              <a:p>
                <a:pPr/>
                <a:r>
                  <a:rPr lang="en-IN" sz="1200" i="0" smtClean="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𝐿𝑁</a:t>
                </a:r>
                <a:r>
                  <a:rPr lang="en-IN" sz="1200" b="0" i="0" smtClean="0">
                    <a:solidFill>
                      <a:srgbClr val="FF0000"/>
                    </a:solidFill>
                    <a:latin typeface="Cambria Math" panose="02040503050406030204" pitchFamily="18" charset="0"/>
                  </a:rPr>
                  <a:t>) ̅</a:t>
                </a:r>
                <a:r>
                  <a:rPr lang="en-US" sz="1200" i="0">
                    <a:solidFill>
                      <a:srgbClr val="FF0000"/>
                    </a:solidFill>
                    <a:latin typeface="Cambria Math" panose="02040503050406030204" pitchFamily="18" charset="0"/>
                  </a:rPr>
                  <a:t>,</a:t>
                </a:r>
                <a:r>
                  <a:rPr lang="en-IN" sz="1200" i="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𝐿𝑀</a:t>
                </a:r>
                <a:r>
                  <a:rPr lang="en-IN" sz="1200" b="0" i="0">
                    <a:solidFill>
                      <a:srgbClr val="FF0000"/>
                    </a:solidFill>
                    <a:latin typeface="Cambria Math" panose="02040503050406030204" pitchFamily="18" charset="0"/>
                  </a:rPr>
                  <a:t>) ̅</a:t>
                </a:r>
                <a:r>
                  <a:rPr lang="en-US" sz="1200" i="0">
                    <a:solidFill>
                      <a:srgbClr val="FF0000"/>
                    </a:solidFill>
                    <a:latin typeface="Cambria Math" panose="02040503050406030204" pitchFamily="18" charset="0"/>
                  </a:rPr>
                  <a:t>,</a:t>
                </a:r>
                <a:r>
                  <a:rPr lang="en-IN" sz="1200" i="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𝑀𝑁</a:t>
                </a:r>
                <a:r>
                  <a:rPr lang="en-IN" sz="1200" b="0" i="0">
                    <a:solidFill>
                      <a:srgbClr val="FF0000"/>
                    </a:solidFill>
                    <a:latin typeface="Cambria Math" panose="02040503050406030204" pitchFamily="18" charset="0"/>
                  </a:rPr>
                  <a:t>) ̅</a:t>
                </a:r>
                <a:endParaRPr lang="en-IN" sz="1200" b="1" dirty="0">
                  <a:solidFill>
                    <a:srgbClr val="FF0000"/>
                  </a:solidFill>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36</a:t>
            </a:fld>
            <a:endParaRPr lang="en-US" dirty="0"/>
          </a:p>
        </p:txBody>
      </p:sp>
    </p:spTree>
    <p:extLst>
      <p:ext uri="{BB962C8B-B14F-4D97-AF65-F5344CB8AC3E}">
        <p14:creationId xmlns:p14="http://schemas.microsoft.com/office/powerpoint/2010/main" val="58634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ea typeface="Cambria Math" panose="02040503050406030204" pitchFamily="18" charset="0"/>
                        </a:rPr>
                        <m:t>≥9</m:t>
                      </m:r>
                    </m:oMath>
                  </m:oMathPara>
                </a14:m>
                <a:endParaRPr lang="en-US" dirty="0"/>
              </a:p>
              <a:p>
                <a:pPr/>
                <a14:m>
                  <m:oMathPara xmlns:m="http://schemas.openxmlformats.org/officeDocument/2006/math">
                    <m:oMathParaPr>
                      <m:jc m:val="left"/>
                    </m:oMathParaPr>
                    <m:oMath xmlns:m="http://schemas.openxmlformats.org/officeDocument/2006/math">
                      <m:r>
                        <a:rPr lang="en-US" sz="1200" i="1" smtClean="0">
                          <a:solidFill>
                            <a:srgbClr val="FF0000"/>
                          </a:solidFill>
                          <a:latin typeface="Cambria Math" panose="02040503050406030204" pitchFamily="18" charset="0"/>
                        </a:rPr>
                        <m:t>𝑥</m:t>
                      </m:r>
                      <m:r>
                        <a:rPr lang="en-US" sz="1200" i="1">
                          <a:solidFill>
                            <a:srgbClr val="FF0000"/>
                          </a:solidFill>
                          <a:latin typeface="Cambria Math" panose="02040503050406030204" pitchFamily="18" charset="0"/>
                          <a:ea typeface="Cambria Math" panose="02040503050406030204" pitchFamily="18" charset="0"/>
                        </a:rPr>
                        <m:t>≥</m:t>
                      </m:r>
                      <m:r>
                        <a:rPr lang="en-US" sz="1200" b="0" i="1" smtClean="0">
                          <a:solidFill>
                            <a:srgbClr val="FF0000"/>
                          </a:solidFill>
                          <a:latin typeface="Cambria Math" panose="02040503050406030204" pitchFamily="18" charset="0"/>
                          <a:ea typeface="Cambria Math" panose="02040503050406030204" pitchFamily="18" charset="0"/>
                        </a:rPr>
                        <m:t>1.5</m:t>
                      </m:r>
                    </m:oMath>
                  </m:oMathPara>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&gt;−</m:t>
                      </m:r>
                      <m:r>
                        <a:rPr lang="en-US" sz="1200" b="0" i="1" smtClean="0">
                          <a:solidFill>
                            <a:srgbClr val="FF0000"/>
                          </a:solidFill>
                          <a:latin typeface="Cambria Math" panose="02040503050406030204" pitchFamily="18" charset="0"/>
                          <a:ea typeface="Cambria Math" panose="02040503050406030204" pitchFamily="18" charset="0"/>
                        </a:rPr>
                        <m:t>2.1</m:t>
                      </m:r>
                    </m:oMath>
                  </m:oMathPara>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i="1" smtClean="0">
                          <a:solidFill>
                            <a:srgbClr val="FF0000"/>
                          </a:solidFill>
                          <a:latin typeface="Cambria Math" panose="02040503050406030204" pitchFamily="18" charset="0"/>
                        </a:rPr>
                        <m:t>𝑥</m:t>
                      </m:r>
                      <m:r>
                        <a:rPr lang="en-US" sz="1200" i="1" smtClean="0">
                          <a:solidFill>
                            <a:srgbClr val="FF0000"/>
                          </a:solidFill>
                          <a:latin typeface="Cambria Math" panose="02040503050406030204" pitchFamily="18" charset="0"/>
                        </a:rPr>
                        <m:t>&gt;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5</m:t>
                          </m:r>
                        </m:num>
                        <m:den>
                          <m:r>
                            <a:rPr lang="en-US" sz="1200" i="1">
                              <a:solidFill>
                                <a:srgbClr val="FF0000"/>
                              </a:solidFill>
                              <a:latin typeface="Cambria Math" panose="02040503050406030204" pitchFamily="18" charset="0"/>
                            </a:rPr>
                            <m:t>4</m:t>
                          </m:r>
                        </m:den>
                      </m:f>
                    </m:oMath>
                  </m:oMathPara>
                </a14:m>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0" i="1" smtClean="0">
                          <a:solidFill>
                            <a:srgbClr val="FF0000"/>
                          </a:solidFill>
                          <a:latin typeface="Cambria Math" panose="02040503050406030204" pitchFamily="18" charset="0"/>
                        </a:rPr>
                        <m:t>𝐶</m:t>
                      </m:r>
                      <m:r>
                        <a:rPr lang="en-US" sz="1200" b="0" i="1" smtClean="0">
                          <a:solidFill>
                            <a:srgbClr val="FF0000"/>
                          </a:solidFill>
                          <a:latin typeface="Cambria Math" panose="02040503050406030204" pitchFamily="18" charset="0"/>
                        </a:rPr>
                        <m:t>+8523≤35,000;</m:t>
                      </m:r>
                      <m:r>
                        <a:rPr lang="en-US" sz="1200" b="0" i="1" smtClean="0">
                          <a:solidFill>
                            <a:srgbClr val="FF0000"/>
                          </a:solidFill>
                          <a:latin typeface="Cambria Math" panose="02040503050406030204" pitchFamily="18" charset="0"/>
                          <a:ea typeface="Cambria Math" panose="02040503050406030204" pitchFamily="18" charset="0"/>
                        </a:rPr>
                        <m:t>𝐶</m:t>
                      </m:r>
                      <m:r>
                        <a:rPr lang="en-US" sz="1200" b="0" i="1" smtClean="0">
                          <a:solidFill>
                            <a:srgbClr val="FF0000"/>
                          </a:solidFill>
                          <a:latin typeface="Cambria Math" panose="02040503050406030204" pitchFamily="18" charset="0"/>
                          <a:ea typeface="Cambria Math" panose="02040503050406030204" pitchFamily="18" charset="0"/>
                        </a:rPr>
                        <m:t>≤26,477</m:t>
                      </m:r>
                    </m:oMath>
                  </m:oMathPara>
                </a14:m>
                <a:endParaRPr lang="en-US" sz="1200" dirty="0">
                  <a:solidFill>
                    <a:srgbClr val="FF0000"/>
                  </a:solidFill>
                  <a:latin typeface="Proxima Nova" panose="02000506030000020004" pitchFamily="50" charset="0"/>
                </a:endParaRPr>
              </a:p>
            </p:txBody>
          </p:sp>
        </mc:Choice>
        <mc:Fallback xmlns="">
          <p:sp>
            <p:nvSpPr>
              <p:cNvPr id="3" name="Notes Placeholder 2"/>
              <p:cNvSpPr>
                <a:spLocks noGrp="1"/>
              </p:cNvSpPr>
              <p:nvPr>
                <p:ph type="body" idx="1"/>
              </p:nvPr>
            </p:nvSpPr>
            <p:spPr/>
            <p:txBody>
              <a:bodyPr/>
              <a:lstStyle/>
              <a:p>
                <a:pPr/>
                <a:r>
                  <a:rPr lang="en-US" sz="1200" b="0" i="0" smtClean="0">
                    <a:solidFill>
                      <a:srgbClr val="FF0000"/>
                    </a:solidFill>
                    <a:latin typeface="Cambria Math" panose="02040503050406030204" pitchFamily="18" charset="0"/>
                  </a:rPr>
                  <a:t>𝑥</a:t>
                </a:r>
                <a:r>
                  <a:rPr lang="en-US" sz="1200" b="0" i="0" smtClean="0">
                    <a:solidFill>
                      <a:srgbClr val="FF0000"/>
                    </a:solidFill>
                    <a:latin typeface="Cambria Math" panose="02040503050406030204" pitchFamily="18" charset="0"/>
                    <a:ea typeface="Cambria Math" panose="02040503050406030204" pitchFamily="18" charset="0"/>
                  </a:rPr>
                  <a:t>≥9</a:t>
                </a:r>
                <a:endParaRPr lang="en-US" dirty="0" smtClean="0"/>
              </a:p>
              <a:p>
                <a:pPr/>
                <a:r>
                  <a:rPr lang="en-US" sz="1200" i="0" smtClean="0">
                    <a:solidFill>
                      <a:srgbClr val="FF0000"/>
                    </a:solidFill>
                    <a:latin typeface="Cambria Math" panose="02040503050406030204" pitchFamily="18" charset="0"/>
                  </a:rPr>
                  <a:t>𝑥</a:t>
                </a:r>
                <a:r>
                  <a:rPr lang="en-US" sz="1200" i="0">
                    <a:solidFill>
                      <a:srgbClr val="FF0000"/>
                    </a:solidFill>
                    <a:latin typeface="Cambria Math" panose="02040503050406030204" pitchFamily="18" charset="0"/>
                    <a:ea typeface="Cambria Math" panose="02040503050406030204" pitchFamily="18" charset="0"/>
                  </a:rPr>
                  <a:t>≥</a:t>
                </a:r>
                <a:r>
                  <a:rPr lang="en-US" sz="1200" b="0" i="0" smtClean="0">
                    <a:solidFill>
                      <a:srgbClr val="FF0000"/>
                    </a:solidFill>
                    <a:latin typeface="Cambria Math" panose="02040503050406030204" pitchFamily="18" charset="0"/>
                    <a:ea typeface="Cambria Math" panose="02040503050406030204" pitchFamily="18" charset="0"/>
                  </a:rPr>
                  <a:t>1.5</a:t>
                </a:r>
                <a:endParaRPr lang="en-IN"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smtClean="0">
                    <a:solidFill>
                      <a:srgbClr val="FF0000"/>
                    </a:solidFill>
                    <a:latin typeface="Cambria Math" panose="02040503050406030204" pitchFamily="18" charset="0"/>
                  </a:rPr>
                  <a:t>𝑥</a:t>
                </a:r>
                <a:r>
                  <a:rPr lang="en-US" sz="1200" b="0" i="0" smtClean="0">
                    <a:solidFill>
                      <a:srgbClr val="FF0000"/>
                    </a:solidFill>
                    <a:latin typeface="Cambria Math" panose="02040503050406030204" pitchFamily="18" charset="0"/>
                  </a:rPr>
                  <a:t>&gt;−</a:t>
                </a:r>
                <a:r>
                  <a:rPr lang="en-US" sz="1200" b="0" i="0" smtClean="0">
                    <a:solidFill>
                      <a:srgbClr val="FF0000"/>
                    </a:solidFill>
                    <a:latin typeface="Cambria Math" panose="02040503050406030204" pitchFamily="18" charset="0"/>
                    <a:ea typeface="Cambria Math" panose="02040503050406030204" pitchFamily="18" charset="0"/>
                  </a:rPr>
                  <a:t>2.1</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smtClean="0">
                    <a:solidFill>
                      <a:srgbClr val="FF0000"/>
                    </a:solidFill>
                    <a:latin typeface="Cambria Math" panose="02040503050406030204" pitchFamily="18" charset="0"/>
                  </a:rPr>
                  <a:t>𝑥&gt;</a:t>
                </a:r>
                <a:r>
                  <a:rPr lang="en-US" sz="1200" i="0">
                    <a:solidFill>
                      <a:srgbClr val="FF0000"/>
                    </a:solidFill>
                    <a:latin typeface="Cambria Math" panose="02040503050406030204" pitchFamily="18" charset="0"/>
                  </a:rPr>
                  <a:t>5/4</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mtClean="0">
                    <a:solidFill>
                      <a:srgbClr val="FF0000"/>
                    </a:solidFill>
                    <a:latin typeface="Cambria Math" panose="02040503050406030204" pitchFamily="18" charset="0"/>
                  </a:rPr>
                  <a:t>𝐶+8523≤35,</a:t>
                </a:r>
                <a:r>
                  <a:rPr lang="en-US" sz="1200" b="0" i="0" smtClean="0">
                    <a:solidFill>
                      <a:srgbClr val="FF0000"/>
                    </a:solidFill>
                    <a:latin typeface="Cambria Math" panose="02040503050406030204" pitchFamily="18" charset="0"/>
                    <a:ea typeface="Cambria Math" panose="02040503050406030204" pitchFamily="18" charset="0"/>
                  </a:rPr>
                  <a:t>000;𝐶≤26,477</a:t>
                </a:r>
                <a:endParaRPr lang="en-US" sz="1200" dirty="0">
                  <a:solidFill>
                    <a:srgbClr val="FF0000"/>
                  </a:solidFill>
                  <a:latin typeface="Proxima Nova" panose="02000506030000020004" pitchFamily="50" charset="0"/>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154962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m</a:t>
            </a:r>
            <a:r>
              <a:rPr lang="en-IN" sz="1200" dirty="0">
                <a:solidFill>
                  <a:srgbClr val="FF0000"/>
                </a:solidFill>
              </a:rPr>
              <a:t>∠1 &gt; </a:t>
            </a:r>
            <a:r>
              <a:rPr lang="en-IN" sz="1200" i="1" dirty="0" err="1">
                <a:solidFill>
                  <a:srgbClr val="FF0000"/>
                </a:solidFill>
              </a:rPr>
              <a:t>m</a:t>
            </a:r>
            <a:r>
              <a:rPr lang="en-IN" sz="1200" dirty="0" err="1">
                <a:solidFill>
                  <a:srgbClr val="FF0000"/>
                </a:solidFill>
              </a:rPr>
              <a:t>∠</a:t>
            </a:r>
            <a:r>
              <a:rPr lang="en-IN" sz="1200" i="1" dirty="0" err="1">
                <a:solidFill>
                  <a:srgbClr val="FF0000"/>
                </a:solidFill>
              </a:rPr>
              <a:t>CBA</a:t>
            </a:r>
            <a:r>
              <a:rPr lang="en-IN" sz="1200" dirty="0">
                <a:solidFill>
                  <a:srgbClr val="FF0000"/>
                </a:solidFill>
              </a:rPr>
              <a:t>, </a:t>
            </a:r>
            <a:r>
              <a:rPr lang="en-IN" sz="1200" i="1" dirty="0">
                <a:solidFill>
                  <a:srgbClr val="FF0000"/>
                </a:solidFill>
              </a:rPr>
              <a:t>m</a:t>
            </a:r>
            <a:r>
              <a:rPr lang="en-IN" sz="1200" dirty="0">
                <a:solidFill>
                  <a:srgbClr val="FF0000"/>
                </a:solidFill>
              </a:rPr>
              <a:t>∠1 &gt; </a:t>
            </a:r>
            <a:r>
              <a:rPr lang="en-IN" sz="1200" i="1" dirty="0" err="1">
                <a:solidFill>
                  <a:srgbClr val="FF0000"/>
                </a:solidFill>
              </a:rPr>
              <a:t>m</a:t>
            </a:r>
            <a:r>
              <a:rPr lang="en-IN" sz="1200" dirty="0" err="1">
                <a:solidFill>
                  <a:srgbClr val="FF0000"/>
                </a:solidFill>
              </a:rPr>
              <a:t>∠</a:t>
            </a:r>
            <a:r>
              <a:rPr lang="en-IN" sz="1200" i="1" dirty="0" err="1">
                <a:solidFill>
                  <a:srgbClr val="FF0000"/>
                </a:solidFill>
              </a:rPr>
              <a:t>CBD</a:t>
            </a:r>
            <a:r>
              <a:rPr lang="en-IN" sz="1200" dirty="0">
                <a:solidFill>
                  <a:srgbClr val="FF0000"/>
                </a:solidFill>
              </a:rPr>
              <a:t>, </a:t>
            </a:r>
            <a:r>
              <a:rPr lang="en-IN" sz="1200" i="1" dirty="0">
                <a:solidFill>
                  <a:srgbClr val="FF0000"/>
                </a:solidFill>
              </a:rPr>
              <a:t>m</a:t>
            </a:r>
            <a:r>
              <a:rPr lang="en-IN" sz="1200" dirty="0">
                <a:solidFill>
                  <a:srgbClr val="FF0000"/>
                </a:solidFill>
              </a:rPr>
              <a:t>∠1 &gt; </a:t>
            </a:r>
            <a:r>
              <a:rPr lang="en-IN" sz="1200" i="1" dirty="0" err="1">
                <a:solidFill>
                  <a:srgbClr val="FF0000"/>
                </a:solidFill>
              </a:rPr>
              <a:t>m</a:t>
            </a:r>
            <a:r>
              <a:rPr lang="en-IN" sz="1200" dirty="0" err="1">
                <a:solidFill>
                  <a:srgbClr val="FF0000"/>
                </a:solidFill>
              </a:rPr>
              <a:t>∠</a:t>
            </a:r>
            <a:r>
              <a:rPr lang="en-IN" sz="1200" i="1" dirty="0" err="1">
                <a:solidFill>
                  <a:srgbClr val="FF0000"/>
                </a:solidFill>
              </a:rPr>
              <a:t>CDB</a:t>
            </a:r>
            <a:r>
              <a:rPr lang="en-IN" sz="1200" dirty="0">
                <a:solidFill>
                  <a:srgbClr val="FF0000"/>
                </a:solidFill>
              </a:rPr>
              <a:t>, and </a:t>
            </a:r>
            <a:r>
              <a:rPr lang="en-IN" sz="1200" i="1" dirty="0">
                <a:solidFill>
                  <a:srgbClr val="FF0000"/>
                </a:solidFill>
              </a:rPr>
              <a:t>m</a:t>
            </a:r>
            <a:r>
              <a:rPr lang="en-IN" sz="1200" dirty="0">
                <a:solidFill>
                  <a:srgbClr val="FF0000"/>
                </a:solidFill>
              </a:rPr>
              <a:t>∠1 &gt; </a:t>
            </a:r>
            <a:r>
              <a:rPr lang="en-IN" sz="1200" i="1" dirty="0" err="1">
                <a:solidFill>
                  <a:srgbClr val="FF0000"/>
                </a:solidFill>
              </a:rPr>
              <a:t>m</a:t>
            </a:r>
            <a:r>
              <a:rPr lang="en-IN" sz="1200" dirty="0" err="1">
                <a:solidFill>
                  <a:srgbClr val="FF0000"/>
                </a:solidFill>
              </a:rPr>
              <a:t>∠</a:t>
            </a:r>
            <a:r>
              <a:rPr lang="en-IN" sz="1200" i="1" dirty="0" err="1">
                <a:solidFill>
                  <a:srgbClr val="FF0000"/>
                </a:solidFill>
              </a:rPr>
              <a:t>CAB</a:t>
            </a:r>
            <a:r>
              <a:rPr lang="en-IN" sz="1200" i="1" dirty="0">
                <a:solidFill>
                  <a:srgbClr val="FF0000"/>
                </a:solidFill>
              </a:rPr>
              <a:t> </a:t>
            </a:r>
            <a:r>
              <a:rPr lang="en-IN" sz="1200" dirty="0">
                <a:solidFill>
                  <a:srgbClr val="FF0000"/>
                </a:solidFill>
              </a:rPr>
              <a:t>by the Exterior Angle Inequality Theorem. So, the angles with measures less than </a:t>
            </a:r>
            <a:r>
              <a:rPr lang="en-IN" sz="1200" i="1" dirty="0">
                <a:solidFill>
                  <a:srgbClr val="FF0000"/>
                </a:solidFill>
              </a:rPr>
              <a:t>m</a:t>
            </a:r>
            <a:r>
              <a:rPr lang="en-IN" sz="1200" dirty="0">
                <a:solidFill>
                  <a:srgbClr val="FF0000"/>
                </a:solidFill>
              </a:rPr>
              <a:t>∠1 are ∠3, ∠4, ∠6, ∠7, and ∠</a:t>
            </a:r>
            <a:r>
              <a:rPr lang="en-IN" sz="1200" i="1" dirty="0">
                <a:solidFill>
                  <a:srgbClr val="FF0000"/>
                </a:solidFill>
              </a:rPr>
              <a:t>CBA</a:t>
            </a:r>
            <a:r>
              <a:rPr lang="en-IN" sz="1200" dirty="0">
                <a:solidFill>
                  <a:srgbClr val="FF0000"/>
                </a:solidFill>
              </a:rPr>
              <a:t>.</a:t>
            </a:r>
          </a:p>
        </p:txBody>
      </p:sp>
      <p:sp>
        <p:nvSpPr>
          <p:cNvPr id="4" name="Slide Number Placeholder 3"/>
          <p:cNvSpPr>
            <a:spLocks noGrp="1"/>
          </p:cNvSpPr>
          <p:nvPr>
            <p:ph type="sldNum" sz="quarter" idx="5"/>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269536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∠1 and ∠2 are exterior angles of △</a:t>
            </a:r>
            <a:r>
              <a:rPr lang="en-IN" sz="1200" i="1" dirty="0">
                <a:solidFill>
                  <a:srgbClr val="FF0000"/>
                </a:solidFill>
              </a:rPr>
              <a:t>ABC</a:t>
            </a:r>
            <a:r>
              <a:rPr lang="en-IN" sz="1200" dirty="0">
                <a:solidFill>
                  <a:srgbClr val="FF0000"/>
                </a:solidFill>
              </a:rPr>
              <a:t>, and ∠7 is a remote interior angle for ∠1 and ∠2. Similarly, ∠6 is an exterior angle of △</a:t>
            </a:r>
            <a:r>
              <a:rPr lang="en-IN" sz="1200" i="1" dirty="0">
                <a:solidFill>
                  <a:srgbClr val="FF0000"/>
                </a:solidFill>
              </a:rPr>
              <a:t>ABD</a:t>
            </a:r>
            <a:r>
              <a:rPr lang="en-IN" sz="1200" dirty="0">
                <a:solidFill>
                  <a:srgbClr val="FF0000"/>
                </a:solidFill>
              </a:rPr>
              <a:t>, and ∠7 is a remote interior angle for ∠6. So, the angles with measures greater than </a:t>
            </a:r>
            <a:r>
              <a:rPr lang="en-IN" sz="1200" i="1" dirty="0">
                <a:solidFill>
                  <a:srgbClr val="FF0000"/>
                </a:solidFill>
              </a:rPr>
              <a:t>m</a:t>
            </a:r>
            <a:r>
              <a:rPr lang="en-IN" sz="1200" dirty="0">
                <a:solidFill>
                  <a:srgbClr val="FF0000"/>
                </a:solidFill>
              </a:rPr>
              <a:t>∠7 are ∠1, ∠2, and ∠6.</a:t>
            </a:r>
          </a:p>
        </p:txBody>
      </p:sp>
      <p:sp>
        <p:nvSpPr>
          <p:cNvPr id="4" name="Slide Number Placeholder 3"/>
          <p:cNvSpPr>
            <a:spLocks noGrp="1"/>
          </p:cNvSpPr>
          <p:nvPr>
            <p:ph type="sldNum" sz="quarter" idx="5"/>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238171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The angles from smallest to largest are ∠</a:t>
            </a:r>
            <a:r>
              <a:rPr lang="en-IN" sz="1200" i="1" dirty="0">
                <a:solidFill>
                  <a:srgbClr val="FF0000"/>
                </a:solidFill>
              </a:rPr>
              <a:t>B</a:t>
            </a:r>
            <a:r>
              <a:rPr lang="en-IN" sz="1200" dirty="0">
                <a:solidFill>
                  <a:srgbClr val="FF0000"/>
                </a:solidFill>
              </a:rPr>
              <a:t>, ∠</a:t>
            </a:r>
            <a:r>
              <a:rPr lang="en-IN" sz="1200" i="1" dirty="0">
                <a:solidFill>
                  <a:srgbClr val="FF0000"/>
                </a:solidFill>
              </a:rPr>
              <a:t>C</a:t>
            </a:r>
            <a:r>
              <a:rPr lang="en-IN" sz="1200" dirty="0">
                <a:solidFill>
                  <a:srgbClr val="FF0000"/>
                </a:solidFill>
              </a:rPr>
              <a:t>, and ∠</a:t>
            </a:r>
            <a:r>
              <a:rPr lang="en-IN" sz="1200" i="1" dirty="0">
                <a:solidFill>
                  <a:srgbClr val="FF0000"/>
                </a:solidFill>
              </a:rPr>
              <a:t>A.</a:t>
            </a:r>
            <a:r>
              <a:rPr lang="en-IN" sz="1200" dirty="0">
                <a:solidFill>
                  <a:srgbClr val="FF0000"/>
                </a:solidFill>
              </a:rPr>
              <a:t> </a:t>
            </a:r>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290948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405330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321928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400211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101338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12/2/2022</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dirty="0">
                <a:solidFill>
                  <a:schemeClr val="tx2"/>
                </a:solidFill>
                <a:latin typeface="Arial" panose="020B0604020202020204" pitchFamily="34" charset="0"/>
                <a:cs typeface="Arial" panose="020B0604020202020204" pitchFamily="34" charset="0"/>
              </a:rPr>
              <a:t>Inequalities in One Triangle</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Inequalities in One Triangle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499727" cy="5247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Subtraction Property of Inequality</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Angle Inequalities in One Triangle</a:t>
            </a:r>
            <a:endParaRPr lang="en-US" sz="2800" b="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05266803"/>
              </p:ext>
            </p:extLst>
          </p:nvPr>
        </p:nvGraphicFramePr>
        <p:xfrm>
          <a:off x="459873" y="2321332"/>
          <a:ext cx="10394174" cy="3518925"/>
        </p:xfrm>
        <a:graphic>
          <a:graphicData uri="http://schemas.openxmlformats.org/drawingml/2006/table">
            <a:tbl>
              <a:tblPr firstRow="1" bandRow="1">
                <a:tableStyleId>{2D5ABB26-0587-4C30-8999-92F81FD0307C}</a:tableStyleId>
              </a:tblPr>
              <a:tblGrid>
                <a:gridCol w="1841716">
                  <a:extLst>
                    <a:ext uri="{9D8B030D-6E8A-4147-A177-3AD203B41FA5}">
                      <a16:colId xmlns:a16="http://schemas.microsoft.com/office/drawing/2014/main" val="2278991438"/>
                    </a:ext>
                  </a:extLst>
                </a:gridCol>
                <a:gridCol w="8552458">
                  <a:extLst>
                    <a:ext uri="{9D8B030D-6E8A-4147-A177-3AD203B41FA5}">
                      <a16:colId xmlns:a16="http://schemas.microsoft.com/office/drawing/2014/main" val="3087442121"/>
                    </a:ext>
                  </a:extLst>
                </a:gridCol>
              </a:tblGrid>
              <a:tr h="1463040">
                <a:tc>
                  <a:txBody>
                    <a:bodyPr/>
                    <a:lstStyle/>
                    <a:p>
                      <a:r>
                        <a:rPr lang="en-IN" sz="2800" b="1"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800" b="0" i="0" u="none" strike="noStrike" kern="1200" baseline="0" dirty="0">
                          <a:solidFill>
                            <a:schemeClr val="tx2"/>
                          </a:solidFill>
                          <a:latin typeface="+mn-lt"/>
                          <a:ea typeface="+mn-ea"/>
                          <a:cs typeface="+mn-cs"/>
                        </a:rPr>
                        <a:t>If the same number is subtracted from each side of a true inequality, then the resulting inequality is also true.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338172"/>
                  </a:ext>
                </a:extLst>
              </a:tr>
              <a:tr h="2055885">
                <a:tc>
                  <a:txBody>
                    <a:bodyPr/>
                    <a:lstStyle/>
                    <a:p>
                      <a:r>
                        <a:rPr lang="en-IN" sz="2800" b="1" dirty="0"/>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600"/>
                        </a:spcAft>
                      </a:pPr>
                      <a:r>
                        <a:rPr lang="en-IN" sz="2800" b="0" i="0" u="none" strike="noStrike" kern="1200" baseline="0" dirty="0">
                          <a:solidFill>
                            <a:schemeClr val="tx2"/>
                          </a:solidFill>
                          <a:latin typeface="+mn-lt"/>
                          <a:ea typeface="+mn-ea"/>
                          <a:cs typeface="+mn-cs"/>
                        </a:rPr>
                        <a:t>For all real numbers </a:t>
                      </a:r>
                      <a:r>
                        <a:rPr lang="en-IN" sz="2800" b="0" i="1" u="none" strike="noStrike" kern="1200" baseline="0" dirty="0">
                          <a:solidFill>
                            <a:schemeClr val="tx2"/>
                          </a:solidFill>
                          <a:latin typeface="+mn-lt"/>
                          <a:ea typeface="+mn-ea"/>
                          <a:cs typeface="+mn-cs"/>
                        </a:rPr>
                        <a:t>a</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and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the following are true. </a:t>
                      </a:r>
                    </a:p>
                    <a:p>
                      <a:r>
                        <a:rPr lang="en-IN" sz="2800" b="0" i="0" u="none" strike="noStrike" kern="1200" baseline="0" dirty="0">
                          <a:solidFill>
                            <a:schemeClr val="tx2"/>
                          </a:solidFill>
                          <a:latin typeface="+mn-lt"/>
                          <a:ea typeface="+mn-ea"/>
                          <a:cs typeface="+mn-cs"/>
                        </a:rPr>
                        <a:t>If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&gt;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then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 </a:t>
                      </a:r>
                      <a:r>
                        <a:rPr lang="en-IN" sz="2800" b="0" i="0" u="none" strike="noStrike" kern="1200" baseline="0" dirty="0">
                          <a:solidFill>
                            <a:schemeClr val="tx2"/>
                          </a:solidFill>
                          <a:latin typeface="+mn-lt"/>
                          <a:ea typeface="+mn-ea"/>
                          <a:cs typeface="+mn-cs"/>
                        </a:rPr>
                        <a:t>&gt;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If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&lt;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then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 </a:t>
                      </a:r>
                      <a:r>
                        <a:rPr lang="en-IN" sz="2800" b="0" i="0" u="none" strike="noStrike" kern="1200" baseline="0" dirty="0">
                          <a:solidFill>
                            <a:schemeClr val="tx2"/>
                          </a:solidFill>
                          <a:latin typeface="+mn-lt"/>
                          <a:ea typeface="+mn-ea"/>
                          <a:cs typeface="+mn-cs"/>
                        </a:rPr>
                        <a:t>&lt;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5941574"/>
                  </a:ext>
                </a:extLst>
              </a:tr>
            </a:tbl>
          </a:graphicData>
        </a:graphic>
      </p:graphicFrame>
    </p:spTree>
    <p:extLst>
      <p:ext uri="{BB962C8B-B14F-4D97-AF65-F5344CB8AC3E}">
        <p14:creationId xmlns:p14="http://schemas.microsoft.com/office/powerpoint/2010/main" val="255784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3243"/>
            <a:ext cx="10557532" cy="49494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The definition of inequality and the properties of inequalities can be applied to the measures of angles and segments, because these are real numbers.</a:t>
            </a:r>
          </a:p>
          <a:p>
            <a:r>
              <a:rPr lang="en-IN" sz="2800" b="1" dirty="0">
                <a:solidFill>
                  <a:schemeClr val="tx1"/>
                </a:solidFill>
              </a:rPr>
              <a:t>Theorem 6.8: </a:t>
            </a:r>
            <a:r>
              <a:rPr lang="en-IN" sz="2800" b="1" dirty="0"/>
              <a:t>Exterior Angle Inequality Theorem</a:t>
            </a:r>
          </a:p>
          <a:p>
            <a:r>
              <a:rPr lang="en-IN" sz="2800" dirty="0"/>
              <a:t>The measure of an exterior angle of a triangle is greater than the measure of either of its corresponding remote interior angles. </a:t>
            </a:r>
          </a:p>
          <a:p>
            <a:pPr algn="l"/>
            <a:br>
              <a:rPr lang="en-US" sz="2800" dirty="0"/>
            </a:br>
            <a:r>
              <a:rPr lang="en-US" sz="2800" dirty="0"/>
              <a:t>Remember, each exterior angle of a triangle has two </a:t>
            </a:r>
            <a:r>
              <a:rPr lang="en-US" sz="2800" i="1" dirty="0"/>
              <a:t>remote</a:t>
            </a:r>
            <a:r>
              <a:rPr lang="en-US" sz="2800" dirty="0"/>
              <a:t> </a:t>
            </a:r>
            <a:r>
              <a:rPr lang="en-US" sz="2800" i="1" dirty="0"/>
              <a:t>interior</a:t>
            </a:r>
            <a:r>
              <a:rPr lang="en-US" sz="2800" dirty="0"/>
              <a:t> </a:t>
            </a:r>
            <a:r>
              <a:rPr lang="en-US" sz="2800" i="1" dirty="0"/>
              <a:t>angles</a:t>
            </a:r>
            <a:r>
              <a:rPr lang="en-US" sz="2800" dirty="0"/>
              <a:t> that are not adjacent to the exterior angle.</a:t>
            </a: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Angle Inequalities in One Triangle</a:t>
            </a:r>
            <a:endParaRPr lang="en-US" sz="2800" b="0" dirty="0">
              <a:solidFill>
                <a:schemeClr val="tx1"/>
              </a:solidFill>
            </a:endParaRPr>
          </a:p>
        </p:txBody>
      </p:sp>
    </p:spTree>
    <p:extLst>
      <p:ext uri="{BB962C8B-B14F-4D97-AF65-F5344CB8AC3E}">
        <p14:creationId xmlns:p14="http://schemas.microsoft.com/office/powerpoint/2010/main" val="1986759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672252" cy="255487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List the angles that satisfy the stated condition. Justify your reasoning using the Exterior Angle Inequality Theorem. </a:t>
            </a:r>
          </a:p>
          <a:p>
            <a:r>
              <a:rPr lang="en-IN" sz="2800" b="1" dirty="0">
                <a:solidFill>
                  <a:schemeClr val="tx1"/>
                </a:solidFill>
              </a:rPr>
              <a:t>a. measures &lt; </a:t>
            </a:r>
            <a:r>
              <a:rPr lang="en-IN" sz="2800" b="1" i="1" dirty="0">
                <a:solidFill>
                  <a:schemeClr val="tx1"/>
                </a:solidFill>
              </a:rPr>
              <a:t>m</a:t>
            </a:r>
            <a:r>
              <a:rPr lang="en-IN" sz="2800" b="1" dirty="0">
                <a:solidFill>
                  <a:schemeClr val="tx1"/>
                </a:solidFill>
              </a:rPr>
              <a:t>∠1</a:t>
            </a:r>
          </a:p>
          <a:p>
            <a:r>
              <a:rPr lang="en-IN" sz="2800" b="1" dirty="0">
                <a:solidFill>
                  <a:schemeClr val="tx1"/>
                </a:solidFill>
              </a:rPr>
              <a:t>b. measures &gt; </a:t>
            </a:r>
            <a:r>
              <a:rPr lang="en-IN" sz="2800" b="1" i="1" dirty="0">
                <a:solidFill>
                  <a:schemeClr val="tx1"/>
                </a:solidFill>
              </a:rPr>
              <a:t>m</a:t>
            </a:r>
            <a:r>
              <a:rPr lang="en-IN" sz="2800" b="1" dirty="0">
                <a:solidFill>
                  <a:schemeClr val="tx1"/>
                </a:solidFill>
              </a:rPr>
              <a:t>∠8</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Exterior Angle Inequality Theorem</a:t>
            </a:r>
            <a:endParaRPr lang="en-US" sz="2800" b="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162" y="3156285"/>
            <a:ext cx="3618929" cy="1993869"/>
          </a:xfrm>
          <a:prstGeom prst="rect">
            <a:avLst/>
          </a:prstGeom>
        </p:spPr>
      </p:pic>
    </p:spTree>
    <p:extLst>
      <p:ext uri="{BB962C8B-B14F-4D97-AF65-F5344CB8AC3E}">
        <p14:creationId xmlns:p14="http://schemas.microsoft.com/office/powerpoint/2010/main" val="289964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7936996" cy="4715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 measures &lt; </a:t>
            </a:r>
            <a:r>
              <a:rPr lang="en-IN" sz="2800" b="1" i="1" dirty="0">
                <a:solidFill>
                  <a:schemeClr val="tx1"/>
                </a:solidFill>
              </a:rPr>
              <a:t>m</a:t>
            </a:r>
            <a:r>
              <a:rPr lang="en-IN" sz="2800" b="1" dirty="0">
                <a:solidFill>
                  <a:schemeClr val="tx1"/>
                </a:solidFill>
              </a:rPr>
              <a:t>∠1</a:t>
            </a:r>
          </a:p>
          <a:p>
            <a:r>
              <a:rPr lang="en-IN" sz="2800" dirty="0"/>
              <a:t>∠1 is an exterior angle of △</a:t>
            </a:r>
            <a:r>
              <a:rPr lang="en-IN" sz="2800" i="1" dirty="0"/>
              <a:t>PQR, </a:t>
            </a:r>
            <a:r>
              <a:rPr lang="en-IN" sz="2800" dirty="0"/>
              <a:t>with ∠</a:t>
            </a:r>
            <a:r>
              <a:rPr lang="en-IN" sz="2800" i="1" dirty="0"/>
              <a:t>PQR </a:t>
            </a:r>
            <a:r>
              <a:rPr lang="en-IN" sz="2800" dirty="0"/>
              <a:t>and ∠</a:t>
            </a:r>
            <a:r>
              <a:rPr lang="en-IN" sz="2800" i="1" dirty="0"/>
              <a:t>PRQ </a:t>
            </a:r>
            <a:r>
              <a:rPr lang="en-IN" sz="2800" dirty="0"/>
              <a:t>as corresponding remote interior angles. By the Exterior Angle Inequality Theorem, </a:t>
            </a:r>
            <a:r>
              <a:rPr lang="en-IN" sz="2800" i="1" dirty="0"/>
              <a:t>m</a:t>
            </a:r>
            <a:r>
              <a:rPr lang="en-IN" sz="2800" dirty="0"/>
              <a:t>∠1 &gt; </a:t>
            </a:r>
            <a:r>
              <a:rPr lang="en-IN" sz="2800" i="1" dirty="0" err="1"/>
              <a:t>m</a:t>
            </a:r>
            <a:r>
              <a:rPr lang="en-IN" sz="2800" dirty="0" err="1"/>
              <a:t>∠</a:t>
            </a:r>
            <a:r>
              <a:rPr lang="en-IN" sz="2800" i="1" dirty="0" err="1"/>
              <a:t>PQR</a:t>
            </a:r>
            <a:r>
              <a:rPr lang="en-IN" sz="2800" i="1" dirty="0"/>
              <a:t> </a:t>
            </a:r>
            <a:r>
              <a:rPr lang="en-IN" sz="2800" dirty="0"/>
              <a:t>and </a:t>
            </a:r>
            <a:r>
              <a:rPr lang="en-IN" sz="2800" i="1" dirty="0"/>
              <a:t>m</a:t>
            </a:r>
            <a:r>
              <a:rPr lang="en-IN" sz="2800" dirty="0"/>
              <a:t>∠1 &gt; </a:t>
            </a:r>
            <a:r>
              <a:rPr lang="en-IN" sz="2800" i="1" dirty="0" err="1"/>
              <a:t>m</a:t>
            </a:r>
            <a:r>
              <a:rPr lang="en-IN" sz="2800" dirty="0" err="1"/>
              <a:t>∠</a:t>
            </a:r>
            <a:r>
              <a:rPr lang="en-IN" sz="2800" i="1" dirty="0" err="1"/>
              <a:t>PRQ</a:t>
            </a:r>
            <a:r>
              <a:rPr lang="en-IN" sz="2800" dirty="0"/>
              <a:t>. Because </a:t>
            </a:r>
            <a:r>
              <a:rPr lang="en-IN" sz="2800" i="1" dirty="0" err="1"/>
              <a:t>m</a:t>
            </a:r>
            <a:r>
              <a:rPr lang="en-IN" sz="2800" dirty="0" err="1"/>
              <a:t>∠</a:t>
            </a:r>
            <a:r>
              <a:rPr lang="en-IN" sz="2800" i="1" dirty="0" err="1"/>
              <a:t>PQR</a:t>
            </a:r>
            <a:r>
              <a:rPr lang="en-IN" sz="2800" dirty="0"/>
              <a:t> = </a:t>
            </a:r>
            <a:r>
              <a:rPr lang="en-IN" sz="2800" i="1" dirty="0"/>
              <a:t>m</a:t>
            </a:r>
            <a:r>
              <a:rPr lang="en-IN" sz="2800" dirty="0"/>
              <a:t>∠3 + </a:t>
            </a:r>
            <a:r>
              <a:rPr lang="en-IN" sz="2800" i="1" dirty="0"/>
              <a:t>m</a:t>
            </a:r>
            <a:r>
              <a:rPr lang="en-IN" sz="2800" dirty="0"/>
              <a:t>∠4 and </a:t>
            </a:r>
            <a:r>
              <a:rPr lang="en-IN" sz="2800" i="1" dirty="0" err="1"/>
              <a:t>m</a:t>
            </a:r>
            <a:r>
              <a:rPr lang="en-IN" sz="2800" dirty="0" err="1"/>
              <a:t>∠</a:t>
            </a:r>
            <a:r>
              <a:rPr lang="en-IN" sz="2800" i="1" dirty="0" err="1"/>
              <a:t>PRQ</a:t>
            </a:r>
            <a:r>
              <a:rPr lang="en-IN" sz="2800" dirty="0"/>
              <a:t> = </a:t>
            </a:r>
            <a:r>
              <a:rPr lang="en-IN" sz="2800" i="1" dirty="0"/>
              <a:t>m</a:t>
            </a:r>
            <a:r>
              <a:rPr lang="en-IN" sz="2800" dirty="0"/>
              <a:t>∠5 + </a:t>
            </a:r>
            <a:r>
              <a:rPr lang="en-IN" sz="2800" i="1" dirty="0"/>
              <a:t>m</a:t>
            </a:r>
            <a:r>
              <a:rPr lang="en-IN" sz="2800" dirty="0"/>
              <a:t>∠6, </a:t>
            </a:r>
            <a:r>
              <a:rPr lang="en-IN" sz="2800" i="1" dirty="0"/>
              <a:t>m</a:t>
            </a:r>
            <a:r>
              <a:rPr lang="en-IN" sz="2800" dirty="0"/>
              <a:t>∠1 &gt; </a:t>
            </a:r>
            <a:r>
              <a:rPr lang="en-IN" sz="2800" i="1" dirty="0"/>
              <a:t>m</a:t>
            </a:r>
            <a:r>
              <a:rPr lang="en-IN" sz="2800" dirty="0"/>
              <a:t>∠3 + </a:t>
            </a:r>
            <a:r>
              <a:rPr lang="en-IN" sz="2800" i="1" dirty="0"/>
              <a:t>m</a:t>
            </a:r>
            <a:r>
              <a:rPr lang="en-IN" sz="2800" dirty="0"/>
              <a:t>∠4 and </a:t>
            </a:r>
            <a:r>
              <a:rPr lang="en-IN" sz="2800" i="1" dirty="0"/>
              <a:t>m</a:t>
            </a:r>
            <a:r>
              <a:rPr lang="en-IN" sz="2800" dirty="0"/>
              <a:t>∠1 &gt; </a:t>
            </a:r>
            <a:r>
              <a:rPr lang="en-IN" sz="2800" i="1" dirty="0"/>
              <a:t>m</a:t>
            </a:r>
            <a:r>
              <a:rPr lang="en-IN" sz="2800" dirty="0"/>
              <a:t>∠5 + </a:t>
            </a:r>
            <a:r>
              <a:rPr lang="en-IN" sz="2800" i="1" dirty="0"/>
              <a:t>m</a:t>
            </a:r>
            <a:r>
              <a:rPr lang="en-IN" sz="2800" dirty="0"/>
              <a:t>∠6 by substitution. So, the angles with measures less than </a:t>
            </a:r>
            <a:r>
              <a:rPr lang="en-IN" sz="2800" i="1" dirty="0"/>
              <a:t>m</a:t>
            </a:r>
            <a:r>
              <a:rPr lang="en-IN" sz="2800" dirty="0"/>
              <a:t>∠1 are ∠3, ∠4, ∠5, ∠6, ∠</a:t>
            </a:r>
            <a:r>
              <a:rPr lang="en-IN" sz="2800" i="1" dirty="0"/>
              <a:t>PQR</a:t>
            </a:r>
            <a:r>
              <a:rPr lang="en-IN" sz="2800" dirty="0"/>
              <a:t>, and ∠</a:t>
            </a:r>
            <a:r>
              <a:rPr lang="en-IN" sz="2800" i="1" dirty="0"/>
              <a:t>PRQ</a:t>
            </a:r>
            <a:r>
              <a:rPr lang="en-IN" sz="2800" dirty="0"/>
              <a:t>.</a:t>
            </a:r>
            <a:r>
              <a:rPr lang="en-IN" sz="2800" b="1" dirty="0"/>
              <a:t>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Exterior Angle Inequality Theorem</a:t>
            </a:r>
            <a:endParaRPr lang="en-US" sz="2800" b="0" dirty="0">
              <a:solidFill>
                <a:schemeClr val="tx1"/>
              </a:solidFill>
            </a:endParaRPr>
          </a:p>
        </p:txBody>
      </p:sp>
      <p:pic>
        <p:nvPicPr>
          <p:cNvPr id="5" name="Picture 4">
            <a:extLst>
              <a:ext uri="{FF2B5EF4-FFF2-40B4-BE49-F238E27FC236}">
                <a16:creationId xmlns:a16="http://schemas.microsoft.com/office/drawing/2014/main" id="{1702D3F5-6380-4695-A66D-A14A92DE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69" y="2519523"/>
            <a:ext cx="3618929" cy="1993869"/>
          </a:xfrm>
          <a:prstGeom prst="rect">
            <a:avLst/>
          </a:prstGeom>
        </p:spPr>
      </p:pic>
    </p:spTree>
    <p:extLst>
      <p:ext uri="{BB962C8B-B14F-4D97-AF65-F5344CB8AC3E}">
        <p14:creationId xmlns:p14="http://schemas.microsoft.com/office/powerpoint/2010/main" val="33285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912728" cy="240101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b. measures &gt; </a:t>
            </a:r>
            <a:r>
              <a:rPr lang="en-IN" sz="2800" b="1" i="1" dirty="0">
                <a:solidFill>
                  <a:schemeClr val="tx1"/>
                </a:solidFill>
              </a:rPr>
              <a:t>m</a:t>
            </a:r>
            <a:r>
              <a:rPr lang="en-IN" sz="2800" b="1" dirty="0">
                <a:solidFill>
                  <a:schemeClr val="tx1"/>
                </a:solidFill>
              </a:rPr>
              <a:t>∠8</a:t>
            </a:r>
            <a:endParaRPr lang="en-IN" sz="2800" dirty="0">
              <a:solidFill>
                <a:schemeClr val="tx1"/>
              </a:solidFill>
            </a:endParaRPr>
          </a:p>
          <a:p>
            <a:r>
              <a:rPr lang="en-IN" sz="2800" dirty="0"/>
              <a:t>∠2 is an exterior angle of △</a:t>
            </a:r>
            <a:r>
              <a:rPr lang="en-IN" sz="2800" i="1" dirty="0"/>
              <a:t>PQR</a:t>
            </a:r>
            <a:r>
              <a:rPr lang="en-IN" sz="2800" dirty="0"/>
              <a:t>. So, by the Exterior Angle Inequality Theorem, </a:t>
            </a:r>
            <a:r>
              <a:rPr lang="en-IN" sz="2800" i="1" dirty="0"/>
              <a:t>m</a:t>
            </a:r>
            <a:r>
              <a:rPr lang="en-IN" sz="2800" dirty="0"/>
              <a:t>∠2 &gt; </a:t>
            </a:r>
            <a:r>
              <a:rPr lang="en-IN" sz="2800" i="1" dirty="0"/>
              <a:t>m</a:t>
            </a:r>
            <a:r>
              <a:rPr lang="en-IN" sz="2800" dirty="0"/>
              <a:t>∠8. </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Exterior Angle Inequality Theorem</a:t>
            </a:r>
            <a:endParaRPr lang="en-US" sz="2800" b="0" dirty="0">
              <a:solidFill>
                <a:schemeClr val="tx1"/>
              </a:solidFill>
            </a:endParaRPr>
          </a:p>
        </p:txBody>
      </p:sp>
      <p:pic>
        <p:nvPicPr>
          <p:cNvPr id="5" name="Picture 4">
            <a:extLst>
              <a:ext uri="{FF2B5EF4-FFF2-40B4-BE49-F238E27FC236}">
                <a16:creationId xmlns:a16="http://schemas.microsoft.com/office/drawing/2014/main" id="{E3A40229-CD47-4A5A-925B-43D7633F2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269" y="2519523"/>
            <a:ext cx="3618929" cy="1993869"/>
          </a:xfrm>
          <a:prstGeom prst="rect">
            <a:avLst/>
          </a:prstGeom>
        </p:spPr>
      </p:pic>
    </p:spTree>
    <p:extLst>
      <p:ext uri="{BB962C8B-B14F-4D97-AF65-F5344CB8AC3E}">
        <p14:creationId xmlns:p14="http://schemas.microsoft.com/office/powerpoint/2010/main" val="195081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912728" cy="240101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Why must the markings be incorrect in the given diagram? Justify your argument.</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Exterior Angle Inequality Theorem</a:t>
            </a:r>
            <a:endParaRPr lang="en-US" sz="2800" b="0" dirty="0">
              <a:solidFill>
                <a:schemeClr val="tx1"/>
              </a:solidFill>
            </a:endParaRPr>
          </a:p>
        </p:txBody>
      </p:sp>
      <p:pic>
        <p:nvPicPr>
          <p:cNvPr id="3" name="Picture 2" descr="A picture containing laser, dark&#10;&#10;Description automatically generated">
            <a:extLst>
              <a:ext uri="{FF2B5EF4-FFF2-40B4-BE49-F238E27FC236}">
                <a16:creationId xmlns:a16="http://schemas.microsoft.com/office/drawing/2014/main" id="{A305F1AD-742F-49B0-8CDB-12F8CE0B5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08" y="3504234"/>
            <a:ext cx="2948448" cy="1645920"/>
          </a:xfrm>
          <a:prstGeom prst="rect">
            <a:avLst/>
          </a:prstGeom>
        </p:spPr>
      </p:pic>
    </p:spTree>
    <p:extLst>
      <p:ext uri="{BB962C8B-B14F-4D97-AF65-F5344CB8AC3E}">
        <p14:creationId xmlns:p14="http://schemas.microsoft.com/office/powerpoint/2010/main" val="157442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589520" cy="36781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List the angles that satisfy the stated condition. Justify your reasoning using the Exterior Angle Inequality Theorem.</a:t>
            </a:r>
          </a:p>
          <a:p>
            <a:r>
              <a:rPr lang="en-IN" sz="2800" b="1" dirty="0">
                <a:solidFill>
                  <a:schemeClr val="tx1"/>
                </a:solidFill>
              </a:rPr>
              <a:t>a. </a:t>
            </a:r>
            <a:r>
              <a:rPr lang="en-IN" sz="2800" dirty="0"/>
              <a:t>measures &lt; </a:t>
            </a:r>
            <a:r>
              <a:rPr lang="en-IN" sz="2800" i="1" dirty="0"/>
              <a:t>m</a:t>
            </a:r>
            <a:r>
              <a:rPr lang="en-IN" sz="2800" dirty="0">
                <a:ea typeface="Cambria Math" panose="02040503050406030204" pitchFamily="18" charset="0"/>
              </a:rPr>
              <a:t>∠1</a:t>
            </a:r>
            <a:r>
              <a:rPr lang="en-IN" sz="2800" dirty="0"/>
              <a:t> </a:t>
            </a:r>
          </a:p>
          <a:p>
            <a:r>
              <a:rPr lang="en-IN" sz="2800" b="1" dirty="0">
                <a:solidFill>
                  <a:schemeClr val="tx1"/>
                </a:solidFill>
              </a:rPr>
              <a:t>b. </a:t>
            </a:r>
            <a:r>
              <a:rPr lang="en-IN" sz="2800" dirty="0"/>
              <a:t>measures &gt; </a:t>
            </a:r>
            <a:r>
              <a:rPr lang="en-IN" sz="2800" i="1" dirty="0"/>
              <a:t>m</a:t>
            </a:r>
            <a:r>
              <a:rPr lang="en-IN" sz="2800" dirty="0">
                <a:ea typeface="Cambria Math" panose="02040503050406030204" pitchFamily="18" charset="0"/>
              </a:rPr>
              <a:t>∠7</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Exterior Angle Inequality Theorem</a:t>
            </a:r>
            <a:endParaRPr lang="en-US" sz="2800" b="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881" y="2301267"/>
            <a:ext cx="3457575" cy="1751838"/>
          </a:xfrm>
          <a:prstGeom prst="rect">
            <a:avLst/>
          </a:prstGeom>
        </p:spPr>
      </p:pic>
    </p:spTree>
    <p:extLst>
      <p:ext uri="{BB962C8B-B14F-4D97-AF65-F5344CB8AC3E}">
        <p14:creationId xmlns:p14="http://schemas.microsoft.com/office/powerpoint/2010/main" val="189002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589520" cy="259707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List the angles that satisfy the stated condition. Justify your reasoning using the Exterior Angle Inequality Theorem.</a:t>
            </a:r>
          </a:p>
          <a:p>
            <a:r>
              <a:rPr lang="en-IN" sz="2800" b="1" dirty="0">
                <a:solidFill>
                  <a:schemeClr val="tx1"/>
                </a:solidFill>
              </a:rPr>
              <a:t>a. </a:t>
            </a:r>
            <a:r>
              <a:rPr lang="en-IN" sz="2800" dirty="0"/>
              <a:t>measures &lt; </a:t>
            </a:r>
            <a:r>
              <a:rPr lang="en-IN" sz="2800" i="1" dirty="0"/>
              <a:t>m</a:t>
            </a:r>
            <a:r>
              <a:rPr lang="en-IN" sz="2800" dirty="0">
                <a:ea typeface="Cambria Math" panose="02040503050406030204" pitchFamily="18" charset="0"/>
              </a:rPr>
              <a:t>∠1</a:t>
            </a:r>
            <a:r>
              <a:rPr lang="en-IN" sz="2800" dirty="0"/>
              <a:t> </a:t>
            </a:r>
            <a:br>
              <a:rPr lang="en-IN" sz="2800" dirty="0"/>
            </a:b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Exterior Angle Inequality Theorem</a:t>
            </a:r>
            <a:endParaRPr lang="en-US" sz="28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801" y="2553081"/>
            <a:ext cx="3457575" cy="1751838"/>
          </a:xfrm>
          <a:prstGeom prst="rect">
            <a:avLst/>
          </a:prstGeom>
        </p:spPr>
      </p:pic>
      <p:sp>
        <p:nvSpPr>
          <p:cNvPr id="3" name="TextBox 2">
            <a:extLst>
              <a:ext uri="{FF2B5EF4-FFF2-40B4-BE49-F238E27FC236}">
                <a16:creationId xmlns:a16="http://schemas.microsoft.com/office/drawing/2014/main" id="{38ED779E-30CE-4C88-96F4-C1C2AA5BB212}"/>
              </a:ext>
            </a:extLst>
          </p:cNvPr>
          <p:cNvSpPr txBox="1"/>
          <p:nvPr/>
        </p:nvSpPr>
        <p:spPr>
          <a:xfrm>
            <a:off x="546410" y="4427034"/>
            <a:ext cx="9857678" cy="1815882"/>
          </a:xfrm>
          <a:prstGeom prst="rect">
            <a:avLst/>
          </a:prstGeom>
          <a:noFill/>
        </p:spPr>
        <p:txBody>
          <a:bodyPr wrap="square" rtlCol="0">
            <a:spAutoFit/>
          </a:bodyPr>
          <a:lstStyle/>
          <a:p>
            <a:r>
              <a:rPr lang="en-IN" sz="2800" i="1" dirty="0">
                <a:solidFill>
                  <a:srgbClr val="FF0000"/>
                </a:solidFill>
              </a:rPr>
              <a:t>m</a:t>
            </a:r>
            <a:r>
              <a:rPr lang="en-IN" sz="2800" dirty="0">
                <a:solidFill>
                  <a:srgbClr val="FF0000"/>
                </a:solidFill>
              </a:rPr>
              <a:t>∠1 &gt; </a:t>
            </a:r>
            <a:r>
              <a:rPr lang="en-IN" sz="2800" i="1" dirty="0" err="1">
                <a:solidFill>
                  <a:srgbClr val="FF0000"/>
                </a:solidFill>
              </a:rPr>
              <a:t>m</a:t>
            </a:r>
            <a:r>
              <a:rPr lang="en-IN" sz="2800" dirty="0" err="1">
                <a:solidFill>
                  <a:srgbClr val="FF0000"/>
                </a:solidFill>
              </a:rPr>
              <a:t>∠</a:t>
            </a:r>
            <a:r>
              <a:rPr lang="en-IN" sz="2800" i="1" dirty="0" err="1">
                <a:solidFill>
                  <a:srgbClr val="FF0000"/>
                </a:solidFill>
              </a:rPr>
              <a:t>CBA</a:t>
            </a:r>
            <a:r>
              <a:rPr lang="en-IN" sz="2800" dirty="0">
                <a:solidFill>
                  <a:srgbClr val="FF0000"/>
                </a:solidFill>
              </a:rPr>
              <a:t>, </a:t>
            </a:r>
            <a:r>
              <a:rPr lang="en-IN" sz="2800" i="1" dirty="0">
                <a:solidFill>
                  <a:srgbClr val="FF0000"/>
                </a:solidFill>
              </a:rPr>
              <a:t>m</a:t>
            </a:r>
            <a:r>
              <a:rPr lang="en-IN" sz="2800" dirty="0">
                <a:solidFill>
                  <a:srgbClr val="FF0000"/>
                </a:solidFill>
              </a:rPr>
              <a:t>∠1 &gt; </a:t>
            </a:r>
            <a:r>
              <a:rPr lang="en-IN" sz="2800" i="1" dirty="0" err="1">
                <a:solidFill>
                  <a:srgbClr val="FF0000"/>
                </a:solidFill>
              </a:rPr>
              <a:t>m</a:t>
            </a:r>
            <a:r>
              <a:rPr lang="en-IN" sz="2800" dirty="0" err="1">
                <a:solidFill>
                  <a:srgbClr val="FF0000"/>
                </a:solidFill>
              </a:rPr>
              <a:t>∠</a:t>
            </a:r>
            <a:r>
              <a:rPr lang="en-IN" sz="2800" i="1" dirty="0" err="1">
                <a:solidFill>
                  <a:srgbClr val="FF0000"/>
                </a:solidFill>
              </a:rPr>
              <a:t>CBD</a:t>
            </a:r>
            <a:r>
              <a:rPr lang="en-IN" sz="2800" dirty="0">
                <a:solidFill>
                  <a:srgbClr val="FF0000"/>
                </a:solidFill>
              </a:rPr>
              <a:t>, </a:t>
            </a:r>
            <a:r>
              <a:rPr lang="en-IN" sz="2800" i="1" dirty="0">
                <a:solidFill>
                  <a:srgbClr val="FF0000"/>
                </a:solidFill>
              </a:rPr>
              <a:t>m</a:t>
            </a:r>
            <a:r>
              <a:rPr lang="en-IN" sz="2800" dirty="0">
                <a:solidFill>
                  <a:srgbClr val="FF0000"/>
                </a:solidFill>
              </a:rPr>
              <a:t>∠1 &gt; </a:t>
            </a:r>
            <a:r>
              <a:rPr lang="en-IN" sz="2800" i="1" dirty="0" err="1">
                <a:solidFill>
                  <a:srgbClr val="FF0000"/>
                </a:solidFill>
              </a:rPr>
              <a:t>m</a:t>
            </a:r>
            <a:r>
              <a:rPr lang="en-IN" sz="2800" dirty="0" err="1">
                <a:solidFill>
                  <a:srgbClr val="FF0000"/>
                </a:solidFill>
              </a:rPr>
              <a:t>∠</a:t>
            </a:r>
            <a:r>
              <a:rPr lang="en-IN" sz="2800" i="1" dirty="0" err="1">
                <a:solidFill>
                  <a:srgbClr val="FF0000"/>
                </a:solidFill>
              </a:rPr>
              <a:t>CDB</a:t>
            </a:r>
            <a:r>
              <a:rPr lang="en-IN" sz="2800" dirty="0">
                <a:solidFill>
                  <a:srgbClr val="FF0000"/>
                </a:solidFill>
              </a:rPr>
              <a:t>, and </a:t>
            </a:r>
            <a:r>
              <a:rPr lang="en-IN" sz="2800" i="1" dirty="0">
                <a:solidFill>
                  <a:srgbClr val="FF0000"/>
                </a:solidFill>
              </a:rPr>
              <a:t>m</a:t>
            </a:r>
            <a:r>
              <a:rPr lang="en-IN" sz="2800" dirty="0">
                <a:solidFill>
                  <a:srgbClr val="FF0000"/>
                </a:solidFill>
              </a:rPr>
              <a:t>∠1 &gt; </a:t>
            </a:r>
            <a:r>
              <a:rPr lang="en-IN" sz="2800" i="1" dirty="0" err="1">
                <a:solidFill>
                  <a:srgbClr val="FF0000"/>
                </a:solidFill>
              </a:rPr>
              <a:t>m</a:t>
            </a:r>
            <a:r>
              <a:rPr lang="en-IN" sz="2800" dirty="0" err="1">
                <a:solidFill>
                  <a:srgbClr val="FF0000"/>
                </a:solidFill>
              </a:rPr>
              <a:t>∠</a:t>
            </a:r>
            <a:r>
              <a:rPr lang="en-IN" sz="2800" i="1" dirty="0" err="1">
                <a:solidFill>
                  <a:srgbClr val="FF0000"/>
                </a:solidFill>
              </a:rPr>
              <a:t>CAB</a:t>
            </a:r>
            <a:r>
              <a:rPr lang="en-IN" sz="2800" i="1" dirty="0">
                <a:solidFill>
                  <a:srgbClr val="FF0000"/>
                </a:solidFill>
              </a:rPr>
              <a:t> </a:t>
            </a:r>
            <a:r>
              <a:rPr lang="en-IN" sz="2800" dirty="0">
                <a:solidFill>
                  <a:srgbClr val="FF0000"/>
                </a:solidFill>
              </a:rPr>
              <a:t>by the Exterior Angle Inequality Theorem. So, the angles with measures less than </a:t>
            </a:r>
            <a:r>
              <a:rPr lang="en-IN" sz="2800" i="1" dirty="0">
                <a:solidFill>
                  <a:srgbClr val="FF0000"/>
                </a:solidFill>
              </a:rPr>
              <a:t>m</a:t>
            </a:r>
            <a:r>
              <a:rPr lang="en-IN" sz="2800" dirty="0">
                <a:solidFill>
                  <a:srgbClr val="FF0000"/>
                </a:solidFill>
              </a:rPr>
              <a:t>∠1 are ∠3, ∠4, ∠6, ∠7, and ∠</a:t>
            </a:r>
            <a:r>
              <a:rPr lang="en-IN" sz="2800" i="1" dirty="0">
                <a:solidFill>
                  <a:srgbClr val="FF0000"/>
                </a:solidFill>
              </a:rPr>
              <a:t>CBA</a:t>
            </a:r>
            <a:r>
              <a:rPr lang="en-IN" sz="2800" dirty="0">
                <a:solidFill>
                  <a:srgbClr val="FF0000"/>
                </a:solidFill>
              </a:rPr>
              <a:t>.</a:t>
            </a:r>
          </a:p>
        </p:txBody>
      </p:sp>
    </p:spTree>
    <p:extLst>
      <p:ext uri="{BB962C8B-B14F-4D97-AF65-F5344CB8AC3E}">
        <p14:creationId xmlns:p14="http://schemas.microsoft.com/office/powerpoint/2010/main" val="414634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589520" cy="259707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List the angles that satisfy the stated condition. Justify your reasoning using the Exterior Angle Inequality Theorem.</a:t>
            </a:r>
          </a:p>
          <a:p>
            <a:r>
              <a:rPr lang="en-IN" sz="2800" b="1" dirty="0">
                <a:solidFill>
                  <a:schemeClr val="tx1"/>
                </a:solidFill>
              </a:rPr>
              <a:t>b. </a:t>
            </a:r>
            <a:r>
              <a:rPr lang="en-IN" sz="2800" dirty="0"/>
              <a:t>measures &gt; </a:t>
            </a:r>
            <a:r>
              <a:rPr lang="en-IN" sz="2800" i="1" dirty="0"/>
              <a:t>m</a:t>
            </a:r>
            <a:r>
              <a:rPr lang="en-IN" sz="2800" dirty="0">
                <a:ea typeface="Cambria Math" panose="02040503050406030204" pitchFamily="18" charset="0"/>
              </a:rPr>
              <a:t>∠7</a:t>
            </a:r>
            <a:r>
              <a:rPr lang="en-IN" sz="2800" dirty="0"/>
              <a:t> </a:t>
            </a:r>
            <a:br>
              <a:rPr lang="en-IN" sz="2800" dirty="0"/>
            </a:br>
            <a:endParaRPr lang="en-IN" sz="28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0070C0"/>
                </a:solidFill>
              </a:rPr>
            </a:br>
            <a:r>
              <a:rPr lang="en-IN" sz="2800" b="0" dirty="0">
                <a:solidFill>
                  <a:schemeClr val="tx1"/>
                </a:solidFill>
              </a:rPr>
              <a:t>Use the Exterior Angle Inequality Theorem</a:t>
            </a:r>
            <a:endParaRPr lang="en-US" sz="28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801" y="2553081"/>
            <a:ext cx="3457575" cy="1751838"/>
          </a:xfrm>
          <a:prstGeom prst="rect">
            <a:avLst/>
          </a:prstGeom>
        </p:spPr>
      </p:pic>
      <p:sp>
        <p:nvSpPr>
          <p:cNvPr id="3" name="TextBox 2">
            <a:extLst>
              <a:ext uri="{FF2B5EF4-FFF2-40B4-BE49-F238E27FC236}">
                <a16:creationId xmlns:a16="http://schemas.microsoft.com/office/drawing/2014/main" id="{38ED779E-30CE-4C88-96F4-C1C2AA5BB212}"/>
              </a:ext>
            </a:extLst>
          </p:cNvPr>
          <p:cNvSpPr txBox="1"/>
          <p:nvPr/>
        </p:nvSpPr>
        <p:spPr>
          <a:xfrm>
            <a:off x="546410" y="4427034"/>
            <a:ext cx="9857678" cy="1815882"/>
          </a:xfrm>
          <a:prstGeom prst="rect">
            <a:avLst/>
          </a:prstGeom>
          <a:noFill/>
        </p:spPr>
        <p:txBody>
          <a:bodyPr wrap="square" rtlCol="0">
            <a:spAutoFit/>
          </a:bodyPr>
          <a:lstStyle/>
          <a:p>
            <a:r>
              <a:rPr lang="en-IN" sz="2800" dirty="0">
                <a:solidFill>
                  <a:srgbClr val="FF0000"/>
                </a:solidFill>
              </a:rPr>
              <a:t>∠1 and ∠2 are exterior angles of △</a:t>
            </a:r>
            <a:r>
              <a:rPr lang="en-IN" sz="2800" i="1" dirty="0">
                <a:solidFill>
                  <a:srgbClr val="FF0000"/>
                </a:solidFill>
              </a:rPr>
              <a:t>ABC</a:t>
            </a:r>
            <a:r>
              <a:rPr lang="en-IN" sz="2800" dirty="0">
                <a:solidFill>
                  <a:srgbClr val="FF0000"/>
                </a:solidFill>
              </a:rPr>
              <a:t>, and ∠7 is a remote interior angle for ∠1 and ∠2. Similarly, ∠6 is an exterior angle of △</a:t>
            </a:r>
            <a:r>
              <a:rPr lang="en-IN" sz="2800" i="1" dirty="0">
                <a:solidFill>
                  <a:srgbClr val="FF0000"/>
                </a:solidFill>
              </a:rPr>
              <a:t>ABD</a:t>
            </a:r>
            <a:r>
              <a:rPr lang="en-IN" sz="2800" dirty="0">
                <a:solidFill>
                  <a:srgbClr val="FF0000"/>
                </a:solidFill>
              </a:rPr>
              <a:t>, and ∠7 is a remote interior angle for ∠6. So, the angles with measures greater than </a:t>
            </a:r>
            <a:r>
              <a:rPr lang="en-IN" sz="2800" i="1" dirty="0">
                <a:solidFill>
                  <a:srgbClr val="FF0000"/>
                </a:solidFill>
              </a:rPr>
              <a:t>m</a:t>
            </a:r>
            <a:r>
              <a:rPr lang="en-IN" sz="2800" dirty="0">
                <a:solidFill>
                  <a:srgbClr val="FF0000"/>
                </a:solidFill>
              </a:rPr>
              <a:t>∠7 are ∠1, ∠2, and ∠6.</a:t>
            </a:r>
          </a:p>
        </p:txBody>
      </p:sp>
    </p:spTree>
    <p:extLst>
      <p:ext uri="{BB962C8B-B14F-4D97-AF65-F5344CB8AC3E}">
        <p14:creationId xmlns:p14="http://schemas.microsoft.com/office/powerpoint/2010/main" val="207388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9144000" cy="455045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We know that if two sides of a triangle are congruent, or the triangle is isosceles, then the angles opposite those sides are congruent.</a:t>
            </a:r>
          </a:p>
          <a:p>
            <a:br>
              <a:rPr lang="en-IN" sz="2800" b="1" dirty="0">
                <a:solidFill>
                  <a:schemeClr val="tx1"/>
                </a:solidFill>
              </a:rPr>
            </a:br>
            <a:r>
              <a:rPr lang="en-IN" sz="2800" b="1" dirty="0">
                <a:solidFill>
                  <a:schemeClr val="tx1"/>
                </a:solidFill>
              </a:rPr>
              <a:t>Angle-Side Relationships in Triangles </a:t>
            </a:r>
            <a:r>
              <a:rPr lang="en-IN" sz="2800" dirty="0"/>
              <a:t>	</a:t>
            </a:r>
          </a:p>
          <a:p>
            <a:r>
              <a:rPr lang="en-IN" sz="2800" b="1" dirty="0">
                <a:solidFill>
                  <a:schemeClr val="tx1"/>
                </a:solidFill>
              </a:rPr>
              <a:t>Theorem 6.9</a:t>
            </a:r>
            <a:r>
              <a:rPr lang="en-IN" sz="2800" dirty="0"/>
              <a:t>	</a:t>
            </a:r>
          </a:p>
          <a:p>
            <a:r>
              <a:rPr lang="en-IN" sz="2800" dirty="0"/>
              <a:t>If one side of a triangle is longer than another side, then the angle opposite the longer side has a greater measure than the angle opposite the shorter side.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Angle-Side Inequalities in One Triangle</a:t>
            </a:r>
            <a:endParaRPr lang="en-US" sz="2800" b="0" dirty="0">
              <a:solidFill>
                <a:schemeClr val="tx1"/>
              </a:solidFill>
            </a:endParaRPr>
          </a:p>
        </p:txBody>
      </p:sp>
    </p:spTree>
    <p:extLst>
      <p:ext uri="{BB962C8B-B14F-4D97-AF65-F5344CB8AC3E}">
        <p14:creationId xmlns:p14="http://schemas.microsoft.com/office/powerpoint/2010/main" val="129473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9810348" cy="481244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Solve each inequality.</a:t>
                </a:r>
                <a:endParaRPr lang="en-IN" sz="2800" dirty="0">
                  <a:solidFill>
                    <a:schemeClr val="tx1"/>
                  </a:solidFill>
                </a:endParaRPr>
              </a:p>
              <a:p>
                <a:r>
                  <a:rPr lang="en-IN" sz="2800" b="1" dirty="0">
                    <a:solidFill>
                      <a:schemeClr val="tx1"/>
                    </a:solidFill>
                    <a:latin typeface="Proxima Nova" panose="02000506030000020004"/>
                  </a:rPr>
                  <a:t>1.</a:t>
                </a:r>
                <a:r>
                  <a:rPr lang="en-IN" sz="2800" b="1" dirty="0"/>
                  <a:t> </a:t>
                </a:r>
                <a:r>
                  <a:rPr lang="en-IN" sz="2800" dirty="0"/>
                  <a:t>−5 + </a:t>
                </a:r>
                <a:r>
                  <a:rPr lang="en-IN" sz="2800" i="1" dirty="0"/>
                  <a:t>x </a:t>
                </a:r>
                <a:r>
                  <a:rPr lang="en-IN" sz="2800" dirty="0"/>
                  <a:t>≥ 4</a:t>
                </a:r>
              </a:p>
              <a:p>
                <a:r>
                  <a:rPr lang="en-IN" sz="2800" b="1" dirty="0">
                    <a:solidFill>
                      <a:schemeClr val="tx1"/>
                    </a:solidFill>
                    <a:latin typeface="Proxima Nova" panose="02000506030000020004"/>
                  </a:rPr>
                  <a:t>2.</a:t>
                </a:r>
                <a:r>
                  <a:rPr lang="en-IN" sz="2800" b="1" dirty="0"/>
                  <a:t> </a:t>
                </a:r>
                <a:r>
                  <a:rPr lang="en-IN" sz="2800" dirty="0"/>
                  <a:t>−4.1 ≤ </a:t>
                </a:r>
                <a:r>
                  <a:rPr lang="en-IN" sz="2800" i="1" dirty="0"/>
                  <a:t>x </a:t>
                </a:r>
                <a:r>
                  <a:rPr lang="en-IN" sz="2800" dirty="0"/>
                  <a:t>− 5.6</a:t>
                </a:r>
              </a:p>
              <a:p>
                <a:r>
                  <a:rPr lang="en-IN" sz="2800" b="1" dirty="0">
                    <a:solidFill>
                      <a:schemeClr val="tx1"/>
                    </a:solidFill>
                    <a:latin typeface="Proxima Nova" panose="02000506030000020004"/>
                  </a:rPr>
                  <a:t>3</a:t>
                </a:r>
                <a:r>
                  <a:rPr lang="en-IN" sz="2800" dirty="0">
                    <a:solidFill>
                      <a:schemeClr val="tx1"/>
                    </a:solidFill>
                    <a:latin typeface="Proxima Nova" panose="02000506030000020004"/>
                  </a:rPr>
                  <a:t>.</a:t>
                </a:r>
                <a:r>
                  <a:rPr lang="en-IN" sz="2800" dirty="0"/>
                  <a:t> −2</a:t>
                </a:r>
                <a:r>
                  <a:rPr lang="en-IN" sz="2800" i="1" dirty="0"/>
                  <a:t>x </a:t>
                </a:r>
                <a:r>
                  <a:rPr lang="en-IN" sz="2800" dirty="0"/>
                  <a:t>&lt; 4.2</a:t>
                </a:r>
              </a:p>
              <a:p>
                <a:r>
                  <a:rPr lang="en-IN" sz="2800" b="1" dirty="0">
                    <a:solidFill>
                      <a:schemeClr val="tx1"/>
                    </a:solidFill>
                    <a:latin typeface="Proxima Nova" panose="02000506030000020004"/>
                  </a:rPr>
                  <a:t>4.</a:t>
                </a:r>
                <a:r>
                  <a:rPr lang="en-IN" sz="2800" b="1" dirty="0"/>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&gt;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4</m:t>
                        </m:r>
                      </m:den>
                    </m:f>
                  </m:oMath>
                </a14:m>
                <a:r>
                  <a:rPr lang="en-IN" sz="2800" dirty="0"/>
                  <a:t>	</a:t>
                </a:r>
              </a:p>
              <a:p>
                <a:pPr marL="444500" indent="-444500"/>
                <a:r>
                  <a:rPr lang="en-IN" sz="2800" b="1" dirty="0">
                    <a:solidFill>
                      <a:schemeClr val="tx1"/>
                    </a:solidFill>
                    <a:latin typeface="Proxima Nova" panose="02000506030000020004"/>
                  </a:rPr>
                  <a:t>5.</a:t>
                </a:r>
                <a:r>
                  <a:rPr lang="en-IN" sz="2800" b="1" dirty="0"/>
                  <a:t> </a:t>
                </a:r>
                <a:r>
                  <a:rPr lang="en-IN" sz="2800" b="1" dirty="0">
                    <a:solidFill>
                      <a:schemeClr val="tx1"/>
                    </a:solidFill>
                  </a:rPr>
                  <a:t>CARS</a:t>
                </a:r>
                <a:r>
                  <a:rPr lang="en-IN" sz="2800" b="1" dirty="0"/>
                  <a:t> </a:t>
                </a:r>
                <a:r>
                  <a:rPr lang="en-IN" sz="2800" dirty="0"/>
                  <a:t>A new car costs no more than $35,000, including options. If the options cost $8523, write and solve an inequality to find the cost without options </a:t>
                </a:r>
                <a:r>
                  <a:rPr lang="en-IN" sz="2800" i="1" dirty="0"/>
                  <a:t>C </a:t>
                </a:r>
                <a:r>
                  <a:rPr lang="en-IN" sz="2800" dirty="0"/>
                  <a:t>in dollars.</a:t>
                </a: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332862"/>
                <a:ext cx="9810348" cy="4812444"/>
              </a:xfrm>
              <a:prstGeom prst="rect">
                <a:avLst/>
              </a:prstGeom>
              <a:blipFill>
                <a:blip r:embed="rId3"/>
                <a:stretch>
                  <a:fillRect l="-1242" t="-1394"/>
                </a:stretch>
              </a:blipFill>
            </p:spPr>
            <p:txBody>
              <a:bodyPr/>
              <a:lstStyle/>
              <a:p>
                <a:r>
                  <a:rPr lang="en-IN">
                    <a:noFill/>
                  </a:rPr>
                  <a:t> </a:t>
                </a:r>
              </a:p>
            </p:txBody>
          </p:sp>
        </mc:Fallback>
      </mc:AlternateContent>
    </p:spTree>
    <p:extLst>
      <p:ext uri="{BB962C8B-B14F-4D97-AF65-F5344CB8AC3E}">
        <p14:creationId xmlns:p14="http://schemas.microsoft.com/office/powerpoint/2010/main" val="121779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076013" cy="455045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Theorem 6.10 </a:t>
            </a:r>
            <a:endParaRPr lang="en-IN" sz="2800" dirty="0"/>
          </a:p>
          <a:p>
            <a:r>
              <a:rPr lang="en-IN" sz="2800" dirty="0"/>
              <a:t>If one angle of a triangle has a greater measure than another angle, then the side opposite the angle with the greater measure is longer than the side opposite the angle with the lesser measure.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Angle-Side Inequalities in One Triangle</a:t>
            </a:r>
            <a:endParaRPr lang="en-US" sz="2800" b="0" dirty="0">
              <a:solidFill>
                <a:schemeClr val="tx1"/>
              </a:solidFill>
            </a:endParaRPr>
          </a:p>
        </p:txBody>
      </p:sp>
    </p:spTree>
    <p:extLst>
      <p:ext uri="{BB962C8B-B14F-4D97-AF65-F5344CB8AC3E}">
        <p14:creationId xmlns:p14="http://schemas.microsoft.com/office/powerpoint/2010/main" val="1427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6400800" cy="455045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List the angles of △</a:t>
            </a:r>
            <a:r>
              <a:rPr lang="en-IN" sz="2800" b="1" i="1" dirty="0">
                <a:solidFill>
                  <a:schemeClr val="tx1"/>
                </a:solidFill>
              </a:rPr>
              <a:t>LMN </a:t>
            </a:r>
            <a:r>
              <a:rPr lang="en-IN" sz="2800" b="1" dirty="0">
                <a:solidFill>
                  <a:schemeClr val="tx1"/>
                </a:solidFill>
              </a:rPr>
              <a:t>in order from smallest to largest.</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Order Triangle Angle Measures</a:t>
            </a:r>
            <a:endParaRPr lang="en-US" sz="2800" b="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962" y="1707845"/>
            <a:ext cx="2639283" cy="2039970"/>
          </a:xfrm>
          <a:prstGeom prst="rect">
            <a:avLst/>
          </a:prstGeom>
        </p:spPr>
      </p:pic>
    </p:spTree>
    <p:extLst>
      <p:ext uri="{BB962C8B-B14F-4D97-AF65-F5344CB8AC3E}">
        <p14:creationId xmlns:p14="http://schemas.microsoft.com/office/powerpoint/2010/main" val="191401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499727" cy="200913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The sides from shortest to longest are </a:t>
                </a:r>
                <a14:m>
                  <m:oMath xmlns:m="http://schemas.openxmlformats.org/officeDocument/2006/math">
                    <m:acc>
                      <m:accPr>
                        <m:chr m:val="̅"/>
                        <m:ctrlPr>
                          <a:rPr lang="en-IN" sz="2800" i="1" smtClean="0">
                            <a:latin typeface="Cambria Math" panose="02040503050406030204" pitchFamily="18" charset="0"/>
                          </a:rPr>
                        </m:ctrlPr>
                      </m:accPr>
                      <m:e>
                        <m:r>
                          <a:rPr lang="en-US" sz="2800" b="0" i="1" smtClean="0">
                            <a:latin typeface="Cambria Math" panose="02040503050406030204" pitchFamily="18" charset="0"/>
                          </a:rPr>
                          <m:t>𝑀𝑁</m:t>
                        </m:r>
                      </m:e>
                    </m:acc>
                  </m:oMath>
                </a14:m>
                <a:r>
                  <a:rPr lang="en-US" sz="2800" b="0" i="0" dirty="0">
                    <a:latin typeface="+mj-lt"/>
                  </a:rPr>
                  <a:t>,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𝐿𝑀</m:t>
                        </m:r>
                      </m:e>
                    </m:acc>
                    <m:r>
                      <a:rPr lang="en-US" sz="2800" b="0" i="1" smtClean="0">
                        <a:latin typeface="Cambria Math" panose="02040503050406030204" pitchFamily="18" charset="0"/>
                      </a:rPr>
                      <m:t> </m:t>
                    </m:r>
                  </m:oMath>
                </a14:m>
                <a:r>
                  <a:rPr lang="en-US" sz="2800" b="0" i="0" dirty="0">
                    <a:latin typeface="+mj-lt"/>
                  </a:rPr>
                  <a:t>and</a:t>
                </a:r>
                <a14:m>
                  <m:oMath xmlns:m="http://schemas.openxmlformats.org/officeDocument/2006/math">
                    <m:r>
                      <a:rPr lang="en-US" sz="2800" b="0" i="1" smtClean="0">
                        <a:latin typeface="Cambria Math" panose="02040503050406030204" pitchFamily="18" charset="0"/>
                      </a:rPr>
                      <m:t> </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𝐿𝑁</m:t>
                        </m:r>
                      </m:e>
                    </m:acc>
                    <m:r>
                      <a:rPr lang="en-US" sz="2800" b="0" i="1" smtClean="0">
                        <a:latin typeface="Cambria Math" panose="02040503050406030204" pitchFamily="18" charset="0"/>
                      </a:rPr>
                      <m:t>.</m:t>
                    </m:r>
                  </m:oMath>
                </a14:m>
                <a:endParaRPr lang="en-IN" sz="2800" dirty="0"/>
              </a:p>
              <a:p>
                <a:r>
                  <a:rPr lang="en-IN" sz="2800" dirty="0"/>
                  <a:t>So, the angles from smallest to largest are ∠</a:t>
                </a:r>
                <a:r>
                  <a:rPr lang="en-IN" sz="2800" i="1" dirty="0"/>
                  <a:t>L</a:t>
                </a:r>
                <a:r>
                  <a:rPr lang="en-IN" sz="2800" dirty="0"/>
                  <a:t>, ∠</a:t>
                </a:r>
                <a:r>
                  <a:rPr lang="en-IN" sz="2800" i="1" dirty="0"/>
                  <a:t>N</a:t>
                </a:r>
                <a:r>
                  <a:rPr lang="en-IN" sz="2800" dirty="0"/>
                  <a:t>, and ∠</a:t>
                </a:r>
                <a:r>
                  <a:rPr lang="en-IN" sz="2800" i="1" dirty="0"/>
                  <a:t>M.</a:t>
                </a:r>
                <a:endParaRPr lang="en-IN" sz="280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6499727" cy="2009132"/>
              </a:xfrm>
              <a:prstGeom prst="rect">
                <a:avLst/>
              </a:prstGeom>
              <a:blipFill>
                <a:blip r:embed="rId2"/>
                <a:stretch>
                  <a:fillRect l="-1874" t="-3030" b="-5455"/>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Order Triangle Angle Measures</a:t>
            </a:r>
            <a:endParaRPr lang="en-US" sz="2800" b="0" dirty="0">
              <a:solidFill>
                <a:schemeClr val="tx1"/>
              </a:solidFill>
            </a:endParaRPr>
          </a:p>
        </p:txBody>
      </p:sp>
      <p:pic>
        <p:nvPicPr>
          <p:cNvPr id="6" name="Picture 5">
            <a:extLst>
              <a:ext uri="{FF2B5EF4-FFF2-40B4-BE49-F238E27FC236}">
                <a16:creationId xmlns:a16="http://schemas.microsoft.com/office/drawing/2014/main" id="{8F495825-7C99-48A4-9809-9E46B411B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962" y="1707845"/>
            <a:ext cx="2639283" cy="2039970"/>
          </a:xfrm>
          <a:prstGeom prst="rect">
            <a:avLst/>
          </a:prstGeom>
        </p:spPr>
      </p:pic>
    </p:spTree>
    <p:extLst>
      <p:ext uri="{BB962C8B-B14F-4D97-AF65-F5344CB8AC3E}">
        <p14:creationId xmlns:p14="http://schemas.microsoft.com/office/powerpoint/2010/main" val="191370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19701" cy="27216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List the angles of △</a:t>
            </a:r>
            <a:r>
              <a:rPr lang="en-IN" sz="2800" i="1" dirty="0"/>
              <a:t>ABC </a:t>
            </a:r>
            <a:r>
              <a:rPr lang="en-IN" sz="2800" dirty="0"/>
              <a:t>in order from smallest to largest.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Order Triangle Angle Measures</a:t>
            </a:r>
            <a:endParaRPr lang="en-US" sz="2800" b="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150" y="2033482"/>
            <a:ext cx="3143250" cy="1749743"/>
          </a:xfrm>
          <a:prstGeom prst="rect">
            <a:avLst/>
          </a:prstGeom>
        </p:spPr>
      </p:pic>
    </p:spTree>
    <p:extLst>
      <p:ext uri="{BB962C8B-B14F-4D97-AF65-F5344CB8AC3E}">
        <p14:creationId xmlns:p14="http://schemas.microsoft.com/office/powerpoint/2010/main" val="181573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19701" cy="27216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List the angles of △</a:t>
            </a:r>
            <a:r>
              <a:rPr lang="en-IN" sz="2800" i="1" dirty="0"/>
              <a:t>ABC </a:t>
            </a:r>
            <a:r>
              <a:rPr lang="en-IN" sz="2800" dirty="0"/>
              <a:t>in order from smallest to largest.</a:t>
            </a:r>
          </a:p>
          <a:p>
            <a:r>
              <a:rPr lang="en-IN" sz="2800" dirty="0">
                <a:solidFill>
                  <a:srgbClr val="FF0000"/>
                </a:solidFill>
              </a:rPr>
              <a:t>The angles from smallest to largest are ∠</a:t>
            </a:r>
            <a:r>
              <a:rPr lang="en-IN" sz="2800" i="1" dirty="0">
                <a:solidFill>
                  <a:srgbClr val="FF0000"/>
                </a:solidFill>
              </a:rPr>
              <a:t>B</a:t>
            </a:r>
            <a:r>
              <a:rPr lang="en-IN" sz="2800" dirty="0">
                <a:solidFill>
                  <a:srgbClr val="FF0000"/>
                </a:solidFill>
              </a:rPr>
              <a:t>, ∠</a:t>
            </a:r>
            <a:r>
              <a:rPr lang="en-IN" sz="2800" i="1" dirty="0">
                <a:solidFill>
                  <a:srgbClr val="FF0000"/>
                </a:solidFill>
              </a:rPr>
              <a:t>C</a:t>
            </a:r>
            <a:r>
              <a:rPr lang="en-IN" sz="2800" dirty="0">
                <a:solidFill>
                  <a:srgbClr val="FF0000"/>
                </a:solidFill>
              </a:rPr>
              <a:t>, and ∠</a:t>
            </a:r>
            <a:r>
              <a:rPr lang="en-IN" sz="2800" i="1" dirty="0">
                <a:solidFill>
                  <a:srgbClr val="FF0000"/>
                </a:solidFill>
              </a:rPr>
              <a:t>A.</a:t>
            </a:r>
            <a:r>
              <a:rPr lang="en-IN" sz="2800" dirty="0">
                <a:solidFill>
                  <a:srgbClr val="FF0000"/>
                </a:solidFill>
              </a:rPr>
              <a:t>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IN" sz="2800" b="0" dirty="0">
                <a:solidFill>
                  <a:schemeClr val="tx1"/>
                </a:solidFill>
              </a:rPr>
              <a:t>Order Triangle Angle Measures</a:t>
            </a:r>
            <a:endParaRPr lang="en-US" sz="2800" b="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150" y="2033482"/>
            <a:ext cx="3143250" cy="1749743"/>
          </a:xfrm>
          <a:prstGeom prst="rect">
            <a:avLst/>
          </a:prstGeom>
        </p:spPr>
      </p:pic>
    </p:spTree>
    <p:extLst>
      <p:ext uri="{BB962C8B-B14F-4D97-AF65-F5344CB8AC3E}">
        <p14:creationId xmlns:p14="http://schemas.microsoft.com/office/powerpoint/2010/main" val="616253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19701" cy="27216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List the sides of △</a:t>
            </a:r>
            <a:r>
              <a:rPr lang="en-IN" sz="2800" b="1" i="1" dirty="0">
                <a:solidFill>
                  <a:schemeClr val="tx1"/>
                </a:solidFill>
              </a:rPr>
              <a:t>WXY </a:t>
            </a:r>
            <a:r>
              <a:rPr lang="en-IN" sz="2800" b="1" dirty="0">
                <a:solidFill>
                  <a:schemeClr val="tx1"/>
                </a:solidFill>
              </a:rPr>
              <a:t>in order from shortest to longest.</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Order Triangle Side Lengths</a:t>
            </a:r>
            <a:endParaRPr lang="en-US" sz="28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461" y="1714500"/>
            <a:ext cx="2938939" cy="2063020"/>
          </a:xfrm>
          <a:prstGeom prst="rect">
            <a:avLst/>
          </a:prstGeom>
        </p:spPr>
      </p:pic>
    </p:spTree>
    <p:extLst>
      <p:ext uri="{BB962C8B-B14F-4D97-AF65-F5344CB8AC3E}">
        <p14:creationId xmlns:p14="http://schemas.microsoft.com/office/powerpoint/2010/main" val="4273150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544096" cy="308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First find the missing angle measure using the Triangle Angle-Sum Theorem. </a:t>
                </a:r>
              </a:p>
              <a:p>
                <a:r>
                  <a:rPr lang="en-IN" sz="2800" i="1" dirty="0" err="1"/>
                  <a:t>m</a:t>
                </a:r>
                <a:r>
                  <a:rPr lang="en-IN" sz="2800" dirty="0" err="1"/>
                  <a:t>∠</a:t>
                </a:r>
                <a:r>
                  <a:rPr lang="en-IN" sz="2800" i="1" dirty="0" err="1"/>
                  <a:t>X</a:t>
                </a:r>
                <a:r>
                  <a:rPr lang="en-IN" sz="2800" i="1" dirty="0"/>
                  <a:t> </a:t>
                </a:r>
                <a:r>
                  <a:rPr lang="en-IN" sz="2800" dirty="0"/>
                  <a:t>= 180° − (51° + 90°) or 39° </a:t>
                </a:r>
              </a:p>
              <a:p>
                <a:r>
                  <a:rPr lang="en-IN" sz="2800" dirty="0"/>
                  <a:t>So, the angles from smallest to largest are ∠</a:t>
                </a:r>
                <a:r>
                  <a:rPr lang="en-IN" sz="2800" i="1" dirty="0"/>
                  <a:t>X</a:t>
                </a:r>
                <a:r>
                  <a:rPr lang="en-IN" sz="2800" dirty="0"/>
                  <a:t>, ∠</a:t>
                </a:r>
                <a:r>
                  <a:rPr lang="en-IN" sz="2800" i="1" dirty="0"/>
                  <a:t>W</a:t>
                </a:r>
                <a:r>
                  <a:rPr lang="en-IN" sz="2800" dirty="0"/>
                  <a:t>, and ∠</a:t>
                </a:r>
                <a:r>
                  <a:rPr lang="en-IN" sz="2800" i="1" dirty="0"/>
                  <a:t>Y</a:t>
                </a:r>
                <a:r>
                  <a:rPr lang="en-IN" sz="2800" dirty="0"/>
                  <a:t>. So, the sides from shortest to longest are </a:t>
                </a:r>
                <a14:m>
                  <m:oMath xmlns:m="http://schemas.openxmlformats.org/officeDocument/2006/math">
                    <m:acc>
                      <m:accPr>
                        <m:chr m:val="̅"/>
                        <m:ctrlPr>
                          <a:rPr lang="en-IN"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𝑊𝑌</m:t>
                        </m:r>
                      </m:e>
                    </m:acc>
                  </m:oMath>
                </a14:m>
                <a:r>
                  <a:rPr lang="en-US" sz="2800" b="0" i="0" dirty="0">
                    <a:solidFill>
                      <a:schemeClr val="tx2"/>
                    </a:solidFill>
                    <a:latin typeface="+mj-lt"/>
                  </a:rPr>
                  <a:t>, </a:t>
                </a:r>
                <a14:m>
                  <m:oMath xmlns:m="http://schemas.openxmlformats.org/officeDocument/2006/math">
                    <m:acc>
                      <m:accPr>
                        <m:chr m:val="̅"/>
                        <m:ctrlPr>
                          <a:rPr lang="en-IN"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𝑌𝑋</m:t>
                        </m:r>
                      </m:e>
                    </m:acc>
                  </m:oMath>
                </a14:m>
                <a:r>
                  <a:rPr lang="en-US" sz="2800" b="0" i="0" dirty="0">
                    <a:solidFill>
                      <a:schemeClr val="tx2"/>
                    </a:solidFill>
                    <a:latin typeface="+mj-lt"/>
                  </a:rPr>
                  <a:t>, and </a:t>
                </a:r>
                <a14:m>
                  <m:oMath xmlns:m="http://schemas.openxmlformats.org/officeDocument/2006/math">
                    <m:acc>
                      <m:accPr>
                        <m:chr m:val="̅"/>
                        <m:ctrlPr>
                          <a:rPr lang="en-IN" sz="2800" i="1">
                            <a:solidFill>
                              <a:schemeClr val="tx2"/>
                            </a:solidFill>
                            <a:latin typeface="Cambria Math" panose="02040503050406030204" pitchFamily="18" charset="0"/>
                          </a:rPr>
                        </m:ctrlPr>
                      </m:accPr>
                      <m:e>
                        <m:r>
                          <a:rPr lang="en-US" sz="2800" b="0" i="1">
                            <a:solidFill>
                              <a:schemeClr val="tx2"/>
                            </a:solidFill>
                            <a:latin typeface="Cambria Math" panose="02040503050406030204" pitchFamily="18" charset="0"/>
                          </a:rPr>
                          <m:t>𝑊</m:t>
                        </m:r>
                        <m:r>
                          <a:rPr lang="en-US" sz="2800" b="0" i="1" smtClean="0">
                            <a:solidFill>
                              <a:schemeClr val="tx2"/>
                            </a:solidFill>
                            <a:latin typeface="Cambria Math" panose="02040503050406030204" pitchFamily="18" charset="0"/>
                          </a:rPr>
                          <m:t>𝑋</m:t>
                        </m:r>
                      </m:e>
                    </m:acc>
                    <m:r>
                      <a:rPr lang="en-US" sz="2800" b="1" i="1" smtClean="0">
                        <a:solidFill>
                          <a:schemeClr val="tx1"/>
                        </a:solidFill>
                        <a:latin typeface="Cambria Math" panose="02040503050406030204" pitchFamily="18" charset="0"/>
                      </a:rPr>
                      <m:t>.</m:t>
                    </m:r>
                  </m:oMath>
                </a14:m>
                <a:endParaRPr lang="en-IN" sz="2800" b="1" dirty="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7544096" cy="3089579"/>
              </a:xfrm>
              <a:prstGeom prst="rect">
                <a:avLst/>
              </a:prstGeom>
              <a:blipFill>
                <a:blip r:embed="rId3"/>
                <a:stretch>
                  <a:fillRect l="-1616" t="-1972" r="-2666" b="-118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Order Triangle Side Lengths</a:t>
            </a:r>
            <a:endParaRPr lang="en-US" sz="2800" b="0"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461" y="1714500"/>
            <a:ext cx="2938939" cy="2063020"/>
          </a:xfrm>
          <a:prstGeom prst="rect">
            <a:avLst/>
          </a:prstGeom>
        </p:spPr>
      </p:pic>
    </p:spTree>
    <p:extLst>
      <p:ext uri="{BB962C8B-B14F-4D97-AF65-F5344CB8AC3E}">
        <p14:creationId xmlns:p14="http://schemas.microsoft.com/office/powerpoint/2010/main" val="3672916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544096" cy="308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Why is the hypotenuse always the longest side of a triangle?</a:t>
            </a:r>
            <a:endParaRPr lang="en-IN" sz="2800" b="1"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Order Triangle Side Lengths</a:t>
            </a:r>
            <a:endParaRPr lang="en-US" sz="2800" b="0" dirty="0">
              <a:solidFill>
                <a:schemeClr val="tx1"/>
              </a:solidFill>
            </a:endParaRPr>
          </a:p>
        </p:txBody>
      </p:sp>
    </p:spTree>
    <p:extLst>
      <p:ext uri="{BB962C8B-B14F-4D97-AF65-F5344CB8AC3E}">
        <p14:creationId xmlns:p14="http://schemas.microsoft.com/office/powerpoint/2010/main" val="738769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400800" cy="11541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List the sides of △</a:t>
            </a:r>
            <a:r>
              <a:rPr lang="en-IN" sz="2800" i="1" dirty="0"/>
              <a:t>FGH </a:t>
            </a:r>
            <a:r>
              <a:rPr lang="en-IN" sz="2800" dirty="0"/>
              <a:t>in order from shortest to longest. </a:t>
            </a:r>
            <a:endParaRPr lang="en-IN" sz="2800" b="1"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Order Triangle Side Lengths</a:t>
            </a:r>
            <a:endParaRPr lang="en-US" sz="28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241" y="2149688"/>
            <a:ext cx="2524125" cy="1990725"/>
          </a:xfrm>
          <a:prstGeom prst="rect">
            <a:avLst/>
          </a:prstGeom>
        </p:spPr>
      </p:pic>
    </p:spTree>
    <p:extLst>
      <p:ext uri="{BB962C8B-B14F-4D97-AF65-F5344CB8AC3E}">
        <p14:creationId xmlns:p14="http://schemas.microsoft.com/office/powerpoint/2010/main" val="286446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400800" cy="11541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List the sides of △</a:t>
                </a:r>
                <a:r>
                  <a:rPr lang="en-IN" sz="2800" i="1" dirty="0"/>
                  <a:t>FGH </a:t>
                </a:r>
                <a:r>
                  <a:rPr lang="en-IN" sz="2800" dirty="0"/>
                  <a:t>in order from shortest to longest. </a:t>
                </a:r>
              </a:p>
              <a:p>
                <a14:m>
                  <m:oMath xmlns:m="http://schemas.openxmlformats.org/officeDocument/2006/math">
                    <m:acc>
                      <m:accPr>
                        <m:chr m:val="̅"/>
                        <m:ctrlPr>
                          <a:rPr lang="en-IN"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𝐹𝐻</m:t>
                        </m:r>
                      </m:e>
                    </m:acc>
                  </m:oMath>
                </a14:m>
                <a:r>
                  <a:rPr lang="en-IN" sz="2800" b="1" dirty="0">
                    <a:solidFill>
                      <a:srgbClr val="FF0000"/>
                    </a:solidFill>
                  </a:rPr>
                  <a:t>, </a:t>
                </a:r>
                <a14:m>
                  <m:oMath xmlns:m="http://schemas.openxmlformats.org/officeDocument/2006/math">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𝐹𝐺</m:t>
                        </m:r>
                      </m:e>
                    </m:acc>
                  </m:oMath>
                </a14:m>
                <a:r>
                  <a:rPr lang="en-IN" sz="2800" b="1" dirty="0">
                    <a:solidFill>
                      <a:srgbClr val="FF0000"/>
                    </a:solidFill>
                  </a:rPr>
                  <a:t>, </a:t>
                </a:r>
                <a14:m>
                  <m:oMath xmlns:m="http://schemas.openxmlformats.org/officeDocument/2006/math">
                    <m:acc>
                      <m:accPr>
                        <m:chr m:val="̅"/>
                        <m:ctrlPr>
                          <a:rPr lang="en-IN"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𝐺𝐻</m:t>
                        </m:r>
                      </m:e>
                    </m:acc>
                  </m:oMath>
                </a14:m>
                <a:endParaRPr lang="en-IN" sz="2800" b="1" dirty="0">
                  <a:solidFill>
                    <a:srgbClr val="FF0000"/>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6400800" cy="1154108"/>
              </a:xfrm>
              <a:prstGeom prst="rect">
                <a:avLst/>
              </a:prstGeom>
              <a:blipFill>
                <a:blip r:embed="rId3"/>
                <a:stretch>
                  <a:fillRect l="-1905" t="-5291" b="-97354"/>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IN" sz="2800" b="0" dirty="0">
                <a:solidFill>
                  <a:schemeClr val="tx1"/>
                </a:solidFill>
              </a:rPr>
              <a:t>Order Triangle Side Lengths</a:t>
            </a:r>
            <a:endParaRPr lang="en-US" sz="2800" b="0" dirty="0">
              <a:solidFill>
                <a:schemeClr val="tx1"/>
              </a:solidFill>
            </a:endParaRPr>
          </a:p>
        </p:txBody>
      </p:sp>
      <p:pic>
        <p:nvPicPr>
          <p:cNvPr id="12" name="Picture 11">
            <a:extLst>
              <a:ext uri="{FF2B5EF4-FFF2-40B4-BE49-F238E27FC236}">
                <a16:creationId xmlns:a16="http://schemas.microsoft.com/office/drawing/2014/main" id="{75E53AD8-1DAA-4A4F-8479-F9BFDE832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241" y="2149688"/>
            <a:ext cx="2524125" cy="1990725"/>
          </a:xfrm>
          <a:prstGeom prst="rect">
            <a:avLst/>
          </a:prstGeom>
        </p:spPr>
      </p:pic>
    </p:spTree>
    <p:extLst>
      <p:ext uri="{BB962C8B-B14F-4D97-AF65-F5344CB8AC3E}">
        <p14:creationId xmlns:p14="http://schemas.microsoft.com/office/powerpoint/2010/main" val="330094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9810348" cy="496036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Solve each inequality.</a:t>
                </a:r>
                <a:endParaRPr lang="en-IN" sz="2800" dirty="0">
                  <a:solidFill>
                    <a:schemeClr val="tx1"/>
                  </a:solidFill>
                </a:endParaRPr>
              </a:p>
              <a:p>
                <a:r>
                  <a:rPr lang="en-IN" sz="2800" b="1" dirty="0">
                    <a:solidFill>
                      <a:schemeClr val="tx1"/>
                    </a:solidFill>
                    <a:latin typeface="Proxima Nova" panose="02000506030000020004"/>
                  </a:rPr>
                  <a:t>1.</a:t>
                </a:r>
                <a:r>
                  <a:rPr lang="en-IN" sz="2800" b="1" dirty="0"/>
                  <a:t> </a:t>
                </a:r>
                <a:r>
                  <a:rPr lang="en-IN" sz="2800" dirty="0"/>
                  <a:t>−5 + </a:t>
                </a:r>
                <a:r>
                  <a:rPr lang="en-IN" sz="2800" i="1" dirty="0"/>
                  <a:t>x </a:t>
                </a:r>
                <a:r>
                  <a:rPr lang="en-IN" sz="2800" dirty="0"/>
                  <a:t>≥ 4	</a:t>
                </a:r>
                <a14:m>
                  <m:oMath xmlns:m="http://schemas.openxmlformats.org/officeDocument/2006/math">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𝟗</m:t>
                    </m:r>
                  </m:oMath>
                </a14:m>
                <a:endParaRPr lang="en-IN" sz="2800" b="1" dirty="0"/>
              </a:p>
              <a:p>
                <a:r>
                  <a:rPr lang="en-IN" sz="2800" b="1" dirty="0">
                    <a:solidFill>
                      <a:schemeClr val="tx1"/>
                    </a:solidFill>
                    <a:latin typeface="Proxima Nova" panose="02000506030000020004"/>
                  </a:rPr>
                  <a:t>2.</a:t>
                </a:r>
                <a:r>
                  <a:rPr lang="en-IN" sz="2800" b="1" dirty="0"/>
                  <a:t> </a:t>
                </a:r>
                <a:r>
                  <a:rPr lang="en-IN" sz="2800" dirty="0"/>
                  <a:t>−4.1 ≤ </a:t>
                </a:r>
                <a:r>
                  <a:rPr lang="en-IN" sz="2800" i="1" dirty="0"/>
                  <a:t>x </a:t>
                </a:r>
                <a:r>
                  <a:rPr lang="en-IN" sz="2800" dirty="0"/>
                  <a:t>− 5.6	</a:t>
                </a:r>
                <a:r>
                  <a:rPr lang="en-US" sz="2800" dirty="0"/>
                  <a:t> </a:t>
                </a:r>
                <a14:m>
                  <m:oMath xmlns:m="http://schemas.openxmlformats.org/officeDocument/2006/math">
                    <m:r>
                      <a:rPr lang="en-US" sz="2800" b="1" i="1" smtClean="0">
                        <a:solidFill>
                          <a:srgbClr val="FF0000"/>
                        </a:solidFill>
                        <a:latin typeface="Cambria Math" panose="02040503050406030204" pitchFamily="18" charset="0"/>
                      </a:rPr>
                      <m:t>𝒙</m:t>
                    </m:r>
                    <m:r>
                      <a:rPr lang="en-US" sz="2800" b="1" i="1">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𝟏</m:t>
                    </m:r>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𝟓</m:t>
                    </m:r>
                  </m:oMath>
                </a14:m>
                <a:endParaRPr lang="en-IN" sz="2800" b="1" dirty="0">
                  <a:solidFill>
                    <a:srgbClr val="FF0000"/>
                  </a:solidFill>
                </a:endParaRPr>
              </a:p>
              <a:p>
                <a:r>
                  <a:rPr lang="en-IN" sz="2800" b="1" dirty="0">
                    <a:solidFill>
                      <a:schemeClr val="tx1"/>
                    </a:solidFill>
                    <a:latin typeface="Proxima Nova" panose="02000506030000020004"/>
                  </a:rPr>
                  <a:t>3</a:t>
                </a:r>
                <a:r>
                  <a:rPr lang="en-IN" sz="2800" dirty="0">
                    <a:solidFill>
                      <a:schemeClr val="tx1"/>
                    </a:solidFill>
                    <a:latin typeface="Proxima Nova" panose="02000506030000020004"/>
                  </a:rPr>
                  <a:t>.</a:t>
                </a:r>
                <a:r>
                  <a:rPr lang="en-IN" sz="2800" dirty="0"/>
                  <a:t> −2</a:t>
                </a:r>
                <a:r>
                  <a:rPr lang="en-IN" sz="2800" i="1" dirty="0"/>
                  <a:t>x </a:t>
                </a:r>
                <a:r>
                  <a:rPr lang="en-IN" sz="2800" dirty="0"/>
                  <a:t>&lt; 4.2 	</a:t>
                </a:r>
                <a:r>
                  <a:rPr lang="en-US" sz="2800" dirty="0"/>
                  <a:t> </a:t>
                </a:r>
                <a14:m>
                  <m:oMath xmlns:m="http://schemas.openxmlformats.org/officeDocument/2006/math">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rPr>
                      <m:t>&gt;−</m:t>
                    </m:r>
                    <m:r>
                      <a:rPr lang="en-US" sz="2800" b="1" i="1" smtClean="0">
                        <a:solidFill>
                          <a:srgbClr val="FF0000"/>
                        </a:solidFill>
                        <a:latin typeface="Cambria Math" panose="02040503050406030204" pitchFamily="18" charset="0"/>
                        <a:ea typeface="Cambria Math" panose="02040503050406030204" pitchFamily="18" charset="0"/>
                      </a:rPr>
                      <m:t>𝟐</m:t>
                    </m:r>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𝟏</m:t>
                    </m:r>
                  </m:oMath>
                </a14:m>
                <a:endParaRPr lang="en-IN" sz="2800" b="1" dirty="0">
                  <a:solidFill>
                    <a:srgbClr val="FF0000"/>
                  </a:solidFill>
                </a:endParaRPr>
              </a:p>
              <a:p>
                <a:r>
                  <a:rPr lang="en-IN" sz="2800" b="1" dirty="0">
                    <a:solidFill>
                      <a:schemeClr val="tx1"/>
                    </a:solidFill>
                    <a:latin typeface="Proxima Nova" panose="02000506030000020004"/>
                  </a:rPr>
                  <a:t>4.</a:t>
                </a:r>
                <a:r>
                  <a:rPr lang="en-IN" sz="2800" b="1" dirty="0"/>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&gt;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4</m:t>
                        </m:r>
                      </m:den>
                    </m:f>
                  </m:oMath>
                </a14:m>
                <a:r>
                  <a:rPr lang="en-IN" sz="2800" dirty="0"/>
                  <a:t>	 	</a:t>
                </a:r>
                <a14:m>
                  <m:oMath xmlns:m="http://schemas.openxmlformats.org/officeDocument/2006/math">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rPr>
                      <m:t>&gt;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𝟓</m:t>
                        </m:r>
                      </m:num>
                      <m:den>
                        <m:r>
                          <a:rPr lang="en-US" sz="2800" b="1" i="1">
                            <a:solidFill>
                              <a:srgbClr val="FF0000"/>
                            </a:solidFill>
                            <a:latin typeface="Cambria Math" panose="02040503050406030204" pitchFamily="18" charset="0"/>
                          </a:rPr>
                          <m:t>𝟒</m:t>
                        </m:r>
                      </m:den>
                    </m:f>
                  </m:oMath>
                </a14:m>
                <a:endParaRPr lang="en-IN" sz="2800" b="1" dirty="0">
                  <a:solidFill>
                    <a:srgbClr val="FF0000"/>
                  </a:solidFill>
                </a:endParaRPr>
              </a:p>
              <a:p>
                <a:pPr marL="444500" indent="-444500"/>
                <a:r>
                  <a:rPr lang="en-IN" sz="2800" b="1" dirty="0">
                    <a:solidFill>
                      <a:schemeClr val="tx1"/>
                    </a:solidFill>
                    <a:latin typeface="Proxima Nova" panose="02000506030000020004"/>
                  </a:rPr>
                  <a:t>5.</a:t>
                </a:r>
                <a:r>
                  <a:rPr lang="en-IN" sz="2800" b="1" dirty="0"/>
                  <a:t> </a:t>
                </a:r>
                <a:r>
                  <a:rPr lang="en-IN" sz="2800" b="1" dirty="0">
                    <a:solidFill>
                      <a:schemeClr val="tx1"/>
                    </a:solidFill>
                  </a:rPr>
                  <a:t>CARS</a:t>
                </a:r>
                <a:r>
                  <a:rPr lang="en-IN" sz="2800" b="1" dirty="0"/>
                  <a:t> </a:t>
                </a:r>
                <a:r>
                  <a:rPr lang="en-IN" sz="2800" dirty="0"/>
                  <a:t>A new car costs no more than $35,000, including options. If the options cost $8523, write and solve an inequality to find the cost without options </a:t>
                </a:r>
                <a:r>
                  <a:rPr lang="en-IN" sz="2800" i="1" dirty="0"/>
                  <a:t>C </a:t>
                </a:r>
                <a:r>
                  <a:rPr lang="en-IN" sz="2800" dirty="0"/>
                  <a:t>in dollars.</a:t>
                </a:r>
                <a:br>
                  <a:rPr lang="en-IN" sz="2800" dirty="0"/>
                </a:b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𝑪</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𝟖𝟓𝟐𝟑</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𝟑𝟓</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𝟎𝟎𝟎</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𝑪</m:t>
                      </m:r>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𝟐𝟔</m:t>
                      </m:r>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𝟒𝟕𝟕</m:t>
                      </m:r>
                      <m:r>
                        <a:rPr lang="en-US" sz="2800" b="1" i="1" smtClean="0">
                          <a:solidFill>
                            <a:srgbClr val="FF0000"/>
                          </a:solidFill>
                          <a:latin typeface="Cambria Math" panose="02040503050406030204" pitchFamily="18" charset="0"/>
                          <a:ea typeface="Cambria Math" panose="02040503050406030204" pitchFamily="18" charset="0"/>
                        </a:rPr>
                        <m:t> </m:t>
                      </m:r>
                    </m:oMath>
                  </m:oMathPara>
                </a14:m>
                <a:endParaRPr lang="en-US" sz="2800" b="1" dirty="0">
                  <a:solidFill>
                    <a:srgbClr val="FF0000"/>
                  </a:solidFill>
                  <a:latin typeface="Proxima Nova" panose="02000506030000020004" pitchFamily="50" charset="0"/>
                </a:endParaRP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2" y="1332862"/>
                <a:ext cx="9810348" cy="4960362"/>
              </a:xfrm>
              <a:prstGeom prst="rect">
                <a:avLst/>
              </a:prstGeom>
              <a:blipFill>
                <a:blip r:embed="rId3"/>
                <a:stretch>
                  <a:fillRect l="-1242" t="-1353"/>
                </a:stretch>
              </a:blipFill>
            </p:spPr>
            <p:txBody>
              <a:bodyPr/>
              <a:lstStyle/>
              <a:p>
                <a:r>
                  <a:rPr lang="en-US">
                    <a:noFill/>
                  </a:rPr>
                  <a:t> </a:t>
                </a:r>
              </a:p>
            </p:txBody>
          </p:sp>
        </mc:Fallback>
      </mc:AlternateContent>
    </p:spTree>
    <p:extLst>
      <p:ext uri="{BB962C8B-B14F-4D97-AF65-F5344CB8AC3E}">
        <p14:creationId xmlns:p14="http://schemas.microsoft.com/office/powerpoint/2010/main" val="3874914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55327" cy="405168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PAINTBALL</a:t>
            </a:r>
            <a:r>
              <a:rPr lang="en-IN" sz="2800" b="1" dirty="0"/>
              <a:t>  During a game of paintball, opposing teams try to eliminate players on the opposite team. Mannie and Lin are on the same team and want to eliminate Logan from the game. If Mannie, Lin, and Logan are located at the positions shown on the diagram, who is closer to Logan? Explain your reasoning.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IN" sz="2800" b="0" dirty="0">
                <a:solidFill>
                  <a:schemeClr val="tx1"/>
                </a:solidFill>
              </a:rPr>
              <a:t>Use Angle-Side Relationships</a:t>
            </a:r>
            <a:endParaRPr lang="en-US" sz="2800" b="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5" y="1714500"/>
            <a:ext cx="3762375" cy="3076575"/>
          </a:xfrm>
          <a:prstGeom prst="rect">
            <a:avLst/>
          </a:prstGeom>
        </p:spPr>
      </p:pic>
    </p:spTree>
    <p:extLst>
      <p:ext uri="{BB962C8B-B14F-4D97-AF65-F5344CB8AC3E}">
        <p14:creationId xmlns:p14="http://schemas.microsoft.com/office/powerpoint/2010/main" val="2781427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58000" cy="305306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By the Triangle Angle-Sum Theorem, the measure of the angle across from the segment between Logan and Lin is 65°. Because 65 &lt; 76, according to Theorem 6.10, Lin is closer to Logan.</a:t>
            </a:r>
            <a:endParaRPr lang="en-IN" sz="2800" b="1"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IN" sz="2800" b="0" dirty="0">
                <a:solidFill>
                  <a:schemeClr val="tx1"/>
                </a:solidFill>
              </a:rPr>
              <a:t>Use Angle-Side Relationships</a:t>
            </a:r>
            <a:endParaRPr lang="en-US" sz="2800" b="0" dirty="0">
              <a:solidFill>
                <a:schemeClr val="tx1"/>
              </a:solidFill>
            </a:endParaRPr>
          </a:p>
        </p:txBody>
      </p:sp>
      <p:pic>
        <p:nvPicPr>
          <p:cNvPr id="5" name="Picture 4">
            <a:extLst>
              <a:ext uri="{FF2B5EF4-FFF2-40B4-BE49-F238E27FC236}">
                <a16:creationId xmlns:a16="http://schemas.microsoft.com/office/drawing/2014/main" id="{2B575132-E730-4424-9EF8-DC3FA123E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5" y="1714500"/>
            <a:ext cx="3762375" cy="3076575"/>
          </a:xfrm>
          <a:prstGeom prst="rect">
            <a:avLst/>
          </a:prstGeom>
        </p:spPr>
      </p:pic>
    </p:spTree>
    <p:extLst>
      <p:ext uri="{BB962C8B-B14F-4D97-AF65-F5344CB8AC3E}">
        <p14:creationId xmlns:p14="http://schemas.microsoft.com/office/powerpoint/2010/main" val="2324734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55327" cy="305306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What assumption did you make while solving this problem?</a:t>
            </a:r>
            <a:endParaRPr lang="en-IN" sz="2800" b="1"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IN" sz="2800" b="0" dirty="0">
                <a:solidFill>
                  <a:schemeClr val="tx1"/>
                </a:solidFill>
              </a:rPr>
              <a:t>Use Angle-Side Relationships</a:t>
            </a:r>
            <a:endParaRPr lang="en-US" sz="2800" b="0" dirty="0">
              <a:solidFill>
                <a:schemeClr val="tx1"/>
              </a:solidFill>
            </a:endParaRPr>
          </a:p>
        </p:txBody>
      </p:sp>
    </p:spTree>
    <p:extLst>
      <p:ext uri="{BB962C8B-B14F-4D97-AF65-F5344CB8AC3E}">
        <p14:creationId xmlns:p14="http://schemas.microsoft.com/office/powerpoint/2010/main" val="3552240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508470" cy="305306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b="1" dirty="0">
                <a:solidFill>
                  <a:schemeClr val="tx1"/>
                </a:solidFill>
              </a:rPr>
              <a:t>SPORTS</a:t>
            </a:r>
            <a:r>
              <a:rPr lang="en-IN" sz="2800" b="1" dirty="0"/>
              <a:t>  </a:t>
            </a:r>
            <a:r>
              <a:rPr lang="en-IN" sz="2800" dirty="0"/>
              <a:t>Gabrielle, Diego, and Lucy are passing a football. Lucy wants to practice throwing the ball long distances. Which player should she throw the ball to next if she wants to pass the football the farthest distance? </a:t>
            </a:r>
            <a:endParaRPr lang="en-IN" sz="2800" b="1"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IN" sz="2800" b="0" dirty="0">
                <a:solidFill>
                  <a:schemeClr val="tx1"/>
                </a:solidFill>
              </a:rPr>
              <a:t>Use Angle-Side Relationships</a:t>
            </a:r>
            <a:endParaRPr lang="en-US" sz="28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1751013"/>
            <a:ext cx="3352800" cy="3352800"/>
          </a:xfrm>
          <a:prstGeom prst="rect">
            <a:avLst/>
          </a:prstGeom>
        </p:spPr>
      </p:pic>
    </p:spTree>
    <p:extLst>
      <p:ext uri="{BB962C8B-B14F-4D97-AF65-F5344CB8AC3E}">
        <p14:creationId xmlns:p14="http://schemas.microsoft.com/office/powerpoint/2010/main" val="871932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7508470" cy="36781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b="1" dirty="0">
                <a:solidFill>
                  <a:schemeClr val="tx1"/>
                </a:solidFill>
              </a:rPr>
              <a:t>SPORTS</a:t>
            </a:r>
            <a:r>
              <a:rPr lang="en-IN" sz="2800" b="1" dirty="0"/>
              <a:t>  </a:t>
            </a:r>
            <a:r>
              <a:rPr lang="en-IN" sz="2800" dirty="0"/>
              <a:t>Gabrielle, Diego, and Lucy are passing a football. Lucy wants to practice throwing the ball long distances. Which player should she throw the ball to next if she wants to pass the football the farthest distance?</a:t>
            </a:r>
          </a:p>
          <a:p>
            <a:r>
              <a:rPr lang="en-IN" sz="2800" dirty="0">
                <a:solidFill>
                  <a:srgbClr val="FF0000"/>
                </a:solidFill>
              </a:rPr>
              <a:t>Diego</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IN" sz="2800" b="0" dirty="0">
                <a:solidFill>
                  <a:schemeClr val="tx1"/>
                </a:solidFill>
              </a:rPr>
              <a:t>Use Angle-Side Relationships</a:t>
            </a:r>
            <a:endParaRPr lang="en-US" sz="2800" b="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1751013"/>
            <a:ext cx="3352800" cy="3352800"/>
          </a:xfrm>
          <a:prstGeom prst="rect">
            <a:avLst/>
          </a:prstGeom>
        </p:spPr>
      </p:pic>
    </p:spTree>
    <p:extLst>
      <p:ext uri="{BB962C8B-B14F-4D97-AF65-F5344CB8AC3E}">
        <p14:creationId xmlns:p14="http://schemas.microsoft.com/office/powerpoint/2010/main" val="2939544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425459"/>
            <a:ext cx="10679182" cy="44554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Given the side lengths, list the angles of each triangle in order from smallest to largest. </a:t>
            </a:r>
            <a:endParaRPr lang="en-IN" sz="2800" dirty="0">
              <a:solidFill>
                <a:schemeClr val="tx1"/>
              </a:solidFill>
            </a:endParaRPr>
          </a:p>
          <a:p>
            <a:r>
              <a:rPr lang="en-IN" sz="2800" b="1" dirty="0">
                <a:solidFill>
                  <a:schemeClr val="tx1"/>
                </a:solidFill>
                <a:latin typeface="Proxima Nova"/>
              </a:rPr>
              <a:t>1.</a:t>
            </a:r>
            <a:r>
              <a:rPr lang="en-IN" sz="2800" b="1" dirty="0"/>
              <a:t> </a:t>
            </a:r>
            <a:r>
              <a:rPr lang="en-IN" sz="2800" dirty="0"/>
              <a:t>△</a:t>
            </a:r>
            <a:r>
              <a:rPr lang="en-IN" sz="2800" i="1" dirty="0"/>
              <a:t>UVW: UV </a:t>
            </a:r>
            <a:r>
              <a:rPr lang="en-IN" sz="2800" dirty="0"/>
              <a:t>= 4, </a:t>
            </a:r>
            <a:r>
              <a:rPr lang="en-IN" sz="2800" i="1" dirty="0"/>
              <a:t>VW </a:t>
            </a:r>
            <a:r>
              <a:rPr lang="en-IN" sz="2800" dirty="0"/>
              <a:t>= 7, </a:t>
            </a:r>
            <a:r>
              <a:rPr lang="en-IN" sz="2800" i="1" dirty="0"/>
              <a:t>WU </a:t>
            </a:r>
            <a:r>
              <a:rPr lang="en-IN" sz="2800" dirty="0"/>
              <a:t>= 9</a:t>
            </a:r>
          </a:p>
          <a:p>
            <a:r>
              <a:rPr lang="en-IN" sz="2800" b="1" dirty="0">
                <a:solidFill>
                  <a:schemeClr val="tx1"/>
                </a:solidFill>
                <a:latin typeface="Proxima Nova"/>
              </a:rPr>
              <a:t>2.</a:t>
            </a:r>
            <a:r>
              <a:rPr lang="en-IN" sz="2800" b="1" dirty="0"/>
              <a:t> </a:t>
            </a:r>
            <a:r>
              <a:rPr lang="en-IN" sz="2800" dirty="0"/>
              <a:t>△</a:t>
            </a:r>
            <a:r>
              <a:rPr lang="en-IN" sz="2800" i="1" dirty="0"/>
              <a:t>RST</a:t>
            </a:r>
            <a:r>
              <a:rPr lang="en-IN" sz="2800" dirty="0"/>
              <a:t>: </a:t>
            </a:r>
            <a:r>
              <a:rPr lang="en-IN" sz="2800" i="1" dirty="0"/>
              <a:t>RS </a:t>
            </a:r>
            <a:r>
              <a:rPr lang="en-IN" sz="2800" dirty="0"/>
              <a:t>= 7.6, </a:t>
            </a:r>
            <a:r>
              <a:rPr lang="en-IN" sz="2800" i="1" dirty="0"/>
              <a:t>ST </a:t>
            </a:r>
            <a:r>
              <a:rPr lang="en-IN" sz="2800" dirty="0"/>
              <a:t>= 5.9, </a:t>
            </a:r>
            <a:r>
              <a:rPr lang="en-IN" sz="2800" i="1" dirty="0"/>
              <a:t>TR </a:t>
            </a:r>
            <a:r>
              <a:rPr lang="en-IN" sz="2800" dirty="0"/>
              <a:t>= 4.3</a:t>
            </a:r>
          </a:p>
          <a:p>
            <a:r>
              <a:rPr lang="en-IN" sz="2800" b="1" dirty="0">
                <a:solidFill>
                  <a:schemeClr val="tx1"/>
                </a:solidFill>
              </a:rPr>
              <a:t>Given the angle measures, list the sides of each triangle in order from smallest to largest. </a:t>
            </a:r>
            <a:endParaRPr lang="en-IN" sz="2800" dirty="0">
              <a:solidFill>
                <a:schemeClr val="tx1"/>
              </a:solidFill>
            </a:endParaRPr>
          </a:p>
          <a:p>
            <a:r>
              <a:rPr lang="en-IN" sz="2800" b="1" dirty="0">
                <a:solidFill>
                  <a:schemeClr val="tx1"/>
                </a:solidFill>
                <a:latin typeface="Proxima Nova"/>
              </a:rPr>
              <a:t>3.</a:t>
            </a:r>
            <a:r>
              <a:rPr lang="en-IN" sz="2800" b="1" dirty="0"/>
              <a:t> </a:t>
            </a:r>
            <a:r>
              <a:rPr lang="en-IN" sz="2800" dirty="0"/>
              <a:t>△</a:t>
            </a:r>
            <a:r>
              <a:rPr lang="en-IN" sz="2800" i="1" dirty="0"/>
              <a:t>FGH</a:t>
            </a:r>
            <a:r>
              <a:rPr lang="en-IN" sz="2800" dirty="0"/>
              <a:t>: </a:t>
            </a:r>
            <a:r>
              <a:rPr lang="en-IN" sz="2800" i="1" dirty="0" err="1"/>
              <a:t>m</a:t>
            </a:r>
            <a:r>
              <a:rPr lang="en-IN" sz="2800" dirty="0" err="1"/>
              <a:t>∠</a:t>
            </a:r>
            <a:r>
              <a:rPr lang="en-IN" sz="2800" i="1" dirty="0" err="1"/>
              <a:t>F</a:t>
            </a:r>
            <a:r>
              <a:rPr lang="en-IN" sz="2800" i="1" dirty="0"/>
              <a:t> </a:t>
            </a:r>
            <a:r>
              <a:rPr lang="en-IN" sz="2800" dirty="0"/>
              <a:t>= 36°, </a:t>
            </a:r>
            <a:r>
              <a:rPr lang="en-IN" sz="2800" i="1" dirty="0" err="1"/>
              <a:t>m</a:t>
            </a:r>
            <a:r>
              <a:rPr lang="en-IN" sz="2800" dirty="0" err="1"/>
              <a:t>∠</a:t>
            </a:r>
            <a:r>
              <a:rPr lang="en-IN" sz="2800" i="1" dirty="0" err="1"/>
              <a:t>H</a:t>
            </a:r>
            <a:r>
              <a:rPr lang="en-IN" sz="2800" i="1" dirty="0"/>
              <a:t> </a:t>
            </a:r>
            <a:r>
              <a:rPr lang="en-IN" sz="2800" dirty="0"/>
              <a:t>= 104°</a:t>
            </a:r>
          </a:p>
          <a:p>
            <a:r>
              <a:rPr lang="en-IN" sz="2800" b="1" dirty="0">
                <a:solidFill>
                  <a:schemeClr val="tx1"/>
                </a:solidFill>
                <a:latin typeface="Proxima Nova"/>
              </a:rPr>
              <a:t>4.</a:t>
            </a:r>
            <a:r>
              <a:rPr lang="en-IN" sz="2800" b="1" dirty="0"/>
              <a:t> </a:t>
            </a:r>
            <a:r>
              <a:rPr lang="en-IN" sz="2800" dirty="0"/>
              <a:t>△</a:t>
            </a:r>
            <a:r>
              <a:rPr lang="en-IN" sz="2800" i="1" dirty="0"/>
              <a:t>LMN</a:t>
            </a:r>
            <a:r>
              <a:rPr lang="en-IN" sz="2800" dirty="0"/>
              <a:t>: </a:t>
            </a:r>
            <a:r>
              <a:rPr lang="en-IN" sz="2800" i="1" dirty="0" err="1"/>
              <a:t>m</a:t>
            </a:r>
            <a:r>
              <a:rPr lang="en-IN" sz="2800" dirty="0" err="1"/>
              <a:t>∠</a:t>
            </a:r>
            <a:r>
              <a:rPr lang="en-IN" sz="2800" i="1" dirty="0" err="1"/>
              <a:t>L</a:t>
            </a:r>
            <a:r>
              <a:rPr lang="en-IN" sz="2800" i="1" dirty="0"/>
              <a:t> </a:t>
            </a:r>
            <a:r>
              <a:rPr lang="en-IN" sz="2800" dirty="0"/>
              <a:t>= 90°, </a:t>
            </a:r>
            <a:r>
              <a:rPr lang="en-IN" sz="2800" i="1" dirty="0" err="1"/>
              <a:t>m</a:t>
            </a:r>
            <a:r>
              <a:rPr lang="en-IN" sz="2800" dirty="0" err="1"/>
              <a:t>∠</a:t>
            </a:r>
            <a:r>
              <a:rPr lang="en-IN" sz="2800" i="1" dirty="0" err="1"/>
              <a:t>N</a:t>
            </a:r>
            <a:r>
              <a:rPr lang="en-IN" sz="2800" i="1" dirty="0"/>
              <a:t> </a:t>
            </a:r>
            <a:r>
              <a:rPr lang="en-IN" sz="2800" dirty="0"/>
              <a:t>= 50°</a:t>
            </a:r>
            <a:endParaRPr lang="en-IN" sz="2800" b="1" dirty="0">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Tree>
    <p:extLst>
      <p:ext uri="{BB962C8B-B14F-4D97-AF65-F5344CB8AC3E}">
        <p14:creationId xmlns:p14="http://schemas.microsoft.com/office/powerpoint/2010/main" val="2106162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425459"/>
                <a:ext cx="10679182" cy="44554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Given the side lengths, list the angles of each triangle in order from smallest to largest. </a:t>
                </a:r>
                <a:endParaRPr lang="en-IN" sz="2800" dirty="0">
                  <a:solidFill>
                    <a:schemeClr val="tx1"/>
                  </a:solidFill>
                </a:endParaRPr>
              </a:p>
              <a:p>
                <a:r>
                  <a:rPr lang="en-IN" sz="2800" b="1" dirty="0">
                    <a:solidFill>
                      <a:schemeClr val="tx1"/>
                    </a:solidFill>
                    <a:latin typeface="Proxima Nova"/>
                  </a:rPr>
                  <a:t>1.</a:t>
                </a:r>
                <a:r>
                  <a:rPr lang="en-IN" sz="2800" b="1" dirty="0"/>
                  <a:t> </a:t>
                </a:r>
                <a:r>
                  <a:rPr lang="en-IN" sz="2800" dirty="0"/>
                  <a:t>△</a:t>
                </a:r>
                <a:r>
                  <a:rPr lang="en-IN" sz="2800" i="1" dirty="0"/>
                  <a:t>UVW: UV </a:t>
                </a:r>
                <a:r>
                  <a:rPr lang="en-IN" sz="2800" dirty="0"/>
                  <a:t>= 4, </a:t>
                </a:r>
                <a:r>
                  <a:rPr lang="en-IN" sz="2800" i="1" dirty="0"/>
                  <a:t>VW </a:t>
                </a:r>
                <a:r>
                  <a:rPr lang="en-IN" sz="2800" dirty="0"/>
                  <a:t>= 7, </a:t>
                </a:r>
                <a:r>
                  <a:rPr lang="en-IN" sz="2800" i="1" dirty="0"/>
                  <a:t>WU </a:t>
                </a:r>
                <a:r>
                  <a:rPr lang="en-IN" sz="2800" dirty="0"/>
                  <a:t>= 9 	</a:t>
                </a:r>
                <a:r>
                  <a:rPr lang="en-IN" sz="2800" dirty="0">
                    <a:solidFill>
                      <a:srgbClr val="FF0000"/>
                    </a:solidFill>
                  </a:rPr>
                  <a:t>∠</a:t>
                </a:r>
                <a:r>
                  <a:rPr lang="en-IN" sz="2800" i="1" dirty="0">
                    <a:solidFill>
                      <a:srgbClr val="FF0000"/>
                    </a:solidFill>
                  </a:rPr>
                  <a:t>W</a:t>
                </a:r>
                <a:r>
                  <a:rPr lang="en-IN" sz="2800" dirty="0">
                    <a:solidFill>
                      <a:srgbClr val="FF0000"/>
                    </a:solidFill>
                  </a:rPr>
                  <a:t>, ∠</a:t>
                </a:r>
                <a:r>
                  <a:rPr lang="en-IN" sz="2800" i="1" dirty="0">
                    <a:solidFill>
                      <a:srgbClr val="FF0000"/>
                    </a:solidFill>
                  </a:rPr>
                  <a:t>U</a:t>
                </a:r>
                <a:r>
                  <a:rPr lang="en-IN" sz="2800" dirty="0">
                    <a:solidFill>
                      <a:srgbClr val="FF0000"/>
                    </a:solidFill>
                  </a:rPr>
                  <a:t>, ∠</a:t>
                </a:r>
                <a:r>
                  <a:rPr lang="en-IN" sz="2800" i="1" dirty="0">
                    <a:solidFill>
                      <a:srgbClr val="FF0000"/>
                    </a:solidFill>
                  </a:rPr>
                  <a:t>V </a:t>
                </a:r>
                <a:endParaRPr lang="en-IN" sz="2800" dirty="0">
                  <a:solidFill>
                    <a:srgbClr val="FF0000"/>
                  </a:solidFill>
                </a:endParaRPr>
              </a:p>
              <a:p>
                <a:r>
                  <a:rPr lang="en-IN" sz="2800" b="1" dirty="0">
                    <a:solidFill>
                      <a:schemeClr val="tx1"/>
                    </a:solidFill>
                    <a:latin typeface="Proxima Nova"/>
                  </a:rPr>
                  <a:t>2.</a:t>
                </a:r>
                <a:r>
                  <a:rPr lang="en-IN" sz="2800" b="1" dirty="0"/>
                  <a:t> </a:t>
                </a:r>
                <a:r>
                  <a:rPr lang="en-IN" sz="2800" dirty="0"/>
                  <a:t>△</a:t>
                </a:r>
                <a:r>
                  <a:rPr lang="en-IN" sz="2800" i="1" dirty="0"/>
                  <a:t>RST</a:t>
                </a:r>
                <a:r>
                  <a:rPr lang="en-IN" sz="2800" dirty="0"/>
                  <a:t>: </a:t>
                </a:r>
                <a:r>
                  <a:rPr lang="en-IN" sz="2800" i="1" dirty="0"/>
                  <a:t>RS </a:t>
                </a:r>
                <a:r>
                  <a:rPr lang="en-IN" sz="2800" dirty="0"/>
                  <a:t>= 7.6, </a:t>
                </a:r>
                <a:r>
                  <a:rPr lang="en-IN" sz="2800" i="1" dirty="0"/>
                  <a:t>ST </a:t>
                </a:r>
                <a:r>
                  <a:rPr lang="en-IN" sz="2800" dirty="0"/>
                  <a:t>= 5.9, </a:t>
                </a:r>
                <a:r>
                  <a:rPr lang="en-IN" sz="2800" i="1" dirty="0"/>
                  <a:t>TR </a:t>
                </a:r>
                <a:r>
                  <a:rPr lang="en-IN" sz="2800" dirty="0"/>
                  <a:t>= 4.3 	</a:t>
                </a:r>
                <a:r>
                  <a:rPr lang="en-IN" sz="2800" dirty="0">
                    <a:solidFill>
                      <a:srgbClr val="FF0000"/>
                    </a:solidFill>
                  </a:rPr>
                  <a:t>∠</a:t>
                </a:r>
                <a:r>
                  <a:rPr lang="en-IN" sz="2800" i="1" dirty="0">
                    <a:solidFill>
                      <a:srgbClr val="FF0000"/>
                    </a:solidFill>
                  </a:rPr>
                  <a:t>S</a:t>
                </a:r>
                <a:r>
                  <a:rPr lang="en-IN" sz="2800" dirty="0">
                    <a:solidFill>
                      <a:srgbClr val="FF0000"/>
                    </a:solidFill>
                  </a:rPr>
                  <a:t>, ∠</a:t>
                </a:r>
                <a:r>
                  <a:rPr lang="en-IN" sz="2800" i="1" dirty="0">
                    <a:solidFill>
                      <a:srgbClr val="FF0000"/>
                    </a:solidFill>
                  </a:rPr>
                  <a:t>R</a:t>
                </a:r>
                <a:r>
                  <a:rPr lang="en-IN" sz="2800" dirty="0">
                    <a:solidFill>
                      <a:srgbClr val="FF0000"/>
                    </a:solidFill>
                  </a:rPr>
                  <a:t>, ∠</a:t>
                </a:r>
                <a:r>
                  <a:rPr lang="en-IN" sz="2800" i="1" dirty="0">
                    <a:solidFill>
                      <a:srgbClr val="FF0000"/>
                    </a:solidFill>
                  </a:rPr>
                  <a:t>T</a:t>
                </a:r>
                <a:r>
                  <a:rPr lang="en-IN" sz="2800" i="1" dirty="0"/>
                  <a:t> </a:t>
                </a:r>
                <a:endParaRPr lang="en-IN" sz="2800" dirty="0"/>
              </a:p>
              <a:p>
                <a:r>
                  <a:rPr lang="en-IN" sz="2800" b="1" dirty="0">
                    <a:solidFill>
                      <a:schemeClr val="tx1"/>
                    </a:solidFill>
                  </a:rPr>
                  <a:t>Given the angle measures, list the sides of each triangle in order from smallest to largest. </a:t>
                </a:r>
                <a:endParaRPr lang="en-IN" sz="2800" dirty="0">
                  <a:solidFill>
                    <a:schemeClr val="tx1"/>
                  </a:solidFill>
                </a:endParaRPr>
              </a:p>
              <a:p>
                <a:r>
                  <a:rPr lang="en-IN" sz="2800" b="1" dirty="0">
                    <a:solidFill>
                      <a:schemeClr val="tx1"/>
                    </a:solidFill>
                    <a:latin typeface="Proxima Nova"/>
                  </a:rPr>
                  <a:t>3.</a:t>
                </a:r>
                <a:r>
                  <a:rPr lang="en-IN" sz="2800" b="1" dirty="0"/>
                  <a:t> </a:t>
                </a:r>
                <a:r>
                  <a:rPr lang="en-IN" sz="2800" dirty="0"/>
                  <a:t>△</a:t>
                </a:r>
                <a:r>
                  <a:rPr lang="en-IN" sz="2800" i="1" dirty="0"/>
                  <a:t>FGH</a:t>
                </a:r>
                <a:r>
                  <a:rPr lang="en-IN" sz="2800" dirty="0"/>
                  <a:t>: </a:t>
                </a:r>
                <a:r>
                  <a:rPr lang="en-IN" sz="2800" i="1" dirty="0" err="1"/>
                  <a:t>m</a:t>
                </a:r>
                <a:r>
                  <a:rPr lang="en-IN" sz="2800" dirty="0" err="1"/>
                  <a:t>∠</a:t>
                </a:r>
                <a:r>
                  <a:rPr lang="en-IN" sz="2800" i="1" dirty="0" err="1"/>
                  <a:t>F</a:t>
                </a:r>
                <a:r>
                  <a:rPr lang="en-IN" sz="2800" i="1" dirty="0"/>
                  <a:t> </a:t>
                </a:r>
                <a:r>
                  <a:rPr lang="en-IN" sz="2800" dirty="0"/>
                  <a:t>= 36°, </a:t>
                </a:r>
                <a:r>
                  <a:rPr lang="en-IN" sz="2800" i="1" dirty="0" err="1"/>
                  <a:t>m</a:t>
                </a:r>
                <a:r>
                  <a:rPr lang="en-IN" sz="2800" dirty="0" err="1"/>
                  <a:t>∠</a:t>
                </a:r>
                <a:r>
                  <a:rPr lang="en-IN" sz="2800" i="1" dirty="0" err="1"/>
                  <a:t>H</a:t>
                </a:r>
                <a:r>
                  <a:rPr lang="en-IN" sz="2800" i="1" dirty="0"/>
                  <a:t> </a:t>
                </a:r>
                <a:r>
                  <a:rPr lang="en-IN" sz="2800" dirty="0"/>
                  <a:t>= 104° 	</a:t>
                </a:r>
                <a14:m>
                  <m:oMath xmlns:m="http://schemas.openxmlformats.org/officeDocument/2006/math">
                    <m:acc>
                      <m:accPr>
                        <m:chr m:val="̅"/>
                        <m:ctrlPr>
                          <a:rPr lang="en-IN"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𝐺𝐻</m:t>
                        </m:r>
                      </m:e>
                    </m:acc>
                    <m:r>
                      <a:rPr lang="en-US" sz="2800" b="0" i="1" smtClean="0">
                        <a:solidFill>
                          <a:srgbClr val="FF0000"/>
                        </a:solidFill>
                        <a:latin typeface="Cambria Math" panose="02040503050406030204" pitchFamily="18" charset="0"/>
                      </a:rPr>
                      <m:t>,</m:t>
                    </m:r>
                    <m:acc>
                      <m:accPr>
                        <m:chr m:val="̅"/>
                        <m:ctrlPr>
                          <a:rPr lang="en-IN" sz="2800" i="1">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𝐹𝐻</m:t>
                        </m:r>
                      </m:e>
                    </m:acc>
                    <m:r>
                      <a:rPr lang="en-US" sz="2800" b="0" i="1" smtClean="0">
                        <a:solidFill>
                          <a:srgbClr val="FF0000"/>
                        </a:solidFill>
                        <a:latin typeface="Cambria Math" panose="02040503050406030204" pitchFamily="18" charset="0"/>
                      </a:rPr>
                      <m:t>,</m:t>
                    </m:r>
                    <m:acc>
                      <m:accPr>
                        <m:chr m:val="̅"/>
                        <m:ctrlPr>
                          <a:rPr lang="en-IN" sz="2800" i="1">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𝐹𝐺</m:t>
                        </m:r>
                      </m:e>
                    </m:acc>
                  </m:oMath>
                </a14:m>
                <a:endParaRPr lang="en-IN" sz="2800" dirty="0"/>
              </a:p>
              <a:p>
                <a:r>
                  <a:rPr lang="en-IN" sz="2800" b="1" dirty="0">
                    <a:solidFill>
                      <a:schemeClr val="tx1"/>
                    </a:solidFill>
                    <a:latin typeface="Proxima Nova"/>
                  </a:rPr>
                  <a:t>4.</a:t>
                </a:r>
                <a:r>
                  <a:rPr lang="en-IN" sz="2800" b="1" dirty="0"/>
                  <a:t> </a:t>
                </a:r>
                <a:r>
                  <a:rPr lang="en-IN" sz="2800" dirty="0"/>
                  <a:t>△</a:t>
                </a:r>
                <a:r>
                  <a:rPr lang="en-IN" sz="2800" i="1" dirty="0"/>
                  <a:t>LMN</a:t>
                </a:r>
                <a:r>
                  <a:rPr lang="en-IN" sz="2800" dirty="0"/>
                  <a:t>: </a:t>
                </a:r>
                <a:r>
                  <a:rPr lang="en-IN" sz="2800" i="1" dirty="0" err="1"/>
                  <a:t>m</a:t>
                </a:r>
                <a:r>
                  <a:rPr lang="en-IN" sz="2800" dirty="0" err="1"/>
                  <a:t>∠</a:t>
                </a:r>
                <a:r>
                  <a:rPr lang="en-IN" sz="2800" i="1" dirty="0" err="1"/>
                  <a:t>L</a:t>
                </a:r>
                <a:r>
                  <a:rPr lang="en-IN" sz="2800" i="1" dirty="0"/>
                  <a:t> </a:t>
                </a:r>
                <a:r>
                  <a:rPr lang="en-IN" sz="2800" dirty="0"/>
                  <a:t>= 90°, </a:t>
                </a:r>
                <a:r>
                  <a:rPr lang="en-IN" sz="2800" i="1" dirty="0" err="1"/>
                  <a:t>m</a:t>
                </a:r>
                <a:r>
                  <a:rPr lang="en-IN" sz="2800" dirty="0" err="1"/>
                  <a:t>∠</a:t>
                </a:r>
                <a:r>
                  <a:rPr lang="en-IN" sz="2800" i="1" dirty="0" err="1"/>
                  <a:t>N</a:t>
                </a:r>
                <a:r>
                  <a:rPr lang="en-IN" sz="2800" i="1" dirty="0"/>
                  <a:t> </a:t>
                </a:r>
                <a:r>
                  <a:rPr lang="en-IN" sz="2800" dirty="0"/>
                  <a:t>= 50° 		</a:t>
                </a:r>
                <a14:m>
                  <m:oMath xmlns:m="http://schemas.openxmlformats.org/officeDocument/2006/math">
                    <m:acc>
                      <m:accPr>
                        <m:chr m:val="̅"/>
                        <m:ctrlPr>
                          <a:rPr lang="en-IN"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𝐿𝑁</m:t>
                        </m:r>
                      </m:e>
                    </m:acc>
                    <m:r>
                      <a:rPr lang="en-US" sz="2800" i="1">
                        <a:solidFill>
                          <a:srgbClr val="FF0000"/>
                        </a:solidFill>
                        <a:latin typeface="Cambria Math" panose="02040503050406030204" pitchFamily="18" charset="0"/>
                      </a:rPr>
                      <m:t>,</m:t>
                    </m:r>
                    <m:acc>
                      <m:accPr>
                        <m:chr m:val="̅"/>
                        <m:ctrlPr>
                          <a:rPr lang="en-IN" sz="2800" i="1">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𝐿𝑀</m:t>
                        </m:r>
                      </m:e>
                    </m:acc>
                    <m:r>
                      <a:rPr lang="en-US" sz="2800" i="1">
                        <a:solidFill>
                          <a:srgbClr val="FF0000"/>
                        </a:solidFill>
                        <a:latin typeface="Cambria Math" panose="02040503050406030204" pitchFamily="18" charset="0"/>
                      </a:rPr>
                      <m:t>,</m:t>
                    </m:r>
                    <m:acc>
                      <m:accPr>
                        <m:chr m:val="̅"/>
                        <m:ctrlPr>
                          <a:rPr lang="en-IN" sz="2800" i="1">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𝑀𝑁</m:t>
                        </m:r>
                      </m:e>
                    </m:acc>
                  </m:oMath>
                </a14:m>
                <a:endParaRPr lang="en-IN" sz="2800" b="1" dirty="0">
                  <a:solidFill>
                    <a:srgbClr val="FF0000"/>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425459"/>
                <a:ext cx="10679182" cy="4455448"/>
              </a:xfrm>
              <a:prstGeom prst="rect">
                <a:avLst/>
              </a:prstGeom>
              <a:blipFill>
                <a:blip r:embed="rId3"/>
                <a:stretch>
                  <a:fillRect l="-1142" t="-1505"/>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Tree>
    <p:extLst>
      <p:ext uri="{BB962C8B-B14F-4D97-AF65-F5344CB8AC3E}">
        <p14:creationId xmlns:p14="http://schemas.microsoft.com/office/powerpoint/2010/main" val="151360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663066" cy="1815882"/>
          </a:xfrm>
          <a:prstGeom prst="rect">
            <a:avLst/>
          </a:prstGeom>
          <a:noFill/>
        </p:spPr>
        <p:txBody>
          <a:bodyPr wrap="square" rtlCol="0">
            <a:spAutoFit/>
          </a:bodyPr>
          <a:lstStyle/>
          <a:p>
            <a:r>
              <a:rPr lang="en-IN" sz="2800" b="1" dirty="0"/>
              <a:t>MA.912.GR.1.3 </a:t>
            </a:r>
            <a:r>
              <a:rPr lang="en-IN" sz="2800" dirty="0">
                <a:solidFill>
                  <a:schemeClr val="tx2"/>
                </a:solidFill>
              </a:rPr>
              <a:t>Prove relationships and theorems about triangles. Solve mathematical and real-world problems involving postulates, relationships and theorems of triangles.</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264249"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559928"/>
            <a:ext cx="10432246" cy="470483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2800" b="1" dirty="0">
                <a:solidFill>
                  <a:schemeClr val="tx1"/>
                </a:solidFill>
              </a:rPr>
              <a:t>Content Objective</a:t>
            </a:r>
            <a:br>
              <a:rPr lang="en-US" sz="2800" b="1" dirty="0">
                <a:solidFill>
                  <a:schemeClr val="tx1"/>
                </a:solidFill>
              </a:rPr>
            </a:br>
            <a:r>
              <a:rPr lang="en-IN" sz="2800" dirty="0"/>
              <a:t>Students solve problems using inequalities in the angles and sides of a triangle.</a:t>
            </a:r>
            <a:br>
              <a:rPr lang="en-US" sz="2800" dirty="0"/>
            </a:br>
            <a:endParaRPr lang="en-US" sz="2800" dirty="0"/>
          </a:p>
          <a:p>
            <a:pPr>
              <a:spcBef>
                <a:spcPts val="1000"/>
              </a:spcBef>
            </a:pPr>
            <a:r>
              <a:rPr lang="en-US" sz="2800" b="1" dirty="0">
                <a:solidFill>
                  <a:schemeClr val="tx1"/>
                </a:solidFill>
              </a:rPr>
              <a:t>Language Objectives</a:t>
            </a:r>
          </a:p>
          <a:p>
            <a:pPr marL="291600" indent="-291600">
              <a:spcBef>
                <a:spcPts val="1000"/>
              </a:spcBef>
              <a:buFont typeface="Arial" panose="020B0604020202020204" pitchFamily="34" charset="0"/>
              <a:buChar char="•"/>
            </a:pPr>
            <a:r>
              <a:rPr lang="en-IN" sz="2800" dirty="0"/>
              <a:t>Students use </a:t>
            </a:r>
            <a:r>
              <a:rPr lang="en-IN" sz="2800" i="1" dirty="0"/>
              <a:t>greater than </a:t>
            </a:r>
            <a:r>
              <a:rPr lang="en-IN" sz="2800" dirty="0"/>
              <a:t>and </a:t>
            </a:r>
            <a:r>
              <a:rPr lang="en-IN" sz="2800" i="1" dirty="0"/>
              <a:t>less than </a:t>
            </a:r>
            <a:r>
              <a:rPr lang="en-IN" sz="2800" dirty="0"/>
              <a:t>to talk about solving problems involving using inequalities in the angles and sides of a triangle. </a:t>
            </a:r>
          </a:p>
          <a:p>
            <a:pPr marL="291600" indent="-291600">
              <a:spcBef>
                <a:spcPts val="1000"/>
              </a:spcBef>
              <a:buFont typeface="Arial" panose="020B0604020202020204" pitchFamily="34" charset="0"/>
              <a:buChar char="•"/>
            </a:pPr>
            <a:r>
              <a:rPr lang="en-IN" sz="2800" dirty="0"/>
              <a:t>To maximize linguistic and cognitive meta-awareness, students participate in MLR5: Co-Craft Questions and Problems. </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379327" cy="11897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Key Concept: </a:t>
            </a:r>
            <a:r>
              <a:rPr lang="en-IN" sz="2800" b="1" dirty="0"/>
              <a:t>Properties of Inequality </a:t>
            </a:r>
            <a:r>
              <a:rPr lang="en-IN" sz="2800" dirty="0">
                <a:solidFill>
                  <a:schemeClr val="tx1"/>
                </a:solidFill>
              </a:rPr>
              <a:t>	</a:t>
            </a:r>
          </a:p>
          <a:p>
            <a:r>
              <a:rPr lang="en-IN" sz="2800" b="1" dirty="0">
                <a:solidFill>
                  <a:schemeClr val="tx1"/>
                </a:solidFill>
              </a:rPr>
              <a:t>Comparison Property of Inequality </a:t>
            </a:r>
            <a:r>
              <a:rPr lang="en-IN" sz="2800" dirty="0">
                <a:solidFill>
                  <a:schemeClr val="tx1"/>
                </a:solidFill>
              </a:rPr>
              <a:t>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Angle Inequalities in One Triangle</a:t>
            </a:r>
            <a:endParaRPr lang="en-US" sz="2800" b="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80928305"/>
              </p:ext>
            </p:extLst>
          </p:nvPr>
        </p:nvGraphicFramePr>
        <p:xfrm>
          <a:off x="459873" y="2897579"/>
          <a:ext cx="9622278" cy="2194560"/>
        </p:xfrm>
        <a:graphic>
          <a:graphicData uri="http://schemas.openxmlformats.org/drawingml/2006/table">
            <a:tbl>
              <a:tblPr firstRow="1" bandRow="1">
                <a:tableStyleId>{2D5ABB26-0587-4C30-8999-92F81FD0307C}</a:tableStyleId>
              </a:tblPr>
              <a:tblGrid>
                <a:gridCol w="1704946">
                  <a:extLst>
                    <a:ext uri="{9D8B030D-6E8A-4147-A177-3AD203B41FA5}">
                      <a16:colId xmlns:a16="http://schemas.microsoft.com/office/drawing/2014/main" val="2278991438"/>
                    </a:ext>
                  </a:extLst>
                </a:gridCol>
                <a:gridCol w="7917332">
                  <a:extLst>
                    <a:ext uri="{9D8B030D-6E8A-4147-A177-3AD203B41FA5}">
                      <a16:colId xmlns:a16="http://schemas.microsoft.com/office/drawing/2014/main" val="3087442121"/>
                    </a:ext>
                  </a:extLst>
                </a:gridCol>
              </a:tblGrid>
              <a:tr h="1097280">
                <a:tc>
                  <a:txBody>
                    <a:bodyPr/>
                    <a:lstStyle/>
                    <a:p>
                      <a:r>
                        <a:rPr lang="en-IN" sz="2800" b="1"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800" b="0" i="0" u="none" strike="noStrike" kern="1200" baseline="0" dirty="0">
                          <a:solidFill>
                            <a:schemeClr val="tx2"/>
                          </a:solidFill>
                          <a:latin typeface="+mn-lt"/>
                          <a:ea typeface="+mn-ea"/>
                          <a:cs typeface="+mn-cs"/>
                        </a:rPr>
                        <a:t>The value of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must be less than, greater than, or equal to the value of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338172"/>
                  </a:ext>
                </a:extLst>
              </a:tr>
              <a:tr h="1097280">
                <a:tc>
                  <a:txBody>
                    <a:bodyPr/>
                    <a:lstStyle/>
                    <a:p>
                      <a:r>
                        <a:rPr lang="en-IN" sz="2800" b="1" dirty="0"/>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800" b="0" i="0" u="none" strike="noStrike" kern="1200" baseline="0" dirty="0">
                          <a:solidFill>
                            <a:schemeClr val="tx2"/>
                          </a:solidFill>
                          <a:latin typeface="+mn-lt"/>
                          <a:ea typeface="+mn-ea"/>
                          <a:cs typeface="+mn-cs"/>
                        </a:rPr>
                        <a:t>For all real numbers </a:t>
                      </a:r>
                      <a:r>
                        <a:rPr lang="en-IN" sz="2800" b="0" i="1" u="none" strike="noStrike" kern="1200" baseline="0" dirty="0">
                          <a:solidFill>
                            <a:schemeClr val="tx2"/>
                          </a:solidFill>
                          <a:latin typeface="+mn-lt"/>
                          <a:ea typeface="+mn-ea"/>
                          <a:cs typeface="+mn-cs"/>
                        </a:rPr>
                        <a:t>a</a:t>
                      </a:r>
                      <a:r>
                        <a:rPr lang="en-IN" sz="2800" b="0" i="0" u="none" strike="noStrike" kern="1200" baseline="0" dirty="0">
                          <a:solidFill>
                            <a:schemeClr val="tx2"/>
                          </a:solidFill>
                          <a:latin typeface="+mn-lt"/>
                          <a:ea typeface="+mn-ea"/>
                          <a:cs typeface="+mn-cs"/>
                        </a:rPr>
                        <a:t> and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the following is true: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&lt;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&gt;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or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5941574"/>
                  </a:ext>
                </a:extLst>
              </a:tr>
            </a:tbl>
          </a:graphicData>
        </a:graphic>
      </p:graphicFrame>
    </p:spTree>
    <p:extLst>
      <p:ext uri="{BB962C8B-B14F-4D97-AF65-F5344CB8AC3E}">
        <p14:creationId xmlns:p14="http://schemas.microsoft.com/office/powerpoint/2010/main" val="286817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5917176" cy="5247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Transitive Property of Inequality</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Angle Inequalities in One Triangle</a:t>
            </a:r>
            <a:endParaRPr lang="en-US" sz="2800" b="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35194260"/>
              </p:ext>
            </p:extLst>
          </p:nvPr>
        </p:nvGraphicFramePr>
        <p:xfrm>
          <a:off x="459873" y="2321332"/>
          <a:ext cx="10394174" cy="3930405"/>
        </p:xfrm>
        <a:graphic>
          <a:graphicData uri="http://schemas.openxmlformats.org/drawingml/2006/table">
            <a:tbl>
              <a:tblPr firstRow="1" bandRow="1">
                <a:tableStyleId>{2D5ABB26-0587-4C30-8999-92F81FD0307C}</a:tableStyleId>
              </a:tblPr>
              <a:tblGrid>
                <a:gridCol w="1841716">
                  <a:extLst>
                    <a:ext uri="{9D8B030D-6E8A-4147-A177-3AD203B41FA5}">
                      <a16:colId xmlns:a16="http://schemas.microsoft.com/office/drawing/2014/main" val="2278991438"/>
                    </a:ext>
                  </a:extLst>
                </a:gridCol>
                <a:gridCol w="8552458">
                  <a:extLst>
                    <a:ext uri="{9D8B030D-6E8A-4147-A177-3AD203B41FA5}">
                      <a16:colId xmlns:a16="http://schemas.microsoft.com/office/drawing/2014/main" val="3087442121"/>
                    </a:ext>
                  </a:extLst>
                </a:gridCol>
              </a:tblGrid>
              <a:tr h="1846907">
                <a:tc>
                  <a:txBody>
                    <a:bodyPr/>
                    <a:lstStyle/>
                    <a:p>
                      <a:r>
                        <a:rPr lang="en-IN" sz="2800" b="1"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600"/>
                        </a:spcAft>
                      </a:pPr>
                      <a:r>
                        <a:rPr lang="en-IN" sz="2800" b="0" i="0" u="none" strike="noStrike" kern="1200" baseline="0" dirty="0">
                          <a:solidFill>
                            <a:schemeClr val="tx2"/>
                          </a:solidFill>
                          <a:latin typeface="+mn-lt"/>
                          <a:ea typeface="+mn-ea"/>
                          <a:cs typeface="+mn-cs"/>
                        </a:rPr>
                        <a:t>If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is less than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and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is less than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then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is less than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If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is greater than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and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is greater than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then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is greater than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338172"/>
                  </a:ext>
                </a:extLst>
              </a:tr>
              <a:tr h="2055885">
                <a:tc>
                  <a:txBody>
                    <a:bodyPr/>
                    <a:lstStyle/>
                    <a:p>
                      <a:r>
                        <a:rPr lang="en-IN" sz="2800" b="1" dirty="0"/>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600"/>
                        </a:spcAft>
                      </a:pPr>
                      <a:r>
                        <a:rPr lang="en-IN" sz="2800" b="0" i="0" u="none" strike="noStrike" kern="1200" baseline="0" dirty="0">
                          <a:solidFill>
                            <a:schemeClr val="tx2"/>
                          </a:solidFill>
                          <a:latin typeface="+mn-lt"/>
                          <a:ea typeface="+mn-ea"/>
                          <a:cs typeface="+mn-cs"/>
                        </a:rPr>
                        <a:t>For all real numbers </a:t>
                      </a:r>
                      <a:r>
                        <a:rPr lang="en-IN" sz="2800" b="0" i="1" u="none" strike="noStrike" kern="1200" baseline="0" dirty="0">
                          <a:solidFill>
                            <a:schemeClr val="tx2"/>
                          </a:solidFill>
                          <a:latin typeface="+mn-lt"/>
                          <a:ea typeface="+mn-ea"/>
                          <a:cs typeface="+mn-cs"/>
                        </a:rPr>
                        <a:t>a</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and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the following are true. </a:t>
                      </a:r>
                    </a:p>
                    <a:p>
                      <a:r>
                        <a:rPr lang="en-IN" sz="2800" b="0" i="0" u="none" strike="noStrike" kern="1200" baseline="0" dirty="0">
                          <a:solidFill>
                            <a:schemeClr val="tx2"/>
                          </a:solidFill>
                          <a:latin typeface="+mn-lt"/>
                          <a:ea typeface="+mn-ea"/>
                          <a:cs typeface="+mn-cs"/>
                        </a:rPr>
                        <a:t>If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&lt;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and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&lt;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then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&lt;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If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&gt;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and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&gt;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then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&gt;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5941574"/>
                  </a:ext>
                </a:extLst>
              </a:tr>
            </a:tbl>
          </a:graphicData>
        </a:graphic>
      </p:graphicFrame>
    </p:spTree>
    <p:extLst>
      <p:ext uri="{BB962C8B-B14F-4D97-AF65-F5344CB8AC3E}">
        <p14:creationId xmlns:p14="http://schemas.microsoft.com/office/powerpoint/2010/main" val="16486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6"/>
            <a:ext cx="5917176" cy="5247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Addition Property of Inequality</a:t>
            </a:r>
            <a:endParaRPr lang="en-IN" sz="2800" dirty="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Angle Inequalities in One Triangle</a:t>
            </a:r>
            <a:endParaRPr lang="en-US" sz="2800" b="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12678488"/>
              </p:ext>
            </p:extLst>
          </p:nvPr>
        </p:nvGraphicFramePr>
        <p:xfrm>
          <a:off x="459873" y="2321332"/>
          <a:ext cx="10394174" cy="3154647"/>
        </p:xfrm>
        <a:graphic>
          <a:graphicData uri="http://schemas.openxmlformats.org/drawingml/2006/table">
            <a:tbl>
              <a:tblPr firstRow="1" bandRow="1">
                <a:tableStyleId>{2D5ABB26-0587-4C30-8999-92F81FD0307C}</a:tableStyleId>
              </a:tblPr>
              <a:tblGrid>
                <a:gridCol w="1841716">
                  <a:extLst>
                    <a:ext uri="{9D8B030D-6E8A-4147-A177-3AD203B41FA5}">
                      <a16:colId xmlns:a16="http://schemas.microsoft.com/office/drawing/2014/main" val="2278991438"/>
                    </a:ext>
                  </a:extLst>
                </a:gridCol>
                <a:gridCol w="8552458">
                  <a:extLst>
                    <a:ext uri="{9D8B030D-6E8A-4147-A177-3AD203B41FA5}">
                      <a16:colId xmlns:a16="http://schemas.microsoft.com/office/drawing/2014/main" val="3087442121"/>
                    </a:ext>
                  </a:extLst>
                </a:gridCol>
              </a:tblGrid>
              <a:tr h="1098762">
                <a:tc>
                  <a:txBody>
                    <a:bodyPr/>
                    <a:lstStyle/>
                    <a:p>
                      <a:r>
                        <a:rPr lang="en-IN" sz="2800" b="1"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800" b="0" i="0" u="none" strike="noStrike" kern="1200" baseline="0" dirty="0">
                          <a:solidFill>
                            <a:schemeClr val="tx2"/>
                          </a:solidFill>
                          <a:latin typeface="+mn-lt"/>
                          <a:ea typeface="+mn-ea"/>
                          <a:cs typeface="+mn-cs"/>
                        </a:rPr>
                        <a:t>If the same number is added to each side of a true inequality, then the resulting inequality is also true.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338172"/>
                  </a:ext>
                </a:extLst>
              </a:tr>
              <a:tr h="2055885">
                <a:tc>
                  <a:txBody>
                    <a:bodyPr/>
                    <a:lstStyle/>
                    <a:p>
                      <a:r>
                        <a:rPr lang="en-IN" sz="2800" b="1" dirty="0"/>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600"/>
                        </a:spcAft>
                      </a:pPr>
                      <a:r>
                        <a:rPr lang="en-IN" sz="2800" b="0" i="0" u="none" strike="noStrike" kern="1200" baseline="0" dirty="0">
                          <a:solidFill>
                            <a:schemeClr val="tx2"/>
                          </a:solidFill>
                          <a:latin typeface="+mn-lt"/>
                          <a:ea typeface="+mn-ea"/>
                          <a:cs typeface="+mn-cs"/>
                        </a:rPr>
                        <a:t>For all real numbers </a:t>
                      </a:r>
                      <a:r>
                        <a:rPr lang="en-IN" sz="2800" b="0" i="1" u="none" strike="noStrike" kern="1200" baseline="0" dirty="0">
                          <a:solidFill>
                            <a:schemeClr val="tx2"/>
                          </a:solidFill>
                          <a:latin typeface="+mn-lt"/>
                          <a:ea typeface="+mn-ea"/>
                          <a:cs typeface="+mn-cs"/>
                        </a:rPr>
                        <a:t>a</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and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the following are true. </a:t>
                      </a:r>
                    </a:p>
                    <a:p>
                      <a:r>
                        <a:rPr lang="en-IN" sz="2800" b="0" i="0" u="none" strike="noStrike" kern="1200" baseline="0" dirty="0">
                          <a:solidFill>
                            <a:schemeClr val="tx2"/>
                          </a:solidFill>
                          <a:latin typeface="+mn-lt"/>
                          <a:ea typeface="+mn-ea"/>
                          <a:cs typeface="+mn-cs"/>
                        </a:rPr>
                        <a:t>If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&gt;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then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 </a:t>
                      </a:r>
                      <a:r>
                        <a:rPr lang="en-IN" sz="2800" b="0" i="0" u="none" strike="noStrike" kern="1200" baseline="0" dirty="0">
                          <a:solidFill>
                            <a:schemeClr val="tx2"/>
                          </a:solidFill>
                          <a:latin typeface="+mn-lt"/>
                          <a:ea typeface="+mn-ea"/>
                          <a:cs typeface="+mn-cs"/>
                        </a:rPr>
                        <a:t>&gt;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If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&lt; </a:t>
                      </a:r>
                      <a:r>
                        <a:rPr lang="en-IN" sz="2800" b="0" i="1" u="none" strike="noStrike" kern="1200" baseline="0" dirty="0">
                          <a:solidFill>
                            <a:schemeClr val="tx2"/>
                          </a:solidFill>
                          <a:latin typeface="+mn-lt"/>
                          <a:ea typeface="+mn-ea"/>
                          <a:cs typeface="+mn-cs"/>
                        </a:rPr>
                        <a:t>b</a:t>
                      </a:r>
                      <a:r>
                        <a:rPr lang="en-IN" sz="2800" b="0" i="0" u="none" strike="noStrike" kern="1200" baseline="0" dirty="0">
                          <a:solidFill>
                            <a:schemeClr val="tx2"/>
                          </a:solidFill>
                          <a:latin typeface="+mn-lt"/>
                          <a:ea typeface="+mn-ea"/>
                          <a:cs typeface="+mn-cs"/>
                        </a:rPr>
                        <a:t>, then </a:t>
                      </a:r>
                      <a:r>
                        <a:rPr lang="en-IN" sz="2800" b="0" i="1" u="none" strike="noStrike" kern="1200" baseline="0" dirty="0">
                          <a:solidFill>
                            <a:schemeClr val="tx2"/>
                          </a:solidFill>
                          <a:latin typeface="+mn-lt"/>
                          <a:ea typeface="+mn-ea"/>
                          <a:cs typeface="+mn-cs"/>
                        </a:rPr>
                        <a:t>a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 </a:t>
                      </a:r>
                      <a:r>
                        <a:rPr lang="en-IN" sz="2800" b="0" i="0" u="none" strike="noStrike" kern="1200" baseline="0" dirty="0">
                          <a:solidFill>
                            <a:schemeClr val="tx2"/>
                          </a:solidFill>
                          <a:latin typeface="+mn-lt"/>
                          <a:ea typeface="+mn-ea"/>
                          <a:cs typeface="+mn-cs"/>
                        </a:rPr>
                        <a:t>&lt; </a:t>
                      </a:r>
                      <a:r>
                        <a:rPr lang="en-IN" sz="2800" b="0" i="1" u="none" strike="noStrike" kern="1200" baseline="0" dirty="0">
                          <a:solidFill>
                            <a:schemeClr val="tx2"/>
                          </a:solidFill>
                          <a:latin typeface="+mn-lt"/>
                          <a:ea typeface="+mn-ea"/>
                          <a:cs typeface="+mn-cs"/>
                        </a:rPr>
                        <a:t>b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a:t>
                      </a:r>
                      <a:r>
                        <a:rPr lang="en-IN"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5941574"/>
                  </a:ext>
                </a:extLst>
              </a:tr>
            </a:tbl>
          </a:graphicData>
        </a:graphic>
      </p:graphicFrame>
    </p:spTree>
    <p:extLst>
      <p:ext uri="{BB962C8B-B14F-4D97-AF65-F5344CB8AC3E}">
        <p14:creationId xmlns:p14="http://schemas.microsoft.com/office/powerpoint/2010/main" val="2197991545"/>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2.xml><?xml version="1.0" encoding="utf-8"?>
<ds:datastoreItem xmlns:ds="http://schemas.openxmlformats.org/officeDocument/2006/customXml" ds:itemID="{4CEEFA4F-C82A-4B25-9E0E-4F81FB9DC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0EC8B5-3819-4979-9120-C477F29E8895}">
  <ds:schemaRefs>
    <ds:schemaRef ds:uri="http://schemas.microsoft.com/office/2006/metadata/propertie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6742</TotalTime>
  <Words>2350</Words>
  <Application>Microsoft Office PowerPoint</Application>
  <PresentationFormat>Widescreen</PresentationFormat>
  <Paragraphs>188</Paragraphs>
  <Slides>36</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198</cp:revision>
  <cp:lastPrinted>2018-08-01T21:17:27Z</cp:lastPrinted>
  <dcterms:created xsi:type="dcterms:W3CDTF">2020-09-17T18:06:02Z</dcterms:created>
  <dcterms:modified xsi:type="dcterms:W3CDTF">2022-12-02T11:57:48Z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