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49"/>
  </p:notesMasterIdLst>
  <p:handoutMasterIdLst>
    <p:handoutMasterId r:id="rId50"/>
  </p:handoutMasterIdLst>
  <p:sldIdLst>
    <p:sldId id="327" r:id="rId6"/>
    <p:sldId id="261" r:id="rId7"/>
    <p:sldId id="376" r:id="rId8"/>
    <p:sldId id="303" r:id="rId9"/>
    <p:sldId id="377" r:id="rId10"/>
    <p:sldId id="304" r:id="rId11"/>
    <p:sldId id="305" r:id="rId12"/>
    <p:sldId id="441" r:id="rId13"/>
    <p:sldId id="406" r:id="rId14"/>
    <p:sldId id="404" r:id="rId15"/>
    <p:sldId id="331" r:id="rId16"/>
    <p:sldId id="319" r:id="rId17"/>
    <p:sldId id="332" r:id="rId18"/>
    <p:sldId id="407" r:id="rId19"/>
    <p:sldId id="408" r:id="rId20"/>
    <p:sldId id="409" r:id="rId21"/>
    <p:sldId id="410" r:id="rId22"/>
    <p:sldId id="384" r:id="rId23"/>
    <p:sldId id="385" r:id="rId24"/>
    <p:sldId id="412" r:id="rId25"/>
    <p:sldId id="413" r:id="rId26"/>
    <p:sldId id="414" r:id="rId27"/>
    <p:sldId id="388" r:id="rId28"/>
    <p:sldId id="415" r:id="rId29"/>
    <p:sldId id="416" r:id="rId30"/>
    <p:sldId id="417" r:id="rId31"/>
    <p:sldId id="393" r:id="rId32"/>
    <p:sldId id="394" r:id="rId33"/>
    <p:sldId id="418" r:id="rId34"/>
    <p:sldId id="419" r:id="rId35"/>
    <p:sldId id="420" r:id="rId36"/>
    <p:sldId id="437" r:id="rId37"/>
    <p:sldId id="421" r:id="rId38"/>
    <p:sldId id="422" r:id="rId39"/>
    <p:sldId id="423" r:id="rId40"/>
    <p:sldId id="424" r:id="rId41"/>
    <p:sldId id="431" r:id="rId42"/>
    <p:sldId id="432" r:id="rId43"/>
    <p:sldId id="433" r:id="rId44"/>
    <p:sldId id="402" r:id="rId45"/>
    <p:sldId id="434" r:id="rId46"/>
    <p:sldId id="438" r:id="rId47"/>
    <p:sldId id="439" r:id="rId4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12" userDrawn="1">
          <p15:clr>
            <a:srgbClr val="A4A3A4"/>
          </p15:clr>
        </p15:guide>
        <p15:guide id="2" orient="horz" pos="3024"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0" userDrawn="1">
          <p15:clr>
            <a:srgbClr val="A4A3A4"/>
          </p15:clr>
        </p15:guide>
        <p15:guide id="7" orient="horz" pos="3432" userDrawn="1">
          <p15:clr>
            <a:srgbClr val="A4A3A4"/>
          </p15:clr>
        </p15:guide>
        <p15:guide id="8" orient="horz" pos="3120" userDrawn="1">
          <p15:clr>
            <a:srgbClr val="A4A3A4"/>
          </p15:clr>
        </p15:guide>
        <p15:guide id="9" pos="48" userDrawn="1">
          <p15:clr>
            <a:srgbClr val="A4A3A4"/>
          </p15:clr>
        </p15:guide>
        <p15:guide id="10" pos="384"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Nithiyanadhan Rajagopal" initials="NR" lastIdx="1" clrIdx="1">
    <p:extLst>
      <p:ext uri="{19B8F6BF-5375-455C-9EA6-DF929625EA0E}">
        <p15:presenceInfo xmlns:p15="http://schemas.microsoft.com/office/powerpoint/2012/main" userId="S::Nithiyanandhan.R@spi-global.com::7ab3c0d7-e1d9-4568-9b85-35969e8fd21e" providerId="AD"/>
      </p:ext>
    </p:extLst>
  </p:cmAuthor>
  <p:cmAuthor id="3" name="Schilling, Kate" initials="SK" lastIdx="2" clrIdx="2">
    <p:extLst>
      <p:ext uri="{19B8F6BF-5375-455C-9EA6-DF929625EA0E}">
        <p15:presenceInfo xmlns:p15="http://schemas.microsoft.com/office/powerpoint/2012/main" userId="S::Kate.Schilling@mheducation.com::208af9e5-fb00-4cc1-af35-d15ed655bb62" providerId="AD"/>
      </p:ext>
    </p:extLst>
  </p:cmAuthor>
  <p:cmAuthor id="4" name="Gowthami D" initials="GD" lastIdx="1" clrIdx="3">
    <p:extLst>
      <p:ext uri="{19B8F6BF-5375-455C-9EA6-DF929625EA0E}">
        <p15:presenceInfo xmlns:p15="http://schemas.microsoft.com/office/powerpoint/2012/main" userId="S::D.Gowthami@spi-global.com::66d66eb3-f333-4bee-83bc-5dd82344484a" providerId="AD"/>
      </p:ext>
    </p:extLst>
  </p:cmAuthor>
  <p:cmAuthor id="5" name="Oxley, Angela" initials="OA" lastIdx="1" clrIdx="4">
    <p:extLst>
      <p:ext uri="{19B8F6BF-5375-455C-9EA6-DF929625EA0E}">
        <p15:presenceInfo xmlns:p15="http://schemas.microsoft.com/office/powerpoint/2012/main" userId="S::angela.oxley@mheducation.com::2701a8e4-ff8b-43b5-b1ab-b049b2cef0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175A"/>
    <a:srgbClr val="00B050"/>
    <a:srgbClr val="B96D00"/>
    <a:srgbClr val="9F2241"/>
    <a:srgbClr val="720F11"/>
    <a:srgbClr val="00A6B9"/>
    <a:srgbClr val="00C7C3"/>
    <a:srgbClr val="02F0DE"/>
    <a:srgbClr val="33F0E1"/>
    <a:srgbClr val="FFB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EC4E8E-2C0A-4766-B46F-564EB3F8E734}" v="50" dt="2022-01-10T15:15:54.7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84" autoAdjust="0"/>
    <p:restoredTop sz="83362" autoAdjust="0"/>
  </p:normalViewPr>
  <p:slideViewPr>
    <p:cSldViewPr snapToGrid="0">
      <p:cViewPr varScale="1">
        <p:scale>
          <a:sx n="69" d="100"/>
          <a:sy n="69" d="100"/>
        </p:scale>
        <p:origin x="1325" y="58"/>
      </p:cViewPr>
      <p:guideLst>
        <p:guide pos="1512"/>
        <p:guide orient="horz" pos="3024"/>
        <p:guide orient="horz" pos="384"/>
        <p:guide orient="horz" pos="2520"/>
        <p:guide orient="horz" pos="1080"/>
        <p:guide orient="horz" pos="1680"/>
        <p:guide orient="horz" pos="3432"/>
        <p:guide orient="horz" pos="3120"/>
        <p:guide pos="48"/>
        <p:guide pos="384"/>
        <p:guide pos="6480"/>
        <p:guide pos="2597"/>
        <p:guide pos="288"/>
        <p:guide orient="horz" pos="2160"/>
        <p:guide orient="horz" pos="216"/>
        <p:guide orient="horz" pos="936"/>
        <p:guide pos="4368"/>
        <p:guide pos="7296"/>
        <p:guide pos="3288"/>
        <p:guide pos="5904"/>
        <p:guide pos="5568"/>
      </p:guideLst>
    </p:cSldViewPr>
  </p:slideViewPr>
  <p:outlineViewPr>
    <p:cViewPr>
      <p:scale>
        <a:sx n="33" d="100"/>
        <a:sy n="33" d="100"/>
      </p:scale>
      <p:origin x="0" y="-14411"/>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9/22/2024</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9/22/2024</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dirty="0"/>
          </a:p>
        </p:txBody>
      </p:sp>
    </p:spTree>
    <p:extLst>
      <p:ext uri="{BB962C8B-B14F-4D97-AF65-F5344CB8AC3E}">
        <p14:creationId xmlns:p14="http://schemas.microsoft.com/office/powerpoint/2010/main" val="1394221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41</a:t>
            </a:fld>
            <a:endParaRPr lang="en-US" dirty="0"/>
          </a:p>
        </p:txBody>
      </p:sp>
    </p:spTree>
    <p:extLst>
      <p:ext uri="{BB962C8B-B14F-4D97-AF65-F5344CB8AC3E}">
        <p14:creationId xmlns:p14="http://schemas.microsoft.com/office/powerpoint/2010/main" val="4056542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rPr>
              <a:t>5.39 units </a:t>
            </a:r>
          </a:p>
          <a:p>
            <a:r>
              <a:rPr lang="en-US" sz="1200" dirty="0">
                <a:solidFill>
                  <a:srgbClr val="FF0000"/>
                </a:solidFill>
              </a:rPr>
              <a:t>4.47 units</a:t>
            </a:r>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42</a:t>
            </a:fld>
            <a:endParaRPr lang="en-US" dirty="0"/>
          </a:p>
        </p:txBody>
      </p:sp>
    </p:spTree>
    <p:extLst>
      <p:ext uri="{BB962C8B-B14F-4D97-AF65-F5344CB8AC3E}">
        <p14:creationId xmlns:p14="http://schemas.microsoft.com/office/powerpoint/2010/main" val="2950914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rPr>
              <a:t>2.85 units</a:t>
            </a:r>
          </a:p>
          <a:p>
            <a:r>
              <a:rPr lang="en-US" sz="1200" dirty="0">
                <a:solidFill>
                  <a:srgbClr val="FF0000"/>
                </a:solidFill>
              </a:rPr>
              <a:t>1.46 units</a:t>
            </a:r>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43</a:t>
            </a:fld>
            <a:endParaRPr lang="en-US" dirty="0"/>
          </a:p>
        </p:txBody>
      </p:sp>
    </p:spTree>
    <p:extLst>
      <p:ext uri="{BB962C8B-B14F-4D97-AF65-F5344CB8AC3E}">
        <p14:creationId xmlns:p14="http://schemas.microsoft.com/office/powerpoint/2010/main" val="734047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cs typeface="Arial" panose="020B0604020202020204" pitchFamily="34" charset="0"/>
              </a:rPr>
              <a:t>2.24</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cs typeface="Arial" panose="020B0604020202020204" pitchFamily="34" charset="0"/>
              </a:rPr>
              <a:t>6.71</a:t>
            </a:r>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cs typeface="Arial" panose="020B0604020202020204" pitchFamily="34" charset="0"/>
              </a:rPr>
              <a:t>9.27</a:t>
            </a:r>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cs typeface="Arial" panose="020B0604020202020204" pitchFamily="34" charset="0"/>
              </a:rPr>
              <a:t>11.49</a:t>
            </a:r>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16</a:t>
            </a:r>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dirty="0"/>
          </a:p>
        </p:txBody>
      </p:sp>
    </p:spTree>
    <p:extLst>
      <p:ext uri="{BB962C8B-B14F-4D97-AF65-F5344CB8AC3E}">
        <p14:creationId xmlns:p14="http://schemas.microsoft.com/office/powerpoint/2010/main" val="935974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21</a:t>
            </a:fld>
            <a:endParaRPr lang="en-US" dirty="0"/>
          </a:p>
        </p:txBody>
      </p:sp>
    </p:spTree>
    <p:extLst>
      <p:ext uri="{BB962C8B-B14F-4D97-AF65-F5344CB8AC3E}">
        <p14:creationId xmlns:p14="http://schemas.microsoft.com/office/powerpoint/2010/main" val="3405595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solidFill>
                  <a:srgbClr val="FF0000"/>
                </a:solidFill>
              </a:rPr>
              <a:t>5.7 units</a:t>
            </a: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22</a:t>
            </a:fld>
            <a:endParaRPr lang="en-US" dirty="0"/>
          </a:p>
        </p:txBody>
      </p:sp>
    </p:spTree>
    <p:extLst>
      <p:ext uri="{BB962C8B-B14F-4D97-AF65-F5344CB8AC3E}">
        <p14:creationId xmlns:p14="http://schemas.microsoft.com/office/powerpoint/2010/main" val="94544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25</a:t>
            </a:fld>
            <a:endParaRPr lang="en-US" dirty="0"/>
          </a:p>
        </p:txBody>
      </p:sp>
    </p:spTree>
    <p:extLst>
      <p:ext uri="{BB962C8B-B14F-4D97-AF65-F5344CB8AC3E}">
        <p14:creationId xmlns:p14="http://schemas.microsoft.com/office/powerpoint/2010/main" val="3853267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solidFill>
                  <a:srgbClr val="FF0000"/>
                </a:solidFill>
              </a:rPr>
              <a:t>B</a:t>
            </a: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26</a:t>
            </a:fld>
            <a:endParaRPr lang="en-US" dirty="0"/>
          </a:p>
        </p:txBody>
      </p:sp>
    </p:spTree>
    <p:extLst>
      <p:ext uri="{BB962C8B-B14F-4D97-AF65-F5344CB8AC3E}">
        <p14:creationId xmlns:p14="http://schemas.microsoft.com/office/powerpoint/2010/main" val="3562029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38</a:t>
            </a:fld>
            <a:endParaRPr lang="en-US" dirty="0"/>
          </a:p>
        </p:txBody>
      </p:sp>
    </p:spTree>
    <p:extLst>
      <p:ext uri="{BB962C8B-B14F-4D97-AF65-F5344CB8AC3E}">
        <p14:creationId xmlns:p14="http://schemas.microsoft.com/office/powerpoint/2010/main" val="2029626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uFill>
                  <a:solidFill>
                    <a:schemeClr val="tx2"/>
                  </a:solidFill>
                </a:uFill>
              </a:rPr>
              <a:t>6.32</a:t>
            </a:r>
            <a:r>
              <a:rPr lang="en-IN" sz="1200" dirty="0">
                <a:solidFill>
                  <a:srgbClr val="FF0000"/>
                </a:solidFill>
              </a:rPr>
              <a:t> units</a:t>
            </a: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39</a:t>
            </a:fld>
            <a:endParaRPr lang="en-US" dirty="0"/>
          </a:p>
        </p:txBody>
      </p:sp>
    </p:spTree>
    <p:extLst>
      <p:ext uri="{BB962C8B-B14F-4D97-AF65-F5344CB8AC3E}">
        <p14:creationId xmlns:p14="http://schemas.microsoft.com/office/powerpoint/2010/main" val="2260259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40</a:t>
            </a:fld>
            <a:endParaRPr lang="en-US" dirty="0"/>
          </a:p>
        </p:txBody>
      </p:sp>
    </p:spTree>
    <p:extLst>
      <p:ext uri="{BB962C8B-B14F-4D97-AF65-F5344CB8AC3E}">
        <p14:creationId xmlns:p14="http://schemas.microsoft.com/office/powerpoint/2010/main" val="1034642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9/22/2024</a:t>
            </a:fld>
            <a:endParaRPr lang="en-US" dirty="0"/>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 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i="0" u="none" strike="noStrike" kern="1200" baseline="0" dirty="0">
                <a:solidFill>
                  <a:schemeClr val="tx2"/>
                </a:solidFill>
                <a:latin typeface="+mn-lt"/>
                <a:ea typeface="+mn-ea"/>
                <a:cs typeface="+mn-cs"/>
              </a:rPr>
              <a:t>Perpendiculars and Distance </a:t>
            </a: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73386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solidFill>
                  <a:srgbClr val="33175A"/>
                </a:solidFill>
                <a:latin typeface="Arial" panose="020B0604020202020204" pitchFamily="34" charset="0"/>
                <a:cs typeface="Arial" panose="020B0604020202020204" pitchFamily="34" charset="0"/>
              </a:rPr>
              <a:t>Section 3-10</a:t>
            </a:r>
            <a:endParaRPr lang="en-US" sz="3600" b="1" dirty="0">
              <a:solidFill>
                <a:srgbClr val="33175A"/>
              </a:solidFill>
              <a:latin typeface="Arial" panose="020B0604020202020204" pitchFamily="34" charset="0"/>
              <a:cs typeface="Arial" panose="020B0604020202020204" pitchFamily="34" charset="0"/>
            </a:endParaRPr>
          </a:p>
          <a:p>
            <a:endParaRPr lang="en-US" sz="3600" b="1" dirty="0">
              <a:solidFill>
                <a:srgbClr val="33175A"/>
              </a:solidFill>
              <a:latin typeface="Arial" panose="020B0604020202020204" pitchFamily="34" charset="0"/>
              <a:cs typeface="Arial" panose="020B0604020202020204" pitchFamily="34" charset="0"/>
            </a:endParaRPr>
          </a:p>
          <a:p>
            <a:r>
              <a:rPr lang="en-US" sz="3600" b="1" dirty="0">
                <a:solidFill>
                  <a:srgbClr val="33175A"/>
                </a:solidFill>
                <a:latin typeface="Arial" panose="020B0604020202020204" pitchFamily="34" charset="0"/>
                <a:cs typeface="Arial" panose="020B0604020202020204" pitchFamily="34" charset="0"/>
              </a:rPr>
              <a:t>Perpendiculars and Distance  </a:t>
            </a:r>
          </a:p>
        </p:txBody>
      </p:sp>
    </p:spTree>
    <p:extLst>
      <p:ext uri="{BB962C8B-B14F-4D97-AF65-F5344CB8AC3E}">
        <p14:creationId xmlns:p14="http://schemas.microsoft.com/office/powerpoint/2010/main" val="234523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160377" cy="149255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Just as there is one shortest distance from </a:t>
                </a:r>
                <a:r>
                  <a:rPr lang="en-US" sz="2800" i="1" dirty="0"/>
                  <a:t>C </a:t>
                </a:r>
                <a:r>
                  <a:rPr lang="en-US" sz="2800" dirty="0"/>
                  <a:t>to </a:t>
                </a:r>
                <a14:m>
                  <m:oMath xmlns:m="http://schemas.openxmlformats.org/officeDocument/2006/math">
                    <m:acc>
                      <m:accPr>
                        <m:chr m:val="⃡"/>
                        <m:ctrlPr>
                          <a:rPr lang="en-US" sz="2800" i="1">
                            <a:latin typeface="Cambria Math" panose="02040503050406030204" pitchFamily="18" charset="0"/>
                          </a:rPr>
                        </m:ctrlPr>
                      </m:accPr>
                      <m:e>
                        <m:r>
                          <a:rPr lang="en-IN" sz="2800" i="1">
                            <a:latin typeface="Cambria Math" panose="02040503050406030204" pitchFamily="18" charset="0"/>
                          </a:rPr>
                          <m:t>𝐴𝐵</m:t>
                        </m:r>
                      </m:e>
                    </m:acc>
                  </m:oMath>
                </a14:m>
                <a:r>
                  <a:rPr lang="en-US" sz="2800" dirty="0"/>
                  <a:t>, there is exactly one line that passes through </a:t>
                </a:r>
                <a:r>
                  <a:rPr lang="en-US" sz="2800" i="1" dirty="0"/>
                  <a:t>C </a:t>
                </a:r>
                <a:r>
                  <a:rPr lang="en-US" sz="2800" dirty="0"/>
                  <a:t>and is perpendicular to </a:t>
                </a:r>
                <a14:m>
                  <m:oMath xmlns:m="http://schemas.openxmlformats.org/officeDocument/2006/math">
                    <m:acc>
                      <m:accPr>
                        <m:chr m:val="⃡"/>
                        <m:ctrlPr>
                          <a:rPr lang="en-US" sz="2800" i="1">
                            <a:latin typeface="Cambria Math" panose="02040503050406030204" pitchFamily="18" charset="0"/>
                          </a:rPr>
                        </m:ctrlPr>
                      </m:accPr>
                      <m:e>
                        <m:r>
                          <a:rPr lang="en-IN" sz="2800" i="1">
                            <a:latin typeface="Cambria Math" panose="02040503050406030204" pitchFamily="18" charset="0"/>
                          </a:rPr>
                          <m:t>𝐴𝐵</m:t>
                        </m:r>
                      </m:e>
                    </m:acc>
                  </m:oMath>
                </a14:m>
                <a:r>
                  <a:rPr lang="en-US" sz="2800" dirty="0"/>
                  <a:t>.</a:t>
                </a: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5"/>
                <a:ext cx="9160377" cy="1492555"/>
              </a:xfrm>
              <a:prstGeom prst="rect">
                <a:avLst/>
              </a:prstGeom>
              <a:blipFill>
                <a:blip r:embed="rId2"/>
                <a:stretch>
                  <a:fillRect l="-1331" t="-408" b="-10612"/>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Distance Between a Point and a Line </a:t>
            </a:r>
          </a:p>
        </p:txBody>
      </p:sp>
      <p:graphicFrame>
        <p:nvGraphicFramePr>
          <p:cNvPr id="5" name="Table 4"/>
          <p:cNvGraphicFramePr>
            <a:graphicFrameLocks noGrp="1"/>
          </p:cNvGraphicFramePr>
          <p:nvPr>
            <p:extLst>
              <p:ext uri="{D42A27DB-BD31-4B8C-83A1-F6EECF244321}">
                <p14:modId xmlns:p14="http://schemas.microsoft.com/office/powerpoint/2010/main" val="2221136615"/>
              </p:ext>
            </p:extLst>
          </p:nvPr>
        </p:nvGraphicFramePr>
        <p:xfrm>
          <a:off x="521711" y="3289170"/>
          <a:ext cx="8826500" cy="2690706"/>
        </p:xfrm>
        <a:graphic>
          <a:graphicData uri="http://schemas.openxmlformats.org/drawingml/2006/table">
            <a:tbl>
              <a:tblPr firstRow="1" bandRow="1">
                <a:tableStyleId>{5C22544A-7EE6-4342-B048-85BDC9FD1C3A}</a:tableStyleId>
              </a:tblPr>
              <a:tblGrid>
                <a:gridCol w="5397500">
                  <a:extLst>
                    <a:ext uri="{9D8B030D-6E8A-4147-A177-3AD203B41FA5}">
                      <a16:colId xmlns:a16="http://schemas.microsoft.com/office/drawing/2014/main" val="3914084382"/>
                    </a:ext>
                  </a:extLst>
                </a:gridCol>
                <a:gridCol w="3429000">
                  <a:extLst>
                    <a:ext uri="{9D8B030D-6E8A-4147-A177-3AD203B41FA5}">
                      <a16:colId xmlns:a16="http://schemas.microsoft.com/office/drawing/2014/main" val="1106742048"/>
                    </a:ext>
                  </a:extLst>
                </a:gridCol>
              </a:tblGrid>
              <a:tr h="537633">
                <a:tc gridSpan="2">
                  <a:txBody>
                    <a:bodyPr/>
                    <a:lstStyle/>
                    <a:p>
                      <a:r>
                        <a:rPr lang="en-US" sz="2800" b="1" i="0" u="none" strike="noStrike" kern="1200" baseline="0" dirty="0">
                          <a:solidFill>
                            <a:sysClr val="windowText" lastClr="000000"/>
                          </a:solidFill>
                          <a:latin typeface="+mn-lt"/>
                          <a:ea typeface="+mn-ea"/>
                          <a:cs typeface="+mn-cs"/>
                        </a:rPr>
                        <a:t>Postulate 3.14: </a:t>
                      </a:r>
                      <a:r>
                        <a:rPr lang="en-US" sz="2800" b="1" i="0" u="none" strike="noStrike" kern="1200" baseline="0" dirty="0">
                          <a:solidFill>
                            <a:schemeClr val="tx2"/>
                          </a:solidFill>
                          <a:latin typeface="+mn-lt"/>
                          <a:ea typeface="+mn-ea"/>
                          <a:cs typeface="+mn-cs"/>
                        </a:rPr>
                        <a:t>Perpendicular Postulate</a:t>
                      </a:r>
                      <a:endParaRPr lang="en-US" sz="2800" b="0" i="0" u="none" strike="noStrike" kern="1200" baseline="0" dirty="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2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763122661"/>
                  </a:ext>
                </a:extLst>
              </a:tr>
              <a:tr h="2153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2"/>
                          </a:solidFill>
                          <a:latin typeface="+mn-lt"/>
                          <a:ea typeface="+mn-ea"/>
                          <a:cs typeface="+mn-cs"/>
                        </a:rPr>
                        <a:t>If given a line and a point not on the line, then there exists exactly one line through the point that is perpendicular to the given line.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2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0524106"/>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041" y="3984011"/>
            <a:ext cx="2512729" cy="1872033"/>
          </a:xfrm>
          <a:prstGeom prst="rect">
            <a:avLst/>
          </a:prstGeom>
        </p:spPr>
      </p:pic>
    </p:spTree>
    <p:extLst>
      <p:ext uri="{BB962C8B-B14F-4D97-AF65-F5344CB8AC3E}">
        <p14:creationId xmlns:p14="http://schemas.microsoft.com/office/powerpoint/2010/main" val="2883648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Distance from a Point to a Line on the Coordinate Plane </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999817"/>
            <a:ext cx="6400800" cy="182594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Line </a:t>
            </a:r>
            <a:r>
              <a:rPr lang="en-US" sz="2800" b="1" i="1" dirty="0">
                <a:solidFill>
                  <a:schemeClr val="tx1"/>
                </a:solidFill>
              </a:rPr>
              <a:t>ℓ </a:t>
            </a:r>
            <a:r>
              <a:rPr lang="en-US" sz="2800" b="1" dirty="0">
                <a:solidFill>
                  <a:schemeClr val="tx1"/>
                </a:solidFill>
              </a:rPr>
              <a:t>contains points (1, 2) and (5,  4). Find the distance between line 𝓁</a:t>
            </a:r>
            <a:r>
              <a:rPr lang="en-US" sz="2800" b="1" i="1" dirty="0">
                <a:solidFill>
                  <a:schemeClr val="tx1"/>
                </a:solidFill>
              </a:rPr>
              <a:t> </a:t>
            </a:r>
            <a:r>
              <a:rPr lang="en-US" sz="2800" b="1" dirty="0">
                <a:solidFill>
                  <a:schemeClr val="tx1"/>
                </a:solidFill>
              </a:rPr>
              <a:t>and the point </a:t>
            </a:r>
            <a:r>
              <a:rPr lang="en-US" sz="2800" b="1" i="1" dirty="0">
                <a:solidFill>
                  <a:schemeClr val="tx1"/>
                </a:solidFill>
              </a:rPr>
              <a:t>P</a:t>
            </a:r>
            <a:r>
              <a:rPr lang="en-US" sz="2800" b="1" dirty="0">
                <a:solidFill>
                  <a:schemeClr val="tx1"/>
                </a:solidFill>
              </a:rPr>
              <a:t>(1,  7). </a:t>
            </a:r>
          </a:p>
        </p:txBody>
      </p:sp>
      <p:pic>
        <p:nvPicPr>
          <p:cNvPr id="5" name="Picture 4">
            <a:extLst>
              <a:ext uri="{FF2B5EF4-FFF2-40B4-BE49-F238E27FC236}">
                <a16:creationId xmlns:a16="http://schemas.microsoft.com/office/drawing/2014/main" id="{0ACB047A-73A9-4FB7-B178-61991475D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2172279"/>
            <a:ext cx="3727647" cy="3681626"/>
          </a:xfrm>
          <a:prstGeom prst="rect">
            <a:avLst/>
          </a:prstGeom>
        </p:spPr>
      </p:pic>
    </p:spTree>
    <p:extLst>
      <p:ext uri="{BB962C8B-B14F-4D97-AF65-F5344CB8AC3E}">
        <p14:creationId xmlns:p14="http://schemas.microsoft.com/office/powerpoint/2010/main" val="392669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Distance from a Point to a Line on the Coordinate Plane </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6"/>
            <a:ext cx="6340977" cy="188638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800" b="1" dirty="0">
                <a:solidFill>
                  <a:schemeClr val="tx1"/>
                </a:solidFill>
              </a:rPr>
              <a:t>Step 1 Find the equation of line 𝓁. </a:t>
            </a:r>
            <a:endParaRPr lang="en-US" sz="2800" dirty="0">
              <a:solidFill>
                <a:schemeClr val="tx1"/>
              </a:solidFill>
            </a:endParaRPr>
          </a:p>
          <a:p>
            <a:r>
              <a:rPr lang="en-US" sz="2800" dirty="0"/>
              <a:t>Begin by finding the slope of the line through points (</a:t>
            </a:r>
            <a:r>
              <a:rPr lang="en-US" sz="2800" dirty="0">
                <a:solidFill>
                  <a:schemeClr val="accent3">
                    <a:lumMod val="75000"/>
                  </a:schemeClr>
                </a:solidFill>
              </a:rPr>
              <a:t>1</a:t>
            </a:r>
            <a:r>
              <a:rPr lang="en-US" sz="2800" dirty="0"/>
              <a:t>, </a:t>
            </a:r>
            <a:r>
              <a:rPr lang="en-US" sz="2800" dirty="0">
                <a:solidFill>
                  <a:srgbClr val="00B050"/>
                </a:solidFill>
              </a:rPr>
              <a:t>2</a:t>
            </a:r>
            <a:r>
              <a:rPr lang="en-US" sz="2800" dirty="0"/>
              <a:t>) and (</a:t>
            </a:r>
            <a:r>
              <a:rPr lang="en-US" sz="2800" dirty="0">
                <a:solidFill>
                  <a:schemeClr val="accent3">
                    <a:lumMod val="75000"/>
                  </a:schemeClr>
                </a:solidFill>
              </a:rPr>
              <a:t>5</a:t>
            </a:r>
            <a:r>
              <a:rPr lang="en-US" sz="2800" dirty="0"/>
              <a:t>, </a:t>
            </a:r>
            <a:r>
              <a:rPr lang="en-US" sz="2800" dirty="0">
                <a:solidFill>
                  <a:srgbClr val="00B050"/>
                </a:solidFill>
              </a:rPr>
              <a:t>4</a:t>
            </a:r>
            <a:r>
              <a:rPr lang="en-US" sz="2800" dirty="0"/>
              <a:t>). </a:t>
            </a:r>
            <a:endParaRPr lang="en-US"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2172279"/>
            <a:ext cx="3727647" cy="3681626"/>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688473" y="4131780"/>
                <a:ext cx="4784450" cy="879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b="0" i="1" smtClean="0">
                          <a:solidFill>
                            <a:srgbClr val="0070C0"/>
                          </a:solidFill>
                          <a:latin typeface="Cambria Math" panose="02040503050406030204" pitchFamily="18" charset="0"/>
                        </a:rPr>
                        <m:t>𝑚</m:t>
                      </m:r>
                      <m:r>
                        <a:rPr lang="en-US" sz="2800" i="1"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sSub>
                            <m:sSubPr>
                              <m:ctrlPr>
                                <a:rPr lang="en-US" sz="2800" i="1" smtClean="0">
                                  <a:solidFill>
                                    <a:srgbClr val="00B050"/>
                                  </a:solidFill>
                                  <a:latin typeface="Cambria Math" panose="02040503050406030204" pitchFamily="18" charset="0"/>
                                </a:rPr>
                              </m:ctrlPr>
                            </m:sSubPr>
                            <m:e>
                              <m:r>
                                <a:rPr lang="en-IN" sz="2800" b="0" i="1" smtClean="0">
                                  <a:solidFill>
                                    <a:srgbClr val="00B050"/>
                                  </a:solidFill>
                                  <a:latin typeface="Cambria Math" panose="02040503050406030204" pitchFamily="18" charset="0"/>
                                </a:rPr>
                                <m:t>𝑦</m:t>
                              </m:r>
                            </m:e>
                            <m:sub>
                              <m:r>
                                <a:rPr lang="en-IN" sz="2800" b="0" i="1" smtClean="0">
                                  <a:solidFill>
                                    <a:srgbClr val="00B050"/>
                                  </a:solidFill>
                                  <a:latin typeface="Cambria Math" panose="02040503050406030204" pitchFamily="18" charset="0"/>
                                </a:rPr>
                                <m:t>2</m:t>
                              </m:r>
                            </m:sub>
                          </m:sSub>
                          <m:r>
                            <a:rPr lang="en-IN" sz="2800" b="0" i="1" smtClean="0">
                              <a:solidFill>
                                <a:schemeClr val="tx1"/>
                              </a:solidFill>
                              <a:latin typeface="Cambria Math" panose="02040503050406030204" pitchFamily="18" charset="0"/>
                            </a:rPr>
                            <m:t>−</m:t>
                          </m:r>
                          <m:sSub>
                            <m:sSubPr>
                              <m:ctrlPr>
                                <a:rPr lang="en-US" sz="2800" i="1" smtClean="0">
                                  <a:solidFill>
                                    <a:srgbClr val="00B050"/>
                                  </a:solidFill>
                                  <a:latin typeface="Cambria Math" panose="02040503050406030204" pitchFamily="18" charset="0"/>
                                </a:rPr>
                              </m:ctrlPr>
                            </m:sSubPr>
                            <m:e>
                              <m:r>
                                <a:rPr lang="en-IN" sz="2800" i="1">
                                  <a:solidFill>
                                    <a:srgbClr val="00B050"/>
                                  </a:solidFill>
                                  <a:latin typeface="Cambria Math" panose="02040503050406030204" pitchFamily="18" charset="0"/>
                                </a:rPr>
                                <m:t>𝑦</m:t>
                              </m:r>
                            </m:e>
                            <m:sub>
                              <m:r>
                                <a:rPr lang="en-IN" sz="2800" b="0" i="1" smtClean="0">
                                  <a:solidFill>
                                    <a:srgbClr val="00B050"/>
                                  </a:solidFill>
                                  <a:latin typeface="Cambria Math" panose="02040503050406030204" pitchFamily="18" charset="0"/>
                                </a:rPr>
                                <m:t>1</m:t>
                              </m:r>
                            </m:sub>
                          </m:sSub>
                        </m:num>
                        <m:den>
                          <m:sSub>
                            <m:sSubPr>
                              <m:ctrlPr>
                                <a:rPr lang="en-US" sz="2800" i="1" smtClean="0">
                                  <a:solidFill>
                                    <a:schemeClr val="accent3">
                                      <a:lumMod val="75000"/>
                                    </a:schemeClr>
                                  </a:solidFill>
                                  <a:latin typeface="Cambria Math" panose="02040503050406030204" pitchFamily="18" charset="0"/>
                                </a:rPr>
                              </m:ctrlPr>
                            </m:sSubPr>
                            <m:e>
                              <m:r>
                                <a:rPr lang="en-IN" sz="2800" b="0" i="1" smtClean="0">
                                  <a:solidFill>
                                    <a:schemeClr val="accent3">
                                      <a:lumMod val="75000"/>
                                    </a:schemeClr>
                                  </a:solidFill>
                                  <a:latin typeface="Cambria Math" panose="02040503050406030204" pitchFamily="18" charset="0"/>
                                </a:rPr>
                                <m:t>𝑥</m:t>
                              </m:r>
                            </m:e>
                            <m:sub>
                              <m:r>
                                <a:rPr lang="en-IN" sz="2800" b="0" i="1" smtClean="0">
                                  <a:solidFill>
                                    <a:schemeClr val="accent3">
                                      <a:lumMod val="75000"/>
                                    </a:schemeClr>
                                  </a:solidFill>
                                  <a:latin typeface="Cambria Math" panose="02040503050406030204" pitchFamily="18" charset="0"/>
                                </a:rPr>
                                <m:t>2</m:t>
                              </m:r>
                            </m:sub>
                          </m:sSub>
                          <m:r>
                            <a:rPr lang="en-IN" sz="2800" b="0" i="1" smtClean="0">
                              <a:solidFill>
                                <a:schemeClr val="tx2"/>
                              </a:solidFill>
                              <a:latin typeface="Cambria Math" panose="02040503050406030204" pitchFamily="18" charset="0"/>
                            </a:rPr>
                            <m:t>−</m:t>
                          </m:r>
                          <m:sSub>
                            <m:sSubPr>
                              <m:ctrlPr>
                                <a:rPr lang="en-US" sz="2800" i="1" smtClean="0">
                                  <a:solidFill>
                                    <a:schemeClr val="accent3">
                                      <a:lumMod val="75000"/>
                                    </a:schemeClr>
                                  </a:solidFill>
                                  <a:latin typeface="Cambria Math" panose="02040503050406030204" pitchFamily="18" charset="0"/>
                                </a:rPr>
                              </m:ctrlPr>
                            </m:sSubPr>
                            <m:e>
                              <m:r>
                                <a:rPr lang="en-IN" sz="2800" b="0" i="1" smtClean="0">
                                  <a:solidFill>
                                    <a:schemeClr val="accent3">
                                      <a:lumMod val="75000"/>
                                    </a:schemeClr>
                                  </a:solidFill>
                                  <a:latin typeface="Cambria Math" panose="02040503050406030204" pitchFamily="18" charset="0"/>
                                </a:rPr>
                                <m:t>𝑥</m:t>
                              </m:r>
                            </m:e>
                            <m:sub>
                              <m:r>
                                <a:rPr lang="en-IN" sz="2800" b="0" i="1" smtClean="0">
                                  <a:solidFill>
                                    <a:schemeClr val="accent3">
                                      <a:lumMod val="75000"/>
                                    </a:schemeClr>
                                  </a:solidFill>
                                  <a:latin typeface="Cambria Math" panose="02040503050406030204" pitchFamily="18" charset="0"/>
                                </a:rPr>
                                <m:t>1</m:t>
                              </m:r>
                            </m:sub>
                          </m:sSub>
                        </m:den>
                      </m:f>
                      <m:r>
                        <a:rPr lang="en-IN" sz="2800" b="0" i="1" smtClean="0">
                          <a:solidFill>
                            <a:schemeClr val="tx2"/>
                          </a:solidFill>
                          <a:latin typeface="Cambria Math" panose="02040503050406030204" pitchFamily="18" charset="0"/>
                        </a:rPr>
                        <m:t>=</m:t>
                      </m:r>
                      <m:f>
                        <m:fPr>
                          <m:ctrlPr>
                            <a:rPr lang="en-IN" sz="2800" b="0" i="1" smtClean="0">
                              <a:solidFill>
                                <a:schemeClr val="tx2"/>
                              </a:solidFill>
                              <a:latin typeface="Cambria Math" panose="02040503050406030204" pitchFamily="18" charset="0"/>
                            </a:rPr>
                          </m:ctrlPr>
                        </m:fPr>
                        <m:num>
                          <m:r>
                            <a:rPr lang="en-IN" sz="2800" b="0" i="1" smtClean="0">
                              <a:solidFill>
                                <a:srgbClr val="00B050"/>
                              </a:solidFill>
                              <a:latin typeface="Cambria Math" panose="02040503050406030204" pitchFamily="18" charset="0"/>
                            </a:rPr>
                            <m:t>4</m:t>
                          </m:r>
                          <m:r>
                            <a:rPr lang="en-IN" sz="2800" b="0" i="1" smtClean="0">
                              <a:solidFill>
                                <a:schemeClr val="tx2"/>
                              </a:solidFill>
                              <a:latin typeface="Cambria Math" panose="02040503050406030204" pitchFamily="18" charset="0"/>
                            </a:rPr>
                            <m:t>−</m:t>
                          </m:r>
                          <m:r>
                            <a:rPr lang="en-IN" sz="2800" b="0" i="1" smtClean="0">
                              <a:solidFill>
                                <a:srgbClr val="00B050"/>
                              </a:solidFill>
                              <a:latin typeface="Cambria Math" panose="02040503050406030204" pitchFamily="18" charset="0"/>
                            </a:rPr>
                            <m:t>2</m:t>
                          </m:r>
                        </m:num>
                        <m:den>
                          <m:r>
                            <a:rPr lang="en-IN" sz="2800" b="0" i="1" smtClean="0">
                              <a:solidFill>
                                <a:schemeClr val="accent3">
                                  <a:lumMod val="75000"/>
                                </a:schemeClr>
                              </a:solidFill>
                              <a:latin typeface="Cambria Math" panose="02040503050406030204" pitchFamily="18" charset="0"/>
                            </a:rPr>
                            <m:t>5</m:t>
                          </m:r>
                          <m:r>
                            <a:rPr lang="en-IN" sz="2800" b="0" i="1" smtClean="0">
                              <a:solidFill>
                                <a:schemeClr val="tx2"/>
                              </a:solidFill>
                              <a:latin typeface="Cambria Math" panose="02040503050406030204" pitchFamily="18" charset="0"/>
                            </a:rPr>
                            <m:t>−</m:t>
                          </m:r>
                          <m:r>
                            <a:rPr lang="en-IN" sz="2800" b="0" i="1" smtClean="0">
                              <a:solidFill>
                                <a:schemeClr val="accent3">
                                  <a:lumMod val="75000"/>
                                </a:schemeClr>
                              </a:solidFill>
                              <a:latin typeface="Cambria Math" panose="02040503050406030204" pitchFamily="18" charset="0"/>
                            </a:rPr>
                            <m:t>1</m:t>
                          </m:r>
                        </m:den>
                      </m:f>
                      <m:r>
                        <a:rPr lang="en-IN" sz="2800" b="0" i="1" smtClean="0">
                          <a:solidFill>
                            <a:schemeClr val="tx2"/>
                          </a:solidFill>
                          <a:latin typeface="Cambria Math" panose="02040503050406030204" pitchFamily="18" charset="0"/>
                        </a:rPr>
                        <m:t>=</m:t>
                      </m:r>
                      <m:f>
                        <m:fPr>
                          <m:ctrlPr>
                            <a:rPr lang="en-IN" sz="2800" b="0" i="1" smtClean="0">
                              <a:solidFill>
                                <a:schemeClr val="tx2"/>
                              </a:solidFill>
                              <a:latin typeface="Cambria Math" panose="02040503050406030204" pitchFamily="18" charset="0"/>
                            </a:rPr>
                          </m:ctrlPr>
                        </m:fPr>
                        <m:num>
                          <m:r>
                            <a:rPr lang="en-IN" sz="2800" b="0" i="1" smtClean="0">
                              <a:solidFill>
                                <a:schemeClr val="tx2"/>
                              </a:solidFill>
                              <a:latin typeface="Cambria Math" panose="02040503050406030204" pitchFamily="18" charset="0"/>
                            </a:rPr>
                            <m:t>2</m:t>
                          </m:r>
                        </m:num>
                        <m:den>
                          <m:r>
                            <a:rPr lang="en-IN" sz="2800" b="0" i="1" smtClean="0">
                              <a:solidFill>
                                <a:schemeClr val="tx2"/>
                              </a:solidFill>
                              <a:latin typeface="Cambria Math" panose="02040503050406030204" pitchFamily="18" charset="0"/>
                            </a:rPr>
                            <m:t>4</m:t>
                          </m:r>
                        </m:den>
                      </m:f>
                      <m:r>
                        <a:rPr lang="en-IN" sz="2800" b="0" i="1" smtClean="0">
                          <a:solidFill>
                            <a:schemeClr val="tx2"/>
                          </a:solidFill>
                          <a:latin typeface="Cambria Math" panose="02040503050406030204" pitchFamily="18" charset="0"/>
                        </a:rPr>
                        <m:t> </m:t>
                      </m:r>
                      <m:r>
                        <m:rPr>
                          <m:sty m:val="p"/>
                        </m:rPr>
                        <a:rPr lang="en-IN" sz="2800" b="0" i="0" smtClean="0">
                          <a:solidFill>
                            <a:schemeClr val="tx2"/>
                          </a:solidFill>
                          <a:latin typeface="Cambria Math" panose="02040503050406030204" pitchFamily="18" charset="0"/>
                        </a:rPr>
                        <m:t>or</m:t>
                      </m:r>
                      <m:r>
                        <a:rPr lang="en-IN" sz="2800" b="0" i="1" smtClean="0">
                          <a:solidFill>
                            <a:schemeClr val="tx2"/>
                          </a:solidFill>
                          <a:latin typeface="Cambria Math" panose="02040503050406030204" pitchFamily="18" charset="0"/>
                        </a:rPr>
                        <m:t> </m:t>
                      </m:r>
                      <m:f>
                        <m:fPr>
                          <m:ctrlPr>
                            <a:rPr lang="en-IN" sz="2800" b="0" i="1" smtClean="0">
                              <a:solidFill>
                                <a:schemeClr val="tx2"/>
                              </a:solidFill>
                              <a:latin typeface="Cambria Math" panose="02040503050406030204" pitchFamily="18" charset="0"/>
                            </a:rPr>
                          </m:ctrlPr>
                        </m:fPr>
                        <m:num>
                          <m:r>
                            <a:rPr lang="en-IN" sz="2800" b="0" i="1" smtClean="0">
                              <a:solidFill>
                                <a:schemeClr val="tx2"/>
                              </a:solidFill>
                              <a:latin typeface="Cambria Math" panose="02040503050406030204" pitchFamily="18" charset="0"/>
                            </a:rPr>
                            <m:t>1</m:t>
                          </m:r>
                        </m:num>
                        <m:den>
                          <m:r>
                            <a:rPr lang="en-IN" sz="2800" b="0" i="1" smtClean="0">
                              <a:solidFill>
                                <a:schemeClr val="tx2"/>
                              </a:solidFill>
                              <a:latin typeface="Cambria Math" panose="02040503050406030204" pitchFamily="18" charset="0"/>
                            </a:rPr>
                            <m:t>2</m:t>
                          </m:r>
                        </m:den>
                      </m:f>
                    </m:oMath>
                  </m:oMathPara>
                </a14:m>
                <a:endParaRPr lang="en-US" sz="2800" dirty="0">
                  <a:solidFill>
                    <a:schemeClr val="tx2"/>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88473" y="4131780"/>
                <a:ext cx="4784450" cy="87992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99004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Distance from a Point to a Line on the Coordinate Plane </a:t>
            </a:r>
          </a:p>
        </p:txBody>
      </p:sp>
      <p:sp>
        <p:nvSpPr>
          <p:cNvPr id="5" name="Content Placeholder 2">
            <a:extLst>
              <a:ext uri="{FF2B5EF4-FFF2-40B4-BE49-F238E27FC236}">
                <a16:creationId xmlns:a16="http://schemas.microsoft.com/office/drawing/2014/main" id="{66BD4E7D-0912-754B-9237-13B457F2A578}"/>
              </a:ext>
            </a:extLst>
          </p:cNvPr>
          <p:cNvSpPr txBox="1">
            <a:spLocks/>
          </p:cNvSpPr>
          <p:nvPr/>
        </p:nvSpPr>
        <p:spPr>
          <a:xfrm>
            <a:off x="459873" y="1716038"/>
            <a:ext cx="9160377" cy="51478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Then write the equation of the line using the point (1, 2). </a:t>
            </a:r>
            <a:endParaRPr lang="en-US" sz="2800" b="1"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019268361"/>
                  </p:ext>
                </p:extLst>
              </p:nvPr>
            </p:nvGraphicFramePr>
            <p:xfrm>
              <a:off x="976061" y="2537993"/>
              <a:ext cx="8128000" cy="2631313"/>
            </p:xfrm>
            <a:graphic>
              <a:graphicData uri="http://schemas.openxmlformats.org/drawingml/2006/table">
                <a:tbl>
                  <a:tblPr firstRow="1" bandRow="1">
                    <a:tableStyleId>{5C22544A-7EE6-4342-B048-85BDC9FD1C3A}</a:tableStyleId>
                  </a:tblPr>
                  <a:tblGrid>
                    <a:gridCol w="3272089">
                      <a:extLst>
                        <a:ext uri="{9D8B030D-6E8A-4147-A177-3AD203B41FA5}">
                          <a16:colId xmlns:a16="http://schemas.microsoft.com/office/drawing/2014/main" val="1292561894"/>
                        </a:ext>
                      </a:extLst>
                    </a:gridCol>
                    <a:gridCol w="4855911">
                      <a:extLst>
                        <a:ext uri="{9D8B030D-6E8A-4147-A177-3AD203B41FA5}">
                          <a16:colId xmlns:a16="http://schemas.microsoft.com/office/drawing/2014/main" val="471797156"/>
                        </a:ext>
                      </a:extLst>
                    </a:gridCol>
                  </a:tblGrid>
                  <a:tr h="548640">
                    <a:tc>
                      <a:txBody>
                        <a:bodyPr/>
                        <a:lstStyle/>
                        <a:p>
                          <a14:m>
                            <m:oMath xmlns:m="http://schemas.openxmlformats.org/officeDocument/2006/math">
                              <m:r>
                                <a:rPr lang="en-US" sz="2800" b="0" i="1" u="none" strike="noStrike" kern="1200" baseline="0" dirty="0" smtClean="0">
                                  <a:solidFill>
                                    <a:srgbClr val="00B050"/>
                                  </a:solidFill>
                                  <a:latin typeface="Cambria Math" panose="02040503050406030204" pitchFamily="18" charset="0"/>
                                  <a:ea typeface="+mn-ea"/>
                                  <a:cs typeface="+mn-cs"/>
                                </a:rPr>
                                <m:t>𝑦</m:t>
                              </m:r>
                              <m:r>
                                <a:rPr lang="en-US" sz="2800" b="0" i="1" u="none" strike="noStrike" kern="1200" baseline="0" dirty="0">
                                  <a:solidFill>
                                    <a:schemeClr val="tx2"/>
                                  </a:solidFill>
                                  <a:latin typeface="Cambria Math" panose="02040503050406030204" pitchFamily="18" charset="0"/>
                                  <a:ea typeface="+mn-ea"/>
                                  <a:cs typeface="+mn-cs"/>
                                </a:rPr>
                                <m:t>=</m:t>
                              </m:r>
                              <m:r>
                                <a:rPr lang="en-US" sz="2800" b="0" i="1" u="none" strike="noStrike" kern="1200" baseline="0" dirty="0">
                                  <a:solidFill>
                                    <a:srgbClr val="0070C0"/>
                                  </a:solidFill>
                                  <a:latin typeface="Cambria Math" panose="02040503050406030204" pitchFamily="18" charset="0"/>
                                  <a:ea typeface="+mn-ea"/>
                                  <a:cs typeface="+mn-cs"/>
                                </a:rPr>
                                <m:t>𝑚</m:t>
                              </m:r>
                              <m:r>
                                <a:rPr lang="en-US" sz="2800" b="0" i="1" u="none" strike="noStrike" kern="1200" baseline="0" dirty="0">
                                  <a:solidFill>
                                    <a:schemeClr val="accent3">
                                      <a:lumMod val="75000"/>
                                    </a:schemeClr>
                                  </a:solidFill>
                                  <a:latin typeface="Cambria Math" panose="02040503050406030204" pitchFamily="18" charset="0"/>
                                  <a:ea typeface="+mn-ea"/>
                                  <a:cs typeface="+mn-cs"/>
                                </a:rPr>
                                <m:t>𝑥</m:t>
                              </m:r>
                              <m:r>
                                <a:rPr lang="en-US" sz="2800" b="0" i="1" u="none" strike="noStrike" kern="1200" baseline="0" dirty="0">
                                  <a:solidFill>
                                    <a:schemeClr val="tx2"/>
                                  </a:solidFill>
                                  <a:latin typeface="Cambria Math" panose="02040503050406030204" pitchFamily="18" charset="0"/>
                                  <a:ea typeface="+mn-ea"/>
                                  <a:cs typeface="+mn-cs"/>
                                </a:rPr>
                                <m:t>+</m:t>
                              </m:r>
                              <m:r>
                                <a:rPr lang="en-US" sz="2800" b="0" i="1" u="none" strike="noStrike" kern="1200" baseline="0" dirty="0">
                                  <a:solidFill>
                                    <a:schemeClr val="tx2"/>
                                  </a:solidFill>
                                  <a:latin typeface="Cambria Math" panose="02040503050406030204" pitchFamily="18" charset="0"/>
                                  <a:ea typeface="+mn-ea"/>
                                  <a:cs typeface="+mn-cs"/>
                                </a:rPr>
                                <m:t>𝑏</m:t>
                              </m:r>
                            </m:oMath>
                          </a14:m>
                          <a:r>
                            <a:rPr lang="en-US" sz="2800" dirty="0">
                              <a:solidFill>
                                <a:schemeClr val="tx2"/>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800" b="0" i="0" u="none" strike="noStrike" kern="1200" baseline="0" dirty="0">
                              <a:solidFill>
                                <a:srgbClr val="0070C0"/>
                              </a:solidFill>
                              <a:latin typeface="+mn-lt"/>
                              <a:ea typeface="+mn-ea"/>
                              <a:cs typeface="+mn-cs"/>
                            </a:rPr>
                            <a:t>Slope-intercept form</a:t>
                          </a:r>
                          <a:endParaRPr lang="en-US" sz="28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33708815"/>
                      </a:ext>
                    </a:extLst>
                  </a:tr>
                  <a:tr h="548640">
                    <a:tc>
                      <a:txBody>
                        <a:bodyPr/>
                        <a:lstStyle/>
                        <a:p>
                          <a:pPr marL="231775" marR="0" lvl="0" indent="-231775"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IN" sz="2800" b="0" i="1" smtClean="0">
                                  <a:solidFill>
                                    <a:srgbClr val="00B050"/>
                                  </a:solidFill>
                                  <a:latin typeface="Cambria Math" panose="02040503050406030204" pitchFamily="18" charset="0"/>
                                </a:rPr>
                                <m:t>2</m:t>
                              </m:r>
                              <m:r>
                                <a:rPr lang="en-IN" sz="2800" b="0" i="1" smtClean="0">
                                  <a:solidFill>
                                    <a:schemeClr val="tx2"/>
                                  </a:solidFill>
                                  <a:latin typeface="Cambria Math" panose="02040503050406030204" pitchFamily="18" charset="0"/>
                                </a:rPr>
                                <m:t>=</m:t>
                              </m:r>
                              <m:f>
                                <m:fPr>
                                  <m:ctrlPr>
                                    <a:rPr lang="en-IN" sz="2800" b="0" i="1" smtClean="0">
                                      <a:solidFill>
                                        <a:srgbClr val="0070C0"/>
                                      </a:solidFill>
                                      <a:latin typeface="Cambria Math" panose="02040503050406030204" pitchFamily="18" charset="0"/>
                                    </a:rPr>
                                  </m:ctrlPr>
                                </m:fPr>
                                <m:num>
                                  <m:r>
                                    <a:rPr lang="en-IN" sz="2800" b="0" i="1" smtClean="0">
                                      <a:solidFill>
                                        <a:srgbClr val="0070C0"/>
                                      </a:solidFill>
                                      <a:latin typeface="Cambria Math" panose="02040503050406030204" pitchFamily="18" charset="0"/>
                                    </a:rPr>
                                    <m:t>1</m:t>
                                  </m:r>
                                </m:num>
                                <m:den>
                                  <m:r>
                                    <a:rPr lang="en-IN" sz="2800" b="0" i="1" smtClean="0">
                                      <a:solidFill>
                                        <a:srgbClr val="0070C0"/>
                                      </a:solidFill>
                                      <a:latin typeface="Cambria Math" panose="02040503050406030204" pitchFamily="18" charset="0"/>
                                    </a:rPr>
                                    <m:t>2</m:t>
                                  </m:r>
                                </m:den>
                              </m:f>
                              <m:d>
                                <m:dPr>
                                  <m:ctrlPr>
                                    <a:rPr lang="en-IN" sz="2800" b="0" i="1" smtClean="0">
                                      <a:solidFill>
                                        <a:srgbClr val="B96D00"/>
                                      </a:solidFill>
                                      <a:latin typeface="Cambria Math" panose="02040503050406030204" pitchFamily="18" charset="0"/>
                                    </a:rPr>
                                  </m:ctrlPr>
                                </m:dPr>
                                <m:e>
                                  <m:r>
                                    <a:rPr lang="en-IN" sz="2800" b="0" i="1" smtClean="0">
                                      <a:solidFill>
                                        <a:srgbClr val="B96D00"/>
                                      </a:solidFill>
                                      <a:latin typeface="Cambria Math" panose="02040503050406030204" pitchFamily="18" charset="0"/>
                                    </a:rPr>
                                    <m:t>1</m:t>
                                  </m:r>
                                </m:e>
                              </m:d>
                              <m:r>
                                <a:rPr lang="en-IN" sz="2800" b="0" i="1" smtClean="0">
                                  <a:solidFill>
                                    <a:schemeClr val="tx2"/>
                                  </a:solidFill>
                                  <a:latin typeface="Cambria Math" panose="02040503050406030204" pitchFamily="18" charset="0"/>
                                </a:rPr>
                                <m:t>+</m:t>
                              </m:r>
                              <m:r>
                                <a:rPr lang="en-IN" sz="2800" b="0" i="1" smtClean="0">
                                  <a:solidFill>
                                    <a:schemeClr val="tx2"/>
                                  </a:solidFill>
                                  <a:latin typeface="Cambria Math" panose="02040503050406030204" pitchFamily="18" charset="0"/>
                                </a:rPr>
                                <m:t>𝑏</m:t>
                              </m:r>
                            </m:oMath>
                          </a14:m>
                          <a:r>
                            <a:rPr lang="en-US" sz="2800" dirty="0">
                              <a:solidFill>
                                <a:schemeClr val="tx2"/>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800" b="0" i="0" u="none" strike="noStrike" kern="1200" baseline="0" dirty="0">
                              <a:solidFill>
                                <a:srgbClr val="0070C0"/>
                              </a:solidFill>
                              <a:latin typeface="+mn-lt"/>
                              <a:ea typeface="+mn-ea"/>
                              <a:cs typeface="+mn-cs"/>
                            </a:rPr>
                            <a:t> </a:t>
                          </a:r>
                          <a14:m>
                            <m:oMath xmlns:m="http://schemas.openxmlformats.org/officeDocument/2006/math">
                              <m:r>
                                <a:rPr lang="en-IN" sz="2800" b="0" i="1" u="none" strike="noStrike" kern="1200" baseline="0" smtClean="0">
                                  <a:solidFill>
                                    <a:srgbClr val="0070C0"/>
                                  </a:solidFill>
                                  <a:latin typeface="Cambria Math" panose="02040503050406030204" pitchFamily="18" charset="0"/>
                                  <a:ea typeface="+mn-ea"/>
                                  <a:cs typeface="+mn-cs"/>
                                </a:rPr>
                                <m:t>𝑚</m:t>
                              </m:r>
                              <m:r>
                                <a:rPr lang="en-IN" sz="2800" b="0" i="0" u="none" strike="noStrike" kern="1200" baseline="0" smtClean="0">
                                  <a:solidFill>
                                    <a:srgbClr val="0070C0"/>
                                  </a:solidFill>
                                  <a:latin typeface="Cambria Math" panose="02040503050406030204" pitchFamily="18" charset="0"/>
                                  <a:ea typeface="+mn-ea"/>
                                  <a:cs typeface="+mn-cs"/>
                                </a:rPr>
                                <m:t>=</m:t>
                              </m:r>
                              <m:f>
                                <m:fPr>
                                  <m:ctrlPr>
                                    <a:rPr lang="en-US" sz="2800" b="0" i="1" u="none" strike="noStrike" kern="1200" baseline="0" smtClean="0">
                                      <a:solidFill>
                                        <a:srgbClr val="0070C0"/>
                                      </a:solidFill>
                                      <a:latin typeface="Cambria Math" panose="02040503050406030204" pitchFamily="18" charset="0"/>
                                      <a:ea typeface="+mn-ea"/>
                                      <a:cs typeface="+mn-cs"/>
                                    </a:rPr>
                                  </m:ctrlPr>
                                </m:fPr>
                                <m:num>
                                  <m:r>
                                    <a:rPr lang="en-IN" sz="2800" b="0" i="1" u="none" strike="noStrike" kern="1200" baseline="0" smtClean="0">
                                      <a:solidFill>
                                        <a:srgbClr val="0070C0"/>
                                      </a:solidFill>
                                      <a:latin typeface="Cambria Math" panose="02040503050406030204" pitchFamily="18" charset="0"/>
                                      <a:ea typeface="+mn-ea"/>
                                      <a:cs typeface="+mn-cs"/>
                                    </a:rPr>
                                    <m:t>1</m:t>
                                  </m:r>
                                </m:num>
                                <m:den>
                                  <m:r>
                                    <a:rPr lang="en-IN" sz="2800" b="0" i="1" u="none" strike="noStrike" kern="1200" baseline="0" smtClean="0">
                                      <a:solidFill>
                                        <a:srgbClr val="0070C0"/>
                                      </a:solidFill>
                                      <a:latin typeface="Cambria Math" panose="02040503050406030204" pitchFamily="18" charset="0"/>
                                      <a:ea typeface="+mn-ea"/>
                                      <a:cs typeface="+mn-cs"/>
                                    </a:rPr>
                                    <m:t>2</m:t>
                                  </m:r>
                                </m:den>
                              </m:f>
                              <m:r>
                                <a:rPr lang="en-IN" sz="2800" b="0" i="1" u="none" strike="noStrike" kern="1200" baseline="0" smtClean="0">
                                  <a:solidFill>
                                    <a:srgbClr val="0070C0"/>
                                  </a:solidFill>
                                  <a:latin typeface="Cambria Math" panose="02040503050406030204" pitchFamily="18" charset="0"/>
                                  <a:ea typeface="+mn-ea"/>
                                  <a:cs typeface="+mn-cs"/>
                                </a:rPr>
                                <m:t> </m:t>
                              </m:r>
                            </m:oMath>
                          </a14:m>
                          <a:r>
                            <a:rPr lang="en-US" sz="2800" b="0" i="0" u="none" strike="noStrike" kern="1200" baseline="0" dirty="0">
                              <a:solidFill>
                                <a:srgbClr val="0070C0"/>
                              </a:solidFill>
                              <a:latin typeface="+mn-lt"/>
                              <a:ea typeface="+mn-ea"/>
                              <a:cs typeface="+mn-cs"/>
                            </a:rPr>
                            <a:t>and (</a:t>
                          </a:r>
                          <a:r>
                            <a:rPr lang="en-US" sz="2800" b="0" i="1" u="none" strike="noStrike" kern="1200" baseline="0" dirty="0">
                              <a:solidFill>
                                <a:srgbClr val="0070C0"/>
                              </a:solidFill>
                              <a:latin typeface="+mn-lt"/>
                              <a:ea typeface="+mn-ea"/>
                              <a:cs typeface="+mn-cs"/>
                            </a:rPr>
                            <a:t>x</a:t>
                          </a:r>
                          <a:r>
                            <a:rPr lang="en-US" sz="2800" b="0" i="0" u="none" strike="noStrike" kern="1200" baseline="0" dirty="0">
                              <a:solidFill>
                                <a:srgbClr val="0070C0"/>
                              </a:solidFill>
                              <a:latin typeface="+mn-lt"/>
                              <a:ea typeface="+mn-ea"/>
                              <a:cs typeface="+mn-cs"/>
                            </a:rPr>
                            <a:t>, </a:t>
                          </a:r>
                          <a:r>
                            <a:rPr lang="en-US" sz="2800" b="0" i="1" u="none" strike="noStrike" kern="1200" baseline="0" dirty="0">
                              <a:solidFill>
                                <a:srgbClr val="0070C0"/>
                              </a:solidFill>
                              <a:latin typeface="+mn-lt"/>
                              <a:ea typeface="+mn-ea"/>
                              <a:cs typeface="+mn-cs"/>
                            </a:rPr>
                            <a:t>y</a:t>
                          </a:r>
                          <a:r>
                            <a:rPr lang="en-US" sz="2800" b="0" i="0" u="none" strike="noStrike" kern="1200" baseline="0" dirty="0">
                              <a:solidFill>
                                <a:srgbClr val="0070C0"/>
                              </a:solidFill>
                              <a:latin typeface="+mn-lt"/>
                              <a:ea typeface="+mn-ea"/>
                              <a:cs typeface="+mn-cs"/>
                            </a:rPr>
                            <a:t>) = (1, 2) </a:t>
                          </a:r>
                          <a:endParaRPr lang="en-US" sz="28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86873484"/>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IN" sz="2800" b="0" i="1" smtClean="0">
                                  <a:solidFill>
                                    <a:schemeClr val="tx2"/>
                                  </a:solidFill>
                                  <a:latin typeface="Cambria Math" panose="02040503050406030204" pitchFamily="18" charset="0"/>
                                </a:rPr>
                                <m:t>2=</m:t>
                              </m:r>
                              <m:f>
                                <m:fPr>
                                  <m:ctrlPr>
                                    <a:rPr lang="en-IN" sz="2800" b="0" i="1" smtClean="0">
                                      <a:solidFill>
                                        <a:schemeClr val="tx2"/>
                                      </a:solidFill>
                                      <a:latin typeface="Cambria Math" panose="02040503050406030204" pitchFamily="18" charset="0"/>
                                    </a:rPr>
                                  </m:ctrlPr>
                                </m:fPr>
                                <m:num>
                                  <m:r>
                                    <a:rPr lang="en-IN" sz="2800" b="0" i="1" smtClean="0">
                                      <a:solidFill>
                                        <a:schemeClr val="tx2"/>
                                      </a:solidFill>
                                      <a:latin typeface="Cambria Math" panose="02040503050406030204" pitchFamily="18" charset="0"/>
                                    </a:rPr>
                                    <m:t>1</m:t>
                                  </m:r>
                                </m:num>
                                <m:den>
                                  <m:r>
                                    <a:rPr lang="en-IN" sz="2800" b="0" i="1" smtClean="0">
                                      <a:solidFill>
                                        <a:schemeClr val="tx2"/>
                                      </a:solidFill>
                                      <a:latin typeface="Cambria Math" panose="02040503050406030204" pitchFamily="18" charset="0"/>
                                    </a:rPr>
                                    <m:t>2</m:t>
                                  </m:r>
                                </m:den>
                              </m:f>
                              <m:r>
                                <a:rPr lang="en-IN" sz="2800" b="0" i="1" smtClean="0">
                                  <a:solidFill>
                                    <a:schemeClr val="tx2"/>
                                  </a:solidFill>
                                  <a:latin typeface="Cambria Math" panose="02040503050406030204" pitchFamily="18" charset="0"/>
                                </a:rPr>
                                <m:t>+</m:t>
                              </m:r>
                              <m:r>
                                <a:rPr lang="en-IN" sz="2800" b="0" i="1" smtClean="0">
                                  <a:solidFill>
                                    <a:schemeClr val="tx2"/>
                                  </a:solidFill>
                                  <a:latin typeface="Cambria Math" panose="02040503050406030204" pitchFamily="18" charset="0"/>
                                </a:rPr>
                                <m:t>𝑏</m:t>
                              </m:r>
                            </m:oMath>
                          </a14:m>
                          <a:r>
                            <a:rPr lang="en-US" sz="2800" dirty="0">
                              <a:solidFill>
                                <a:schemeClr val="tx2"/>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Simplify.</a:t>
                          </a:r>
                          <a:endParaRPr lang="en-US" sz="28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50618256"/>
                      </a:ext>
                    </a:extLst>
                  </a:tr>
                  <a:tr h="548640">
                    <a:tc>
                      <a:txBody>
                        <a:bodyPr/>
                        <a:lstStyle/>
                        <a:p>
                          <a14:m>
                            <m:oMath xmlns:m="http://schemas.openxmlformats.org/officeDocument/2006/math">
                              <m:f>
                                <m:fPr>
                                  <m:ctrlPr>
                                    <a:rPr lang="en-IN"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3</m:t>
                                  </m:r>
                                </m:num>
                                <m:den>
                                  <m:r>
                                    <a:rPr lang="en-IN" sz="2800" b="0" i="1" smtClean="0">
                                      <a:solidFill>
                                        <a:schemeClr val="tx2"/>
                                      </a:solidFill>
                                      <a:latin typeface="Cambria Math" panose="02040503050406030204" pitchFamily="18" charset="0"/>
                                    </a:rPr>
                                    <m:t>2</m:t>
                                  </m:r>
                                </m:den>
                              </m:f>
                              <m:r>
                                <a:rPr lang="en-IN" sz="2800" b="0" i="1" smtClean="0">
                                  <a:solidFill>
                                    <a:schemeClr val="tx2"/>
                                  </a:solidFill>
                                  <a:latin typeface="Cambria Math" panose="02040503050406030204" pitchFamily="18" charset="0"/>
                                </a:rPr>
                                <m:t>=</m:t>
                              </m:r>
                              <m:r>
                                <a:rPr lang="en-IN" sz="2800" b="0" i="1" smtClean="0">
                                  <a:solidFill>
                                    <a:schemeClr val="tx2"/>
                                  </a:solidFill>
                                  <a:latin typeface="Cambria Math" panose="02040503050406030204" pitchFamily="18" charset="0"/>
                                </a:rPr>
                                <m:t>𝑏</m:t>
                              </m:r>
                            </m:oMath>
                          </a14:m>
                          <a:r>
                            <a:rPr lang="en-US" sz="2800" i="1" dirty="0">
                              <a:solidFill>
                                <a:schemeClr val="tx2"/>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800" b="0" i="0" u="none" strike="noStrike" kern="1200" baseline="0" dirty="0">
                              <a:solidFill>
                                <a:srgbClr val="0070C0"/>
                              </a:solidFill>
                              <a:latin typeface="+mn-lt"/>
                              <a:ea typeface="+mn-ea"/>
                              <a:cs typeface="+mn-cs"/>
                            </a:rPr>
                            <a:t>Subtract </a:t>
                          </a:r>
                          <a14:m>
                            <m:oMath xmlns:m="http://schemas.openxmlformats.org/officeDocument/2006/math">
                              <m:f>
                                <m:fPr>
                                  <m:ctrlPr>
                                    <a:rPr lang="en-US" sz="2800" b="0" i="1" u="none" strike="noStrike" kern="1200" baseline="0" smtClean="0">
                                      <a:solidFill>
                                        <a:srgbClr val="0070C0"/>
                                      </a:solidFill>
                                      <a:latin typeface="Cambria Math" panose="02040503050406030204" pitchFamily="18" charset="0"/>
                                      <a:ea typeface="+mn-ea"/>
                                      <a:cs typeface="+mn-cs"/>
                                    </a:rPr>
                                  </m:ctrlPr>
                                </m:fPr>
                                <m:num>
                                  <m:r>
                                    <a:rPr lang="en-IN" sz="2800" b="0" i="1" u="none" strike="noStrike" kern="1200" baseline="0" smtClean="0">
                                      <a:solidFill>
                                        <a:srgbClr val="0070C0"/>
                                      </a:solidFill>
                                      <a:latin typeface="Cambria Math" panose="02040503050406030204" pitchFamily="18" charset="0"/>
                                      <a:ea typeface="+mn-ea"/>
                                      <a:cs typeface="+mn-cs"/>
                                    </a:rPr>
                                    <m:t>1</m:t>
                                  </m:r>
                                </m:num>
                                <m:den>
                                  <m:r>
                                    <a:rPr lang="en-IN" sz="2800" b="0" i="1" u="none" strike="noStrike" kern="1200" baseline="0" smtClean="0">
                                      <a:solidFill>
                                        <a:srgbClr val="0070C0"/>
                                      </a:solidFill>
                                      <a:latin typeface="Cambria Math" panose="02040503050406030204" pitchFamily="18" charset="0"/>
                                      <a:ea typeface="+mn-ea"/>
                                      <a:cs typeface="+mn-cs"/>
                                    </a:rPr>
                                    <m:t>2</m:t>
                                  </m:r>
                                </m:den>
                              </m:f>
                            </m:oMath>
                          </a14:m>
                          <a:r>
                            <a:rPr lang="en-US" sz="2800" b="0" i="0" u="none" strike="noStrike" kern="1200" baseline="0" dirty="0">
                              <a:solidFill>
                                <a:srgbClr val="0070C0"/>
                              </a:solidFill>
                              <a:latin typeface="+mn-lt"/>
                              <a:ea typeface="+mn-ea"/>
                              <a:cs typeface="+mn-cs"/>
                            </a:rPr>
                            <a:t> from each side. </a:t>
                          </a:r>
                          <a:endParaRPr lang="en-US" sz="28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94552887"/>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019268361"/>
                  </p:ext>
                </p:extLst>
              </p:nvPr>
            </p:nvGraphicFramePr>
            <p:xfrm>
              <a:off x="976061" y="2537993"/>
              <a:ext cx="8128000" cy="2631313"/>
            </p:xfrm>
            <a:graphic>
              <a:graphicData uri="http://schemas.openxmlformats.org/drawingml/2006/table">
                <a:tbl>
                  <a:tblPr firstRow="1" bandRow="1">
                    <a:tableStyleId>{5C22544A-7EE6-4342-B048-85BDC9FD1C3A}</a:tableStyleId>
                  </a:tblPr>
                  <a:tblGrid>
                    <a:gridCol w="3272089">
                      <a:extLst>
                        <a:ext uri="{9D8B030D-6E8A-4147-A177-3AD203B41FA5}">
                          <a16:colId xmlns:a16="http://schemas.microsoft.com/office/drawing/2014/main" val="1292561894"/>
                        </a:ext>
                      </a:extLst>
                    </a:gridCol>
                    <a:gridCol w="4855911">
                      <a:extLst>
                        <a:ext uri="{9D8B030D-6E8A-4147-A177-3AD203B41FA5}">
                          <a16:colId xmlns:a16="http://schemas.microsoft.com/office/drawing/2014/main" val="471797156"/>
                        </a:ext>
                      </a:extLst>
                    </a:gridCol>
                  </a:tblGrid>
                  <a:tr h="5486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t="-8889" r="-148417" b="-393333"/>
                          </a:stretch>
                        </a:blipFill>
                      </a:tcPr>
                    </a:tc>
                    <a:tc>
                      <a:txBody>
                        <a:bodyPr/>
                        <a:lstStyle/>
                        <a:p>
                          <a:r>
                            <a:rPr lang="en-US" sz="2800" b="0" i="0" u="none" strike="noStrike" kern="1200" baseline="0" dirty="0">
                              <a:solidFill>
                                <a:srgbClr val="0070C0"/>
                              </a:solidFill>
                              <a:latin typeface="+mn-lt"/>
                              <a:ea typeface="+mn-ea"/>
                              <a:cs typeface="+mn-cs"/>
                            </a:rPr>
                            <a:t>Slope-intercept form</a:t>
                          </a:r>
                          <a:endParaRPr lang="en-US" sz="28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33708815"/>
                      </a:ext>
                    </a:extLst>
                  </a:tr>
                  <a:tr h="69392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t="-85965" r="-148417" b="-210526"/>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67378" t="-85965" b="-210526"/>
                          </a:stretch>
                        </a:blipFill>
                      </a:tcPr>
                    </a:tc>
                    <a:extLst>
                      <a:ext uri="{0D108BD9-81ED-4DB2-BD59-A6C34878D82A}">
                        <a16:rowId xmlns:a16="http://schemas.microsoft.com/office/drawing/2014/main" val="2986873484"/>
                      </a:ext>
                    </a:extLst>
                  </a:tr>
                  <a:tr h="69392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t="-185965" r="-148417" b="-11052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Simplify.</a:t>
                          </a:r>
                          <a:endParaRPr lang="en-US" sz="28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50618256"/>
                      </a:ext>
                    </a:extLst>
                  </a:tr>
                  <a:tr h="694817">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t="-285965" r="-148417" b="-10526"/>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67378" t="-285965" b="-10526"/>
                          </a:stretch>
                        </a:blipFill>
                      </a:tcPr>
                    </a:tc>
                    <a:extLst>
                      <a:ext uri="{0D108BD9-81ED-4DB2-BD59-A6C34878D82A}">
                        <a16:rowId xmlns:a16="http://schemas.microsoft.com/office/drawing/2014/main" val="3894552887"/>
                      </a:ext>
                    </a:extLst>
                  </a:tr>
                </a:tbl>
              </a:graphicData>
            </a:graphic>
          </p:graphicFrame>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B0628A44-C82A-4A0D-8FC7-BB0ADBF4CC5C}"/>
                  </a:ext>
                </a:extLst>
              </p:cNvPr>
              <p:cNvSpPr txBox="1">
                <a:spLocks/>
              </p:cNvSpPr>
              <p:nvPr/>
            </p:nvSpPr>
            <p:spPr>
              <a:xfrm>
                <a:off x="459873" y="5373637"/>
                <a:ext cx="9335056" cy="95359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equation of line 𝓁 is </a:t>
                </a:r>
                <a14:m>
                  <m:oMath xmlns:m="http://schemas.openxmlformats.org/officeDocument/2006/math">
                    <m:r>
                      <a:rPr lang="en-IN" sz="2800" b="0" i="1" smtClean="0">
                        <a:latin typeface="Cambria Math" panose="02040503050406030204" pitchFamily="18" charset="0"/>
                      </a:rPr>
                      <m:t>𝑦</m:t>
                    </m:r>
                    <m:r>
                      <a:rPr lang="en-IN" sz="2800" b="0" i="1" smtClean="0">
                        <a:latin typeface="Cambria Math" panose="02040503050406030204" pitchFamily="18" charset="0"/>
                      </a:rPr>
                      <m:t>=</m:t>
                    </m:r>
                    <m:f>
                      <m:fPr>
                        <m:ctrlPr>
                          <a:rPr lang="en-IN" sz="2800" b="0" i="1" smtClean="0">
                            <a:latin typeface="Cambria Math" panose="02040503050406030204" pitchFamily="18" charset="0"/>
                          </a:rPr>
                        </m:ctrlPr>
                      </m:fPr>
                      <m:num>
                        <m:r>
                          <a:rPr lang="en-IN" sz="2800" b="0" i="1" smtClean="0">
                            <a:latin typeface="Cambria Math" panose="02040503050406030204" pitchFamily="18" charset="0"/>
                          </a:rPr>
                          <m:t>1</m:t>
                        </m:r>
                      </m:num>
                      <m:den>
                        <m:r>
                          <a:rPr lang="en-IN" sz="2800" b="0" i="1" smtClean="0">
                            <a:latin typeface="Cambria Math" panose="02040503050406030204" pitchFamily="18" charset="0"/>
                          </a:rPr>
                          <m:t>2</m:t>
                        </m:r>
                      </m:den>
                    </m:f>
                    <m:r>
                      <a:rPr lang="en-IN" sz="2800" b="0" i="1" smtClean="0">
                        <a:latin typeface="Cambria Math" panose="02040503050406030204" pitchFamily="18" charset="0"/>
                      </a:rPr>
                      <m:t>𝑥</m:t>
                    </m:r>
                    <m:r>
                      <a:rPr lang="en-IN" sz="2800" b="0" i="1" smtClean="0">
                        <a:latin typeface="Cambria Math" panose="02040503050406030204" pitchFamily="18" charset="0"/>
                      </a:rPr>
                      <m:t>+</m:t>
                    </m:r>
                    <m:f>
                      <m:fPr>
                        <m:ctrlPr>
                          <a:rPr lang="en-IN" sz="2800" b="0" i="1" smtClean="0">
                            <a:latin typeface="Cambria Math" panose="02040503050406030204" pitchFamily="18" charset="0"/>
                          </a:rPr>
                        </m:ctrlPr>
                      </m:fPr>
                      <m:num>
                        <m:r>
                          <a:rPr lang="en-IN" sz="2800" b="0" i="1" smtClean="0">
                            <a:latin typeface="Cambria Math" panose="02040503050406030204" pitchFamily="18" charset="0"/>
                          </a:rPr>
                          <m:t>3</m:t>
                        </m:r>
                      </m:num>
                      <m:den>
                        <m:r>
                          <a:rPr lang="en-IN" sz="2800" b="0" i="1" smtClean="0">
                            <a:latin typeface="Cambria Math" panose="02040503050406030204" pitchFamily="18" charset="0"/>
                          </a:rPr>
                          <m:t>2</m:t>
                        </m:r>
                      </m:den>
                    </m:f>
                    <m:r>
                      <a:rPr lang="en-IN" sz="2800" b="0" i="1" smtClean="0">
                        <a:latin typeface="Cambria Math" panose="02040503050406030204" pitchFamily="18" charset="0"/>
                      </a:rPr>
                      <m:t>.</m:t>
                    </m:r>
                  </m:oMath>
                </a14:m>
                <a:endParaRPr lang="en-US" sz="2800" b="1" i="0" u="none" strike="noStrike" baseline="0" dirty="0"/>
              </a:p>
            </p:txBody>
          </p:sp>
        </mc:Choice>
        <mc:Fallback xmlns="">
          <p:sp>
            <p:nvSpPr>
              <p:cNvPr id="10" name="Content Placeholder 2">
                <a:extLst>
                  <a:ext uri="{FF2B5EF4-FFF2-40B4-BE49-F238E27FC236}">
                    <a16:creationId xmlns:a16="http://schemas.microsoft.com/office/drawing/2014/main" id="{B0628A44-C82A-4A0D-8FC7-BB0ADBF4CC5C}"/>
                  </a:ext>
                </a:extLst>
              </p:cNvPr>
              <p:cNvSpPr txBox="1">
                <a:spLocks noRot="1" noChangeAspect="1" noMove="1" noResize="1" noEditPoints="1" noAdjustHandles="1" noChangeArrowheads="1" noChangeShapeType="1" noTextEdit="1"/>
              </p:cNvSpPr>
              <p:nvPr/>
            </p:nvSpPr>
            <p:spPr>
              <a:xfrm>
                <a:off x="459873" y="5373637"/>
                <a:ext cx="9335056" cy="953590"/>
              </a:xfrm>
              <a:prstGeom prst="rect">
                <a:avLst/>
              </a:prstGeom>
              <a:blipFill>
                <a:blip r:embed="rId3"/>
                <a:stretch>
                  <a:fillRect l="-1305"/>
                </a:stretch>
              </a:blipFill>
            </p:spPr>
            <p:txBody>
              <a:bodyPr/>
              <a:lstStyle/>
              <a:p>
                <a:r>
                  <a:rPr lang="en-US">
                    <a:noFill/>
                  </a:rPr>
                  <a:t> </a:t>
                </a:r>
              </a:p>
            </p:txBody>
          </p:sp>
        </mc:Fallback>
      </mc:AlternateContent>
    </p:spTree>
    <p:extLst>
      <p:ext uri="{BB962C8B-B14F-4D97-AF65-F5344CB8AC3E}">
        <p14:creationId xmlns:p14="http://schemas.microsoft.com/office/powerpoint/2010/main" val="2571741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Distance from a Point to a Line on the Coordinate Plane</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6"/>
                <a:ext cx="9335056" cy="295318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1925" indent="-1431925"/>
                <a:r>
                  <a:rPr lang="en-US" sz="2800" b="1" dirty="0">
                    <a:solidFill>
                      <a:schemeClr val="tx1"/>
                    </a:solidFill>
                  </a:rPr>
                  <a:t>Step 2 Find the equation of the line perpendicular to line 𝓁. </a:t>
                </a:r>
                <a:endParaRPr lang="en-US" sz="2800" dirty="0">
                  <a:solidFill>
                    <a:schemeClr val="tx1"/>
                  </a:solidFill>
                </a:endParaRPr>
              </a:p>
              <a:p>
                <a:r>
                  <a:rPr lang="en-US" sz="2800" dirty="0"/>
                  <a:t>Write the equation of line 𝓌</a:t>
                </a:r>
                <a:r>
                  <a:rPr lang="en-US" sz="2800" i="1" dirty="0"/>
                  <a:t> </a:t>
                </a:r>
                <a:r>
                  <a:rPr lang="en-US" sz="2800" dirty="0"/>
                  <a:t>that is perpendicular to line 𝓁 and contains </a:t>
                </a:r>
                <a:r>
                  <a:rPr lang="en-US" sz="2800" i="1" dirty="0"/>
                  <a:t>P</a:t>
                </a:r>
                <a:r>
                  <a:rPr lang="en-US" sz="2800" dirty="0"/>
                  <a:t>(1, 7). Because the slope of line 𝓁 is </a:t>
                </a:r>
                <a14:m>
                  <m:oMath xmlns:m="http://schemas.openxmlformats.org/officeDocument/2006/math">
                    <m:f>
                      <m:fPr>
                        <m:ctrlPr>
                          <a:rPr lang="en-US" sz="2800" i="1" smtClean="0">
                            <a:latin typeface="Cambria Math" panose="02040503050406030204" pitchFamily="18" charset="0"/>
                          </a:rPr>
                        </m:ctrlPr>
                      </m:fPr>
                      <m:num>
                        <m:r>
                          <a:rPr lang="en-IN" sz="2800" b="0" i="1" smtClean="0">
                            <a:latin typeface="Cambria Math" panose="02040503050406030204" pitchFamily="18" charset="0"/>
                          </a:rPr>
                          <m:t>1</m:t>
                        </m:r>
                      </m:num>
                      <m:den>
                        <m:r>
                          <a:rPr lang="en-IN" sz="2800" b="0" i="1" smtClean="0">
                            <a:latin typeface="Cambria Math" panose="02040503050406030204" pitchFamily="18" charset="0"/>
                          </a:rPr>
                          <m:t>2</m:t>
                        </m:r>
                      </m:den>
                    </m:f>
                  </m:oMath>
                </a14:m>
                <a:r>
                  <a:rPr lang="en-US" sz="2800" dirty="0"/>
                  <a:t>, the slope of line 𝓌</a:t>
                </a:r>
                <a:r>
                  <a:rPr lang="en-US" sz="2800" i="1" dirty="0"/>
                  <a:t> </a:t>
                </a:r>
                <a:r>
                  <a:rPr lang="en-US" sz="2800" dirty="0"/>
                  <a:t>is </a:t>
                </a:r>
                <a:r>
                  <a:rPr lang="en-US" sz="2800" dirty="0">
                    <a:latin typeface="Arial" panose="020B0604020202020204" pitchFamily="34" charset="0"/>
                    <a:cs typeface="Arial" panose="020B0604020202020204" pitchFamily="34" charset="0"/>
                  </a:rPr>
                  <a:t>−</a:t>
                </a:r>
                <a:r>
                  <a:rPr lang="en-US" sz="2800" dirty="0"/>
                  <a:t>2. Write the equation of line 𝓌</a:t>
                </a:r>
                <a:r>
                  <a:rPr lang="en-US" sz="2800" i="1" dirty="0"/>
                  <a:t> </a:t>
                </a:r>
                <a:r>
                  <a:rPr lang="en-US" sz="2800" dirty="0"/>
                  <a:t>through </a:t>
                </a:r>
                <a:r>
                  <a:rPr lang="en-US" sz="2800" i="1" dirty="0"/>
                  <a:t>P</a:t>
                </a:r>
                <a:r>
                  <a:rPr lang="en-US" sz="2800" dirty="0"/>
                  <a:t>(1, 7) with slope </a:t>
                </a:r>
                <a:r>
                  <a:rPr lang="en-US" sz="2800" dirty="0">
                    <a:latin typeface="Arial" panose="020B0604020202020204" pitchFamily="34" charset="0"/>
                    <a:cs typeface="Arial" panose="020B0604020202020204" pitchFamily="34" charset="0"/>
                  </a:rPr>
                  <a:t>−</a:t>
                </a:r>
                <a:r>
                  <a:rPr lang="en-US" sz="2800" dirty="0"/>
                  <a:t>2. </a:t>
                </a:r>
                <a:endParaRPr lang="en-US" sz="2800" b="1" i="0" u="none" strike="noStrike" baseline="0" dirty="0"/>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3" y="1999816"/>
                <a:ext cx="9335056" cy="2953183"/>
              </a:xfrm>
              <a:prstGeom prst="rect">
                <a:avLst/>
              </a:prstGeom>
              <a:blipFill>
                <a:blip r:embed="rId2"/>
                <a:stretch>
                  <a:fillRect l="-1305" t="-2066" r="-2023" b="-6818"/>
                </a:stretch>
              </a:blipFill>
            </p:spPr>
            <p:txBody>
              <a:bodyPr/>
              <a:lstStyle/>
              <a:p>
                <a:r>
                  <a:rPr lang="en-US">
                    <a:noFill/>
                  </a:rPr>
                  <a:t> </a:t>
                </a:r>
              </a:p>
            </p:txBody>
          </p:sp>
        </mc:Fallback>
      </mc:AlternateContent>
    </p:spTree>
    <p:extLst>
      <p:ext uri="{BB962C8B-B14F-4D97-AF65-F5344CB8AC3E}">
        <p14:creationId xmlns:p14="http://schemas.microsoft.com/office/powerpoint/2010/main" val="525298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Distance from a Point to a Line on the Coordinate Plane</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5122068"/>
            <a:ext cx="9335056" cy="55721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equation of the line is </a:t>
            </a:r>
            <a:r>
              <a:rPr lang="en-US" sz="2800" i="1" dirty="0"/>
              <a:t>y </a:t>
            </a:r>
            <a:r>
              <a:rPr lang="en-US" sz="2800" dirty="0"/>
              <a:t>= </a:t>
            </a:r>
            <a:r>
              <a:rPr lang="en-US" sz="2800" dirty="0">
                <a:latin typeface="Arial" panose="020B0604020202020204" pitchFamily="34" charset="0"/>
                <a:cs typeface="Arial" panose="020B0604020202020204" pitchFamily="34" charset="0"/>
              </a:rPr>
              <a:t>−</a:t>
            </a:r>
            <a:r>
              <a:rPr lang="en-US" sz="2800" dirty="0"/>
              <a:t>2</a:t>
            </a:r>
            <a:r>
              <a:rPr lang="en-US" sz="2800" i="1" dirty="0"/>
              <a:t>x </a:t>
            </a:r>
            <a:r>
              <a:rPr lang="en-US" sz="2800" dirty="0"/>
              <a:t>+ 9. </a:t>
            </a:r>
            <a:endParaRPr lang="en-US" sz="2800" i="0" u="none" strike="noStrike" baseline="0" dirty="0"/>
          </a:p>
        </p:txBody>
      </p:sp>
      <p:graphicFrame>
        <p:nvGraphicFramePr>
          <p:cNvPr id="5" name="Table 4"/>
          <p:cNvGraphicFramePr>
            <a:graphicFrameLocks noGrp="1"/>
          </p:cNvGraphicFramePr>
          <p:nvPr>
            <p:extLst>
              <p:ext uri="{D42A27DB-BD31-4B8C-83A1-F6EECF244321}">
                <p14:modId xmlns:p14="http://schemas.microsoft.com/office/powerpoint/2010/main" val="198718156"/>
              </p:ext>
            </p:extLst>
          </p:nvPr>
        </p:nvGraphicFramePr>
        <p:xfrm>
          <a:off x="576011" y="2057139"/>
          <a:ext cx="8128000" cy="2362460"/>
        </p:xfrm>
        <a:graphic>
          <a:graphicData uri="http://schemas.openxmlformats.org/drawingml/2006/table">
            <a:tbl>
              <a:tblPr firstRow="1" bandRow="1">
                <a:tableStyleId>{5C22544A-7EE6-4342-B048-85BDC9FD1C3A}</a:tableStyleId>
              </a:tblPr>
              <a:tblGrid>
                <a:gridCol w="3272089">
                  <a:extLst>
                    <a:ext uri="{9D8B030D-6E8A-4147-A177-3AD203B41FA5}">
                      <a16:colId xmlns:a16="http://schemas.microsoft.com/office/drawing/2014/main" val="1292561894"/>
                    </a:ext>
                  </a:extLst>
                </a:gridCol>
                <a:gridCol w="4855911">
                  <a:extLst>
                    <a:ext uri="{9D8B030D-6E8A-4147-A177-3AD203B41FA5}">
                      <a16:colId xmlns:a16="http://schemas.microsoft.com/office/drawing/2014/main" val="471797156"/>
                    </a:ext>
                  </a:extLst>
                </a:gridCol>
              </a:tblGrid>
              <a:tr h="590615">
                <a:tc>
                  <a:txBody>
                    <a:bodyPr/>
                    <a:lstStyle/>
                    <a:p>
                      <a:r>
                        <a:rPr lang="en-US" sz="2800" b="0" i="1" u="none" strike="noStrike" kern="1200" baseline="0" dirty="0">
                          <a:solidFill>
                            <a:schemeClr val="tx2"/>
                          </a:solidFill>
                          <a:latin typeface="+mn-lt"/>
                          <a:ea typeface="+mn-ea"/>
                          <a:cs typeface="+mn-cs"/>
                        </a:rPr>
                        <a:t>y </a:t>
                      </a:r>
                      <a:r>
                        <a:rPr lang="en-US" sz="2800" b="0"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mx </a:t>
                      </a:r>
                      <a:r>
                        <a:rPr lang="en-US" sz="2800" b="0"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b </a:t>
                      </a:r>
                      <a:endParaRPr lang="en-US" sz="28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800" b="0" i="0" u="none" strike="noStrike" kern="1200" baseline="0" dirty="0">
                          <a:solidFill>
                            <a:srgbClr val="0070C0"/>
                          </a:solidFill>
                          <a:latin typeface="+mn-lt"/>
                          <a:ea typeface="+mn-ea"/>
                          <a:cs typeface="+mn-cs"/>
                        </a:rPr>
                        <a:t>Slope-intercept form</a:t>
                      </a:r>
                      <a:endParaRPr lang="en-US" sz="28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33708815"/>
                  </a:ext>
                </a:extLst>
              </a:tr>
              <a:tr h="590615">
                <a:tc>
                  <a:txBody>
                    <a:bodyPr/>
                    <a:lstStyle/>
                    <a:p>
                      <a:r>
                        <a:rPr lang="en-IN" sz="2800" dirty="0">
                          <a:solidFill>
                            <a:schemeClr val="tx2"/>
                          </a:solidFill>
                          <a:latin typeface="+mn-lt"/>
                        </a:rPr>
                        <a:t>7 = </a:t>
                      </a:r>
                      <a:r>
                        <a:rPr lang="en-IN" sz="2800" dirty="0">
                          <a:solidFill>
                            <a:schemeClr val="tx2"/>
                          </a:solidFill>
                          <a:latin typeface="+mn-lt"/>
                          <a:cs typeface="Arial" panose="020B0604020202020204" pitchFamily="34" charset="0"/>
                        </a:rPr>
                        <a:t>−2(1) + </a:t>
                      </a:r>
                      <a:r>
                        <a:rPr lang="en-IN" sz="2800" i="1" dirty="0">
                          <a:solidFill>
                            <a:schemeClr val="tx2"/>
                          </a:solidFill>
                          <a:latin typeface="+mn-lt"/>
                          <a:cs typeface="Arial" panose="020B0604020202020204" pitchFamily="34" charset="0"/>
                        </a:rPr>
                        <a:t>b</a:t>
                      </a:r>
                      <a:endParaRPr lang="en-US" sz="2800" i="1"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800" b="0" i="1" u="none" strike="noStrike" kern="1200" baseline="0" dirty="0">
                          <a:solidFill>
                            <a:srgbClr val="0070C0"/>
                          </a:solidFill>
                          <a:latin typeface="+mn-lt"/>
                          <a:ea typeface="+mn-ea"/>
                          <a:cs typeface="+mn-cs"/>
                        </a:rPr>
                        <a:t>m</a:t>
                      </a:r>
                      <a:r>
                        <a:rPr lang="en-US" sz="2800" b="0" i="0" u="none" strike="noStrike" kern="1200" baseline="0" dirty="0">
                          <a:solidFill>
                            <a:srgbClr val="0070C0"/>
                          </a:solidFill>
                          <a:latin typeface="+mn-lt"/>
                          <a:ea typeface="+mn-ea"/>
                          <a:cs typeface="+mn-cs"/>
                        </a:rPr>
                        <a:t> = </a:t>
                      </a:r>
                      <a:r>
                        <a:rPr lang="en-US" sz="2800" b="0" i="0" u="none" strike="noStrike" kern="1200" baseline="0" dirty="0">
                          <a:solidFill>
                            <a:srgbClr val="0070C0"/>
                          </a:solidFill>
                          <a:latin typeface="+mn-lt"/>
                          <a:ea typeface="+mn-ea"/>
                          <a:cs typeface="Arial" panose="020B0604020202020204" pitchFamily="34" charset="0"/>
                        </a:rPr>
                        <a:t>−2, (</a:t>
                      </a:r>
                      <a:r>
                        <a:rPr lang="en-US" sz="2800" b="0" i="1" u="none" strike="noStrike" kern="1200" baseline="0" dirty="0">
                          <a:solidFill>
                            <a:srgbClr val="0070C0"/>
                          </a:solidFill>
                          <a:latin typeface="+mn-lt"/>
                          <a:ea typeface="+mn-ea"/>
                          <a:cs typeface="Arial" panose="020B0604020202020204" pitchFamily="34" charset="0"/>
                        </a:rPr>
                        <a:t>x</a:t>
                      </a:r>
                      <a:r>
                        <a:rPr lang="en-US" sz="2800" b="0" i="0" u="none" strike="noStrike" kern="1200" baseline="0" dirty="0">
                          <a:solidFill>
                            <a:srgbClr val="0070C0"/>
                          </a:solidFill>
                          <a:latin typeface="+mn-lt"/>
                          <a:ea typeface="+mn-ea"/>
                          <a:cs typeface="Arial" panose="020B0604020202020204" pitchFamily="34" charset="0"/>
                        </a:rPr>
                        <a:t>, </a:t>
                      </a:r>
                      <a:r>
                        <a:rPr lang="en-US" sz="2800" b="0" i="1" u="none" strike="noStrike" kern="1200" baseline="0" dirty="0">
                          <a:solidFill>
                            <a:srgbClr val="0070C0"/>
                          </a:solidFill>
                          <a:latin typeface="+mn-lt"/>
                          <a:ea typeface="+mn-ea"/>
                          <a:cs typeface="Arial" panose="020B0604020202020204" pitchFamily="34" charset="0"/>
                        </a:rPr>
                        <a:t>y</a:t>
                      </a:r>
                      <a:r>
                        <a:rPr lang="en-US" sz="2800" b="0" i="0" u="none" strike="noStrike" kern="1200" baseline="0" dirty="0">
                          <a:solidFill>
                            <a:srgbClr val="0070C0"/>
                          </a:solidFill>
                          <a:latin typeface="+mn-lt"/>
                          <a:ea typeface="+mn-ea"/>
                          <a:cs typeface="Arial" panose="020B0604020202020204" pitchFamily="34" charset="0"/>
                        </a:rPr>
                        <a:t>) = (1, 7)</a:t>
                      </a:r>
                      <a:endParaRPr lang="en-US" sz="28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86873484"/>
                  </a:ext>
                </a:extLst>
              </a:tr>
              <a:tr h="590615">
                <a:tc>
                  <a:txBody>
                    <a:bodyPr/>
                    <a:lstStyle/>
                    <a:p>
                      <a:r>
                        <a:rPr lang="en-IN" sz="2800" dirty="0">
                          <a:solidFill>
                            <a:schemeClr val="tx2"/>
                          </a:solidFill>
                          <a:latin typeface="+mn-lt"/>
                        </a:rPr>
                        <a:t>7 = </a:t>
                      </a:r>
                      <a:r>
                        <a:rPr lang="en-IN" sz="2800" dirty="0">
                          <a:solidFill>
                            <a:schemeClr val="tx2"/>
                          </a:solidFill>
                          <a:latin typeface="+mn-lt"/>
                          <a:cs typeface="Arial" panose="020B0604020202020204" pitchFamily="34" charset="0"/>
                        </a:rPr>
                        <a:t>−2 + </a:t>
                      </a:r>
                      <a:r>
                        <a:rPr lang="en-IN" sz="2800" i="1" dirty="0">
                          <a:solidFill>
                            <a:schemeClr val="tx2"/>
                          </a:solidFill>
                          <a:latin typeface="+mn-lt"/>
                          <a:cs typeface="Arial" panose="020B0604020202020204" pitchFamily="34" charset="0"/>
                        </a:rPr>
                        <a:t>b</a:t>
                      </a:r>
                      <a:endParaRPr lang="en-US" sz="2800" i="1"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Simplify.</a:t>
                      </a:r>
                      <a:endParaRPr lang="en-US" sz="28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50618256"/>
                  </a:ext>
                </a:extLst>
              </a:tr>
              <a:tr h="590615">
                <a:tc>
                  <a:txBody>
                    <a:bodyPr/>
                    <a:lstStyle/>
                    <a:p>
                      <a:r>
                        <a:rPr lang="en-US" sz="2800" b="0" i="0" u="none" strike="noStrike" kern="1200" baseline="0" dirty="0">
                          <a:solidFill>
                            <a:schemeClr val="tx2"/>
                          </a:solidFill>
                          <a:latin typeface="+mn-lt"/>
                          <a:ea typeface="+mn-ea"/>
                          <a:cs typeface="+mn-cs"/>
                        </a:rPr>
                        <a:t>9 = </a:t>
                      </a:r>
                      <a:r>
                        <a:rPr lang="en-US" sz="2800" b="0" i="1" u="none" strike="noStrike" kern="1200" baseline="0" dirty="0">
                          <a:solidFill>
                            <a:schemeClr val="tx2"/>
                          </a:solidFill>
                          <a:latin typeface="+mn-lt"/>
                          <a:ea typeface="+mn-ea"/>
                          <a:cs typeface="+mn-cs"/>
                        </a:rPr>
                        <a:t>b </a:t>
                      </a:r>
                      <a:endParaRPr lang="en-US" sz="2800" i="1"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800" b="0" i="0" u="none" strike="noStrike" kern="1200" baseline="0" dirty="0">
                          <a:solidFill>
                            <a:srgbClr val="0070C0"/>
                          </a:solidFill>
                          <a:latin typeface="+mn-lt"/>
                          <a:ea typeface="+mn-ea"/>
                          <a:cs typeface="+mn-cs"/>
                        </a:rPr>
                        <a:t>Add 2 to each side. </a:t>
                      </a:r>
                      <a:endParaRPr lang="en-US" sz="28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94552887"/>
                  </a:ext>
                </a:extLst>
              </a:tr>
            </a:tbl>
          </a:graphicData>
        </a:graphic>
      </p:graphicFrame>
    </p:spTree>
    <p:extLst>
      <p:ext uri="{BB962C8B-B14F-4D97-AF65-F5344CB8AC3E}">
        <p14:creationId xmlns:p14="http://schemas.microsoft.com/office/powerpoint/2010/main" val="3348197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Distance from a Point to a Line on the Coordinate Plane</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6"/>
            <a:ext cx="9335056" cy="295318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800" b="1" dirty="0">
                <a:solidFill>
                  <a:schemeClr val="tx1"/>
                </a:solidFill>
              </a:rPr>
              <a:t>Step 3 Solve the system of equations. </a:t>
            </a:r>
            <a:endParaRPr lang="en-US" sz="2800" dirty="0">
              <a:solidFill>
                <a:schemeClr val="tx1"/>
              </a:solidFill>
            </a:endParaRPr>
          </a:p>
          <a:p>
            <a:pPr>
              <a:spcAft>
                <a:spcPts val="500"/>
              </a:spcAft>
            </a:pPr>
            <a:r>
              <a:rPr lang="en-US" sz="2800" dirty="0"/>
              <a:t>Find the point of intersection of lines 𝓁 and 𝓌. </a:t>
            </a:r>
          </a:p>
          <a:p>
            <a:r>
              <a:rPr lang="en-US" sz="2800" dirty="0"/>
              <a:t>Solve the system of equations to determine the point of intersection. </a:t>
            </a:r>
            <a:endParaRPr lang="en-US" sz="2800" b="1" i="0" u="none" strike="noStrike" baseline="0" dirty="0"/>
          </a:p>
        </p:txBody>
      </p:sp>
    </p:spTree>
    <p:extLst>
      <p:ext uri="{BB962C8B-B14F-4D97-AF65-F5344CB8AC3E}">
        <p14:creationId xmlns:p14="http://schemas.microsoft.com/office/powerpoint/2010/main" val="3363601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Distance from a Point to a Line on the Coordinate Plane</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091670684"/>
                  </p:ext>
                </p:extLst>
              </p:nvPr>
            </p:nvGraphicFramePr>
            <p:xfrm>
              <a:off x="576011" y="2057139"/>
              <a:ext cx="10881360" cy="4036566"/>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val="1292561894"/>
                        </a:ext>
                      </a:extLst>
                    </a:gridCol>
                    <a:gridCol w="2103120">
                      <a:extLst>
                        <a:ext uri="{9D8B030D-6E8A-4147-A177-3AD203B41FA5}">
                          <a16:colId xmlns:a16="http://schemas.microsoft.com/office/drawing/2014/main" val="2271627775"/>
                        </a:ext>
                      </a:extLst>
                    </a:gridCol>
                    <a:gridCol w="274320">
                      <a:extLst>
                        <a:ext uri="{9D8B030D-6E8A-4147-A177-3AD203B41FA5}">
                          <a16:colId xmlns:a16="http://schemas.microsoft.com/office/drawing/2014/main" val="3693926986"/>
                        </a:ext>
                      </a:extLst>
                    </a:gridCol>
                    <a:gridCol w="7498080">
                      <a:extLst>
                        <a:ext uri="{9D8B030D-6E8A-4147-A177-3AD203B41FA5}">
                          <a16:colId xmlns:a16="http://schemas.microsoft.com/office/drawing/2014/main" val="471797156"/>
                        </a:ext>
                      </a:extLst>
                    </a:gridCol>
                  </a:tblGrid>
                  <a:tr h="895611">
                    <a:tc>
                      <a:txBody>
                        <a:bodyPr/>
                        <a:lstStyle/>
                        <a:p>
                          <a:pPr algn="r"/>
                          <a14:m>
                            <m:oMath xmlns:m="http://schemas.openxmlformats.org/officeDocument/2006/math">
                              <m:r>
                                <a:rPr lang="en-IN" sz="2800" b="0" i="1" smtClean="0">
                                  <a:solidFill>
                                    <a:schemeClr val="tx2"/>
                                  </a:solidFill>
                                  <a:latin typeface="Cambria Math" panose="02040503050406030204" pitchFamily="18" charset="0"/>
                                </a:rPr>
                                <m:t>𝑦</m:t>
                              </m:r>
                            </m:oMath>
                          </a14:m>
                          <a:r>
                            <a:rPr lang="en-US" sz="2800" dirty="0">
                              <a:solidFill>
                                <a:schemeClr val="tx2"/>
                              </a:solidFill>
                              <a:latin typeface="+mn-lt"/>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14:m>
                            <m:oMath xmlns:m="http://schemas.openxmlformats.org/officeDocument/2006/math">
                              <m:r>
                                <a:rPr lang="en-IN" sz="2800" b="0" i="1" smtClean="0">
                                  <a:solidFill>
                                    <a:schemeClr val="tx2"/>
                                  </a:solidFill>
                                  <a:latin typeface="Cambria Math" panose="02040503050406030204" pitchFamily="18" charset="0"/>
                                </a:rPr>
                                <m:t>=</m:t>
                              </m:r>
                              <m:f>
                                <m:fPr>
                                  <m:ctrlPr>
                                    <a:rPr lang="en-IN" sz="2800" b="0" i="1" smtClean="0">
                                      <a:solidFill>
                                        <a:schemeClr val="tx2"/>
                                      </a:solidFill>
                                      <a:latin typeface="Cambria Math" panose="02040503050406030204" pitchFamily="18" charset="0"/>
                                    </a:rPr>
                                  </m:ctrlPr>
                                </m:fPr>
                                <m:num>
                                  <m:r>
                                    <a:rPr lang="en-IN" sz="2800" b="0" i="1" smtClean="0">
                                      <a:solidFill>
                                        <a:schemeClr val="tx2"/>
                                      </a:solidFill>
                                      <a:latin typeface="Cambria Math" panose="02040503050406030204" pitchFamily="18" charset="0"/>
                                    </a:rPr>
                                    <m:t>1</m:t>
                                  </m:r>
                                </m:num>
                                <m:den>
                                  <m:r>
                                    <a:rPr lang="en-IN" sz="2800" b="0" i="1" smtClean="0">
                                      <a:solidFill>
                                        <a:schemeClr val="tx2"/>
                                      </a:solidFill>
                                      <a:latin typeface="Cambria Math" panose="02040503050406030204" pitchFamily="18" charset="0"/>
                                    </a:rPr>
                                    <m:t>2</m:t>
                                  </m:r>
                                </m:den>
                              </m:f>
                              <m:r>
                                <a:rPr lang="en-IN" sz="2800" b="0" i="1" smtClean="0">
                                  <a:solidFill>
                                    <a:schemeClr val="tx2"/>
                                  </a:solidFill>
                                  <a:latin typeface="Cambria Math" panose="02040503050406030204" pitchFamily="18" charset="0"/>
                                </a:rPr>
                                <m:t>𝑥</m:t>
                              </m:r>
                              <m:r>
                                <a:rPr lang="en-IN" sz="2800" b="0" i="1" smtClean="0">
                                  <a:solidFill>
                                    <a:schemeClr val="tx2"/>
                                  </a:solidFill>
                                  <a:latin typeface="Cambria Math" panose="02040503050406030204" pitchFamily="18" charset="0"/>
                                </a:rPr>
                                <m:t>+</m:t>
                              </m:r>
                              <m:f>
                                <m:fPr>
                                  <m:ctrlPr>
                                    <a:rPr lang="en-IN" sz="2800" i="1">
                                      <a:solidFill>
                                        <a:schemeClr val="tx2"/>
                                      </a:solidFill>
                                      <a:latin typeface="Cambria Math" panose="02040503050406030204" pitchFamily="18" charset="0"/>
                                    </a:rPr>
                                  </m:ctrlPr>
                                </m:fPr>
                                <m:num>
                                  <m:r>
                                    <a:rPr lang="en-IN" sz="2800" b="0" i="1" smtClean="0">
                                      <a:solidFill>
                                        <a:schemeClr val="tx2"/>
                                      </a:solidFill>
                                      <a:latin typeface="Cambria Math" panose="02040503050406030204" pitchFamily="18" charset="0"/>
                                    </a:rPr>
                                    <m:t>3</m:t>
                                  </m:r>
                                </m:num>
                                <m:den>
                                  <m:r>
                                    <a:rPr lang="en-IN" sz="2800" i="1">
                                      <a:solidFill>
                                        <a:schemeClr val="tx2"/>
                                      </a:solidFill>
                                      <a:latin typeface="Cambria Math" panose="02040503050406030204" pitchFamily="18" charset="0"/>
                                    </a:rPr>
                                    <m:t>2</m:t>
                                  </m:r>
                                </m:den>
                              </m:f>
                            </m:oMath>
                          </a14:m>
                          <a:r>
                            <a:rPr lang="en-US" sz="2800" dirty="0">
                              <a:solidFill>
                                <a:schemeClr val="tx2"/>
                              </a:solidFill>
                              <a:latin typeface="+mn-lt"/>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i="0" u="none" strike="noStrike" kern="1200" baseline="0" dirty="0">
                              <a:solidFill>
                                <a:srgbClr val="0070C0"/>
                              </a:solidFill>
                              <a:latin typeface="+mn-lt"/>
                              <a:ea typeface="+mn-ea"/>
                              <a:cs typeface="+mn-cs"/>
                            </a:rPr>
                            <a:t>Equation of line </a:t>
                          </a:r>
                          <a:r>
                            <a:rPr lang="en-US" sz="2800" b="0" dirty="0">
                              <a:solidFill>
                                <a:srgbClr val="0070C0"/>
                              </a:solidFill>
                            </a:rPr>
                            <a:t>𝓁</a:t>
                          </a:r>
                          <a:r>
                            <a:rPr lang="en-US" sz="2800" b="0" i="0" u="none" strike="noStrike" kern="1200" baseline="0" dirty="0">
                              <a:solidFill>
                                <a:srgbClr val="0070C0"/>
                              </a:solidFill>
                              <a:latin typeface="+mn-lt"/>
                              <a:ea typeface="+mn-ea"/>
                              <a:cs typeface="+mn-cs"/>
                            </a:rPr>
                            <a:t> </a:t>
                          </a:r>
                          <a:endParaRPr lang="en-US" sz="28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3708815"/>
                      </a:ext>
                    </a:extLst>
                  </a:tr>
                  <a:tr h="914400">
                    <a:tc>
                      <a:txBody>
                        <a:bodyPr/>
                        <a:lstStyle/>
                        <a:p>
                          <a:pPr algn="r"/>
                          <a:r>
                            <a:rPr lang="en-IN" sz="2800" i="1" dirty="0">
                              <a:solidFill>
                                <a:schemeClr val="tx2"/>
                              </a:solidFill>
                              <a:latin typeface="+mn-lt"/>
                            </a:rPr>
                            <a:t>y</a:t>
                          </a:r>
                          <a:endParaRPr lang="en-US" sz="2800" i="1"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2800" dirty="0">
                              <a:solidFill>
                                <a:schemeClr val="tx2"/>
                              </a:solidFill>
                              <a:latin typeface="+mn-lt"/>
                            </a:rPr>
                            <a:t>= </a:t>
                          </a:r>
                          <a:r>
                            <a:rPr lang="en-IN" sz="2800" dirty="0">
                              <a:solidFill>
                                <a:schemeClr val="tx2"/>
                              </a:solidFill>
                              <a:latin typeface="Arial" panose="020B0604020202020204" pitchFamily="34" charset="0"/>
                              <a:cs typeface="Arial" panose="020B0604020202020204" pitchFamily="34" charset="0"/>
                            </a:rPr>
                            <a:t>−</a:t>
                          </a:r>
                          <a:r>
                            <a:rPr lang="en-IN" sz="2800" dirty="0">
                              <a:solidFill>
                                <a:schemeClr val="tx2"/>
                              </a:solidFill>
                              <a:latin typeface="+mn-lt"/>
                            </a:rPr>
                            <a:t>2</a:t>
                          </a:r>
                          <a:r>
                            <a:rPr lang="en-IN" sz="2800" i="1" dirty="0">
                              <a:solidFill>
                                <a:schemeClr val="tx2"/>
                              </a:solidFill>
                              <a:latin typeface="+mn-lt"/>
                            </a:rPr>
                            <a:t>x</a:t>
                          </a:r>
                          <a:r>
                            <a:rPr lang="en-IN" sz="2800" dirty="0">
                              <a:solidFill>
                                <a:schemeClr val="tx2"/>
                              </a:solidFill>
                              <a:latin typeface="+mn-lt"/>
                            </a:rPr>
                            <a:t> + 9</a:t>
                          </a:r>
                          <a:endParaRPr lang="en-US" sz="2800" i="1"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i="1"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800" b="0" i="0" u="none" strike="noStrike" kern="1200" baseline="0" dirty="0">
                              <a:solidFill>
                                <a:srgbClr val="0070C0"/>
                              </a:solidFill>
                              <a:latin typeface="+mn-lt"/>
                              <a:ea typeface="+mn-ea"/>
                              <a:cs typeface="+mn-cs"/>
                            </a:rPr>
                            <a:t>Equation of line </a:t>
                          </a:r>
                          <a:r>
                            <a:rPr lang="en-US" sz="2800" dirty="0">
                              <a:solidFill>
                                <a:srgbClr val="0070C0"/>
                              </a:solidFill>
                            </a:rPr>
                            <a:t>𝓌</a:t>
                          </a:r>
                          <a:r>
                            <a:rPr lang="en-US" sz="2800" b="0" i="1" u="none" strike="noStrike" kern="1200" baseline="0" dirty="0">
                              <a:solidFill>
                                <a:srgbClr val="0070C0"/>
                              </a:solidFill>
                              <a:latin typeface="+mn-lt"/>
                              <a:ea typeface="+mn-ea"/>
                              <a:cs typeface="+mn-cs"/>
                            </a:rPr>
                            <a:t> </a:t>
                          </a:r>
                          <a:endParaRPr lang="en-US" sz="2800" dirty="0">
                            <a:solidFill>
                              <a:srgbClr val="0070C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873484"/>
                      </a:ext>
                    </a:extLst>
                  </a:tr>
                  <a:tr h="672075">
                    <a:tc>
                      <a:txBody>
                        <a:bodyPr/>
                        <a:lstStyle/>
                        <a:p>
                          <a:pPr algn="r"/>
                          <a:r>
                            <a:rPr lang="en-IN" sz="2800" dirty="0">
                              <a:solidFill>
                                <a:schemeClr val="tx2"/>
                              </a:solidFill>
                              <a:latin typeface="+mn-lt"/>
                            </a:rPr>
                            <a:t>4</a:t>
                          </a:r>
                          <a:r>
                            <a:rPr lang="en-IN" sz="2800" i="1" dirty="0">
                              <a:solidFill>
                                <a:schemeClr val="tx2"/>
                              </a:solidFill>
                              <a:latin typeface="+mn-lt"/>
                            </a:rPr>
                            <a:t>y</a:t>
                          </a:r>
                          <a:endParaRPr lang="en-US" sz="2800" i="1"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2800" dirty="0">
                              <a:solidFill>
                                <a:schemeClr val="tx2"/>
                              </a:solidFill>
                              <a:latin typeface="+mn-lt"/>
                            </a:rPr>
                            <a:t>= 2</a:t>
                          </a:r>
                          <a:r>
                            <a:rPr lang="en-IN" sz="2800" i="1" dirty="0">
                              <a:solidFill>
                                <a:schemeClr val="tx2"/>
                              </a:solidFill>
                              <a:latin typeface="+mn-lt"/>
                            </a:rPr>
                            <a:t>x</a:t>
                          </a:r>
                          <a:r>
                            <a:rPr lang="en-IN" sz="2800" dirty="0">
                              <a:solidFill>
                                <a:schemeClr val="tx2"/>
                              </a:solidFill>
                              <a:latin typeface="+mn-lt"/>
                            </a:rPr>
                            <a:t> + 6</a:t>
                          </a:r>
                          <a:endParaRPr lang="en-US" sz="2800" i="1"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i="1"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i="0" u="none" strike="noStrike" kern="1200" baseline="0" dirty="0">
                              <a:solidFill>
                                <a:srgbClr val="0070C0"/>
                              </a:solidFill>
                              <a:latin typeface="+mn-lt"/>
                              <a:ea typeface="+mn-ea"/>
                              <a:cs typeface="+mn-cs"/>
                            </a:rPr>
                            <a:t>Multiply each term in the first equation by 4. </a:t>
                          </a:r>
                          <a:endParaRPr lang="en-US" sz="28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618256"/>
                      </a:ext>
                    </a:extLst>
                  </a:tr>
                  <a:tr h="368557">
                    <a:tc>
                      <a:txBody>
                        <a:bodyPr/>
                        <a:lstStyle/>
                        <a:p>
                          <a:pPr algn="r"/>
                          <a:r>
                            <a:rPr lang="en-US" sz="2800" b="0"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y</a:t>
                          </a:r>
                          <a:endParaRPr lang="en-US" sz="2800" i="1"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i="0"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Arial" panose="020B0604020202020204" pitchFamily="34" charset="0"/>
                            </a:rPr>
                            <a:t>−2</a:t>
                          </a:r>
                          <a:r>
                            <a:rPr lang="en-US" sz="2800" b="0" i="1" u="none" strike="noStrike" kern="1200" baseline="0" dirty="0">
                              <a:solidFill>
                                <a:schemeClr val="tx2"/>
                              </a:solidFill>
                              <a:latin typeface="+mn-lt"/>
                              <a:ea typeface="+mn-ea"/>
                              <a:cs typeface="Arial" panose="020B0604020202020204" pitchFamily="34" charset="0"/>
                            </a:rPr>
                            <a:t>x</a:t>
                          </a:r>
                          <a:r>
                            <a:rPr lang="en-US" sz="2800" b="0" i="0" u="none" strike="noStrike" kern="1200" baseline="0" dirty="0">
                              <a:solidFill>
                                <a:schemeClr val="tx2"/>
                              </a:solidFill>
                              <a:latin typeface="+mn-lt"/>
                              <a:ea typeface="+mn-ea"/>
                              <a:cs typeface="Arial" panose="020B0604020202020204" pitchFamily="34" charset="0"/>
                            </a:rPr>
                            <a:t> + 9</a:t>
                          </a:r>
                          <a:r>
                            <a:rPr lang="en-US" sz="2800" b="0" i="1" u="none" strike="noStrike" kern="1200" baseline="0" dirty="0">
                              <a:solidFill>
                                <a:schemeClr val="tx2"/>
                              </a:solidFill>
                              <a:latin typeface="+mn-lt"/>
                              <a:ea typeface="+mn-ea"/>
                              <a:cs typeface="+mn-cs"/>
                            </a:rPr>
                            <a:t> </a:t>
                          </a:r>
                          <a:endParaRPr lang="en-US" sz="2800" i="1"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i="1"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i="0" u="none" strike="noStrike" kern="1200" baseline="0" dirty="0">
                              <a:solidFill>
                                <a:srgbClr val="0070C0"/>
                              </a:solidFill>
                              <a:latin typeface="+mn-lt"/>
                              <a:ea typeface="+mn-ea"/>
                              <a:cs typeface="+mn-cs"/>
                            </a:rPr>
                            <a:t>Add the second equation. </a:t>
                          </a:r>
                          <a:endParaRPr lang="en-US" sz="28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4552887"/>
                      </a:ext>
                    </a:extLst>
                  </a:tr>
                  <a:tr h="368557">
                    <a:tc>
                      <a:txBody>
                        <a:bodyPr/>
                        <a:lstStyle/>
                        <a:p>
                          <a:pPr algn="r"/>
                          <a:r>
                            <a:rPr lang="en-IN" sz="2800" i="0" dirty="0">
                              <a:solidFill>
                                <a:schemeClr val="tx2"/>
                              </a:solidFill>
                              <a:latin typeface="+mn-lt"/>
                            </a:rPr>
                            <a:t>5</a:t>
                          </a:r>
                          <a:r>
                            <a:rPr lang="en-IN" sz="2800" i="1" dirty="0">
                              <a:solidFill>
                                <a:schemeClr val="tx2"/>
                              </a:solidFill>
                              <a:latin typeface="+mn-lt"/>
                            </a:rPr>
                            <a:t>y</a:t>
                          </a:r>
                          <a:endParaRPr lang="en-US" sz="2800" i="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2800" i="0" dirty="0">
                              <a:solidFill>
                                <a:schemeClr val="tx2"/>
                              </a:solidFill>
                              <a:latin typeface="+mn-lt"/>
                            </a:rPr>
                            <a:t>= 15</a:t>
                          </a:r>
                          <a:endParaRPr lang="en-US" sz="2800" i="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i="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i="0" u="none" strike="noStrike" kern="1200" baseline="0" dirty="0">
                              <a:solidFill>
                                <a:srgbClr val="0070C0"/>
                              </a:solidFill>
                              <a:latin typeface="+mn-lt"/>
                              <a:ea typeface="+mn-ea"/>
                              <a:cs typeface="+mn-cs"/>
                            </a:rPr>
                            <a:t>Eliminate </a:t>
                          </a:r>
                          <a:r>
                            <a:rPr lang="en-US" sz="2800" b="0" i="1" u="none" strike="noStrike" kern="1200" baseline="0" dirty="0">
                              <a:solidFill>
                                <a:srgbClr val="0070C0"/>
                              </a:solidFill>
                              <a:latin typeface="+mn-lt"/>
                              <a:ea typeface="+mn-ea"/>
                              <a:cs typeface="+mn-cs"/>
                            </a:rPr>
                            <a:t>x</a:t>
                          </a:r>
                          <a:r>
                            <a:rPr lang="en-US" sz="2800" b="0" i="0" u="none" strike="noStrike" kern="1200" baseline="0" dirty="0">
                              <a:solidFill>
                                <a:srgbClr val="0070C0"/>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8916010"/>
                      </a:ext>
                    </a:extLst>
                  </a:tr>
                  <a:tr h="368557">
                    <a:tc>
                      <a:txBody>
                        <a:bodyPr/>
                        <a:lstStyle/>
                        <a:p>
                          <a:pPr algn="r"/>
                          <a:r>
                            <a:rPr lang="en-IN" sz="2800" i="1" dirty="0">
                              <a:solidFill>
                                <a:schemeClr val="tx2"/>
                              </a:solidFill>
                              <a:latin typeface="+mn-lt"/>
                            </a:rPr>
                            <a:t>y</a:t>
                          </a:r>
                          <a:endParaRPr lang="en-US" sz="2800" i="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2800" i="0" dirty="0">
                              <a:solidFill>
                                <a:schemeClr val="tx2"/>
                              </a:solidFill>
                              <a:latin typeface="+mn-lt"/>
                            </a:rPr>
                            <a:t>= 3</a:t>
                          </a:r>
                          <a:endParaRPr lang="en-US" sz="2800" i="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i="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i="0" u="none" strike="noStrike" kern="1200" baseline="0" dirty="0">
                              <a:solidFill>
                                <a:srgbClr val="0070C0"/>
                              </a:solidFill>
                              <a:latin typeface="+mn-lt"/>
                              <a:ea typeface="+mn-ea"/>
                              <a:cs typeface="+mn-cs"/>
                            </a:rPr>
                            <a:t>Divide each side by 5.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5642516"/>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091670684"/>
                  </p:ext>
                </p:extLst>
              </p:nvPr>
            </p:nvGraphicFramePr>
            <p:xfrm>
              <a:off x="576011" y="2057139"/>
              <a:ext cx="10881360" cy="4036566"/>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val="1292561894"/>
                        </a:ext>
                      </a:extLst>
                    </a:gridCol>
                    <a:gridCol w="2103120">
                      <a:extLst>
                        <a:ext uri="{9D8B030D-6E8A-4147-A177-3AD203B41FA5}">
                          <a16:colId xmlns:a16="http://schemas.microsoft.com/office/drawing/2014/main" val="2271627775"/>
                        </a:ext>
                      </a:extLst>
                    </a:gridCol>
                    <a:gridCol w="274320">
                      <a:extLst>
                        <a:ext uri="{9D8B030D-6E8A-4147-A177-3AD203B41FA5}">
                          <a16:colId xmlns:a16="http://schemas.microsoft.com/office/drawing/2014/main" val="3693926986"/>
                        </a:ext>
                      </a:extLst>
                    </a:gridCol>
                    <a:gridCol w="7498080">
                      <a:extLst>
                        <a:ext uri="{9D8B030D-6E8A-4147-A177-3AD203B41FA5}">
                          <a16:colId xmlns:a16="http://schemas.microsoft.com/office/drawing/2014/main" val="471797156"/>
                        </a:ext>
                      </a:extLst>
                    </a:gridCol>
                  </a:tblGrid>
                  <a:tr h="895611">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r="-982424" b="-370068"/>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7826" r="-369855" b="-370068"/>
                          </a:stretch>
                        </a:blipFill>
                      </a:tcPr>
                    </a:tc>
                    <a:tc>
                      <a:txBody>
                        <a:bodyPr/>
                        <a:lstStyle/>
                        <a:p>
                          <a:endParaRPr lang="en-US" sz="280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i="0" u="none" strike="noStrike" kern="1200" baseline="0" dirty="0">
                              <a:solidFill>
                                <a:srgbClr val="0070C0"/>
                              </a:solidFill>
                              <a:latin typeface="+mn-lt"/>
                              <a:ea typeface="+mn-ea"/>
                              <a:cs typeface="+mn-cs"/>
                            </a:rPr>
                            <a:t>Equation of line </a:t>
                          </a:r>
                          <a:r>
                            <a:rPr lang="en-US" sz="2800" b="0" dirty="0">
                              <a:solidFill>
                                <a:srgbClr val="0070C0"/>
                              </a:solidFill>
                            </a:rPr>
                            <a:t>𝓁</a:t>
                          </a:r>
                          <a:r>
                            <a:rPr lang="en-US" sz="2800" b="0" i="0" u="none" strike="noStrike" kern="1200" baseline="0" dirty="0">
                              <a:solidFill>
                                <a:srgbClr val="0070C0"/>
                              </a:solidFill>
                              <a:latin typeface="+mn-lt"/>
                              <a:ea typeface="+mn-ea"/>
                              <a:cs typeface="+mn-cs"/>
                            </a:rPr>
                            <a:t> </a:t>
                          </a:r>
                          <a:endParaRPr lang="en-US" sz="28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3708815"/>
                      </a:ext>
                    </a:extLst>
                  </a:tr>
                  <a:tr h="914400">
                    <a:tc>
                      <a:txBody>
                        <a:bodyPr/>
                        <a:lstStyle/>
                        <a:p>
                          <a:pPr algn="r"/>
                          <a:r>
                            <a:rPr lang="en-IN" sz="2800" i="1" dirty="0">
                              <a:solidFill>
                                <a:schemeClr val="tx2"/>
                              </a:solidFill>
                              <a:latin typeface="+mn-lt"/>
                            </a:rPr>
                            <a:t>y</a:t>
                          </a:r>
                          <a:endParaRPr lang="en-US" sz="2800" i="1"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2800" dirty="0">
                              <a:solidFill>
                                <a:schemeClr val="tx2"/>
                              </a:solidFill>
                              <a:latin typeface="+mn-lt"/>
                            </a:rPr>
                            <a:t>= </a:t>
                          </a:r>
                          <a:r>
                            <a:rPr lang="en-IN" sz="2800" dirty="0">
                              <a:solidFill>
                                <a:schemeClr val="tx2"/>
                              </a:solidFill>
                              <a:latin typeface="Arial" panose="020B0604020202020204" pitchFamily="34" charset="0"/>
                              <a:cs typeface="Arial" panose="020B0604020202020204" pitchFamily="34" charset="0"/>
                            </a:rPr>
                            <a:t>−</a:t>
                          </a:r>
                          <a:r>
                            <a:rPr lang="en-IN" sz="2800" dirty="0">
                              <a:solidFill>
                                <a:schemeClr val="tx2"/>
                              </a:solidFill>
                              <a:latin typeface="+mn-lt"/>
                            </a:rPr>
                            <a:t>2</a:t>
                          </a:r>
                          <a:r>
                            <a:rPr lang="en-IN" sz="2800" i="1" dirty="0">
                              <a:solidFill>
                                <a:schemeClr val="tx2"/>
                              </a:solidFill>
                              <a:latin typeface="+mn-lt"/>
                            </a:rPr>
                            <a:t>x</a:t>
                          </a:r>
                          <a:r>
                            <a:rPr lang="en-IN" sz="2800" dirty="0">
                              <a:solidFill>
                                <a:schemeClr val="tx2"/>
                              </a:solidFill>
                              <a:latin typeface="+mn-lt"/>
                            </a:rPr>
                            <a:t> + 9</a:t>
                          </a:r>
                          <a:endParaRPr lang="en-US" sz="2800" i="1"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i="1"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800" b="0" i="0" u="none" strike="noStrike" kern="1200" baseline="0" dirty="0">
                              <a:solidFill>
                                <a:srgbClr val="0070C0"/>
                              </a:solidFill>
                              <a:latin typeface="+mn-lt"/>
                              <a:ea typeface="+mn-ea"/>
                              <a:cs typeface="+mn-cs"/>
                            </a:rPr>
                            <a:t>Equation of line </a:t>
                          </a:r>
                          <a:r>
                            <a:rPr lang="en-US" sz="2800" dirty="0">
                              <a:solidFill>
                                <a:srgbClr val="0070C0"/>
                              </a:solidFill>
                            </a:rPr>
                            <a:t>𝓌</a:t>
                          </a:r>
                          <a:r>
                            <a:rPr lang="en-US" sz="2800" b="0" i="1" u="none" strike="noStrike" kern="1200" baseline="0" dirty="0">
                              <a:solidFill>
                                <a:srgbClr val="0070C0"/>
                              </a:solidFill>
                              <a:latin typeface="+mn-lt"/>
                              <a:ea typeface="+mn-ea"/>
                              <a:cs typeface="+mn-cs"/>
                            </a:rPr>
                            <a:t> </a:t>
                          </a:r>
                          <a:endParaRPr lang="en-US" sz="2800" dirty="0">
                            <a:solidFill>
                              <a:srgbClr val="0070C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873484"/>
                      </a:ext>
                    </a:extLst>
                  </a:tr>
                  <a:tr h="672075">
                    <a:tc>
                      <a:txBody>
                        <a:bodyPr/>
                        <a:lstStyle/>
                        <a:p>
                          <a:pPr algn="r"/>
                          <a:r>
                            <a:rPr lang="en-IN" sz="2800" dirty="0">
                              <a:solidFill>
                                <a:schemeClr val="tx2"/>
                              </a:solidFill>
                              <a:latin typeface="+mn-lt"/>
                            </a:rPr>
                            <a:t>4</a:t>
                          </a:r>
                          <a:r>
                            <a:rPr lang="en-IN" sz="2800" i="1" dirty="0">
                              <a:solidFill>
                                <a:schemeClr val="tx2"/>
                              </a:solidFill>
                              <a:latin typeface="+mn-lt"/>
                            </a:rPr>
                            <a:t>y</a:t>
                          </a:r>
                          <a:endParaRPr lang="en-US" sz="2800" i="1"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2800" dirty="0">
                              <a:solidFill>
                                <a:schemeClr val="tx2"/>
                              </a:solidFill>
                              <a:latin typeface="+mn-lt"/>
                            </a:rPr>
                            <a:t>= 2</a:t>
                          </a:r>
                          <a:r>
                            <a:rPr lang="en-IN" sz="2800" i="1" dirty="0">
                              <a:solidFill>
                                <a:schemeClr val="tx2"/>
                              </a:solidFill>
                              <a:latin typeface="+mn-lt"/>
                            </a:rPr>
                            <a:t>x</a:t>
                          </a:r>
                          <a:r>
                            <a:rPr lang="en-IN" sz="2800" dirty="0">
                              <a:solidFill>
                                <a:schemeClr val="tx2"/>
                              </a:solidFill>
                              <a:latin typeface="+mn-lt"/>
                            </a:rPr>
                            <a:t> + 6</a:t>
                          </a:r>
                          <a:endParaRPr lang="en-US" sz="2800" i="1"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i="1"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i="0" u="none" strike="noStrike" kern="1200" baseline="0" dirty="0">
                              <a:solidFill>
                                <a:srgbClr val="0070C0"/>
                              </a:solidFill>
                              <a:latin typeface="+mn-lt"/>
                              <a:ea typeface="+mn-ea"/>
                              <a:cs typeface="+mn-cs"/>
                            </a:rPr>
                            <a:t>Multiply each term in the first equation by 4. </a:t>
                          </a:r>
                          <a:endParaRPr lang="en-US" sz="28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618256"/>
                      </a:ext>
                    </a:extLst>
                  </a:tr>
                  <a:tr h="518160">
                    <a:tc>
                      <a:txBody>
                        <a:bodyPr/>
                        <a:lstStyle/>
                        <a:p>
                          <a:pPr algn="r"/>
                          <a:r>
                            <a:rPr lang="en-US" sz="2800" b="0"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y</a:t>
                          </a:r>
                          <a:endParaRPr lang="en-US" sz="2800" i="1"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i="0"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Arial" panose="020B0604020202020204" pitchFamily="34" charset="0"/>
                            </a:rPr>
                            <a:t>−2</a:t>
                          </a:r>
                          <a:r>
                            <a:rPr lang="en-US" sz="2800" b="0" i="1" u="none" strike="noStrike" kern="1200" baseline="0" dirty="0">
                              <a:solidFill>
                                <a:schemeClr val="tx2"/>
                              </a:solidFill>
                              <a:latin typeface="+mn-lt"/>
                              <a:ea typeface="+mn-ea"/>
                              <a:cs typeface="Arial" panose="020B0604020202020204" pitchFamily="34" charset="0"/>
                            </a:rPr>
                            <a:t>x</a:t>
                          </a:r>
                          <a:r>
                            <a:rPr lang="en-US" sz="2800" b="0" i="0" u="none" strike="noStrike" kern="1200" baseline="0" dirty="0">
                              <a:solidFill>
                                <a:schemeClr val="tx2"/>
                              </a:solidFill>
                              <a:latin typeface="+mn-lt"/>
                              <a:ea typeface="+mn-ea"/>
                              <a:cs typeface="Arial" panose="020B0604020202020204" pitchFamily="34" charset="0"/>
                            </a:rPr>
                            <a:t> + 9</a:t>
                          </a:r>
                          <a:r>
                            <a:rPr lang="en-US" sz="2800" b="0" i="1" u="none" strike="noStrike" kern="1200" baseline="0" dirty="0">
                              <a:solidFill>
                                <a:schemeClr val="tx2"/>
                              </a:solidFill>
                              <a:latin typeface="+mn-lt"/>
                              <a:ea typeface="+mn-ea"/>
                              <a:cs typeface="+mn-cs"/>
                            </a:rPr>
                            <a:t> </a:t>
                          </a:r>
                          <a:endParaRPr lang="en-US" sz="2800" i="1"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i="1"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i="0" u="none" strike="noStrike" kern="1200" baseline="0" dirty="0">
                              <a:solidFill>
                                <a:srgbClr val="0070C0"/>
                              </a:solidFill>
                              <a:latin typeface="+mn-lt"/>
                              <a:ea typeface="+mn-ea"/>
                              <a:cs typeface="+mn-cs"/>
                            </a:rPr>
                            <a:t>Add the second equation. </a:t>
                          </a:r>
                          <a:endParaRPr lang="en-US" sz="28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4552887"/>
                      </a:ext>
                    </a:extLst>
                  </a:tr>
                  <a:tr h="518160">
                    <a:tc>
                      <a:txBody>
                        <a:bodyPr/>
                        <a:lstStyle/>
                        <a:p>
                          <a:pPr algn="r"/>
                          <a:r>
                            <a:rPr lang="en-IN" sz="2800" i="0" dirty="0">
                              <a:solidFill>
                                <a:schemeClr val="tx2"/>
                              </a:solidFill>
                              <a:latin typeface="+mn-lt"/>
                            </a:rPr>
                            <a:t>5</a:t>
                          </a:r>
                          <a:r>
                            <a:rPr lang="en-IN" sz="2800" i="1" dirty="0">
                              <a:solidFill>
                                <a:schemeClr val="tx2"/>
                              </a:solidFill>
                              <a:latin typeface="+mn-lt"/>
                            </a:rPr>
                            <a:t>y</a:t>
                          </a:r>
                          <a:endParaRPr lang="en-US" sz="2800" i="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2800" i="0" dirty="0">
                              <a:solidFill>
                                <a:schemeClr val="tx2"/>
                              </a:solidFill>
                              <a:latin typeface="+mn-lt"/>
                            </a:rPr>
                            <a:t>= 15</a:t>
                          </a:r>
                          <a:endParaRPr lang="en-US" sz="2800" i="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i="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i="0" u="none" strike="noStrike" kern="1200" baseline="0" dirty="0">
                              <a:solidFill>
                                <a:srgbClr val="0070C0"/>
                              </a:solidFill>
                              <a:latin typeface="+mn-lt"/>
                              <a:ea typeface="+mn-ea"/>
                              <a:cs typeface="+mn-cs"/>
                            </a:rPr>
                            <a:t>Eliminate </a:t>
                          </a:r>
                          <a:r>
                            <a:rPr lang="en-US" sz="2800" b="0" i="1" u="none" strike="noStrike" kern="1200" baseline="0" dirty="0">
                              <a:solidFill>
                                <a:srgbClr val="0070C0"/>
                              </a:solidFill>
                              <a:latin typeface="+mn-lt"/>
                              <a:ea typeface="+mn-ea"/>
                              <a:cs typeface="+mn-cs"/>
                            </a:rPr>
                            <a:t>x</a:t>
                          </a:r>
                          <a:r>
                            <a:rPr lang="en-US" sz="2800" b="0" i="0" u="none" strike="noStrike" kern="1200" baseline="0" dirty="0">
                              <a:solidFill>
                                <a:srgbClr val="0070C0"/>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8916010"/>
                      </a:ext>
                    </a:extLst>
                  </a:tr>
                  <a:tr h="518160">
                    <a:tc>
                      <a:txBody>
                        <a:bodyPr/>
                        <a:lstStyle/>
                        <a:p>
                          <a:pPr algn="r"/>
                          <a:r>
                            <a:rPr lang="en-IN" sz="2800" i="1" dirty="0">
                              <a:solidFill>
                                <a:schemeClr val="tx2"/>
                              </a:solidFill>
                              <a:latin typeface="+mn-lt"/>
                            </a:rPr>
                            <a:t>y</a:t>
                          </a:r>
                          <a:endParaRPr lang="en-US" sz="2800" i="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2800" i="0" dirty="0">
                              <a:solidFill>
                                <a:schemeClr val="tx2"/>
                              </a:solidFill>
                              <a:latin typeface="+mn-lt"/>
                            </a:rPr>
                            <a:t>= 3</a:t>
                          </a:r>
                          <a:endParaRPr lang="en-US" sz="2800" i="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i="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i="0" u="none" strike="noStrike" kern="1200" baseline="0" dirty="0">
                              <a:solidFill>
                                <a:srgbClr val="0070C0"/>
                              </a:solidFill>
                              <a:latin typeface="+mn-lt"/>
                              <a:ea typeface="+mn-ea"/>
                              <a:cs typeface="+mn-cs"/>
                            </a:rPr>
                            <a:t>Divide each side by 5.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5642516"/>
                      </a:ext>
                    </a:extLst>
                  </a:tr>
                </a:tbl>
              </a:graphicData>
            </a:graphic>
          </p:graphicFrame>
        </mc:Fallback>
      </mc:AlternateContent>
    </p:spTree>
    <p:extLst>
      <p:ext uri="{BB962C8B-B14F-4D97-AF65-F5344CB8AC3E}">
        <p14:creationId xmlns:p14="http://schemas.microsoft.com/office/powerpoint/2010/main" val="2843570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Distance from a Point to a Line on the Coordinate Plane</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7"/>
            <a:ext cx="9335056" cy="59098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Solve for </a:t>
            </a:r>
            <a:r>
              <a:rPr lang="en-US" sz="2800" i="1" dirty="0"/>
              <a:t>x</a:t>
            </a:r>
            <a:r>
              <a:rPr lang="en-US" sz="2800" dirty="0"/>
              <a:t>. </a:t>
            </a:r>
            <a:endParaRPr lang="en-US" sz="2800" b="1" i="0" u="none" strike="noStrike" baseline="0" dirty="0"/>
          </a:p>
        </p:txBody>
      </p:sp>
      <p:graphicFrame>
        <p:nvGraphicFramePr>
          <p:cNvPr id="7" name="Table 6"/>
          <p:cNvGraphicFramePr>
            <a:graphicFrameLocks noGrp="1"/>
          </p:cNvGraphicFramePr>
          <p:nvPr>
            <p:extLst>
              <p:ext uri="{D42A27DB-BD31-4B8C-83A1-F6EECF244321}">
                <p14:modId xmlns:p14="http://schemas.microsoft.com/office/powerpoint/2010/main" val="3401968115"/>
              </p:ext>
            </p:extLst>
          </p:nvPr>
        </p:nvGraphicFramePr>
        <p:xfrm>
          <a:off x="652211" y="2933442"/>
          <a:ext cx="7615489" cy="2072640"/>
        </p:xfrm>
        <a:graphic>
          <a:graphicData uri="http://schemas.openxmlformats.org/drawingml/2006/table">
            <a:tbl>
              <a:tblPr firstRow="1" bandRow="1">
                <a:tableStyleId>{5C22544A-7EE6-4342-B048-85BDC9FD1C3A}</a:tableStyleId>
              </a:tblPr>
              <a:tblGrid>
                <a:gridCol w="2795839">
                  <a:extLst>
                    <a:ext uri="{9D8B030D-6E8A-4147-A177-3AD203B41FA5}">
                      <a16:colId xmlns:a16="http://schemas.microsoft.com/office/drawing/2014/main" val="1292561894"/>
                    </a:ext>
                  </a:extLst>
                </a:gridCol>
                <a:gridCol w="4819650">
                  <a:extLst>
                    <a:ext uri="{9D8B030D-6E8A-4147-A177-3AD203B41FA5}">
                      <a16:colId xmlns:a16="http://schemas.microsoft.com/office/drawing/2014/main" val="471797156"/>
                    </a:ext>
                  </a:extLst>
                </a:gridCol>
              </a:tblGrid>
              <a:tr h="4456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0" i="1" dirty="0">
                          <a:solidFill>
                            <a:schemeClr val="tx2"/>
                          </a:solidFill>
                          <a:latin typeface="+mn-lt"/>
                        </a:rPr>
                        <a:t>y</a:t>
                      </a:r>
                      <a:r>
                        <a:rPr lang="en-IN" sz="2800" b="0" dirty="0">
                          <a:solidFill>
                            <a:schemeClr val="tx2"/>
                          </a:solidFill>
                          <a:latin typeface="+mn-lt"/>
                        </a:rPr>
                        <a:t> = </a:t>
                      </a:r>
                      <a:r>
                        <a:rPr lang="en-IN" sz="2800" b="0" dirty="0">
                          <a:solidFill>
                            <a:schemeClr val="tx2"/>
                          </a:solidFill>
                          <a:latin typeface="Arial" panose="020B0604020202020204" pitchFamily="34" charset="0"/>
                          <a:cs typeface="Arial" panose="020B0604020202020204" pitchFamily="34" charset="0"/>
                        </a:rPr>
                        <a:t>−</a:t>
                      </a:r>
                      <a:r>
                        <a:rPr lang="en-IN" sz="2800" b="0" dirty="0">
                          <a:solidFill>
                            <a:schemeClr val="tx2"/>
                          </a:solidFill>
                          <a:latin typeface="+mn-lt"/>
                        </a:rPr>
                        <a:t>2</a:t>
                      </a:r>
                      <a:r>
                        <a:rPr lang="en-IN" sz="2800" b="0" i="1" dirty="0">
                          <a:solidFill>
                            <a:schemeClr val="tx2"/>
                          </a:solidFill>
                          <a:latin typeface="+mn-lt"/>
                        </a:rPr>
                        <a:t>x</a:t>
                      </a:r>
                      <a:r>
                        <a:rPr lang="en-IN" sz="2800" b="0" dirty="0">
                          <a:solidFill>
                            <a:schemeClr val="tx2"/>
                          </a:solidFill>
                          <a:latin typeface="+mn-lt"/>
                        </a:rPr>
                        <a:t> + 9</a:t>
                      </a:r>
                      <a:endParaRPr lang="en-US" sz="2800" b="0" i="1"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800" b="0" i="0" u="none" strike="noStrike" kern="1200" baseline="0" dirty="0">
                          <a:solidFill>
                            <a:srgbClr val="0070C0"/>
                          </a:solidFill>
                          <a:latin typeface="+mn-lt"/>
                          <a:ea typeface="+mn-ea"/>
                          <a:cs typeface="+mn-cs"/>
                        </a:rPr>
                        <a:t>Equation of line </a:t>
                      </a:r>
                      <a:r>
                        <a:rPr lang="en-US" sz="2800" b="0" dirty="0">
                          <a:solidFill>
                            <a:srgbClr val="0070C0"/>
                          </a:solidFill>
                        </a:rPr>
                        <a:t>𝓌</a:t>
                      </a:r>
                      <a:r>
                        <a:rPr lang="en-US" sz="2800" b="0" i="1" u="none" strike="noStrike" kern="1200" baseline="0" dirty="0">
                          <a:solidFill>
                            <a:srgbClr val="0070C0"/>
                          </a:solidFill>
                          <a:latin typeface="+mn-lt"/>
                          <a:ea typeface="+mn-ea"/>
                          <a:cs typeface="+mn-cs"/>
                        </a:rPr>
                        <a:t> </a:t>
                      </a:r>
                      <a:endParaRPr lang="en-US" sz="28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33708815"/>
                  </a:ext>
                </a:extLst>
              </a:tr>
              <a:tr h="257817">
                <a:tc>
                  <a:txBody>
                    <a:bodyPr/>
                    <a:lstStyle/>
                    <a:p>
                      <a:pPr algn="ctr"/>
                      <a:r>
                        <a:rPr lang="en-IN" sz="2800" b="0" dirty="0">
                          <a:solidFill>
                            <a:schemeClr val="tx2"/>
                          </a:solidFill>
                          <a:latin typeface="+mn-lt"/>
                        </a:rPr>
                        <a:t>3</a:t>
                      </a:r>
                      <a:r>
                        <a:rPr lang="en-IN" sz="2800" b="0" baseline="0" dirty="0">
                          <a:solidFill>
                            <a:schemeClr val="tx2"/>
                          </a:solidFill>
                          <a:latin typeface="+mn-lt"/>
                        </a:rPr>
                        <a:t> </a:t>
                      </a:r>
                      <a:r>
                        <a:rPr lang="en-IN" sz="2800" b="0" dirty="0">
                          <a:solidFill>
                            <a:schemeClr val="tx2"/>
                          </a:solidFill>
                          <a:latin typeface="+mn-lt"/>
                        </a:rPr>
                        <a:t>= </a:t>
                      </a:r>
                      <a:r>
                        <a:rPr lang="en-IN" sz="2800" b="0" dirty="0">
                          <a:solidFill>
                            <a:schemeClr val="tx2"/>
                          </a:solidFill>
                          <a:latin typeface="Arial" panose="020B0604020202020204" pitchFamily="34" charset="0"/>
                          <a:cs typeface="Arial" panose="020B0604020202020204" pitchFamily="34" charset="0"/>
                        </a:rPr>
                        <a:t>−</a:t>
                      </a:r>
                      <a:r>
                        <a:rPr lang="en-IN" sz="2800" b="0" dirty="0">
                          <a:solidFill>
                            <a:schemeClr val="tx2"/>
                          </a:solidFill>
                          <a:latin typeface="+mn-lt"/>
                        </a:rPr>
                        <a:t>2</a:t>
                      </a:r>
                      <a:r>
                        <a:rPr lang="en-IN" sz="2800" b="0" i="1" dirty="0">
                          <a:solidFill>
                            <a:schemeClr val="tx2"/>
                          </a:solidFill>
                          <a:latin typeface="+mn-lt"/>
                        </a:rPr>
                        <a:t>x</a:t>
                      </a:r>
                      <a:r>
                        <a:rPr lang="en-IN" sz="2800" b="0" dirty="0">
                          <a:solidFill>
                            <a:schemeClr val="tx2"/>
                          </a:solidFill>
                          <a:latin typeface="+mn-lt"/>
                        </a:rPr>
                        <a:t> + 9</a:t>
                      </a:r>
                      <a:endParaRPr lang="en-US" sz="2800" b="0" i="1"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800" b="0" i="0" u="none" strike="noStrike" kern="1200" baseline="0" dirty="0">
                          <a:solidFill>
                            <a:srgbClr val="0070C0"/>
                          </a:solidFill>
                          <a:latin typeface="+mn-lt"/>
                          <a:ea typeface="+mn-ea"/>
                          <a:cs typeface="+mn-cs"/>
                        </a:rPr>
                        <a:t>Substitute 3 for </a:t>
                      </a:r>
                      <a:r>
                        <a:rPr lang="en-US" sz="2800" b="0" i="1" u="none" strike="noStrike" kern="1200" baseline="0" dirty="0">
                          <a:solidFill>
                            <a:srgbClr val="0070C0"/>
                          </a:solidFill>
                          <a:latin typeface="+mn-lt"/>
                          <a:ea typeface="+mn-ea"/>
                          <a:cs typeface="+mn-cs"/>
                        </a:rPr>
                        <a:t>y</a:t>
                      </a:r>
                      <a:r>
                        <a:rPr lang="en-US" sz="2800" b="0" i="0" u="none" strike="noStrike" kern="1200" baseline="0" dirty="0">
                          <a:solidFill>
                            <a:srgbClr val="0070C0"/>
                          </a:solidFill>
                          <a:latin typeface="+mn-lt"/>
                          <a:ea typeface="+mn-ea"/>
                          <a:cs typeface="+mn-cs"/>
                        </a:rPr>
                        <a:t>. </a:t>
                      </a:r>
                      <a:endParaRPr lang="en-US" sz="28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86873484"/>
                  </a:ext>
                </a:extLst>
              </a:tr>
              <a:tr h="334400">
                <a:tc>
                  <a:txBody>
                    <a:bodyPr/>
                    <a:lstStyle/>
                    <a:p>
                      <a:pPr algn="l"/>
                      <a:r>
                        <a:rPr lang="en-IN" sz="2800" b="0" baseline="0" dirty="0">
                          <a:solidFill>
                            <a:schemeClr val="tx2"/>
                          </a:solidFill>
                          <a:latin typeface="Arial" panose="020B0604020202020204" pitchFamily="34" charset="0"/>
                          <a:cs typeface="Arial" panose="020B0604020202020204" pitchFamily="34" charset="0"/>
                        </a:rPr>
                        <a:t>  −</a:t>
                      </a:r>
                      <a:r>
                        <a:rPr lang="en-IN" sz="2800" b="0" dirty="0">
                          <a:solidFill>
                            <a:schemeClr val="tx2"/>
                          </a:solidFill>
                          <a:latin typeface="+mn-lt"/>
                        </a:rPr>
                        <a:t>6 = </a:t>
                      </a:r>
                      <a:r>
                        <a:rPr lang="en-IN" sz="2800" b="0" dirty="0">
                          <a:solidFill>
                            <a:schemeClr val="tx2"/>
                          </a:solidFill>
                          <a:latin typeface="Arial" panose="020B0604020202020204" pitchFamily="34" charset="0"/>
                          <a:cs typeface="Arial" panose="020B0604020202020204" pitchFamily="34" charset="0"/>
                        </a:rPr>
                        <a:t>−</a:t>
                      </a:r>
                      <a:r>
                        <a:rPr lang="en-IN" sz="2800" b="0" dirty="0">
                          <a:solidFill>
                            <a:schemeClr val="tx2"/>
                          </a:solidFill>
                          <a:latin typeface="+mn-lt"/>
                        </a:rPr>
                        <a:t>2</a:t>
                      </a:r>
                      <a:r>
                        <a:rPr lang="en-IN" sz="2800" b="0" i="1" dirty="0">
                          <a:solidFill>
                            <a:schemeClr val="tx2"/>
                          </a:solidFill>
                          <a:latin typeface="+mn-lt"/>
                        </a:rPr>
                        <a:t>x</a:t>
                      </a:r>
                      <a:endParaRPr lang="en-US" sz="2800" b="0" i="1"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800" b="0" i="0" u="none" strike="noStrike" kern="1200" baseline="0" dirty="0">
                          <a:solidFill>
                            <a:srgbClr val="0070C0"/>
                          </a:solidFill>
                          <a:latin typeface="+mn-lt"/>
                          <a:ea typeface="+mn-ea"/>
                          <a:cs typeface="+mn-cs"/>
                        </a:rPr>
                        <a:t>Subtract 9 from each side. </a:t>
                      </a:r>
                      <a:endParaRPr lang="en-US" sz="28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50618256"/>
                  </a:ext>
                </a:extLst>
              </a:tr>
              <a:tr h="257817">
                <a:tc>
                  <a:txBody>
                    <a:bodyPr/>
                    <a:lstStyle/>
                    <a:p>
                      <a:pPr algn="l"/>
                      <a:r>
                        <a:rPr lang="en-US" sz="2800" b="0" i="0" u="none" strike="noStrike" kern="1200" baseline="0" dirty="0">
                          <a:solidFill>
                            <a:schemeClr val="tx2"/>
                          </a:solidFill>
                          <a:latin typeface="+mn-lt"/>
                          <a:ea typeface="+mn-ea"/>
                          <a:cs typeface="+mn-cs"/>
                        </a:rPr>
                        <a:t>    3 = </a:t>
                      </a:r>
                      <a:r>
                        <a:rPr lang="en-US" sz="2800" b="0" i="1" u="none" strike="noStrike" kern="1200" baseline="0" dirty="0">
                          <a:solidFill>
                            <a:schemeClr val="tx2"/>
                          </a:solidFill>
                          <a:latin typeface="+mn-lt"/>
                          <a:ea typeface="+mn-ea"/>
                          <a:cs typeface="Arial" panose="020B0604020202020204" pitchFamily="34" charset="0"/>
                        </a:rPr>
                        <a:t>x</a:t>
                      </a:r>
                      <a:endParaRPr lang="en-US" sz="2800" b="0" i="1"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800" b="0" i="0" u="none" strike="noStrike" kern="1200" baseline="0" dirty="0">
                          <a:solidFill>
                            <a:srgbClr val="0070C0"/>
                          </a:solidFill>
                          <a:latin typeface="+mn-lt"/>
                          <a:ea typeface="+mn-ea"/>
                          <a:cs typeface="+mn-cs"/>
                        </a:rPr>
                        <a:t>Divide each side by </a:t>
                      </a:r>
                      <a:r>
                        <a:rPr lang="en-US" sz="2800" b="0" i="0" u="none" strike="noStrike" kern="1200" baseline="0" dirty="0">
                          <a:solidFill>
                            <a:srgbClr val="0070C0"/>
                          </a:solidFill>
                          <a:latin typeface="Arial" panose="020B0604020202020204" pitchFamily="34" charset="0"/>
                          <a:ea typeface="+mn-ea"/>
                          <a:cs typeface="Arial" panose="020B0604020202020204" pitchFamily="34" charset="0"/>
                        </a:rPr>
                        <a:t>−</a:t>
                      </a:r>
                      <a:r>
                        <a:rPr lang="en-US" sz="2800" b="0" i="0" u="none" strike="noStrike" kern="1200" baseline="0" dirty="0">
                          <a:solidFill>
                            <a:srgbClr val="0070C0"/>
                          </a:solidFill>
                          <a:latin typeface="+mn-lt"/>
                          <a:ea typeface="+mn-ea"/>
                          <a:cs typeface="+mn-cs"/>
                        </a:rPr>
                        <a:t>2. </a:t>
                      </a:r>
                      <a:endParaRPr lang="en-US" sz="28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94552887"/>
                  </a:ext>
                </a:extLst>
              </a:tr>
            </a:tbl>
          </a:graphicData>
        </a:graphic>
      </p:graphicFrame>
      <p:sp>
        <p:nvSpPr>
          <p:cNvPr id="8" name="Content Placeholder 2">
            <a:extLst>
              <a:ext uri="{FF2B5EF4-FFF2-40B4-BE49-F238E27FC236}">
                <a16:creationId xmlns:a16="http://schemas.microsoft.com/office/drawing/2014/main" id="{66BD4E7D-0912-754B-9237-13B457F2A578}"/>
              </a:ext>
            </a:extLst>
          </p:cNvPr>
          <p:cNvSpPr txBox="1">
            <a:spLocks/>
          </p:cNvSpPr>
          <p:nvPr/>
        </p:nvSpPr>
        <p:spPr>
          <a:xfrm>
            <a:off x="459873" y="5474730"/>
            <a:ext cx="9335056" cy="53725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point of intersection is (3, 3). Let this be point </a:t>
            </a:r>
            <a:r>
              <a:rPr lang="en-US" sz="2800" i="1" dirty="0"/>
              <a:t>Q</a:t>
            </a:r>
            <a:r>
              <a:rPr lang="en-US" sz="2800" dirty="0"/>
              <a:t>. </a:t>
            </a:r>
            <a:endParaRPr lang="en-US" sz="2800" b="1" i="0" u="none" strike="noStrike" baseline="0" dirty="0"/>
          </a:p>
        </p:txBody>
      </p:sp>
    </p:spTree>
    <p:extLst>
      <p:ext uri="{BB962C8B-B14F-4D97-AF65-F5344CB8AC3E}">
        <p14:creationId xmlns:p14="http://schemas.microsoft.com/office/powerpoint/2010/main" val="83297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Distance from a Point to a Line on the Coordinate Plane</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7"/>
            <a:ext cx="9335056" cy="173398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4 Calculate the distance between </a:t>
            </a:r>
            <a:r>
              <a:rPr lang="en-US" sz="2800" b="1" i="1" dirty="0">
                <a:solidFill>
                  <a:schemeClr val="tx1"/>
                </a:solidFill>
              </a:rPr>
              <a:t>P </a:t>
            </a:r>
            <a:r>
              <a:rPr lang="en-US" sz="2800" b="1" dirty="0">
                <a:solidFill>
                  <a:schemeClr val="tx1"/>
                </a:solidFill>
              </a:rPr>
              <a:t>and </a:t>
            </a:r>
            <a:r>
              <a:rPr lang="en-US" sz="2800" b="1" i="1" dirty="0">
                <a:solidFill>
                  <a:schemeClr val="tx1"/>
                </a:solidFill>
              </a:rPr>
              <a:t>Q</a:t>
            </a:r>
            <a:r>
              <a:rPr lang="en-US" sz="2800" b="1" dirty="0">
                <a:solidFill>
                  <a:schemeClr val="tx1"/>
                </a:solidFill>
              </a:rPr>
              <a:t>. </a:t>
            </a:r>
            <a:endParaRPr lang="en-US" sz="2800" dirty="0">
              <a:solidFill>
                <a:schemeClr val="tx1"/>
              </a:solidFill>
            </a:endParaRPr>
          </a:p>
          <a:p>
            <a:r>
              <a:rPr lang="en-US" sz="2800" dirty="0"/>
              <a:t>Use the Distance Formula to determine the distance between </a:t>
            </a:r>
            <a:r>
              <a:rPr lang="en-US" sz="2800" i="1" dirty="0"/>
              <a:t>P</a:t>
            </a:r>
            <a:r>
              <a:rPr lang="en-US" sz="2800" dirty="0"/>
              <a:t>(1, 7) and </a:t>
            </a:r>
            <a:r>
              <a:rPr lang="en-US" sz="2800" i="1" dirty="0"/>
              <a:t>Q</a:t>
            </a:r>
            <a:r>
              <a:rPr lang="en-US" sz="2800" dirty="0"/>
              <a:t>(</a:t>
            </a:r>
            <a:r>
              <a:rPr lang="en-US" sz="2800" dirty="0">
                <a:solidFill>
                  <a:schemeClr val="accent3">
                    <a:lumMod val="75000"/>
                  </a:schemeClr>
                </a:solidFill>
              </a:rPr>
              <a:t>3</a:t>
            </a:r>
            <a:r>
              <a:rPr lang="en-US" sz="2800" dirty="0"/>
              <a:t>, </a:t>
            </a:r>
            <a:r>
              <a:rPr lang="en-US" sz="2800" dirty="0">
                <a:solidFill>
                  <a:srgbClr val="00B050"/>
                </a:solidFill>
              </a:rPr>
              <a:t>3</a:t>
            </a:r>
            <a:r>
              <a:rPr lang="en-US" sz="2800" dirty="0"/>
              <a:t>). </a:t>
            </a:r>
            <a:endParaRPr lang="en-US" sz="2800" b="1" i="0" u="none" strike="noStrike" baseline="0" dirty="0">
              <a:solidFill>
                <a:srgbClr val="000000"/>
              </a:solidFill>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559964031"/>
                  </p:ext>
                </p:extLst>
              </p:nvPr>
            </p:nvGraphicFramePr>
            <p:xfrm>
              <a:off x="552450" y="3728545"/>
              <a:ext cx="10149840" cy="1802003"/>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1292561894"/>
                        </a:ext>
                      </a:extLst>
                    </a:gridCol>
                    <a:gridCol w="4206240">
                      <a:extLst>
                        <a:ext uri="{9D8B030D-6E8A-4147-A177-3AD203B41FA5}">
                          <a16:colId xmlns:a16="http://schemas.microsoft.com/office/drawing/2014/main" val="2974726332"/>
                        </a:ext>
                      </a:extLst>
                    </a:gridCol>
                    <a:gridCol w="5577840">
                      <a:extLst>
                        <a:ext uri="{9D8B030D-6E8A-4147-A177-3AD203B41FA5}">
                          <a16:colId xmlns:a16="http://schemas.microsoft.com/office/drawing/2014/main" val="471797156"/>
                        </a:ext>
                      </a:extLst>
                    </a:gridCol>
                  </a:tblGrid>
                  <a:tr h="5969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IN" sz="2600" b="0" i="1" smtClean="0">
                                  <a:solidFill>
                                    <a:schemeClr val="tx2"/>
                                  </a:solidFill>
                                  <a:latin typeface="Cambria Math" panose="02040503050406030204" pitchFamily="18" charset="0"/>
                                </a:rPr>
                                <m:t>𝑑</m:t>
                              </m:r>
                            </m:oMath>
                          </a14:m>
                          <a:r>
                            <a:rPr lang="en-US" sz="2600" b="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2"/>
                                  </a:solidFill>
                                  <a:latin typeface="Cambria Math" panose="02040503050406030204" pitchFamily="18" charset="0"/>
                                </a:rPr>
                                <m:t>=</m:t>
                              </m:r>
                              <m:rad>
                                <m:radPr>
                                  <m:degHide m:val="on"/>
                                  <m:ctrlPr>
                                    <a:rPr lang="en-US" sz="2400" b="0" i="1" smtClean="0">
                                      <a:solidFill>
                                        <a:schemeClr val="tx2"/>
                                      </a:solidFill>
                                      <a:latin typeface="Cambria Math" panose="02040503050406030204" pitchFamily="18" charset="0"/>
                                    </a:rPr>
                                  </m:ctrlPr>
                                </m:radPr>
                                <m:deg/>
                                <m:e>
                                  <m:sSup>
                                    <m:sSupPr>
                                      <m:ctrlPr>
                                        <a:rPr lang="en-US" sz="2400" b="0" i="1" smtClean="0">
                                          <a:solidFill>
                                            <a:schemeClr val="tx2"/>
                                          </a:solidFill>
                                          <a:latin typeface="Cambria Math" panose="02040503050406030204" pitchFamily="18" charset="0"/>
                                        </a:rPr>
                                      </m:ctrlPr>
                                    </m:sSupPr>
                                    <m:e>
                                      <m:d>
                                        <m:dPr>
                                          <m:ctrlPr>
                                            <a:rPr lang="en-US" sz="2400" b="0" i="1" smtClean="0">
                                              <a:solidFill>
                                                <a:schemeClr val="tx2"/>
                                              </a:solidFill>
                                              <a:latin typeface="Cambria Math" panose="02040503050406030204" pitchFamily="18" charset="0"/>
                                            </a:rPr>
                                          </m:ctrlPr>
                                        </m:dPr>
                                        <m:e>
                                          <m:sSub>
                                            <m:sSubPr>
                                              <m:ctrlPr>
                                                <a:rPr lang="en-US" sz="2400" b="0" i="1" smtClean="0">
                                                  <a:solidFill>
                                                    <a:srgbClr val="B96D00"/>
                                                  </a:solidFill>
                                                  <a:latin typeface="Cambria Math" panose="02040503050406030204" pitchFamily="18" charset="0"/>
                                                </a:rPr>
                                              </m:ctrlPr>
                                            </m:sSubPr>
                                            <m:e>
                                              <m:r>
                                                <a:rPr lang="en-US" sz="2400" b="0" i="1" smtClean="0">
                                                  <a:solidFill>
                                                    <a:srgbClr val="B96D00"/>
                                                  </a:solidFill>
                                                  <a:latin typeface="Cambria Math" panose="02040503050406030204" pitchFamily="18" charset="0"/>
                                                </a:rPr>
                                                <m:t>𝑥</m:t>
                                              </m:r>
                                            </m:e>
                                            <m:sub>
                                              <m:r>
                                                <a:rPr lang="en-US" sz="2400" b="0" i="1" smtClean="0">
                                                  <a:solidFill>
                                                    <a:srgbClr val="B96D00"/>
                                                  </a:solidFill>
                                                  <a:latin typeface="Cambria Math" panose="02040503050406030204" pitchFamily="18" charset="0"/>
                                                </a:rPr>
                                                <m:t>2</m:t>
                                              </m:r>
                                            </m:sub>
                                          </m:sSub>
                                          <m:r>
                                            <a:rPr lang="en-US" sz="2400" b="0" i="1" smtClean="0">
                                              <a:solidFill>
                                                <a:schemeClr val="tx2"/>
                                              </a:solidFill>
                                              <a:latin typeface="Cambria Math" panose="02040503050406030204" pitchFamily="18" charset="0"/>
                                            </a:rPr>
                                            <m:t>−</m:t>
                                          </m:r>
                                          <m:sSub>
                                            <m:sSubPr>
                                              <m:ctrlPr>
                                                <a:rPr lang="en-US" sz="2400" b="0" i="1" smtClean="0">
                                                  <a:solidFill>
                                                    <a:srgbClr val="B96D00"/>
                                                  </a:solidFill>
                                                  <a:latin typeface="Cambria Math" panose="02040503050406030204" pitchFamily="18" charset="0"/>
                                                </a:rPr>
                                              </m:ctrlPr>
                                            </m:sSubPr>
                                            <m:e>
                                              <m:r>
                                                <a:rPr lang="en-US" sz="2400" b="0" i="1" smtClean="0">
                                                  <a:solidFill>
                                                    <a:srgbClr val="B96D00"/>
                                                  </a:solidFill>
                                                  <a:latin typeface="Cambria Math" panose="02040503050406030204" pitchFamily="18" charset="0"/>
                                                </a:rPr>
                                                <m:t>𝑥</m:t>
                                              </m:r>
                                            </m:e>
                                            <m:sub>
                                              <m:r>
                                                <a:rPr lang="en-US" sz="2400" b="0" i="1" smtClean="0">
                                                  <a:solidFill>
                                                    <a:srgbClr val="B96D00"/>
                                                  </a:solidFill>
                                                  <a:latin typeface="Cambria Math" panose="02040503050406030204" pitchFamily="18" charset="0"/>
                                                </a:rPr>
                                                <m:t>1</m:t>
                                              </m:r>
                                            </m:sub>
                                          </m:sSub>
                                        </m:e>
                                      </m:d>
                                    </m:e>
                                    <m:sup>
                                      <m:r>
                                        <a:rPr lang="en-US" sz="2400" b="0" i="1" smtClean="0">
                                          <a:solidFill>
                                            <a:schemeClr val="tx2"/>
                                          </a:solidFill>
                                          <a:latin typeface="Cambria Math" panose="02040503050406030204" pitchFamily="18" charset="0"/>
                                        </a:rPr>
                                        <m:t>2</m:t>
                                      </m:r>
                                    </m:sup>
                                  </m:sSup>
                                  <m:r>
                                    <a:rPr lang="en-US" sz="2400" b="0" i="1" smtClean="0">
                                      <a:solidFill>
                                        <a:schemeClr val="tx2"/>
                                      </a:solidFill>
                                      <a:latin typeface="Cambria Math" panose="02040503050406030204" pitchFamily="18" charset="0"/>
                                    </a:rPr>
                                    <m:t>+</m:t>
                                  </m:r>
                                  <m:sSup>
                                    <m:sSupPr>
                                      <m:ctrlPr>
                                        <a:rPr lang="en-US" sz="2400" b="0" i="1" smtClean="0">
                                          <a:solidFill>
                                            <a:schemeClr val="tx2"/>
                                          </a:solidFill>
                                          <a:latin typeface="Cambria Math" panose="02040503050406030204" pitchFamily="18" charset="0"/>
                                        </a:rPr>
                                      </m:ctrlPr>
                                    </m:sSupPr>
                                    <m:e>
                                      <m:d>
                                        <m:dPr>
                                          <m:ctrlPr>
                                            <a:rPr lang="en-US" sz="2400" b="0" i="1" smtClean="0">
                                              <a:solidFill>
                                                <a:schemeClr val="tx2"/>
                                              </a:solidFill>
                                              <a:latin typeface="Cambria Math" panose="02040503050406030204" pitchFamily="18" charset="0"/>
                                            </a:rPr>
                                          </m:ctrlPr>
                                        </m:dPr>
                                        <m:e>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𝑦</m:t>
                                              </m:r>
                                            </m:e>
                                            <m:sub>
                                              <m:r>
                                                <a:rPr lang="en-US" sz="2400" b="0" i="1" smtClean="0">
                                                  <a:solidFill>
                                                    <a:srgbClr val="00B050"/>
                                                  </a:solidFill>
                                                  <a:latin typeface="Cambria Math" panose="02040503050406030204" pitchFamily="18" charset="0"/>
                                                </a:rPr>
                                                <m:t>2</m:t>
                                              </m:r>
                                            </m:sub>
                                          </m:sSub>
                                          <m:r>
                                            <a:rPr lang="en-US" sz="2400" b="0" i="1" smtClean="0">
                                              <a:solidFill>
                                                <a:schemeClr val="tx2"/>
                                              </a:solidFill>
                                              <a:latin typeface="Cambria Math" panose="02040503050406030204" pitchFamily="18" charset="0"/>
                                            </a:rPr>
                                            <m:t>−</m:t>
                                          </m:r>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𝑦</m:t>
                                              </m:r>
                                            </m:e>
                                            <m:sub>
                                              <m:r>
                                                <a:rPr lang="en-US" sz="2400" b="0" i="1" smtClean="0">
                                                  <a:solidFill>
                                                    <a:srgbClr val="00B050"/>
                                                  </a:solidFill>
                                                  <a:latin typeface="Cambria Math" panose="02040503050406030204" pitchFamily="18" charset="0"/>
                                                </a:rPr>
                                                <m:t>1</m:t>
                                              </m:r>
                                            </m:sub>
                                          </m:sSub>
                                        </m:e>
                                      </m:d>
                                    </m:e>
                                    <m:sup>
                                      <m:r>
                                        <a:rPr lang="en-US" sz="2400" b="0" i="1" smtClean="0">
                                          <a:solidFill>
                                            <a:schemeClr val="tx2"/>
                                          </a:solidFill>
                                          <a:latin typeface="Cambria Math" panose="02040503050406030204" pitchFamily="18" charset="0"/>
                                        </a:rPr>
                                        <m:t>2</m:t>
                                      </m:r>
                                    </m:sup>
                                  </m:sSup>
                                </m:e>
                              </m:rad>
                            </m:oMath>
                          </a14:m>
                          <a:r>
                            <a:rPr lang="en-US" sz="2600" b="0" dirty="0">
                              <a:solidFill>
                                <a:schemeClr val="tx2"/>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600" b="0" i="0" u="none" strike="noStrike" kern="1200" baseline="0" dirty="0">
                              <a:solidFill>
                                <a:srgbClr val="0070C0"/>
                              </a:solidFill>
                              <a:latin typeface="+mn-lt"/>
                              <a:ea typeface="+mn-ea"/>
                              <a:cs typeface="+mn-cs"/>
                            </a:rPr>
                            <a:t>Distance Formula </a:t>
                          </a:r>
                          <a:endParaRPr lang="en-US" sz="26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3708815"/>
                      </a:ext>
                    </a:extLst>
                  </a:tr>
                  <a:tr h="596900">
                    <a:tc>
                      <a:txBody>
                        <a:bodyPr/>
                        <a:lstStyle/>
                        <a:p>
                          <a:pPr algn="ctr"/>
                          <a:endParaRPr lang="en-US" sz="2600" b="0" i="1"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14:m>
                            <m:oMath xmlns:m="http://schemas.openxmlformats.org/officeDocument/2006/math">
                              <m:r>
                                <a:rPr lang="en-US" sz="2800" b="0" i="1" smtClean="0">
                                  <a:solidFill>
                                    <a:schemeClr val="tx2"/>
                                  </a:solidFill>
                                  <a:latin typeface="Cambria Math" panose="02040503050406030204" pitchFamily="18" charset="0"/>
                                </a:rPr>
                                <m:t>=</m:t>
                              </m:r>
                              <m:rad>
                                <m:radPr>
                                  <m:degHide m:val="on"/>
                                  <m:ctrlPr>
                                    <a:rPr lang="en-US" sz="2800" b="0" i="1" smtClean="0">
                                      <a:solidFill>
                                        <a:schemeClr val="tx2"/>
                                      </a:solidFill>
                                      <a:latin typeface="Cambria Math" panose="02040503050406030204" pitchFamily="18" charset="0"/>
                                    </a:rPr>
                                  </m:ctrlPr>
                                </m:radPr>
                                <m:deg/>
                                <m:e>
                                  <m:sSup>
                                    <m:sSupPr>
                                      <m:ctrlPr>
                                        <a:rPr lang="en-US" sz="2800" b="0" i="1" smtClean="0">
                                          <a:solidFill>
                                            <a:schemeClr val="tx2"/>
                                          </a:solidFill>
                                          <a:latin typeface="Cambria Math" panose="02040503050406030204" pitchFamily="18" charset="0"/>
                                        </a:rPr>
                                      </m:ctrlPr>
                                    </m:sSupPr>
                                    <m:e>
                                      <m:d>
                                        <m:dPr>
                                          <m:ctrlPr>
                                            <a:rPr lang="en-US" sz="2800" b="0" i="1" smtClean="0">
                                              <a:solidFill>
                                                <a:schemeClr val="tx2"/>
                                              </a:solidFill>
                                              <a:latin typeface="Cambria Math" panose="02040503050406030204" pitchFamily="18" charset="0"/>
                                            </a:rPr>
                                          </m:ctrlPr>
                                        </m:dPr>
                                        <m:e>
                                          <m:r>
                                            <a:rPr lang="en-US" sz="2800" b="0" i="1" smtClean="0">
                                              <a:solidFill>
                                                <a:srgbClr val="B96D00"/>
                                              </a:solidFill>
                                              <a:latin typeface="Cambria Math" panose="02040503050406030204" pitchFamily="18" charset="0"/>
                                            </a:rPr>
                                            <m:t>3</m:t>
                                          </m:r>
                                          <m:r>
                                            <a:rPr lang="en-US" sz="2800" b="0" i="1" smtClean="0">
                                              <a:solidFill>
                                                <a:schemeClr val="tx2"/>
                                              </a:solidFill>
                                              <a:latin typeface="Cambria Math" panose="02040503050406030204" pitchFamily="18" charset="0"/>
                                            </a:rPr>
                                            <m:t>−</m:t>
                                          </m:r>
                                          <m:r>
                                            <a:rPr lang="en-US" sz="2800" b="0" i="1" smtClean="0">
                                              <a:solidFill>
                                                <a:srgbClr val="B96D00"/>
                                              </a:solidFill>
                                              <a:latin typeface="Cambria Math" panose="02040503050406030204" pitchFamily="18" charset="0"/>
                                            </a:rPr>
                                            <m:t>1</m:t>
                                          </m:r>
                                        </m:e>
                                      </m:d>
                                    </m:e>
                                    <m:sup>
                                      <m:r>
                                        <a:rPr lang="en-US" sz="2800" b="0" i="1" smtClean="0">
                                          <a:solidFill>
                                            <a:schemeClr val="tx2"/>
                                          </a:solidFill>
                                          <a:latin typeface="Cambria Math" panose="02040503050406030204" pitchFamily="18" charset="0"/>
                                        </a:rPr>
                                        <m:t>2</m:t>
                                      </m:r>
                                    </m:sup>
                                  </m:sSup>
                                  <m:r>
                                    <a:rPr lang="en-US" sz="2800" b="0" i="1" smtClean="0">
                                      <a:solidFill>
                                        <a:schemeClr val="tx2"/>
                                      </a:solidFill>
                                      <a:latin typeface="Cambria Math" panose="02040503050406030204" pitchFamily="18" charset="0"/>
                                    </a:rPr>
                                    <m:t>+</m:t>
                                  </m:r>
                                  <m:sSup>
                                    <m:sSupPr>
                                      <m:ctrlPr>
                                        <a:rPr lang="en-US" sz="2800" b="0" i="1" smtClean="0">
                                          <a:solidFill>
                                            <a:schemeClr val="tx2"/>
                                          </a:solidFill>
                                          <a:latin typeface="Cambria Math" panose="02040503050406030204" pitchFamily="18" charset="0"/>
                                        </a:rPr>
                                      </m:ctrlPr>
                                    </m:sSupPr>
                                    <m:e>
                                      <m:d>
                                        <m:dPr>
                                          <m:ctrlPr>
                                            <a:rPr lang="en-US" sz="2800" b="0" i="1" smtClean="0">
                                              <a:solidFill>
                                                <a:schemeClr val="tx2"/>
                                              </a:solidFill>
                                              <a:latin typeface="Cambria Math" panose="02040503050406030204" pitchFamily="18" charset="0"/>
                                            </a:rPr>
                                          </m:ctrlPr>
                                        </m:dPr>
                                        <m:e>
                                          <m:r>
                                            <a:rPr lang="en-US" sz="2800" b="0" i="1" smtClean="0">
                                              <a:solidFill>
                                                <a:srgbClr val="00B050"/>
                                              </a:solidFill>
                                              <a:latin typeface="Cambria Math" panose="02040503050406030204" pitchFamily="18" charset="0"/>
                                            </a:rPr>
                                            <m:t>3</m:t>
                                          </m:r>
                                          <m:r>
                                            <a:rPr lang="en-US" sz="2800" b="0" i="1" smtClean="0">
                                              <a:solidFill>
                                                <a:schemeClr val="tx2"/>
                                              </a:solidFill>
                                              <a:latin typeface="Cambria Math" panose="02040503050406030204" pitchFamily="18" charset="0"/>
                                            </a:rPr>
                                            <m:t>−</m:t>
                                          </m:r>
                                          <m:r>
                                            <a:rPr lang="en-US" sz="2800" b="0" i="1" smtClean="0">
                                              <a:solidFill>
                                                <a:srgbClr val="00B050"/>
                                              </a:solidFill>
                                              <a:latin typeface="Cambria Math" panose="02040503050406030204" pitchFamily="18" charset="0"/>
                                            </a:rPr>
                                            <m:t>7</m:t>
                                          </m:r>
                                        </m:e>
                                      </m:d>
                                    </m:e>
                                    <m:sup>
                                      <m:r>
                                        <a:rPr lang="en-US" sz="2800" b="0" i="1" smtClean="0">
                                          <a:solidFill>
                                            <a:schemeClr val="tx2"/>
                                          </a:solidFill>
                                          <a:latin typeface="Cambria Math" panose="02040503050406030204" pitchFamily="18" charset="0"/>
                                        </a:rPr>
                                        <m:t>2</m:t>
                                      </m:r>
                                    </m:sup>
                                  </m:sSup>
                                </m:e>
                              </m:rad>
                            </m:oMath>
                          </a14:m>
                          <a:r>
                            <a:rPr lang="en-US" sz="2600" b="0" i="1" dirty="0">
                              <a:solidFill>
                                <a:schemeClr val="tx2"/>
                              </a:solidFill>
                              <a:latin typeface="+mn-lt"/>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600" b="0" i="1" u="none" strike="noStrike" kern="1200" baseline="0" dirty="0">
                              <a:solidFill>
                                <a:srgbClr val="0070C0"/>
                              </a:solidFill>
                              <a:latin typeface="+mn-lt"/>
                              <a:ea typeface="+mn-ea"/>
                              <a:cs typeface="+mn-cs"/>
                            </a:rPr>
                            <a:t>x</a:t>
                          </a:r>
                          <a:r>
                            <a:rPr lang="es-ES" sz="2600" b="0" i="0" u="none" strike="noStrike" kern="1200" baseline="-25000" dirty="0">
                              <a:solidFill>
                                <a:srgbClr val="0070C0"/>
                              </a:solidFill>
                              <a:latin typeface="+mn-lt"/>
                              <a:ea typeface="+mn-ea"/>
                              <a:cs typeface="+mn-cs"/>
                            </a:rPr>
                            <a:t>2</a:t>
                          </a:r>
                          <a:r>
                            <a:rPr lang="es-ES" sz="2600" b="0" i="0" u="none" strike="noStrike" kern="1200" baseline="0" dirty="0">
                              <a:solidFill>
                                <a:srgbClr val="0070C0"/>
                              </a:solidFill>
                              <a:latin typeface="+mn-lt"/>
                              <a:ea typeface="+mn-ea"/>
                              <a:cs typeface="+mn-cs"/>
                            </a:rPr>
                            <a:t> = 3, </a:t>
                          </a:r>
                          <a:r>
                            <a:rPr lang="es-ES" sz="2600" b="0" i="1" u="none" strike="noStrike" kern="1200" baseline="0" dirty="0">
                              <a:solidFill>
                                <a:srgbClr val="0070C0"/>
                              </a:solidFill>
                              <a:latin typeface="+mn-lt"/>
                              <a:ea typeface="+mn-ea"/>
                              <a:cs typeface="+mn-cs"/>
                            </a:rPr>
                            <a:t>x</a:t>
                          </a:r>
                          <a:r>
                            <a:rPr lang="es-ES" sz="2600" b="0" i="0" u="none" strike="noStrike" kern="1200" baseline="-25000" dirty="0">
                              <a:solidFill>
                                <a:srgbClr val="0070C0"/>
                              </a:solidFill>
                              <a:latin typeface="+mn-lt"/>
                              <a:ea typeface="+mn-ea"/>
                              <a:cs typeface="+mn-cs"/>
                            </a:rPr>
                            <a:t>1</a:t>
                          </a:r>
                          <a:r>
                            <a:rPr lang="es-ES" sz="2600" b="0" i="0" u="none" strike="noStrike" kern="1200" baseline="0" dirty="0">
                              <a:solidFill>
                                <a:srgbClr val="0070C0"/>
                              </a:solidFill>
                              <a:latin typeface="+mn-lt"/>
                              <a:ea typeface="+mn-ea"/>
                              <a:cs typeface="+mn-cs"/>
                            </a:rPr>
                            <a:t> = 1, </a:t>
                          </a:r>
                          <a:r>
                            <a:rPr lang="es-ES" sz="2600" b="0" i="1" u="none" strike="noStrike" kern="1200" baseline="0" dirty="0">
                              <a:solidFill>
                                <a:srgbClr val="0070C0"/>
                              </a:solidFill>
                              <a:latin typeface="+mn-lt"/>
                              <a:ea typeface="+mn-ea"/>
                              <a:cs typeface="+mn-cs"/>
                            </a:rPr>
                            <a:t>y</a:t>
                          </a:r>
                          <a:r>
                            <a:rPr lang="es-ES" sz="2600" b="0" i="0" u="none" strike="noStrike" kern="1200" baseline="-25000" dirty="0">
                              <a:solidFill>
                                <a:srgbClr val="0070C0"/>
                              </a:solidFill>
                              <a:latin typeface="+mn-lt"/>
                              <a:ea typeface="+mn-ea"/>
                              <a:cs typeface="+mn-cs"/>
                            </a:rPr>
                            <a:t>2</a:t>
                          </a:r>
                          <a:r>
                            <a:rPr lang="es-ES" sz="2600" b="0" i="0" u="none" strike="noStrike" kern="1200" baseline="0" dirty="0">
                              <a:solidFill>
                                <a:srgbClr val="0070C0"/>
                              </a:solidFill>
                              <a:latin typeface="+mn-lt"/>
                              <a:ea typeface="+mn-ea"/>
                              <a:cs typeface="+mn-cs"/>
                            </a:rPr>
                            <a:t> = 3, and </a:t>
                          </a:r>
                          <a:r>
                            <a:rPr lang="es-ES" sz="2600" b="0" i="1" u="none" strike="noStrike" kern="1200" baseline="0" dirty="0">
                              <a:solidFill>
                                <a:srgbClr val="0070C0"/>
                              </a:solidFill>
                              <a:latin typeface="+mn-lt"/>
                              <a:ea typeface="+mn-ea"/>
                              <a:cs typeface="+mn-cs"/>
                            </a:rPr>
                            <a:t>y</a:t>
                          </a:r>
                          <a:r>
                            <a:rPr lang="es-ES" sz="2600" b="0" i="0" u="none" strike="noStrike" kern="1200" baseline="-25000" dirty="0">
                              <a:solidFill>
                                <a:srgbClr val="0070C0"/>
                              </a:solidFill>
                              <a:latin typeface="+mn-lt"/>
                              <a:ea typeface="+mn-ea"/>
                              <a:cs typeface="+mn-cs"/>
                            </a:rPr>
                            <a:t>1</a:t>
                          </a:r>
                          <a:r>
                            <a:rPr lang="es-ES" sz="2600" b="0" i="0" u="none" strike="noStrike" kern="1200" baseline="0" dirty="0">
                              <a:solidFill>
                                <a:srgbClr val="0070C0"/>
                              </a:solidFill>
                              <a:latin typeface="+mn-lt"/>
                              <a:ea typeface="+mn-ea"/>
                              <a:cs typeface="+mn-cs"/>
                            </a:rPr>
                            <a:t> = 7 </a:t>
                          </a:r>
                          <a:endParaRPr lang="en-US" sz="26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873484"/>
                      </a:ext>
                    </a:extLst>
                  </a:tr>
                  <a:tr h="596900">
                    <a:tc>
                      <a:txBody>
                        <a:bodyPr/>
                        <a:lstStyle/>
                        <a:p>
                          <a:pPr algn="l"/>
                          <a:endParaRPr lang="en-US" sz="2600" b="0" i="1"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14:m>
                            <m:oMath xmlns:m="http://schemas.openxmlformats.org/officeDocument/2006/math">
                              <m:r>
                                <a:rPr lang="en-US" sz="2600" b="0" i="1" smtClean="0">
                                  <a:solidFill>
                                    <a:schemeClr val="tx2"/>
                                  </a:solidFill>
                                  <a:latin typeface="Cambria Math" panose="02040503050406030204" pitchFamily="18" charset="0"/>
                                </a:rPr>
                                <m:t>=</m:t>
                              </m:r>
                              <m:rad>
                                <m:radPr>
                                  <m:degHide m:val="on"/>
                                  <m:ctrlPr>
                                    <a:rPr lang="en-US" sz="2600" b="0" i="1" smtClean="0">
                                      <a:solidFill>
                                        <a:schemeClr val="tx2"/>
                                      </a:solidFill>
                                      <a:latin typeface="Cambria Math" panose="02040503050406030204" pitchFamily="18" charset="0"/>
                                    </a:rPr>
                                  </m:ctrlPr>
                                </m:radPr>
                                <m:deg/>
                                <m:e>
                                  <m:r>
                                    <a:rPr lang="en-US" sz="2600" b="0" i="1" smtClean="0">
                                      <a:solidFill>
                                        <a:schemeClr val="tx2"/>
                                      </a:solidFill>
                                      <a:latin typeface="Cambria Math" panose="02040503050406030204" pitchFamily="18" charset="0"/>
                                    </a:rPr>
                                    <m:t>20</m:t>
                                  </m:r>
                                </m:e>
                              </m:rad>
                            </m:oMath>
                          </a14:m>
                          <a:r>
                            <a:rPr lang="en-US" sz="2600" b="0" i="1" dirty="0">
                              <a:solidFill>
                                <a:schemeClr val="tx2"/>
                              </a:solidFill>
                              <a:latin typeface="+mn-lt"/>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600" b="0" i="0" u="none" strike="noStrike" kern="1200" baseline="0" dirty="0">
                              <a:solidFill>
                                <a:srgbClr val="0070C0"/>
                              </a:solidFill>
                              <a:latin typeface="+mn-lt"/>
                              <a:ea typeface="+mn-ea"/>
                              <a:cs typeface="+mn-cs"/>
                            </a:rPr>
                            <a:t>Simplify. </a:t>
                          </a:r>
                          <a:endParaRPr lang="en-US" sz="26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618256"/>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559964031"/>
                  </p:ext>
                </p:extLst>
              </p:nvPr>
            </p:nvGraphicFramePr>
            <p:xfrm>
              <a:off x="552450" y="3728545"/>
              <a:ext cx="10149840" cy="1802003"/>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1292561894"/>
                        </a:ext>
                      </a:extLst>
                    </a:gridCol>
                    <a:gridCol w="4206240">
                      <a:extLst>
                        <a:ext uri="{9D8B030D-6E8A-4147-A177-3AD203B41FA5}">
                          <a16:colId xmlns:a16="http://schemas.microsoft.com/office/drawing/2014/main" val="2974726332"/>
                        </a:ext>
                      </a:extLst>
                    </a:gridCol>
                    <a:gridCol w="5577840">
                      <a:extLst>
                        <a:ext uri="{9D8B030D-6E8A-4147-A177-3AD203B41FA5}">
                          <a16:colId xmlns:a16="http://schemas.microsoft.com/office/drawing/2014/main" val="471797156"/>
                        </a:ext>
                      </a:extLst>
                    </a:gridCol>
                  </a:tblGrid>
                  <a:tr h="59690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r="-2676667" b="-21938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8696" r="-132754" b="-219388"/>
                          </a:stretch>
                        </a:blipFill>
                      </a:tcPr>
                    </a:tc>
                    <a:tc>
                      <a:txBody>
                        <a:bodyPr/>
                        <a:lstStyle/>
                        <a:p>
                          <a:r>
                            <a:rPr lang="en-US" sz="2600" b="0" i="0" u="none" strike="noStrike" kern="1200" baseline="0" dirty="0">
                              <a:solidFill>
                                <a:srgbClr val="0070C0"/>
                              </a:solidFill>
                              <a:latin typeface="+mn-lt"/>
                              <a:ea typeface="+mn-ea"/>
                              <a:cs typeface="+mn-cs"/>
                            </a:rPr>
                            <a:t>Distance Formula </a:t>
                          </a:r>
                          <a:endParaRPr lang="en-US" sz="26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3708815"/>
                      </a:ext>
                    </a:extLst>
                  </a:tr>
                  <a:tr h="608203">
                    <a:tc>
                      <a:txBody>
                        <a:bodyPr/>
                        <a:lstStyle/>
                        <a:p>
                          <a:pPr algn="ctr"/>
                          <a:endParaRPr lang="en-US" sz="2600" b="0" i="1"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8696" t="-97030" r="-132754" b="-112871"/>
                          </a:stretch>
                        </a:blipFill>
                      </a:tcPr>
                    </a:tc>
                    <a:tc>
                      <a:txBody>
                        <a:bodyPr/>
                        <a:lstStyle/>
                        <a:p>
                          <a:r>
                            <a:rPr lang="es-ES" sz="2600" b="0" i="1" u="none" strike="noStrike" kern="1200" baseline="0" dirty="0">
                              <a:solidFill>
                                <a:srgbClr val="0070C0"/>
                              </a:solidFill>
                              <a:latin typeface="+mn-lt"/>
                              <a:ea typeface="+mn-ea"/>
                              <a:cs typeface="+mn-cs"/>
                            </a:rPr>
                            <a:t>x</a:t>
                          </a:r>
                          <a:r>
                            <a:rPr lang="es-ES" sz="2600" b="0" i="0" u="none" strike="noStrike" kern="1200" baseline="-25000" dirty="0">
                              <a:solidFill>
                                <a:srgbClr val="0070C0"/>
                              </a:solidFill>
                              <a:latin typeface="+mn-lt"/>
                              <a:ea typeface="+mn-ea"/>
                              <a:cs typeface="+mn-cs"/>
                            </a:rPr>
                            <a:t>2</a:t>
                          </a:r>
                          <a:r>
                            <a:rPr lang="es-ES" sz="2600" b="0" i="0" u="none" strike="noStrike" kern="1200" baseline="0" dirty="0">
                              <a:solidFill>
                                <a:srgbClr val="0070C0"/>
                              </a:solidFill>
                              <a:latin typeface="+mn-lt"/>
                              <a:ea typeface="+mn-ea"/>
                              <a:cs typeface="+mn-cs"/>
                            </a:rPr>
                            <a:t> = 3, </a:t>
                          </a:r>
                          <a:r>
                            <a:rPr lang="es-ES" sz="2600" b="0" i="1" u="none" strike="noStrike" kern="1200" baseline="0" dirty="0">
                              <a:solidFill>
                                <a:srgbClr val="0070C0"/>
                              </a:solidFill>
                              <a:latin typeface="+mn-lt"/>
                              <a:ea typeface="+mn-ea"/>
                              <a:cs typeface="+mn-cs"/>
                            </a:rPr>
                            <a:t>x</a:t>
                          </a:r>
                          <a:r>
                            <a:rPr lang="es-ES" sz="2600" b="0" i="0" u="none" strike="noStrike" kern="1200" baseline="-25000" dirty="0">
                              <a:solidFill>
                                <a:srgbClr val="0070C0"/>
                              </a:solidFill>
                              <a:latin typeface="+mn-lt"/>
                              <a:ea typeface="+mn-ea"/>
                              <a:cs typeface="+mn-cs"/>
                            </a:rPr>
                            <a:t>1</a:t>
                          </a:r>
                          <a:r>
                            <a:rPr lang="es-ES" sz="2600" b="0" i="0" u="none" strike="noStrike" kern="1200" baseline="0" dirty="0">
                              <a:solidFill>
                                <a:srgbClr val="0070C0"/>
                              </a:solidFill>
                              <a:latin typeface="+mn-lt"/>
                              <a:ea typeface="+mn-ea"/>
                              <a:cs typeface="+mn-cs"/>
                            </a:rPr>
                            <a:t> = 1, </a:t>
                          </a:r>
                          <a:r>
                            <a:rPr lang="es-ES" sz="2600" b="0" i="1" u="none" strike="noStrike" kern="1200" baseline="0" dirty="0">
                              <a:solidFill>
                                <a:srgbClr val="0070C0"/>
                              </a:solidFill>
                              <a:latin typeface="+mn-lt"/>
                              <a:ea typeface="+mn-ea"/>
                              <a:cs typeface="+mn-cs"/>
                            </a:rPr>
                            <a:t>y</a:t>
                          </a:r>
                          <a:r>
                            <a:rPr lang="es-ES" sz="2600" b="0" i="0" u="none" strike="noStrike" kern="1200" baseline="-25000" dirty="0">
                              <a:solidFill>
                                <a:srgbClr val="0070C0"/>
                              </a:solidFill>
                              <a:latin typeface="+mn-lt"/>
                              <a:ea typeface="+mn-ea"/>
                              <a:cs typeface="+mn-cs"/>
                            </a:rPr>
                            <a:t>2</a:t>
                          </a:r>
                          <a:r>
                            <a:rPr lang="es-ES" sz="2600" b="0" i="0" u="none" strike="noStrike" kern="1200" baseline="0" dirty="0">
                              <a:solidFill>
                                <a:srgbClr val="0070C0"/>
                              </a:solidFill>
                              <a:latin typeface="+mn-lt"/>
                              <a:ea typeface="+mn-ea"/>
                              <a:cs typeface="+mn-cs"/>
                            </a:rPr>
                            <a:t> = 3, and </a:t>
                          </a:r>
                          <a:r>
                            <a:rPr lang="es-ES" sz="2600" b="0" i="1" u="none" strike="noStrike" kern="1200" baseline="0" dirty="0">
                              <a:solidFill>
                                <a:srgbClr val="0070C0"/>
                              </a:solidFill>
                              <a:latin typeface="+mn-lt"/>
                              <a:ea typeface="+mn-ea"/>
                              <a:cs typeface="+mn-cs"/>
                            </a:rPr>
                            <a:t>y</a:t>
                          </a:r>
                          <a:r>
                            <a:rPr lang="es-ES" sz="2600" b="0" i="0" u="none" strike="noStrike" kern="1200" baseline="-25000" dirty="0">
                              <a:solidFill>
                                <a:srgbClr val="0070C0"/>
                              </a:solidFill>
                              <a:latin typeface="+mn-lt"/>
                              <a:ea typeface="+mn-ea"/>
                              <a:cs typeface="+mn-cs"/>
                            </a:rPr>
                            <a:t>1</a:t>
                          </a:r>
                          <a:r>
                            <a:rPr lang="es-ES" sz="2600" b="0" i="0" u="none" strike="noStrike" kern="1200" baseline="0" dirty="0">
                              <a:solidFill>
                                <a:srgbClr val="0070C0"/>
                              </a:solidFill>
                              <a:latin typeface="+mn-lt"/>
                              <a:ea typeface="+mn-ea"/>
                              <a:cs typeface="+mn-cs"/>
                            </a:rPr>
                            <a:t> = 7 </a:t>
                          </a:r>
                          <a:endParaRPr lang="en-US" sz="26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873484"/>
                      </a:ext>
                    </a:extLst>
                  </a:tr>
                  <a:tr h="596900">
                    <a:tc>
                      <a:txBody>
                        <a:bodyPr/>
                        <a:lstStyle/>
                        <a:p>
                          <a:pPr algn="l"/>
                          <a:endParaRPr lang="en-US" sz="2600" b="0" i="1"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8696" t="-203061" r="-132754" b="-16327"/>
                          </a:stretch>
                        </a:blipFill>
                      </a:tcPr>
                    </a:tc>
                    <a:tc>
                      <a:txBody>
                        <a:bodyPr/>
                        <a:lstStyle/>
                        <a:p>
                          <a:r>
                            <a:rPr lang="en-US" sz="2600" b="0" i="0" u="none" strike="noStrike" kern="1200" baseline="0" dirty="0">
                              <a:solidFill>
                                <a:srgbClr val="0070C0"/>
                              </a:solidFill>
                              <a:latin typeface="+mn-lt"/>
                              <a:ea typeface="+mn-ea"/>
                              <a:cs typeface="+mn-cs"/>
                            </a:rPr>
                            <a:t>Simplify. </a:t>
                          </a:r>
                          <a:endParaRPr lang="en-US" sz="26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618256"/>
                      </a:ext>
                    </a:extLst>
                  </a:tr>
                </a:tbl>
              </a:graphicData>
            </a:graphic>
          </p:graphicFrame>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97833F53-74FF-404A-BCB9-50557FCEE160}"/>
                  </a:ext>
                </a:extLst>
              </p:cNvPr>
              <p:cNvSpPr txBox="1">
                <a:spLocks/>
              </p:cNvSpPr>
              <p:nvPr/>
            </p:nvSpPr>
            <p:spPr>
              <a:xfrm>
                <a:off x="459873" y="5726458"/>
                <a:ext cx="10893558" cy="4845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distance between point </a:t>
                </a:r>
                <a:r>
                  <a:rPr lang="en-US" sz="2800" i="1" dirty="0"/>
                  <a:t>P </a:t>
                </a:r>
                <a:r>
                  <a:rPr lang="en-US" sz="2800" dirty="0"/>
                  <a:t>and line 𝓁 is </a:t>
                </a:r>
                <a14:m>
                  <m:oMath xmlns:m="http://schemas.openxmlformats.org/officeDocument/2006/math">
                    <m:rad>
                      <m:radPr>
                        <m:degHide m:val="on"/>
                        <m:ctrlPr>
                          <a:rPr lang="en-US" sz="2800" i="1" smtClean="0">
                            <a:latin typeface="Cambria Math" panose="02040503050406030204" pitchFamily="18" charset="0"/>
                          </a:rPr>
                        </m:ctrlPr>
                      </m:radPr>
                      <m:deg/>
                      <m:e>
                        <m:r>
                          <a:rPr lang="en-IN" sz="2800" b="0" i="1" smtClean="0">
                            <a:latin typeface="Cambria Math" panose="02040503050406030204" pitchFamily="18" charset="0"/>
                          </a:rPr>
                          <m:t>20</m:t>
                        </m:r>
                      </m:e>
                    </m:rad>
                  </m:oMath>
                </a14:m>
                <a:r>
                  <a:rPr lang="en-US" sz="2800" dirty="0"/>
                  <a:t> or about 4.47 units. </a:t>
                </a:r>
                <a:endParaRPr lang="en-US" sz="2800" b="1" i="0" u="none" strike="noStrike" baseline="0" dirty="0"/>
              </a:p>
            </p:txBody>
          </p:sp>
        </mc:Choice>
        <mc:Fallback xmlns="">
          <p:sp>
            <p:nvSpPr>
              <p:cNvPr id="11" name="Content Placeholder 2">
                <a:extLst>
                  <a:ext uri="{FF2B5EF4-FFF2-40B4-BE49-F238E27FC236}">
                    <a16:creationId xmlns:a16="http://schemas.microsoft.com/office/drawing/2014/main" id="{97833F53-74FF-404A-BCB9-50557FCEE160}"/>
                  </a:ext>
                </a:extLst>
              </p:cNvPr>
              <p:cNvSpPr txBox="1">
                <a:spLocks noRot="1" noChangeAspect="1" noMove="1" noResize="1" noEditPoints="1" noAdjustHandles="1" noChangeArrowheads="1" noChangeShapeType="1" noTextEdit="1"/>
              </p:cNvSpPr>
              <p:nvPr/>
            </p:nvSpPr>
            <p:spPr>
              <a:xfrm>
                <a:off x="459873" y="5726458"/>
                <a:ext cx="10893558" cy="484556"/>
              </a:xfrm>
              <a:prstGeom prst="rect">
                <a:avLst/>
              </a:prstGeom>
              <a:blipFill>
                <a:blip r:embed="rId3"/>
                <a:stretch>
                  <a:fillRect l="-1119" t="-5000" r="-504" b="-48750"/>
                </a:stretch>
              </a:blipFill>
            </p:spPr>
            <p:txBody>
              <a:bodyPr/>
              <a:lstStyle/>
              <a:p>
                <a:r>
                  <a:rPr lang="en-US">
                    <a:noFill/>
                  </a:rPr>
                  <a:t> </a:t>
                </a:r>
              </a:p>
            </p:txBody>
          </p:sp>
        </mc:Fallback>
      </mc:AlternateContent>
    </p:spTree>
    <p:extLst>
      <p:ext uri="{BB962C8B-B14F-4D97-AF65-F5344CB8AC3E}">
        <p14:creationId xmlns:p14="http://schemas.microsoft.com/office/powerpoint/2010/main" val="4187937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B444D6E-B0F7-6C42-A572-7680D7C7EF9B}"/>
                  </a:ext>
                </a:extLst>
              </p:cNvPr>
              <p:cNvSpPr txBox="1"/>
              <p:nvPr/>
            </p:nvSpPr>
            <p:spPr>
              <a:xfrm>
                <a:off x="454710" y="1491169"/>
                <a:ext cx="11230783" cy="4432367"/>
              </a:xfrm>
              <a:prstGeom prst="rect">
                <a:avLst/>
              </a:prstGeom>
              <a:noFill/>
            </p:spPr>
            <p:txBody>
              <a:bodyPr wrap="square" rtlCol="0">
                <a:spAutoFit/>
              </a:bodyPr>
              <a:lstStyle/>
              <a:p>
                <a:pPr>
                  <a:spcBef>
                    <a:spcPts val="1200"/>
                  </a:spcBef>
                  <a:spcAft>
                    <a:spcPts val="1200"/>
                  </a:spcAft>
                </a:pPr>
                <a:r>
                  <a:rPr lang="en-US" sz="2800" b="1" dirty="0"/>
                  <a:t>Find each value to the nearest hundredth.</a:t>
                </a:r>
              </a:p>
              <a:p>
                <a:pPr>
                  <a:spcBef>
                    <a:spcPts val="1200"/>
                  </a:spcBef>
                  <a:spcAft>
                    <a:spcPts val="1200"/>
                  </a:spcAft>
                </a:pPr>
                <a:r>
                  <a:rPr lang="en-IN" sz="2800" b="1" dirty="0">
                    <a:latin typeface="Proxima Nova"/>
                  </a:rPr>
                  <a:t>1.</a:t>
                </a:r>
                <a:r>
                  <a:rPr lang="en-IN" sz="2800" b="1" dirty="0"/>
                  <a:t> </a:t>
                </a:r>
                <a14:m>
                  <m:oMath xmlns:m="http://schemas.openxmlformats.org/officeDocument/2006/math">
                    <m:rad>
                      <m:radPr>
                        <m:degHide m:val="on"/>
                        <m:ctrlPr>
                          <a:rPr lang="en-IN" sz="2800" b="1" i="1" smtClean="0">
                            <a:solidFill>
                              <a:schemeClr val="tx2"/>
                            </a:solidFill>
                            <a:latin typeface="Cambria Math" panose="02040503050406030204" pitchFamily="18" charset="0"/>
                          </a:rPr>
                        </m:ctrlPr>
                      </m:radPr>
                      <m:deg/>
                      <m:e>
                        <m:r>
                          <a:rPr lang="en-IN" sz="2800" b="1" i="1" smtClean="0">
                            <a:solidFill>
                              <a:schemeClr val="tx2"/>
                            </a:solidFill>
                            <a:latin typeface="Cambria Math" panose="02040503050406030204" pitchFamily="18" charset="0"/>
                          </a:rPr>
                          <m:t>𝟓</m:t>
                        </m:r>
                      </m:e>
                    </m:rad>
                  </m:oMath>
                </a14:m>
                <a:endParaRPr lang="en-IN" sz="2800" b="1" dirty="0"/>
              </a:p>
              <a:p>
                <a:pPr>
                  <a:spcBef>
                    <a:spcPts val="1200"/>
                  </a:spcBef>
                  <a:spcAft>
                    <a:spcPts val="1200"/>
                  </a:spcAft>
                </a:pPr>
                <a:r>
                  <a:rPr lang="en-IN" sz="2800" b="1" dirty="0">
                    <a:latin typeface="Proxima Nova"/>
                  </a:rPr>
                  <a:t>2.</a:t>
                </a:r>
                <a:r>
                  <a:rPr lang="en-IN" sz="2800" b="1" dirty="0"/>
                  <a:t> </a:t>
                </a:r>
                <a14:m>
                  <m:oMath xmlns:m="http://schemas.openxmlformats.org/officeDocument/2006/math">
                    <m:rad>
                      <m:radPr>
                        <m:degHide m:val="on"/>
                        <m:ctrlPr>
                          <a:rPr lang="en-IN" sz="2800" b="1" i="1" smtClean="0">
                            <a:solidFill>
                              <a:schemeClr val="tx2"/>
                            </a:solidFill>
                            <a:latin typeface="Cambria Math" panose="02040503050406030204" pitchFamily="18" charset="0"/>
                          </a:rPr>
                        </m:ctrlPr>
                      </m:radPr>
                      <m:deg/>
                      <m:e>
                        <m:r>
                          <a:rPr lang="en-IN" sz="2800" b="1" i="1" smtClean="0">
                            <a:solidFill>
                              <a:schemeClr val="tx2"/>
                            </a:solidFill>
                            <a:latin typeface="Cambria Math" panose="02040503050406030204" pitchFamily="18" charset="0"/>
                          </a:rPr>
                          <m:t>𝟒𝟓</m:t>
                        </m:r>
                      </m:e>
                    </m:rad>
                  </m:oMath>
                </a14:m>
                <a:endParaRPr lang="en-IN" sz="2800" b="1" dirty="0"/>
              </a:p>
              <a:p>
                <a:pPr>
                  <a:spcBef>
                    <a:spcPts val="1200"/>
                  </a:spcBef>
                  <a:spcAft>
                    <a:spcPts val="1200"/>
                  </a:spcAft>
                </a:pPr>
                <a:r>
                  <a:rPr lang="en-IN" sz="2800" b="1" dirty="0">
                    <a:latin typeface="Proxima Nova"/>
                  </a:rPr>
                  <a:t>3.</a:t>
                </a:r>
                <a:r>
                  <a:rPr lang="en-IN" sz="2800" b="1" dirty="0"/>
                  <a:t> </a:t>
                </a:r>
                <a14:m>
                  <m:oMath xmlns:m="http://schemas.openxmlformats.org/officeDocument/2006/math">
                    <m:rad>
                      <m:radPr>
                        <m:degHide m:val="on"/>
                        <m:ctrlPr>
                          <a:rPr lang="en-IN" sz="2800" b="1" i="1">
                            <a:solidFill>
                              <a:schemeClr val="tx2"/>
                            </a:solidFill>
                            <a:latin typeface="Cambria Math" panose="02040503050406030204" pitchFamily="18" charset="0"/>
                          </a:rPr>
                        </m:ctrlPr>
                      </m:radPr>
                      <m:deg/>
                      <m:e>
                        <m:r>
                          <a:rPr lang="en-IN" sz="2800" b="1" i="1" smtClean="0">
                            <a:solidFill>
                              <a:schemeClr val="tx2"/>
                            </a:solidFill>
                            <a:latin typeface="Cambria Math" panose="02040503050406030204" pitchFamily="18" charset="0"/>
                          </a:rPr>
                          <m:t>𝟖𝟔</m:t>
                        </m:r>
                      </m:e>
                    </m:rad>
                  </m:oMath>
                </a14:m>
                <a:endParaRPr lang="en-IN" sz="2800" b="1" dirty="0"/>
              </a:p>
              <a:p>
                <a:pPr>
                  <a:spcBef>
                    <a:spcPts val="1200"/>
                  </a:spcBef>
                  <a:spcAft>
                    <a:spcPts val="1200"/>
                  </a:spcAft>
                </a:pPr>
                <a:r>
                  <a:rPr lang="en-IN" sz="2800" b="1" dirty="0">
                    <a:latin typeface="Proxima Nova"/>
                  </a:rPr>
                  <a:t>4.</a:t>
                </a:r>
                <a:r>
                  <a:rPr lang="en-IN" sz="2800" b="1" dirty="0"/>
                  <a:t> </a:t>
                </a:r>
                <a14:m>
                  <m:oMath xmlns:m="http://schemas.openxmlformats.org/officeDocument/2006/math">
                    <m:rad>
                      <m:radPr>
                        <m:degHide m:val="on"/>
                        <m:ctrlPr>
                          <a:rPr lang="en-IN" sz="2800" b="1" i="1">
                            <a:solidFill>
                              <a:schemeClr val="tx2"/>
                            </a:solidFill>
                            <a:latin typeface="Cambria Math" panose="02040503050406030204" pitchFamily="18" charset="0"/>
                          </a:rPr>
                        </m:ctrlPr>
                      </m:radPr>
                      <m:deg/>
                      <m:e>
                        <m:r>
                          <a:rPr lang="en-IN" sz="2800" b="1" i="1" smtClean="0">
                            <a:solidFill>
                              <a:schemeClr val="tx2"/>
                            </a:solidFill>
                            <a:latin typeface="Cambria Math" panose="02040503050406030204" pitchFamily="18" charset="0"/>
                          </a:rPr>
                          <m:t>𝟏𝟑𝟐</m:t>
                        </m:r>
                      </m:e>
                    </m:rad>
                  </m:oMath>
                </a14:m>
                <a:endParaRPr lang="en-IN" sz="2800" b="1" dirty="0"/>
              </a:p>
              <a:p>
                <a:pPr>
                  <a:spcBef>
                    <a:spcPts val="1200"/>
                  </a:spcBef>
                  <a:spcAft>
                    <a:spcPts val="1200"/>
                  </a:spcAft>
                </a:pPr>
                <a:r>
                  <a:rPr lang="en-IN" sz="2800" b="1" dirty="0">
                    <a:latin typeface="Proxima Nova"/>
                  </a:rPr>
                  <a:t>5.</a:t>
                </a:r>
                <a:r>
                  <a:rPr lang="en-IN" sz="2800" b="1" dirty="0"/>
                  <a:t> </a:t>
                </a:r>
                <a14:m>
                  <m:oMath xmlns:m="http://schemas.openxmlformats.org/officeDocument/2006/math">
                    <m:rad>
                      <m:radPr>
                        <m:degHide m:val="on"/>
                        <m:ctrlPr>
                          <a:rPr lang="en-IN" sz="2800" b="1" i="1">
                            <a:solidFill>
                              <a:schemeClr val="tx2"/>
                            </a:solidFill>
                            <a:latin typeface="Cambria Math" panose="02040503050406030204" pitchFamily="18" charset="0"/>
                          </a:rPr>
                        </m:ctrlPr>
                      </m:radPr>
                      <m:deg/>
                      <m:e>
                        <m:r>
                          <a:rPr lang="en-IN" sz="2800" b="1" i="1" smtClean="0">
                            <a:solidFill>
                              <a:schemeClr val="tx2"/>
                            </a:solidFill>
                            <a:latin typeface="Cambria Math" panose="02040503050406030204" pitchFamily="18" charset="0"/>
                          </a:rPr>
                          <m:t>𝟐𝟓𝟔</m:t>
                        </m:r>
                      </m:e>
                    </m:rad>
                  </m:oMath>
                </a14:m>
                <a:endParaRPr lang="en-US" sz="2800" dirty="0"/>
              </a:p>
            </p:txBody>
          </p:sp>
        </mc:Choice>
        <mc:Fallback xmlns="">
          <p:sp>
            <p:nvSpPr>
              <p:cNvPr id="11" name="TextBox 10">
                <a:extLst>
                  <a:ext uri="{FF2B5EF4-FFF2-40B4-BE49-F238E27FC236}">
                    <a16:creationId xmlns:a16="http://schemas.microsoft.com/office/drawing/2014/main" id="{3B444D6E-B0F7-6C42-A572-7680D7C7EF9B}"/>
                  </a:ext>
                </a:extLst>
              </p:cNvPr>
              <p:cNvSpPr txBox="1">
                <a:spLocks noRot="1" noChangeAspect="1" noMove="1" noResize="1" noEditPoints="1" noAdjustHandles="1" noChangeArrowheads="1" noChangeShapeType="1" noTextEdit="1"/>
              </p:cNvSpPr>
              <p:nvPr/>
            </p:nvSpPr>
            <p:spPr>
              <a:xfrm>
                <a:off x="454710" y="1491169"/>
                <a:ext cx="11230783" cy="4432367"/>
              </a:xfrm>
              <a:prstGeom prst="rect">
                <a:avLst/>
              </a:prstGeom>
              <a:blipFill>
                <a:blip r:embed="rId3"/>
                <a:stretch>
                  <a:fillRect l="-1140" t="-1513" b="-2889"/>
                </a:stretch>
              </a:blipFill>
            </p:spPr>
            <p:txBody>
              <a:bodyPr/>
              <a:lstStyle/>
              <a:p>
                <a:r>
                  <a:rPr lang="en-US">
                    <a:noFill/>
                  </a:rPr>
                  <a:t> </a:t>
                </a:r>
              </a:p>
            </p:txBody>
          </p:sp>
        </mc:Fallback>
      </mc:AlternateContent>
    </p:spTree>
    <p:extLst>
      <p:ext uri="{BB962C8B-B14F-4D97-AF65-F5344CB8AC3E}">
        <p14:creationId xmlns:p14="http://schemas.microsoft.com/office/powerpoint/2010/main" val="1217798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Distance from a Point to a Line on the Coordinate Plane</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3" y="1991624"/>
            <a:ext cx="8969877" cy="1613424"/>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Talk About It!</a:t>
            </a:r>
          </a:p>
          <a:p>
            <a:r>
              <a:rPr lang="en-US" sz="2800" dirty="0"/>
              <a:t>Why do you use the perpendicular distance to find the distance between a line and a point not on the line? </a:t>
            </a:r>
          </a:p>
        </p:txBody>
      </p:sp>
    </p:spTree>
    <p:extLst>
      <p:ext uri="{BB962C8B-B14F-4D97-AF65-F5344CB8AC3E}">
        <p14:creationId xmlns:p14="http://schemas.microsoft.com/office/powerpoint/2010/main" val="3893596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Distance from a Point to a Line on the Coordinate Plane</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4" y="1698735"/>
            <a:ext cx="5837409" cy="31971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dirty="0">
                <a:solidFill>
                  <a:schemeClr val="tx1"/>
                </a:solidFill>
              </a:rPr>
              <a:t>Check</a:t>
            </a:r>
            <a:endParaRPr lang="en-US" sz="2800" dirty="0"/>
          </a:p>
          <a:p>
            <a:r>
              <a:rPr lang="en-US" sz="2800" dirty="0"/>
              <a:t>Line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𝓃</a:t>
            </a:r>
            <a:r>
              <a:rPr lang="en-US" sz="2800" i="1" dirty="0"/>
              <a:t> </a:t>
            </a:r>
            <a:r>
              <a:rPr lang="en-US" sz="2800" dirty="0"/>
              <a:t>contains points (</a:t>
            </a:r>
            <a:r>
              <a:rPr lang="en-US" sz="2800" dirty="0">
                <a:latin typeface="Arial" panose="020B0604020202020204" pitchFamily="34" charset="0"/>
                <a:cs typeface="Arial" panose="020B0604020202020204" pitchFamily="34" charset="0"/>
              </a:rPr>
              <a:t>−</a:t>
            </a:r>
            <a:r>
              <a:rPr lang="en-US" sz="2800" dirty="0"/>
              <a:t>5, 3) and (4, </a:t>
            </a:r>
            <a:r>
              <a:rPr lang="en-US" sz="2800" dirty="0">
                <a:latin typeface="Arial" panose="020B0604020202020204" pitchFamily="34" charset="0"/>
                <a:cs typeface="Arial" panose="020B0604020202020204" pitchFamily="34" charset="0"/>
              </a:rPr>
              <a:t>−</a:t>
            </a:r>
            <a:r>
              <a:rPr lang="en-US" sz="2800" dirty="0"/>
              <a:t>6). Find the distance between line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𝓃</a:t>
            </a:r>
            <a:r>
              <a:rPr lang="en-US" sz="2800" i="1" dirty="0"/>
              <a:t> </a:t>
            </a:r>
            <a:r>
              <a:rPr lang="en-US" sz="2800" dirty="0"/>
              <a:t>and point </a:t>
            </a:r>
            <a:r>
              <a:rPr lang="en-US" sz="2800" i="1" dirty="0"/>
              <a:t>Q</a:t>
            </a:r>
            <a:r>
              <a:rPr lang="en-US" sz="2800" dirty="0"/>
              <a:t>(2, 4). Round to the nearest tenth, if necessary.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623" y="2385050"/>
            <a:ext cx="3597954" cy="3611898"/>
          </a:xfrm>
          <a:prstGeom prst="rect">
            <a:avLst/>
          </a:prstGeom>
        </p:spPr>
      </p:pic>
    </p:spTree>
    <p:extLst>
      <p:ext uri="{BB962C8B-B14F-4D97-AF65-F5344CB8AC3E}">
        <p14:creationId xmlns:p14="http://schemas.microsoft.com/office/powerpoint/2010/main" val="2045277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Distance from a Point to a Line on the Coordinate Plane</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4" y="1698735"/>
            <a:ext cx="5854662" cy="31971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dirty="0">
                <a:solidFill>
                  <a:schemeClr val="tx1"/>
                </a:solidFill>
              </a:rPr>
              <a:t>Check</a:t>
            </a:r>
            <a:endParaRPr lang="en-US" sz="2800" dirty="0"/>
          </a:p>
          <a:p>
            <a:r>
              <a:rPr lang="en-US" sz="2800" dirty="0"/>
              <a:t>Line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𝓃</a:t>
            </a:r>
            <a:r>
              <a:rPr lang="en-US" sz="2800" i="1" dirty="0"/>
              <a:t> </a:t>
            </a:r>
            <a:r>
              <a:rPr lang="en-US" sz="2800" dirty="0"/>
              <a:t>contains points (</a:t>
            </a:r>
            <a:r>
              <a:rPr lang="en-US" sz="2800" dirty="0">
                <a:latin typeface="Arial" panose="020B0604020202020204" pitchFamily="34" charset="0"/>
                <a:cs typeface="Arial" panose="020B0604020202020204" pitchFamily="34" charset="0"/>
              </a:rPr>
              <a:t>−</a:t>
            </a:r>
            <a:r>
              <a:rPr lang="en-US" sz="2800" dirty="0"/>
              <a:t>5, 3) and (4, </a:t>
            </a:r>
            <a:r>
              <a:rPr lang="en-US" sz="2800" dirty="0">
                <a:latin typeface="Arial" panose="020B0604020202020204" pitchFamily="34" charset="0"/>
                <a:cs typeface="Arial" panose="020B0604020202020204" pitchFamily="34" charset="0"/>
              </a:rPr>
              <a:t>−</a:t>
            </a:r>
            <a:r>
              <a:rPr lang="en-US" sz="2800" dirty="0"/>
              <a:t>6). Find the distance between line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𝓃</a:t>
            </a:r>
            <a:r>
              <a:rPr lang="en-US" sz="2800" i="1" dirty="0"/>
              <a:t> </a:t>
            </a:r>
            <a:r>
              <a:rPr lang="en-US" sz="2800" dirty="0"/>
              <a:t>and point </a:t>
            </a:r>
            <a:r>
              <a:rPr lang="en-US" sz="2800" i="1" dirty="0"/>
              <a:t>Q</a:t>
            </a:r>
            <a:r>
              <a:rPr lang="en-US" sz="2800" dirty="0"/>
              <a:t>(2, 4). Round to the nearest tenth, if necessary. </a:t>
            </a:r>
          </a:p>
          <a:p>
            <a:r>
              <a:rPr lang="en-IN" sz="2800" dirty="0">
                <a:solidFill>
                  <a:srgbClr val="FF0000"/>
                </a:solidFill>
                <a:uFill>
                  <a:solidFill>
                    <a:schemeClr val="tx2"/>
                  </a:solidFill>
                </a:uFill>
              </a:rPr>
              <a:t>5.7</a:t>
            </a:r>
            <a:r>
              <a:rPr lang="en-IN" sz="2800" dirty="0">
                <a:solidFill>
                  <a:srgbClr val="FF0000"/>
                </a:solidFill>
              </a:rPr>
              <a:t> units</a:t>
            </a:r>
            <a:endParaRPr lang="en-US" sz="2800" dirty="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623" y="2385050"/>
            <a:ext cx="3597954" cy="3611898"/>
          </a:xfrm>
          <a:prstGeom prst="rect">
            <a:avLst/>
          </a:prstGeom>
        </p:spPr>
      </p:pic>
    </p:spTree>
    <p:extLst>
      <p:ext uri="{BB962C8B-B14F-4D97-AF65-F5344CB8AC3E}">
        <p14:creationId xmlns:p14="http://schemas.microsoft.com/office/powerpoint/2010/main" val="3178984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Apply Example 2</a:t>
            </a:r>
            <a:br>
              <a:rPr lang="en-US" sz="2800" dirty="0">
                <a:solidFill>
                  <a:srgbClr val="33175A"/>
                </a:solidFill>
              </a:rPr>
            </a:br>
            <a:r>
              <a:rPr lang="en-US" sz="2800" b="0" dirty="0">
                <a:solidFill>
                  <a:schemeClr val="tx1"/>
                </a:solidFill>
              </a:rPr>
              <a:t>Solve a Design Problem by Using Distance </a:t>
            </a:r>
            <a:endParaRPr lang="en-US" sz="2800" b="0" dirty="0">
              <a:solidFill>
                <a:schemeClr val="tx1"/>
              </a:solidFill>
              <a:latin typeface="+mn-lt"/>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6"/>
            <a:ext cx="6493377" cy="419143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tx1"/>
                </a:solidFill>
              </a:rPr>
              <a:t>AMUSEMENT PARK </a:t>
            </a:r>
            <a:r>
              <a:rPr lang="en-US" sz="2400" b="1" dirty="0"/>
              <a:t>The developers of an amusement park want to build a new attraction. According to park regulations, the entrance to each attraction must be at least 10 yards from the center of Main Street. In the design plans, the entrance to the new attraction is located at </a:t>
            </a:r>
            <a:r>
              <a:rPr lang="en-US" sz="2400" b="1" i="1" dirty="0"/>
              <a:t>A</a:t>
            </a:r>
            <a:r>
              <a:rPr lang="en-US" sz="2400" b="1" dirty="0"/>
              <a:t>(</a:t>
            </a:r>
            <a:r>
              <a:rPr lang="en-US" sz="2400" b="1" dirty="0">
                <a:latin typeface="Arial" panose="020B0604020202020204" pitchFamily="34" charset="0"/>
                <a:cs typeface="Arial" panose="020B0604020202020204" pitchFamily="34" charset="0"/>
              </a:rPr>
              <a:t>−</a:t>
            </a:r>
            <a:r>
              <a:rPr lang="en-US" sz="2400" b="1" dirty="0"/>
              <a:t>6, </a:t>
            </a:r>
            <a:r>
              <a:rPr lang="en-US" sz="2400" b="1" dirty="0">
                <a:latin typeface="Arial" panose="020B0604020202020204" pitchFamily="34" charset="0"/>
                <a:cs typeface="Arial" panose="020B0604020202020204" pitchFamily="34" charset="0"/>
              </a:rPr>
              <a:t>−</a:t>
            </a:r>
            <a:r>
              <a:rPr lang="en-US" sz="2400" b="1" dirty="0"/>
              <a:t>10), and Main Street contains the points (</a:t>
            </a:r>
            <a:r>
              <a:rPr lang="en-US" sz="2400" b="1" dirty="0">
                <a:latin typeface="Arial" panose="020B0604020202020204" pitchFamily="34" charset="0"/>
                <a:cs typeface="Arial" panose="020B0604020202020204" pitchFamily="34" charset="0"/>
              </a:rPr>
              <a:t>−</a:t>
            </a:r>
            <a:r>
              <a:rPr lang="en-US" sz="2400" b="1" dirty="0"/>
              <a:t>1, 3) and (11, </a:t>
            </a:r>
            <a:r>
              <a:rPr lang="en-US" sz="2400" b="1" dirty="0">
                <a:latin typeface="Arial" panose="020B0604020202020204" pitchFamily="34" charset="0"/>
                <a:cs typeface="Arial" panose="020B0604020202020204" pitchFamily="34" charset="0"/>
              </a:rPr>
              <a:t>−</a:t>
            </a:r>
            <a:r>
              <a:rPr lang="en-US" sz="2400" b="1" dirty="0"/>
              <a:t>9). If each unit represents 1 yard, will the new attraction comply with park regulations? Explain. </a:t>
            </a:r>
            <a:endParaRPr lang="en-US" sz="2400" b="1" i="0" u="none" strike="noStrike" baseline="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8394" y="2223727"/>
            <a:ext cx="3819813" cy="3819813"/>
          </a:xfrm>
          <a:prstGeom prst="rect">
            <a:avLst/>
          </a:prstGeom>
        </p:spPr>
      </p:pic>
    </p:spTree>
    <p:extLst>
      <p:ext uri="{BB962C8B-B14F-4D97-AF65-F5344CB8AC3E}">
        <p14:creationId xmlns:p14="http://schemas.microsoft.com/office/powerpoint/2010/main" val="3529097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Apply Example 2</a:t>
            </a:r>
            <a:br>
              <a:rPr lang="en-US" sz="2800" dirty="0">
                <a:solidFill>
                  <a:srgbClr val="33175A"/>
                </a:solidFill>
              </a:rPr>
            </a:br>
            <a:r>
              <a:rPr lang="en-US" sz="2800" b="0" dirty="0">
                <a:solidFill>
                  <a:schemeClr val="tx1"/>
                </a:solidFill>
              </a:rPr>
              <a:t>Solve a Design Problem by Using Distance </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3" y="1707845"/>
            <a:ext cx="8969877" cy="2820809"/>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Talk About It!</a:t>
            </a:r>
          </a:p>
          <a:p>
            <a:r>
              <a:rPr lang="en-US" sz="2800" dirty="0"/>
              <a:t>Ask a partner to provide feedback on your work. Are there ways in which you can improve your model or process? </a:t>
            </a:r>
          </a:p>
        </p:txBody>
      </p:sp>
    </p:spTree>
    <p:extLst>
      <p:ext uri="{BB962C8B-B14F-4D97-AF65-F5344CB8AC3E}">
        <p14:creationId xmlns:p14="http://schemas.microsoft.com/office/powerpoint/2010/main" val="2614963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Apply Example 2</a:t>
            </a:r>
            <a:br>
              <a:rPr lang="en-US" sz="2800" dirty="0">
                <a:solidFill>
                  <a:srgbClr val="33175A"/>
                </a:solidFill>
              </a:rPr>
            </a:br>
            <a:r>
              <a:rPr lang="en-US" sz="2800" b="0" dirty="0">
                <a:solidFill>
                  <a:schemeClr val="tx1"/>
                </a:solidFill>
              </a:rPr>
              <a:t>Solve a Design Problem by Using Distance </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4" y="1698735"/>
            <a:ext cx="6531476" cy="39210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dirty="0">
                <a:solidFill>
                  <a:schemeClr val="tx1"/>
                </a:solidFill>
              </a:rPr>
              <a:t>Check</a:t>
            </a:r>
            <a:endParaRPr lang="en-US" sz="2800" dirty="0"/>
          </a:p>
          <a:p>
            <a:r>
              <a:rPr lang="en-US" sz="2400" b="1" dirty="0">
                <a:solidFill>
                  <a:schemeClr val="tx1"/>
                </a:solidFill>
              </a:rPr>
              <a:t>ZONING</a:t>
            </a:r>
            <a:r>
              <a:rPr lang="en-US" sz="2400" b="1" dirty="0"/>
              <a:t> </a:t>
            </a:r>
            <a:r>
              <a:rPr lang="en-US" sz="2400" dirty="0"/>
              <a:t>Javier wants to build a shed on his property. According to zoning laws, the shed must be at least 20 feet from his property line. Javier knows that points </a:t>
            </a:r>
            <a:r>
              <a:rPr lang="en-US" sz="2400" i="1" dirty="0"/>
              <a:t>A </a:t>
            </a:r>
            <a:r>
              <a:rPr lang="en-US" sz="2400" dirty="0"/>
              <a:t>and </a:t>
            </a:r>
            <a:r>
              <a:rPr lang="en-US" sz="2400" i="1" dirty="0"/>
              <a:t>B </a:t>
            </a:r>
            <a:r>
              <a:rPr lang="en-US" sz="2400" dirty="0"/>
              <a:t>fall on his property line. If Javier plans to build the shed behind his house at point </a:t>
            </a:r>
            <a:r>
              <a:rPr lang="en-US" sz="2400" i="1" dirty="0"/>
              <a:t>C</a:t>
            </a:r>
            <a:r>
              <a:rPr lang="en-US" sz="2400" dirty="0"/>
              <a:t>, will he satisfy the zoning laws? If yes, how far away will the shed be from Javier’s property line? Each unit on the coordinate plane represents 1 foot. </a:t>
            </a:r>
          </a:p>
        </p:txBody>
      </p:sp>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459874" y="5829300"/>
            <a:ext cx="7617799" cy="47625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IN" sz="2400" dirty="0"/>
              <a:t>A. no    B. yes; 31.3 </a:t>
            </a:r>
            <a:r>
              <a:rPr lang="en-IN" sz="2400" dirty="0" err="1"/>
              <a:t>ft</a:t>
            </a:r>
            <a:r>
              <a:rPr lang="en-IN" sz="2400" dirty="0"/>
              <a:t>    C. yes; 34.1 </a:t>
            </a:r>
            <a:r>
              <a:rPr lang="en-IN" sz="2400" dirty="0" err="1"/>
              <a:t>ft</a:t>
            </a:r>
            <a:r>
              <a:rPr lang="en-IN" sz="2400" dirty="0"/>
              <a:t>    D. yes; 37.2 </a:t>
            </a:r>
            <a:r>
              <a:rPr lang="en-IN" sz="2400" dirty="0" err="1"/>
              <a:t>ft</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5209" y="2246859"/>
            <a:ext cx="3507282" cy="3507282"/>
          </a:xfrm>
          <a:prstGeom prst="rect">
            <a:avLst/>
          </a:prstGeom>
        </p:spPr>
      </p:pic>
    </p:spTree>
    <p:extLst>
      <p:ext uri="{BB962C8B-B14F-4D97-AF65-F5344CB8AC3E}">
        <p14:creationId xmlns:p14="http://schemas.microsoft.com/office/powerpoint/2010/main" val="511678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Apply Example 2</a:t>
            </a:r>
            <a:br>
              <a:rPr lang="en-US" sz="2800" dirty="0">
                <a:solidFill>
                  <a:srgbClr val="33175A"/>
                </a:solidFill>
              </a:rPr>
            </a:br>
            <a:r>
              <a:rPr lang="en-US" sz="2800" b="0" dirty="0">
                <a:solidFill>
                  <a:schemeClr val="tx1"/>
                </a:solidFill>
              </a:rPr>
              <a:t>Solve a Design Problem by Using Distance </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4" y="1698735"/>
            <a:ext cx="6531476" cy="39210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dirty="0">
                <a:solidFill>
                  <a:schemeClr val="tx1"/>
                </a:solidFill>
              </a:rPr>
              <a:t>Check</a:t>
            </a:r>
            <a:endParaRPr lang="en-US" sz="2800" dirty="0"/>
          </a:p>
          <a:p>
            <a:r>
              <a:rPr lang="en-US" sz="2400" b="1" dirty="0">
                <a:solidFill>
                  <a:schemeClr val="tx1"/>
                </a:solidFill>
              </a:rPr>
              <a:t>ZONING</a:t>
            </a:r>
            <a:r>
              <a:rPr lang="en-US" sz="2400" b="1" dirty="0"/>
              <a:t> </a:t>
            </a:r>
            <a:r>
              <a:rPr lang="en-US" sz="2400" dirty="0"/>
              <a:t>Javier wants to build a shed on his property. According to zoning laws, the shed must be at least 20 feet from his property line. Javier knows that points </a:t>
            </a:r>
            <a:r>
              <a:rPr lang="en-US" sz="2400" i="1" dirty="0"/>
              <a:t>A </a:t>
            </a:r>
            <a:r>
              <a:rPr lang="en-US" sz="2400" dirty="0"/>
              <a:t>and </a:t>
            </a:r>
            <a:r>
              <a:rPr lang="en-US" sz="2400" i="1" dirty="0"/>
              <a:t>B </a:t>
            </a:r>
            <a:r>
              <a:rPr lang="en-US" sz="2400" dirty="0"/>
              <a:t>fall on his property line. If Javier plans to build the shed behind his house at point </a:t>
            </a:r>
            <a:r>
              <a:rPr lang="en-US" sz="2400" i="1" dirty="0"/>
              <a:t>C</a:t>
            </a:r>
            <a:r>
              <a:rPr lang="en-US" sz="2400" dirty="0"/>
              <a:t>, will he satisfy the zoning laws? If yes, how far away will the shed be from Javier’s property line? Each unit on the coordinate plane represents 1 foot.  </a:t>
            </a:r>
            <a:r>
              <a:rPr lang="en-US" sz="2400" dirty="0">
                <a:solidFill>
                  <a:srgbClr val="FF0000"/>
                </a:solidFill>
              </a:rPr>
              <a:t>B</a:t>
            </a:r>
          </a:p>
        </p:txBody>
      </p:sp>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459874" y="5829300"/>
            <a:ext cx="7617799" cy="47625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IN" sz="2400" dirty="0"/>
              <a:t>A. no    B. yes; 31.3 </a:t>
            </a:r>
            <a:r>
              <a:rPr lang="en-IN" sz="2400" dirty="0" err="1"/>
              <a:t>ft</a:t>
            </a:r>
            <a:r>
              <a:rPr lang="en-IN" sz="2400" dirty="0"/>
              <a:t>    C. yes; 34.1 </a:t>
            </a:r>
            <a:r>
              <a:rPr lang="en-IN" sz="2400" dirty="0" err="1"/>
              <a:t>ft</a:t>
            </a:r>
            <a:r>
              <a:rPr lang="en-IN" sz="2400" dirty="0"/>
              <a:t>    D. yes; 37.2 </a:t>
            </a:r>
            <a:r>
              <a:rPr lang="en-IN" sz="2400" dirty="0" err="1"/>
              <a:t>ft</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5209" y="2246859"/>
            <a:ext cx="3507282" cy="3507282"/>
          </a:xfrm>
          <a:prstGeom prst="rect">
            <a:avLst/>
          </a:prstGeom>
        </p:spPr>
      </p:pic>
    </p:spTree>
    <p:extLst>
      <p:ext uri="{BB962C8B-B14F-4D97-AF65-F5344CB8AC3E}">
        <p14:creationId xmlns:p14="http://schemas.microsoft.com/office/powerpoint/2010/main" val="232187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8550777" cy="267365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By definition, parallel lines do not intersect. An alternate definition states that two lines in a plane are parallel if they are always equidistant. Two lines are </a:t>
            </a:r>
            <a:r>
              <a:rPr lang="en-US" sz="2800" b="1" dirty="0">
                <a:solidFill>
                  <a:schemeClr val="tx1"/>
                </a:solidFill>
              </a:rPr>
              <a:t>equidistant</a:t>
            </a:r>
            <a:r>
              <a:rPr lang="en-US" sz="2800" b="1" dirty="0"/>
              <a:t> </a:t>
            </a:r>
            <a:r>
              <a:rPr lang="en-US" sz="2800" dirty="0"/>
              <a:t>from each other if the distance between the two lines, measured along a perp.</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Distance Between Parallel Lines</a:t>
            </a:r>
            <a:endParaRPr lang="en-US" sz="2800" b="0" dirty="0">
              <a:solidFill>
                <a:schemeClr val="tx1"/>
              </a:solidFill>
              <a:latin typeface="+mn-lt"/>
            </a:endParaRPr>
          </a:p>
        </p:txBody>
      </p:sp>
    </p:spTree>
    <p:extLst>
      <p:ext uri="{BB962C8B-B14F-4D97-AF65-F5344CB8AC3E}">
        <p14:creationId xmlns:p14="http://schemas.microsoft.com/office/powerpoint/2010/main" val="3754940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312777" cy="59720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Key Concept:</a:t>
            </a:r>
            <a:r>
              <a:rPr lang="en-US" sz="2800" b="1" dirty="0"/>
              <a:t> Distance Between Parallel Lines</a:t>
            </a:r>
            <a:endParaRPr lang="en-US" sz="280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Distance Between Parallel Lines</a:t>
            </a:r>
          </a:p>
        </p:txBody>
      </p:sp>
      <p:graphicFrame>
        <p:nvGraphicFramePr>
          <p:cNvPr id="2" name="Table 1"/>
          <p:cNvGraphicFramePr>
            <a:graphicFrameLocks noGrp="1"/>
          </p:cNvGraphicFramePr>
          <p:nvPr>
            <p:extLst>
              <p:ext uri="{D42A27DB-BD31-4B8C-83A1-F6EECF244321}">
                <p14:modId xmlns:p14="http://schemas.microsoft.com/office/powerpoint/2010/main" val="3140764635"/>
              </p:ext>
            </p:extLst>
          </p:nvPr>
        </p:nvGraphicFramePr>
        <p:xfrm>
          <a:off x="459873" y="2305050"/>
          <a:ext cx="9641840" cy="2857500"/>
        </p:xfrm>
        <a:graphic>
          <a:graphicData uri="http://schemas.openxmlformats.org/drawingml/2006/table">
            <a:tbl>
              <a:tblPr firstRow="1" bandRow="1">
                <a:tableStyleId>{5C22544A-7EE6-4342-B048-85BDC9FD1C3A}</a:tableStyleId>
              </a:tblPr>
              <a:tblGrid>
                <a:gridCol w="5577840">
                  <a:extLst>
                    <a:ext uri="{9D8B030D-6E8A-4147-A177-3AD203B41FA5}">
                      <a16:colId xmlns:a16="http://schemas.microsoft.com/office/drawing/2014/main" val="649780920"/>
                    </a:ext>
                  </a:extLst>
                </a:gridCol>
                <a:gridCol w="4064000">
                  <a:extLst>
                    <a:ext uri="{9D8B030D-6E8A-4147-A177-3AD203B41FA5}">
                      <a16:colId xmlns:a16="http://schemas.microsoft.com/office/drawing/2014/main" val="57356178"/>
                    </a:ext>
                  </a:extLst>
                </a:gridCol>
              </a:tblGrid>
              <a:tr h="2857500">
                <a:tc>
                  <a:txBody>
                    <a:bodyPr/>
                    <a:lstStyle/>
                    <a:p>
                      <a:r>
                        <a:rPr lang="en-US" sz="2800" b="0" i="0" u="none" strike="noStrike" kern="1200" baseline="0" dirty="0">
                          <a:solidFill>
                            <a:schemeClr val="tx2"/>
                          </a:solidFill>
                          <a:latin typeface="+mn-lt"/>
                          <a:ea typeface="+mn-ea"/>
                          <a:cs typeface="+mn-cs"/>
                        </a:rPr>
                        <a:t>The distance between two parallel lines is the perpendicular distance between one of the lines and any point on the other line.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024739"/>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2107" y="2393820"/>
            <a:ext cx="3699606" cy="1555909"/>
          </a:xfrm>
          <a:prstGeom prst="rect">
            <a:avLst/>
          </a:prstGeom>
        </p:spPr>
      </p:pic>
    </p:spTree>
    <p:extLst>
      <p:ext uri="{BB962C8B-B14F-4D97-AF65-F5344CB8AC3E}">
        <p14:creationId xmlns:p14="http://schemas.microsoft.com/office/powerpoint/2010/main" val="707754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312777" cy="156875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Theorem 3.24: </a:t>
            </a:r>
            <a:r>
              <a:rPr lang="en-US" sz="2800" b="1" dirty="0"/>
              <a:t>Two Lines Equidistant from a Third</a:t>
            </a:r>
            <a:r>
              <a:rPr lang="en-US" sz="2800" b="1" dirty="0">
                <a:solidFill>
                  <a:schemeClr val="tx1"/>
                </a:solidFill>
              </a:rPr>
              <a:t> </a:t>
            </a:r>
            <a:endParaRPr lang="en-US" sz="2800" dirty="0">
              <a:solidFill>
                <a:schemeClr val="tx1"/>
              </a:solidFill>
            </a:endParaRPr>
          </a:p>
          <a:p>
            <a:r>
              <a:rPr lang="en-US" sz="2800" dirty="0"/>
              <a:t>In a plane, if two lines are each equidistant from a third line, then the two lines are parallel to each other. 	</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Distance Between Parallel Lines</a:t>
            </a:r>
          </a:p>
        </p:txBody>
      </p:sp>
      <p:graphicFrame>
        <p:nvGraphicFramePr>
          <p:cNvPr id="2" name="Table 1"/>
          <p:cNvGraphicFramePr>
            <a:graphicFrameLocks noGrp="1"/>
          </p:cNvGraphicFramePr>
          <p:nvPr>
            <p:extLst>
              <p:ext uri="{D42A27DB-BD31-4B8C-83A1-F6EECF244321}">
                <p14:modId xmlns:p14="http://schemas.microsoft.com/office/powerpoint/2010/main" val="2631670292"/>
              </p:ext>
            </p:extLst>
          </p:nvPr>
        </p:nvGraphicFramePr>
        <p:xfrm>
          <a:off x="459873" y="3365370"/>
          <a:ext cx="9650730" cy="2647950"/>
        </p:xfrm>
        <a:graphic>
          <a:graphicData uri="http://schemas.openxmlformats.org/drawingml/2006/table">
            <a:tbl>
              <a:tblPr firstRow="1" bandRow="1">
                <a:tableStyleId>{5C22544A-7EE6-4342-B048-85BDC9FD1C3A}</a:tableStyleId>
              </a:tblPr>
              <a:tblGrid>
                <a:gridCol w="6126480">
                  <a:extLst>
                    <a:ext uri="{9D8B030D-6E8A-4147-A177-3AD203B41FA5}">
                      <a16:colId xmlns:a16="http://schemas.microsoft.com/office/drawing/2014/main" val="649780920"/>
                    </a:ext>
                  </a:extLst>
                </a:gridCol>
                <a:gridCol w="3524250">
                  <a:extLst>
                    <a:ext uri="{9D8B030D-6E8A-4147-A177-3AD203B41FA5}">
                      <a16:colId xmlns:a16="http://schemas.microsoft.com/office/drawing/2014/main" val="57356178"/>
                    </a:ext>
                  </a:extLst>
                </a:gridCol>
              </a:tblGrid>
              <a:tr h="2647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u="none" strike="noStrike" kern="1200" baseline="0" dirty="0">
                          <a:solidFill>
                            <a:schemeClr val="tx1"/>
                          </a:solidFill>
                          <a:latin typeface="+mn-lt"/>
                          <a:ea typeface="+mn-ea"/>
                          <a:cs typeface="+mn-cs"/>
                        </a:rPr>
                        <a:t>Example</a:t>
                      </a:r>
                      <a:r>
                        <a:rPr lang="en-US" sz="2800" b="1" i="0"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If line </a:t>
                      </a:r>
                      <a:r>
                        <a:rPr lang="en-US" sz="2800" b="0" kern="1200" dirty="0">
                          <a:solidFill>
                            <a:schemeClr val="tx2"/>
                          </a:solidFill>
                          <a:effectLst/>
                          <a:latin typeface="+mn-lt"/>
                          <a:ea typeface="+mn-ea"/>
                          <a:cs typeface="+mn-cs"/>
                        </a:rPr>
                        <a:t>𝓌</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and line </a:t>
                      </a:r>
                      <a:r>
                        <a:rPr lang="en-US" sz="2800" b="0" kern="1200" dirty="0">
                          <a:solidFill>
                            <a:schemeClr val="tx2"/>
                          </a:solidFill>
                          <a:effectLst/>
                          <a:latin typeface="+mn-lt"/>
                          <a:ea typeface="+mn-ea"/>
                          <a:cs typeface="+mn-cs"/>
                        </a:rPr>
                        <a:t>𝓋</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are equidistant from line </a:t>
                      </a:r>
                      <a:r>
                        <a:rPr lang="en-US" sz="2800" b="0" kern="1200" dirty="0">
                          <a:solidFill>
                            <a:schemeClr val="tx2"/>
                          </a:solidFill>
                          <a:effectLst/>
                          <a:latin typeface="+mn-lt"/>
                          <a:ea typeface="+mn-ea"/>
                          <a:cs typeface="+mn-cs"/>
                        </a:rPr>
                        <a:t>𝓍</a:t>
                      </a:r>
                      <a:r>
                        <a:rPr lang="en-US" sz="2800" b="0" i="0" u="none" strike="noStrike" kern="1200" baseline="0" dirty="0">
                          <a:solidFill>
                            <a:schemeClr val="tx2"/>
                          </a:solidFill>
                          <a:latin typeface="+mn-lt"/>
                          <a:ea typeface="+mn-ea"/>
                          <a:cs typeface="+mn-cs"/>
                        </a:rPr>
                        <a:t>, then line </a:t>
                      </a:r>
                      <a:r>
                        <a:rPr lang="en-US" sz="2800" b="0" kern="1200" dirty="0">
                          <a:solidFill>
                            <a:schemeClr val="tx2"/>
                          </a:solidFill>
                          <a:effectLst/>
                          <a:latin typeface="+mn-lt"/>
                          <a:ea typeface="+mn-ea"/>
                          <a:cs typeface="+mn-cs"/>
                        </a:rPr>
                        <a:t>𝓌</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and line </a:t>
                      </a:r>
                      <a:r>
                        <a:rPr lang="en-US" sz="2800" b="0" kern="1200" dirty="0">
                          <a:solidFill>
                            <a:schemeClr val="tx2"/>
                          </a:solidFill>
                          <a:effectLst/>
                          <a:latin typeface="+mn-lt"/>
                          <a:ea typeface="+mn-ea"/>
                          <a:cs typeface="+mn-cs"/>
                        </a:rPr>
                        <a:t>𝓋</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are parallel</a:t>
                      </a:r>
                      <a:r>
                        <a:rPr lang="en-US" sz="2800" b="0" i="0" u="none" strike="noStrike" kern="1200" baseline="0" dirty="0">
                          <a:solidFill>
                            <a:schemeClr val="lt1"/>
                          </a:solidFill>
                          <a:latin typeface="+mn-lt"/>
                          <a:ea typeface="+mn-ea"/>
                          <a:cs typeface="+mn-cs"/>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024739"/>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3917" y="3365370"/>
            <a:ext cx="2454879" cy="2535555"/>
          </a:xfrm>
          <a:prstGeom prst="rect">
            <a:avLst/>
          </a:prstGeom>
        </p:spPr>
      </p:pic>
    </p:spTree>
    <p:extLst>
      <p:ext uri="{BB962C8B-B14F-4D97-AF65-F5344CB8AC3E}">
        <p14:creationId xmlns:p14="http://schemas.microsoft.com/office/powerpoint/2010/main" val="1721241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p:cxnSp>
        <p:nvCxnSpPr>
          <p:cNvPr id="7" name="Straight Connector 6"/>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B444D6E-B0F7-6C42-A572-7680D7C7EF9B}"/>
                  </a:ext>
                </a:extLst>
              </p:cNvPr>
              <p:cNvSpPr txBox="1"/>
              <p:nvPr/>
            </p:nvSpPr>
            <p:spPr>
              <a:xfrm>
                <a:off x="454710" y="1491169"/>
                <a:ext cx="11230783" cy="4432367"/>
              </a:xfrm>
              <a:prstGeom prst="rect">
                <a:avLst/>
              </a:prstGeom>
              <a:noFill/>
            </p:spPr>
            <p:txBody>
              <a:bodyPr wrap="square" rtlCol="0">
                <a:spAutoFit/>
              </a:bodyPr>
              <a:lstStyle/>
              <a:p>
                <a:pPr>
                  <a:spcBef>
                    <a:spcPts val="1200"/>
                  </a:spcBef>
                  <a:spcAft>
                    <a:spcPts val="1200"/>
                  </a:spcAft>
                </a:pPr>
                <a:r>
                  <a:rPr lang="en-US" sz="2800" b="1" dirty="0"/>
                  <a:t>Find each value to the nearest hundredth.</a:t>
                </a:r>
              </a:p>
              <a:p>
                <a:pPr>
                  <a:spcBef>
                    <a:spcPts val="1200"/>
                  </a:spcBef>
                  <a:spcAft>
                    <a:spcPts val="1200"/>
                  </a:spcAft>
                </a:pPr>
                <a:r>
                  <a:rPr lang="en-IN" sz="2800" b="1" dirty="0">
                    <a:latin typeface="Proxima Nova"/>
                  </a:rPr>
                  <a:t>1.</a:t>
                </a:r>
                <a:r>
                  <a:rPr lang="en-IN" sz="2800" b="1" dirty="0"/>
                  <a:t> </a:t>
                </a:r>
                <a14:m>
                  <m:oMath xmlns:m="http://schemas.openxmlformats.org/officeDocument/2006/math">
                    <m:rad>
                      <m:radPr>
                        <m:degHide m:val="on"/>
                        <m:ctrlPr>
                          <a:rPr lang="en-IN" sz="2800" b="1" i="1" smtClean="0">
                            <a:solidFill>
                              <a:schemeClr val="tx2"/>
                            </a:solidFill>
                            <a:latin typeface="Cambria Math" panose="02040503050406030204" pitchFamily="18" charset="0"/>
                          </a:rPr>
                        </m:ctrlPr>
                      </m:radPr>
                      <m:deg/>
                      <m:e>
                        <m:r>
                          <a:rPr lang="en-IN" sz="2800" b="1" i="1" smtClean="0">
                            <a:solidFill>
                              <a:schemeClr val="tx2"/>
                            </a:solidFill>
                            <a:latin typeface="Cambria Math" panose="02040503050406030204" pitchFamily="18" charset="0"/>
                          </a:rPr>
                          <m:t>𝟓</m:t>
                        </m:r>
                      </m:e>
                    </m:rad>
                  </m:oMath>
                </a14:m>
                <a:endParaRPr lang="en-IN" sz="2800" b="1" dirty="0"/>
              </a:p>
              <a:p>
                <a:pPr>
                  <a:spcBef>
                    <a:spcPts val="1200"/>
                  </a:spcBef>
                  <a:spcAft>
                    <a:spcPts val="1200"/>
                  </a:spcAft>
                </a:pPr>
                <a:r>
                  <a:rPr lang="en-IN" sz="2800" b="1" dirty="0">
                    <a:latin typeface="Proxima Nova"/>
                  </a:rPr>
                  <a:t>2.</a:t>
                </a:r>
                <a:r>
                  <a:rPr lang="en-IN" sz="2800" b="1" dirty="0"/>
                  <a:t> </a:t>
                </a:r>
                <a14:m>
                  <m:oMath xmlns:m="http://schemas.openxmlformats.org/officeDocument/2006/math">
                    <m:rad>
                      <m:radPr>
                        <m:degHide m:val="on"/>
                        <m:ctrlPr>
                          <a:rPr lang="en-IN" sz="2800" b="1" i="1" smtClean="0">
                            <a:solidFill>
                              <a:schemeClr val="tx2"/>
                            </a:solidFill>
                            <a:latin typeface="Cambria Math" panose="02040503050406030204" pitchFamily="18" charset="0"/>
                          </a:rPr>
                        </m:ctrlPr>
                      </m:radPr>
                      <m:deg/>
                      <m:e>
                        <m:r>
                          <a:rPr lang="en-IN" sz="2800" b="1" i="1" smtClean="0">
                            <a:solidFill>
                              <a:schemeClr val="tx2"/>
                            </a:solidFill>
                            <a:latin typeface="Cambria Math" panose="02040503050406030204" pitchFamily="18" charset="0"/>
                          </a:rPr>
                          <m:t>𝟒𝟓</m:t>
                        </m:r>
                      </m:e>
                    </m:rad>
                  </m:oMath>
                </a14:m>
                <a:endParaRPr lang="en-IN" sz="2800" b="1" dirty="0"/>
              </a:p>
              <a:p>
                <a:pPr>
                  <a:spcBef>
                    <a:spcPts val="1200"/>
                  </a:spcBef>
                  <a:spcAft>
                    <a:spcPts val="1200"/>
                  </a:spcAft>
                </a:pPr>
                <a:r>
                  <a:rPr lang="en-IN" sz="2800" b="1" dirty="0">
                    <a:latin typeface="Proxima Nova"/>
                  </a:rPr>
                  <a:t>3.</a:t>
                </a:r>
                <a:r>
                  <a:rPr lang="en-IN" sz="2800" b="1" dirty="0"/>
                  <a:t> </a:t>
                </a:r>
                <a14:m>
                  <m:oMath xmlns:m="http://schemas.openxmlformats.org/officeDocument/2006/math">
                    <m:rad>
                      <m:radPr>
                        <m:degHide m:val="on"/>
                        <m:ctrlPr>
                          <a:rPr lang="en-IN" sz="2800" b="1" i="1">
                            <a:solidFill>
                              <a:schemeClr val="tx2"/>
                            </a:solidFill>
                            <a:latin typeface="Cambria Math" panose="02040503050406030204" pitchFamily="18" charset="0"/>
                          </a:rPr>
                        </m:ctrlPr>
                      </m:radPr>
                      <m:deg/>
                      <m:e>
                        <m:r>
                          <a:rPr lang="en-IN" sz="2800" b="1" i="1" smtClean="0">
                            <a:solidFill>
                              <a:schemeClr val="tx2"/>
                            </a:solidFill>
                            <a:latin typeface="Cambria Math" panose="02040503050406030204" pitchFamily="18" charset="0"/>
                          </a:rPr>
                          <m:t>𝟖𝟔</m:t>
                        </m:r>
                      </m:e>
                    </m:rad>
                  </m:oMath>
                </a14:m>
                <a:endParaRPr lang="en-IN" sz="2800" b="1" dirty="0"/>
              </a:p>
              <a:p>
                <a:pPr>
                  <a:spcBef>
                    <a:spcPts val="1200"/>
                  </a:spcBef>
                  <a:spcAft>
                    <a:spcPts val="1200"/>
                  </a:spcAft>
                </a:pPr>
                <a:r>
                  <a:rPr lang="en-IN" sz="2800" b="1" dirty="0">
                    <a:latin typeface="Proxima Nova"/>
                  </a:rPr>
                  <a:t>4.</a:t>
                </a:r>
                <a:r>
                  <a:rPr lang="en-IN" sz="2800" b="1" dirty="0"/>
                  <a:t> </a:t>
                </a:r>
                <a14:m>
                  <m:oMath xmlns:m="http://schemas.openxmlformats.org/officeDocument/2006/math">
                    <m:rad>
                      <m:radPr>
                        <m:degHide m:val="on"/>
                        <m:ctrlPr>
                          <a:rPr lang="en-IN" sz="2800" b="1" i="1">
                            <a:solidFill>
                              <a:schemeClr val="tx2"/>
                            </a:solidFill>
                            <a:latin typeface="Cambria Math" panose="02040503050406030204" pitchFamily="18" charset="0"/>
                          </a:rPr>
                        </m:ctrlPr>
                      </m:radPr>
                      <m:deg/>
                      <m:e>
                        <m:r>
                          <a:rPr lang="en-IN" sz="2800" b="1" i="1" smtClean="0">
                            <a:solidFill>
                              <a:schemeClr val="tx2"/>
                            </a:solidFill>
                            <a:latin typeface="Cambria Math" panose="02040503050406030204" pitchFamily="18" charset="0"/>
                          </a:rPr>
                          <m:t>𝟏𝟑𝟐</m:t>
                        </m:r>
                      </m:e>
                    </m:rad>
                  </m:oMath>
                </a14:m>
                <a:endParaRPr lang="en-IN" sz="2800" b="1" dirty="0"/>
              </a:p>
              <a:p>
                <a:pPr>
                  <a:spcBef>
                    <a:spcPts val="1200"/>
                  </a:spcBef>
                  <a:spcAft>
                    <a:spcPts val="1200"/>
                  </a:spcAft>
                </a:pPr>
                <a:r>
                  <a:rPr lang="en-IN" sz="2800" b="1" dirty="0">
                    <a:latin typeface="Proxima Nova"/>
                  </a:rPr>
                  <a:t>5.</a:t>
                </a:r>
                <a:r>
                  <a:rPr lang="en-IN" sz="2800" b="1" dirty="0"/>
                  <a:t> </a:t>
                </a:r>
                <a14:m>
                  <m:oMath xmlns:m="http://schemas.openxmlformats.org/officeDocument/2006/math">
                    <m:rad>
                      <m:radPr>
                        <m:degHide m:val="on"/>
                        <m:ctrlPr>
                          <a:rPr lang="en-IN" sz="2800" b="1" i="1">
                            <a:solidFill>
                              <a:schemeClr val="tx2"/>
                            </a:solidFill>
                            <a:latin typeface="Cambria Math" panose="02040503050406030204" pitchFamily="18" charset="0"/>
                          </a:rPr>
                        </m:ctrlPr>
                      </m:radPr>
                      <m:deg/>
                      <m:e>
                        <m:r>
                          <a:rPr lang="en-IN" sz="2800" b="1" i="1" smtClean="0">
                            <a:solidFill>
                              <a:schemeClr val="tx2"/>
                            </a:solidFill>
                            <a:latin typeface="Cambria Math" panose="02040503050406030204" pitchFamily="18" charset="0"/>
                          </a:rPr>
                          <m:t>𝟐𝟓𝟔</m:t>
                        </m:r>
                      </m:e>
                    </m:rad>
                  </m:oMath>
                </a14:m>
                <a:endParaRPr lang="en-US" sz="2800" dirty="0"/>
              </a:p>
            </p:txBody>
          </p:sp>
        </mc:Choice>
        <mc:Fallback xmlns="">
          <p:sp>
            <p:nvSpPr>
              <p:cNvPr id="11" name="TextBox 10">
                <a:extLst>
                  <a:ext uri="{FF2B5EF4-FFF2-40B4-BE49-F238E27FC236}">
                    <a16:creationId xmlns:a16="http://schemas.microsoft.com/office/drawing/2014/main" id="{3B444D6E-B0F7-6C42-A572-7680D7C7EF9B}"/>
                  </a:ext>
                </a:extLst>
              </p:cNvPr>
              <p:cNvSpPr txBox="1">
                <a:spLocks noRot="1" noChangeAspect="1" noMove="1" noResize="1" noEditPoints="1" noAdjustHandles="1" noChangeArrowheads="1" noChangeShapeType="1" noTextEdit="1"/>
              </p:cNvSpPr>
              <p:nvPr/>
            </p:nvSpPr>
            <p:spPr>
              <a:xfrm>
                <a:off x="454710" y="1491169"/>
                <a:ext cx="11230783" cy="4432367"/>
              </a:xfrm>
              <a:prstGeom prst="rect">
                <a:avLst/>
              </a:prstGeom>
              <a:blipFill>
                <a:blip r:embed="rId3"/>
                <a:stretch>
                  <a:fillRect l="-1140" t="-1513" b="-2889"/>
                </a:stretch>
              </a:blipFill>
            </p:spPr>
            <p:txBody>
              <a:bodyPr/>
              <a:lstStyle/>
              <a:p>
                <a:r>
                  <a:rPr lang="en-US">
                    <a:noFill/>
                  </a:rPr>
                  <a:t> </a:t>
                </a:r>
              </a:p>
            </p:txBody>
          </p:sp>
        </mc:Fallback>
      </mc:AlternateContent>
      <p:sp>
        <p:nvSpPr>
          <p:cNvPr id="12" name="Rectangle 11"/>
          <p:cNvSpPr/>
          <p:nvPr/>
        </p:nvSpPr>
        <p:spPr>
          <a:xfrm>
            <a:off x="2212044" y="2276077"/>
            <a:ext cx="1369355" cy="523220"/>
          </a:xfrm>
          <a:prstGeom prst="rect">
            <a:avLst/>
          </a:prstGeom>
        </p:spPr>
        <p:txBody>
          <a:bodyPr wrap="square">
            <a:spAutoFit/>
          </a:bodyPr>
          <a:lstStyle/>
          <a:p>
            <a:r>
              <a:rPr lang="en-IN" sz="2800" b="1" dirty="0">
                <a:solidFill>
                  <a:srgbClr val="FF0000"/>
                </a:solidFill>
                <a:latin typeface="Proxima Nova"/>
                <a:cs typeface="Arial" panose="020B0604020202020204" pitchFamily="34" charset="0"/>
              </a:rPr>
              <a:t>2.24</a:t>
            </a:r>
            <a:endParaRPr lang="en-IN" sz="2800" b="1" dirty="0">
              <a:solidFill>
                <a:srgbClr val="FF0000"/>
              </a:solidFill>
              <a:latin typeface="Proxima Nova"/>
            </a:endParaRPr>
          </a:p>
        </p:txBody>
      </p:sp>
      <p:sp>
        <p:nvSpPr>
          <p:cNvPr id="13" name="Rectangle 12"/>
          <p:cNvSpPr/>
          <p:nvPr/>
        </p:nvSpPr>
        <p:spPr>
          <a:xfrm>
            <a:off x="2212044" y="3041935"/>
            <a:ext cx="1369355" cy="523220"/>
          </a:xfrm>
          <a:prstGeom prst="rect">
            <a:avLst/>
          </a:prstGeom>
        </p:spPr>
        <p:txBody>
          <a:bodyPr wrap="square">
            <a:spAutoFit/>
          </a:bodyPr>
          <a:lstStyle/>
          <a:p>
            <a:r>
              <a:rPr lang="en-IN" sz="2800" b="1" dirty="0">
                <a:solidFill>
                  <a:srgbClr val="FF0000"/>
                </a:solidFill>
                <a:latin typeface="Proxima Nova"/>
                <a:cs typeface="Arial" panose="020B0604020202020204" pitchFamily="34" charset="0"/>
              </a:rPr>
              <a:t>6.71</a:t>
            </a:r>
            <a:endParaRPr lang="en-IN" sz="2800" b="1" dirty="0">
              <a:solidFill>
                <a:srgbClr val="FF0000"/>
              </a:solidFill>
              <a:latin typeface="Proxima Nova"/>
            </a:endParaRPr>
          </a:p>
        </p:txBody>
      </p:sp>
      <p:sp>
        <p:nvSpPr>
          <p:cNvPr id="15" name="Rectangle 14"/>
          <p:cNvSpPr/>
          <p:nvPr/>
        </p:nvSpPr>
        <p:spPr>
          <a:xfrm>
            <a:off x="2212044" y="3807230"/>
            <a:ext cx="1369355" cy="523220"/>
          </a:xfrm>
          <a:prstGeom prst="rect">
            <a:avLst/>
          </a:prstGeom>
        </p:spPr>
        <p:txBody>
          <a:bodyPr wrap="square">
            <a:spAutoFit/>
          </a:bodyPr>
          <a:lstStyle/>
          <a:p>
            <a:r>
              <a:rPr lang="en-IN" sz="2800" b="1" dirty="0">
                <a:solidFill>
                  <a:srgbClr val="FF0000"/>
                </a:solidFill>
                <a:latin typeface="Proxima Nova"/>
                <a:cs typeface="Arial" panose="020B0604020202020204" pitchFamily="34" charset="0"/>
              </a:rPr>
              <a:t>9.27</a:t>
            </a:r>
            <a:endParaRPr lang="en-IN" sz="2800" b="1" dirty="0">
              <a:solidFill>
                <a:srgbClr val="FF0000"/>
              </a:solidFill>
              <a:latin typeface="Proxima Nova"/>
            </a:endParaRPr>
          </a:p>
        </p:txBody>
      </p:sp>
      <p:sp>
        <p:nvSpPr>
          <p:cNvPr id="16" name="Rectangle 15"/>
          <p:cNvSpPr/>
          <p:nvPr/>
        </p:nvSpPr>
        <p:spPr>
          <a:xfrm>
            <a:off x="2212044" y="4613939"/>
            <a:ext cx="1426505" cy="523220"/>
          </a:xfrm>
          <a:prstGeom prst="rect">
            <a:avLst/>
          </a:prstGeom>
        </p:spPr>
        <p:txBody>
          <a:bodyPr wrap="square">
            <a:spAutoFit/>
          </a:bodyPr>
          <a:lstStyle/>
          <a:p>
            <a:r>
              <a:rPr lang="en-IN" sz="2800" b="1" dirty="0">
                <a:solidFill>
                  <a:srgbClr val="FF0000"/>
                </a:solidFill>
                <a:latin typeface="Proxima Nova"/>
                <a:cs typeface="Arial" panose="020B0604020202020204" pitchFamily="34" charset="0"/>
              </a:rPr>
              <a:t>11.49</a:t>
            </a:r>
            <a:endParaRPr lang="en-IN" sz="2800" b="1" dirty="0">
              <a:solidFill>
                <a:srgbClr val="FF0000"/>
              </a:solidFill>
              <a:latin typeface="Proxima Nova"/>
            </a:endParaRPr>
          </a:p>
        </p:txBody>
      </p:sp>
      <p:sp>
        <p:nvSpPr>
          <p:cNvPr id="17" name="Rectangle 16"/>
          <p:cNvSpPr/>
          <p:nvPr/>
        </p:nvSpPr>
        <p:spPr>
          <a:xfrm>
            <a:off x="2212044" y="5354994"/>
            <a:ext cx="1426505" cy="523220"/>
          </a:xfrm>
          <a:prstGeom prst="rect">
            <a:avLst/>
          </a:prstGeom>
        </p:spPr>
        <p:txBody>
          <a:bodyPr wrap="square">
            <a:spAutoFit/>
          </a:bodyPr>
          <a:lstStyle/>
          <a:p>
            <a:r>
              <a:rPr lang="en-IN" sz="2800" b="1" dirty="0">
                <a:solidFill>
                  <a:srgbClr val="FF0000"/>
                </a:solidFill>
                <a:latin typeface="Proxima Nova"/>
                <a:cs typeface="Arial" panose="020B0604020202020204" pitchFamily="34" charset="0"/>
              </a:rPr>
              <a:t>16</a:t>
            </a:r>
            <a:endParaRPr lang="en-IN" sz="2800" b="1" dirty="0">
              <a:solidFill>
                <a:srgbClr val="FF0000"/>
              </a:solidFill>
              <a:latin typeface="Proxima Nova"/>
            </a:endParaRPr>
          </a:p>
        </p:txBody>
      </p:sp>
    </p:spTree>
    <p:extLst>
      <p:ext uri="{BB962C8B-B14F-4D97-AF65-F5344CB8AC3E}">
        <p14:creationId xmlns:p14="http://schemas.microsoft.com/office/powerpoint/2010/main" val="3065307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Distance Between Parallel Lines</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3" y="1707845"/>
            <a:ext cx="9087539" cy="2820809"/>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Think About It!</a:t>
            </a:r>
          </a:p>
          <a:p>
            <a:r>
              <a:rPr lang="en-US" sz="2800" dirty="0"/>
              <a:t>How would you find the distance between two parallel planes? </a:t>
            </a:r>
          </a:p>
        </p:txBody>
      </p:sp>
    </p:spTree>
    <p:extLst>
      <p:ext uri="{BB962C8B-B14F-4D97-AF65-F5344CB8AC3E}">
        <p14:creationId xmlns:p14="http://schemas.microsoft.com/office/powerpoint/2010/main" val="107637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Distance Between Parallel Lines </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999817"/>
            <a:ext cx="8703178" cy="371518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800" b="1" dirty="0">
                <a:solidFill>
                  <a:schemeClr val="tx1"/>
                </a:solidFill>
              </a:rPr>
              <a:t>Find the distance between the parallel lines </a:t>
            </a:r>
            <a:r>
              <a:rPr lang="en-US" sz="2800" b="1" dirty="0">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a:t>𝓇</a:t>
            </a:r>
            <a:r>
              <a:rPr lang="en-US" sz="2800" b="1" i="1" dirty="0">
                <a:solidFill>
                  <a:schemeClr val="tx1"/>
                </a:solidFill>
              </a:rPr>
              <a:t> </a:t>
            </a:r>
            <a:r>
              <a:rPr lang="en-US" sz="2800" b="1" dirty="0">
                <a:solidFill>
                  <a:schemeClr val="tx1"/>
                </a:solidFill>
              </a:rPr>
              <a:t>and </a:t>
            </a:r>
            <a:r>
              <a:rPr lang="en-US" sz="2800" b="1" dirty="0">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a:t>𝓉</a:t>
            </a:r>
            <a:r>
              <a:rPr lang="en-US" sz="2800" b="1" i="1" dirty="0">
                <a:solidFill>
                  <a:schemeClr val="tx1"/>
                </a:solidFill>
              </a:rPr>
              <a:t> </a:t>
            </a:r>
            <a:r>
              <a:rPr lang="en-US" sz="2800" b="1" dirty="0">
                <a:solidFill>
                  <a:schemeClr val="tx1"/>
                </a:solidFill>
              </a:rPr>
              <a:t>with equations </a:t>
            </a:r>
            <a:r>
              <a:rPr lang="en-US" sz="2800" b="1" i="1" dirty="0">
                <a:solidFill>
                  <a:schemeClr val="tx1"/>
                </a:solidFill>
              </a:rPr>
              <a:t>y </a:t>
            </a:r>
            <a:r>
              <a:rPr lang="en-US" sz="2800" b="1" dirty="0">
                <a:solidFill>
                  <a:schemeClr val="tx1"/>
                </a:solidFill>
              </a:rPr>
              <a:t>= </a:t>
            </a:r>
            <a:r>
              <a:rPr lang="en-US" sz="2800" b="1" dirty="0">
                <a:solidFill>
                  <a:schemeClr val="tx1"/>
                </a:solidFill>
                <a:latin typeface="Arial" panose="020B0604020202020204" pitchFamily="34" charset="0"/>
                <a:cs typeface="Arial" panose="020B0604020202020204" pitchFamily="34" charset="0"/>
              </a:rPr>
              <a:t>−</a:t>
            </a:r>
            <a:r>
              <a:rPr lang="en-US" sz="2800" b="1" dirty="0">
                <a:solidFill>
                  <a:schemeClr val="tx1"/>
                </a:solidFill>
              </a:rPr>
              <a:t>3</a:t>
            </a:r>
            <a:r>
              <a:rPr lang="en-US" sz="2800" b="1" i="1" dirty="0">
                <a:solidFill>
                  <a:schemeClr val="tx1"/>
                </a:solidFill>
              </a:rPr>
              <a:t>x </a:t>
            </a:r>
            <a:r>
              <a:rPr lang="en-US" sz="2800" b="1" dirty="0">
                <a:solidFill>
                  <a:schemeClr val="tx1"/>
                </a:solidFill>
                <a:latin typeface="Arial" panose="020B0604020202020204" pitchFamily="34" charset="0"/>
                <a:cs typeface="Arial" panose="020B0604020202020204" pitchFamily="34" charset="0"/>
              </a:rPr>
              <a:t>−</a:t>
            </a:r>
            <a:r>
              <a:rPr lang="en-US" sz="2800" b="1" dirty="0">
                <a:solidFill>
                  <a:schemeClr val="tx1"/>
                </a:solidFill>
              </a:rPr>
              <a:t> 5 and </a:t>
            </a:r>
            <a:r>
              <a:rPr lang="en-US" sz="2800" b="1" i="1" dirty="0">
                <a:solidFill>
                  <a:schemeClr val="tx1"/>
                </a:solidFill>
              </a:rPr>
              <a:t>y </a:t>
            </a:r>
            <a:r>
              <a:rPr lang="en-US" sz="2800" b="1" dirty="0">
                <a:solidFill>
                  <a:schemeClr val="tx1"/>
                </a:solidFill>
              </a:rPr>
              <a:t>= </a:t>
            </a:r>
            <a:r>
              <a:rPr lang="en-US" sz="2800" b="1" dirty="0">
                <a:solidFill>
                  <a:schemeClr val="tx1"/>
                </a:solidFill>
                <a:latin typeface="Arial" panose="020B0604020202020204" pitchFamily="34" charset="0"/>
                <a:cs typeface="Arial" panose="020B0604020202020204" pitchFamily="34" charset="0"/>
              </a:rPr>
              <a:t>−</a:t>
            </a:r>
            <a:r>
              <a:rPr lang="en-US" sz="2800" b="1" dirty="0">
                <a:solidFill>
                  <a:schemeClr val="tx1"/>
                </a:solidFill>
              </a:rPr>
              <a:t>3</a:t>
            </a:r>
            <a:r>
              <a:rPr lang="en-US" sz="2800" b="1" i="1" dirty="0">
                <a:solidFill>
                  <a:schemeClr val="tx1"/>
                </a:solidFill>
              </a:rPr>
              <a:t>x </a:t>
            </a:r>
            <a:r>
              <a:rPr lang="en-US" sz="2800" b="1" dirty="0">
                <a:solidFill>
                  <a:schemeClr val="tx1"/>
                </a:solidFill>
              </a:rPr>
              <a:t>+ 6, respectively. </a:t>
            </a:r>
          </a:p>
        </p:txBody>
      </p:sp>
    </p:spTree>
    <p:extLst>
      <p:ext uri="{BB962C8B-B14F-4D97-AF65-F5344CB8AC3E}">
        <p14:creationId xmlns:p14="http://schemas.microsoft.com/office/powerpoint/2010/main" val="3017980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Distance Between Parallel Lines </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999817"/>
            <a:ext cx="8703178" cy="371518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You need to solve a system of equations to find the endpoints of a segment perpendicular to lines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𝓇</a:t>
            </a:r>
            <a:r>
              <a:rPr lang="en-US" sz="2800" i="1" dirty="0"/>
              <a:t> </a:t>
            </a:r>
            <a:r>
              <a:rPr lang="en-US" sz="2800" dirty="0"/>
              <a:t>and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𝓉</a:t>
            </a:r>
            <a:r>
              <a:rPr lang="en-US" sz="2800" dirty="0"/>
              <a:t>. We know that the slope of lines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𝓇</a:t>
            </a:r>
            <a:r>
              <a:rPr lang="en-US" sz="2800" i="1" dirty="0"/>
              <a:t> </a:t>
            </a:r>
            <a:r>
              <a:rPr lang="en-US" sz="2800" dirty="0"/>
              <a:t>and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𝓉 </a:t>
            </a:r>
            <a:r>
              <a:rPr lang="en-US" sz="2800" dirty="0"/>
              <a:t>is </a:t>
            </a:r>
            <a:r>
              <a:rPr lang="en-US" sz="2800" dirty="0">
                <a:latin typeface="Arial" panose="020B0604020202020204" pitchFamily="34" charset="0"/>
                <a:cs typeface="Arial" panose="020B0604020202020204" pitchFamily="34" charset="0"/>
              </a:rPr>
              <a:t>−</a:t>
            </a:r>
            <a:r>
              <a:rPr lang="en-US" sz="2800" dirty="0"/>
              <a:t>3. Let line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𝓆</a:t>
            </a:r>
            <a:r>
              <a:rPr lang="en-US" sz="2800" i="1" dirty="0"/>
              <a:t> </a:t>
            </a:r>
            <a:r>
              <a:rPr lang="en-US" sz="2800" dirty="0"/>
              <a:t>be perpendicular to lines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𝓇</a:t>
            </a:r>
            <a:r>
              <a:rPr lang="en-US" sz="2800" i="1" dirty="0"/>
              <a:t> </a:t>
            </a:r>
            <a:r>
              <a:rPr lang="en-US" sz="2800" dirty="0"/>
              <a:t>and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𝓉</a:t>
            </a:r>
            <a:r>
              <a:rPr lang="en-US" sz="2800" dirty="0"/>
              <a:t>. </a:t>
            </a:r>
            <a:endParaRPr lang="en-US" sz="2800" b="1" dirty="0">
              <a:solidFill>
                <a:schemeClr val="tx1"/>
              </a:solidFill>
            </a:endParaRPr>
          </a:p>
        </p:txBody>
      </p:sp>
    </p:spTree>
    <p:extLst>
      <p:ext uri="{BB962C8B-B14F-4D97-AF65-F5344CB8AC3E}">
        <p14:creationId xmlns:p14="http://schemas.microsoft.com/office/powerpoint/2010/main" val="1731627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Distance Between Parallel Lines </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879045"/>
                <a:ext cx="9141327" cy="202200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1 Write an equation of line </a:t>
                </a:r>
                <a:r>
                  <a:rPr lang="en-US" sz="2800" b="1" dirty="0">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a:t>𝓆</a:t>
                </a:r>
                <a:r>
                  <a:rPr lang="en-US" sz="2800" b="1" dirty="0">
                    <a:solidFill>
                      <a:schemeClr val="tx1"/>
                    </a:solidFill>
                  </a:rPr>
                  <a:t>. </a:t>
                </a:r>
                <a:endParaRPr lang="en-US" sz="2800" dirty="0">
                  <a:solidFill>
                    <a:schemeClr val="tx1"/>
                  </a:solidFill>
                </a:endParaRPr>
              </a:p>
              <a:p>
                <a:r>
                  <a:rPr lang="en-US" sz="2800" dirty="0"/>
                  <a:t>The slope of </a:t>
                </a:r>
                <a:r>
                  <a:rPr lang="en-US" sz="2800" dirty="0">
                    <a:latin typeface="Cambria Math" panose="02040503050406030204" pitchFamily="18" charset="0"/>
                    <a:ea typeface="Calibri" panose="020F0502020204030204" pitchFamily="34" charset="0"/>
                    <a:cs typeface="Cambria Math" panose="02040503050406030204" pitchFamily="18" charset="0"/>
                  </a:rPr>
                  <a:t>𝓆</a:t>
                </a:r>
                <a:r>
                  <a:rPr lang="en-US" sz="2800" i="1" dirty="0"/>
                  <a:t> </a:t>
                </a:r>
                <a:r>
                  <a:rPr lang="en-US" sz="2800" dirty="0"/>
                  <a:t>is the opposite reciprocal of </a:t>
                </a:r>
                <a:r>
                  <a:rPr lang="en-US" sz="2800" dirty="0">
                    <a:cs typeface="Arial" panose="020B0604020202020204" pitchFamily="34" charset="0"/>
                  </a:rPr>
                  <a:t>−</a:t>
                </a:r>
                <a:r>
                  <a:rPr lang="en-US" sz="2800" dirty="0"/>
                  <a:t>3, or </a:t>
                </a:r>
                <a14:m>
                  <m:oMath xmlns:m="http://schemas.openxmlformats.org/officeDocument/2006/math">
                    <m:f>
                      <m:fPr>
                        <m:ctrlPr>
                          <a:rPr lang="en-US" sz="2800" i="1" smtClean="0">
                            <a:latin typeface="Cambria Math" panose="02040503050406030204" pitchFamily="18" charset="0"/>
                          </a:rPr>
                        </m:ctrlPr>
                      </m:fPr>
                      <m:num>
                        <m:r>
                          <a:rPr lang="en-IN" sz="2800" b="0" i="1" smtClean="0">
                            <a:latin typeface="Cambria Math" panose="02040503050406030204" pitchFamily="18" charset="0"/>
                          </a:rPr>
                          <m:t>1</m:t>
                        </m:r>
                      </m:num>
                      <m:den>
                        <m:r>
                          <a:rPr lang="en-IN" sz="2800" b="0" i="1" smtClean="0">
                            <a:latin typeface="Cambria Math" panose="02040503050406030204" pitchFamily="18" charset="0"/>
                          </a:rPr>
                          <m:t>3</m:t>
                        </m:r>
                      </m:den>
                    </m:f>
                  </m:oMath>
                </a14:m>
                <a:r>
                  <a:rPr lang="en-US" sz="2800" dirty="0"/>
                  <a:t>. Use the </a:t>
                </a:r>
                <a:r>
                  <a:rPr lang="en-US" sz="2800" i="1" dirty="0"/>
                  <a:t>y</a:t>
                </a:r>
                <a:r>
                  <a:rPr lang="en-US" sz="2800" dirty="0"/>
                  <a:t>-intercept of line </a:t>
                </a:r>
                <a:r>
                  <a:rPr lang="en-US" sz="2800" dirty="0">
                    <a:latin typeface="Cambria Math" panose="02040503050406030204" pitchFamily="18" charset="0"/>
                    <a:ea typeface="Calibri" panose="020F0502020204030204" pitchFamily="34" charset="0"/>
                    <a:cs typeface="Cambria Math" panose="02040503050406030204" pitchFamily="18" charset="0"/>
                  </a:rPr>
                  <a:t>𝓇</a:t>
                </a:r>
                <a:r>
                  <a:rPr lang="en-US" sz="2800" dirty="0"/>
                  <a:t>, (0, </a:t>
                </a:r>
                <a:r>
                  <a:rPr lang="en-US" sz="2800" dirty="0">
                    <a:cs typeface="Arial" panose="020B0604020202020204" pitchFamily="34" charset="0"/>
                  </a:rPr>
                  <a:t>−</a:t>
                </a:r>
                <a:r>
                  <a:rPr lang="en-US" sz="2800" dirty="0"/>
                  <a:t>5), as a point through which line </a:t>
                </a:r>
                <a:r>
                  <a:rPr lang="en-US" sz="2800" dirty="0">
                    <a:latin typeface="Cambria Math" panose="02040503050406030204" pitchFamily="18" charset="0"/>
                    <a:ea typeface="Calibri" panose="020F0502020204030204" pitchFamily="34" charset="0"/>
                    <a:cs typeface="Cambria Math" panose="02040503050406030204" pitchFamily="18" charset="0"/>
                  </a:rPr>
                  <a:t>𝓆</a:t>
                </a:r>
                <a:r>
                  <a:rPr lang="en-US" sz="2800" i="1" dirty="0"/>
                  <a:t> </a:t>
                </a:r>
                <a:r>
                  <a:rPr lang="en-US" sz="2800" dirty="0"/>
                  <a:t>will pass. </a:t>
                </a:r>
                <a:endParaRPr lang="en-US" sz="2800" b="1" dirty="0"/>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3" y="1879045"/>
                <a:ext cx="9141327" cy="2022006"/>
              </a:xfrm>
              <a:prstGeom prst="rect">
                <a:avLst/>
              </a:prstGeom>
              <a:blipFill>
                <a:blip r:embed="rId2"/>
                <a:stretch>
                  <a:fillRect l="-1333" t="-3012" r="-867" b="-135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990162978"/>
                  </p:ext>
                </p:extLst>
              </p:nvPr>
            </p:nvGraphicFramePr>
            <p:xfrm>
              <a:off x="459873" y="4340772"/>
              <a:ext cx="8686800" cy="207264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292561894"/>
                        </a:ext>
                      </a:extLst>
                    </a:gridCol>
                    <a:gridCol w="2560320">
                      <a:extLst>
                        <a:ext uri="{9D8B030D-6E8A-4147-A177-3AD203B41FA5}">
                          <a16:colId xmlns:a16="http://schemas.microsoft.com/office/drawing/2014/main" val="1470115948"/>
                        </a:ext>
                      </a:extLst>
                    </a:gridCol>
                    <a:gridCol w="4297680">
                      <a:extLst>
                        <a:ext uri="{9D8B030D-6E8A-4147-A177-3AD203B41FA5}">
                          <a16:colId xmlns:a16="http://schemas.microsoft.com/office/drawing/2014/main" val="471797156"/>
                        </a:ext>
                      </a:extLst>
                    </a:gridCol>
                  </a:tblGrid>
                  <a:tr h="4953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IN" sz="2600" b="0" dirty="0">
                              <a:solidFill>
                                <a:schemeClr val="tx2"/>
                              </a:solidFill>
                              <a:latin typeface="+mn-lt"/>
                            </a:rPr>
                            <a:t>(</a:t>
                          </a:r>
                          <a:r>
                            <a:rPr lang="en-IN" sz="2600" b="0" i="1" dirty="0">
                              <a:solidFill>
                                <a:schemeClr val="tx2"/>
                              </a:solidFill>
                              <a:latin typeface="+mn-lt"/>
                            </a:rPr>
                            <a:t>y</a:t>
                          </a:r>
                          <a:r>
                            <a:rPr lang="en-IN" sz="2600" b="0" dirty="0">
                              <a:solidFill>
                                <a:schemeClr val="tx2"/>
                              </a:solidFill>
                              <a:latin typeface="+mn-lt"/>
                            </a:rPr>
                            <a:t> </a:t>
                          </a:r>
                          <a:r>
                            <a:rPr lang="en-IN" sz="2600" b="0" dirty="0">
                              <a:solidFill>
                                <a:schemeClr val="tx2"/>
                              </a:solidFill>
                              <a:latin typeface="Arial" panose="020B0604020202020204" pitchFamily="34" charset="0"/>
                              <a:cs typeface="Arial" panose="020B0604020202020204" pitchFamily="34" charset="0"/>
                            </a:rPr>
                            <a:t>− </a:t>
                          </a:r>
                          <a:r>
                            <a:rPr lang="en-IN" sz="2600" b="0" i="1" dirty="0">
                              <a:solidFill>
                                <a:srgbClr val="00B050"/>
                              </a:solidFill>
                              <a:latin typeface="Arial" panose="020B0604020202020204" pitchFamily="34" charset="0"/>
                              <a:cs typeface="Arial" panose="020B0604020202020204" pitchFamily="34" charset="0"/>
                            </a:rPr>
                            <a:t>y</a:t>
                          </a:r>
                          <a:r>
                            <a:rPr lang="en-IN" sz="2600" b="0" baseline="-25000" dirty="0">
                              <a:solidFill>
                                <a:srgbClr val="00B050"/>
                              </a:solidFill>
                              <a:latin typeface="+mn-lt"/>
                            </a:rPr>
                            <a:t>1</a:t>
                          </a:r>
                          <a:r>
                            <a:rPr lang="en-IN" sz="2600" b="0" dirty="0">
                              <a:solidFill>
                                <a:schemeClr val="tx2"/>
                              </a:solidFill>
                              <a:latin typeface="+mn-lt"/>
                            </a:rPr>
                            <a:t>)</a:t>
                          </a:r>
                          <a:endParaRPr lang="en-US" sz="2600" b="0" i="1"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600" b="0" dirty="0">
                              <a:solidFill>
                                <a:schemeClr val="tx2"/>
                              </a:solidFill>
                              <a:latin typeface="+mn-lt"/>
                            </a:rPr>
                            <a:t>= </a:t>
                          </a:r>
                          <a:r>
                            <a:rPr lang="en-IN" sz="2600" b="0" i="1" dirty="0">
                              <a:solidFill>
                                <a:srgbClr val="0070C0"/>
                              </a:solidFill>
                              <a:latin typeface="+mn-lt"/>
                            </a:rPr>
                            <a:t>m</a:t>
                          </a:r>
                          <a:r>
                            <a:rPr lang="en-IN" sz="2600" b="0" i="0" dirty="0">
                              <a:solidFill>
                                <a:schemeClr val="tx2"/>
                              </a:solidFill>
                              <a:latin typeface="+mn-lt"/>
                            </a:rPr>
                            <a:t>(</a:t>
                          </a:r>
                          <a:r>
                            <a:rPr lang="en-IN" sz="2600" b="0" i="1" dirty="0">
                              <a:solidFill>
                                <a:schemeClr val="tx2"/>
                              </a:solidFill>
                              <a:latin typeface="+mn-lt"/>
                            </a:rPr>
                            <a:t>x</a:t>
                          </a:r>
                          <a:r>
                            <a:rPr lang="en-IN" sz="2600" b="0" dirty="0">
                              <a:solidFill>
                                <a:schemeClr val="tx2"/>
                              </a:solidFill>
                              <a:latin typeface="+mn-lt"/>
                            </a:rPr>
                            <a:t> </a:t>
                          </a:r>
                          <a:r>
                            <a:rPr lang="en-IN" sz="2600" b="0" dirty="0">
                              <a:solidFill>
                                <a:schemeClr val="tx2"/>
                              </a:solidFill>
                              <a:latin typeface="Arial" panose="020B0604020202020204" pitchFamily="34" charset="0"/>
                              <a:cs typeface="Arial" panose="020B0604020202020204" pitchFamily="34" charset="0"/>
                            </a:rPr>
                            <a:t>−</a:t>
                          </a:r>
                          <a:r>
                            <a:rPr lang="en-IN" sz="2600" b="0" dirty="0">
                              <a:solidFill>
                                <a:schemeClr val="tx2"/>
                              </a:solidFill>
                              <a:latin typeface="+mn-lt"/>
                            </a:rPr>
                            <a:t> </a:t>
                          </a:r>
                          <a:r>
                            <a:rPr lang="en-IN" sz="2600" b="0" i="1" dirty="0">
                              <a:solidFill>
                                <a:srgbClr val="B96D00"/>
                              </a:solidFill>
                              <a:latin typeface="+mn-lt"/>
                            </a:rPr>
                            <a:t>x</a:t>
                          </a:r>
                          <a:r>
                            <a:rPr lang="en-IN" sz="2600" b="0" baseline="-25000" dirty="0">
                              <a:solidFill>
                                <a:srgbClr val="B96D00"/>
                              </a:solidFill>
                              <a:latin typeface="+mn-lt"/>
                            </a:rPr>
                            <a:t>1</a:t>
                          </a:r>
                          <a:r>
                            <a:rPr lang="en-IN" sz="2600" b="0" dirty="0">
                              <a:solidFill>
                                <a:schemeClr val="tx2"/>
                              </a:solidFill>
                              <a:latin typeface="+mn-lt"/>
                            </a:rPr>
                            <a:t>) </a:t>
                          </a:r>
                          <a:endParaRPr lang="en-US" sz="2600" b="0" i="1"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600" b="0" i="0" u="none" strike="noStrike" kern="1200" baseline="0" dirty="0">
                              <a:solidFill>
                                <a:srgbClr val="0070C0"/>
                              </a:solidFill>
                              <a:latin typeface="+mn-lt"/>
                              <a:ea typeface="+mn-ea"/>
                              <a:cs typeface="+mn-cs"/>
                            </a:rPr>
                            <a:t>Point-slope form </a:t>
                          </a:r>
                          <a:endParaRPr lang="en-US" sz="26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3708815"/>
                      </a:ext>
                    </a:extLst>
                  </a:tr>
                  <a:tr h="849071">
                    <a:tc>
                      <a:txBody>
                        <a:bodyPr/>
                        <a:lstStyle/>
                        <a:p>
                          <a:pPr algn="r"/>
                          <a14:m>
                            <m:oMath xmlns:m="http://schemas.openxmlformats.org/officeDocument/2006/math">
                              <m:r>
                                <a:rPr lang="en-IN" sz="2600" b="0" i="1" smtClean="0">
                                  <a:solidFill>
                                    <a:schemeClr val="tx2"/>
                                  </a:solidFill>
                                  <a:latin typeface="Cambria Math" panose="02040503050406030204" pitchFamily="18" charset="0"/>
                                </a:rPr>
                                <m:t>[</m:t>
                              </m:r>
                              <m:r>
                                <a:rPr lang="en-IN" sz="2600" b="0" i="1" smtClean="0">
                                  <a:solidFill>
                                    <a:schemeClr val="tx2"/>
                                  </a:solidFill>
                                  <a:latin typeface="Cambria Math" panose="02040503050406030204" pitchFamily="18" charset="0"/>
                                </a:rPr>
                                <m:t>𝑦</m:t>
                              </m:r>
                              <m:r>
                                <a:rPr lang="en-IN" sz="2600" b="0" i="1" smtClean="0">
                                  <a:solidFill>
                                    <a:schemeClr val="tx2"/>
                                  </a:solidFill>
                                  <a:latin typeface="Cambria Math" panose="02040503050406030204" pitchFamily="18" charset="0"/>
                                </a:rPr>
                                <m:t>−(−5)]</m:t>
                              </m:r>
                            </m:oMath>
                          </a14:m>
                          <a:r>
                            <a:rPr lang="en-US" sz="2600" b="0" i="1" dirty="0">
                              <a:solidFill>
                                <a:schemeClr val="tx2"/>
                              </a:solidFill>
                              <a:latin typeface="+mn-lt"/>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IN" sz="2600" b="0" i="1" smtClean="0">
                                  <a:solidFill>
                                    <a:schemeClr val="tx2"/>
                                  </a:solidFill>
                                  <a:latin typeface="Cambria Math" panose="02040503050406030204" pitchFamily="18" charset="0"/>
                                </a:rPr>
                                <m:t>=</m:t>
                              </m:r>
                              <m:f>
                                <m:fPr>
                                  <m:ctrlPr>
                                    <a:rPr lang="en-US" sz="2600" i="1" smtClean="0">
                                      <a:solidFill>
                                        <a:srgbClr val="0070C0"/>
                                      </a:solidFill>
                                      <a:latin typeface="Cambria Math" panose="02040503050406030204" pitchFamily="18" charset="0"/>
                                    </a:rPr>
                                  </m:ctrlPr>
                                </m:fPr>
                                <m:num>
                                  <m:r>
                                    <a:rPr lang="en-IN" sz="2600" b="0" i="1" smtClean="0">
                                      <a:solidFill>
                                        <a:srgbClr val="0070C0"/>
                                      </a:solidFill>
                                      <a:latin typeface="Cambria Math" panose="02040503050406030204" pitchFamily="18" charset="0"/>
                                    </a:rPr>
                                    <m:t>1</m:t>
                                  </m:r>
                                </m:num>
                                <m:den>
                                  <m:r>
                                    <a:rPr lang="en-IN" sz="2600" b="0" i="1" smtClean="0">
                                      <a:solidFill>
                                        <a:srgbClr val="0070C0"/>
                                      </a:solidFill>
                                      <a:latin typeface="Cambria Math" panose="02040503050406030204" pitchFamily="18" charset="0"/>
                                    </a:rPr>
                                    <m:t>3</m:t>
                                  </m:r>
                                </m:den>
                              </m:f>
                              <m:r>
                                <a:rPr lang="en-IN" sz="2600" b="0" i="1" smtClean="0">
                                  <a:solidFill>
                                    <a:schemeClr val="tx2"/>
                                  </a:solidFill>
                                  <a:latin typeface="Cambria Math" panose="02040503050406030204" pitchFamily="18" charset="0"/>
                                </a:rPr>
                                <m:t>(</m:t>
                              </m:r>
                              <m:r>
                                <a:rPr lang="en-IN" sz="2600" b="0" i="1" smtClean="0">
                                  <a:solidFill>
                                    <a:schemeClr val="tx2"/>
                                  </a:solidFill>
                                  <a:latin typeface="Cambria Math" panose="02040503050406030204" pitchFamily="18" charset="0"/>
                                </a:rPr>
                                <m:t>𝑥</m:t>
                              </m:r>
                              <m:r>
                                <a:rPr lang="en-IN" sz="2600" b="0" i="1" smtClean="0">
                                  <a:solidFill>
                                    <a:schemeClr val="tx2"/>
                                  </a:solidFill>
                                  <a:latin typeface="Cambria Math" panose="02040503050406030204" pitchFamily="18" charset="0"/>
                                </a:rPr>
                                <m:t>−0)</m:t>
                              </m:r>
                            </m:oMath>
                          </a14:m>
                          <a:r>
                            <a:rPr lang="en-US" sz="26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600" b="0" i="1" u="none" strike="noStrike" kern="1200" baseline="0" dirty="0">
                              <a:solidFill>
                                <a:srgbClr val="0070C0"/>
                              </a:solidFill>
                              <a:latin typeface="+mn-lt"/>
                              <a:ea typeface="+mn-ea"/>
                              <a:cs typeface="+mn-cs"/>
                            </a:rPr>
                            <a:t>x</a:t>
                          </a:r>
                          <a:r>
                            <a:rPr lang="en-US" sz="2600" b="0" i="0" u="none" strike="noStrike" kern="1200" baseline="-25000" dirty="0">
                              <a:solidFill>
                                <a:srgbClr val="0070C0"/>
                              </a:solidFill>
                              <a:latin typeface="+mn-lt"/>
                              <a:ea typeface="+mn-ea"/>
                              <a:cs typeface="+mn-cs"/>
                            </a:rPr>
                            <a:t>1</a:t>
                          </a:r>
                          <a:r>
                            <a:rPr lang="en-US" sz="2600" b="0" i="0" u="none" strike="noStrike" kern="1200" baseline="0" dirty="0">
                              <a:solidFill>
                                <a:srgbClr val="0070C0"/>
                              </a:solidFill>
                              <a:latin typeface="+mn-lt"/>
                              <a:ea typeface="+mn-ea"/>
                              <a:cs typeface="+mn-cs"/>
                            </a:rPr>
                            <a:t> = 0, </a:t>
                          </a:r>
                          <a:r>
                            <a:rPr lang="en-US" sz="2600" b="0" i="1" u="none" strike="noStrike" kern="1200" baseline="0" dirty="0">
                              <a:solidFill>
                                <a:srgbClr val="0070C0"/>
                              </a:solidFill>
                              <a:latin typeface="+mn-lt"/>
                              <a:ea typeface="+mn-ea"/>
                              <a:cs typeface="+mn-cs"/>
                            </a:rPr>
                            <a:t>y</a:t>
                          </a:r>
                          <a:r>
                            <a:rPr lang="en-US" sz="2600" b="0" i="0" u="none" strike="noStrike" kern="1200" baseline="-25000" dirty="0">
                              <a:solidFill>
                                <a:srgbClr val="0070C0"/>
                              </a:solidFill>
                              <a:latin typeface="+mn-lt"/>
                              <a:ea typeface="+mn-ea"/>
                              <a:cs typeface="+mn-cs"/>
                            </a:rPr>
                            <a:t>1</a:t>
                          </a:r>
                          <a:r>
                            <a:rPr lang="en-US" sz="2600" b="0" i="0" u="none" strike="noStrike" kern="1200" baseline="0" dirty="0">
                              <a:solidFill>
                                <a:srgbClr val="0070C0"/>
                              </a:solidFill>
                              <a:latin typeface="+mn-lt"/>
                              <a:ea typeface="+mn-ea"/>
                              <a:cs typeface="+mn-cs"/>
                            </a:rPr>
                            <a:t> = –5, and </a:t>
                          </a:r>
                          <a14:m>
                            <m:oMath xmlns:m="http://schemas.openxmlformats.org/officeDocument/2006/math">
                              <m:r>
                                <a:rPr lang="en-US" sz="2600" b="0" i="1" smtClean="0">
                                  <a:solidFill>
                                    <a:srgbClr val="0070C0"/>
                                  </a:solidFill>
                                  <a:latin typeface="Cambria Math" panose="02040503050406030204" pitchFamily="18" charset="0"/>
                                </a:rPr>
                                <m:t>𝑚</m:t>
                              </m:r>
                              <m:r>
                                <a:rPr lang="en-US" sz="2600" b="0" i="0" smtClean="0">
                                  <a:solidFill>
                                    <a:srgbClr val="0070C0"/>
                                  </a:solidFill>
                                  <a:latin typeface="Cambria Math" panose="02040503050406030204" pitchFamily="18" charset="0"/>
                                </a:rPr>
                                <m:t>=</m:t>
                              </m:r>
                              <m:f>
                                <m:fPr>
                                  <m:ctrlPr>
                                    <a:rPr lang="en-US" sz="2600" i="1" smtClean="0">
                                      <a:solidFill>
                                        <a:srgbClr val="0070C0"/>
                                      </a:solidFill>
                                      <a:latin typeface="Cambria Math" panose="02040503050406030204" pitchFamily="18" charset="0"/>
                                    </a:rPr>
                                  </m:ctrlPr>
                                </m:fPr>
                                <m:num>
                                  <m:r>
                                    <a:rPr lang="en-IN" sz="2600" b="0" i="1" smtClean="0">
                                      <a:solidFill>
                                        <a:srgbClr val="0070C0"/>
                                      </a:solidFill>
                                      <a:latin typeface="Cambria Math" panose="02040503050406030204" pitchFamily="18" charset="0"/>
                                    </a:rPr>
                                    <m:t>1</m:t>
                                  </m:r>
                                </m:num>
                                <m:den>
                                  <m:r>
                                    <a:rPr lang="en-IN" sz="2600" b="0" i="1" smtClean="0">
                                      <a:solidFill>
                                        <a:srgbClr val="0070C0"/>
                                      </a:solidFill>
                                      <a:latin typeface="Cambria Math" panose="02040503050406030204" pitchFamily="18" charset="0"/>
                                    </a:rPr>
                                    <m:t>3</m:t>
                                  </m:r>
                                </m:den>
                              </m:f>
                            </m:oMath>
                          </a14:m>
                          <a:endParaRPr lang="en-US" sz="26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873484"/>
                      </a:ext>
                    </a:extLst>
                  </a:tr>
                  <a:tr h="728269">
                    <a:tc>
                      <a:txBody>
                        <a:bodyPr/>
                        <a:lstStyle/>
                        <a:p>
                          <a:pPr algn="r"/>
                          <a14:m>
                            <m:oMathPara xmlns:m="http://schemas.openxmlformats.org/officeDocument/2006/math">
                              <m:oMathParaPr>
                                <m:jc m:val="right"/>
                              </m:oMathParaPr>
                              <m:oMath xmlns:m="http://schemas.openxmlformats.org/officeDocument/2006/math">
                                <m:r>
                                  <a:rPr lang="en-IN" sz="2600" b="0" i="1" smtClean="0">
                                    <a:solidFill>
                                      <a:schemeClr val="tx2"/>
                                    </a:solidFill>
                                    <a:latin typeface="Cambria Math" panose="02040503050406030204" pitchFamily="18" charset="0"/>
                                  </a:rPr>
                                  <m:t>𝑦</m:t>
                                </m:r>
                              </m:oMath>
                            </m:oMathPara>
                          </a14:m>
                          <a:endParaRPr lang="en-US" sz="2600" b="0" i="1"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600" i="1" smtClean="0">
                                  <a:solidFill>
                                    <a:schemeClr val="tx2"/>
                                  </a:solidFill>
                                  <a:latin typeface="Cambria Math" panose="02040503050406030204" pitchFamily="18" charset="0"/>
                                </a:rPr>
                                <m:t>=</m:t>
                              </m:r>
                              <m:f>
                                <m:fPr>
                                  <m:ctrlPr>
                                    <a:rPr lang="en-US" sz="2600" i="1" smtClean="0">
                                      <a:solidFill>
                                        <a:schemeClr val="tx2"/>
                                      </a:solidFill>
                                      <a:latin typeface="Cambria Math" panose="02040503050406030204" pitchFamily="18" charset="0"/>
                                    </a:rPr>
                                  </m:ctrlPr>
                                </m:fPr>
                                <m:num>
                                  <m:r>
                                    <a:rPr lang="en-IN" sz="2600" b="0" i="1" smtClean="0">
                                      <a:solidFill>
                                        <a:schemeClr val="tx2"/>
                                      </a:solidFill>
                                      <a:latin typeface="Cambria Math" panose="02040503050406030204" pitchFamily="18" charset="0"/>
                                    </a:rPr>
                                    <m:t>1</m:t>
                                  </m:r>
                                </m:num>
                                <m:den>
                                  <m:r>
                                    <a:rPr lang="en-IN" sz="2600" b="0" i="1" smtClean="0">
                                      <a:solidFill>
                                        <a:schemeClr val="tx2"/>
                                      </a:solidFill>
                                      <a:latin typeface="Cambria Math" panose="02040503050406030204" pitchFamily="18" charset="0"/>
                                    </a:rPr>
                                    <m:t>3</m:t>
                                  </m:r>
                                </m:den>
                              </m:f>
                              <m:r>
                                <a:rPr lang="en-IN" sz="2600" b="0" i="1" smtClean="0">
                                  <a:solidFill>
                                    <a:schemeClr val="tx2"/>
                                  </a:solidFill>
                                  <a:latin typeface="Cambria Math" panose="02040503050406030204" pitchFamily="18" charset="0"/>
                                </a:rPr>
                                <m:t>𝑥</m:t>
                              </m:r>
                              <m:r>
                                <a:rPr lang="en-IN" sz="2600" b="0" i="1" smtClean="0">
                                  <a:solidFill>
                                    <a:schemeClr val="tx2"/>
                                  </a:solidFill>
                                  <a:latin typeface="Cambria Math" panose="02040503050406030204" pitchFamily="18" charset="0"/>
                                </a:rPr>
                                <m:t>−5</m:t>
                              </m:r>
                            </m:oMath>
                          </a14:m>
                          <a:r>
                            <a:rPr lang="en-US" sz="26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600" b="0" i="0" u="none" strike="noStrike" kern="1200" baseline="0" dirty="0">
                              <a:solidFill>
                                <a:srgbClr val="0070C0"/>
                              </a:solidFill>
                              <a:latin typeface="+mn-lt"/>
                              <a:ea typeface="+mn-ea"/>
                              <a:cs typeface="+mn-cs"/>
                            </a:rPr>
                            <a:t>Solve. </a:t>
                          </a:r>
                          <a:endParaRPr lang="en-US" sz="26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618256"/>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990162978"/>
                  </p:ext>
                </p:extLst>
              </p:nvPr>
            </p:nvGraphicFramePr>
            <p:xfrm>
              <a:off x="459873" y="4340772"/>
              <a:ext cx="8686800" cy="207264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292561894"/>
                        </a:ext>
                      </a:extLst>
                    </a:gridCol>
                    <a:gridCol w="2560320">
                      <a:extLst>
                        <a:ext uri="{9D8B030D-6E8A-4147-A177-3AD203B41FA5}">
                          <a16:colId xmlns:a16="http://schemas.microsoft.com/office/drawing/2014/main" val="1470115948"/>
                        </a:ext>
                      </a:extLst>
                    </a:gridCol>
                    <a:gridCol w="4297680">
                      <a:extLst>
                        <a:ext uri="{9D8B030D-6E8A-4147-A177-3AD203B41FA5}">
                          <a16:colId xmlns:a16="http://schemas.microsoft.com/office/drawing/2014/main" val="471797156"/>
                        </a:ext>
                      </a:extLst>
                    </a:gridCol>
                  </a:tblGrid>
                  <a:tr h="4953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IN" sz="2600" b="0" dirty="0">
                              <a:solidFill>
                                <a:schemeClr val="tx2"/>
                              </a:solidFill>
                              <a:latin typeface="+mn-lt"/>
                            </a:rPr>
                            <a:t>(</a:t>
                          </a:r>
                          <a:r>
                            <a:rPr lang="en-IN" sz="2600" b="0" i="1" dirty="0">
                              <a:solidFill>
                                <a:schemeClr val="tx2"/>
                              </a:solidFill>
                              <a:latin typeface="+mn-lt"/>
                            </a:rPr>
                            <a:t>y</a:t>
                          </a:r>
                          <a:r>
                            <a:rPr lang="en-IN" sz="2600" b="0" dirty="0">
                              <a:solidFill>
                                <a:schemeClr val="tx2"/>
                              </a:solidFill>
                              <a:latin typeface="+mn-lt"/>
                            </a:rPr>
                            <a:t> </a:t>
                          </a:r>
                          <a:r>
                            <a:rPr lang="en-IN" sz="2600" b="0" dirty="0">
                              <a:solidFill>
                                <a:schemeClr val="tx2"/>
                              </a:solidFill>
                              <a:latin typeface="Arial" panose="020B0604020202020204" pitchFamily="34" charset="0"/>
                              <a:cs typeface="Arial" panose="020B0604020202020204" pitchFamily="34" charset="0"/>
                            </a:rPr>
                            <a:t>− </a:t>
                          </a:r>
                          <a:r>
                            <a:rPr lang="en-IN" sz="2600" b="0" i="1" dirty="0">
                              <a:solidFill>
                                <a:srgbClr val="00B050"/>
                              </a:solidFill>
                              <a:latin typeface="Arial" panose="020B0604020202020204" pitchFamily="34" charset="0"/>
                              <a:cs typeface="Arial" panose="020B0604020202020204" pitchFamily="34" charset="0"/>
                            </a:rPr>
                            <a:t>y</a:t>
                          </a:r>
                          <a:r>
                            <a:rPr lang="en-IN" sz="2600" b="0" baseline="-25000" dirty="0">
                              <a:solidFill>
                                <a:srgbClr val="00B050"/>
                              </a:solidFill>
                              <a:latin typeface="+mn-lt"/>
                            </a:rPr>
                            <a:t>1</a:t>
                          </a:r>
                          <a:r>
                            <a:rPr lang="en-IN" sz="2600" b="0" dirty="0">
                              <a:solidFill>
                                <a:schemeClr val="tx2"/>
                              </a:solidFill>
                              <a:latin typeface="+mn-lt"/>
                            </a:rPr>
                            <a:t>)</a:t>
                          </a:r>
                          <a:endParaRPr lang="en-US" sz="2600" b="0" i="1"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600" b="0" dirty="0">
                              <a:solidFill>
                                <a:schemeClr val="tx2"/>
                              </a:solidFill>
                              <a:latin typeface="+mn-lt"/>
                            </a:rPr>
                            <a:t>= </a:t>
                          </a:r>
                          <a:r>
                            <a:rPr lang="en-IN" sz="2600" b="0" i="1" dirty="0">
                              <a:solidFill>
                                <a:srgbClr val="0070C0"/>
                              </a:solidFill>
                              <a:latin typeface="+mn-lt"/>
                            </a:rPr>
                            <a:t>m</a:t>
                          </a:r>
                          <a:r>
                            <a:rPr lang="en-IN" sz="2600" b="0" i="0" dirty="0">
                              <a:solidFill>
                                <a:schemeClr val="tx2"/>
                              </a:solidFill>
                              <a:latin typeface="+mn-lt"/>
                            </a:rPr>
                            <a:t>(</a:t>
                          </a:r>
                          <a:r>
                            <a:rPr lang="en-IN" sz="2600" b="0" i="1" dirty="0">
                              <a:solidFill>
                                <a:schemeClr val="tx2"/>
                              </a:solidFill>
                              <a:latin typeface="+mn-lt"/>
                            </a:rPr>
                            <a:t>x</a:t>
                          </a:r>
                          <a:r>
                            <a:rPr lang="en-IN" sz="2600" b="0" dirty="0">
                              <a:solidFill>
                                <a:schemeClr val="tx2"/>
                              </a:solidFill>
                              <a:latin typeface="+mn-lt"/>
                            </a:rPr>
                            <a:t> </a:t>
                          </a:r>
                          <a:r>
                            <a:rPr lang="en-IN" sz="2600" b="0" dirty="0">
                              <a:solidFill>
                                <a:schemeClr val="tx2"/>
                              </a:solidFill>
                              <a:latin typeface="Arial" panose="020B0604020202020204" pitchFamily="34" charset="0"/>
                              <a:cs typeface="Arial" panose="020B0604020202020204" pitchFamily="34" charset="0"/>
                            </a:rPr>
                            <a:t>−</a:t>
                          </a:r>
                          <a:r>
                            <a:rPr lang="en-IN" sz="2600" b="0" dirty="0">
                              <a:solidFill>
                                <a:schemeClr val="tx2"/>
                              </a:solidFill>
                              <a:latin typeface="+mn-lt"/>
                            </a:rPr>
                            <a:t> </a:t>
                          </a:r>
                          <a:r>
                            <a:rPr lang="en-IN" sz="2600" b="0" i="1" dirty="0">
                              <a:solidFill>
                                <a:srgbClr val="B96D00"/>
                              </a:solidFill>
                              <a:latin typeface="+mn-lt"/>
                            </a:rPr>
                            <a:t>x</a:t>
                          </a:r>
                          <a:r>
                            <a:rPr lang="en-IN" sz="2600" b="0" baseline="-25000" dirty="0">
                              <a:solidFill>
                                <a:srgbClr val="B96D00"/>
                              </a:solidFill>
                              <a:latin typeface="+mn-lt"/>
                            </a:rPr>
                            <a:t>1</a:t>
                          </a:r>
                          <a:r>
                            <a:rPr lang="en-IN" sz="2600" b="0" dirty="0">
                              <a:solidFill>
                                <a:schemeClr val="tx2"/>
                              </a:solidFill>
                              <a:latin typeface="+mn-lt"/>
                            </a:rPr>
                            <a:t>) </a:t>
                          </a:r>
                          <a:endParaRPr lang="en-US" sz="2600" b="0" i="1"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600" b="0" i="0" u="none" strike="noStrike" kern="1200" baseline="0" dirty="0">
                              <a:solidFill>
                                <a:srgbClr val="0070C0"/>
                              </a:solidFill>
                              <a:latin typeface="+mn-lt"/>
                              <a:ea typeface="+mn-ea"/>
                              <a:cs typeface="+mn-cs"/>
                            </a:rPr>
                            <a:t>Point-slope form </a:t>
                          </a:r>
                          <a:endParaRPr lang="en-US" sz="26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3708815"/>
                      </a:ext>
                    </a:extLst>
                  </a:tr>
                  <a:tr h="849071">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64286" r="-375333" b="-89286"/>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71259" t="-64286" r="-167458" b="-89286"/>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2270" t="-64286" b="-89286"/>
                          </a:stretch>
                        </a:blipFill>
                      </a:tcPr>
                    </a:tc>
                    <a:extLst>
                      <a:ext uri="{0D108BD9-81ED-4DB2-BD59-A6C34878D82A}">
                        <a16:rowId xmlns:a16="http://schemas.microsoft.com/office/drawing/2014/main" val="2986873484"/>
                      </a:ext>
                    </a:extLst>
                  </a:tr>
                  <a:tr h="728269">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91667" r="-375333" b="-4167"/>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71259" t="-191667" r="-167458" b="-4167"/>
                          </a:stretch>
                        </a:blipFill>
                      </a:tcPr>
                    </a:tc>
                    <a:tc>
                      <a:txBody>
                        <a:bodyPr/>
                        <a:lstStyle/>
                        <a:p>
                          <a:r>
                            <a:rPr lang="en-US" sz="2600" b="0" i="0" u="none" strike="noStrike" kern="1200" baseline="0" dirty="0">
                              <a:solidFill>
                                <a:srgbClr val="0070C0"/>
                              </a:solidFill>
                              <a:latin typeface="+mn-lt"/>
                              <a:ea typeface="+mn-ea"/>
                              <a:cs typeface="+mn-cs"/>
                            </a:rPr>
                            <a:t>Solve. </a:t>
                          </a:r>
                          <a:endParaRPr lang="en-US" sz="26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618256"/>
                      </a:ext>
                    </a:extLst>
                  </a:tr>
                </a:tbl>
              </a:graphicData>
            </a:graphic>
          </p:graphicFrame>
        </mc:Fallback>
      </mc:AlternateContent>
    </p:spTree>
    <p:extLst>
      <p:ext uri="{BB962C8B-B14F-4D97-AF65-F5344CB8AC3E}">
        <p14:creationId xmlns:p14="http://schemas.microsoft.com/office/powerpoint/2010/main" val="334986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Distance Between Parallel Lines </a:t>
            </a:r>
          </a:p>
        </p:txBody>
      </p:sp>
      <p:sp>
        <p:nvSpPr>
          <p:cNvPr id="5" name="Content Placeholder 2">
            <a:extLst>
              <a:ext uri="{FF2B5EF4-FFF2-40B4-BE49-F238E27FC236}">
                <a16:creationId xmlns:a16="http://schemas.microsoft.com/office/drawing/2014/main" id="{66BD4E7D-0912-754B-9237-13B457F2A578}"/>
              </a:ext>
            </a:extLst>
          </p:cNvPr>
          <p:cNvSpPr txBox="1">
            <a:spLocks/>
          </p:cNvSpPr>
          <p:nvPr/>
        </p:nvSpPr>
        <p:spPr>
          <a:xfrm>
            <a:off x="459873" y="1748144"/>
            <a:ext cx="9160377" cy="121964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2 Solve the system of equations. </a:t>
            </a:r>
            <a:endParaRPr lang="en-US" sz="2800" dirty="0">
              <a:solidFill>
                <a:schemeClr val="tx1"/>
              </a:solidFill>
            </a:endParaRPr>
          </a:p>
          <a:p>
            <a:r>
              <a:rPr lang="en-US" sz="2800" dirty="0"/>
              <a:t>Determine the point of intersection of lines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𝓉</a:t>
            </a:r>
            <a:r>
              <a:rPr lang="en-US" sz="2800" i="1" dirty="0"/>
              <a:t> </a:t>
            </a:r>
            <a:r>
              <a:rPr lang="en-US" sz="2800" dirty="0"/>
              <a:t>and </a:t>
            </a:r>
            <a:r>
              <a:rPr lang="en-US" sz="2800" dirty="0">
                <a:latin typeface="Cambria Math" panose="02040503050406030204" pitchFamily="18" charset="0"/>
                <a:ea typeface="Calibri" panose="020F0502020204030204" pitchFamily="34" charset="0"/>
                <a:cs typeface="Cambria Math" panose="02040503050406030204" pitchFamily="18" charset="0"/>
              </a:rPr>
              <a:t>𝓆</a:t>
            </a:r>
            <a:r>
              <a:rPr lang="en-US" sz="2800" dirty="0"/>
              <a:t>. </a:t>
            </a:r>
            <a:endParaRPr lang="en-US" sz="2800" b="1"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283492049"/>
                  </p:ext>
                </p:extLst>
              </p:nvPr>
            </p:nvGraphicFramePr>
            <p:xfrm>
              <a:off x="567253" y="2813229"/>
              <a:ext cx="6840226" cy="3491489"/>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292561894"/>
                        </a:ext>
                      </a:extLst>
                    </a:gridCol>
                    <a:gridCol w="2468880">
                      <a:extLst>
                        <a:ext uri="{9D8B030D-6E8A-4147-A177-3AD203B41FA5}">
                          <a16:colId xmlns:a16="http://schemas.microsoft.com/office/drawing/2014/main" val="2754476905"/>
                        </a:ext>
                      </a:extLst>
                    </a:gridCol>
                    <a:gridCol w="2999746">
                      <a:extLst>
                        <a:ext uri="{9D8B030D-6E8A-4147-A177-3AD203B41FA5}">
                          <a16:colId xmlns:a16="http://schemas.microsoft.com/office/drawing/2014/main" val="471797156"/>
                        </a:ext>
                      </a:extLst>
                    </a:gridCol>
                  </a:tblGrid>
                  <a:tr h="1005840">
                    <a:tc>
                      <a:txBody>
                        <a:bodyPr/>
                        <a:lstStyle/>
                        <a:p>
                          <a:pPr algn="r"/>
                          <a:endParaRPr lang="en-US" sz="2400" dirty="0">
                            <a:solidFill>
                              <a:schemeClr val="tx2"/>
                            </a:solidFill>
                          </a:endParaRPr>
                        </a:p>
                      </a:txBody>
                      <a:tcPr marT="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600"/>
                            </a:spcBef>
                          </a:pPr>
                          <a:r>
                            <a:rPr lang="en-US" sz="2800" b="0" dirty="0">
                              <a:solidFill>
                                <a:schemeClr val="tx2"/>
                              </a:solidFill>
                              <a:effectLst/>
                              <a:latin typeface="Cambria Math" panose="02040503050406030204" pitchFamily="18" charset="0"/>
                              <a:ea typeface="Calibri" panose="020F0502020204030204" pitchFamily="34" charset="0"/>
                              <a:cs typeface="Cambria Math" panose="02040503050406030204" pitchFamily="18" charset="0"/>
                            </a:rPr>
                            <a:t>𝓉</a:t>
                          </a:r>
                          <a:r>
                            <a:rPr lang="en-US" sz="2800" b="0" i="0" u="none" strike="noStrike" kern="1200" baseline="0" dirty="0">
                              <a:solidFill>
                                <a:schemeClr val="tx2"/>
                              </a:solidFill>
                              <a:latin typeface="+mn-lt"/>
                              <a:ea typeface="+mn-ea"/>
                              <a:cs typeface="+mn-cs"/>
                            </a:rPr>
                            <a:t>: </a:t>
                          </a:r>
                          <a:r>
                            <a:rPr lang="en-US" sz="2400" b="0" i="1" u="none" strike="noStrike" kern="1200" baseline="0" dirty="0">
                              <a:solidFill>
                                <a:schemeClr val="tx2"/>
                              </a:solidFill>
                              <a:latin typeface="+mn-lt"/>
                              <a:ea typeface="+mn-ea"/>
                              <a:cs typeface="+mn-cs"/>
                            </a:rPr>
                            <a:t>y </a:t>
                          </a:r>
                          <a:r>
                            <a:rPr lang="en-US" sz="2400" b="0" i="0" u="none" strike="noStrike" kern="1200" baseline="0" dirty="0">
                              <a:solidFill>
                                <a:schemeClr val="tx2"/>
                              </a:solidFill>
                              <a:latin typeface="+mn-lt"/>
                              <a:ea typeface="+mn-ea"/>
                              <a:cs typeface="+mn-cs"/>
                            </a:rPr>
                            <a:t>= </a:t>
                          </a:r>
                          <a:r>
                            <a:rPr lang="en-US" sz="2400" b="0" i="0" u="none" strike="noStrike" kern="1200" baseline="0" dirty="0">
                              <a:solidFill>
                                <a:schemeClr val="tx2"/>
                              </a:solidFill>
                              <a:latin typeface="Arial" panose="020B0604020202020204" pitchFamily="34" charset="0"/>
                              <a:ea typeface="+mn-ea"/>
                              <a:cs typeface="Arial" panose="020B0604020202020204" pitchFamily="34" charset="0"/>
                            </a:rPr>
                            <a:t>−3</a:t>
                          </a:r>
                          <a:r>
                            <a:rPr lang="en-US" sz="2400" b="0" i="1" u="none" strike="noStrike" kern="1200" baseline="0" dirty="0">
                              <a:solidFill>
                                <a:schemeClr val="tx2"/>
                              </a:solidFill>
                              <a:latin typeface="Arial" panose="020B0604020202020204" pitchFamily="34" charset="0"/>
                              <a:ea typeface="+mn-ea"/>
                              <a:cs typeface="Arial" panose="020B0604020202020204" pitchFamily="34" charset="0"/>
                            </a:rPr>
                            <a:t>x</a:t>
                          </a:r>
                          <a:r>
                            <a:rPr lang="en-US" sz="2400" b="0" i="0" u="none" strike="noStrike" kern="1200" baseline="0" dirty="0">
                              <a:solidFill>
                                <a:schemeClr val="tx2"/>
                              </a:solidFill>
                              <a:latin typeface="Arial" panose="020B0604020202020204" pitchFamily="34" charset="0"/>
                              <a:ea typeface="+mn-ea"/>
                              <a:cs typeface="Arial" panose="020B0604020202020204" pitchFamily="34" charset="0"/>
                            </a:rPr>
                            <a:t> + 6</a:t>
                          </a:r>
                          <a:endParaRPr lang="en-US" sz="2400" dirty="0">
                            <a:solidFill>
                              <a:schemeClr val="tx2"/>
                            </a:solidFill>
                          </a:endParaRPr>
                        </a:p>
                      </a:txBody>
                      <a:tcPr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a:solidFill>
                                <a:schemeClr val="tx2"/>
                              </a:solidFill>
                              <a:latin typeface="Cambria Math" panose="02040503050406030204" pitchFamily="18" charset="0"/>
                              <a:ea typeface="Calibri" panose="020F0502020204030204" pitchFamily="34" charset="0"/>
                              <a:cs typeface="Cambria Math" panose="02040503050406030204" pitchFamily="18" charset="0"/>
                            </a:rPr>
                            <a:t>𝓆</a:t>
                          </a:r>
                          <a:r>
                            <a:rPr lang="en-IN" sz="2400" b="0" dirty="0">
                              <a:solidFill>
                                <a:schemeClr val="tx2"/>
                              </a:solidFill>
                            </a:rPr>
                            <a:t>: </a:t>
                          </a:r>
                          <a:r>
                            <a:rPr lang="en-IN" sz="2400" b="0" i="1" dirty="0">
                              <a:solidFill>
                                <a:schemeClr val="tx2"/>
                              </a:solidFill>
                            </a:rPr>
                            <a:t>y</a:t>
                          </a:r>
                          <a:r>
                            <a:rPr lang="en-IN" sz="2400" b="0" dirty="0">
                              <a:solidFill>
                                <a:schemeClr val="tx2"/>
                              </a:solidFill>
                            </a:rPr>
                            <a:t> = </a:t>
                          </a:r>
                          <a14:m>
                            <m:oMath xmlns:m="http://schemas.openxmlformats.org/officeDocument/2006/math">
                              <m:f>
                                <m:fPr>
                                  <m:ctrlPr>
                                    <a:rPr lang="en-IN" sz="2400" b="0" i="1" smtClean="0">
                                      <a:solidFill>
                                        <a:schemeClr val="tx2"/>
                                      </a:solidFill>
                                      <a:latin typeface="Cambria Math" panose="02040503050406030204" pitchFamily="18" charset="0"/>
                                    </a:rPr>
                                  </m:ctrlPr>
                                </m:fPr>
                                <m:num>
                                  <m:r>
                                    <a:rPr lang="en-IN" sz="2400" b="0" i="1" smtClean="0">
                                      <a:solidFill>
                                        <a:schemeClr val="tx2"/>
                                      </a:solidFill>
                                      <a:latin typeface="Cambria Math" panose="02040503050406030204" pitchFamily="18" charset="0"/>
                                    </a:rPr>
                                    <m:t>1</m:t>
                                  </m:r>
                                </m:num>
                                <m:den>
                                  <m:r>
                                    <a:rPr lang="en-IN" sz="2400" b="0" i="1" smtClean="0">
                                      <a:solidFill>
                                        <a:schemeClr val="tx2"/>
                                      </a:solidFill>
                                      <a:latin typeface="Cambria Math" panose="02040503050406030204" pitchFamily="18" charset="0"/>
                                    </a:rPr>
                                    <m:t>3</m:t>
                                  </m:r>
                                </m:den>
                              </m:f>
                              <m:r>
                                <a:rPr lang="en-IN" sz="2400" b="0" i="1" smtClean="0">
                                  <a:solidFill>
                                    <a:schemeClr val="tx2"/>
                                  </a:solidFill>
                                  <a:latin typeface="Cambria Math" panose="02040503050406030204" pitchFamily="18" charset="0"/>
                                </a:rPr>
                                <m:t>𝑥</m:t>
                              </m:r>
                              <m:r>
                                <a:rPr lang="en-IN" sz="2400" b="0" i="1" smtClean="0">
                                  <a:solidFill>
                                    <a:schemeClr val="tx2"/>
                                  </a:solidFill>
                                  <a:latin typeface="Cambria Math" panose="02040503050406030204" pitchFamily="18" charset="0"/>
                                </a:rPr>
                                <m:t>−5</m:t>
                              </m:r>
                            </m:oMath>
                          </a14:m>
                          <a:r>
                            <a:rPr lang="en-IN" sz="2400" b="0" dirty="0">
                              <a:solidFill>
                                <a:schemeClr val="tx2"/>
                              </a:solidFill>
                            </a:rPr>
                            <a:t> </a:t>
                          </a:r>
                          <a:endParaRPr lang="en-US" sz="24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3708815"/>
                      </a:ext>
                    </a:extLst>
                  </a:tr>
                  <a:tr h="809400">
                    <a:tc>
                      <a:txBody>
                        <a:bodyPr/>
                        <a:lstStyle/>
                        <a:p>
                          <a:pPr algn="r"/>
                          <a14:m>
                            <m:oMath xmlns:m="http://schemas.openxmlformats.org/officeDocument/2006/math">
                              <m:r>
                                <a:rPr lang="en-IN" sz="2400" b="0" i="1" smtClean="0">
                                  <a:solidFill>
                                    <a:schemeClr val="tx2"/>
                                  </a:solidFill>
                                  <a:latin typeface="Cambria Math" panose="02040503050406030204" pitchFamily="18" charset="0"/>
                                </a:rPr>
                                <m:t>−3</m:t>
                              </m:r>
                              <m:r>
                                <a:rPr lang="en-IN" sz="2400" b="0" i="1" smtClean="0">
                                  <a:solidFill>
                                    <a:schemeClr val="tx2"/>
                                  </a:solidFill>
                                  <a:latin typeface="Cambria Math" panose="02040503050406030204" pitchFamily="18" charset="0"/>
                                </a:rPr>
                                <m:t>𝑥</m:t>
                              </m:r>
                              <m:r>
                                <a:rPr lang="en-IN" sz="2400" b="0" i="1" smtClean="0">
                                  <a:solidFill>
                                    <a:schemeClr val="tx2"/>
                                  </a:solidFill>
                                  <a:latin typeface="Cambria Math" panose="02040503050406030204" pitchFamily="18" charset="0"/>
                                </a:rPr>
                                <m:t>+6</m:t>
                              </m:r>
                            </m:oMath>
                          </a14:m>
                          <a:r>
                            <a:rPr lang="en-US" sz="24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IN" sz="2400" b="0" i="1" smtClean="0">
                                  <a:solidFill>
                                    <a:schemeClr val="tx2"/>
                                  </a:solidFill>
                                  <a:latin typeface="Cambria Math" panose="02040503050406030204" pitchFamily="18" charset="0"/>
                                </a:rPr>
                                <m:t>=</m:t>
                              </m:r>
                              <m:f>
                                <m:fPr>
                                  <m:ctrlPr>
                                    <a:rPr lang="en-IN" sz="2400" b="0" i="1" smtClean="0">
                                      <a:solidFill>
                                        <a:schemeClr val="tx2"/>
                                      </a:solidFill>
                                      <a:latin typeface="Cambria Math" panose="02040503050406030204" pitchFamily="18" charset="0"/>
                                    </a:rPr>
                                  </m:ctrlPr>
                                </m:fPr>
                                <m:num>
                                  <m:r>
                                    <a:rPr lang="en-IN" sz="2400" b="0" i="1" smtClean="0">
                                      <a:solidFill>
                                        <a:schemeClr val="tx2"/>
                                      </a:solidFill>
                                      <a:latin typeface="Cambria Math" panose="02040503050406030204" pitchFamily="18" charset="0"/>
                                    </a:rPr>
                                    <m:t>1</m:t>
                                  </m:r>
                                </m:num>
                                <m:den>
                                  <m:r>
                                    <a:rPr lang="en-IN" sz="2400" b="0" i="1" smtClean="0">
                                      <a:solidFill>
                                        <a:schemeClr val="tx2"/>
                                      </a:solidFill>
                                      <a:latin typeface="Cambria Math" panose="02040503050406030204" pitchFamily="18" charset="0"/>
                                    </a:rPr>
                                    <m:t>3</m:t>
                                  </m:r>
                                </m:den>
                              </m:f>
                              <m:r>
                                <a:rPr lang="en-IN" sz="2400" b="0" i="1" smtClean="0">
                                  <a:solidFill>
                                    <a:schemeClr val="tx2"/>
                                  </a:solidFill>
                                  <a:latin typeface="Cambria Math" panose="02040503050406030204" pitchFamily="18" charset="0"/>
                                </a:rPr>
                                <m:t>𝑥</m:t>
                              </m:r>
                              <m:r>
                                <a:rPr lang="en-IN" sz="2400" b="0" i="1" smtClean="0">
                                  <a:solidFill>
                                    <a:schemeClr val="tx2"/>
                                  </a:solidFill>
                                  <a:latin typeface="Cambria Math" panose="02040503050406030204" pitchFamily="18" charset="0"/>
                                </a:rPr>
                                <m:t>−5</m:t>
                              </m:r>
                            </m:oMath>
                          </a14:m>
                          <a:r>
                            <a:rPr lang="en-US" sz="24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i="0" u="none" strike="noStrike" kern="1200" baseline="0" dirty="0">
                              <a:solidFill>
                                <a:srgbClr val="0070C0"/>
                              </a:solidFill>
                              <a:latin typeface="+mn-lt"/>
                              <a:ea typeface="+mn-ea"/>
                              <a:cs typeface="+mn-cs"/>
                            </a:rPr>
                            <a:t>Substitute. </a:t>
                          </a:r>
                          <a:endParaRPr lang="en-US" sz="24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873484"/>
                      </a:ext>
                    </a:extLst>
                  </a:tr>
                  <a:tr h="838200">
                    <a:tc>
                      <a:txBody>
                        <a:bodyPr/>
                        <a:lstStyle/>
                        <a:p>
                          <a:pPr algn="r"/>
                          <a14:m>
                            <m:oMath xmlns:m="http://schemas.openxmlformats.org/officeDocument/2006/math">
                              <m:r>
                                <a:rPr lang="en-IN" sz="2400" b="0" i="1" smtClean="0">
                                  <a:solidFill>
                                    <a:schemeClr val="tx2"/>
                                  </a:solidFill>
                                  <a:latin typeface="Cambria Math" panose="02040503050406030204" pitchFamily="18" charset="0"/>
                                </a:rPr>
                                <m:t>6+5</m:t>
                              </m:r>
                            </m:oMath>
                          </a14:m>
                          <a:r>
                            <a:rPr lang="en-US" sz="24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IN" sz="2400" b="0" i="1" smtClean="0">
                                  <a:solidFill>
                                    <a:schemeClr val="tx2"/>
                                  </a:solidFill>
                                  <a:latin typeface="Cambria Math" panose="02040503050406030204" pitchFamily="18" charset="0"/>
                                </a:rPr>
                                <m:t>=</m:t>
                              </m:r>
                              <m:f>
                                <m:fPr>
                                  <m:ctrlPr>
                                    <a:rPr lang="en-IN" sz="2400" b="0" i="1" smtClean="0">
                                      <a:solidFill>
                                        <a:schemeClr val="tx2"/>
                                      </a:solidFill>
                                      <a:latin typeface="Cambria Math" panose="02040503050406030204" pitchFamily="18" charset="0"/>
                                    </a:rPr>
                                  </m:ctrlPr>
                                </m:fPr>
                                <m:num>
                                  <m:r>
                                    <a:rPr lang="en-IN" sz="2400" b="0" i="1" smtClean="0">
                                      <a:solidFill>
                                        <a:schemeClr val="tx2"/>
                                      </a:solidFill>
                                      <a:latin typeface="Cambria Math" panose="02040503050406030204" pitchFamily="18" charset="0"/>
                                    </a:rPr>
                                    <m:t>1</m:t>
                                  </m:r>
                                </m:num>
                                <m:den>
                                  <m:r>
                                    <a:rPr lang="en-IN" sz="2400" b="0" i="1" smtClean="0">
                                      <a:solidFill>
                                        <a:schemeClr val="tx2"/>
                                      </a:solidFill>
                                      <a:latin typeface="Cambria Math" panose="02040503050406030204" pitchFamily="18" charset="0"/>
                                    </a:rPr>
                                    <m:t>3</m:t>
                                  </m:r>
                                </m:den>
                              </m:f>
                              <m:r>
                                <a:rPr lang="en-IN" sz="2400" b="0" i="1" smtClean="0">
                                  <a:solidFill>
                                    <a:schemeClr val="tx2"/>
                                  </a:solidFill>
                                  <a:latin typeface="Cambria Math" panose="02040503050406030204" pitchFamily="18" charset="0"/>
                                </a:rPr>
                                <m:t>𝑥</m:t>
                              </m:r>
                              <m:r>
                                <a:rPr lang="en-IN" sz="2400" b="0" i="1" smtClean="0">
                                  <a:solidFill>
                                    <a:schemeClr val="tx2"/>
                                  </a:solidFill>
                                  <a:latin typeface="Cambria Math" panose="02040503050406030204" pitchFamily="18" charset="0"/>
                                </a:rPr>
                                <m:t>+3</m:t>
                              </m:r>
                              <m:r>
                                <a:rPr lang="en-IN" sz="2400" b="0" i="1" smtClean="0">
                                  <a:solidFill>
                                    <a:schemeClr val="tx2"/>
                                  </a:solidFill>
                                  <a:latin typeface="Cambria Math" panose="02040503050406030204" pitchFamily="18" charset="0"/>
                                </a:rPr>
                                <m:t>𝑥</m:t>
                              </m:r>
                            </m:oMath>
                          </a14:m>
                          <a:r>
                            <a:rPr lang="en-US" sz="24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i="0" u="none" strike="noStrike" kern="1200" baseline="0" dirty="0">
                              <a:solidFill>
                                <a:srgbClr val="0070C0"/>
                              </a:solidFill>
                              <a:latin typeface="+mn-lt"/>
                              <a:ea typeface="+mn-ea"/>
                              <a:cs typeface="+mn-cs"/>
                            </a:rPr>
                            <a:t>Group like terms. </a:t>
                          </a:r>
                          <a:endParaRPr lang="en-US" sz="24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618256"/>
                      </a:ext>
                    </a:extLst>
                  </a:tr>
                  <a:tr h="838049">
                    <a:tc>
                      <a:txBody>
                        <a:bodyPr/>
                        <a:lstStyle/>
                        <a:p>
                          <a:pPr algn="r"/>
                          <a14:m>
                            <m:oMath xmlns:m="http://schemas.openxmlformats.org/officeDocument/2006/math">
                              <m:f>
                                <m:fPr>
                                  <m:ctrlPr>
                                    <a:rPr lang="en-IN" sz="2400" b="0" i="1" smtClean="0">
                                      <a:solidFill>
                                        <a:schemeClr val="tx2"/>
                                      </a:solidFill>
                                      <a:latin typeface="Cambria Math" panose="02040503050406030204" pitchFamily="18" charset="0"/>
                                    </a:rPr>
                                  </m:ctrlPr>
                                </m:fPr>
                                <m:num>
                                  <m:r>
                                    <a:rPr lang="en-IN" sz="2400" b="0" i="1" smtClean="0">
                                      <a:solidFill>
                                        <a:schemeClr val="tx2"/>
                                      </a:solidFill>
                                      <a:latin typeface="Cambria Math" panose="02040503050406030204" pitchFamily="18" charset="0"/>
                                    </a:rPr>
                                    <m:t>33</m:t>
                                  </m:r>
                                </m:num>
                                <m:den>
                                  <m:r>
                                    <a:rPr lang="en-IN" sz="2400" b="0" i="1" smtClean="0">
                                      <a:solidFill>
                                        <a:schemeClr val="tx2"/>
                                      </a:solidFill>
                                      <a:latin typeface="Cambria Math" panose="02040503050406030204" pitchFamily="18" charset="0"/>
                                    </a:rPr>
                                    <m:t>10</m:t>
                                  </m:r>
                                </m:den>
                              </m:f>
                            </m:oMath>
                          </a14:m>
                          <a:r>
                            <a:rPr lang="en-US" sz="2400" i="1"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IN" sz="2400" b="0" i="1" smtClean="0">
                                  <a:solidFill>
                                    <a:schemeClr val="tx2"/>
                                  </a:solidFill>
                                  <a:latin typeface="Cambria Math" panose="02040503050406030204" pitchFamily="18" charset="0"/>
                                </a:rPr>
                                <m:t>=</m:t>
                              </m:r>
                              <m:r>
                                <a:rPr lang="en-IN" sz="2400" b="0" i="1" smtClean="0">
                                  <a:solidFill>
                                    <a:schemeClr val="tx2"/>
                                  </a:solidFill>
                                  <a:latin typeface="Cambria Math" panose="02040503050406030204" pitchFamily="18" charset="0"/>
                                </a:rPr>
                                <m:t>𝑥</m:t>
                              </m:r>
                            </m:oMath>
                          </a14:m>
                          <a:r>
                            <a:rPr lang="en-US" sz="24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i="0" u="none" strike="noStrike" kern="1200" baseline="0" dirty="0">
                              <a:solidFill>
                                <a:srgbClr val="0070C0"/>
                              </a:solidFill>
                              <a:latin typeface="+mn-lt"/>
                              <a:ea typeface="+mn-ea"/>
                              <a:cs typeface="+mn-cs"/>
                            </a:rPr>
                            <a:t>Solve.</a:t>
                          </a:r>
                          <a:endParaRPr lang="en-US" sz="24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4552887"/>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283492049"/>
                  </p:ext>
                </p:extLst>
              </p:nvPr>
            </p:nvGraphicFramePr>
            <p:xfrm>
              <a:off x="567253" y="2813229"/>
              <a:ext cx="6840226" cy="3491489"/>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292561894"/>
                        </a:ext>
                      </a:extLst>
                    </a:gridCol>
                    <a:gridCol w="2468880">
                      <a:extLst>
                        <a:ext uri="{9D8B030D-6E8A-4147-A177-3AD203B41FA5}">
                          <a16:colId xmlns:a16="http://schemas.microsoft.com/office/drawing/2014/main" val="2754476905"/>
                        </a:ext>
                      </a:extLst>
                    </a:gridCol>
                    <a:gridCol w="2999746">
                      <a:extLst>
                        <a:ext uri="{9D8B030D-6E8A-4147-A177-3AD203B41FA5}">
                          <a16:colId xmlns:a16="http://schemas.microsoft.com/office/drawing/2014/main" val="471797156"/>
                        </a:ext>
                      </a:extLst>
                    </a:gridCol>
                  </a:tblGrid>
                  <a:tr h="1005840">
                    <a:tc>
                      <a:txBody>
                        <a:bodyPr/>
                        <a:lstStyle/>
                        <a:p>
                          <a:pPr algn="r"/>
                          <a:endParaRPr lang="en-US" sz="2400" dirty="0">
                            <a:solidFill>
                              <a:schemeClr val="tx2"/>
                            </a:solidFill>
                          </a:endParaRPr>
                        </a:p>
                      </a:txBody>
                      <a:tcPr marT="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600"/>
                            </a:spcBef>
                          </a:pPr>
                          <a:r>
                            <a:rPr lang="en-US" sz="2800" b="0" dirty="0">
                              <a:solidFill>
                                <a:schemeClr val="tx2"/>
                              </a:solidFill>
                              <a:effectLst/>
                              <a:latin typeface="Cambria Math" panose="02040503050406030204" pitchFamily="18" charset="0"/>
                              <a:ea typeface="Calibri" panose="020F0502020204030204" pitchFamily="34" charset="0"/>
                              <a:cs typeface="Cambria Math" panose="02040503050406030204" pitchFamily="18" charset="0"/>
                            </a:rPr>
                            <a:t>𝓉</a:t>
                          </a:r>
                          <a:r>
                            <a:rPr lang="en-US" sz="2800" b="0" i="0" u="none" strike="noStrike" kern="1200" baseline="0" dirty="0">
                              <a:solidFill>
                                <a:schemeClr val="tx2"/>
                              </a:solidFill>
                              <a:latin typeface="+mn-lt"/>
                              <a:ea typeface="+mn-ea"/>
                              <a:cs typeface="+mn-cs"/>
                            </a:rPr>
                            <a:t>: </a:t>
                          </a:r>
                          <a:r>
                            <a:rPr lang="en-US" sz="2400" b="0" i="1" u="none" strike="noStrike" kern="1200" baseline="0" dirty="0">
                              <a:solidFill>
                                <a:schemeClr val="tx2"/>
                              </a:solidFill>
                              <a:latin typeface="+mn-lt"/>
                              <a:ea typeface="+mn-ea"/>
                              <a:cs typeface="+mn-cs"/>
                            </a:rPr>
                            <a:t>y </a:t>
                          </a:r>
                          <a:r>
                            <a:rPr lang="en-US" sz="2400" b="0" i="0" u="none" strike="noStrike" kern="1200" baseline="0" dirty="0">
                              <a:solidFill>
                                <a:schemeClr val="tx2"/>
                              </a:solidFill>
                              <a:latin typeface="+mn-lt"/>
                              <a:ea typeface="+mn-ea"/>
                              <a:cs typeface="+mn-cs"/>
                            </a:rPr>
                            <a:t>= </a:t>
                          </a:r>
                          <a:r>
                            <a:rPr lang="en-US" sz="2400" b="0" i="0" u="none" strike="noStrike" kern="1200" baseline="0" dirty="0">
                              <a:solidFill>
                                <a:schemeClr val="tx2"/>
                              </a:solidFill>
                              <a:latin typeface="Arial" panose="020B0604020202020204" pitchFamily="34" charset="0"/>
                              <a:ea typeface="+mn-ea"/>
                              <a:cs typeface="Arial" panose="020B0604020202020204" pitchFamily="34" charset="0"/>
                            </a:rPr>
                            <a:t>−3</a:t>
                          </a:r>
                          <a:r>
                            <a:rPr lang="en-US" sz="2400" b="0" i="1" u="none" strike="noStrike" kern="1200" baseline="0" dirty="0">
                              <a:solidFill>
                                <a:schemeClr val="tx2"/>
                              </a:solidFill>
                              <a:latin typeface="Arial" panose="020B0604020202020204" pitchFamily="34" charset="0"/>
                              <a:ea typeface="+mn-ea"/>
                              <a:cs typeface="Arial" panose="020B0604020202020204" pitchFamily="34" charset="0"/>
                            </a:rPr>
                            <a:t>x</a:t>
                          </a:r>
                          <a:r>
                            <a:rPr lang="en-US" sz="2400" b="0" i="0" u="none" strike="noStrike" kern="1200" baseline="0" dirty="0">
                              <a:solidFill>
                                <a:schemeClr val="tx2"/>
                              </a:solidFill>
                              <a:latin typeface="Arial" panose="020B0604020202020204" pitchFamily="34" charset="0"/>
                              <a:ea typeface="+mn-ea"/>
                              <a:cs typeface="Arial" panose="020B0604020202020204" pitchFamily="34" charset="0"/>
                            </a:rPr>
                            <a:t> + 6</a:t>
                          </a:r>
                          <a:endParaRPr lang="en-US" sz="2400" dirty="0">
                            <a:solidFill>
                              <a:schemeClr val="tx2"/>
                            </a:solidFill>
                          </a:endParaRPr>
                        </a:p>
                      </a:txBody>
                      <a:tcPr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28252" t="-4242" b="-247879"/>
                          </a:stretch>
                        </a:blipFill>
                      </a:tcPr>
                    </a:tc>
                    <a:extLst>
                      <a:ext uri="{0D108BD9-81ED-4DB2-BD59-A6C34878D82A}">
                        <a16:rowId xmlns:a16="http://schemas.microsoft.com/office/drawing/2014/main" val="833708815"/>
                      </a:ext>
                    </a:extLst>
                  </a:tr>
                  <a:tr h="80940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29323" r="-399111" b="-207519"/>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55419" t="-129323" r="-121182" b="-207519"/>
                          </a:stretch>
                        </a:blipFill>
                      </a:tcPr>
                    </a:tc>
                    <a:tc>
                      <a:txBody>
                        <a:bodyPr/>
                        <a:lstStyle/>
                        <a:p>
                          <a:r>
                            <a:rPr lang="en-US" sz="2400" b="0" i="0" u="none" strike="noStrike" kern="1200" baseline="0" dirty="0">
                              <a:solidFill>
                                <a:srgbClr val="0070C0"/>
                              </a:solidFill>
                              <a:latin typeface="+mn-lt"/>
                              <a:ea typeface="+mn-ea"/>
                              <a:cs typeface="+mn-cs"/>
                            </a:rPr>
                            <a:t>Substitute. </a:t>
                          </a:r>
                          <a:endParaRPr lang="en-US" sz="24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873484"/>
                      </a:ext>
                    </a:extLst>
                  </a:tr>
                  <a:tr h="83820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221014" r="-399111" b="-10000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55419" t="-221014" r="-121182" b="-100000"/>
                          </a:stretch>
                        </a:blipFill>
                      </a:tcPr>
                    </a:tc>
                    <a:tc>
                      <a:txBody>
                        <a:bodyPr/>
                        <a:lstStyle/>
                        <a:p>
                          <a:r>
                            <a:rPr lang="en-US" sz="2400" b="0" i="0" u="none" strike="noStrike" kern="1200" baseline="0" dirty="0">
                              <a:solidFill>
                                <a:srgbClr val="0070C0"/>
                              </a:solidFill>
                              <a:latin typeface="+mn-lt"/>
                              <a:ea typeface="+mn-ea"/>
                              <a:cs typeface="+mn-cs"/>
                            </a:rPr>
                            <a:t>Group like terms. </a:t>
                          </a:r>
                          <a:endParaRPr lang="en-US" sz="24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618256"/>
                      </a:ext>
                    </a:extLst>
                  </a:tr>
                  <a:tr h="838049">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321014" r="-399111"/>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55419" t="-321014" r="-121182"/>
                          </a:stretch>
                        </a:blipFill>
                      </a:tcPr>
                    </a:tc>
                    <a:tc>
                      <a:txBody>
                        <a:bodyPr/>
                        <a:lstStyle/>
                        <a:p>
                          <a:r>
                            <a:rPr lang="en-US" sz="2400" b="0" i="0" u="none" strike="noStrike" kern="1200" baseline="0" dirty="0">
                              <a:solidFill>
                                <a:srgbClr val="0070C0"/>
                              </a:solidFill>
                              <a:latin typeface="+mn-lt"/>
                              <a:ea typeface="+mn-ea"/>
                              <a:cs typeface="+mn-cs"/>
                            </a:rPr>
                            <a:t>Solve.</a:t>
                          </a:r>
                          <a:endParaRPr lang="en-US" sz="24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4552887"/>
                      </a:ext>
                    </a:extLst>
                  </a:tr>
                </a:tbl>
              </a:graphicData>
            </a:graphic>
          </p:graphicFrame>
        </mc:Fallback>
      </mc:AlternateContent>
    </p:spTree>
    <p:extLst>
      <p:ext uri="{BB962C8B-B14F-4D97-AF65-F5344CB8AC3E}">
        <p14:creationId xmlns:p14="http://schemas.microsoft.com/office/powerpoint/2010/main" val="3611243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Distance Between Parallel Lines </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7"/>
                <a:ext cx="9335056" cy="78148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Solve for </a:t>
                </a:r>
                <a:r>
                  <a:rPr lang="en-US" sz="2800" i="1" dirty="0"/>
                  <a:t>y </a:t>
                </a:r>
                <a:r>
                  <a:rPr lang="en-US" sz="2800" dirty="0"/>
                  <a:t>when </a:t>
                </a:r>
                <a14:m>
                  <m:oMath xmlns:m="http://schemas.openxmlformats.org/officeDocument/2006/math">
                    <m:r>
                      <a:rPr lang="en-IN" sz="2800" b="0" i="1" smtClean="0">
                        <a:latin typeface="Cambria Math" panose="02040503050406030204" pitchFamily="18" charset="0"/>
                      </a:rPr>
                      <m:t>𝑥</m:t>
                    </m:r>
                    <m:r>
                      <a:rPr lang="en-IN" sz="2800" b="0" i="1" smtClean="0">
                        <a:latin typeface="Cambria Math" panose="02040503050406030204" pitchFamily="18" charset="0"/>
                      </a:rPr>
                      <m:t>=</m:t>
                    </m:r>
                    <m:f>
                      <m:fPr>
                        <m:ctrlPr>
                          <a:rPr lang="en-IN" sz="2800" b="0" i="1" smtClean="0">
                            <a:latin typeface="Cambria Math" panose="02040503050406030204" pitchFamily="18" charset="0"/>
                          </a:rPr>
                        </m:ctrlPr>
                      </m:fPr>
                      <m:num>
                        <m:r>
                          <a:rPr lang="en-IN" sz="2800" b="0" i="1" smtClean="0">
                            <a:latin typeface="Cambria Math" panose="02040503050406030204" pitchFamily="18" charset="0"/>
                          </a:rPr>
                          <m:t>33</m:t>
                        </m:r>
                      </m:num>
                      <m:den>
                        <m:r>
                          <a:rPr lang="en-IN" sz="2800" b="0" i="1" smtClean="0">
                            <a:latin typeface="Cambria Math" panose="02040503050406030204" pitchFamily="18" charset="0"/>
                          </a:rPr>
                          <m:t>10</m:t>
                        </m:r>
                      </m:den>
                    </m:f>
                    <m:r>
                      <a:rPr lang="en-IN" sz="2800" b="0" i="1" smtClean="0">
                        <a:latin typeface="Cambria Math" panose="02040503050406030204" pitchFamily="18" charset="0"/>
                      </a:rPr>
                      <m:t>.</m:t>
                    </m:r>
                  </m:oMath>
                </a14:m>
                <a:endParaRPr lang="en-US" sz="2800" b="1" i="0" u="none" strike="noStrike" baseline="0" dirty="0"/>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3" y="1999817"/>
                <a:ext cx="9335056" cy="781483"/>
              </a:xfrm>
              <a:prstGeom prst="rect">
                <a:avLst/>
              </a:prstGeom>
              <a:blipFill>
                <a:blip r:embed="rId2"/>
                <a:stretch>
                  <a:fillRect l="-13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895724642"/>
                  </p:ext>
                </p:extLst>
              </p:nvPr>
            </p:nvGraphicFramePr>
            <p:xfrm>
              <a:off x="633161" y="2933441"/>
              <a:ext cx="9634789" cy="2009809"/>
            </p:xfrm>
            <a:graphic>
              <a:graphicData uri="http://schemas.openxmlformats.org/drawingml/2006/table">
                <a:tbl>
                  <a:tblPr firstRow="1" bandRow="1">
                    <a:tableStyleId>{5C22544A-7EE6-4342-B048-85BDC9FD1C3A}</a:tableStyleId>
                  </a:tblPr>
                  <a:tblGrid>
                    <a:gridCol w="2872039">
                      <a:extLst>
                        <a:ext uri="{9D8B030D-6E8A-4147-A177-3AD203B41FA5}">
                          <a16:colId xmlns:a16="http://schemas.microsoft.com/office/drawing/2014/main" val="1292561894"/>
                        </a:ext>
                      </a:extLst>
                    </a:gridCol>
                    <a:gridCol w="6762750">
                      <a:extLst>
                        <a:ext uri="{9D8B030D-6E8A-4147-A177-3AD203B41FA5}">
                          <a16:colId xmlns:a16="http://schemas.microsoft.com/office/drawing/2014/main" val="471797156"/>
                        </a:ext>
                      </a:extLst>
                    </a:gridCol>
                  </a:tblGrid>
                  <a:tr h="1200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IN" sz="2800" b="0" i="1" smtClean="0">
                                  <a:solidFill>
                                    <a:schemeClr val="tx2"/>
                                  </a:solidFill>
                                  <a:latin typeface="Cambria Math" panose="02040503050406030204" pitchFamily="18" charset="0"/>
                                </a:rPr>
                                <m:t>𝑦</m:t>
                              </m:r>
                              <m:r>
                                <a:rPr lang="en-IN" sz="2800" b="0" i="1" smtClean="0">
                                  <a:solidFill>
                                    <a:schemeClr val="tx2"/>
                                  </a:solidFill>
                                  <a:latin typeface="Cambria Math" panose="02040503050406030204" pitchFamily="18" charset="0"/>
                                </a:rPr>
                                <m:t>=</m:t>
                              </m:r>
                              <m:f>
                                <m:fPr>
                                  <m:ctrlPr>
                                    <a:rPr lang="en-IN" sz="2800" b="0" i="1" smtClean="0">
                                      <a:solidFill>
                                        <a:schemeClr val="tx2"/>
                                      </a:solidFill>
                                      <a:latin typeface="Cambria Math" panose="02040503050406030204" pitchFamily="18" charset="0"/>
                                    </a:rPr>
                                  </m:ctrlPr>
                                </m:fPr>
                                <m:num>
                                  <m:r>
                                    <a:rPr lang="en-IN" sz="2800" b="0" i="1" smtClean="0">
                                      <a:solidFill>
                                        <a:schemeClr val="tx2"/>
                                      </a:solidFill>
                                      <a:latin typeface="Cambria Math" panose="02040503050406030204" pitchFamily="18" charset="0"/>
                                    </a:rPr>
                                    <m:t>1</m:t>
                                  </m:r>
                                </m:num>
                                <m:den>
                                  <m:r>
                                    <a:rPr lang="en-IN" sz="2800" b="0" i="1" smtClean="0">
                                      <a:solidFill>
                                        <a:schemeClr val="tx2"/>
                                      </a:solidFill>
                                      <a:latin typeface="Cambria Math" panose="02040503050406030204" pitchFamily="18" charset="0"/>
                                    </a:rPr>
                                    <m:t>3</m:t>
                                  </m:r>
                                </m:den>
                              </m:f>
                              <m:d>
                                <m:dPr>
                                  <m:ctrlPr>
                                    <a:rPr lang="en-IN" sz="2800" b="0" i="1" smtClean="0">
                                      <a:solidFill>
                                        <a:schemeClr val="tx2"/>
                                      </a:solidFill>
                                      <a:latin typeface="Cambria Math" panose="02040503050406030204" pitchFamily="18" charset="0"/>
                                    </a:rPr>
                                  </m:ctrlPr>
                                </m:dPr>
                                <m:e>
                                  <m:f>
                                    <m:fPr>
                                      <m:ctrlPr>
                                        <a:rPr lang="en-IN" sz="2800" b="0" i="1" smtClean="0">
                                          <a:solidFill>
                                            <a:schemeClr val="tx2"/>
                                          </a:solidFill>
                                          <a:latin typeface="Cambria Math" panose="02040503050406030204" pitchFamily="18" charset="0"/>
                                        </a:rPr>
                                      </m:ctrlPr>
                                    </m:fPr>
                                    <m:num>
                                      <m:r>
                                        <a:rPr lang="en-IN" sz="2800" b="0" i="1" smtClean="0">
                                          <a:solidFill>
                                            <a:schemeClr val="tx2"/>
                                          </a:solidFill>
                                          <a:latin typeface="Cambria Math" panose="02040503050406030204" pitchFamily="18" charset="0"/>
                                        </a:rPr>
                                        <m:t>33</m:t>
                                      </m:r>
                                    </m:num>
                                    <m:den>
                                      <m:r>
                                        <a:rPr lang="en-IN" sz="2800" b="0" i="1" smtClean="0">
                                          <a:solidFill>
                                            <a:schemeClr val="tx2"/>
                                          </a:solidFill>
                                          <a:latin typeface="Cambria Math" panose="02040503050406030204" pitchFamily="18" charset="0"/>
                                        </a:rPr>
                                        <m:t>10</m:t>
                                      </m:r>
                                    </m:den>
                                  </m:f>
                                </m:e>
                              </m:d>
                              <m:r>
                                <a:rPr lang="en-IN" sz="2800" b="0" i="1" smtClean="0">
                                  <a:solidFill>
                                    <a:schemeClr val="tx2"/>
                                  </a:solidFill>
                                  <a:latin typeface="Cambria Math" panose="02040503050406030204" pitchFamily="18" charset="0"/>
                                </a:rPr>
                                <m:t>−5</m:t>
                              </m:r>
                            </m:oMath>
                          </a14:m>
                          <a:r>
                            <a:rPr lang="en-US" sz="28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800" b="0" i="0" u="none" strike="noStrike" kern="1200" baseline="0" dirty="0">
                              <a:solidFill>
                                <a:srgbClr val="0070C0"/>
                              </a:solidFill>
                              <a:latin typeface="+mn-lt"/>
                              <a:ea typeface="+mn-ea"/>
                              <a:cs typeface="+mn-cs"/>
                            </a:rPr>
                            <a:t>Substitute </a:t>
                          </a:r>
                          <a14:m>
                            <m:oMath xmlns:m="http://schemas.openxmlformats.org/officeDocument/2006/math">
                              <m:f>
                                <m:fPr>
                                  <m:ctrlPr>
                                    <a:rPr lang="en-IN" sz="2800" b="0" i="1" smtClean="0">
                                      <a:solidFill>
                                        <a:srgbClr val="0070C0"/>
                                      </a:solidFill>
                                      <a:latin typeface="Cambria Math" panose="02040503050406030204" pitchFamily="18" charset="0"/>
                                    </a:rPr>
                                  </m:ctrlPr>
                                </m:fPr>
                                <m:num>
                                  <m:r>
                                    <a:rPr lang="en-IN" sz="2800" b="0" i="1" smtClean="0">
                                      <a:solidFill>
                                        <a:srgbClr val="0070C0"/>
                                      </a:solidFill>
                                      <a:latin typeface="Cambria Math" panose="02040503050406030204" pitchFamily="18" charset="0"/>
                                    </a:rPr>
                                    <m:t>33</m:t>
                                  </m:r>
                                </m:num>
                                <m:den>
                                  <m:r>
                                    <a:rPr lang="en-IN" sz="2800" b="0" i="1" smtClean="0">
                                      <a:solidFill>
                                        <a:srgbClr val="0070C0"/>
                                      </a:solidFill>
                                      <a:latin typeface="Cambria Math" panose="02040503050406030204" pitchFamily="18" charset="0"/>
                                    </a:rPr>
                                    <m:t>10</m:t>
                                  </m:r>
                                </m:den>
                              </m:f>
                            </m:oMath>
                          </a14:m>
                          <a:r>
                            <a:rPr lang="en-US" sz="2800" b="0" i="0" u="none" strike="noStrike" kern="1200" baseline="0" dirty="0">
                              <a:solidFill>
                                <a:srgbClr val="0070C0"/>
                              </a:solidFill>
                              <a:latin typeface="+mn-lt"/>
                              <a:ea typeface="+mn-ea"/>
                              <a:cs typeface="+mn-cs"/>
                            </a:rPr>
                            <a:t> for </a:t>
                          </a:r>
                          <a:r>
                            <a:rPr lang="en-US" sz="2800" b="0" i="1" u="none" strike="noStrike" kern="1200" baseline="0" dirty="0">
                              <a:solidFill>
                                <a:srgbClr val="0070C0"/>
                              </a:solidFill>
                              <a:latin typeface="+mn-lt"/>
                              <a:ea typeface="+mn-ea"/>
                              <a:cs typeface="+mn-cs"/>
                            </a:rPr>
                            <a:t>x </a:t>
                          </a:r>
                          <a:r>
                            <a:rPr lang="en-US" sz="2800" b="0" i="0" u="none" strike="noStrike" kern="1200" baseline="0" dirty="0">
                              <a:solidFill>
                                <a:srgbClr val="0070C0"/>
                              </a:solidFill>
                              <a:latin typeface="+mn-lt"/>
                              <a:ea typeface="+mn-ea"/>
                              <a:cs typeface="+mn-cs"/>
                            </a:rPr>
                            <a:t>in the equation for </a:t>
                          </a:r>
                          <a:r>
                            <a:rPr lang="en-US" sz="2800" b="0" dirty="0">
                              <a:solidFill>
                                <a:srgbClr val="0070C0"/>
                              </a:solidFill>
                              <a:latin typeface="Cambria Math" panose="02040503050406030204" pitchFamily="18" charset="0"/>
                              <a:ea typeface="Calibri" panose="020F0502020204030204" pitchFamily="34" charset="0"/>
                              <a:cs typeface="Cambria Math" panose="02040503050406030204" pitchFamily="18" charset="0"/>
                            </a:rPr>
                            <a:t>𝓆</a:t>
                          </a:r>
                          <a:r>
                            <a:rPr lang="en-US" sz="2800" b="0" i="0" u="none" strike="noStrike" kern="1200" baseline="0" dirty="0">
                              <a:solidFill>
                                <a:srgbClr val="0070C0"/>
                              </a:solidFill>
                              <a:latin typeface="+mn-lt"/>
                              <a:ea typeface="+mn-ea"/>
                              <a:cs typeface="+mn-cs"/>
                            </a:rPr>
                            <a:t>. </a:t>
                          </a:r>
                          <a:r>
                            <a:rPr lang="en-IN" sz="2800" b="0" dirty="0">
                              <a:solidFill>
                                <a:srgbClr val="0070C0"/>
                              </a:solidFill>
                            </a:rPr>
                            <a:t> </a:t>
                          </a:r>
                          <a:endParaRPr lang="en-US" sz="2800" b="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33708815"/>
                      </a:ext>
                    </a:extLst>
                  </a:tr>
                  <a:tr h="809400">
                    <a:tc>
                      <a:txBody>
                        <a:bodyPr/>
                        <a:lstStyle/>
                        <a:p>
                          <a14:m>
                            <m:oMath xmlns:m="http://schemas.openxmlformats.org/officeDocument/2006/math">
                              <m:r>
                                <a:rPr lang="en-IN" sz="2800" b="0" i="1" smtClean="0">
                                  <a:solidFill>
                                    <a:schemeClr val="tx2"/>
                                  </a:solidFill>
                                  <a:latin typeface="Cambria Math" panose="02040503050406030204" pitchFamily="18" charset="0"/>
                                </a:rPr>
                                <m:t>𝑦</m:t>
                              </m:r>
                              <m:r>
                                <a:rPr lang="en-IN" sz="2800" b="0" i="1" smtClean="0">
                                  <a:solidFill>
                                    <a:schemeClr val="tx2"/>
                                  </a:solidFill>
                                  <a:latin typeface="Cambria Math" panose="02040503050406030204" pitchFamily="18" charset="0"/>
                                </a:rPr>
                                <m:t>=−</m:t>
                              </m:r>
                              <m:f>
                                <m:fPr>
                                  <m:ctrlPr>
                                    <a:rPr lang="en-IN" sz="2800" b="0" i="1" smtClean="0">
                                      <a:solidFill>
                                        <a:schemeClr val="tx2"/>
                                      </a:solidFill>
                                      <a:latin typeface="Cambria Math" panose="02040503050406030204" pitchFamily="18" charset="0"/>
                                    </a:rPr>
                                  </m:ctrlPr>
                                </m:fPr>
                                <m:num>
                                  <m:r>
                                    <a:rPr lang="en-IN" sz="2800" b="0" i="1" smtClean="0">
                                      <a:solidFill>
                                        <a:schemeClr val="tx2"/>
                                      </a:solidFill>
                                      <a:latin typeface="Cambria Math" panose="02040503050406030204" pitchFamily="18" charset="0"/>
                                    </a:rPr>
                                    <m:t>39</m:t>
                                  </m:r>
                                </m:num>
                                <m:den>
                                  <m:r>
                                    <a:rPr lang="en-IN" sz="2800" b="0" i="1" smtClean="0">
                                      <a:solidFill>
                                        <a:schemeClr val="tx2"/>
                                      </a:solidFill>
                                      <a:latin typeface="Cambria Math" panose="02040503050406030204" pitchFamily="18" charset="0"/>
                                    </a:rPr>
                                    <m:t>10</m:t>
                                  </m:r>
                                </m:den>
                              </m:f>
                            </m:oMath>
                          </a14:m>
                          <a:r>
                            <a:rPr lang="en-US" sz="28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800" b="0" i="0" u="none" strike="noStrike" kern="1200" baseline="0" dirty="0">
                              <a:solidFill>
                                <a:srgbClr val="0070C0"/>
                              </a:solidFill>
                              <a:latin typeface="+mn-lt"/>
                              <a:ea typeface="+mn-ea"/>
                              <a:cs typeface="+mn-cs"/>
                            </a:rPr>
                            <a:t> Simplify. </a:t>
                          </a:r>
                          <a:endParaRPr lang="en-US" sz="28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8687348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895724642"/>
                  </p:ext>
                </p:extLst>
              </p:nvPr>
            </p:nvGraphicFramePr>
            <p:xfrm>
              <a:off x="633161" y="2933441"/>
              <a:ext cx="9634789" cy="2009809"/>
            </p:xfrm>
            <a:graphic>
              <a:graphicData uri="http://schemas.openxmlformats.org/drawingml/2006/table">
                <a:tbl>
                  <a:tblPr firstRow="1" bandRow="1">
                    <a:tableStyleId>{5C22544A-7EE6-4342-B048-85BDC9FD1C3A}</a:tableStyleId>
                  </a:tblPr>
                  <a:tblGrid>
                    <a:gridCol w="2872039">
                      <a:extLst>
                        <a:ext uri="{9D8B030D-6E8A-4147-A177-3AD203B41FA5}">
                          <a16:colId xmlns:a16="http://schemas.microsoft.com/office/drawing/2014/main" val="1292561894"/>
                        </a:ext>
                      </a:extLst>
                    </a:gridCol>
                    <a:gridCol w="6762750">
                      <a:extLst>
                        <a:ext uri="{9D8B030D-6E8A-4147-A177-3AD203B41FA5}">
                          <a16:colId xmlns:a16="http://schemas.microsoft.com/office/drawing/2014/main" val="471797156"/>
                        </a:ext>
                      </a:extLst>
                    </a:gridCol>
                  </a:tblGrid>
                  <a:tr h="1200409">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r="-235169" b="-69543"/>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42523" b="-69543"/>
                          </a:stretch>
                        </a:blipFill>
                      </a:tcPr>
                    </a:tc>
                    <a:extLst>
                      <a:ext uri="{0D108BD9-81ED-4DB2-BD59-A6C34878D82A}">
                        <a16:rowId xmlns:a16="http://schemas.microsoft.com/office/drawing/2014/main" val="833708815"/>
                      </a:ext>
                    </a:extLst>
                  </a:tr>
                  <a:tr h="80940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148120" r="-235169" b="-3008"/>
                          </a:stretch>
                        </a:blipFill>
                      </a:tcPr>
                    </a:tc>
                    <a:tc>
                      <a:txBody>
                        <a:bodyPr/>
                        <a:lstStyle/>
                        <a:p>
                          <a:r>
                            <a:rPr lang="en-US" sz="2800" b="0" i="0" u="none" strike="noStrike" kern="1200" baseline="0" dirty="0">
                              <a:solidFill>
                                <a:srgbClr val="0070C0"/>
                              </a:solidFill>
                              <a:latin typeface="+mn-lt"/>
                              <a:ea typeface="+mn-ea"/>
                              <a:cs typeface="+mn-cs"/>
                            </a:rPr>
                            <a:t> Simplify. </a:t>
                          </a:r>
                          <a:endParaRPr lang="en-US" sz="2800" dirty="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86873484"/>
                      </a:ext>
                    </a:extLst>
                  </a:tr>
                </a:tbl>
              </a:graphicData>
            </a:graphic>
          </p:graphicFrame>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66BD4E7D-0912-754B-9237-13B457F2A578}"/>
                  </a:ext>
                </a:extLst>
              </p:cNvPr>
              <p:cNvSpPr txBox="1">
                <a:spLocks/>
              </p:cNvSpPr>
              <p:nvPr/>
            </p:nvSpPr>
            <p:spPr>
              <a:xfrm>
                <a:off x="459873" y="5371667"/>
                <a:ext cx="9335056" cy="78148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point of intersection is </a:t>
                </a:r>
                <a14:m>
                  <m:oMath xmlns:m="http://schemas.openxmlformats.org/officeDocument/2006/math">
                    <m:d>
                      <m:dPr>
                        <m:ctrlPr>
                          <a:rPr lang="en-IN" sz="2800" i="1" smtClean="0">
                            <a:latin typeface="Cambria Math" panose="02040503050406030204" pitchFamily="18" charset="0"/>
                          </a:rPr>
                        </m:ctrlPr>
                      </m:dPr>
                      <m:e>
                        <m:f>
                          <m:fPr>
                            <m:ctrlPr>
                              <a:rPr lang="en-IN" sz="2800" i="1">
                                <a:latin typeface="Cambria Math" panose="02040503050406030204" pitchFamily="18" charset="0"/>
                              </a:rPr>
                            </m:ctrlPr>
                          </m:fPr>
                          <m:num>
                            <m:r>
                              <a:rPr lang="en-IN" sz="2800" i="1">
                                <a:latin typeface="Cambria Math" panose="02040503050406030204" pitchFamily="18" charset="0"/>
                              </a:rPr>
                              <m:t>33</m:t>
                            </m:r>
                          </m:num>
                          <m:den>
                            <m:r>
                              <a:rPr lang="en-IN" sz="2800" i="1">
                                <a:latin typeface="Cambria Math" panose="02040503050406030204" pitchFamily="18" charset="0"/>
                              </a:rPr>
                              <m:t>10</m:t>
                            </m:r>
                          </m:den>
                        </m:f>
                        <m:r>
                          <a:rPr lang="en-IN" sz="2800" b="0" i="1" smtClean="0">
                            <a:latin typeface="Cambria Math" panose="02040503050406030204" pitchFamily="18" charset="0"/>
                          </a:rPr>
                          <m:t>,−</m:t>
                        </m:r>
                        <m:f>
                          <m:fPr>
                            <m:ctrlPr>
                              <a:rPr lang="en-IN" sz="2800" i="1">
                                <a:latin typeface="Cambria Math" panose="02040503050406030204" pitchFamily="18" charset="0"/>
                              </a:rPr>
                            </m:ctrlPr>
                          </m:fPr>
                          <m:num>
                            <m:r>
                              <a:rPr lang="en-IN" sz="2800" i="1">
                                <a:latin typeface="Cambria Math" panose="02040503050406030204" pitchFamily="18" charset="0"/>
                              </a:rPr>
                              <m:t>3</m:t>
                            </m:r>
                            <m:r>
                              <a:rPr lang="en-IN" sz="2800" b="0" i="1" smtClean="0">
                                <a:latin typeface="Cambria Math" panose="02040503050406030204" pitchFamily="18" charset="0"/>
                              </a:rPr>
                              <m:t>9</m:t>
                            </m:r>
                          </m:num>
                          <m:den>
                            <m:r>
                              <a:rPr lang="en-IN" sz="2800" i="1">
                                <a:latin typeface="Cambria Math" panose="02040503050406030204" pitchFamily="18" charset="0"/>
                              </a:rPr>
                              <m:t>10</m:t>
                            </m:r>
                          </m:den>
                        </m:f>
                        <m:r>
                          <a:rPr lang="en-IN" sz="2800" b="0" i="1" smtClean="0">
                            <a:latin typeface="Cambria Math" panose="02040503050406030204" pitchFamily="18" charset="0"/>
                          </a:rPr>
                          <m:t> </m:t>
                        </m:r>
                      </m:e>
                    </m:d>
                  </m:oMath>
                </a14:m>
                <a:r>
                  <a:rPr lang="en-US" sz="2800" b="1" i="0" u="none" strike="noStrike" baseline="0" dirty="0"/>
                  <a:t> </a:t>
                </a:r>
                <a:r>
                  <a:rPr lang="en-US" sz="2800" i="0" u="none" strike="noStrike" baseline="0" dirty="0"/>
                  <a:t>or (3.3, –3.9).</a:t>
                </a:r>
              </a:p>
            </p:txBody>
          </p:sp>
        </mc:Choice>
        <mc:Fallback xmlns="">
          <p:sp>
            <p:nvSpPr>
              <p:cNvPr id="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3" y="5371667"/>
                <a:ext cx="9335056" cy="781483"/>
              </a:xfrm>
              <a:prstGeom prst="rect">
                <a:avLst/>
              </a:prstGeom>
              <a:blipFill>
                <a:blip r:embed="rId4"/>
                <a:stretch>
                  <a:fillRect l="-1305" b="-781"/>
                </a:stretch>
              </a:blipFill>
            </p:spPr>
            <p:txBody>
              <a:bodyPr/>
              <a:lstStyle/>
              <a:p>
                <a:r>
                  <a:rPr lang="en-US">
                    <a:noFill/>
                  </a:rPr>
                  <a:t> </a:t>
                </a:r>
              </a:p>
            </p:txBody>
          </p:sp>
        </mc:Fallback>
      </mc:AlternateContent>
    </p:spTree>
    <p:extLst>
      <p:ext uri="{BB962C8B-B14F-4D97-AF65-F5344CB8AC3E}">
        <p14:creationId xmlns:p14="http://schemas.microsoft.com/office/powerpoint/2010/main" val="2755764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Distance Between Parallel Lines</a:t>
            </a:r>
            <a:endParaRPr lang="en-US" sz="2800" dirty="0"/>
          </a:p>
          <a:p>
            <a:r>
              <a:rPr lang="en-US" sz="2800" b="0" dirty="0">
                <a:solidFill>
                  <a:schemeClr val="tx1"/>
                </a:solidFill>
              </a:rPr>
              <a:t> </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689263"/>
            <a:ext cx="9335056" cy="163873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00"/>
              </a:spcAft>
            </a:pPr>
            <a:r>
              <a:rPr lang="en-US" sz="2800" b="1" dirty="0">
                <a:solidFill>
                  <a:schemeClr val="tx1"/>
                </a:solidFill>
              </a:rPr>
              <a:t>Step 3 Calculate the distance between lines </a:t>
            </a:r>
            <a:r>
              <a:rPr lang="en-US" sz="2800" b="1" dirty="0">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a:t>𝓇</a:t>
            </a:r>
            <a:r>
              <a:rPr lang="en-US" sz="2800" b="1" i="1" dirty="0">
                <a:solidFill>
                  <a:schemeClr val="tx1"/>
                </a:solidFill>
              </a:rPr>
              <a:t> </a:t>
            </a:r>
            <a:r>
              <a:rPr lang="en-US" sz="2800" b="1" dirty="0">
                <a:solidFill>
                  <a:schemeClr val="tx1"/>
                </a:solidFill>
              </a:rPr>
              <a:t>and </a:t>
            </a:r>
            <a:r>
              <a:rPr lang="en-US" sz="2800" b="1" dirty="0">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a:t>𝓉</a:t>
            </a:r>
            <a:r>
              <a:rPr lang="en-US" sz="2800" b="1" dirty="0">
                <a:solidFill>
                  <a:schemeClr val="tx1"/>
                </a:solidFill>
              </a:rPr>
              <a:t>. </a:t>
            </a:r>
            <a:endParaRPr lang="en-US" sz="2800" dirty="0">
              <a:solidFill>
                <a:schemeClr val="tx1"/>
              </a:solidFill>
            </a:endParaRPr>
          </a:p>
          <a:p>
            <a:r>
              <a:rPr lang="en-US" sz="2800" dirty="0"/>
              <a:t>Use the Distance Formula to determine the distance between (</a:t>
            </a:r>
            <a:r>
              <a:rPr lang="en-US" sz="2800" dirty="0">
                <a:solidFill>
                  <a:schemeClr val="accent3">
                    <a:lumMod val="75000"/>
                  </a:schemeClr>
                </a:solidFill>
              </a:rPr>
              <a:t>0</a:t>
            </a:r>
            <a:r>
              <a:rPr lang="en-US" sz="2800" dirty="0"/>
              <a:t>, </a:t>
            </a:r>
            <a:r>
              <a:rPr lang="en-US" sz="2800" dirty="0">
                <a:solidFill>
                  <a:srgbClr val="00B050"/>
                </a:solidFill>
                <a:cs typeface="Arial" panose="020B0604020202020204" pitchFamily="34" charset="0"/>
              </a:rPr>
              <a:t>−</a:t>
            </a:r>
            <a:r>
              <a:rPr lang="en-US" sz="2800" dirty="0">
                <a:solidFill>
                  <a:srgbClr val="00B050"/>
                </a:solidFill>
              </a:rPr>
              <a:t>5</a:t>
            </a:r>
            <a:r>
              <a:rPr lang="en-US" sz="2800" dirty="0"/>
              <a:t>) and (</a:t>
            </a:r>
            <a:r>
              <a:rPr lang="en-US" sz="2800" dirty="0">
                <a:solidFill>
                  <a:schemeClr val="accent3">
                    <a:lumMod val="75000"/>
                  </a:schemeClr>
                </a:solidFill>
              </a:rPr>
              <a:t>3.3</a:t>
            </a:r>
            <a:r>
              <a:rPr lang="en-US" sz="2800" dirty="0"/>
              <a:t>, </a:t>
            </a:r>
            <a:r>
              <a:rPr lang="en-US" sz="2800" dirty="0">
                <a:solidFill>
                  <a:srgbClr val="00B050"/>
                </a:solidFill>
                <a:cs typeface="Arial" panose="020B0604020202020204" pitchFamily="34" charset="0"/>
              </a:rPr>
              <a:t>−</a:t>
            </a:r>
            <a:r>
              <a:rPr lang="en-US" sz="2800" dirty="0">
                <a:solidFill>
                  <a:srgbClr val="00B050"/>
                </a:solidFill>
              </a:rPr>
              <a:t>3.9</a:t>
            </a:r>
            <a:r>
              <a:rPr lang="en-US" sz="2800" dirty="0"/>
              <a:t>).</a:t>
            </a:r>
            <a:endParaRPr lang="en-US" sz="2800" b="1" i="0" u="none" strike="noStrike" baseline="0"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380481660"/>
                  </p:ext>
                </p:extLst>
              </p:nvPr>
            </p:nvGraphicFramePr>
            <p:xfrm>
              <a:off x="552450" y="3502073"/>
              <a:ext cx="10515600" cy="2044701"/>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1292561894"/>
                        </a:ext>
                      </a:extLst>
                    </a:gridCol>
                    <a:gridCol w="4754880">
                      <a:extLst>
                        <a:ext uri="{9D8B030D-6E8A-4147-A177-3AD203B41FA5}">
                          <a16:colId xmlns:a16="http://schemas.microsoft.com/office/drawing/2014/main" val="3560487664"/>
                        </a:ext>
                      </a:extLst>
                    </a:gridCol>
                    <a:gridCol w="5394960">
                      <a:extLst>
                        <a:ext uri="{9D8B030D-6E8A-4147-A177-3AD203B41FA5}">
                          <a16:colId xmlns:a16="http://schemas.microsoft.com/office/drawing/2014/main" val="471797156"/>
                        </a:ext>
                      </a:extLst>
                    </a:gridCol>
                  </a:tblGrid>
                  <a:tr h="5969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400" b="0" i="1" smtClean="0">
                                    <a:solidFill>
                                      <a:schemeClr val="tx2"/>
                                    </a:solidFill>
                                    <a:latin typeface="Cambria Math" panose="02040503050406030204" pitchFamily="18" charset="0"/>
                                  </a:rPr>
                                  <m:t>𝑑</m:t>
                                </m:r>
                              </m:oMath>
                            </m:oMathPara>
                          </a14:m>
                          <a:endParaRPr lang="en-US" sz="24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2"/>
                                  </a:solidFill>
                                  <a:latin typeface="Cambria Math" panose="02040503050406030204" pitchFamily="18" charset="0"/>
                                </a:rPr>
                                <m:t>=</m:t>
                              </m:r>
                              <m:rad>
                                <m:radPr>
                                  <m:degHide m:val="on"/>
                                  <m:ctrlPr>
                                    <a:rPr lang="en-US" sz="2400" b="0" i="1" smtClean="0">
                                      <a:solidFill>
                                        <a:schemeClr val="tx2"/>
                                      </a:solidFill>
                                      <a:latin typeface="Cambria Math" panose="02040503050406030204" pitchFamily="18" charset="0"/>
                                    </a:rPr>
                                  </m:ctrlPr>
                                </m:radPr>
                                <m:deg/>
                                <m:e>
                                  <m:sSup>
                                    <m:sSupPr>
                                      <m:ctrlPr>
                                        <a:rPr lang="en-US" sz="2400" b="0" i="1" smtClean="0">
                                          <a:solidFill>
                                            <a:schemeClr val="tx2"/>
                                          </a:solidFill>
                                          <a:latin typeface="Cambria Math" panose="02040503050406030204" pitchFamily="18" charset="0"/>
                                        </a:rPr>
                                      </m:ctrlPr>
                                    </m:sSupPr>
                                    <m:e>
                                      <m:d>
                                        <m:dPr>
                                          <m:ctrlPr>
                                            <a:rPr lang="en-US" sz="2400" b="0" i="1" smtClean="0">
                                              <a:solidFill>
                                                <a:schemeClr val="tx2"/>
                                              </a:solidFill>
                                              <a:latin typeface="Cambria Math" panose="02040503050406030204" pitchFamily="18" charset="0"/>
                                            </a:rPr>
                                          </m:ctrlPr>
                                        </m:dPr>
                                        <m:e>
                                          <m:sSub>
                                            <m:sSubPr>
                                              <m:ctrlPr>
                                                <a:rPr lang="en-US" sz="2400" b="0" i="1" smtClean="0">
                                                  <a:solidFill>
                                                    <a:srgbClr val="B96D00"/>
                                                  </a:solidFill>
                                                  <a:latin typeface="Cambria Math" panose="02040503050406030204" pitchFamily="18" charset="0"/>
                                                </a:rPr>
                                              </m:ctrlPr>
                                            </m:sSubPr>
                                            <m:e>
                                              <m:r>
                                                <a:rPr lang="en-US" sz="2400" b="0" i="1" smtClean="0">
                                                  <a:solidFill>
                                                    <a:srgbClr val="B96D00"/>
                                                  </a:solidFill>
                                                  <a:latin typeface="Cambria Math" panose="02040503050406030204" pitchFamily="18" charset="0"/>
                                                </a:rPr>
                                                <m:t>𝑥</m:t>
                                              </m:r>
                                            </m:e>
                                            <m:sub>
                                              <m:r>
                                                <a:rPr lang="en-US" sz="2400" b="0" i="1" smtClean="0">
                                                  <a:solidFill>
                                                    <a:srgbClr val="B96D00"/>
                                                  </a:solidFill>
                                                  <a:latin typeface="Cambria Math" panose="02040503050406030204" pitchFamily="18" charset="0"/>
                                                </a:rPr>
                                                <m:t>2</m:t>
                                              </m:r>
                                            </m:sub>
                                          </m:sSub>
                                          <m:r>
                                            <a:rPr lang="en-US" sz="2400" b="0" i="1" smtClean="0">
                                              <a:solidFill>
                                                <a:schemeClr val="tx2"/>
                                              </a:solidFill>
                                              <a:latin typeface="Cambria Math" panose="02040503050406030204" pitchFamily="18" charset="0"/>
                                            </a:rPr>
                                            <m:t>−</m:t>
                                          </m:r>
                                          <m:sSub>
                                            <m:sSubPr>
                                              <m:ctrlPr>
                                                <a:rPr lang="en-US" sz="2400" b="0" i="1" smtClean="0">
                                                  <a:solidFill>
                                                    <a:srgbClr val="B96D00"/>
                                                  </a:solidFill>
                                                  <a:latin typeface="Cambria Math" panose="02040503050406030204" pitchFamily="18" charset="0"/>
                                                </a:rPr>
                                              </m:ctrlPr>
                                            </m:sSubPr>
                                            <m:e>
                                              <m:r>
                                                <a:rPr lang="en-US" sz="2400" b="0" i="1" smtClean="0">
                                                  <a:solidFill>
                                                    <a:srgbClr val="B96D00"/>
                                                  </a:solidFill>
                                                  <a:latin typeface="Cambria Math" panose="02040503050406030204" pitchFamily="18" charset="0"/>
                                                </a:rPr>
                                                <m:t>𝑥</m:t>
                                              </m:r>
                                            </m:e>
                                            <m:sub>
                                              <m:r>
                                                <a:rPr lang="en-US" sz="2400" b="0" i="1" smtClean="0">
                                                  <a:solidFill>
                                                    <a:srgbClr val="B96D00"/>
                                                  </a:solidFill>
                                                  <a:latin typeface="Cambria Math" panose="02040503050406030204" pitchFamily="18" charset="0"/>
                                                </a:rPr>
                                                <m:t>1</m:t>
                                              </m:r>
                                            </m:sub>
                                          </m:sSub>
                                        </m:e>
                                      </m:d>
                                    </m:e>
                                    <m:sup>
                                      <m:r>
                                        <a:rPr lang="en-US" sz="2400" b="0" i="1" smtClean="0">
                                          <a:solidFill>
                                            <a:schemeClr val="tx2"/>
                                          </a:solidFill>
                                          <a:latin typeface="Cambria Math" panose="02040503050406030204" pitchFamily="18" charset="0"/>
                                        </a:rPr>
                                        <m:t>2</m:t>
                                      </m:r>
                                    </m:sup>
                                  </m:sSup>
                                  <m:r>
                                    <a:rPr lang="en-US" sz="2400" b="0" i="1" smtClean="0">
                                      <a:solidFill>
                                        <a:schemeClr val="tx2"/>
                                      </a:solidFill>
                                      <a:latin typeface="Cambria Math" panose="02040503050406030204" pitchFamily="18" charset="0"/>
                                    </a:rPr>
                                    <m:t>+</m:t>
                                  </m:r>
                                  <m:sSup>
                                    <m:sSupPr>
                                      <m:ctrlPr>
                                        <a:rPr lang="en-US" sz="2400" b="0" i="1" smtClean="0">
                                          <a:solidFill>
                                            <a:schemeClr val="tx2"/>
                                          </a:solidFill>
                                          <a:latin typeface="Cambria Math" panose="02040503050406030204" pitchFamily="18" charset="0"/>
                                        </a:rPr>
                                      </m:ctrlPr>
                                    </m:sSupPr>
                                    <m:e>
                                      <m:d>
                                        <m:dPr>
                                          <m:ctrlPr>
                                            <a:rPr lang="en-US" sz="2400" b="0" i="1" smtClean="0">
                                              <a:solidFill>
                                                <a:schemeClr val="tx2"/>
                                              </a:solidFill>
                                              <a:latin typeface="Cambria Math" panose="02040503050406030204" pitchFamily="18" charset="0"/>
                                            </a:rPr>
                                          </m:ctrlPr>
                                        </m:dPr>
                                        <m:e>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𝑦</m:t>
                                              </m:r>
                                            </m:e>
                                            <m:sub>
                                              <m:r>
                                                <a:rPr lang="en-US" sz="2400" b="0" i="1" smtClean="0">
                                                  <a:solidFill>
                                                    <a:srgbClr val="00B050"/>
                                                  </a:solidFill>
                                                  <a:latin typeface="Cambria Math" panose="02040503050406030204" pitchFamily="18" charset="0"/>
                                                </a:rPr>
                                                <m:t>2</m:t>
                                              </m:r>
                                            </m:sub>
                                          </m:sSub>
                                          <m:r>
                                            <a:rPr lang="en-US" sz="2400" b="0" i="1" smtClean="0">
                                              <a:solidFill>
                                                <a:schemeClr val="tx2"/>
                                              </a:solidFill>
                                              <a:latin typeface="Cambria Math" panose="02040503050406030204" pitchFamily="18" charset="0"/>
                                            </a:rPr>
                                            <m:t>−</m:t>
                                          </m:r>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𝑦</m:t>
                                              </m:r>
                                            </m:e>
                                            <m:sub>
                                              <m:r>
                                                <a:rPr lang="en-US" sz="2400" b="0" i="1" smtClean="0">
                                                  <a:solidFill>
                                                    <a:srgbClr val="00B050"/>
                                                  </a:solidFill>
                                                  <a:latin typeface="Cambria Math" panose="02040503050406030204" pitchFamily="18" charset="0"/>
                                                </a:rPr>
                                                <m:t>1</m:t>
                                              </m:r>
                                            </m:sub>
                                          </m:sSub>
                                        </m:e>
                                      </m:d>
                                    </m:e>
                                    <m:sup>
                                      <m:r>
                                        <a:rPr lang="en-US" sz="2400" b="0" i="1" smtClean="0">
                                          <a:solidFill>
                                            <a:schemeClr val="tx2"/>
                                          </a:solidFill>
                                          <a:latin typeface="Cambria Math" panose="02040503050406030204" pitchFamily="18" charset="0"/>
                                        </a:rPr>
                                        <m:t>2</m:t>
                                      </m:r>
                                    </m:sup>
                                  </m:sSup>
                                </m:e>
                              </m:rad>
                            </m:oMath>
                          </a14:m>
                          <a:r>
                            <a:rPr lang="en-US" sz="2400" dirty="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400" b="0" i="0" u="none" strike="noStrike" kern="1200" baseline="0" dirty="0">
                              <a:solidFill>
                                <a:srgbClr val="0070C0"/>
                              </a:solidFill>
                              <a:latin typeface="+mn-lt"/>
                              <a:ea typeface="+mn-ea"/>
                              <a:cs typeface="+mn-cs"/>
                            </a:rPr>
                            <a:t>Distance Formula </a:t>
                          </a:r>
                          <a:endParaRPr lang="en-US" sz="24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33708815"/>
                      </a:ext>
                    </a:extLst>
                  </a:tr>
                  <a:tr h="85090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2"/>
                                  </a:solidFill>
                                  <a:latin typeface="Cambria Math" panose="02040503050406030204" pitchFamily="18" charset="0"/>
                                </a:rPr>
                                <m:t>=</m:t>
                              </m:r>
                              <m:rad>
                                <m:radPr>
                                  <m:degHide m:val="on"/>
                                  <m:ctrlPr>
                                    <a:rPr lang="en-US" sz="2400" b="0" i="1" smtClean="0">
                                      <a:solidFill>
                                        <a:schemeClr val="tx2"/>
                                      </a:solidFill>
                                      <a:latin typeface="Cambria Math" panose="02040503050406030204" pitchFamily="18" charset="0"/>
                                    </a:rPr>
                                  </m:ctrlPr>
                                </m:radPr>
                                <m:deg/>
                                <m:e>
                                  <m:sSup>
                                    <m:sSupPr>
                                      <m:ctrlPr>
                                        <a:rPr lang="en-US" sz="2400" b="0" i="1" smtClean="0">
                                          <a:solidFill>
                                            <a:schemeClr val="tx2"/>
                                          </a:solidFill>
                                          <a:latin typeface="Cambria Math" panose="02040503050406030204" pitchFamily="18" charset="0"/>
                                        </a:rPr>
                                      </m:ctrlPr>
                                    </m:sSupPr>
                                    <m:e>
                                      <m:d>
                                        <m:dPr>
                                          <m:ctrlPr>
                                            <a:rPr lang="en-US" sz="2400" b="0" i="1" smtClean="0">
                                              <a:solidFill>
                                                <a:schemeClr val="tx2"/>
                                              </a:solidFill>
                                              <a:latin typeface="Cambria Math" panose="02040503050406030204" pitchFamily="18" charset="0"/>
                                            </a:rPr>
                                          </m:ctrlPr>
                                        </m:dPr>
                                        <m:e>
                                          <m:r>
                                            <a:rPr lang="en-US" sz="2400" b="0" i="1" smtClean="0">
                                              <a:solidFill>
                                                <a:srgbClr val="B96D00"/>
                                              </a:solidFill>
                                              <a:latin typeface="Cambria Math" panose="02040503050406030204" pitchFamily="18" charset="0"/>
                                            </a:rPr>
                                            <m:t>3.3</m:t>
                                          </m:r>
                                          <m:r>
                                            <a:rPr lang="en-US" sz="2400" b="0" i="1" smtClean="0">
                                              <a:solidFill>
                                                <a:schemeClr val="tx2"/>
                                              </a:solidFill>
                                              <a:latin typeface="Cambria Math" panose="02040503050406030204" pitchFamily="18" charset="0"/>
                                            </a:rPr>
                                            <m:t>−</m:t>
                                          </m:r>
                                          <m:r>
                                            <a:rPr lang="en-US" sz="2400" b="0" i="1" smtClean="0">
                                              <a:solidFill>
                                                <a:srgbClr val="B96D00"/>
                                              </a:solidFill>
                                              <a:latin typeface="Cambria Math" panose="02040503050406030204" pitchFamily="18" charset="0"/>
                                            </a:rPr>
                                            <m:t>0</m:t>
                                          </m:r>
                                        </m:e>
                                      </m:d>
                                    </m:e>
                                    <m:sup>
                                      <m:r>
                                        <a:rPr lang="en-US" sz="2400" b="0" i="1" smtClean="0">
                                          <a:solidFill>
                                            <a:schemeClr val="tx2"/>
                                          </a:solidFill>
                                          <a:latin typeface="Cambria Math" panose="02040503050406030204" pitchFamily="18" charset="0"/>
                                        </a:rPr>
                                        <m:t>2</m:t>
                                      </m:r>
                                    </m:sup>
                                  </m:sSup>
                                  <m:r>
                                    <a:rPr lang="en-US" sz="2400" b="0" i="1" smtClean="0">
                                      <a:solidFill>
                                        <a:schemeClr val="tx2"/>
                                      </a:solidFill>
                                      <a:latin typeface="Cambria Math" panose="02040503050406030204" pitchFamily="18" charset="0"/>
                                    </a:rPr>
                                    <m:t>+</m:t>
                                  </m:r>
                                  <m:sSup>
                                    <m:sSupPr>
                                      <m:ctrlPr>
                                        <a:rPr lang="en-US" sz="2400" b="0" i="1" smtClean="0">
                                          <a:solidFill>
                                            <a:schemeClr val="tx2"/>
                                          </a:solidFill>
                                          <a:latin typeface="Cambria Math" panose="02040503050406030204" pitchFamily="18" charset="0"/>
                                        </a:rPr>
                                      </m:ctrlPr>
                                    </m:sSupPr>
                                    <m:e>
                                      <m:d>
                                        <m:dPr>
                                          <m:begChr m:val="["/>
                                          <m:endChr m:val="]"/>
                                          <m:ctrlPr>
                                            <a:rPr lang="en-US" sz="2400" b="0" i="1" smtClean="0">
                                              <a:solidFill>
                                                <a:schemeClr val="tx2"/>
                                              </a:solidFill>
                                              <a:latin typeface="Cambria Math" panose="02040503050406030204" pitchFamily="18" charset="0"/>
                                            </a:rPr>
                                          </m:ctrlPr>
                                        </m:dPr>
                                        <m:e>
                                          <m:r>
                                            <a:rPr lang="en-US" sz="2400" b="0" i="1" smtClean="0">
                                              <a:solidFill>
                                                <a:srgbClr val="00B050"/>
                                              </a:solidFill>
                                              <a:latin typeface="Cambria Math" panose="02040503050406030204" pitchFamily="18" charset="0"/>
                                            </a:rPr>
                                            <m:t>−3.9</m:t>
                                          </m:r>
                                          <m:r>
                                            <a:rPr lang="en-US" sz="2400" b="0" i="1" smtClean="0">
                                              <a:solidFill>
                                                <a:schemeClr val="tx2"/>
                                              </a:solidFill>
                                              <a:latin typeface="Cambria Math" panose="02040503050406030204" pitchFamily="18" charset="0"/>
                                            </a:rPr>
                                            <m:t>−</m:t>
                                          </m:r>
                                          <m:d>
                                            <m:dPr>
                                              <m:ctrlPr>
                                                <a:rPr lang="en-US" sz="2400" b="0" i="1" smtClean="0">
                                                  <a:solidFill>
                                                    <a:srgbClr val="00B050"/>
                                                  </a:solidFill>
                                                  <a:latin typeface="Cambria Math" panose="02040503050406030204" pitchFamily="18" charset="0"/>
                                                </a:rPr>
                                              </m:ctrlPr>
                                            </m:dPr>
                                            <m:e>
                                              <m:r>
                                                <a:rPr lang="en-US" sz="2400" b="0" i="1" smtClean="0">
                                                  <a:solidFill>
                                                    <a:srgbClr val="00B050"/>
                                                  </a:solidFill>
                                                  <a:latin typeface="Cambria Math" panose="02040503050406030204" pitchFamily="18" charset="0"/>
                                                </a:rPr>
                                                <m:t>−5</m:t>
                                              </m:r>
                                            </m:e>
                                          </m:d>
                                        </m:e>
                                      </m:d>
                                    </m:e>
                                    <m:sup>
                                      <m:r>
                                        <a:rPr lang="en-US" sz="2400" b="0" i="1" smtClean="0">
                                          <a:solidFill>
                                            <a:schemeClr val="tx2"/>
                                          </a:solidFill>
                                          <a:latin typeface="Cambria Math" panose="02040503050406030204" pitchFamily="18" charset="0"/>
                                        </a:rPr>
                                        <m:t>2</m:t>
                                      </m:r>
                                    </m:sup>
                                  </m:sSup>
                                </m:e>
                              </m:rad>
                            </m:oMath>
                          </a14:m>
                          <a:r>
                            <a:rPr lang="en-US" sz="2400" dirty="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s-ES" sz="2400" b="0" i="1" u="none" strike="noStrike" kern="1200" baseline="0" dirty="0">
                              <a:solidFill>
                                <a:srgbClr val="0070C0"/>
                              </a:solidFill>
                              <a:latin typeface="+mn-lt"/>
                              <a:ea typeface="+mn-ea"/>
                              <a:cs typeface="+mn-cs"/>
                            </a:rPr>
                            <a:t>x</a:t>
                          </a:r>
                          <a:r>
                            <a:rPr lang="es-ES" sz="2400" b="0" i="0" u="none" strike="noStrike" kern="1200" baseline="-25000" dirty="0">
                              <a:solidFill>
                                <a:srgbClr val="0070C0"/>
                              </a:solidFill>
                              <a:latin typeface="+mn-lt"/>
                              <a:ea typeface="+mn-ea"/>
                              <a:cs typeface="+mn-cs"/>
                            </a:rPr>
                            <a:t>2</a:t>
                          </a:r>
                          <a:r>
                            <a:rPr lang="es-ES" sz="2400" b="0" i="0" u="none" strike="noStrike" kern="1200" baseline="0" dirty="0">
                              <a:solidFill>
                                <a:srgbClr val="0070C0"/>
                              </a:solidFill>
                              <a:latin typeface="+mn-lt"/>
                              <a:ea typeface="+mn-ea"/>
                              <a:cs typeface="+mn-cs"/>
                            </a:rPr>
                            <a:t> = 3.3, </a:t>
                          </a:r>
                          <a:r>
                            <a:rPr lang="es-ES" sz="2400" b="0" i="1" u="none" strike="noStrike" kern="1200" baseline="0" dirty="0">
                              <a:solidFill>
                                <a:srgbClr val="0070C0"/>
                              </a:solidFill>
                              <a:latin typeface="+mn-lt"/>
                              <a:ea typeface="+mn-ea"/>
                              <a:cs typeface="+mn-cs"/>
                            </a:rPr>
                            <a:t>x</a:t>
                          </a:r>
                          <a:r>
                            <a:rPr lang="es-ES" sz="2400" b="0" i="0" u="none" strike="noStrike" kern="1200" baseline="-25000" dirty="0">
                              <a:solidFill>
                                <a:srgbClr val="0070C0"/>
                              </a:solidFill>
                              <a:latin typeface="+mn-lt"/>
                              <a:ea typeface="+mn-ea"/>
                              <a:cs typeface="+mn-cs"/>
                            </a:rPr>
                            <a:t>1</a:t>
                          </a:r>
                          <a:r>
                            <a:rPr lang="es-ES" sz="2400" b="0" i="0" u="none" strike="noStrike" kern="1200" baseline="0" dirty="0">
                              <a:solidFill>
                                <a:srgbClr val="0070C0"/>
                              </a:solidFill>
                              <a:latin typeface="+mn-lt"/>
                              <a:ea typeface="+mn-ea"/>
                              <a:cs typeface="+mn-cs"/>
                            </a:rPr>
                            <a:t> = 0, </a:t>
                          </a:r>
                          <a:r>
                            <a:rPr lang="es-ES" sz="2400" b="0" i="1" u="none" strike="noStrike" kern="1200" baseline="0" dirty="0">
                              <a:solidFill>
                                <a:srgbClr val="0070C0"/>
                              </a:solidFill>
                              <a:latin typeface="+mn-lt"/>
                              <a:ea typeface="+mn-ea"/>
                              <a:cs typeface="+mn-cs"/>
                            </a:rPr>
                            <a:t>y</a:t>
                          </a:r>
                          <a:r>
                            <a:rPr lang="es-ES" sz="2400" b="0" i="0" u="none" strike="noStrike" kern="1200" baseline="-25000" dirty="0">
                              <a:solidFill>
                                <a:srgbClr val="0070C0"/>
                              </a:solidFill>
                              <a:latin typeface="+mn-lt"/>
                              <a:ea typeface="+mn-ea"/>
                              <a:cs typeface="+mn-cs"/>
                            </a:rPr>
                            <a:t>2</a:t>
                          </a:r>
                          <a:r>
                            <a:rPr lang="es-ES" sz="2400" b="0" i="0" u="none" strike="noStrike" kern="1200" baseline="0" dirty="0">
                              <a:solidFill>
                                <a:srgbClr val="0070C0"/>
                              </a:solidFill>
                              <a:latin typeface="+mn-lt"/>
                              <a:ea typeface="+mn-ea"/>
                              <a:cs typeface="+mn-cs"/>
                            </a:rPr>
                            <a:t> = </a:t>
                          </a:r>
                          <a:r>
                            <a:rPr lang="es-ES" sz="2400" b="0" i="0" u="none" strike="noStrike" kern="1200" baseline="0" dirty="0">
                              <a:solidFill>
                                <a:srgbClr val="0070C0"/>
                              </a:solidFill>
                              <a:latin typeface="Arial" panose="020B0604020202020204" pitchFamily="34" charset="0"/>
                              <a:ea typeface="+mn-ea"/>
                              <a:cs typeface="Arial" panose="020B0604020202020204" pitchFamily="34" charset="0"/>
                            </a:rPr>
                            <a:t>−</a:t>
                          </a:r>
                          <a:r>
                            <a:rPr lang="es-ES" sz="2400" b="0" i="0" u="none" strike="noStrike" kern="1200" baseline="0" dirty="0">
                              <a:solidFill>
                                <a:srgbClr val="0070C0"/>
                              </a:solidFill>
                              <a:latin typeface="+mn-lt"/>
                              <a:ea typeface="+mn-ea"/>
                              <a:cs typeface="+mn-cs"/>
                            </a:rPr>
                            <a:t>3.9, and </a:t>
                          </a:r>
                          <a:r>
                            <a:rPr lang="es-ES" sz="2400" b="0" i="1" u="none" strike="noStrike" kern="1200" baseline="0" dirty="0">
                              <a:solidFill>
                                <a:srgbClr val="0070C0"/>
                              </a:solidFill>
                              <a:latin typeface="+mn-lt"/>
                              <a:ea typeface="+mn-ea"/>
                              <a:cs typeface="+mn-cs"/>
                            </a:rPr>
                            <a:t>y</a:t>
                          </a:r>
                          <a:r>
                            <a:rPr lang="es-ES" sz="2400" b="0" i="0" u="none" strike="noStrike" kern="1200" baseline="-25000" dirty="0">
                              <a:solidFill>
                                <a:srgbClr val="0070C0"/>
                              </a:solidFill>
                              <a:latin typeface="+mn-lt"/>
                              <a:ea typeface="+mn-ea"/>
                              <a:cs typeface="+mn-cs"/>
                            </a:rPr>
                            <a:t>1</a:t>
                          </a:r>
                          <a:r>
                            <a:rPr lang="es-ES" sz="2400" b="0" i="0" u="none" strike="noStrike" kern="1200" baseline="0" dirty="0">
                              <a:solidFill>
                                <a:srgbClr val="0070C0"/>
                              </a:solidFill>
                              <a:latin typeface="+mn-lt"/>
                              <a:ea typeface="+mn-ea"/>
                              <a:cs typeface="+mn-cs"/>
                            </a:rPr>
                            <a:t> = </a:t>
                          </a:r>
                          <a:r>
                            <a:rPr lang="es-ES" sz="2400" b="0" i="0" u="none" strike="noStrike" kern="1200" baseline="0" dirty="0">
                              <a:solidFill>
                                <a:srgbClr val="0070C0"/>
                              </a:solidFill>
                              <a:latin typeface="Arial" panose="020B0604020202020204" pitchFamily="34" charset="0"/>
                              <a:ea typeface="+mn-ea"/>
                              <a:cs typeface="Arial" panose="020B0604020202020204" pitchFamily="34" charset="0"/>
                            </a:rPr>
                            <a:t>−</a:t>
                          </a:r>
                          <a:r>
                            <a:rPr lang="es-ES" sz="2400" b="0" i="0" u="none" strike="noStrike" kern="1200" baseline="0" dirty="0">
                              <a:solidFill>
                                <a:srgbClr val="0070C0"/>
                              </a:solidFill>
                              <a:latin typeface="+mn-lt"/>
                              <a:ea typeface="+mn-ea"/>
                              <a:cs typeface="+mn-cs"/>
                            </a:rPr>
                            <a:t>5 </a:t>
                          </a:r>
                          <a:endParaRPr lang="en-US" sz="24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86873484"/>
                      </a:ext>
                    </a:extLst>
                  </a:tr>
                  <a:tr h="596900">
                    <a:tc>
                      <a:txBody>
                        <a:bodyPr/>
                        <a:lstStyle/>
                        <a:p>
                          <a:pPr algn="r"/>
                          <a:endParaRPr lang="en-US" sz="2400" b="0" i="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14:m>
                            <m:oMath xmlns:m="http://schemas.openxmlformats.org/officeDocument/2006/math">
                              <m:r>
                                <a:rPr lang="en-US" sz="2400" b="0" i="1" smtClean="0">
                                  <a:solidFill>
                                    <a:schemeClr val="tx2"/>
                                  </a:solidFill>
                                  <a:latin typeface="Cambria Math" panose="02040503050406030204" pitchFamily="18" charset="0"/>
                                  <a:ea typeface="Cambria Math" panose="02040503050406030204" pitchFamily="18" charset="0"/>
                                </a:rPr>
                                <m:t>≈3.5</m:t>
                              </m:r>
                            </m:oMath>
                          </a14:m>
                          <a:r>
                            <a:rPr lang="en-US" sz="2400" b="0" i="0" dirty="0">
                              <a:solidFill>
                                <a:schemeClr val="tx2"/>
                              </a:solidFill>
                              <a:latin typeface="+mn-lt"/>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400" b="0" i="0" u="none" strike="noStrike" kern="1200" baseline="0" dirty="0">
                              <a:solidFill>
                                <a:srgbClr val="0070C0"/>
                              </a:solidFill>
                              <a:latin typeface="+mn-lt"/>
                              <a:ea typeface="+mn-ea"/>
                              <a:cs typeface="+mn-cs"/>
                            </a:rPr>
                            <a:t>Use a calculator. </a:t>
                          </a:r>
                          <a:endParaRPr lang="en-US" sz="24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50618256"/>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380481660"/>
                  </p:ext>
                </p:extLst>
              </p:nvPr>
            </p:nvGraphicFramePr>
            <p:xfrm>
              <a:off x="552450" y="3502073"/>
              <a:ext cx="10515600" cy="2044701"/>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1292561894"/>
                        </a:ext>
                      </a:extLst>
                    </a:gridCol>
                    <a:gridCol w="4754880">
                      <a:extLst>
                        <a:ext uri="{9D8B030D-6E8A-4147-A177-3AD203B41FA5}">
                          <a16:colId xmlns:a16="http://schemas.microsoft.com/office/drawing/2014/main" val="3560487664"/>
                        </a:ext>
                      </a:extLst>
                    </a:gridCol>
                    <a:gridCol w="5394960">
                      <a:extLst>
                        <a:ext uri="{9D8B030D-6E8A-4147-A177-3AD203B41FA5}">
                          <a16:colId xmlns:a16="http://schemas.microsoft.com/office/drawing/2014/main" val="471797156"/>
                        </a:ext>
                      </a:extLst>
                    </a:gridCol>
                  </a:tblGrid>
                  <a:tr h="59690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r="-2776667" b="-255102"/>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7692" r="-113590" b="-255102"/>
                          </a:stretch>
                        </a:blipFill>
                      </a:tcPr>
                    </a:tc>
                    <a:tc>
                      <a:txBody>
                        <a:bodyPr/>
                        <a:lstStyle/>
                        <a:p>
                          <a:r>
                            <a:rPr lang="en-US" sz="2400" b="0" i="0" u="none" strike="noStrike" kern="1200" baseline="0" dirty="0">
                              <a:solidFill>
                                <a:srgbClr val="0070C0"/>
                              </a:solidFill>
                              <a:latin typeface="+mn-lt"/>
                              <a:ea typeface="+mn-ea"/>
                              <a:cs typeface="+mn-cs"/>
                            </a:rPr>
                            <a:t>Distance Formula </a:t>
                          </a:r>
                          <a:endParaRPr lang="en-US" sz="24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33708815"/>
                      </a:ext>
                    </a:extLst>
                  </a:tr>
                  <a:tr h="85090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7692" t="-70000" r="-113590" b="-78571"/>
                          </a:stretch>
                        </a:blipFill>
                      </a:tcPr>
                    </a:tc>
                    <a:tc>
                      <a:txBody>
                        <a:bodyPr/>
                        <a:lstStyle/>
                        <a:p>
                          <a:r>
                            <a:rPr lang="es-ES" sz="2400" b="0" i="1" u="none" strike="noStrike" kern="1200" baseline="0" dirty="0">
                              <a:solidFill>
                                <a:srgbClr val="0070C0"/>
                              </a:solidFill>
                              <a:latin typeface="+mn-lt"/>
                              <a:ea typeface="+mn-ea"/>
                              <a:cs typeface="+mn-cs"/>
                            </a:rPr>
                            <a:t>x</a:t>
                          </a:r>
                          <a:r>
                            <a:rPr lang="es-ES" sz="2400" b="0" i="0" u="none" strike="noStrike" kern="1200" baseline="-25000" dirty="0">
                              <a:solidFill>
                                <a:srgbClr val="0070C0"/>
                              </a:solidFill>
                              <a:latin typeface="+mn-lt"/>
                              <a:ea typeface="+mn-ea"/>
                              <a:cs typeface="+mn-cs"/>
                            </a:rPr>
                            <a:t>2</a:t>
                          </a:r>
                          <a:r>
                            <a:rPr lang="es-ES" sz="2400" b="0" i="0" u="none" strike="noStrike" kern="1200" baseline="0" dirty="0">
                              <a:solidFill>
                                <a:srgbClr val="0070C0"/>
                              </a:solidFill>
                              <a:latin typeface="+mn-lt"/>
                              <a:ea typeface="+mn-ea"/>
                              <a:cs typeface="+mn-cs"/>
                            </a:rPr>
                            <a:t> = 3.3, </a:t>
                          </a:r>
                          <a:r>
                            <a:rPr lang="es-ES" sz="2400" b="0" i="1" u="none" strike="noStrike" kern="1200" baseline="0" dirty="0">
                              <a:solidFill>
                                <a:srgbClr val="0070C0"/>
                              </a:solidFill>
                              <a:latin typeface="+mn-lt"/>
                              <a:ea typeface="+mn-ea"/>
                              <a:cs typeface="+mn-cs"/>
                            </a:rPr>
                            <a:t>x</a:t>
                          </a:r>
                          <a:r>
                            <a:rPr lang="es-ES" sz="2400" b="0" i="0" u="none" strike="noStrike" kern="1200" baseline="-25000" dirty="0">
                              <a:solidFill>
                                <a:srgbClr val="0070C0"/>
                              </a:solidFill>
                              <a:latin typeface="+mn-lt"/>
                              <a:ea typeface="+mn-ea"/>
                              <a:cs typeface="+mn-cs"/>
                            </a:rPr>
                            <a:t>1</a:t>
                          </a:r>
                          <a:r>
                            <a:rPr lang="es-ES" sz="2400" b="0" i="0" u="none" strike="noStrike" kern="1200" baseline="0" dirty="0">
                              <a:solidFill>
                                <a:srgbClr val="0070C0"/>
                              </a:solidFill>
                              <a:latin typeface="+mn-lt"/>
                              <a:ea typeface="+mn-ea"/>
                              <a:cs typeface="+mn-cs"/>
                            </a:rPr>
                            <a:t> = 0, </a:t>
                          </a:r>
                          <a:r>
                            <a:rPr lang="es-ES" sz="2400" b="0" i="1" u="none" strike="noStrike" kern="1200" baseline="0" dirty="0">
                              <a:solidFill>
                                <a:srgbClr val="0070C0"/>
                              </a:solidFill>
                              <a:latin typeface="+mn-lt"/>
                              <a:ea typeface="+mn-ea"/>
                              <a:cs typeface="+mn-cs"/>
                            </a:rPr>
                            <a:t>y</a:t>
                          </a:r>
                          <a:r>
                            <a:rPr lang="es-ES" sz="2400" b="0" i="0" u="none" strike="noStrike" kern="1200" baseline="-25000" dirty="0">
                              <a:solidFill>
                                <a:srgbClr val="0070C0"/>
                              </a:solidFill>
                              <a:latin typeface="+mn-lt"/>
                              <a:ea typeface="+mn-ea"/>
                              <a:cs typeface="+mn-cs"/>
                            </a:rPr>
                            <a:t>2</a:t>
                          </a:r>
                          <a:r>
                            <a:rPr lang="es-ES" sz="2400" b="0" i="0" u="none" strike="noStrike" kern="1200" baseline="0" dirty="0">
                              <a:solidFill>
                                <a:srgbClr val="0070C0"/>
                              </a:solidFill>
                              <a:latin typeface="+mn-lt"/>
                              <a:ea typeface="+mn-ea"/>
                              <a:cs typeface="+mn-cs"/>
                            </a:rPr>
                            <a:t> = </a:t>
                          </a:r>
                          <a:r>
                            <a:rPr lang="es-ES" sz="2400" b="0" i="0" u="none" strike="noStrike" kern="1200" baseline="0" dirty="0">
                              <a:solidFill>
                                <a:srgbClr val="0070C0"/>
                              </a:solidFill>
                              <a:latin typeface="Arial" panose="020B0604020202020204" pitchFamily="34" charset="0"/>
                              <a:ea typeface="+mn-ea"/>
                              <a:cs typeface="Arial" panose="020B0604020202020204" pitchFamily="34" charset="0"/>
                            </a:rPr>
                            <a:t>−</a:t>
                          </a:r>
                          <a:r>
                            <a:rPr lang="es-ES" sz="2400" b="0" i="0" u="none" strike="noStrike" kern="1200" baseline="0" dirty="0">
                              <a:solidFill>
                                <a:srgbClr val="0070C0"/>
                              </a:solidFill>
                              <a:latin typeface="+mn-lt"/>
                              <a:ea typeface="+mn-ea"/>
                              <a:cs typeface="+mn-cs"/>
                            </a:rPr>
                            <a:t>3.9, and </a:t>
                          </a:r>
                          <a:r>
                            <a:rPr lang="es-ES" sz="2400" b="0" i="1" u="none" strike="noStrike" kern="1200" baseline="0" dirty="0">
                              <a:solidFill>
                                <a:srgbClr val="0070C0"/>
                              </a:solidFill>
                              <a:latin typeface="+mn-lt"/>
                              <a:ea typeface="+mn-ea"/>
                              <a:cs typeface="+mn-cs"/>
                            </a:rPr>
                            <a:t>y</a:t>
                          </a:r>
                          <a:r>
                            <a:rPr lang="es-ES" sz="2400" b="0" i="0" u="none" strike="noStrike" kern="1200" baseline="-25000" dirty="0">
                              <a:solidFill>
                                <a:srgbClr val="0070C0"/>
                              </a:solidFill>
                              <a:latin typeface="+mn-lt"/>
                              <a:ea typeface="+mn-ea"/>
                              <a:cs typeface="+mn-cs"/>
                            </a:rPr>
                            <a:t>1</a:t>
                          </a:r>
                          <a:r>
                            <a:rPr lang="es-ES" sz="2400" b="0" i="0" u="none" strike="noStrike" kern="1200" baseline="0" dirty="0">
                              <a:solidFill>
                                <a:srgbClr val="0070C0"/>
                              </a:solidFill>
                              <a:latin typeface="+mn-lt"/>
                              <a:ea typeface="+mn-ea"/>
                              <a:cs typeface="+mn-cs"/>
                            </a:rPr>
                            <a:t> = </a:t>
                          </a:r>
                          <a:r>
                            <a:rPr lang="es-ES" sz="2400" b="0" i="0" u="none" strike="noStrike" kern="1200" baseline="0" dirty="0">
                              <a:solidFill>
                                <a:srgbClr val="0070C0"/>
                              </a:solidFill>
                              <a:latin typeface="Arial" panose="020B0604020202020204" pitchFamily="34" charset="0"/>
                              <a:ea typeface="+mn-ea"/>
                              <a:cs typeface="Arial" panose="020B0604020202020204" pitchFamily="34" charset="0"/>
                            </a:rPr>
                            <a:t>−</a:t>
                          </a:r>
                          <a:r>
                            <a:rPr lang="es-ES" sz="2400" b="0" i="0" u="none" strike="noStrike" kern="1200" baseline="0" dirty="0">
                              <a:solidFill>
                                <a:srgbClr val="0070C0"/>
                              </a:solidFill>
                              <a:latin typeface="+mn-lt"/>
                              <a:ea typeface="+mn-ea"/>
                              <a:cs typeface="+mn-cs"/>
                            </a:rPr>
                            <a:t>5 </a:t>
                          </a:r>
                          <a:endParaRPr lang="en-US" sz="24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86873484"/>
                      </a:ext>
                    </a:extLst>
                  </a:tr>
                  <a:tr h="596900">
                    <a:tc>
                      <a:txBody>
                        <a:bodyPr/>
                        <a:lstStyle/>
                        <a:p>
                          <a:pPr algn="r"/>
                          <a:endParaRPr lang="en-US" sz="2400" b="0" i="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7692" t="-242857" r="-113590" b="-12245"/>
                          </a:stretch>
                        </a:blipFill>
                      </a:tcPr>
                    </a:tc>
                    <a:tc>
                      <a:txBody>
                        <a:bodyPr/>
                        <a:lstStyle/>
                        <a:p>
                          <a:r>
                            <a:rPr lang="en-US" sz="2400" b="0" i="0" u="none" strike="noStrike" kern="1200" baseline="0" dirty="0">
                              <a:solidFill>
                                <a:srgbClr val="0070C0"/>
                              </a:solidFill>
                              <a:latin typeface="+mn-lt"/>
                              <a:ea typeface="+mn-ea"/>
                              <a:cs typeface="+mn-cs"/>
                            </a:rPr>
                            <a:t>Use a calculator. </a:t>
                          </a:r>
                          <a:endParaRPr lang="en-US" sz="2400" dirty="0">
                            <a:solidFill>
                              <a:srgbClr val="0070C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50618256"/>
                      </a:ext>
                    </a:extLst>
                  </a:tr>
                </a:tbl>
              </a:graphicData>
            </a:graphic>
          </p:graphicFrame>
        </mc:Fallback>
      </mc:AlternateContent>
      <p:sp>
        <p:nvSpPr>
          <p:cNvPr id="8" name="Content Placeholder 2">
            <a:extLst>
              <a:ext uri="{FF2B5EF4-FFF2-40B4-BE49-F238E27FC236}">
                <a16:creationId xmlns:a16="http://schemas.microsoft.com/office/drawing/2014/main" id="{F081E193-F3F5-4DA0-BC07-3E3205B9C5EA}"/>
              </a:ext>
            </a:extLst>
          </p:cNvPr>
          <p:cNvSpPr txBox="1">
            <a:spLocks/>
          </p:cNvSpPr>
          <p:nvPr/>
        </p:nvSpPr>
        <p:spPr>
          <a:xfrm>
            <a:off x="459873" y="5654341"/>
            <a:ext cx="9335056" cy="62875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distance between the lines is about 3.5 units. </a:t>
            </a:r>
            <a:endParaRPr lang="en-US" sz="2800" b="1" i="0" u="none" strike="noStrike" baseline="0" dirty="0"/>
          </a:p>
        </p:txBody>
      </p:sp>
    </p:spTree>
    <p:extLst>
      <p:ext uri="{BB962C8B-B14F-4D97-AF65-F5344CB8AC3E}">
        <p14:creationId xmlns:p14="http://schemas.microsoft.com/office/powerpoint/2010/main" val="270918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Distance Between Parallel Lines </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3" y="1707845"/>
            <a:ext cx="8969877" cy="2820809"/>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Talk About It!</a:t>
            </a:r>
          </a:p>
          <a:p>
            <a:r>
              <a:rPr lang="en-US" sz="2800" dirty="0"/>
              <a:t>Compare and contrast the processes for finding the distance between a point and a line and for finding the distance between parallel lines. </a:t>
            </a:r>
          </a:p>
        </p:txBody>
      </p:sp>
    </p:spTree>
    <p:extLst>
      <p:ext uri="{BB962C8B-B14F-4D97-AF65-F5344CB8AC3E}">
        <p14:creationId xmlns:p14="http://schemas.microsoft.com/office/powerpoint/2010/main" val="1138398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Distance Between Parallel Lines </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4" y="1698735"/>
            <a:ext cx="9122276" cy="31971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dirty="0">
                <a:solidFill>
                  <a:schemeClr val="tx1"/>
                </a:solidFill>
              </a:rPr>
              <a:t>Check</a:t>
            </a:r>
            <a:endParaRPr lang="en-US" sz="2800" dirty="0"/>
          </a:p>
          <a:p>
            <a:pPr marL="0" marR="0">
              <a:spcBef>
                <a:spcPts val="0"/>
              </a:spcBef>
              <a:spcAft>
                <a:spcPts val="0"/>
              </a:spcAft>
            </a:pPr>
            <a:r>
              <a:rPr lang="en-US" sz="2800" dirty="0"/>
              <a:t>Find the distance between parallel lines </a:t>
            </a:r>
            <a:r>
              <a:rPr lang="en-US" sz="2800" dirty="0">
                <a:solidFill>
                  <a:srgbClr val="44546A"/>
                </a:solidFill>
                <a:effectLst/>
                <a:latin typeface="Cambria Math" panose="02040503050406030204" pitchFamily="18" charset="0"/>
                <a:ea typeface="Calibri" panose="020F0502020204030204" pitchFamily="34" charset="0"/>
                <a:cs typeface="Cambria Math" panose="02040503050406030204" pitchFamily="18" charset="0"/>
              </a:rPr>
              <a:t>𝒶 </a:t>
            </a:r>
            <a:r>
              <a:rPr lang="en-US" sz="2800" dirty="0">
                <a:latin typeface="Proxima Nova" panose="02000506030000020004" pitchFamily="50" charset="0"/>
                <a:ea typeface="Calibri" panose="020F0502020204030204" pitchFamily="34" charset="0"/>
                <a:cs typeface="Times New Roman" panose="02020603050405020304" pitchFamily="18" charset="0"/>
              </a:rPr>
              <a:t>and </a:t>
            </a:r>
            <a:r>
              <a:rPr lang="en-US" sz="2800" dirty="0">
                <a:solidFill>
                  <a:srgbClr val="44546A"/>
                </a:solidFill>
                <a:effectLst/>
                <a:latin typeface="Cambria Math" panose="02040503050406030204" pitchFamily="18" charset="0"/>
                <a:ea typeface="Calibri" panose="020F0502020204030204" pitchFamily="34" charset="0"/>
                <a:cs typeface="Cambria Math" panose="02040503050406030204" pitchFamily="18" charset="0"/>
              </a:rPr>
              <a:t>𝒷</a:t>
            </a:r>
            <a:r>
              <a:rPr lang="en-US" sz="1800" dirty="0">
                <a:solidFill>
                  <a:srgbClr val="44546A"/>
                </a:solidFill>
                <a:latin typeface="Proxima Nova" panose="02000506030000020004" pitchFamily="50" charset="0"/>
                <a:ea typeface="Calibri" panose="020F0502020204030204" pitchFamily="34" charset="0"/>
                <a:cs typeface="Times New Roman" panose="02020603050405020304" pitchFamily="18" charset="0"/>
              </a:rPr>
              <a:t> </a:t>
            </a:r>
            <a:r>
              <a:rPr lang="en-US" sz="2800" dirty="0"/>
              <a:t>with equations </a:t>
            </a:r>
            <a:r>
              <a:rPr lang="en-US" sz="2800" i="1" dirty="0"/>
              <a:t>x </a:t>
            </a:r>
            <a:r>
              <a:rPr lang="en-US" sz="2800" dirty="0"/>
              <a:t>+ 3</a:t>
            </a:r>
            <a:r>
              <a:rPr lang="en-US" sz="2800" i="1" dirty="0"/>
              <a:t>y </a:t>
            </a:r>
            <a:r>
              <a:rPr lang="en-US" sz="2800" dirty="0"/>
              <a:t>= 6 and </a:t>
            </a:r>
            <a:r>
              <a:rPr lang="en-US" sz="2800" i="1" dirty="0"/>
              <a:t>x </a:t>
            </a:r>
            <a:r>
              <a:rPr lang="en-US" sz="2800" dirty="0"/>
              <a:t>+ 3</a:t>
            </a:r>
            <a:r>
              <a:rPr lang="en-US" sz="2800" i="1" dirty="0"/>
              <a:t>y </a:t>
            </a:r>
            <a:r>
              <a:rPr lang="en-US" sz="2800" dirty="0"/>
              <a:t>= −14, respectively. Round to the nearest hundredth, if necessary. </a:t>
            </a:r>
          </a:p>
        </p:txBody>
      </p:sp>
    </p:spTree>
    <p:extLst>
      <p:ext uri="{BB962C8B-B14F-4D97-AF65-F5344CB8AC3E}">
        <p14:creationId xmlns:p14="http://schemas.microsoft.com/office/powerpoint/2010/main" val="1560463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Distance Between Parallel Lines </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4" y="1698735"/>
            <a:ext cx="9122276" cy="31971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dirty="0">
                <a:solidFill>
                  <a:schemeClr val="tx1"/>
                </a:solidFill>
              </a:rPr>
              <a:t>Check</a:t>
            </a:r>
            <a:endParaRPr lang="en-US" sz="2800" dirty="0"/>
          </a:p>
          <a:p>
            <a:r>
              <a:rPr lang="en-US" sz="2800" dirty="0"/>
              <a:t>Find the distance between parallel lines </a:t>
            </a:r>
            <a:r>
              <a:rPr lang="en-US" sz="2800" dirty="0">
                <a:solidFill>
                  <a:srgbClr val="44546A"/>
                </a:solidFill>
                <a:effectLst/>
                <a:latin typeface="Cambria Math" panose="02040503050406030204" pitchFamily="18" charset="0"/>
                <a:ea typeface="Calibri" panose="020F0502020204030204" pitchFamily="34" charset="0"/>
                <a:cs typeface="Cambria Math" panose="02040503050406030204" pitchFamily="18" charset="0"/>
              </a:rPr>
              <a:t>𝒶 </a:t>
            </a:r>
            <a:r>
              <a:rPr lang="en-US" sz="2800" dirty="0">
                <a:latin typeface="Proxima Nova" panose="02000506030000020004" pitchFamily="50" charset="0"/>
                <a:ea typeface="Calibri" panose="020F0502020204030204" pitchFamily="34" charset="0"/>
                <a:cs typeface="Times New Roman" panose="02020603050405020304" pitchFamily="18" charset="0"/>
              </a:rPr>
              <a:t>and </a:t>
            </a:r>
            <a:r>
              <a:rPr lang="en-US" sz="2800" dirty="0">
                <a:solidFill>
                  <a:srgbClr val="44546A"/>
                </a:solidFill>
                <a:effectLst/>
                <a:latin typeface="Cambria Math" panose="02040503050406030204" pitchFamily="18" charset="0"/>
                <a:ea typeface="Calibri" panose="020F0502020204030204" pitchFamily="34" charset="0"/>
                <a:cs typeface="Cambria Math" panose="02040503050406030204" pitchFamily="18" charset="0"/>
              </a:rPr>
              <a:t>𝒷 </a:t>
            </a:r>
            <a:r>
              <a:rPr lang="en-US" sz="2800" dirty="0"/>
              <a:t>with equations </a:t>
            </a:r>
            <a:r>
              <a:rPr lang="en-US" sz="2800" i="1" dirty="0"/>
              <a:t>x </a:t>
            </a:r>
            <a:r>
              <a:rPr lang="en-US" sz="2800" dirty="0"/>
              <a:t>+ 3</a:t>
            </a:r>
            <a:r>
              <a:rPr lang="en-US" sz="2800" i="1" dirty="0"/>
              <a:t>y </a:t>
            </a:r>
            <a:r>
              <a:rPr lang="en-US" sz="2800" dirty="0"/>
              <a:t>= 6 and </a:t>
            </a:r>
            <a:r>
              <a:rPr lang="en-US" sz="2800" i="1" dirty="0"/>
              <a:t>x </a:t>
            </a:r>
            <a:r>
              <a:rPr lang="en-US" sz="2800" dirty="0"/>
              <a:t>+ 3</a:t>
            </a:r>
            <a:r>
              <a:rPr lang="en-US" sz="2800" i="1" dirty="0"/>
              <a:t>y </a:t>
            </a:r>
            <a:r>
              <a:rPr lang="en-US" sz="2800" dirty="0"/>
              <a:t>= −14, respectively. Round to the nearest hundredth, if necessary. </a:t>
            </a:r>
          </a:p>
          <a:p>
            <a:r>
              <a:rPr lang="en-US" sz="2800" dirty="0">
                <a:solidFill>
                  <a:srgbClr val="FF0000"/>
                </a:solidFill>
                <a:uFill>
                  <a:solidFill>
                    <a:schemeClr val="tx2"/>
                  </a:solidFill>
                </a:uFill>
              </a:rPr>
              <a:t>6.32</a:t>
            </a:r>
            <a:r>
              <a:rPr lang="en-IN" sz="2800" dirty="0">
                <a:solidFill>
                  <a:srgbClr val="FF0000"/>
                </a:solidFill>
              </a:rPr>
              <a:t> units</a:t>
            </a:r>
            <a:endParaRPr lang="en-US" sz="2800" dirty="0">
              <a:solidFill>
                <a:srgbClr val="FF0000"/>
              </a:solidFill>
            </a:endParaRPr>
          </a:p>
        </p:txBody>
      </p:sp>
    </p:spTree>
    <p:extLst>
      <p:ext uri="{BB962C8B-B14F-4D97-AF65-F5344CB8AC3E}">
        <p14:creationId xmlns:p14="http://schemas.microsoft.com/office/powerpoint/2010/main" val="141861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4401205"/>
          </a:xfrm>
          <a:prstGeom prst="rect">
            <a:avLst/>
          </a:prstGeom>
          <a:noFill/>
        </p:spPr>
        <p:txBody>
          <a:bodyPr wrap="square" rtlCol="0">
            <a:spAutoFit/>
          </a:bodyPr>
          <a:lstStyle/>
          <a:p>
            <a:r>
              <a:rPr lang="en-IN" sz="2800" b="1" dirty="0"/>
              <a:t>MA.912.GR.1.1</a:t>
            </a:r>
          </a:p>
          <a:p>
            <a:r>
              <a:rPr lang="en-US" sz="2800" dirty="0">
                <a:solidFill>
                  <a:schemeClr val="tx2"/>
                </a:solidFill>
              </a:rPr>
              <a:t>Prove relationships and theorems about lines and angles. Solve mathematical and real-world problems involving postulates, relationships and theorems of lines and angles. </a:t>
            </a:r>
          </a:p>
          <a:p>
            <a:endParaRPr lang="en-US" sz="2800" dirty="0"/>
          </a:p>
          <a:p>
            <a:r>
              <a:rPr lang="en-US" sz="2800" b="1" dirty="0"/>
              <a:t>MA.912.GR.3.3</a:t>
            </a:r>
          </a:p>
          <a:p>
            <a:r>
              <a:rPr lang="en-US" sz="2800" dirty="0">
                <a:solidFill>
                  <a:schemeClr val="tx2"/>
                </a:solidFill>
              </a:rPr>
              <a:t>Use coordinate geometry to solve mathematical and real-world geometric problems involving lines, circles, triangles and quadrilaterals. </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Florida’s B.E.S.T. Standards for Mathematics</a:t>
            </a:r>
            <a:endParaRPr lang="en-US" sz="2800" dirty="0">
              <a:solidFill>
                <a:srgbClr val="0070C0"/>
              </a:solidFill>
            </a:endParaRPr>
          </a:p>
        </p:txBody>
      </p:sp>
    </p:spTree>
    <p:extLst>
      <p:ext uri="{BB962C8B-B14F-4D97-AF65-F5344CB8AC3E}">
        <p14:creationId xmlns:p14="http://schemas.microsoft.com/office/powerpoint/2010/main" val="2020675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
        <p:nvSpPr>
          <p:cNvPr id="6" name="Content Placeholder 2">
            <a:extLst>
              <a:ext uri="{FF2B5EF4-FFF2-40B4-BE49-F238E27FC236}">
                <a16:creationId xmlns:a16="http://schemas.microsoft.com/office/drawing/2014/main" id="{A8E898F8-389E-3F4C-B5FF-C53A28BA732A}"/>
              </a:ext>
            </a:extLst>
          </p:cNvPr>
          <p:cNvSpPr txBox="1">
            <a:spLocks/>
          </p:cNvSpPr>
          <p:nvPr/>
        </p:nvSpPr>
        <p:spPr>
          <a:xfrm>
            <a:off x="459872" y="1707845"/>
            <a:ext cx="9217527" cy="144510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Find the distance between the given line and point. Round each answer to the nearest hundredth if necessary.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A8E898F8-389E-3F4C-B5FF-C53A28BA732A}"/>
                  </a:ext>
                </a:extLst>
              </p:cNvPr>
              <p:cNvSpPr txBox="1">
                <a:spLocks/>
              </p:cNvSpPr>
              <p:nvPr/>
            </p:nvSpPr>
            <p:spPr>
              <a:xfrm>
                <a:off x="459872" y="3241718"/>
                <a:ext cx="4868873" cy="185721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1.</a:t>
                </a:r>
                <a:r>
                  <a:rPr lang="en-IN" sz="2800" dirty="0"/>
                  <a:t> </a:t>
                </a:r>
                <a14:m>
                  <m:oMath xmlns:m="http://schemas.openxmlformats.org/officeDocument/2006/math">
                    <m:r>
                      <a:rPr lang="en-IN" sz="2800" i="1">
                        <a:latin typeface="Cambria Math" panose="02040503050406030204" pitchFamily="18" charset="0"/>
                      </a:rPr>
                      <m:t>𝑦</m:t>
                    </m:r>
                    <m:r>
                      <a:rPr lang="en-US" sz="2800" i="1">
                        <a:latin typeface="Cambria Math" panose="02040503050406030204" pitchFamily="18" charset="0"/>
                      </a:rPr>
                      <m:t>=</m:t>
                    </m:r>
                    <m:r>
                      <a:rPr lang="en-IN" sz="2800" i="1">
                        <a:latin typeface="Cambria Math" panose="02040503050406030204" pitchFamily="18" charset="0"/>
                      </a:rPr>
                      <m:t>−</m:t>
                    </m:r>
                    <m:f>
                      <m:fPr>
                        <m:ctrlPr>
                          <a:rPr lang="en-IN" sz="2800" i="1">
                            <a:latin typeface="Cambria Math" panose="02040503050406030204" pitchFamily="18" charset="0"/>
                          </a:rPr>
                        </m:ctrlPr>
                      </m:fPr>
                      <m:num>
                        <m:r>
                          <a:rPr lang="en-IN" sz="2800" i="1">
                            <a:latin typeface="Cambria Math" panose="02040503050406030204" pitchFamily="18" charset="0"/>
                          </a:rPr>
                          <m:t>2</m:t>
                        </m:r>
                      </m:num>
                      <m:den>
                        <m:r>
                          <a:rPr lang="en-IN" sz="2800" i="1">
                            <a:latin typeface="Cambria Math" panose="02040503050406030204" pitchFamily="18" charset="0"/>
                          </a:rPr>
                          <m:t>5</m:t>
                        </m:r>
                      </m:den>
                    </m:f>
                    <m:r>
                      <a:rPr lang="en-IN" sz="2800" i="1">
                        <a:latin typeface="Cambria Math" panose="02040503050406030204" pitchFamily="18" charset="0"/>
                      </a:rPr>
                      <m:t>𝑥</m:t>
                    </m:r>
                    <m:r>
                      <a:rPr lang="en-IN" sz="2800" i="1">
                        <a:latin typeface="Cambria Math" panose="02040503050406030204" pitchFamily="18" charset="0"/>
                      </a:rPr>
                      <m:t>−7, (7, −4)</m:t>
                    </m:r>
                  </m:oMath>
                </a14:m>
                <a:r>
                  <a:rPr lang="en-US" sz="2800" dirty="0"/>
                  <a:t> </a:t>
                </a:r>
              </a:p>
              <a:p>
                <a:endParaRPr lang="en-US" sz="2800" b="1" dirty="0">
                  <a:solidFill>
                    <a:schemeClr val="tx1"/>
                  </a:solidFill>
                </a:endParaRPr>
              </a:p>
              <a:p>
                <a:r>
                  <a:rPr lang="en-US" sz="2800" b="1" dirty="0">
                    <a:solidFill>
                      <a:schemeClr val="tx1"/>
                    </a:solidFill>
                  </a:rPr>
                  <a:t>2. </a:t>
                </a:r>
                <a:r>
                  <a:rPr lang="en-US" sz="2800" i="1" dirty="0"/>
                  <a:t>y</a:t>
                </a:r>
                <a:r>
                  <a:rPr lang="en-US" sz="2800" dirty="0"/>
                  <a:t> = 2</a:t>
                </a:r>
                <a:r>
                  <a:rPr lang="en-US" sz="2800" i="1" dirty="0"/>
                  <a:t>x</a:t>
                </a:r>
                <a:r>
                  <a:rPr lang="en-US" sz="2800" dirty="0"/>
                  <a:t> + 10, (2, 4)</a:t>
                </a:r>
              </a:p>
            </p:txBody>
          </p:sp>
        </mc:Choice>
        <mc:Fallback xmlns="">
          <p:sp>
            <p:nvSpPr>
              <p:cNvPr id="11" name="Content Placeholder 2">
                <a:extLst>
                  <a:ext uri="{FF2B5EF4-FFF2-40B4-BE49-F238E27FC236}">
                    <a16:creationId xmlns:a16="http://schemas.microsoft.com/office/drawing/2014/main" id="{A8E898F8-389E-3F4C-B5FF-C53A28BA732A}"/>
                  </a:ext>
                </a:extLst>
              </p:cNvPr>
              <p:cNvSpPr txBox="1">
                <a:spLocks noRot="1" noChangeAspect="1" noMove="1" noResize="1" noEditPoints="1" noAdjustHandles="1" noChangeArrowheads="1" noChangeShapeType="1" noTextEdit="1"/>
              </p:cNvSpPr>
              <p:nvPr/>
            </p:nvSpPr>
            <p:spPr>
              <a:xfrm>
                <a:off x="459872" y="3241718"/>
                <a:ext cx="4868873" cy="1857219"/>
              </a:xfrm>
              <a:prstGeom prst="rect">
                <a:avLst/>
              </a:prstGeom>
              <a:blipFill>
                <a:blip r:embed="rId3"/>
                <a:stretch>
                  <a:fillRect l="-2503" b="-9211"/>
                </a:stretch>
              </a:blipFill>
            </p:spPr>
            <p:txBody>
              <a:bodyPr/>
              <a:lstStyle/>
              <a:p>
                <a:r>
                  <a:rPr lang="en-US">
                    <a:noFill/>
                  </a:rPr>
                  <a:t> </a:t>
                </a:r>
              </a:p>
            </p:txBody>
          </p:sp>
        </mc:Fallback>
      </mc:AlternateContent>
    </p:spTree>
    <p:extLst>
      <p:ext uri="{BB962C8B-B14F-4D97-AF65-F5344CB8AC3E}">
        <p14:creationId xmlns:p14="http://schemas.microsoft.com/office/powerpoint/2010/main" val="420292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
        <p:nvSpPr>
          <p:cNvPr id="6" name="Content Placeholder 2">
            <a:extLst>
              <a:ext uri="{FF2B5EF4-FFF2-40B4-BE49-F238E27FC236}">
                <a16:creationId xmlns:a16="http://schemas.microsoft.com/office/drawing/2014/main" id="{A8E898F8-389E-3F4C-B5FF-C53A28BA732A}"/>
              </a:ext>
            </a:extLst>
          </p:cNvPr>
          <p:cNvSpPr txBox="1">
            <a:spLocks/>
          </p:cNvSpPr>
          <p:nvPr/>
        </p:nvSpPr>
        <p:spPr>
          <a:xfrm>
            <a:off x="459872" y="1707845"/>
            <a:ext cx="9217527" cy="107345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Find the distance between the given parallel lines. Round each answer to the nearest hundredth, if necessary. </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60EA705-FE11-4EEB-8D6B-3FB7A9D9B266}"/>
                  </a:ext>
                </a:extLst>
              </p:cNvPr>
              <p:cNvSpPr txBox="1">
                <a:spLocks/>
              </p:cNvSpPr>
              <p:nvPr/>
            </p:nvSpPr>
            <p:spPr>
              <a:xfrm>
                <a:off x="459872" y="3241718"/>
                <a:ext cx="5793783" cy="185721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3.</a:t>
                </a:r>
                <a:r>
                  <a:rPr lang="en-IN" sz="2800" dirty="0"/>
                  <a:t> </a:t>
                </a:r>
                <a14:m>
                  <m:oMath xmlns:m="http://schemas.openxmlformats.org/officeDocument/2006/math">
                    <m:r>
                      <a:rPr lang="en-IN" sz="2800" i="1">
                        <a:latin typeface="Cambria Math" panose="02040503050406030204" pitchFamily="18" charset="0"/>
                      </a:rPr>
                      <m:t>𝑦</m:t>
                    </m:r>
                    <m:r>
                      <a:rPr lang="en-US" sz="2800" i="1">
                        <a:latin typeface="Cambria Math" panose="02040503050406030204" pitchFamily="18" charset="0"/>
                      </a:rPr>
                      <m:t>=</m:t>
                    </m:r>
                    <m:r>
                      <a:rPr lang="en-IN" sz="2800" i="1">
                        <a:latin typeface="Cambria Math" panose="02040503050406030204" pitchFamily="18" charset="0"/>
                      </a:rPr>
                      <m:t>−</m:t>
                    </m:r>
                    <m:f>
                      <m:fPr>
                        <m:ctrlPr>
                          <a:rPr lang="en-IN" sz="2800" i="1">
                            <a:latin typeface="Cambria Math" panose="02040503050406030204" pitchFamily="18" charset="0"/>
                          </a:rPr>
                        </m:ctrlPr>
                      </m:fPr>
                      <m:num>
                        <m:r>
                          <a:rPr lang="en-IN" sz="2800" i="1">
                            <a:latin typeface="Cambria Math" panose="02040503050406030204" pitchFamily="18" charset="0"/>
                          </a:rPr>
                          <m:t>1</m:t>
                        </m:r>
                      </m:num>
                      <m:den>
                        <m:r>
                          <a:rPr lang="en-IN" sz="2800" i="1">
                            <a:latin typeface="Cambria Math" panose="02040503050406030204" pitchFamily="18" charset="0"/>
                          </a:rPr>
                          <m:t>3</m:t>
                        </m:r>
                      </m:den>
                    </m:f>
                    <m:r>
                      <a:rPr lang="en-IN" sz="2800" i="1">
                        <a:latin typeface="Cambria Math" panose="02040503050406030204" pitchFamily="18" charset="0"/>
                      </a:rPr>
                      <m:t>𝑥</m:t>
                    </m:r>
                    <m:r>
                      <a:rPr lang="en-IN" sz="2800" i="1">
                        <a:latin typeface="Cambria Math" panose="02040503050406030204" pitchFamily="18" charset="0"/>
                      </a:rPr>
                      <m:t>+5; </m:t>
                    </m:r>
                    <m:r>
                      <a:rPr lang="en-IN" sz="2800" i="1">
                        <a:latin typeface="Cambria Math" panose="02040503050406030204" pitchFamily="18" charset="0"/>
                      </a:rPr>
                      <m:t>𝑦</m:t>
                    </m:r>
                    <m:r>
                      <a:rPr lang="en-IN" sz="2800" i="1">
                        <a:latin typeface="Cambria Math" panose="02040503050406030204" pitchFamily="18" charset="0"/>
                      </a:rPr>
                      <m:t>=−</m:t>
                    </m:r>
                    <m:f>
                      <m:fPr>
                        <m:ctrlPr>
                          <a:rPr lang="en-IN" sz="2800" i="1">
                            <a:latin typeface="Cambria Math" panose="02040503050406030204" pitchFamily="18" charset="0"/>
                          </a:rPr>
                        </m:ctrlPr>
                      </m:fPr>
                      <m:num>
                        <m:r>
                          <a:rPr lang="en-IN" sz="2800" i="1">
                            <a:latin typeface="Cambria Math" panose="02040503050406030204" pitchFamily="18" charset="0"/>
                          </a:rPr>
                          <m:t>1</m:t>
                        </m:r>
                      </m:num>
                      <m:den>
                        <m:r>
                          <a:rPr lang="en-IN" sz="2800" i="1">
                            <a:latin typeface="Cambria Math" panose="02040503050406030204" pitchFamily="18" charset="0"/>
                          </a:rPr>
                          <m:t>3</m:t>
                        </m:r>
                      </m:den>
                    </m:f>
                    <m:r>
                      <a:rPr lang="en-IN" sz="2800" i="1">
                        <a:latin typeface="Cambria Math" panose="02040503050406030204" pitchFamily="18" charset="0"/>
                      </a:rPr>
                      <m:t>𝑥</m:t>
                    </m:r>
                    <m:r>
                      <a:rPr lang="en-IN" sz="2800" i="1">
                        <a:latin typeface="Cambria Math" panose="02040503050406030204" pitchFamily="18" charset="0"/>
                      </a:rPr>
                      <m:t>+8</m:t>
                    </m:r>
                  </m:oMath>
                </a14:m>
                <a:endParaRPr lang="en-US" sz="2800" dirty="0"/>
              </a:p>
              <a:p>
                <a:endParaRPr lang="en-US" sz="2800" b="1" dirty="0">
                  <a:solidFill>
                    <a:schemeClr val="tx1"/>
                  </a:solidFill>
                </a:endParaRPr>
              </a:p>
              <a:p>
                <a:r>
                  <a:rPr lang="en-US" sz="2800" b="1" dirty="0">
                    <a:solidFill>
                      <a:schemeClr val="tx1"/>
                    </a:solidFill>
                  </a:rPr>
                  <a:t>4. </a:t>
                </a:r>
                <a:r>
                  <a:rPr lang="en-US" sz="2800" i="1" dirty="0"/>
                  <a:t>y</a:t>
                </a:r>
                <a:r>
                  <a:rPr lang="en-US" sz="2800" dirty="0"/>
                  <a:t> = 4</a:t>
                </a:r>
                <a:r>
                  <a:rPr lang="en-US" sz="2800" i="1" dirty="0"/>
                  <a:t>x</a:t>
                </a:r>
                <a:r>
                  <a:rPr lang="en-US" sz="2800" dirty="0"/>
                  <a:t> – 6, </a:t>
                </a:r>
                <a:r>
                  <a:rPr lang="en-US" sz="2800" i="1" dirty="0"/>
                  <a:t>y</a:t>
                </a:r>
                <a:r>
                  <a:rPr lang="en-US" sz="2800" dirty="0"/>
                  <a:t> = 4</a:t>
                </a:r>
                <a:r>
                  <a:rPr lang="en-US" sz="2800" i="1" dirty="0"/>
                  <a:t>x</a:t>
                </a:r>
                <a:r>
                  <a:rPr lang="en-US" sz="2800" dirty="0"/>
                  <a:t> – 12</a:t>
                </a:r>
                <a:endParaRPr lang="en-US" sz="2800" i="1" dirty="0"/>
              </a:p>
            </p:txBody>
          </p:sp>
        </mc:Choice>
        <mc:Fallback xmlns="">
          <p:sp>
            <p:nvSpPr>
              <p:cNvPr id="8" name="Content Placeholder 2">
                <a:extLst>
                  <a:ext uri="{FF2B5EF4-FFF2-40B4-BE49-F238E27FC236}">
                    <a16:creationId xmlns:a16="http://schemas.microsoft.com/office/drawing/2014/main" id="{A60EA705-FE11-4EEB-8D6B-3FB7A9D9B266}"/>
                  </a:ext>
                </a:extLst>
              </p:cNvPr>
              <p:cNvSpPr txBox="1">
                <a:spLocks noRot="1" noChangeAspect="1" noMove="1" noResize="1" noEditPoints="1" noAdjustHandles="1" noChangeArrowheads="1" noChangeShapeType="1" noTextEdit="1"/>
              </p:cNvSpPr>
              <p:nvPr/>
            </p:nvSpPr>
            <p:spPr>
              <a:xfrm>
                <a:off x="459872" y="3241718"/>
                <a:ext cx="5793783" cy="1857219"/>
              </a:xfrm>
              <a:prstGeom prst="rect">
                <a:avLst/>
              </a:prstGeom>
              <a:blipFill>
                <a:blip r:embed="rId3"/>
                <a:stretch>
                  <a:fillRect l="-2103" b="-9211"/>
                </a:stretch>
              </a:blipFill>
            </p:spPr>
            <p:txBody>
              <a:bodyPr/>
              <a:lstStyle/>
              <a:p>
                <a:r>
                  <a:rPr lang="en-US">
                    <a:noFill/>
                  </a:rPr>
                  <a:t> </a:t>
                </a:r>
              </a:p>
            </p:txBody>
          </p:sp>
        </mc:Fallback>
      </mc:AlternateContent>
    </p:spTree>
    <p:extLst>
      <p:ext uri="{BB962C8B-B14F-4D97-AF65-F5344CB8AC3E}">
        <p14:creationId xmlns:p14="http://schemas.microsoft.com/office/powerpoint/2010/main" val="3333075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
        <p:nvSpPr>
          <p:cNvPr id="6" name="Content Placeholder 2">
            <a:extLst>
              <a:ext uri="{FF2B5EF4-FFF2-40B4-BE49-F238E27FC236}">
                <a16:creationId xmlns:a16="http://schemas.microsoft.com/office/drawing/2014/main" id="{A8E898F8-389E-3F4C-B5FF-C53A28BA732A}"/>
              </a:ext>
            </a:extLst>
          </p:cNvPr>
          <p:cNvSpPr txBox="1">
            <a:spLocks/>
          </p:cNvSpPr>
          <p:nvPr/>
        </p:nvSpPr>
        <p:spPr>
          <a:xfrm>
            <a:off x="459872" y="1707845"/>
            <a:ext cx="9217527" cy="144510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Find the distance between the given line and point. Round each answer to the nearest hundredth if necessary.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A8E898F8-389E-3F4C-B5FF-C53A28BA732A}"/>
                  </a:ext>
                </a:extLst>
              </p:cNvPr>
              <p:cNvSpPr txBox="1">
                <a:spLocks/>
              </p:cNvSpPr>
              <p:nvPr/>
            </p:nvSpPr>
            <p:spPr>
              <a:xfrm>
                <a:off x="459872" y="3241718"/>
                <a:ext cx="6676652" cy="185721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1.</a:t>
                </a:r>
                <a:r>
                  <a:rPr lang="en-IN" sz="2800" dirty="0"/>
                  <a:t> </a:t>
                </a:r>
                <a14:m>
                  <m:oMath xmlns:m="http://schemas.openxmlformats.org/officeDocument/2006/math">
                    <m:r>
                      <a:rPr lang="en-IN" sz="2800" i="1">
                        <a:latin typeface="Cambria Math" panose="02040503050406030204" pitchFamily="18" charset="0"/>
                      </a:rPr>
                      <m:t>𝑦</m:t>
                    </m:r>
                    <m:r>
                      <a:rPr lang="en-US" sz="2800" i="1">
                        <a:latin typeface="Cambria Math" panose="02040503050406030204" pitchFamily="18" charset="0"/>
                      </a:rPr>
                      <m:t>=</m:t>
                    </m:r>
                    <m:r>
                      <a:rPr lang="en-IN" sz="2800" i="1">
                        <a:latin typeface="Cambria Math" panose="02040503050406030204" pitchFamily="18" charset="0"/>
                      </a:rPr>
                      <m:t>−</m:t>
                    </m:r>
                    <m:f>
                      <m:fPr>
                        <m:ctrlPr>
                          <a:rPr lang="en-IN" sz="2800" i="1">
                            <a:latin typeface="Cambria Math" panose="02040503050406030204" pitchFamily="18" charset="0"/>
                          </a:rPr>
                        </m:ctrlPr>
                      </m:fPr>
                      <m:num>
                        <m:r>
                          <a:rPr lang="en-IN" sz="2800" i="1">
                            <a:latin typeface="Cambria Math" panose="02040503050406030204" pitchFamily="18" charset="0"/>
                          </a:rPr>
                          <m:t>2</m:t>
                        </m:r>
                      </m:num>
                      <m:den>
                        <m:r>
                          <a:rPr lang="en-IN" sz="2800" i="1">
                            <a:latin typeface="Cambria Math" panose="02040503050406030204" pitchFamily="18" charset="0"/>
                          </a:rPr>
                          <m:t>5</m:t>
                        </m:r>
                      </m:den>
                    </m:f>
                    <m:r>
                      <a:rPr lang="en-IN" sz="2800" i="1">
                        <a:latin typeface="Cambria Math" panose="02040503050406030204" pitchFamily="18" charset="0"/>
                      </a:rPr>
                      <m:t>𝑥</m:t>
                    </m:r>
                    <m:r>
                      <a:rPr lang="en-IN" sz="2800" i="1">
                        <a:latin typeface="Cambria Math" panose="02040503050406030204" pitchFamily="18" charset="0"/>
                      </a:rPr>
                      <m:t>−7, </m:t>
                    </m:r>
                    <m:d>
                      <m:dPr>
                        <m:ctrlPr>
                          <a:rPr lang="en-IN" sz="2800" i="1">
                            <a:latin typeface="Cambria Math" panose="02040503050406030204" pitchFamily="18" charset="0"/>
                          </a:rPr>
                        </m:ctrlPr>
                      </m:dPr>
                      <m:e>
                        <m:r>
                          <a:rPr lang="en-IN" sz="2800" i="1">
                            <a:latin typeface="Cambria Math" panose="02040503050406030204" pitchFamily="18" charset="0"/>
                          </a:rPr>
                          <m:t>7, −4</m:t>
                        </m:r>
                      </m:e>
                    </m:d>
                  </m:oMath>
                </a14:m>
                <a:r>
                  <a:rPr lang="en-US" sz="2800" dirty="0"/>
                  <a:t>   </a:t>
                </a:r>
                <a:r>
                  <a:rPr lang="en-US" sz="2800" dirty="0">
                    <a:solidFill>
                      <a:srgbClr val="FF0000"/>
                    </a:solidFill>
                  </a:rPr>
                  <a:t>5.39 units </a:t>
                </a:r>
              </a:p>
              <a:p>
                <a:endParaRPr lang="en-US" sz="2800" b="1" dirty="0">
                  <a:solidFill>
                    <a:schemeClr val="tx1"/>
                  </a:solidFill>
                </a:endParaRPr>
              </a:p>
              <a:p>
                <a:r>
                  <a:rPr lang="en-US" sz="2800" b="1" dirty="0">
                    <a:solidFill>
                      <a:schemeClr val="tx1"/>
                    </a:solidFill>
                  </a:rPr>
                  <a:t>2. </a:t>
                </a:r>
                <a:r>
                  <a:rPr lang="en-US" sz="2800" i="1" dirty="0"/>
                  <a:t>y</a:t>
                </a:r>
                <a:r>
                  <a:rPr lang="en-US" sz="2800" dirty="0"/>
                  <a:t> = 2</a:t>
                </a:r>
                <a:r>
                  <a:rPr lang="en-US" sz="2800" i="1" dirty="0"/>
                  <a:t>x</a:t>
                </a:r>
                <a:r>
                  <a:rPr lang="en-US" sz="2800" dirty="0"/>
                  <a:t> + 10, (2, 4)   </a:t>
                </a:r>
                <a:r>
                  <a:rPr lang="en-US" sz="2800" dirty="0">
                    <a:solidFill>
                      <a:srgbClr val="FF0000"/>
                    </a:solidFill>
                  </a:rPr>
                  <a:t>4.47 units </a:t>
                </a:r>
                <a:endParaRPr lang="en-US" sz="2800" dirty="0"/>
              </a:p>
            </p:txBody>
          </p:sp>
        </mc:Choice>
        <mc:Fallback xmlns="">
          <p:sp>
            <p:nvSpPr>
              <p:cNvPr id="11" name="Content Placeholder 2">
                <a:extLst>
                  <a:ext uri="{FF2B5EF4-FFF2-40B4-BE49-F238E27FC236}">
                    <a16:creationId xmlns:a16="http://schemas.microsoft.com/office/drawing/2014/main" id="{A8E898F8-389E-3F4C-B5FF-C53A28BA732A}"/>
                  </a:ext>
                </a:extLst>
              </p:cNvPr>
              <p:cNvSpPr txBox="1">
                <a:spLocks noRot="1" noChangeAspect="1" noMove="1" noResize="1" noEditPoints="1" noAdjustHandles="1" noChangeArrowheads="1" noChangeShapeType="1" noTextEdit="1"/>
              </p:cNvSpPr>
              <p:nvPr/>
            </p:nvSpPr>
            <p:spPr>
              <a:xfrm>
                <a:off x="459872" y="3241718"/>
                <a:ext cx="6676652" cy="1857219"/>
              </a:xfrm>
              <a:prstGeom prst="rect">
                <a:avLst/>
              </a:prstGeom>
              <a:blipFill>
                <a:blip r:embed="rId3"/>
                <a:stretch>
                  <a:fillRect l="-1825" b="-9211"/>
                </a:stretch>
              </a:blipFill>
            </p:spPr>
            <p:txBody>
              <a:bodyPr/>
              <a:lstStyle/>
              <a:p>
                <a:r>
                  <a:rPr lang="en-US">
                    <a:noFill/>
                  </a:rPr>
                  <a:t> </a:t>
                </a:r>
              </a:p>
            </p:txBody>
          </p:sp>
        </mc:Fallback>
      </mc:AlternateContent>
    </p:spTree>
    <p:extLst>
      <p:ext uri="{BB962C8B-B14F-4D97-AF65-F5344CB8AC3E}">
        <p14:creationId xmlns:p14="http://schemas.microsoft.com/office/powerpoint/2010/main" val="4072065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
        <p:nvSpPr>
          <p:cNvPr id="6" name="Content Placeholder 2">
            <a:extLst>
              <a:ext uri="{FF2B5EF4-FFF2-40B4-BE49-F238E27FC236}">
                <a16:creationId xmlns:a16="http://schemas.microsoft.com/office/drawing/2014/main" id="{A8E898F8-389E-3F4C-B5FF-C53A28BA732A}"/>
              </a:ext>
            </a:extLst>
          </p:cNvPr>
          <p:cNvSpPr txBox="1">
            <a:spLocks/>
          </p:cNvSpPr>
          <p:nvPr/>
        </p:nvSpPr>
        <p:spPr>
          <a:xfrm>
            <a:off x="459872" y="1707845"/>
            <a:ext cx="9217527" cy="107345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Find the distance between the given parallel lines. Round each answer to the nearest hundredth, if necessary. </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60EA705-FE11-4EEB-8D6B-3FB7A9D9B266}"/>
                  </a:ext>
                </a:extLst>
              </p:cNvPr>
              <p:cNvSpPr txBox="1">
                <a:spLocks/>
              </p:cNvSpPr>
              <p:nvPr/>
            </p:nvSpPr>
            <p:spPr>
              <a:xfrm>
                <a:off x="459872" y="3241718"/>
                <a:ext cx="8621066" cy="185721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3.</a:t>
                </a:r>
                <a:r>
                  <a:rPr lang="en-IN" sz="2800" dirty="0"/>
                  <a:t> </a:t>
                </a:r>
                <a14:m>
                  <m:oMath xmlns:m="http://schemas.openxmlformats.org/officeDocument/2006/math">
                    <m:r>
                      <a:rPr lang="en-IN" sz="2800" i="1">
                        <a:latin typeface="Cambria Math" panose="02040503050406030204" pitchFamily="18" charset="0"/>
                      </a:rPr>
                      <m:t>𝑦</m:t>
                    </m:r>
                    <m:r>
                      <a:rPr lang="en-US" sz="2800" i="1">
                        <a:latin typeface="Cambria Math" panose="02040503050406030204" pitchFamily="18" charset="0"/>
                      </a:rPr>
                      <m:t>=</m:t>
                    </m:r>
                    <m:r>
                      <a:rPr lang="en-IN" sz="2800" i="1">
                        <a:latin typeface="Cambria Math" panose="02040503050406030204" pitchFamily="18" charset="0"/>
                      </a:rPr>
                      <m:t>−</m:t>
                    </m:r>
                    <m:f>
                      <m:fPr>
                        <m:ctrlPr>
                          <a:rPr lang="en-IN" sz="2800" i="1">
                            <a:latin typeface="Cambria Math" panose="02040503050406030204" pitchFamily="18" charset="0"/>
                          </a:rPr>
                        </m:ctrlPr>
                      </m:fPr>
                      <m:num>
                        <m:r>
                          <a:rPr lang="en-IN" sz="2800" i="1">
                            <a:latin typeface="Cambria Math" panose="02040503050406030204" pitchFamily="18" charset="0"/>
                          </a:rPr>
                          <m:t>1</m:t>
                        </m:r>
                      </m:num>
                      <m:den>
                        <m:r>
                          <a:rPr lang="en-IN" sz="2800" i="1">
                            <a:latin typeface="Cambria Math" panose="02040503050406030204" pitchFamily="18" charset="0"/>
                          </a:rPr>
                          <m:t>3</m:t>
                        </m:r>
                      </m:den>
                    </m:f>
                    <m:r>
                      <a:rPr lang="en-IN" sz="2800" i="1">
                        <a:latin typeface="Cambria Math" panose="02040503050406030204" pitchFamily="18" charset="0"/>
                      </a:rPr>
                      <m:t>𝑥</m:t>
                    </m:r>
                    <m:r>
                      <a:rPr lang="en-IN" sz="2800" i="1">
                        <a:latin typeface="Cambria Math" panose="02040503050406030204" pitchFamily="18" charset="0"/>
                      </a:rPr>
                      <m:t>+5; </m:t>
                    </m:r>
                    <m:r>
                      <a:rPr lang="en-IN" sz="2800" i="1">
                        <a:latin typeface="Cambria Math" panose="02040503050406030204" pitchFamily="18" charset="0"/>
                      </a:rPr>
                      <m:t>𝑦</m:t>
                    </m:r>
                    <m:r>
                      <a:rPr lang="en-IN" sz="2800" i="1">
                        <a:latin typeface="Cambria Math" panose="02040503050406030204" pitchFamily="18" charset="0"/>
                      </a:rPr>
                      <m:t>=−</m:t>
                    </m:r>
                    <m:f>
                      <m:fPr>
                        <m:ctrlPr>
                          <a:rPr lang="en-IN" sz="2800" i="1">
                            <a:latin typeface="Cambria Math" panose="02040503050406030204" pitchFamily="18" charset="0"/>
                          </a:rPr>
                        </m:ctrlPr>
                      </m:fPr>
                      <m:num>
                        <m:r>
                          <a:rPr lang="en-IN" sz="2800" i="1">
                            <a:latin typeface="Cambria Math" panose="02040503050406030204" pitchFamily="18" charset="0"/>
                          </a:rPr>
                          <m:t>1</m:t>
                        </m:r>
                      </m:num>
                      <m:den>
                        <m:r>
                          <a:rPr lang="en-IN" sz="2800" i="1">
                            <a:latin typeface="Cambria Math" panose="02040503050406030204" pitchFamily="18" charset="0"/>
                          </a:rPr>
                          <m:t>3</m:t>
                        </m:r>
                      </m:den>
                    </m:f>
                    <m:r>
                      <a:rPr lang="en-IN" sz="2800" i="1">
                        <a:latin typeface="Cambria Math" panose="02040503050406030204" pitchFamily="18" charset="0"/>
                      </a:rPr>
                      <m:t>𝑥</m:t>
                    </m:r>
                    <m:r>
                      <a:rPr lang="en-IN" sz="2800" i="1">
                        <a:latin typeface="Cambria Math" panose="02040503050406030204" pitchFamily="18" charset="0"/>
                      </a:rPr>
                      <m:t>+8</m:t>
                    </m:r>
                  </m:oMath>
                </a14:m>
                <a:r>
                  <a:rPr lang="en-US" sz="2800" dirty="0"/>
                  <a:t>   </a:t>
                </a:r>
                <a:r>
                  <a:rPr lang="en-US" sz="2800" dirty="0">
                    <a:solidFill>
                      <a:srgbClr val="FF0000"/>
                    </a:solidFill>
                  </a:rPr>
                  <a:t>2.85 units </a:t>
                </a:r>
                <a:endParaRPr lang="en-US" sz="2800" dirty="0"/>
              </a:p>
              <a:p>
                <a:endParaRPr lang="en-US" sz="2800" b="1" dirty="0">
                  <a:solidFill>
                    <a:schemeClr val="tx1"/>
                  </a:solidFill>
                </a:endParaRPr>
              </a:p>
              <a:p>
                <a:r>
                  <a:rPr lang="en-US" sz="2800" b="1" dirty="0">
                    <a:solidFill>
                      <a:schemeClr val="tx1"/>
                    </a:solidFill>
                  </a:rPr>
                  <a:t>4. </a:t>
                </a:r>
                <a:r>
                  <a:rPr lang="en-US" sz="2800" i="1" dirty="0"/>
                  <a:t>y</a:t>
                </a:r>
                <a:r>
                  <a:rPr lang="en-US" sz="2800" dirty="0"/>
                  <a:t> = 4</a:t>
                </a:r>
                <a:r>
                  <a:rPr lang="en-US" sz="2800" i="1" dirty="0"/>
                  <a:t>x</a:t>
                </a:r>
                <a:r>
                  <a:rPr lang="en-US" sz="2800" dirty="0"/>
                  <a:t> – 6, </a:t>
                </a:r>
                <a:r>
                  <a:rPr lang="en-US" sz="2800" i="1" dirty="0"/>
                  <a:t>y</a:t>
                </a:r>
                <a:r>
                  <a:rPr lang="en-US" sz="2800" dirty="0"/>
                  <a:t> = 4</a:t>
                </a:r>
                <a:r>
                  <a:rPr lang="en-US" sz="2800" i="1" dirty="0"/>
                  <a:t>x</a:t>
                </a:r>
                <a:r>
                  <a:rPr lang="en-US" sz="2800" dirty="0"/>
                  <a:t> – 12   </a:t>
                </a:r>
                <a:r>
                  <a:rPr lang="en-US" sz="2800" dirty="0">
                    <a:solidFill>
                      <a:srgbClr val="FF0000"/>
                    </a:solidFill>
                  </a:rPr>
                  <a:t>1.46 units</a:t>
                </a:r>
                <a:endParaRPr lang="en-US" sz="2800" i="1" dirty="0">
                  <a:solidFill>
                    <a:srgbClr val="FF0000"/>
                  </a:solidFill>
                </a:endParaRPr>
              </a:p>
            </p:txBody>
          </p:sp>
        </mc:Choice>
        <mc:Fallback xmlns="">
          <p:sp>
            <p:nvSpPr>
              <p:cNvPr id="8" name="Content Placeholder 2">
                <a:extLst>
                  <a:ext uri="{FF2B5EF4-FFF2-40B4-BE49-F238E27FC236}">
                    <a16:creationId xmlns:a16="http://schemas.microsoft.com/office/drawing/2014/main" id="{A60EA705-FE11-4EEB-8D6B-3FB7A9D9B266}"/>
                  </a:ext>
                </a:extLst>
              </p:cNvPr>
              <p:cNvSpPr txBox="1">
                <a:spLocks noRot="1" noChangeAspect="1" noMove="1" noResize="1" noEditPoints="1" noAdjustHandles="1" noChangeArrowheads="1" noChangeShapeType="1" noTextEdit="1"/>
              </p:cNvSpPr>
              <p:nvPr/>
            </p:nvSpPr>
            <p:spPr>
              <a:xfrm>
                <a:off x="459872" y="3241718"/>
                <a:ext cx="8621066" cy="1857219"/>
              </a:xfrm>
              <a:prstGeom prst="rect">
                <a:avLst/>
              </a:prstGeom>
              <a:blipFill>
                <a:blip r:embed="rId3"/>
                <a:stretch>
                  <a:fillRect l="-1413" b="-9211"/>
                </a:stretch>
              </a:blipFill>
            </p:spPr>
            <p:txBody>
              <a:bodyPr/>
              <a:lstStyle/>
              <a:p>
                <a:r>
                  <a:rPr lang="en-US">
                    <a:noFill/>
                  </a:rPr>
                  <a:t> </a:t>
                </a:r>
              </a:p>
            </p:txBody>
          </p:sp>
        </mc:Fallback>
      </mc:AlternateContent>
    </p:spTree>
    <p:extLst>
      <p:ext uri="{BB962C8B-B14F-4D97-AF65-F5344CB8AC3E}">
        <p14:creationId xmlns:p14="http://schemas.microsoft.com/office/powerpoint/2010/main" val="3026337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2246769"/>
          </a:xfrm>
          <a:prstGeom prst="rect">
            <a:avLst/>
          </a:prstGeom>
          <a:noFill/>
        </p:spPr>
        <p:txBody>
          <a:bodyPr wrap="square" rtlCol="0">
            <a:spAutoFit/>
          </a:bodyPr>
          <a:lstStyle/>
          <a:p>
            <a:pPr fontAlgn="t"/>
            <a:r>
              <a:rPr lang="en-US" sz="2800" b="1" dirty="0"/>
              <a:t>MA.K12.MTR.3.1</a:t>
            </a:r>
          </a:p>
          <a:p>
            <a:pPr fontAlgn="t"/>
            <a:r>
              <a:rPr lang="en-US" sz="2800" dirty="0">
                <a:solidFill>
                  <a:schemeClr val="tx2"/>
                </a:solidFill>
              </a:rPr>
              <a:t>Complete tasks with mathematical fluency.</a:t>
            </a:r>
          </a:p>
          <a:p>
            <a:pPr fontAlgn="t"/>
            <a:endParaRPr lang="en-US" sz="2800" dirty="0">
              <a:solidFill>
                <a:schemeClr val="tx2"/>
              </a:solidFill>
            </a:endParaRPr>
          </a:p>
          <a:p>
            <a:pPr fontAlgn="t"/>
            <a:r>
              <a:rPr lang="en-US" sz="2800" b="1" dirty="0"/>
              <a:t>MA.K12.MTR.7.1 </a:t>
            </a:r>
            <a:endParaRPr lang="en-US" sz="2800" dirty="0"/>
          </a:p>
          <a:p>
            <a:pPr fontAlgn="t"/>
            <a:r>
              <a:rPr lang="en-US" sz="2800" dirty="0">
                <a:solidFill>
                  <a:schemeClr val="tx2"/>
                </a:solidFill>
              </a:rPr>
              <a:t>Apply mathematics to real-world contexts.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62285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4"/>
            <a:ext cx="9236577" cy="452150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mj-lt"/>
              </a:rPr>
              <a:t>Content Objective</a:t>
            </a:r>
            <a:br>
              <a:rPr lang="en-US" sz="2800" b="1" dirty="0">
                <a:solidFill>
                  <a:schemeClr val="tx1"/>
                </a:solidFill>
                <a:latin typeface="+mj-lt"/>
              </a:rPr>
            </a:br>
            <a:r>
              <a:rPr lang="en-US" sz="2800" dirty="0"/>
              <a:t>Students use perpendicular lines to find distance.</a:t>
            </a:r>
            <a:r>
              <a:rPr lang="en-US" sz="2800" b="0" i="0" u="none" strike="noStrike" baseline="0" dirty="0"/>
              <a:t> </a:t>
            </a:r>
            <a:br>
              <a:rPr lang="en-US" sz="2800" dirty="0">
                <a:latin typeface="+mj-lt"/>
              </a:rPr>
            </a:br>
            <a:endParaRPr lang="en-US" sz="2800" dirty="0">
              <a:latin typeface="+mj-lt"/>
            </a:endParaRPr>
          </a:p>
          <a:p>
            <a:r>
              <a:rPr lang="en-US" sz="2800" b="1" dirty="0">
                <a:solidFill>
                  <a:schemeClr val="tx1"/>
                </a:solidFill>
                <a:latin typeface="+mj-lt"/>
              </a:rPr>
              <a:t>Language Objectives</a:t>
            </a:r>
            <a:endParaRPr lang="en-US" sz="2800" b="0" i="0" u="none" strike="noStrike" baseline="0" dirty="0">
              <a:latin typeface="Proxima Nova Cond"/>
            </a:endParaRPr>
          </a:p>
          <a:p>
            <a:pPr marL="403200" indent="-403200">
              <a:buFont typeface="Arial" panose="020B0604020202020204" pitchFamily="34" charset="0"/>
              <a:buChar char="•"/>
            </a:pPr>
            <a:r>
              <a:rPr lang="en-US" sz="2800" dirty="0"/>
              <a:t>Students use </a:t>
            </a:r>
            <a:r>
              <a:rPr lang="en-US" sz="2800" i="1" dirty="0"/>
              <a:t>have to, must, </a:t>
            </a:r>
            <a:r>
              <a:rPr lang="en-US" sz="2800" dirty="0"/>
              <a:t>and </a:t>
            </a:r>
            <a:r>
              <a:rPr lang="en-US" sz="2800" i="1" dirty="0"/>
              <a:t>need to </a:t>
            </a:r>
            <a:r>
              <a:rPr lang="en-US" sz="2800" dirty="0" err="1"/>
              <a:t>to</a:t>
            </a:r>
            <a:r>
              <a:rPr lang="en-US" sz="2800" dirty="0"/>
              <a:t> explain how to find distance using perpendicular lines. </a:t>
            </a:r>
          </a:p>
          <a:p>
            <a:pPr marL="403200" indent="-403200">
              <a:buFont typeface="Arial" panose="020B0604020202020204" pitchFamily="34" charset="0"/>
              <a:buChar char="•"/>
            </a:pPr>
            <a:r>
              <a:rPr lang="en-US" sz="2800" dirty="0"/>
              <a:t>To support sense-making, students participate in MLR6: Three Reads. </a:t>
            </a:r>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Lesson Objectives</a:t>
            </a:r>
            <a:endParaRPr lang="en-US" dirty="0">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10365781" cy="354995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There is an infinite number of lines that intersect a line and pass through a given point not on the line. However, when determining the distance between the line and the point, you must find the shortest distance between the two. This distance is the length of the segment that is perpendicular to the line through the point. </a:t>
            </a:r>
            <a:br>
              <a:rPr lang="en-US" sz="2800" dirty="0"/>
            </a:br>
            <a:endParaRPr lang="en-US" sz="2800" dirty="0"/>
          </a:p>
          <a:p>
            <a:r>
              <a:rPr lang="en-US" sz="2800" b="1" i="0" u="none" strike="noStrike" baseline="0" dirty="0">
                <a:solidFill>
                  <a:schemeClr val="tx1"/>
                </a:solidFill>
                <a:latin typeface="Arial Body"/>
              </a:rPr>
              <a:t>Key Concept : </a:t>
            </a:r>
            <a:r>
              <a:rPr lang="en-US" sz="2800" b="1" i="0" u="none" strike="noStrike" baseline="0" dirty="0">
                <a:solidFill>
                  <a:srgbClr val="5E5E5E"/>
                </a:solidFill>
                <a:latin typeface="Arial Body"/>
              </a:rPr>
              <a:t>Distance Between a Point and a Line </a:t>
            </a:r>
          </a:p>
          <a:p>
            <a:r>
              <a:rPr lang="en-US" sz="2800" b="0" i="0" u="none" strike="noStrike" baseline="0" dirty="0">
                <a:solidFill>
                  <a:srgbClr val="5E5E5E"/>
                </a:solidFill>
                <a:latin typeface="Arial Body"/>
              </a:rPr>
              <a:t>The distance between a line and a point not on the line is the length of the segment perpendicular to the line from the point. 	</a:t>
            </a:r>
          </a:p>
          <a:p>
            <a:endParaRPr lang="en-US" sz="280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Distance Between a Point and a Line </a:t>
            </a:r>
          </a:p>
        </p:txBody>
      </p:sp>
    </p:spTree>
    <p:extLst>
      <p:ext uri="{BB962C8B-B14F-4D97-AF65-F5344CB8AC3E}">
        <p14:creationId xmlns:p14="http://schemas.microsoft.com/office/powerpoint/2010/main" val="3394559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5772761" cy="459836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i="0" u="none" strike="noStrike" baseline="0" dirty="0">
                <a:solidFill>
                  <a:srgbClr val="5E5E5E"/>
                </a:solidFill>
                <a:latin typeface="Arial Body"/>
              </a:rPr>
              <a:t>Given </a:t>
            </a:r>
            <a:r>
              <a:rPr lang="en-US" sz="2800" i="1" u="none" strike="noStrike" baseline="0" dirty="0">
                <a:solidFill>
                  <a:srgbClr val="5E5E5E"/>
                </a:solidFill>
                <a:latin typeface="Arial Body"/>
              </a:rPr>
              <a:t>AB</a:t>
            </a:r>
            <a:r>
              <a:rPr lang="en-US" sz="2800" i="0" u="none" strike="noStrike" baseline="0" dirty="0">
                <a:solidFill>
                  <a:srgbClr val="5E5E5E"/>
                </a:solidFill>
                <a:latin typeface="Arial Body"/>
              </a:rPr>
              <a:t>  and point </a:t>
            </a:r>
            <a:r>
              <a:rPr lang="en-US" sz="2800" i="1" u="none" strike="noStrike" baseline="0" dirty="0">
                <a:solidFill>
                  <a:srgbClr val="5E5E5E"/>
                </a:solidFill>
                <a:latin typeface="Arial Body"/>
              </a:rPr>
              <a:t>C</a:t>
            </a:r>
            <a:r>
              <a:rPr lang="en-US" sz="2800" i="0" u="none" strike="noStrike" baseline="0" dirty="0">
                <a:solidFill>
                  <a:srgbClr val="5E5E5E"/>
                </a:solidFill>
                <a:latin typeface="Arial Body"/>
              </a:rPr>
              <a:t> not on the line, there are an infinite number of lines that pass through the point and intersect the line. The shortest distance between the point and the line is the length of the segment that is perpendicular to the line through the point. So, the distance between </a:t>
            </a:r>
            <a:r>
              <a:rPr lang="en-US" sz="2800" i="1" u="none" strike="noStrike" baseline="0" dirty="0">
                <a:solidFill>
                  <a:srgbClr val="5E5E5E"/>
                </a:solidFill>
                <a:latin typeface="Arial Body"/>
              </a:rPr>
              <a:t>C</a:t>
            </a:r>
            <a:r>
              <a:rPr lang="en-US" sz="2800" i="0" u="none" strike="noStrike" baseline="0" dirty="0">
                <a:solidFill>
                  <a:srgbClr val="5E5E5E"/>
                </a:solidFill>
                <a:latin typeface="Arial Body"/>
              </a:rPr>
              <a:t> and </a:t>
            </a:r>
            <a:r>
              <a:rPr lang="en-US" sz="2800" i="1" u="none" strike="noStrike" baseline="0" dirty="0">
                <a:solidFill>
                  <a:srgbClr val="5E5E5E"/>
                </a:solidFill>
                <a:latin typeface="Arial Body"/>
              </a:rPr>
              <a:t>AB</a:t>
            </a:r>
            <a:r>
              <a:rPr lang="en-US" sz="2800" i="0" u="none" strike="noStrike" baseline="0" dirty="0">
                <a:solidFill>
                  <a:srgbClr val="5E5E5E"/>
                </a:solidFill>
                <a:latin typeface="Arial Body"/>
              </a:rPr>
              <a:t> is </a:t>
            </a:r>
            <a:r>
              <a:rPr lang="en-US" sz="2800" i="1" u="none" strike="noStrike" baseline="0" dirty="0">
                <a:solidFill>
                  <a:srgbClr val="5E5E5E"/>
                </a:solidFill>
                <a:latin typeface="Arial Body"/>
              </a:rPr>
              <a:t>CD</a:t>
            </a:r>
            <a:r>
              <a:rPr lang="en-US" sz="2800" i="0" u="none" strike="noStrike" baseline="0" dirty="0">
                <a:solidFill>
                  <a:srgbClr val="5E5E5E"/>
                </a:solidFill>
                <a:latin typeface="Arial Body"/>
              </a:rPr>
              <a:t>.</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Distance Between a Point and a Line </a:t>
            </a:r>
          </a:p>
        </p:txBody>
      </p:sp>
      <p:pic>
        <p:nvPicPr>
          <p:cNvPr id="3" name="Picture 2" descr="Shape, polygon&#10;&#10;Description automatically generated">
            <a:extLst>
              <a:ext uri="{FF2B5EF4-FFF2-40B4-BE49-F238E27FC236}">
                <a16:creationId xmlns:a16="http://schemas.microsoft.com/office/drawing/2014/main" id="{A798394E-ABBF-413F-A384-2B98E7A81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3171" y="1789952"/>
            <a:ext cx="3366370" cy="3692148"/>
          </a:xfrm>
          <a:prstGeom prst="rect">
            <a:avLst/>
          </a:prstGeom>
        </p:spPr>
      </p:pic>
      <p:cxnSp>
        <p:nvCxnSpPr>
          <p:cNvPr id="5" name="Straight Arrow Connector 4">
            <a:extLst>
              <a:ext uri="{FF2B5EF4-FFF2-40B4-BE49-F238E27FC236}">
                <a16:creationId xmlns:a16="http://schemas.microsoft.com/office/drawing/2014/main" id="{701B5E55-B7B9-4D51-9A64-104E73F28DA0}"/>
              </a:ext>
            </a:extLst>
          </p:cNvPr>
          <p:cNvCxnSpPr>
            <a:cxnSpLocks/>
          </p:cNvCxnSpPr>
          <p:nvPr/>
        </p:nvCxnSpPr>
        <p:spPr>
          <a:xfrm flipV="1">
            <a:off x="1612459" y="1789952"/>
            <a:ext cx="495744" cy="1"/>
          </a:xfrm>
          <a:prstGeom prst="straightConnector1">
            <a:avLst/>
          </a:prstGeom>
          <a:ln>
            <a:solidFill>
              <a:srgbClr val="5E5E5E"/>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C31310DD-BF02-4C0D-966D-C4409C5A9394}"/>
              </a:ext>
            </a:extLst>
          </p:cNvPr>
          <p:cNvCxnSpPr>
            <a:cxnSpLocks/>
          </p:cNvCxnSpPr>
          <p:nvPr/>
        </p:nvCxnSpPr>
        <p:spPr>
          <a:xfrm flipV="1">
            <a:off x="3114148" y="5171177"/>
            <a:ext cx="495744" cy="1"/>
          </a:xfrm>
          <a:prstGeom prst="straightConnector1">
            <a:avLst/>
          </a:prstGeom>
          <a:ln>
            <a:solidFill>
              <a:srgbClr val="5E5E5E"/>
            </a:solidFill>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37705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Distance Between a Point and a Line </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3" y="1707845"/>
            <a:ext cx="9087539" cy="2820809"/>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Think About It!</a:t>
            </a:r>
          </a:p>
          <a:p>
            <a:r>
              <a:rPr lang="en-US" sz="2800" dirty="0"/>
              <a:t>If line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𝓂</a:t>
            </a:r>
            <a:r>
              <a:rPr lang="en-US" sz="2800" i="1" dirty="0"/>
              <a:t> </a:t>
            </a:r>
            <a:r>
              <a:rPr lang="en-US" sz="2800" dirty="0"/>
              <a:t>and point </a:t>
            </a:r>
            <a:r>
              <a:rPr lang="en-US" sz="2800" i="1" dirty="0"/>
              <a:t>P </a:t>
            </a:r>
            <a:r>
              <a:rPr lang="en-US" sz="2800" dirty="0"/>
              <a:t>are on the coordinate plane and </a:t>
            </a:r>
            <a:r>
              <a:rPr lang="en-US" sz="2800" i="1" dirty="0"/>
              <a:t>P </a:t>
            </a:r>
            <a:r>
              <a:rPr lang="en-US" sz="2800" dirty="0"/>
              <a:t>is not on line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𝓂</a:t>
            </a:r>
            <a:r>
              <a:rPr lang="en-US" sz="2800" dirty="0"/>
              <a:t>, how do you find the distance between </a:t>
            </a:r>
            <a:r>
              <a:rPr lang="en-US" sz="2800" i="1" dirty="0"/>
              <a:t>P </a:t>
            </a:r>
            <a:r>
              <a:rPr lang="en-US" sz="2800" dirty="0"/>
              <a:t>and line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𝓂</a:t>
            </a:r>
            <a:r>
              <a:rPr lang="en-US" sz="2800" dirty="0"/>
              <a:t>? </a:t>
            </a:r>
          </a:p>
        </p:txBody>
      </p:sp>
    </p:spTree>
    <p:extLst>
      <p:ext uri="{BB962C8B-B14F-4D97-AF65-F5344CB8AC3E}">
        <p14:creationId xmlns:p14="http://schemas.microsoft.com/office/powerpoint/2010/main" val="2491368052"/>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15A7B2B-1527-426C-8F0D-75A9A03627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4D4CB8-58F5-477C-AC8A-B6A60D642F22}">
  <ds:schemaRefs>
    <ds:schemaRef ds:uri="http://schemas.microsoft.com/sharepoint/v3/contenttype/forms"/>
  </ds:schemaRefs>
</ds:datastoreItem>
</file>

<file path=customXml/itemProps3.xml><?xml version="1.0" encoding="utf-8"?>
<ds:datastoreItem xmlns:ds="http://schemas.openxmlformats.org/officeDocument/2006/customXml" ds:itemID="{75A5F973-2CCB-42D2-BA2B-A6E414B41E2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9450ef5d-1a70-432a-a187-b784c13ee2c7"/>
    <ds:schemaRef ds:uri="http://schemas.openxmlformats.org/package/2006/metadata/core-properties"/>
    <ds:schemaRef ds:uri="eebb11a2-b469-44b8-8bf8-081d58bb647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4670</TotalTime>
  <Words>2606</Words>
  <Application>Microsoft Office PowerPoint</Application>
  <PresentationFormat>Widescreen</PresentationFormat>
  <Paragraphs>265</Paragraphs>
  <Slides>43</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Arial</vt:lpstr>
      <vt:lpstr>Arial Body</vt:lpstr>
      <vt:lpstr>Calibri</vt:lpstr>
      <vt:lpstr>Cambria Math</vt:lpstr>
      <vt:lpstr>Proxima Nova</vt:lpstr>
      <vt:lpstr>Proxima Nova Cond</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Jaime Sobalvarro</cp:lastModifiedBy>
  <cp:revision>188</cp:revision>
  <cp:lastPrinted>2018-08-01T21:17:27Z</cp:lastPrinted>
  <dcterms:created xsi:type="dcterms:W3CDTF">2020-09-17T18:06:02Z</dcterms:created>
  <dcterms:modified xsi:type="dcterms:W3CDTF">2024-09-23T03:05:35Z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