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54"/>
  </p:notesMasterIdLst>
  <p:handoutMasterIdLst>
    <p:handoutMasterId r:id="rId55"/>
  </p:handoutMasterIdLst>
  <p:sldIdLst>
    <p:sldId id="362" r:id="rId6"/>
    <p:sldId id="463" r:id="rId7"/>
    <p:sldId id="292" r:id="rId8"/>
    <p:sldId id="472" r:id="rId9"/>
    <p:sldId id="471" r:id="rId10"/>
    <p:sldId id="368" r:id="rId11"/>
    <p:sldId id="377" r:id="rId12"/>
    <p:sldId id="304" r:id="rId13"/>
    <p:sldId id="305" r:id="rId14"/>
    <p:sldId id="431" r:id="rId15"/>
    <p:sldId id="332" r:id="rId16"/>
    <p:sldId id="464" r:id="rId17"/>
    <p:sldId id="432" r:id="rId18"/>
    <p:sldId id="435" r:id="rId19"/>
    <p:sldId id="433" r:id="rId20"/>
    <p:sldId id="465" r:id="rId21"/>
    <p:sldId id="436" r:id="rId22"/>
    <p:sldId id="466" r:id="rId23"/>
    <p:sldId id="437" r:id="rId24"/>
    <p:sldId id="438" r:id="rId25"/>
    <p:sldId id="439" r:id="rId26"/>
    <p:sldId id="440" r:id="rId27"/>
    <p:sldId id="441" r:id="rId28"/>
    <p:sldId id="442" r:id="rId29"/>
    <p:sldId id="443" r:id="rId30"/>
    <p:sldId id="444" r:id="rId31"/>
    <p:sldId id="467" r:id="rId32"/>
    <p:sldId id="445" r:id="rId33"/>
    <p:sldId id="446" r:id="rId34"/>
    <p:sldId id="468" r:id="rId35"/>
    <p:sldId id="448" r:id="rId36"/>
    <p:sldId id="449" r:id="rId37"/>
    <p:sldId id="450" r:id="rId38"/>
    <p:sldId id="451" r:id="rId39"/>
    <p:sldId id="452" r:id="rId40"/>
    <p:sldId id="406" r:id="rId41"/>
    <p:sldId id="453" r:id="rId42"/>
    <p:sldId id="470" r:id="rId43"/>
    <p:sldId id="456" r:id="rId44"/>
    <p:sldId id="457" r:id="rId45"/>
    <p:sldId id="386" r:id="rId46"/>
    <p:sldId id="458" r:id="rId47"/>
    <p:sldId id="459" r:id="rId48"/>
    <p:sldId id="462" r:id="rId49"/>
    <p:sldId id="407" r:id="rId50"/>
    <p:sldId id="461" r:id="rId51"/>
    <p:sldId id="370" r:id="rId52"/>
    <p:sldId id="469" r:id="rId53"/>
  </p:sldIdLst>
  <p:sldSz cx="12192000" cy="6858000"/>
  <p:notesSz cx="7010400" cy="9236075"/>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chilling, Kate" initials="SK" lastIdx="2" clrIdx="6">
    <p:extLst>
      <p:ext uri="{19B8F6BF-5375-455C-9EA6-DF929625EA0E}">
        <p15:presenceInfo xmlns:p15="http://schemas.microsoft.com/office/powerpoint/2012/main" userId="S::Kate.Schilling@mheducation.com::208af9e5-fb00-4cc1-af35-d15ed655bb62" providerId="AD"/>
      </p:ext>
    </p:extLst>
  </p:cmAuthor>
  <p:cmAuthor id="1" name="Sequel User" initials="SU" lastIdx="0" clrIdx="0">
    <p:extLst>
      <p:ext uri="{19B8F6BF-5375-455C-9EA6-DF929625EA0E}">
        <p15:presenceInfo xmlns:p15="http://schemas.microsoft.com/office/powerpoint/2012/main" userId="958da6fd0e6693af" providerId="Windows Live"/>
      </p:ext>
    </p:extLst>
  </p:cmAuthor>
  <p:cmAuthor id="8" name="Gowthami D" initials="GD" lastIdx="1" clrIdx="7">
    <p:extLst>
      <p:ext uri="{19B8F6BF-5375-455C-9EA6-DF929625EA0E}">
        <p15:presenceInfo xmlns:p15="http://schemas.microsoft.com/office/powerpoint/2012/main" userId="S::D.Gowthami@spi-global.com::66d66eb3-f333-4bee-83bc-5dd82344484a" providerId="AD"/>
      </p:ext>
    </p:extLst>
  </p:cmAuthor>
  <p:cmAuthor id="2" name="Oxley, Angela" initials="OA" lastIdx="93" clrIdx="1">
    <p:extLst>
      <p:ext uri="{19B8F6BF-5375-455C-9EA6-DF929625EA0E}">
        <p15:presenceInfo xmlns:p15="http://schemas.microsoft.com/office/powerpoint/2012/main" userId="S::angela.oxley@mheducation.com::2701a8e4-ff8b-43b5-b1ab-b049b2cef046" providerId="AD"/>
      </p:ext>
    </p:extLst>
  </p:cmAuthor>
  <p:cmAuthor id="9" name="Joel B" initials="JB" lastIdx="2" clrIdx="8">
    <p:extLst>
      <p:ext uri="{19B8F6BF-5375-455C-9EA6-DF929625EA0E}">
        <p15:presenceInfo xmlns:p15="http://schemas.microsoft.com/office/powerpoint/2012/main" userId="S::joel.benjamin@spi-global.com::95ddb632-f0c2-46ff-aefc-0c5d5f4a0b2a"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0"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6D00"/>
    <a:srgbClr val="0070C0"/>
    <a:srgbClr val="00B050"/>
    <a:srgbClr val="FF0000"/>
    <a:srgbClr val="692146"/>
    <a:srgbClr val="00A6B9"/>
    <a:srgbClr val="33175A"/>
    <a:srgbClr val="00C7C3"/>
    <a:srgbClr val="02F0DE"/>
    <a:srgbClr val="FF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5A23D-1441-4812-AA17-D3D8BB7CFAAF}" v="1" dt="2022-01-10T14:30:27.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0" autoAdjust="0"/>
    <p:restoredTop sz="82189" autoAdjust="0"/>
  </p:normalViewPr>
  <p:slideViewPr>
    <p:cSldViewPr snapToGrid="0">
      <p:cViewPr varScale="1">
        <p:scale>
          <a:sx n="68" d="100"/>
          <a:sy n="68" d="100"/>
        </p:scale>
        <p:origin x="1267" y="53"/>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5814"/>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9/22/2024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9/22/2024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341573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420289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3024350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421599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perpendicular </a:t>
            </a:r>
          </a:p>
          <a:p>
            <a:endParaRPr lang="en-US" b="0" dirty="0"/>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164302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97583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29785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1266494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390025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60219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N" dirty="0"/>
              </a:p>
            </p:txBody>
          </p:sp>
        </mc:Choice>
        <mc:Fallback xmlns="">
          <p:sp>
            <p:nvSpPr>
              <p:cNvPr id="3" name="Notes Placeholder 2"/>
              <p:cNvSpPr>
                <a:spLocks noGrp="1"/>
              </p:cNvSpPr>
              <p:nvPr>
                <p:ph type="body" idx="1"/>
              </p:nvPr>
            </p:nvSpPr>
            <p:spPr/>
            <p:txBody>
              <a:bodyPr/>
              <a:lstStyle/>
              <a:p>
                <a:r>
                  <a:rPr lang="en-US" sz="1200" dirty="0" smtClean="0">
                    <a:solidFill>
                      <a:srgbClr val="EE2126"/>
                    </a:solidFill>
                  </a:rPr>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smtClean="0">
                    <a:solidFill>
                      <a:srgbClr val="EE2126"/>
                    </a:solidFill>
                    <a:latin typeface="Cambria Math" panose="02040503050406030204" pitchFamily="18" charset="0"/>
                  </a:rPr>
                  <a:t>2</a:t>
                </a:r>
                <a:r>
                  <a:rPr lang="en-US" sz="1200" b="0" i="0" smtClean="0">
                    <a:solidFill>
                      <a:srgbClr val="EE2126"/>
                    </a:solidFill>
                    <a:latin typeface="Cambria Math" panose="02040503050406030204" pitchFamily="18" charset="0"/>
                  </a:rPr>
                  <a:t>/</a:t>
                </a:r>
                <a:r>
                  <a:rPr lang="en-US" sz="1200" b="0" i="0" smtClean="0">
                    <a:solidFill>
                      <a:srgbClr val="EE2126"/>
                    </a:solidFill>
                    <a:latin typeface="Cambria Math" panose="02040503050406030204" pitchFamily="18" charset="0"/>
                  </a:rPr>
                  <a:t>5</a:t>
                </a:r>
                <a:r>
                  <a:rPr lang="en-US" sz="1200" dirty="0" smtClean="0"/>
                  <a:t> </a:t>
                </a:r>
                <a:endParaRPr lang="en-US" sz="1200" dirty="0"/>
              </a:p>
              <a:p>
                <a:r>
                  <a:rPr lang="en-US" sz="1200" dirty="0" smtClean="0">
                    <a:solidFill>
                      <a:srgbClr val="EE2126"/>
                    </a:solidFill>
                  </a:rPr>
                  <a:t>- </a:t>
                </a:r>
                <a:r>
                  <a:rPr lang="en-US" sz="1200" b="0" i="0" smtClean="0">
                    <a:solidFill>
                      <a:srgbClr val="EE2126"/>
                    </a:solidFill>
                    <a:latin typeface="Cambria Math" panose="02040503050406030204" pitchFamily="18" charset="0"/>
                  </a:rPr>
                  <a:t>4/3</a:t>
                </a:r>
                <a:endParaRPr lang="en-US" sz="1200" dirty="0" smtClean="0">
                  <a:solidFill>
                    <a:srgbClr val="EE2126"/>
                  </a:solidFill>
                </a:endParaRPr>
              </a:p>
              <a:p>
                <a:r>
                  <a:rPr lang="en-US" sz="1200" dirty="0" smtClean="0">
                    <a:solidFill>
                      <a:srgbClr val="EE2126"/>
                    </a:solidFill>
                  </a:rPr>
                  <a:t>2</a:t>
                </a:r>
              </a:p>
              <a:p>
                <a:r>
                  <a:rPr lang="en-US" sz="1200" dirty="0" smtClean="0">
                    <a:solidFill>
                      <a:srgbClr val="EE2126"/>
                    </a:solidFill>
                  </a:rPr>
                  <a:t>0</a:t>
                </a:r>
              </a:p>
              <a:p>
                <a:endParaRPr lang="en-IN"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97086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1213108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322494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679959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228898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4267470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perpendicular </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2756330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mn-ea"/>
                <a:cs typeface="+mn-cs"/>
              </a:rPr>
              <a:t>perpendicular</a:t>
            </a:r>
            <a:r>
              <a:rPr lang="en-US" sz="1200" b="1" dirty="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mn-ea"/>
                <a:cs typeface="+mn-cs"/>
              </a:rPr>
              <a:t>parallel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mn-ea"/>
                <a:cs typeface="+mn-cs"/>
              </a:rPr>
              <a:t>parallel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327997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latin typeface="+mn-lt"/>
                <a:ea typeface="+mn-ea"/>
                <a:cs typeface="+mn-cs"/>
              </a:rPr>
              <a:t>y</a:t>
            </a:r>
            <a:r>
              <a:rPr lang="en-US" sz="1200" kern="1200" dirty="0">
                <a:solidFill>
                  <a:srgbClr val="FF0000"/>
                </a:solidFill>
                <a:latin typeface="+mn-lt"/>
                <a:ea typeface="+mn-ea"/>
                <a:cs typeface="+mn-cs"/>
              </a:rPr>
              <a:t> = 8</a:t>
            </a:r>
            <a:r>
              <a:rPr lang="en-US" sz="1200" i="1" kern="1200" dirty="0">
                <a:solidFill>
                  <a:srgbClr val="FF0000"/>
                </a:solidFill>
                <a:latin typeface="+mn-lt"/>
                <a:ea typeface="+mn-ea"/>
                <a:cs typeface="+mn-cs"/>
              </a:rPr>
              <a:t>x</a:t>
            </a:r>
            <a:r>
              <a:rPr lang="en-US" sz="1200" kern="1200" dirty="0">
                <a:solidFill>
                  <a:srgbClr val="FF0000"/>
                </a:solidFill>
                <a:latin typeface="+mn-lt"/>
                <a:ea typeface="+mn-ea"/>
                <a:cs typeface="+mn-cs"/>
              </a:rPr>
              <a:t> </a:t>
            </a:r>
            <a:r>
              <a:rPr lang="en-US" sz="1200" dirty="0">
                <a:solidFill>
                  <a:srgbClr val="FF0000"/>
                </a:solidFill>
                <a:latin typeface="Arial" panose="020B0604020202020204" pitchFamily="34" charset="0"/>
                <a:cs typeface="Arial" panose="020B0604020202020204" pitchFamily="34" charset="0"/>
              </a:rPr>
              <a:t>−</a:t>
            </a:r>
            <a:r>
              <a:rPr lang="en-US" sz="1200" kern="1200" dirty="0">
                <a:solidFill>
                  <a:srgbClr val="FF0000"/>
                </a:solidFill>
                <a:latin typeface="+mn-lt"/>
                <a:ea typeface="+mn-ea"/>
                <a:cs typeface="+mn-cs"/>
              </a:rPr>
              <a:t> 67</a:t>
            </a:r>
          </a:p>
        </p:txBody>
      </p:sp>
      <p:sp>
        <p:nvSpPr>
          <p:cNvPr id="4" name="Slide Number Placeholder 3"/>
          <p:cNvSpPr>
            <a:spLocks noGrp="1"/>
          </p:cNvSpPr>
          <p:nvPr>
            <p:ph type="sldNum" sz="quarter" idx="10"/>
          </p:nvPr>
        </p:nvSpPr>
        <p:spPr/>
        <p:txBody>
          <a:bodyPr/>
          <a:lstStyle/>
          <a:p>
            <a:fld id="{30DC0D4C-FD52-4CA4-A998-31C73A5A5BDE}" type="slidenum">
              <a:rPr lang="en-US" smtClean="0"/>
              <a:t>40</a:t>
            </a:fld>
            <a:endParaRPr lang="en-US" dirty="0"/>
          </a:p>
        </p:txBody>
      </p:sp>
    </p:spTree>
    <p:extLst>
      <p:ext uri="{BB962C8B-B14F-4D97-AF65-F5344CB8AC3E}">
        <p14:creationId xmlns:p14="http://schemas.microsoft.com/office/powerpoint/2010/main" val="238024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44</a:t>
            </a:fld>
            <a:endParaRPr lang="en-US" dirty="0"/>
          </a:p>
        </p:txBody>
      </p:sp>
    </p:spTree>
    <p:extLst>
      <p:ext uri="{BB962C8B-B14F-4D97-AF65-F5344CB8AC3E}">
        <p14:creationId xmlns:p14="http://schemas.microsoft.com/office/powerpoint/2010/main" val="3838914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45</a:t>
            </a:fld>
            <a:endParaRPr lang="en-US" dirty="0"/>
          </a:p>
        </p:txBody>
      </p:sp>
    </p:spTree>
    <p:extLst>
      <p:ext uri="{BB962C8B-B14F-4D97-AF65-F5344CB8AC3E}">
        <p14:creationId xmlns:p14="http://schemas.microsoft.com/office/powerpoint/2010/main" val="75144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2017959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1" i="1" smtClean="0">
                          <a:solidFill>
                            <a:srgbClr val="FF0000"/>
                          </a:solidFill>
                          <a:latin typeface="Cambria Math" panose="02040503050406030204" pitchFamily="18" charset="0"/>
                        </a:rPr>
                        <m:t>𝒚</m:t>
                      </m:r>
                      <m:r>
                        <a:rPr lang="en-US" sz="1200" b="1" i="1" smtClean="0">
                          <a:solidFill>
                            <a:srgbClr val="FF0000"/>
                          </a:solidFill>
                          <a:latin typeface="Cambria Math" panose="02040503050406030204" pitchFamily="18" charset="0"/>
                        </a:rPr>
                        <m:t>=</m:t>
                      </m:r>
                      <m:f>
                        <m:fPr>
                          <m:ctrlPr>
                            <a:rPr lang="en-US" sz="1200" b="1" i="1" smtClean="0">
                              <a:solidFill>
                                <a:srgbClr val="FF0000"/>
                              </a:solidFill>
                              <a:latin typeface="Cambria Math" panose="02040503050406030204" pitchFamily="18" charset="0"/>
                            </a:rPr>
                          </m:ctrlPr>
                        </m:fPr>
                        <m:num>
                          <m:r>
                            <a:rPr lang="en-US" sz="1200" b="1" i="1" smtClean="0">
                              <a:solidFill>
                                <a:srgbClr val="FF0000"/>
                              </a:solidFill>
                              <a:latin typeface="Cambria Math" panose="02040503050406030204" pitchFamily="18" charset="0"/>
                            </a:rPr>
                            <m:t>𝟏</m:t>
                          </m:r>
                        </m:num>
                        <m:den>
                          <m:r>
                            <a:rPr lang="en-US" sz="1200" b="1" i="1" smtClean="0">
                              <a:solidFill>
                                <a:srgbClr val="FF0000"/>
                              </a:solidFill>
                              <a:latin typeface="Cambria Math" panose="02040503050406030204" pitchFamily="18" charset="0"/>
                            </a:rPr>
                            <m:t>𝟐</m:t>
                          </m:r>
                        </m:den>
                      </m:f>
                      <m:r>
                        <a:rPr lang="en-US" sz="1200" b="1" i="1" smtClean="0">
                          <a:solidFill>
                            <a:srgbClr val="FF0000"/>
                          </a:solidFill>
                          <a:latin typeface="Cambria Math" panose="02040503050406030204" pitchFamily="18" charset="0"/>
                        </a:rPr>
                        <m:t>𝒙</m:t>
                      </m:r>
                      <m:r>
                        <a:rPr lang="en-US" sz="1200" b="1" i="1" smtClean="0">
                          <a:solidFill>
                            <a:srgbClr val="FF0000"/>
                          </a:solidFill>
                          <a:latin typeface="Cambria Math" panose="02040503050406030204" pitchFamily="18" charset="0"/>
                        </a:rPr>
                        <m:t>+</m:t>
                      </m:r>
                      <m:f>
                        <m:fPr>
                          <m:ctrlPr>
                            <a:rPr lang="en-US" sz="1200" b="1" i="1" smtClean="0">
                              <a:solidFill>
                                <a:srgbClr val="FF0000"/>
                              </a:solidFill>
                              <a:latin typeface="Cambria Math" panose="02040503050406030204" pitchFamily="18" charset="0"/>
                            </a:rPr>
                          </m:ctrlPr>
                        </m:fPr>
                        <m:num>
                          <m:r>
                            <a:rPr lang="en-US" sz="1200" b="1" i="1" smtClean="0">
                              <a:solidFill>
                                <a:srgbClr val="FF0000"/>
                              </a:solidFill>
                              <a:latin typeface="Cambria Math" panose="02040503050406030204" pitchFamily="18" charset="0"/>
                            </a:rPr>
                            <m:t>𝟏</m:t>
                          </m:r>
                        </m:num>
                        <m:den>
                          <m:r>
                            <a:rPr lang="en-US" sz="1200" b="1" i="1" smtClean="0">
                              <a:solidFill>
                                <a:srgbClr val="FF0000"/>
                              </a:solidFill>
                              <a:latin typeface="Cambria Math" panose="02040503050406030204" pitchFamily="18" charset="0"/>
                            </a:rPr>
                            <m:t>𝟒</m:t>
                          </m:r>
                        </m:den>
                      </m:f>
                    </m:oMath>
                  </m:oMathPara>
                </a14:m>
                <a:endParaRPr lang="en-US" sz="1200" dirty="0">
                  <a:solidFill>
                    <a:srgbClr val="FF0000"/>
                  </a:solidFill>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smtClean="0">
                    <a:solidFill>
                      <a:srgbClr val="FF0000"/>
                    </a:solidFill>
                    <a:latin typeface="Cambria Math" panose="02040503050406030204" pitchFamily="18" charset="0"/>
                  </a:rPr>
                  <a:t>𝒚=</a:t>
                </a:r>
                <a:r>
                  <a:rPr lang="en-US" sz="1200" b="1" i="0" smtClean="0">
                    <a:solidFill>
                      <a:srgbClr val="FF0000"/>
                    </a:solidFill>
                    <a:latin typeface="Cambria Math" panose="02040503050406030204" pitchFamily="18" charset="0"/>
                  </a:rPr>
                  <a:t>𝟏/𝟐 𝒙+𝟏/𝟒</a:t>
                </a:r>
                <a:endParaRPr lang="en-US" sz="1200" dirty="0">
                  <a:solidFill>
                    <a:srgbClr val="FF0000"/>
                  </a:solidFill>
                </a:endParaRPr>
              </a:p>
              <a:p>
                <a:endParaRPr lang="en-US" dirty="0"/>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46</a:t>
            </a:fld>
            <a:endParaRPr lang="en-US" dirty="0"/>
          </a:p>
        </p:txBody>
      </p:sp>
    </p:spTree>
    <p:extLst>
      <p:ext uri="{BB962C8B-B14F-4D97-AF65-F5344CB8AC3E}">
        <p14:creationId xmlns:p14="http://schemas.microsoft.com/office/powerpoint/2010/main" val="639433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47</a:t>
            </a:fld>
            <a:endParaRPr lang="en-US" dirty="0"/>
          </a:p>
        </p:txBody>
      </p:sp>
    </p:spTree>
    <p:extLst>
      <p:ext uri="{BB962C8B-B14F-4D97-AF65-F5344CB8AC3E}">
        <p14:creationId xmlns:p14="http://schemas.microsoft.com/office/powerpoint/2010/main" val="2481193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y </a:t>
                </a:r>
                <a:r>
                  <a:rPr lang="en-US" sz="1200" dirty="0">
                    <a:solidFill>
                      <a:srgbClr val="FF0000"/>
                    </a:solidFill>
                  </a:rPr>
                  <a:t>= 3</a:t>
                </a:r>
                <a:r>
                  <a:rPr lang="en-US" sz="1200" i="1" dirty="0">
                    <a:solidFill>
                      <a:srgbClr val="FF0000"/>
                    </a:solidFill>
                  </a:rPr>
                  <a:t>x</a:t>
                </a:r>
                <a:r>
                  <a:rPr lang="en-US" sz="1200" dirty="0">
                    <a:solidFill>
                      <a:srgbClr val="FF0000"/>
                    </a:solidFill>
                  </a:rPr>
                  <a:t> </a:t>
                </a:r>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 1</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smtClean="0">
                        <a:solidFill>
                          <a:srgbClr val="FF0000"/>
                        </a:solidFill>
                        <a:latin typeface="Cambria Math" panose="02040503050406030204" pitchFamily="18" charset="0"/>
                      </a:rPr>
                      <m:t>𝑦</m:t>
                    </m:r>
                    <m:r>
                      <a:rPr lang="en-US" sz="120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m:t>
                    </m:r>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1</m:t>
                        </m:r>
                      </m:num>
                      <m:den>
                        <m:r>
                          <a:rPr lang="en-US" sz="1200" b="0" i="1" smtClean="0">
                            <a:solidFill>
                              <a:srgbClr val="FF0000"/>
                            </a:solidFill>
                            <a:latin typeface="Cambria Math" panose="02040503050406030204" pitchFamily="18" charset="0"/>
                          </a:rPr>
                          <m:t>2</m:t>
                        </m:r>
                      </m:den>
                    </m:f>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+5</m:t>
                    </m:r>
                  </m:oMath>
                </a14:m>
                <a:r>
                  <a:rPr lang="en-US" sz="1200" dirty="0"/>
                  <a:t> </a:t>
                </a:r>
              </a:p>
              <a:p>
                <a14:m>
                  <m:oMath xmlns:m="http://schemas.openxmlformats.org/officeDocument/2006/math">
                    <m:r>
                      <a:rPr lang="en-US" sz="1200" b="0" i="1" smtClean="0">
                        <a:solidFill>
                          <a:srgbClr val="FF0000"/>
                        </a:solidFill>
                        <a:latin typeface="Cambria Math" panose="02040503050406030204" pitchFamily="18" charset="0"/>
                      </a:rPr>
                      <m:t>𝑦</m:t>
                    </m:r>
                    <m:r>
                      <a:rPr lang="en-US" sz="120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m:t>
                    </m:r>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4</m:t>
                        </m:r>
                      </m:num>
                      <m:den>
                        <m:r>
                          <a:rPr lang="en-US" sz="1200" b="0" i="1" smtClean="0">
                            <a:solidFill>
                              <a:srgbClr val="FF0000"/>
                            </a:solidFill>
                            <a:latin typeface="Cambria Math" panose="02040503050406030204" pitchFamily="18" charset="0"/>
                          </a:rPr>
                          <m:t>3</m:t>
                        </m:r>
                      </m:den>
                    </m:f>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+6</m:t>
                    </m:r>
                  </m:oMath>
                </a14:m>
                <a:r>
                  <a:rPr lang="en-US" sz="1200" b="0" i="1" dirty="0">
                    <a:solidFill>
                      <a:srgbClr val="FF0000"/>
                    </a:solidFill>
                    <a:latin typeface="Cambria Math" panose="02040503050406030204" pitchFamily="18" charset="0"/>
                  </a:rPr>
                  <a:t> </a:t>
                </a:r>
              </a:p>
              <a:p>
                <a14:m>
                  <m:oMath xmlns:m="http://schemas.openxmlformats.org/officeDocument/2006/math">
                    <m:r>
                      <a:rPr lang="en-US" sz="1200" b="0" i="1" smtClean="0">
                        <a:solidFill>
                          <a:srgbClr val="FF0000"/>
                        </a:solidFill>
                        <a:latin typeface="Cambria Math" panose="02040503050406030204" pitchFamily="18" charset="0"/>
                      </a:rPr>
                      <m:t>𝑦</m:t>
                    </m:r>
                    <m:r>
                      <a:rPr lang="en-US" sz="120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m:t>
                    </m:r>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1</m:t>
                        </m:r>
                      </m:num>
                      <m:den>
                        <m:r>
                          <a:rPr lang="en-US" sz="1200" b="0" i="1" smtClean="0">
                            <a:solidFill>
                              <a:srgbClr val="FF0000"/>
                            </a:solidFill>
                            <a:latin typeface="Cambria Math" panose="02040503050406030204" pitchFamily="18" charset="0"/>
                          </a:rPr>
                          <m:t>4</m:t>
                        </m:r>
                      </m:den>
                    </m:f>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−4</m:t>
                    </m:r>
                  </m:oMath>
                </a14:m>
                <a:r>
                  <a:rPr lang="en-US" dirty="0"/>
                  <a:t>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y </a:t>
                </a:r>
                <a:r>
                  <a:rPr lang="en-US" sz="1200" dirty="0">
                    <a:solidFill>
                      <a:srgbClr val="FF0000"/>
                    </a:solidFill>
                  </a:rPr>
                  <a:t>= 3</a:t>
                </a:r>
                <a:r>
                  <a:rPr lang="en-US" sz="1200" i="1" dirty="0">
                    <a:solidFill>
                      <a:srgbClr val="FF0000"/>
                    </a:solidFill>
                  </a:rPr>
                  <a:t>x</a:t>
                </a:r>
                <a:r>
                  <a:rPr lang="en-US" sz="1200" dirty="0">
                    <a:solidFill>
                      <a:srgbClr val="FF0000"/>
                    </a:solidFill>
                  </a:rPr>
                  <a:t> </a:t>
                </a:r>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𝑦</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1 1/2</a:t>
                </a:r>
                <a:r>
                  <a:rPr lang="en-US" sz="1200" i="1" dirty="0">
                    <a:solidFill>
                      <a:srgbClr val="FF0000"/>
                    </a:solidFill>
                  </a:rPr>
                  <a:t>x</a:t>
                </a:r>
                <a:r>
                  <a:rPr lang="en-US" sz="1200" dirty="0">
                    <a:solidFill>
                      <a:srgbClr val="FF0000"/>
                    </a:solidFill>
                  </a:rPr>
                  <a:t> + 5</a:t>
                </a:r>
                <a:endParaRPr lang="en-US" sz="1200" dirty="0"/>
              </a:p>
              <a:p>
                <a:r>
                  <a:rPr lang="en-IN" sz="1200" b="0" i="0">
                    <a:solidFill>
                      <a:srgbClr val="FF0000"/>
                    </a:solidFill>
                    <a:latin typeface="Cambria Math" panose="02040503050406030204" pitchFamily="18" charset="0"/>
                  </a:rPr>
                  <a:t> </a:t>
                </a:r>
                <a:r>
                  <a:rPr lang="en-US" sz="1200" b="0" i="0">
                    <a:solidFill>
                      <a:srgbClr val="FF0000"/>
                    </a:solidFill>
                    <a:latin typeface="Cambria Math" panose="02040503050406030204" pitchFamily="18" charset="0"/>
                  </a:rPr>
                  <a:t>𝑦</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−4/3</a:t>
                </a:r>
                <a:r>
                  <a:rPr lang="en-US" sz="1200" i="1" dirty="0">
                    <a:solidFill>
                      <a:srgbClr val="FF0000"/>
                    </a:solidFill>
                  </a:rPr>
                  <a:t>x</a:t>
                </a:r>
                <a:r>
                  <a:rPr lang="en-US" sz="1200" dirty="0">
                    <a:solidFill>
                      <a:srgbClr val="FF0000"/>
                    </a:solidFill>
                  </a:rPr>
                  <a:t> + 6</a:t>
                </a:r>
              </a:p>
              <a:p>
                <a:r>
                  <a:rPr lang="en-US" sz="1200" b="0" i="0">
                    <a:solidFill>
                      <a:srgbClr val="FF0000"/>
                    </a:solidFill>
                    <a:latin typeface="Cambria Math" panose="02040503050406030204" pitchFamily="18" charset="0"/>
                  </a:rPr>
                  <a:t>𝑦</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−1/4</a:t>
                </a:r>
                <a:r>
                  <a:rPr lang="en-US" sz="1200" i="1" dirty="0">
                    <a:solidFill>
                      <a:srgbClr val="FF0000"/>
                    </a:solidFill>
                  </a:rPr>
                  <a:t>x</a:t>
                </a:r>
                <a:r>
                  <a:rPr lang="en-US" sz="1200" dirty="0">
                    <a:solidFill>
                      <a:srgbClr val="FF0000"/>
                    </a:solidFill>
                  </a:rPr>
                  <a:t> </a:t>
                </a:r>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 4</a:t>
                </a:r>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48</a:t>
            </a:fld>
            <a:endParaRPr lang="en-US" dirty="0"/>
          </a:p>
        </p:txBody>
      </p:sp>
    </p:spTree>
    <p:extLst>
      <p:ext uri="{BB962C8B-B14F-4D97-AF65-F5344CB8AC3E}">
        <p14:creationId xmlns:p14="http://schemas.microsoft.com/office/powerpoint/2010/main" val="194229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solidFill>
                      <a:srgbClr val="EE2126"/>
                    </a:solidFill>
                  </a:rPr>
                  <a:t>–3</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i="1" smtClean="0">
                            <a:solidFill>
                              <a:srgbClr val="EE2126"/>
                            </a:solidFill>
                            <a:latin typeface="Cambria Math" panose="02040503050406030204" pitchFamily="18" charset="0"/>
                          </a:rPr>
                        </m:ctrlPr>
                      </m:fPr>
                      <m:num>
                        <m:r>
                          <a:rPr lang="en-US" sz="1200" b="0" i="1" smtClean="0">
                            <a:solidFill>
                              <a:srgbClr val="EE2126"/>
                            </a:solidFill>
                            <a:latin typeface="Cambria Math" panose="02040503050406030204" pitchFamily="18" charset="0"/>
                          </a:rPr>
                          <m:t>2</m:t>
                        </m:r>
                      </m:num>
                      <m:den>
                        <m:r>
                          <a:rPr lang="en-US" sz="1200" b="0" i="1" smtClean="0">
                            <a:solidFill>
                              <a:srgbClr val="EE2126"/>
                            </a:solidFill>
                            <a:latin typeface="Cambria Math" panose="02040503050406030204" pitchFamily="18" charset="0"/>
                          </a:rPr>
                          <m:t>5</m:t>
                        </m:r>
                      </m:den>
                    </m:f>
                  </m:oMath>
                </a14:m>
                <a:r>
                  <a:rPr lang="en-US" sz="1200" dirty="0"/>
                  <a:t> </a:t>
                </a:r>
              </a:p>
              <a:p>
                <a14:m>
                  <m:oMath xmlns:m="http://schemas.openxmlformats.org/officeDocument/2006/math">
                    <m:r>
                      <a:rPr lang="en-US" sz="1200" b="0" i="1" smtClean="0">
                        <a:solidFill>
                          <a:srgbClr val="EE2126"/>
                        </a:solidFill>
                        <a:latin typeface="Cambria Math" panose="02040503050406030204" pitchFamily="18" charset="0"/>
                      </a:rPr>
                      <m:t>−</m:t>
                    </m:r>
                    <m:f>
                      <m:fPr>
                        <m:ctrlPr>
                          <a:rPr lang="en-US" sz="1200" i="1" smtClean="0">
                            <a:solidFill>
                              <a:srgbClr val="EE2126"/>
                            </a:solidFill>
                            <a:latin typeface="Cambria Math" panose="02040503050406030204" pitchFamily="18" charset="0"/>
                          </a:rPr>
                        </m:ctrlPr>
                      </m:fPr>
                      <m:num>
                        <m:r>
                          <a:rPr lang="en-US" sz="1200" b="0" i="1" smtClean="0">
                            <a:solidFill>
                              <a:srgbClr val="EE2126"/>
                            </a:solidFill>
                            <a:latin typeface="Cambria Math" panose="02040503050406030204" pitchFamily="18" charset="0"/>
                          </a:rPr>
                          <m:t>4</m:t>
                        </m:r>
                      </m:num>
                      <m:den>
                        <m:r>
                          <a:rPr lang="en-US" sz="1200" b="0" i="1" smtClean="0">
                            <a:solidFill>
                              <a:srgbClr val="EE2126"/>
                            </a:solidFill>
                            <a:latin typeface="Cambria Math" panose="02040503050406030204" pitchFamily="18" charset="0"/>
                          </a:rPr>
                          <m:t>3</m:t>
                        </m:r>
                      </m:den>
                    </m:f>
                  </m:oMath>
                </a14:m>
                <a:r>
                  <a:rPr lang="en-US" sz="1200" dirty="0">
                    <a:solidFill>
                      <a:srgbClr val="EE2126"/>
                    </a:solidFill>
                  </a:rPr>
                  <a:t> </a:t>
                </a:r>
              </a:p>
              <a:p>
                <a:r>
                  <a:rPr lang="en-US" sz="1200" dirty="0">
                    <a:solidFill>
                      <a:srgbClr val="EE2126"/>
                    </a:solidFill>
                  </a:rPr>
                  <a:t>2</a:t>
                </a:r>
              </a:p>
              <a:p>
                <a:r>
                  <a:rPr lang="en-US" sz="1200" dirty="0">
                    <a:solidFill>
                      <a:srgbClr val="EE2126"/>
                    </a:solidFill>
                  </a:rPr>
                  <a:t>0</a:t>
                </a:r>
              </a:p>
              <a:p>
                <a:endParaRPr lang="en-IN" dirty="0"/>
              </a:p>
            </p:txBody>
          </p:sp>
        </mc:Choice>
        <mc:Fallback xmlns="">
          <p:sp>
            <p:nvSpPr>
              <p:cNvPr id="3" name="Notes Placeholder 2"/>
              <p:cNvSpPr>
                <a:spLocks noGrp="1"/>
              </p:cNvSpPr>
              <p:nvPr>
                <p:ph type="body" idx="1"/>
              </p:nvPr>
            </p:nvSpPr>
            <p:spPr/>
            <p:txBody>
              <a:bodyPr/>
              <a:lstStyle/>
              <a:p>
                <a:r>
                  <a:rPr lang="en-US" sz="1200" dirty="0">
                    <a:solidFill>
                      <a:srgbClr val="EE2126"/>
                    </a:solidFill>
                  </a:rPr>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EE2126"/>
                    </a:solidFill>
                    <a:latin typeface="Cambria Math" panose="02040503050406030204" pitchFamily="18" charset="0"/>
                  </a:rPr>
                  <a:t>2/5</a:t>
                </a:r>
                <a:r>
                  <a:rPr lang="en-US" sz="1200" dirty="0"/>
                  <a:t> </a:t>
                </a:r>
              </a:p>
              <a:p>
                <a:r>
                  <a:rPr lang="en-US" sz="1200" b="0" i="0">
                    <a:solidFill>
                      <a:srgbClr val="EE2126"/>
                    </a:solidFill>
                    <a:latin typeface="Cambria Math" panose="02040503050406030204" pitchFamily="18" charset="0"/>
                  </a:rPr>
                  <a:t>−4/3</a:t>
                </a:r>
                <a:r>
                  <a:rPr lang="en-US" sz="1200" dirty="0">
                    <a:solidFill>
                      <a:srgbClr val="EE2126"/>
                    </a:solidFill>
                  </a:rPr>
                  <a:t> </a:t>
                </a:r>
              </a:p>
              <a:p>
                <a:r>
                  <a:rPr lang="en-US" sz="1200" dirty="0">
                    <a:solidFill>
                      <a:srgbClr val="EE2126"/>
                    </a:solidFill>
                  </a:rPr>
                  <a:t>2</a:t>
                </a:r>
              </a:p>
              <a:p>
                <a:r>
                  <a:rPr lang="en-US" sz="1200" dirty="0">
                    <a:solidFill>
                      <a:srgbClr val="EE2126"/>
                    </a:solidFill>
                  </a:rPr>
                  <a:t>0</a:t>
                </a:r>
              </a:p>
              <a:p>
                <a:endParaRPr lang="en-IN"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283691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346832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neither</a:t>
            </a: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145707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214180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124638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9/22/2024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A9A4-8C31-4BAE-9558-905E6AA34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3030E-FC20-422E-B9AE-F0E7FE84E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72E58-B746-4EE4-BA23-F16ED8DDA881}"/>
              </a:ext>
            </a:extLst>
          </p:cNvPr>
          <p:cNvSpPr>
            <a:spLocks noGrp="1"/>
          </p:cNvSpPr>
          <p:nvPr>
            <p:ph type="dt" sz="half" idx="10"/>
          </p:nvPr>
        </p:nvSpPr>
        <p:spPr/>
        <p:txBody>
          <a:bodyPr/>
          <a:lstStyle/>
          <a:p>
            <a:fld id="{528FC5F6-F338-4AE4-BB23-26385BCFC423}" type="datetimeFigureOut">
              <a:rPr lang="en-US" smtClean="0"/>
              <a:t>9/22/2024</a:t>
            </a:fld>
            <a:endParaRPr lang="en-US"/>
          </a:p>
        </p:txBody>
      </p:sp>
      <p:sp>
        <p:nvSpPr>
          <p:cNvPr id="5" name="Footer Placeholder 4">
            <a:extLst>
              <a:ext uri="{FF2B5EF4-FFF2-40B4-BE49-F238E27FC236}">
                <a16:creationId xmlns:a16="http://schemas.microsoft.com/office/drawing/2014/main" id="{CF287B22-84A0-47AA-93BD-E87E17E2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60BDE-7C00-40A1-8AFF-35FF3BFF2473}"/>
              </a:ext>
            </a:extLst>
          </p:cNvPr>
          <p:cNvSpPr>
            <a:spLocks noGrp="1"/>
          </p:cNvSpPr>
          <p:nvPr>
            <p:ph type="sldNum" sz="quarter" idx="12"/>
          </p:nvPr>
        </p:nvSpPr>
        <p:spPr/>
        <p:txBody>
          <a:bodyPr/>
          <a:lstStyle/>
          <a:p>
            <a:fld id="{6113E31D-E2AB-40D1-8B51-AFA5AFEF393A}" type="slidenum">
              <a:rPr lang="en-US" smtClean="0"/>
              <a:t>‹#›</a:t>
            </a:fld>
            <a:endParaRPr lang="en-US"/>
          </a:p>
        </p:txBody>
      </p:sp>
    </p:spTree>
    <p:extLst>
      <p:ext uri="{BB962C8B-B14F-4D97-AF65-F5344CB8AC3E}">
        <p14:creationId xmlns:p14="http://schemas.microsoft.com/office/powerpoint/2010/main" val="1772591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2"/>
                </a:solidFill>
                <a:latin typeface="Arial" panose="020B0604020202020204" pitchFamily="34" charset="0"/>
                <a:cs typeface="Arial" panose="020B0604020202020204" pitchFamily="34" charset="0"/>
              </a:rPr>
              <a:t>Slope and Equations of Lines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 id="2147483684"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0.png"/></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70.png"/></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33175A"/>
                </a:solidFill>
                <a:latin typeface="Arial" panose="020B0604020202020204" pitchFamily="34" charset="0"/>
                <a:cs typeface="Arial" panose="020B0604020202020204" pitchFamily="34" charset="0"/>
              </a:rPr>
              <a:t>Section 3-8</a:t>
            </a:r>
          </a:p>
          <a:p>
            <a:endParaRPr lang="en-US" sz="3600" b="1">
              <a:solidFill>
                <a:srgbClr val="33175A"/>
              </a:solidFill>
              <a:latin typeface="Arial" panose="020B0604020202020204" pitchFamily="34" charset="0"/>
              <a:cs typeface="Arial" panose="020B0604020202020204" pitchFamily="34" charset="0"/>
            </a:endParaRPr>
          </a:p>
          <a:p>
            <a:r>
              <a:rPr lang="en-US" sz="3600" b="1" dirty="0">
                <a:solidFill>
                  <a:srgbClr val="33175A"/>
                </a:solidFill>
                <a:latin typeface="Arial" panose="020B0604020202020204" pitchFamily="34" charset="0"/>
                <a:cs typeface="Arial" panose="020B0604020202020204" pitchFamily="34" charset="0"/>
              </a:rPr>
              <a:t>Slope and Equations of Lines </a:t>
            </a:r>
          </a:p>
        </p:txBody>
      </p:sp>
    </p:spTree>
    <p:extLst>
      <p:ext uri="{BB962C8B-B14F-4D97-AF65-F5344CB8AC3E}">
        <p14:creationId xmlns:p14="http://schemas.microsoft.com/office/powerpoint/2010/main" val="963270312"/>
      </p:ext>
    </p:extLst>
  </p:cSld>
  <p:clrMapOvr>
    <a:masterClrMapping/>
  </p:clrMapOvr>
  <mc:AlternateContent xmlns:mc="http://schemas.openxmlformats.org/markup-compatibility/2006" xmlns:p14="http://schemas.microsoft.com/office/powerpoint/2010/main">
    <mc:Choice Requires="p14">
      <p:transition spd="slow" p14:dur="2000" advTm="47306"/>
    </mc:Choice>
    <mc:Fallback xmlns="">
      <p:transition spd="slow" advTm="47306"/>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9625421"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Slope Criteria for Parallel and Perpendicular Lines </a:t>
            </a:r>
          </a:p>
        </p:txBody>
      </p:sp>
      <p:graphicFrame>
        <p:nvGraphicFramePr>
          <p:cNvPr id="2" name="Table 1"/>
          <p:cNvGraphicFramePr>
            <a:graphicFrameLocks noGrp="1"/>
          </p:cNvGraphicFramePr>
          <p:nvPr>
            <p:extLst>
              <p:ext uri="{D42A27DB-BD31-4B8C-83A1-F6EECF244321}">
                <p14:modId xmlns:p14="http://schemas.microsoft.com/office/powerpoint/2010/main" val="3709952967"/>
              </p:ext>
            </p:extLst>
          </p:nvPr>
        </p:nvGraphicFramePr>
        <p:xfrm>
          <a:off x="459873" y="1445807"/>
          <a:ext cx="9932636" cy="4114800"/>
        </p:xfrm>
        <a:graphic>
          <a:graphicData uri="http://schemas.openxmlformats.org/drawingml/2006/table">
            <a:tbl>
              <a:tblPr firstRow="1" bandRow="1">
                <a:tableStyleId>{5C22544A-7EE6-4342-B048-85BDC9FD1C3A}</a:tableStyleId>
              </a:tblPr>
              <a:tblGrid>
                <a:gridCol w="9932636">
                  <a:extLst>
                    <a:ext uri="{9D8B030D-6E8A-4147-A177-3AD203B41FA5}">
                      <a16:colId xmlns:a16="http://schemas.microsoft.com/office/drawing/2014/main" val="3432076914"/>
                    </a:ext>
                  </a:extLst>
                </a:gridCol>
              </a:tblGrid>
              <a:tr h="370840">
                <a:tc>
                  <a:txBody>
                    <a:bodyPr/>
                    <a:lstStyle/>
                    <a:p>
                      <a:r>
                        <a:rPr lang="en-US" sz="2800" dirty="0">
                          <a:solidFill>
                            <a:schemeClr val="tx1"/>
                          </a:solidFill>
                        </a:rPr>
                        <a:t>Postulate 3.13: </a:t>
                      </a:r>
                      <a:r>
                        <a:rPr lang="en-US" sz="2800" dirty="0">
                          <a:solidFill>
                            <a:schemeClr val="tx2"/>
                          </a:solidFill>
                        </a:rPr>
                        <a:t>Slope Criteria for Parallel and Perpendicular Lines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644092"/>
                  </a:ext>
                </a:extLst>
              </a:tr>
              <a:tr h="370840">
                <a:tc>
                  <a:txBody>
                    <a:bodyPr/>
                    <a:lstStyle/>
                    <a:p>
                      <a:r>
                        <a:rPr lang="en-US" sz="2800" b="1" dirty="0">
                          <a:solidFill>
                            <a:schemeClr val="tx1"/>
                          </a:solidFill>
                        </a:rPr>
                        <a:t>Slopes of Parallel Lines</a:t>
                      </a:r>
                    </a:p>
                    <a:p>
                      <a:r>
                        <a:rPr lang="en-US" sz="2800" dirty="0">
                          <a:solidFill>
                            <a:schemeClr val="tx2"/>
                          </a:solidFill>
                        </a:rPr>
                        <a:t>Two distinct </a:t>
                      </a:r>
                      <a:r>
                        <a:rPr lang="en-US" sz="2800" dirty="0" err="1">
                          <a:solidFill>
                            <a:schemeClr val="tx2"/>
                          </a:solidFill>
                        </a:rPr>
                        <a:t>nonvertical</a:t>
                      </a:r>
                      <a:r>
                        <a:rPr lang="en-US" sz="2800" dirty="0">
                          <a:solidFill>
                            <a:schemeClr val="tx2"/>
                          </a:solidFill>
                        </a:rPr>
                        <a:t> lines have the same slope if and only if they are parallel. All vertical lines are parallel.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743532"/>
                  </a:ext>
                </a:extLst>
              </a:tr>
              <a:tr h="370840">
                <a:tc>
                  <a:txBody>
                    <a:bodyPr/>
                    <a:lstStyle/>
                    <a:p>
                      <a:r>
                        <a:rPr lang="en-US" sz="2800" b="1" dirty="0">
                          <a:solidFill>
                            <a:schemeClr val="tx1"/>
                          </a:solidFill>
                        </a:rPr>
                        <a:t>Slopes of Perpendicular Lines</a:t>
                      </a:r>
                    </a:p>
                    <a:p>
                      <a:r>
                        <a:rPr lang="en-US" sz="2800" dirty="0">
                          <a:solidFill>
                            <a:schemeClr val="tx2"/>
                          </a:solidFill>
                        </a:rPr>
                        <a:t>Two nonvertical lines are perpendicular if and only if the product of their slopes is </a:t>
                      </a:r>
                      <a:r>
                        <a:rPr lang="en-US" sz="2800" dirty="0">
                          <a:solidFill>
                            <a:schemeClr val="tx2"/>
                          </a:solidFill>
                          <a:latin typeface="Arial" panose="020B0604020202020204" pitchFamily="34" charset="0"/>
                          <a:cs typeface="Arial" panose="020B0604020202020204" pitchFamily="34" charset="0"/>
                        </a:rPr>
                        <a:t>−</a:t>
                      </a:r>
                      <a:r>
                        <a:rPr lang="en-US" sz="2800" dirty="0">
                          <a:solidFill>
                            <a:schemeClr val="tx2"/>
                          </a:solidFill>
                        </a:rPr>
                        <a:t>1. Vertical and horizontal lines are perpendicular.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743306"/>
                  </a:ext>
                </a:extLst>
              </a:tr>
            </a:tbl>
          </a:graphicData>
        </a:graphic>
      </p:graphicFrame>
    </p:spTree>
    <p:extLst>
      <p:ext uri="{BB962C8B-B14F-4D97-AF65-F5344CB8AC3E}">
        <p14:creationId xmlns:p14="http://schemas.microsoft.com/office/powerpoint/2010/main" val="4266393870"/>
      </p:ext>
    </p:extLst>
  </p:cSld>
  <p:clrMapOvr>
    <a:masterClrMapping/>
  </p:clrMapOvr>
  <mc:AlternateContent xmlns:mc="http://schemas.openxmlformats.org/markup-compatibility/2006" xmlns:p14="http://schemas.microsoft.com/office/powerpoint/2010/main">
    <mc:Choice Requires="p14">
      <p:transition spd="slow" p14:dur="2000" advTm="216690"/>
    </mc:Choice>
    <mc:Fallback xmlns="">
      <p:transition spd="slow" advTm="21669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3" y="1793631"/>
                <a:ext cx="6925665" cy="425754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Determine whether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𝑨𝑩</m:t>
                        </m:r>
                      </m:e>
                    </m:acc>
                    <m:r>
                      <a:rPr lang="en-US" sz="2800" b="0" i="1">
                        <a:latin typeface="Cambria Math" panose="02040503050406030204" pitchFamily="18" charset="0"/>
                      </a:rPr>
                      <m:t> </m:t>
                    </m:r>
                  </m:oMath>
                </a14:m>
                <a:r>
                  <a:rPr lang="en-US" sz="2800" b="1" dirty="0">
                    <a:solidFill>
                      <a:srgbClr val="221E1F"/>
                    </a:solidFill>
                  </a:rPr>
                  <a:t> and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𝑪𝑫</m:t>
                        </m:r>
                      </m:e>
                    </m:acc>
                  </m:oMath>
                </a14:m>
                <a:r>
                  <a:rPr lang="en-US" sz="2800" b="1" dirty="0">
                    <a:solidFill>
                      <a:srgbClr val="221E1F"/>
                    </a:solidFill>
                  </a:rPr>
                  <a:t> are </a:t>
                </a:r>
                <a:r>
                  <a:rPr lang="en-US" sz="2800" b="1" i="1" dirty="0">
                    <a:solidFill>
                      <a:srgbClr val="221E1F"/>
                    </a:solidFill>
                  </a:rPr>
                  <a:t>parallel</a:t>
                </a:r>
                <a:r>
                  <a:rPr lang="en-US" sz="2800" b="1" dirty="0">
                    <a:solidFill>
                      <a:srgbClr val="221E1F"/>
                    </a:solidFill>
                  </a:rPr>
                  <a:t>, </a:t>
                </a:r>
                <a:r>
                  <a:rPr lang="en-US" sz="2800" b="1" i="1" dirty="0">
                    <a:solidFill>
                      <a:srgbClr val="221E1F"/>
                    </a:solidFill>
                  </a:rPr>
                  <a:t>perpendicular</a:t>
                </a:r>
                <a:r>
                  <a:rPr lang="en-US" sz="2800" b="1" dirty="0">
                    <a:solidFill>
                      <a:srgbClr val="221E1F"/>
                    </a:solidFill>
                  </a:rPr>
                  <a:t>, or </a:t>
                </a:r>
                <a:r>
                  <a:rPr lang="en-US" sz="2800" b="1" i="1" dirty="0">
                    <a:solidFill>
                      <a:srgbClr val="221E1F"/>
                    </a:solidFill>
                  </a:rPr>
                  <a:t>neither</a:t>
                </a:r>
                <a:r>
                  <a:rPr lang="en-US" sz="2800" b="1" dirty="0">
                    <a:solidFill>
                      <a:srgbClr val="221E1F"/>
                    </a:solidFill>
                  </a:rPr>
                  <a:t> for </a:t>
                </a:r>
                <a:r>
                  <a:rPr lang="en-US" sz="2800" b="1" i="1" dirty="0">
                    <a:solidFill>
                      <a:srgbClr val="221E1F"/>
                    </a:solidFill>
                  </a:rPr>
                  <a:t>A</a:t>
                </a:r>
                <a:r>
                  <a:rPr lang="en-US" sz="2800" b="1" dirty="0">
                    <a:solidFill>
                      <a:srgbClr val="221E1F"/>
                    </a:solidFill>
                  </a:rPr>
                  <a:t>(3, 6), </a:t>
                </a:r>
                <a:r>
                  <a:rPr lang="en-US" sz="2800" b="1" i="1" dirty="0">
                    <a:solidFill>
                      <a:srgbClr val="221E1F"/>
                    </a:solidFill>
                  </a:rPr>
                  <a:t>B</a:t>
                </a:r>
                <a:r>
                  <a:rPr lang="en-US" sz="2800" b="1" dirty="0">
                    <a:solidFill>
                      <a:srgbClr val="221E1F"/>
                    </a:solidFill>
                  </a:rPr>
                  <a:t>(</a:t>
                </a:r>
                <a:r>
                  <a:rPr lang="en-US" sz="2800" b="1" dirty="0">
                    <a:solidFill>
                      <a:srgbClr val="221E1F"/>
                    </a:solidFill>
                    <a:latin typeface="Arial" panose="020B0604020202020204" pitchFamily="34" charset="0"/>
                    <a:cs typeface="Arial" panose="020B0604020202020204" pitchFamily="34" charset="0"/>
                  </a:rPr>
                  <a:t>−</a:t>
                </a:r>
                <a:r>
                  <a:rPr lang="en-US" sz="2800" b="1" dirty="0">
                    <a:solidFill>
                      <a:srgbClr val="221E1F"/>
                    </a:solidFill>
                  </a:rPr>
                  <a:t>9, 2), </a:t>
                </a:r>
                <a:r>
                  <a:rPr lang="en-US" sz="2800" b="1" i="1" dirty="0">
                    <a:solidFill>
                      <a:srgbClr val="221E1F"/>
                    </a:solidFill>
                  </a:rPr>
                  <a:t>C</a:t>
                </a:r>
                <a:r>
                  <a:rPr lang="en-US" sz="2800" b="1" dirty="0">
                    <a:solidFill>
                      <a:srgbClr val="221E1F"/>
                    </a:solidFill>
                  </a:rPr>
                  <a:t>(5, 4), and </a:t>
                </a:r>
                <a:r>
                  <a:rPr lang="en-US" sz="2800" b="1" i="1" dirty="0">
                    <a:solidFill>
                      <a:srgbClr val="221E1F"/>
                    </a:solidFill>
                  </a:rPr>
                  <a:t>D</a:t>
                </a:r>
                <a:r>
                  <a:rPr lang="en-US" sz="2800" b="1" dirty="0">
                    <a:solidFill>
                      <a:srgbClr val="221E1F"/>
                    </a:solidFill>
                  </a:rPr>
                  <a:t>(2, 3). Graph each line to verify your answer.</a:t>
                </a:r>
              </a:p>
              <a:p>
                <a:pPr marL="514350" indent="-514350">
                  <a:buAutoNum type="alphaLcPeriod"/>
                </a:pPr>
                <a:endParaRPr lang="en-US" sz="2800" b="1" dirty="0">
                  <a:solidFill>
                    <a:schemeClr val="tx1"/>
                  </a:solidFill>
                </a:endParaRPr>
              </a:p>
            </p:txBody>
          </p:sp>
        </mc:Choice>
        <mc:Fallback xmlns="">
          <p:sp>
            <p:nvSpPr>
              <p:cNvPr id="7"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793631"/>
                <a:ext cx="6925665" cy="4257545"/>
              </a:xfrm>
              <a:prstGeom prst="rect">
                <a:avLst/>
              </a:prstGeom>
              <a:blipFill>
                <a:blip r:embed="rId4"/>
                <a:stretch>
                  <a:fillRect l="-1759" t="-143"/>
                </a:stretch>
              </a:blipFill>
            </p:spPr>
            <p:txBody>
              <a:bodyPr/>
              <a:lstStyle/>
              <a:p>
                <a:r>
                  <a:rPr lang="en-US">
                    <a:noFill/>
                  </a:rPr>
                  <a:t> </a:t>
                </a:r>
              </a:p>
            </p:txBody>
          </p:sp>
        </mc:Fallback>
      </mc:AlternateContent>
    </p:spTree>
    <p:extLst>
      <p:ext uri="{BB962C8B-B14F-4D97-AF65-F5344CB8AC3E}">
        <p14:creationId xmlns:p14="http://schemas.microsoft.com/office/powerpoint/2010/main" val="3376257771"/>
      </p:ext>
    </p:extLst>
  </p:cSld>
  <p:clrMapOvr>
    <a:masterClrMapping/>
  </p:clrMapOvr>
  <mc:AlternateContent xmlns:mc="http://schemas.openxmlformats.org/markup-compatibility/2006" xmlns:p14="http://schemas.microsoft.com/office/powerpoint/2010/main">
    <mc:Choice Requires="p14">
      <p:transition spd="slow" p14:dur="2000" advTm="165267"/>
    </mc:Choice>
    <mc:Fallback xmlns="">
      <p:transition spd="slow" advTm="165267"/>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3" y="1846385"/>
                <a:ext cx="6573973" cy="42047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a:t>
                </a:r>
                <a:r>
                  <a:rPr lang="en-US" sz="2800" b="1" dirty="0">
                    <a:solidFill>
                      <a:srgbClr val="221E1F"/>
                    </a:solidFill>
                  </a:rPr>
                  <a:t>Find the slope of each line.</a:t>
                </a:r>
              </a:p>
              <a:p>
                <a:r>
                  <a:rPr lang="en-US" sz="2800" dirty="0"/>
                  <a:t>slope </a:t>
                </a:r>
                <a14:m>
                  <m:oMath xmlns:m="http://schemas.openxmlformats.org/officeDocument/2006/math">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1</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den>
                    </m:f>
                  </m:oMath>
                </a14:m>
                <a:r>
                  <a:rPr lang="en-US" sz="2800" dirty="0"/>
                  <a:t>, where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dirty="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2</m:t>
                        </m:r>
                      </m:sub>
                    </m:sSub>
                  </m:oMath>
                </a14:m>
                <a:endParaRPr lang="en-US" sz="2800" dirty="0"/>
              </a:p>
              <a:p>
                <a:r>
                  <a:rPr lang="en-US" sz="2800" dirty="0"/>
                  <a:t>slope of </a:t>
                </a:r>
                <a14:m>
                  <m:oMath xmlns:m="http://schemas.openxmlformats.org/officeDocument/2006/math">
                    <m:acc>
                      <m:accPr>
                        <m:chr m:val="⃡"/>
                        <m:ctrlPr>
                          <a:rPr lang="en-US" sz="2800" b="1" i="1">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oMath>
                </a14:m>
                <a:r>
                  <a:rPr lang="en-US" sz="2800" dirty="0"/>
                  <a:t> </a:t>
                </a:r>
                <a14:m>
                  <m:oMath xmlns:m="http://schemas.openxmlformats.org/officeDocument/2006/math">
                    <m:r>
                      <a:rPr lang="en-US" sz="280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6</m:t>
                        </m:r>
                        <m:r>
                          <a:rPr lang="en-US" sz="2800" i="1">
                            <a:latin typeface="Cambria Math" panose="02040503050406030204" pitchFamily="18" charset="0"/>
                          </a:rPr>
                          <m:t>−</m:t>
                        </m:r>
                        <m:r>
                          <a:rPr lang="en-US" sz="2800" b="0" i="1" smtClean="0">
                            <a:latin typeface="Cambria Math" panose="02040503050406030204" pitchFamily="18" charset="0"/>
                          </a:rPr>
                          <m:t>2</m:t>
                        </m:r>
                      </m:num>
                      <m:den>
                        <m:r>
                          <a:rPr lang="en-US" sz="2800" b="0" i="1" smtClean="0">
                            <a:latin typeface="Cambria Math" panose="02040503050406030204" pitchFamily="18" charset="0"/>
                          </a:rPr>
                          <m:t>3</m:t>
                        </m:r>
                        <m:r>
                          <a:rPr lang="en-US" sz="2800" i="1">
                            <a:latin typeface="Cambria Math" panose="02040503050406030204" pitchFamily="18" charset="0"/>
                          </a:rPr>
                          <m:t>−</m:t>
                        </m:r>
                        <m:r>
                          <a:rPr lang="en-US" sz="2800" b="0" i="1" smtClean="0">
                            <a:latin typeface="Cambria Math" panose="02040503050406030204" pitchFamily="18" charset="0"/>
                          </a:rPr>
                          <m:t>(−9)</m:t>
                        </m:r>
                        <m:r>
                          <a:rPr lang="en-US" sz="2800" i="1" smtClean="0">
                            <a:latin typeface="Cambria Math" panose="02040503050406030204" pitchFamily="18" charset="0"/>
                          </a:rPr>
                          <m:t> </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12</m:t>
                        </m:r>
                      </m:den>
                    </m:f>
                  </m:oMath>
                </a14:m>
                <a:r>
                  <a:rPr lang="en-US" sz="2800" dirty="0"/>
                  <a:t> or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endParaRPr lang="en-US" sz="2800" dirty="0"/>
              </a:p>
              <a:p>
                <a:r>
                  <a:rPr lang="en-US" sz="2800" dirty="0"/>
                  <a:t>slope of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𝐶𝐷</m:t>
                        </m:r>
                      </m:e>
                    </m:acc>
                  </m:oMath>
                </a14:m>
                <a:r>
                  <a:rPr lang="en-US" sz="2800" dirty="0"/>
                  <a:t> </a:t>
                </a:r>
                <a14:m>
                  <m:oMath xmlns:m="http://schemas.openxmlformats.org/officeDocument/2006/math">
                    <m:r>
                      <a:rPr lang="en-US" sz="280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4</m:t>
                        </m:r>
                        <m:r>
                          <a:rPr lang="en-US" sz="2800" i="1">
                            <a:latin typeface="Cambria Math" panose="02040503050406030204" pitchFamily="18" charset="0"/>
                          </a:rPr>
                          <m:t> −</m:t>
                        </m:r>
                        <m:r>
                          <a:rPr lang="en-US" sz="2800" b="0" i="1" smtClean="0">
                            <a:latin typeface="Cambria Math" panose="02040503050406030204" pitchFamily="18" charset="0"/>
                          </a:rPr>
                          <m:t>3</m:t>
                        </m:r>
                      </m:num>
                      <m:den>
                        <m:r>
                          <a:rPr lang="en-US" sz="2800" b="0" i="1" smtClean="0">
                            <a:latin typeface="Cambria Math" panose="02040503050406030204" pitchFamily="18" charset="0"/>
                          </a:rPr>
                          <m:t>5</m:t>
                        </m:r>
                        <m:r>
                          <a:rPr lang="en-US" sz="2800" i="1">
                            <a:latin typeface="Cambria Math" panose="02040503050406030204" pitchFamily="18" charset="0"/>
                          </a:rPr>
                          <m:t> −</m:t>
                        </m:r>
                        <m:r>
                          <a:rPr lang="en-US" sz="2800" b="0" i="1" smtClean="0">
                            <a:latin typeface="Cambria Math" panose="02040503050406030204" pitchFamily="18" charset="0"/>
                          </a:rPr>
                          <m:t>2</m:t>
                        </m:r>
                        <m:r>
                          <a:rPr lang="en-US" sz="2800" i="1">
                            <a:latin typeface="Cambria Math" panose="02040503050406030204" pitchFamily="18" charset="0"/>
                          </a:rPr>
                          <m:t> </m:t>
                        </m:r>
                      </m:den>
                    </m:f>
                  </m:oMath>
                </a14:m>
                <a:r>
                  <a:rPr lang="en-US" sz="2800" dirty="0"/>
                  <a:t> or </a:t>
                </a:r>
                <a14:m>
                  <m:oMath xmlns:m="http://schemas.openxmlformats.org/officeDocument/2006/math">
                    <m:f>
                      <m:fPr>
                        <m:ctrlPr>
                          <a:rPr lang="en-US" sz="2800" i="1">
                            <a:latin typeface="Cambria Math" panose="02040503050406030204" pitchFamily="18" charset="0"/>
                          </a:rPr>
                        </m:ctrlPr>
                      </m:fPr>
                      <m:num>
                        <m:r>
                          <a:rPr lang="en-US" sz="2800" b="0" i="1">
                            <a:latin typeface="Cambria Math" panose="02040503050406030204" pitchFamily="18" charset="0"/>
                          </a:rPr>
                          <m:t>1</m:t>
                        </m:r>
                      </m:num>
                      <m:den>
                        <m:r>
                          <a:rPr lang="en-US" sz="2800" b="0" i="1">
                            <a:latin typeface="Cambria Math" panose="02040503050406030204" pitchFamily="18" charset="0"/>
                          </a:rPr>
                          <m:t>3</m:t>
                        </m:r>
                      </m:den>
                    </m:f>
                  </m:oMath>
                </a14:m>
                <a:endParaRPr lang="en-US" sz="2800" dirty="0"/>
              </a:p>
              <a:p>
                <a:pPr marL="514350" indent="-514350">
                  <a:buAutoNum type="alphaLcPeriod"/>
                </a:pPr>
                <a:endParaRPr lang="en-US" sz="2800" b="1" dirty="0">
                  <a:solidFill>
                    <a:schemeClr val="tx1"/>
                  </a:solidFill>
                </a:endParaRPr>
              </a:p>
            </p:txBody>
          </p:sp>
        </mc:Choice>
        <mc:Fallback xmlns="">
          <p:sp>
            <p:nvSpPr>
              <p:cNvPr id="7"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846385"/>
                <a:ext cx="6573973" cy="4204791"/>
              </a:xfrm>
              <a:prstGeom prst="rect">
                <a:avLst/>
              </a:prstGeom>
              <a:blipFill>
                <a:blip r:embed="rId4"/>
                <a:stretch>
                  <a:fillRect l="-1854" t="-1594"/>
                </a:stretch>
              </a:blipFill>
            </p:spPr>
            <p:txBody>
              <a:bodyPr/>
              <a:lstStyle/>
              <a:p>
                <a:r>
                  <a:rPr lang="en-US">
                    <a:noFill/>
                  </a:rPr>
                  <a:t> </a:t>
                </a:r>
              </a:p>
            </p:txBody>
          </p:sp>
        </mc:Fallback>
      </mc:AlternateContent>
    </p:spTree>
    <p:extLst>
      <p:ext uri="{BB962C8B-B14F-4D97-AF65-F5344CB8AC3E}">
        <p14:creationId xmlns:p14="http://schemas.microsoft.com/office/powerpoint/2010/main" val="3979947658"/>
      </p:ext>
    </p:extLst>
  </p:cSld>
  <p:clrMapOvr>
    <a:masterClrMapping/>
  </p:clrMapOvr>
  <mc:AlternateContent xmlns:mc="http://schemas.openxmlformats.org/markup-compatibility/2006" xmlns:p14="http://schemas.microsoft.com/office/powerpoint/2010/main">
    <mc:Choice Requires="p14">
      <p:transition spd="slow" p14:dur="2000" advTm="2332"/>
    </mc:Choice>
    <mc:Fallback xmlns="">
      <p:transition spd="slow" advTm="2332"/>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3" y="1723292"/>
            <a:ext cx="6925665" cy="43278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a:t>
            </a:r>
            <a:r>
              <a:rPr lang="en-US" sz="2800" b="1" dirty="0">
                <a:solidFill>
                  <a:srgbClr val="221E1F"/>
                </a:solidFill>
              </a:rPr>
              <a:t>Determine the relationship.</a:t>
            </a:r>
          </a:p>
          <a:p>
            <a:r>
              <a:rPr lang="en-US" sz="2800" dirty="0"/>
              <a:t>The two lines have the same slope, so they are parallel.</a:t>
            </a:r>
          </a:p>
          <a:p>
            <a:pPr marL="514350" indent="-514350">
              <a:buAutoNum type="alphaLcPeriod"/>
            </a:pPr>
            <a:endParaRPr lang="en-US" sz="2800" b="1" dirty="0">
              <a:solidFill>
                <a:schemeClr val="tx1"/>
              </a:solidFill>
            </a:endParaRPr>
          </a:p>
        </p:txBody>
      </p:sp>
      <p:pic>
        <p:nvPicPr>
          <p:cNvPr id="4" name="Picture 3">
            <a:extLst>
              <a:ext uri="{FF2B5EF4-FFF2-40B4-BE49-F238E27FC236}">
                <a16:creationId xmlns:a16="http://schemas.microsoft.com/office/drawing/2014/main" id="{9D082062-715A-445F-9343-97D1ED217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244" y="1867367"/>
            <a:ext cx="2974407" cy="2974407"/>
          </a:xfrm>
          <a:prstGeom prst="rect">
            <a:avLst/>
          </a:prstGeom>
        </p:spPr>
      </p:pic>
    </p:spTree>
    <p:extLst>
      <p:ext uri="{BB962C8B-B14F-4D97-AF65-F5344CB8AC3E}">
        <p14:creationId xmlns:p14="http://schemas.microsoft.com/office/powerpoint/2010/main" val="2632111328"/>
      </p:ext>
    </p:extLst>
  </p:cSld>
  <p:clrMapOvr>
    <a:masterClrMapping/>
  </p:clrMapOvr>
  <mc:AlternateContent xmlns:mc="http://schemas.openxmlformats.org/markup-compatibility/2006" xmlns:p14="http://schemas.microsoft.com/office/powerpoint/2010/main">
    <mc:Choice Requires="p14">
      <p:transition spd="slow" p14:dur="2000" advTm="1491"/>
    </mc:Choice>
    <mc:Fallback xmlns="">
      <p:transition spd="slow" advTm="149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p:sp>
        <p:nvSpPr>
          <p:cNvPr id="8" name="Content Placeholder 2">
            <a:extLst>
              <a:ext uri="{FF2B5EF4-FFF2-40B4-BE49-F238E27FC236}">
                <a16:creationId xmlns:a16="http://schemas.microsoft.com/office/drawing/2014/main" id="{6684FE74-CD2E-4C44-B64A-F1E5DEE53F02}"/>
              </a:ext>
            </a:extLst>
          </p:cNvPr>
          <p:cNvSpPr txBox="1">
            <a:spLocks/>
          </p:cNvSpPr>
          <p:nvPr/>
        </p:nvSpPr>
        <p:spPr>
          <a:xfrm>
            <a:off x="459873" y="1780268"/>
            <a:ext cx="9504398" cy="293964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Your classmate argues that you could have graphed the points and determined whether the lines were parallel, perpendicular, or neither just by looking at the graph. What question can you ask to help them correct the error?</a:t>
            </a:r>
          </a:p>
        </p:txBody>
      </p:sp>
    </p:spTree>
    <p:extLst>
      <p:ext uri="{BB962C8B-B14F-4D97-AF65-F5344CB8AC3E}">
        <p14:creationId xmlns:p14="http://schemas.microsoft.com/office/powerpoint/2010/main" val="555134620"/>
      </p:ext>
    </p:extLst>
  </p:cSld>
  <p:clrMapOvr>
    <a:masterClrMapping/>
  </p:clrMapOvr>
  <mc:AlternateContent xmlns:mc="http://schemas.openxmlformats.org/markup-compatibility/2006" xmlns:p14="http://schemas.microsoft.com/office/powerpoint/2010/main">
    <mc:Choice Requires="p14">
      <p:transition spd="slow" p14:dur="2000" advTm="1024"/>
    </mc:Choice>
    <mc:Fallback xmlns="">
      <p:transition spd="slow" advTm="1024"/>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4" y="1600200"/>
                <a:ext cx="6398126" cy="31300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Check</a:t>
                </a:r>
              </a:p>
              <a:p>
                <a:r>
                  <a:rPr lang="en-US" sz="2800" dirty="0"/>
                  <a:t>Determine whether </a:t>
                </a:r>
                <a14:m>
                  <m:oMath xmlns:m="http://schemas.openxmlformats.org/officeDocument/2006/math">
                    <m:acc>
                      <m:accPr>
                        <m:chr m:val="⃡"/>
                        <m:ctrlPr>
                          <a:rPr lang="en-US" sz="2800" b="1" i="1">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oMath>
                </a14:m>
                <a:r>
                  <a:rPr lang="en-US" sz="2800" dirty="0"/>
                  <a:t> and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𝐶𝐷</m:t>
                        </m:r>
                      </m:e>
                    </m:acc>
                  </m:oMath>
                </a14:m>
                <a:r>
                  <a:rPr lang="en-US" sz="2800" dirty="0"/>
                  <a:t> are </a:t>
                </a:r>
                <a:r>
                  <a:rPr lang="en-US" sz="2800" i="1" dirty="0"/>
                  <a:t>parallel</a:t>
                </a:r>
                <a:r>
                  <a:rPr lang="en-US" sz="2800" dirty="0"/>
                  <a:t>, </a:t>
                </a:r>
                <a:r>
                  <a:rPr lang="en-US" sz="2800" i="1" dirty="0"/>
                  <a:t>perpendicular</a:t>
                </a:r>
                <a:r>
                  <a:rPr lang="en-US" sz="2800" dirty="0"/>
                  <a:t>, or </a:t>
                </a:r>
                <a:r>
                  <a:rPr lang="en-US" sz="2800" i="1" dirty="0"/>
                  <a:t>neither</a:t>
                </a:r>
                <a:r>
                  <a:rPr lang="en-US" sz="2800" dirty="0"/>
                  <a:t> for </a:t>
                </a:r>
                <a:r>
                  <a:rPr lang="en-US" sz="2800" i="1" dirty="0"/>
                  <a:t>A</a:t>
                </a:r>
                <a:r>
                  <a:rPr lang="en-US" sz="2800" dirty="0"/>
                  <a:t>(14, 13), </a:t>
                </a:r>
                <a:r>
                  <a:rPr lang="en-US" sz="2800" i="1" dirty="0"/>
                  <a:t>B</a:t>
                </a:r>
                <a:r>
                  <a:rPr lang="en-US" sz="2800" dirty="0"/>
                  <a:t>(−11, 0), </a:t>
                </a:r>
                <a:r>
                  <a:rPr lang="en-US" sz="2800" i="1" dirty="0"/>
                  <a:t>C</a:t>
                </a:r>
                <a:r>
                  <a:rPr lang="en-US" sz="2800" dirty="0"/>
                  <a:t>(−3, 7), and </a:t>
                </a:r>
                <a:r>
                  <a:rPr lang="en-US" sz="2800" i="1" dirty="0"/>
                  <a:t>D</a:t>
                </a:r>
                <a:r>
                  <a:rPr lang="en-US" sz="2800" dirty="0"/>
                  <a:t>(−4, −5). Graph each line to verify your answer. </a:t>
                </a:r>
                <a:endParaRPr lang="en-US" sz="2800" b="1" dirty="0"/>
              </a:p>
            </p:txBody>
          </p:sp>
        </mc:Choice>
        <mc:Fallback xmlns="">
          <p:sp>
            <p:nvSpPr>
              <p:cNvPr id="7"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4" y="1600200"/>
                <a:ext cx="6398126" cy="3130062"/>
              </a:xfrm>
              <a:prstGeom prst="rect">
                <a:avLst/>
              </a:prstGeom>
              <a:blipFill>
                <a:blip r:embed="rId4"/>
                <a:stretch>
                  <a:fillRect l="-1905" t="-2144"/>
                </a:stretch>
              </a:blipFill>
            </p:spPr>
            <p:txBody>
              <a:bodyPr/>
              <a:lstStyle/>
              <a:p>
                <a:r>
                  <a:rPr lang="en-US">
                    <a:noFill/>
                  </a:rPr>
                  <a:t> </a:t>
                </a:r>
              </a:p>
            </p:txBody>
          </p:sp>
        </mc:Fallback>
      </mc:AlternateContent>
    </p:spTree>
    <p:extLst>
      <p:ext uri="{BB962C8B-B14F-4D97-AF65-F5344CB8AC3E}">
        <p14:creationId xmlns:p14="http://schemas.microsoft.com/office/powerpoint/2010/main" val="207041830"/>
      </p:ext>
    </p:extLst>
  </p:cSld>
  <p:clrMapOvr>
    <a:masterClrMapping/>
  </p:clrMapOvr>
  <mc:AlternateContent xmlns:mc="http://schemas.openxmlformats.org/markup-compatibility/2006" xmlns:p14="http://schemas.microsoft.com/office/powerpoint/2010/main">
    <mc:Choice Requires="p14">
      <p:transition spd="slow" p14:dur="2000" advTm="2598"/>
    </mc:Choice>
    <mc:Fallback xmlns="">
      <p:transition spd="slow" advTm="2598"/>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4" y="1600200"/>
                <a:ext cx="6398126" cy="31300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Check</a:t>
                </a:r>
              </a:p>
              <a:p>
                <a:r>
                  <a:rPr lang="en-US" sz="2800" dirty="0"/>
                  <a:t>Determine whether </a:t>
                </a:r>
                <a14:m>
                  <m:oMath xmlns:m="http://schemas.openxmlformats.org/officeDocument/2006/math">
                    <m:acc>
                      <m:accPr>
                        <m:chr m:val="⃡"/>
                        <m:ctrlPr>
                          <a:rPr lang="en-US" sz="2800" b="1" i="1">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oMath>
                </a14:m>
                <a:r>
                  <a:rPr lang="en-US" sz="2800" dirty="0"/>
                  <a:t> and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𝐶𝐷</m:t>
                        </m:r>
                      </m:e>
                    </m:acc>
                  </m:oMath>
                </a14:m>
                <a:r>
                  <a:rPr lang="en-US" sz="2800" dirty="0"/>
                  <a:t> are </a:t>
                </a:r>
                <a:r>
                  <a:rPr lang="en-US" sz="2800" i="1" dirty="0"/>
                  <a:t>parallel</a:t>
                </a:r>
                <a:r>
                  <a:rPr lang="en-US" sz="2800" dirty="0"/>
                  <a:t>, </a:t>
                </a:r>
                <a:r>
                  <a:rPr lang="en-US" sz="2800" i="1" dirty="0"/>
                  <a:t>perpendicular</a:t>
                </a:r>
                <a:r>
                  <a:rPr lang="en-US" sz="2800" dirty="0"/>
                  <a:t>, or </a:t>
                </a:r>
                <a:r>
                  <a:rPr lang="en-US" sz="2800" i="1" dirty="0"/>
                  <a:t>neither</a:t>
                </a:r>
                <a:r>
                  <a:rPr lang="en-US" sz="2800" dirty="0"/>
                  <a:t> for </a:t>
                </a:r>
                <a:r>
                  <a:rPr lang="en-US" sz="2800" i="1" dirty="0"/>
                  <a:t>A</a:t>
                </a:r>
                <a:r>
                  <a:rPr lang="en-US" sz="2800" dirty="0"/>
                  <a:t>(14, 13), </a:t>
                </a:r>
                <a:r>
                  <a:rPr lang="en-US" sz="2800" i="1" dirty="0"/>
                  <a:t>B</a:t>
                </a:r>
                <a:r>
                  <a:rPr lang="en-US" sz="2800" dirty="0"/>
                  <a:t>(−11, 0), </a:t>
                </a:r>
                <a:r>
                  <a:rPr lang="en-US" sz="2800" i="1" dirty="0"/>
                  <a:t>C</a:t>
                </a:r>
                <a:r>
                  <a:rPr lang="en-US" sz="2800" dirty="0"/>
                  <a:t>(−3, 7), and </a:t>
                </a:r>
                <a:r>
                  <a:rPr lang="en-US" sz="2800" i="1" dirty="0"/>
                  <a:t>D</a:t>
                </a:r>
                <a:r>
                  <a:rPr lang="en-US" sz="2800" dirty="0"/>
                  <a:t>(−4, −5). Graph each line to verify your answer. </a:t>
                </a:r>
                <a:r>
                  <a:rPr lang="en-US" sz="2800" dirty="0">
                    <a:solidFill>
                      <a:srgbClr val="FF0000"/>
                    </a:solidFill>
                  </a:rPr>
                  <a:t>neither</a:t>
                </a:r>
              </a:p>
            </p:txBody>
          </p:sp>
        </mc:Choice>
        <mc:Fallback xmlns="">
          <p:sp>
            <p:nvSpPr>
              <p:cNvPr id="7"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4" y="1600200"/>
                <a:ext cx="6398126" cy="3130062"/>
              </a:xfrm>
              <a:prstGeom prst="rect">
                <a:avLst/>
              </a:prstGeom>
              <a:blipFill>
                <a:blip r:embed="rId5"/>
                <a:stretch>
                  <a:fillRect l="-1905" t="-214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005008B-AA68-4BA9-8D66-4E7DC0B050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516" y="2117481"/>
            <a:ext cx="3562350" cy="2647950"/>
          </a:xfrm>
          <a:prstGeom prst="rect">
            <a:avLst/>
          </a:prstGeom>
        </p:spPr>
      </p:pic>
    </p:spTree>
    <p:extLst>
      <p:ext uri="{BB962C8B-B14F-4D97-AF65-F5344CB8AC3E}">
        <p14:creationId xmlns:p14="http://schemas.microsoft.com/office/powerpoint/2010/main" val="3704319050"/>
      </p:ext>
    </p:extLst>
  </p:cSld>
  <p:clrMapOvr>
    <a:masterClrMapping/>
  </p:clrMapOvr>
  <mc:AlternateContent xmlns:mc="http://schemas.openxmlformats.org/markup-compatibility/2006" xmlns:p14="http://schemas.microsoft.com/office/powerpoint/2010/main">
    <mc:Choice Requires="p14">
      <p:transition spd="slow" p14:dur="2000" advTm="979"/>
    </mc:Choice>
    <mc:Fallback xmlns="">
      <p:transition spd="slow" advTm="979"/>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186587"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Determine Line Relationships When Given Graphs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200E8A8-CE53-D245-9987-63340DF3D0A1}"/>
                  </a:ext>
                </a:extLst>
              </p:cNvPr>
              <p:cNvSpPr txBox="1">
                <a:spLocks/>
              </p:cNvSpPr>
              <p:nvPr/>
            </p:nvSpPr>
            <p:spPr>
              <a:xfrm>
                <a:off x="459874" y="1766991"/>
                <a:ext cx="6714650" cy="42841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Determine whether each pair of lines is </a:t>
                </a:r>
                <a:r>
                  <a:rPr lang="en-US" sz="2800" b="1" i="1" dirty="0">
                    <a:solidFill>
                      <a:srgbClr val="221E1F"/>
                    </a:solidFill>
                  </a:rPr>
                  <a:t>parallel</a:t>
                </a:r>
                <a:r>
                  <a:rPr lang="en-US" sz="2800" b="1" dirty="0">
                    <a:solidFill>
                      <a:srgbClr val="221E1F"/>
                    </a:solidFill>
                  </a:rPr>
                  <a:t>, </a:t>
                </a:r>
                <a:r>
                  <a:rPr lang="en-US" sz="2800" b="1" i="1" dirty="0">
                    <a:solidFill>
                      <a:srgbClr val="221E1F"/>
                    </a:solidFill>
                  </a:rPr>
                  <a:t>perpendicular</a:t>
                </a:r>
                <a:r>
                  <a:rPr lang="en-US" sz="2800" b="1" dirty="0">
                    <a:solidFill>
                      <a:srgbClr val="221E1F"/>
                    </a:solidFill>
                  </a:rPr>
                  <a:t>, or </a:t>
                </a:r>
                <a:r>
                  <a:rPr lang="en-US" sz="2800" b="1" i="1" dirty="0">
                    <a:solidFill>
                      <a:srgbClr val="221E1F"/>
                    </a:solidFill>
                  </a:rPr>
                  <a:t>neither</a:t>
                </a:r>
                <a:r>
                  <a:rPr lang="en-US" sz="2800" b="1" dirty="0">
                    <a:solidFill>
                      <a:srgbClr val="221E1F"/>
                    </a:solidFill>
                  </a:rPr>
                  <a:t>.</a:t>
                </a:r>
              </a:p>
              <a:p>
                <a:r>
                  <a:rPr lang="en-US" sz="2800" b="1" dirty="0">
                    <a:solidFill>
                      <a:srgbClr val="221E1F"/>
                    </a:solidFill>
                  </a:rPr>
                  <a:t>a.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𝑹𝑺</m:t>
                        </m:r>
                      </m:e>
                    </m:acc>
                  </m:oMath>
                </a14:m>
                <a:r>
                  <a:rPr lang="en-US" sz="2800" b="1" dirty="0">
                    <a:solidFill>
                      <a:srgbClr val="221E1F"/>
                    </a:solidFill>
                  </a:rPr>
                  <a:t> and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𝑻𝑼</m:t>
                        </m:r>
                      </m:e>
                    </m:acc>
                  </m:oMath>
                </a14:m>
                <a:endParaRPr lang="en-US" sz="2800" b="1" dirty="0">
                  <a:solidFill>
                    <a:srgbClr val="221E1F"/>
                  </a:solidFill>
                </a:endParaRPr>
              </a:p>
              <a:p>
                <a:r>
                  <a:rPr lang="en-US" sz="2800" b="1" dirty="0">
                    <a:solidFill>
                      <a:schemeClr val="tx1"/>
                    </a:solidFill>
                  </a:rPr>
                  <a:t>b. </a:t>
                </a:r>
                <a14:m>
                  <m:oMath xmlns:m="http://schemas.openxmlformats.org/officeDocument/2006/math">
                    <m:acc>
                      <m:accPr>
                        <m:chr m:val="⃡"/>
                        <m:ctrlPr>
                          <a:rPr lang="en-US"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𝑬𝑭</m:t>
                        </m:r>
                      </m:e>
                    </m:acc>
                  </m:oMath>
                </a14:m>
                <a:r>
                  <a:rPr lang="en-US" sz="2800" b="1" dirty="0">
                    <a:solidFill>
                      <a:schemeClr val="tx1"/>
                    </a:solidFill>
                  </a:rPr>
                  <a:t> and </a:t>
                </a:r>
                <a14:m>
                  <m:oMath xmlns:m="http://schemas.openxmlformats.org/officeDocument/2006/math">
                    <m:acc>
                      <m:accPr>
                        <m:chr m:val="⃡"/>
                        <m:ctrlPr>
                          <a:rPr lang="en-US" sz="2800" b="1" i="1">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𝑫𝑮</m:t>
                        </m:r>
                      </m:e>
                    </m:acc>
                  </m:oMath>
                </a14:m>
                <a:endParaRPr lang="en-US" sz="2800" b="1" dirty="0">
                  <a:solidFill>
                    <a:srgbClr val="221E1F"/>
                  </a:solidFill>
                </a:endParaRPr>
              </a:p>
            </p:txBody>
          </p:sp>
        </mc:Choice>
        <mc:Fallback xmlns="">
          <p:sp>
            <p:nvSpPr>
              <p:cNvPr id="5"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4" y="1766991"/>
                <a:ext cx="6714650" cy="4284185"/>
              </a:xfrm>
              <a:prstGeom prst="rect">
                <a:avLst/>
              </a:prstGeom>
              <a:blipFill>
                <a:blip r:embed="rId5"/>
                <a:stretch>
                  <a:fillRect l="-1815" t="-1565"/>
                </a:stretch>
              </a:blipFill>
            </p:spPr>
            <p:txBody>
              <a:bodyPr/>
              <a:lstStyle/>
              <a:p>
                <a:r>
                  <a:rPr lang="en-US">
                    <a:noFill/>
                  </a:rPr>
                  <a:t> </a:t>
                </a:r>
              </a:p>
            </p:txBody>
          </p:sp>
        </mc:Fallback>
      </mc:AlternateContent>
      <p:pic>
        <p:nvPicPr>
          <p:cNvPr id="2" name="Picture 1"/>
          <p:cNvPicPr>
            <a:picLocks noChangeAspect="1"/>
          </p:cNvPicPr>
          <p:nvPr/>
        </p:nvPicPr>
        <p:blipFill>
          <a:blip r:embed="rId6"/>
          <a:stretch>
            <a:fillRect/>
          </a:stretch>
        </p:blipFill>
        <p:spPr>
          <a:xfrm>
            <a:off x="8191142" y="1766991"/>
            <a:ext cx="2872784" cy="3081968"/>
          </a:xfrm>
          <a:prstGeom prst="rect">
            <a:avLst/>
          </a:prstGeom>
        </p:spPr>
      </p:pic>
    </p:spTree>
    <p:extLst>
      <p:ext uri="{BB962C8B-B14F-4D97-AF65-F5344CB8AC3E}">
        <p14:creationId xmlns:p14="http://schemas.microsoft.com/office/powerpoint/2010/main" val="725822011"/>
      </p:ext>
    </p:extLst>
  </p:cSld>
  <p:clrMapOvr>
    <a:masterClrMapping/>
  </p:clrMapOvr>
  <mc:AlternateContent xmlns:mc="http://schemas.openxmlformats.org/markup-compatibility/2006" xmlns:p14="http://schemas.microsoft.com/office/powerpoint/2010/main">
    <mc:Choice Requires="p14">
      <p:transition spd="slow" p14:dur="2000" advTm="141446"/>
    </mc:Choice>
    <mc:Fallback xmlns="">
      <p:transition spd="slow" advTm="141446"/>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186587"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Determine Line Relationships When Given Graphs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200E8A8-CE53-D245-9987-63340DF3D0A1}"/>
                  </a:ext>
                </a:extLst>
              </p:cNvPr>
              <p:cNvSpPr txBox="1">
                <a:spLocks/>
              </p:cNvSpPr>
              <p:nvPr/>
            </p:nvSpPr>
            <p:spPr>
              <a:xfrm>
                <a:off x="459873" y="1635369"/>
                <a:ext cx="10741527" cy="44158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a.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𝑹𝑺</m:t>
                        </m:r>
                      </m:e>
                    </m:acc>
                  </m:oMath>
                </a14:m>
                <a:r>
                  <a:rPr lang="en-US" sz="2800" b="1" dirty="0">
                    <a:solidFill>
                      <a:srgbClr val="221E1F"/>
                    </a:solidFill>
                  </a:rPr>
                  <a:t> and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𝑻𝑼</m:t>
                        </m:r>
                      </m:e>
                    </m:acc>
                  </m:oMath>
                </a14:m>
                <a:endParaRPr lang="en-US" sz="2800" b="1" dirty="0">
                  <a:solidFill>
                    <a:srgbClr val="221E1F"/>
                  </a:solidFill>
                </a:endParaRPr>
              </a:p>
              <a:p>
                <a:r>
                  <a:rPr lang="en-US" sz="2800" b="1" dirty="0">
                    <a:solidFill>
                      <a:schemeClr val="tx1"/>
                    </a:solidFill>
                  </a:rPr>
                  <a:t>Step 1 </a:t>
                </a:r>
                <a:r>
                  <a:rPr lang="en-US" sz="2800" b="1" dirty="0">
                    <a:solidFill>
                      <a:srgbClr val="221E1F"/>
                    </a:solidFill>
                  </a:rPr>
                  <a:t>Find the slope of each line.</a:t>
                </a:r>
              </a:p>
              <a:p>
                <a:r>
                  <a:rPr lang="en-US" sz="2800" dirty="0"/>
                  <a:t>slope </a:t>
                </a:r>
                <a14:m>
                  <m:oMath xmlns:m="http://schemas.openxmlformats.org/officeDocument/2006/math">
                    <m:r>
                      <a:rPr lang="en-US" sz="280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den>
                    </m:f>
                  </m:oMath>
                </a14:m>
                <a:r>
                  <a:rPr lang="en-US" sz="2800" dirty="0"/>
                  <a:t>, where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dirty="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oMath>
                </a14:m>
                <a:endParaRPr lang="en-US" sz="2800" dirty="0"/>
              </a:p>
              <a:p>
                <a:r>
                  <a:rPr lang="en-US" sz="2800" dirty="0"/>
                  <a:t>slope of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𝑅𝑆</m:t>
                        </m:r>
                      </m:e>
                    </m:acc>
                  </m:oMath>
                </a14:m>
                <a:r>
                  <a:rPr lang="en-US" sz="2800" dirty="0"/>
                  <a:t> </a:t>
                </a:r>
                <a14:m>
                  <m:oMath xmlns:m="http://schemas.openxmlformats.org/officeDocument/2006/math">
                    <m:r>
                      <a:rPr lang="en-US" sz="2800">
                        <a:latin typeface="Cambria Math" panose="02040503050406030204" pitchFamily="18" charset="0"/>
                      </a:rPr>
                      <m:t>= </m:t>
                    </m:r>
                    <m:f>
                      <m:fPr>
                        <m:ctrlPr>
                          <a:rPr lang="en-US" sz="2800" i="1">
                            <a:latin typeface="Cambria Math" panose="02040503050406030204" pitchFamily="18" charset="0"/>
                          </a:rPr>
                        </m:ctrlPr>
                      </m:fPr>
                      <m:num>
                        <m:r>
                          <a:rPr lang="en-US" sz="2800" b="0" i="1" smtClean="0">
                            <a:latin typeface="Cambria Math" panose="02040503050406030204" pitchFamily="18" charset="0"/>
                          </a:rPr>
                          <m:t>7</m:t>
                        </m:r>
                        <m:r>
                          <a:rPr lang="en-US" sz="2800" i="1">
                            <a:latin typeface="Cambria Math" panose="02040503050406030204" pitchFamily="18" charset="0"/>
                          </a:rPr>
                          <m:t>−</m:t>
                        </m:r>
                        <m:r>
                          <a:rPr lang="en-US" sz="2800" b="0" i="1" smtClean="0">
                            <a:latin typeface="Cambria Math" panose="02040503050406030204" pitchFamily="18" charset="0"/>
                          </a:rPr>
                          <m:t>(−3)</m:t>
                        </m:r>
                      </m:num>
                      <m:den>
                        <m:r>
                          <a:rPr lang="en-US" sz="2800" b="0" i="1" smtClean="0">
                            <a:latin typeface="Cambria Math" panose="02040503050406030204" pitchFamily="18" charset="0"/>
                          </a:rPr>
                          <m:t>6</m:t>
                        </m:r>
                        <m:r>
                          <a:rPr lang="en-US" sz="2800" i="1">
                            <a:latin typeface="Cambria Math" panose="02040503050406030204" pitchFamily="18" charset="0"/>
                          </a:rPr>
                          <m:t>−(−</m:t>
                        </m:r>
                        <m:r>
                          <a:rPr lang="en-US" sz="2800" b="0" i="1" smtClean="0">
                            <a:latin typeface="Cambria Math" panose="02040503050406030204" pitchFamily="18" charset="0"/>
                          </a:rPr>
                          <m:t>8</m:t>
                        </m:r>
                        <m:r>
                          <a:rPr lang="en-US" sz="2800" i="1">
                            <a:latin typeface="Cambria Math" panose="02040503050406030204" pitchFamily="18" charset="0"/>
                          </a:rPr>
                          <m:t>) </m:t>
                        </m:r>
                      </m:den>
                    </m:f>
                    <m:r>
                      <a:rPr lang="en-US" sz="280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10</m:t>
                        </m:r>
                      </m:num>
                      <m:den>
                        <m:r>
                          <a:rPr lang="en-US" sz="2800" i="1">
                            <a:latin typeface="Cambria Math" panose="02040503050406030204" pitchFamily="18" charset="0"/>
                          </a:rPr>
                          <m:t>1</m:t>
                        </m:r>
                        <m:r>
                          <a:rPr lang="en-US" sz="2800" b="0" i="1" smtClean="0">
                            <a:latin typeface="Cambria Math" panose="02040503050406030204" pitchFamily="18" charset="0"/>
                          </a:rPr>
                          <m:t>4</m:t>
                        </m:r>
                      </m:den>
                    </m:f>
                  </m:oMath>
                </a14:m>
                <a:r>
                  <a:rPr lang="en-US" sz="2800" dirty="0"/>
                  <a:t> or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7</m:t>
                        </m:r>
                      </m:den>
                    </m:f>
                  </m:oMath>
                </a14:m>
                <a:endParaRPr lang="en-US" sz="2800" dirty="0"/>
              </a:p>
              <a:p>
                <a:r>
                  <a:rPr lang="en-US" sz="2800" dirty="0"/>
                  <a:t>slope of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𝑇𝑈</m:t>
                        </m:r>
                      </m:e>
                    </m:acc>
                  </m:oMath>
                </a14:m>
                <a:r>
                  <a:rPr lang="en-US" sz="2800" dirty="0"/>
                  <a:t> </a:t>
                </a:r>
                <a14:m>
                  <m:oMath xmlns:m="http://schemas.openxmlformats.org/officeDocument/2006/math">
                    <m:r>
                      <a:rPr lang="en-US" sz="2800">
                        <a:latin typeface="Cambria Math" panose="02040503050406030204" pitchFamily="18" charset="0"/>
                      </a:rPr>
                      <m:t>= </m:t>
                    </m:r>
                    <m:f>
                      <m:fPr>
                        <m:ctrlPr>
                          <a:rPr lang="en-US" sz="2800" i="1">
                            <a:latin typeface="Cambria Math" panose="02040503050406030204" pitchFamily="18" charset="0"/>
                          </a:rPr>
                        </m:ctrlPr>
                      </m:fPr>
                      <m:num>
                        <m:r>
                          <a:rPr lang="en-US" sz="2800" b="0" i="1" smtClean="0">
                            <a:latin typeface="Cambria Math" panose="02040503050406030204" pitchFamily="18" charset="0"/>
                          </a:rPr>
                          <m:t>0</m:t>
                        </m:r>
                        <m:r>
                          <a:rPr lang="en-US" sz="2800" i="1">
                            <a:latin typeface="Cambria Math" panose="02040503050406030204" pitchFamily="18" charset="0"/>
                          </a:rPr>
                          <m:t>−</m:t>
                        </m:r>
                        <m:r>
                          <a:rPr lang="en-US" sz="2800" b="0" i="1" smtClean="0">
                            <a:latin typeface="Cambria Math" panose="02040503050406030204" pitchFamily="18" charset="0"/>
                          </a:rPr>
                          <m:t>6</m:t>
                        </m:r>
                      </m:num>
                      <m:den>
                        <m:r>
                          <a:rPr lang="en-US" sz="2800" b="0" i="1" smtClean="0">
                            <a:latin typeface="Cambria Math" panose="02040503050406030204" pitchFamily="18" charset="0"/>
                          </a:rPr>
                          <m:t>0</m:t>
                        </m:r>
                        <m:r>
                          <a:rPr lang="en-US" sz="2800" i="1">
                            <a:latin typeface="Cambria Math" panose="02040503050406030204" pitchFamily="18" charset="0"/>
                          </a:rPr>
                          <m:t>−</m:t>
                        </m:r>
                        <m:r>
                          <a:rPr lang="en-US" sz="2800" b="0" i="1" smtClean="0">
                            <a:latin typeface="Cambria Math" panose="02040503050406030204" pitchFamily="18" charset="0"/>
                          </a:rPr>
                          <m:t>(−4</m:t>
                        </m:r>
                        <m:r>
                          <a:rPr lang="en-US" sz="2800" i="1">
                            <a:latin typeface="Cambria Math" panose="02040503050406030204" pitchFamily="18" charset="0"/>
                          </a:rPr>
                          <m:t>) </m:t>
                        </m:r>
                      </m:den>
                    </m:f>
                  </m:oMath>
                </a14:m>
                <a:r>
                  <a:rPr lang="en-US" sz="2800" dirty="0"/>
                  <a:t> = </a:t>
                </a:r>
                <a14:m>
                  <m:oMath xmlns:m="http://schemas.openxmlformats.org/officeDocument/2006/math">
                    <m:r>
                      <a:rPr lang="en-US"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6</m:t>
                        </m:r>
                      </m:num>
                      <m:den>
                        <m:r>
                          <a:rPr lang="en-US" sz="2800" b="0" i="1" smtClean="0">
                            <a:latin typeface="Cambria Math" panose="02040503050406030204" pitchFamily="18" charset="0"/>
                          </a:rPr>
                          <m:t>4</m:t>
                        </m:r>
                      </m:den>
                    </m:f>
                  </m:oMath>
                </a14:m>
                <a:r>
                  <a:rPr lang="en-US" sz="2800" dirty="0"/>
                  <a:t> or </a:t>
                </a:r>
                <a14:m>
                  <m:oMath xmlns:m="http://schemas.openxmlformats.org/officeDocument/2006/math">
                    <m:r>
                      <a:rPr lang="en-US" sz="280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2</m:t>
                        </m:r>
                      </m:den>
                    </m:f>
                  </m:oMath>
                </a14:m>
                <a:endParaRPr lang="en-US" sz="2800" dirty="0"/>
              </a:p>
              <a:p>
                <a:pPr marL="514350" indent="-514350">
                  <a:buAutoNum type="alphaLcPeriod"/>
                </a:pPr>
                <a:endParaRPr lang="en-US" sz="2800" b="1" dirty="0">
                  <a:solidFill>
                    <a:schemeClr val="tx1"/>
                  </a:solidFill>
                </a:endParaRPr>
              </a:p>
            </p:txBody>
          </p:sp>
        </mc:Choice>
        <mc:Fallback xmlns="">
          <p:sp>
            <p:nvSpPr>
              <p:cNvPr id="5"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635369"/>
                <a:ext cx="10741527" cy="4415807"/>
              </a:xfrm>
              <a:prstGeom prst="rect">
                <a:avLst/>
              </a:prstGeom>
              <a:blipFill>
                <a:blip r:embed="rId5"/>
                <a:stretch>
                  <a:fillRect l="-1134" t="-1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8F69F30-8735-4805-B37B-29C6F4FF3665}"/>
              </a:ext>
            </a:extLst>
          </p:cNvPr>
          <p:cNvPicPr>
            <a:picLocks noChangeAspect="1"/>
          </p:cNvPicPr>
          <p:nvPr/>
        </p:nvPicPr>
        <p:blipFill>
          <a:blip r:embed="rId6"/>
          <a:stretch>
            <a:fillRect/>
          </a:stretch>
        </p:blipFill>
        <p:spPr>
          <a:xfrm>
            <a:off x="8191142" y="1766991"/>
            <a:ext cx="2872784" cy="3081968"/>
          </a:xfrm>
          <a:prstGeom prst="rect">
            <a:avLst/>
          </a:prstGeom>
        </p:spPr>
      </p:pic>
    </p:spTree>
    <p:extLst>
      <p:ext uri="{BB962C8B-B14F-4D97-AF65-F5344CB8AC3E}">
        <p14:creationId xmlns:p14="http://schemas.microsoft.com/office/powerpoint/2010/main" val="3186490780"/>
      </p:ext>
    </p:extLst>
  </p:cSld>
  <p:clrMapOvr>
    <a:masterClrMapping/>
  </p:clrMapOvr>
  <mc:AlternateContent xmlns:mc="http://schemas.openxmlformats.org/markup-compatibility/2006" xmlns:p14="http://schemas.microsoft.com/office/powerpoint/2010/main">
    <mc:Choice Requires="p14">
      <p:transition spd="slow" p14:dur="2000" advTm="7853"/>
    </mc:Choice>
    <mc:Fallback xmlns="">
      <p:transition spd="slow" advTm="7853"/>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186587"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Determine Line Relationships When Given Graphs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200E8A8-CE53-D245-9987-63340DF3D0A1}"/>
                  </a:ext>
                </a:extLst>
              </p:cNvPr>
              <p:cNvSpPr txBox="1">
                <a:spLocks/>
              </p:cNvSpPr>
              <p:nvPr/>
            </p:nvSpPr>
            <p:spPr>
              <a:xfrm>
                <a:off x="459874" y="1705708"/>
                <a:ext cx="8779376" cy="42916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1450" indent="-1441450"/>
                <a:r>
                  <a:rPr lang="en-US" sz="2800" b="1" dirty="0">
                    <a:solidFill>
                      <a:schemeClr val="tx1"/>
                    </a:solidFill>
                  </a:rPr>
                  <a:t>Step 2 </a:t>
                </a:r>
                <a:r>
                  <a:rPr lang="en-US" sz="2800" b="1" dirty="0">
                    <a:solidFill>
                      <a:srgbClr val="221E1F"/>
                    </a:solidFill>
                  </a:rPr>
                  <a:t>Determine the relationship, if any, between the lines.</a:t>
                </a:r>
              </a:p>
              <a:p>
                <a:r>
                  <a:rPr lang="en-US" sz="2800" dirty="0"/>
                  <a:t>The two lines do not have the same slope, so they are not parallel. The product of the slopes of the lines is </a:t>
                </a:r>
                <a14:m>
                  <m:oMath xmlns:m="http://schemas.openxmlformats.org/officeDocument/2006/math">
                    <m:d>
                      <m:dPr>
                        <m:ctrlPr>
                          <a:rPr lang="en-US" sz="2800" i="1" smtClean="0">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7</m:t>
                            </m:r>
                          </m:den>
                        </m:f>
                      </m:e>
                    </m:d>
                    <m:d>
                      <m:dPr>
                        <m:ctrlPr>
                          <a:rPr lang="en-US" sz="2800" i="1">
                            <a:latin typeface="Cambria Math" panose="02040503050406030204" pitchFamily="18" charset="0"/>
                          </a:rPr>
                        </m:ctrlPr>
                      </m:dPr>
                      <m:e>
                        <m:r>
                          <a:rPr lang="en-IN" sz="280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2</m:t>
                            </m:r>
                          </m:den>
                        </m:f>
                      </m:e>
                    </m:d>
                  </m:oMath>
                </a14:m>
                <a:r>
                  <a:rPr lang="en-US" sz="2800" dirty="0"/>
                  <a:t> or </a:t>
                </a:r>
                <a14:m>
                  <m:oMath xmlns:m="http://schemas.openxmlformats.org/officeDocument/2006/math">
                    <m:r>
                      <a:rPr lang="en-IN"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15</m:t>
                        </m:r>
                      </m:num>
                      <m:den>
                        <m:r>
                          <a:rPr lang="en-US" sz="2800" b="0" i="1" smtClean="0">
                            <a:latin typeface="Cambria Math" panose="02040503050406030204" pitchFamily="18" charset="0"/>
                          </a:rPr>
                          <m:t>14</m:t>
                        </m:r>
                      </m:den>
                    </m:f>
                  </m:oMath>
                </a14:m>
                <a:r>
                  <a:rPr lang="en-US" sz="2800" dirty="0"/>
                  <a:t>. Because the product of the slopes is not −1, the two lines are not perpendicular. So, </a:t>
                </a:r>
                <a14:m>
                  <m:oMath xmlns:m="http://schemas.openxmlformats.org/officeDocument/2006/math">
                    <m:acc>
                      <m:accPr>
                        <m:chr m:val="⃡"/>
                        <m:ctrlPr>
                          <a:rPr lang="en-US" sz="2800" b="1" i="1">
                            <a:latin typeface="Cambria Math" panose="02040503050406030204" pitchFamily="18" charset="0"/>
                          </a:rPr>
                        </m:ctrlPr>
                      </m:accPr>
                      <m:e>
                        <m:r>
                          <a:rPr lang="en-US" sz="2800" b="0" i="1" smtClean="0">
                            <a:solidFill>
                              <a:schemeClr val="tx2"/>
                            </a:solidFill>
                            <a:latin typeface="Cambria Math" panose="02040503050406030204" pitchFamily="18" charset="0"/>
                          </a:rPr>
                          <m:t>𝑅𝑆</m:t>
                        </m:r>
                      </m:e>
                    </m:acc>
                  </m:oMath>
                </a14:m>
                <a:r>
                  <a:rPr lang="en-US" sz="2800" dirty="0"/>
                  <a:t> and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a:solidFill>
                              <a:schemeClr val="tx2"/>
                            </a:solidFill>
                            <a:latin typeface="Cambria Math" panose="02040503050406030204" pitchFamily="18" charset="0"/>
                          </a:rPr>
                          <m:t>𝑇𝑈</m:t>
                        </m:r>
                      </m:e>
                    </m:acc>
                  </m:oMath>
                </a14:m>
                <a:r>
                  <a:rPr lang="en-US" sz="2800" dirty="0"/>
                  <a:t> are neither parallel nor perpendicular.</a:t>
                </a:r>
                <a:endParaRPr lang="en-US" sz="2800" b="1" dirty="0"/>
              </a:p>
              <a:p>
                <a:pPr marL="514350" indent="-514350">
                  <a:buAutoNum type="alphaLcPeriod"/>
                </a:pPr>
                <a:endParaRPr lang="en-US" sz="2800" b="1" dirty="0">
                  <a:solidFill>
                    <a:schemeClr val="tx1"/>
                  </a:solidFill>
                </a:endParaRPr>
              </a:p>
            </p:txBody>
          </p:sp>
        </mc:Choice>
        <mc:Fallback xmlns="">
          <p:sp>
            <p:nvSpPr>
              <p:cNvPr id="5"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4" y="1705708"/>
                <a:ext cx="8779376" cy="4291680"/>
              </a:xfrm>
              <a:prstGeom prst="rect">
                <a:avLst/>
              </a:prstGeom>
              <a:blipFill>
                <a:blip r:embed="rId5"/>
                <a:stretch>
                  <a:fillRect l="-1388" t="-1563" r="-2221"/>
                </a:stretch>
              </a:blipFill>
            </p:spPr>
            <p:txBody>
              <a:bodyPr/>
              <a:lstStyle/>
              <a:p>
                <a:r>
                  <a:rPr lang="en-US">
                    <a:noFill/>
                  </a:rPr>
                  <a:t> </a:t>
                </a:r>
              </a:p>
            </p:txBody>
          </p:sp>
        </mc:Fallback>
      </mc:AlternateContent>
    </p:spTree>
    <p:extLst>
      <p:ext uri="{BB962C8B-B14F-4D97-AF65-F5344CB8AC3E}">
        <p14:creationId xmlns:p14="http://schemas.microsoft.com/office/powerpoint/2010/main" val="77181959"/>
      </p:ext>
    </p:extLst>
  </p:cSld>
  <p:clrMapOvr>
    <a:masterClrMapping/>
  </p:clrMapOvr>
  <mc:AlternateContent xmlns:mc="http://schemas.openxmlformats.org/markup-compatibility/2006" xmlns:p14="http://schemas.microsoft.com/office/powerpoint/2010/main">
    <mc:Choice Requires="p14">
      <p:transition spd="slow" p14:dur="2000" advTm="381"/>
    </mc:Choice>
    <mc:Fallback xmlns="">
      <p:transition spd="slow" advTm="38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2247661479"/>
      </p:ext>
    </p:extLst>
  </p:cSld>
  <p:clrMapOvr>
    <a:masterClrMapping/>
  </p:clrMapOvr>
  <mc:AlternateContent xmlns:mc="http://schemas.openxmlformats.org/markup-compatibility/2006" xmlns:p14="http://schemas.microsoft.com/office/powerpoint/2010/main">
    <mc:Choice Requires="p14">
      <p:transition spd="slow" p14:dur="2000" advTm="201119"/>
    </mc:Choice>
    <mc:Fallback xmlns="">
      <p:transition spd="slow" advTm="201119"/>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186587"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Determine Line Relationships When Given Graphs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200E8A8-CE53-D245-9987-63340DF3D0A1}"/>
                  </a:ext>
                </a:extLst>
              </p:cNvPr>
              <p:cNvSpPr txBox="1">
                <a:spLocks/>
              </p:cNvSpPr>
              <p:nvPr/>
            </p:nvSpPr>
            <p:spPr>
              <a:xfrm>
                <a:off x="459874" y="1723292"/>
                <a:ext cx="6626726" cy="43278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b. </a:t>
                </a:r>
                <a14:m>
                  <m:oMath xmlns:m="http://schemas.openxmlformats.org/officeDocument/2006/math">
                    <m:acc>
                      <m:accPr>
                        <m:chr m:val="⃡"/>
                        <m:ctrlPr>
                          <a:rPr lang="en-US"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𝑬𝑭</m:t>
                        </m:r>
                      </m:e>
                    </m:acc>
                  </m:oMath>
                </a14:m>
                <a:r>
                  <a:rPr lang="en-US" sz="2800" b="1" dirty="0">
                    <a:solidFill>
                      <a:schemeClr val="tx1"/>
                    </a:solidFill>
                  </a:rPr>
                  <a:t> and </a:t>
                </a:r>
                <a14:m>
                  <m:oMath xmlns:m="http://schemas.openxmlformats.org/officeDocument/2006/math">
                    <m:acc>
                      <m:accPr>
                        <m:chr m:val="⃡"/>
                        <m:ctrlPr>
                          <a:rPr lang="en-US" sz="2800" b="1" i="1">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𝑫𝑮</m:t>
                        </m:r>
                      </m:e>
                    </m:acc>
                  </m:oMath>
                </a14:m>
                <a:endParaRPr lang="en-US" sz="2800" b="1" dirty="0">
                  <a:solidFill>
                    <a:srgbClr val="221E1F"/>
                  </a:solidFill>
                </a:endParaRPr>
              </a:p>
              <a:p>
                <a:r>
                  <a:rPr lang="en-US" sz="2800" b="1" dirty="0">
                    <a:solidFill>
                      <a:schemeClr val="tx1"/>
                    </a:solidFill>
                  </a:rPr>
                  <a:t>Step 1 </a:t>
                </a:r>
                <a:r>
                  <a:rPr lang="en-US" sz="2800" b="1" dirty="0">
                    <a:solidFill>
                      <a:srgbClr val="221E1F"/>
                    </a:solidFill>
                  </a:rPr>
                  <a:t>Find the slope of each line.</a:t>
                </a:r>
              </a:p>
              <a:p>
                <a:pPr marL="1196975" indent="-1196975"/>
                <a:r>
                  <a:rPr lang="en-US" sz="2800" dirty="0"/>
                  <a:t>slope </a:t>
                </a:r>
                <a14:m>
                  <m:oMath xmlns:m="http://schemas.openxmlformats.org/officeDocument/2006/math">
                    <m:r>
                      <a:rPr lang="en-US" sz="280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den>
                    </m:f>
                  </m:oMath>
                </a14:m>
                <a:r>
                  <a:rPr lang="en-US" sz="2800" dirty="0"/>
                  <a:t>, where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dirty="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oMath>
                </a14:m>
                <a:endParaRPr lang="en-US" sz="2800" dirty="0"/>
              </a:p>
              <a:p>
                <a:pPr marL="1196975" indent="-1196975"/>
                <a:r>
                  <a:rPr lang="en-US" sz="2800" dirty="0"/>
                  <a:t>slope of </a:t>
                </a:r>
                <a14:m>
                  <m:oMath xmlns:m="http://schemas.openxmlformats.org/officeDocument/2006/math">
                    <m:acc>
                      <m:accPr>
                        <m:chr m:val="⃡"/>
                        <m:ctrlPr>
                          <a:rPr lang="en-US" sz="2800" b="1"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𝐸𝐹</m:t>
                        </m:r>
                      </m:e>
                    </m:acc>
                  </m:oMath>
                </a14:m>
                <a:r>
                  <a:rPr lang="en-US" sz="2800" dirty="0"/>
                  <a:t> </a:t>
                </a:r>
                <a14:m>
                  <m:oMath xmlns:m="http://schemas.openxmlformats.org/officeDocument/2006/math">
                    <m:r>
                      <a:rPr lang="en-US" sz="2800" smtClean="0">
                        <a:solidFill>
                          <a:schemeClr val="tx2"/>
                        </a:solidFill>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−1</m:t>
                        </m:r>
                        <m:r>
                          <a:rPr lang="en-US" sz="2800" i="1">
                            <a:latin typeface="Cambria Math" panose="02040503050406030204" pitchFamily="18" charset="0"/>
                          </a:rPr>
                          <m:t>−</m:t>
                        </m:r>
                        <m:r>
                          <a:rPr lang="en-US" sz="2800" b="0" i="1" smtClean="0">
                            <a:latin typeface="Cambria Math" panose="02040503050406030204" pitchFamily="18" charset="0"/>
                          </a:rPr>
                          <m:t>6</m:t>
                        </m:r>
                      </m:num>
                      <m:den>
                        <m:r>
                          <a:rPr lang="en-US" sz="2800" i="1">
                            <a:latin typeface="Cambria Math" panose="02040503050406030204" pitchFamily="18" charset="0"/>
                          </a:rPr>
                          <m:t>6−</m:t>
                        </m:r>
                        <m:r>
                          <a:rPr lang="en-US" sz="2800" b="0" i="1" smtClean="0">
                            <a:latin typeface="Cambria Math" panose="02040503050406030204" pitchFamily="18" charset="0"/>
                          </a:rPr>
                          <m:t>3</m:t>
                        </m:r>
                        <m:r>
                          <a:rPr lang="en-US" sz="2800" i="1">
                            <a:latin typeface="Cambria Math" panose="02040503050406030204" pitchFamily="18" charset="0"/>
                          </a:rPr>
                          <m:t> </m:t>
                        </m:r>
                      </m:den>
                    </m:f>
                    <m:r>
                      <a:rPr lang="en-US" sz="2800" i="1">
                        <a:latin typeface="Cambria Math" panose="02040503050406030204" pitchFamily="18" charset="0"/>
                      </a:rPr>
                      <m:t>=</m:t>
                    </m:r>
                    <m:r>
                      <a:rPr lang="en-US"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3</m:t>
                        </m:r>
                      </m:den>
                    </m:f>
                  </m:oMath>
                </a14:m>
                <a:endParaRPr lang="en-US" sz="2800" dirty="0"/>
              </a:p>
              <a:p>
                <a:pPr marL="1196975" indent="-1196975"/>
                <a:r>
                  <a:rPr lang="en-US" sz="2800" dirty="0"/>
                  <a:t>slope of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𝐷𝐺</m:t>
                        </m:r>
                      </m:e>
                    </m:acc>
                  </m:oMath>
                </a14:m>
                <a:r>
                  <a:rPr lang="en-US" sz="2800" dirty="0"/>
                  <a:t> </a:t>
                </a:r>
                <a14:m>
                  <m:oMath xmlns:m="http://schemas.openxmlformats.org/officeDocument/2006/math">
                    <m:r>
                      <a:rPr lang="en-US" sz="2800" smtClean="0">
                        <a:solidFill>
                          <a:schemeClr val="tx2"/>
                        </a:solidFill>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5</m:t>
                        </m:r>
                        <m:r>
                          <a:rPr lang="en-US" sz="2800" i="1">
                            <a:latin typeface="Cambria Math" panose="02040503050406030204" pitchFamily="18" charset="0"/>
                          </a:rPr>
                          <m:t>−</m:t>
                        </m:r>
                        <m:r>
                          <a:rPr lang="en-US" sz="2800" b="0" i="1" smtClean="0">
                            <a:latin typeface="Cambria Math" panose="02040503050406030204" pitchFamily="18" charset="0"/>
                          </a:rPr>
                          <m:t>(−1)</m:t>
                        </m:r>
                      </m:num>
                      <m:den>
                        <m:r>
                          <a:rPr lang="en-US" sz="2800" b="0" i="1" smtClean="0">
                            <a:latin typeface="Cambria Math" panose="02040503050406030204" pitchFamily="18" charset="0"/>
                          </a:rPr>
                          <m:t>12</m:t>
                        </m:r>
                        <m:r>
                          <a:rPr lang="en-US" sz="2800" i="1">
                            <a:latin typeface="Cambria Math" panose="02040503050406030204" pitchFamily="18" charset="0"/>
                          </a:rPr>
                          <m:t>−(−</m:t>
                        </m:r>
                        <m:r>
                          <a:rPr lang="en-US" sz="2800" b="0" i="1" smtClean="0">
                            <a:latin typeface="Cambria Math" panose="02040503050406030204" pitchFamily="18" charset="0"/>
                          </a:rPr>
                          <m:t>2</m:t>
                        </m:r>
                        <m:r>
                          <a:rPr lang="en-US" sz="2800" i="1">
                            <a:latin typeface="Cambria Math" panose="02040503050406030204" pitchFamily="18" charset="0"/>
                          </a:rPr>
                          <m:t>) </m:t>
                        </m:r>
                      </m:den>
                    </m:f>
                    <m:r>
                      <a:rPr lang="en-US" sz="2800" dirty="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6</m:t>
                        </m:r>
                      </m:num>
                      <m:den>
                        <m:r>
                          <a:rPr lang="en-US" sz="2800" b="0" i="1" smtClean="0">
                            <a:latin typeface="Cambria Math" panose="02040503050406030204" pitchFamily="18" charset="0"/>
                          </a:rPr>
                          <m:t>1</m:t>
                        </m:r>
                        <m:r>
                          <a:rPr lang="en-US" sz="2800" i="1">
                            <a:latin typeface="Cambria Math" panose="02040503050406030204" pitchFamily="18" charset="0"/>
                          </a:rPr>
                          <m:t>4</m:t>
                        </m:r>
                      </m:den>
                    </m:f>
                  </m:oMath>
                </a14:m>
                <a:r>
                  <a:rPr lang="en-US" sz="2800" dirty="0"/>
                  <a:t> or </a:t>
                </a:r>
                <a14:m>
                  <m:oMath xmlns:m="http://schemas.openxmlformats.org/officeDocument/2006/math">
                    <m:f>
                      <m:fPr>
                        <m:ctrlPr>
                          <a:rPr lang="en-US" sz="2800" i="1">
                            <a:latin typeface="Cambria Math" panose="02040503050406030204" pitchFamily="18" charset="0"/>
                          </a:rPr>
                        </m:ctrlPr>
                      </m:fPr>
                      <m:num>
                        <m:r>
                          <a:rPr lang="en-US" sz="2800" b="0" i="0">
                            <a:latin typeface="Cambria Math" panose="02040503050406030204" pitchFamily="18" charset="0"/>
                          </a:rPr>
                          <m:t>3</m:t>
                        </m:r>
                      </m:num>
                      <m:den>
                        <m:r>
                          <a:rPr lang="en-US" sz="2800" b="0" i="0" smtClean="0">
                            <a:latin typeface="Cambria Math" panose="02040503050406030204" pitchFamily="18" charset="0"/>
                          </a:rPr>
                          <m:t>7</m:t>
                        </m:r>
                      </m:den>
                    </m:f>
                  </m:oMath>
                </a14:m>
                <a:endParaRPr lang="en-US" sz="2800" dirty="0"/>
              </a:p>
            </p:txBody>
          </p:sp>
        </mc:Choice>
        <mc:Fallback xmlns="">
          <p:sp>
            <p:nvSpPr>
              <p:cNvPr id="5"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4" y="1723292"/>
                <a:ext cx="6626726" cy="4327884"/>
              </a:xfrm>
              <a:prstGeom prst="rect">
                <a:avLst/>
              </a:prstGeom>
              <a:blipFill>
                <a:blip r:embed="rId5"/>
                <a:stretch>
                  <a:fillRect l="-1838" t="-28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4353620-E8DC-4752-9DA7-2F3BD43C854D}"/>
              </a:ext>
            </a:extLst>
          </p:cNvPr>
          <p:cNvPicPr>
            <a:picLocks noChangeAspect="1"/>
          </p:cNvPicPr>
          <p:nvPr/>
        </p:nvPicPr>
        <p:blipFill>
          <a:blip r:embed="rId6"/>
          <a:stretch>
            <a:fillRect/>
          </a:stretch>
        </p:blipFill>
        <p:spPr>
          <a:xfrm>
            <a:off x="8191142" y="1766991"/>
            <a:ext cx="2872784" cy="3081968"/>
          </a:xfrm>
          <a:prstGeom prst="rect">
            <a:avLst/>
          </a:prstGeom>
        </p:spPr>
      </p:pic>
    </p:spTree>
    <p:extLst>
      <p:ext uri="{BB962C8B-B14F-4D97-AF65-F5344CB8AC3E}">
        <p14:creationId xmlns:p14="http://schemas.microsoft.com/office/powerpoint/2010/main" val="626914941"/>
      </p:ext>
    </p:extLst>
  </p:cSld>
  <p:clrMapOvr>
    <a:masterClrMapping/>
  </p:clrMapOvr>
  <mc:AlternateContent xmlns:mc="http://schemas.openxmlformats.org/markup-compatibility/2006" xmlns:p14="http://schemas.microsoft.com/office/powerpoint/2010/main">
    <mc:Choice Requires="p14">
      <p:transition spd="slow" p14:dur="2000" advTm="19224"/>
    </mc:Choice>
    <mc:Fallback xmlns="">
      <p:transition spd="slow" advTm="19224"/>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186587"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Determine Line Relationships When Given Graphs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200E8A8-CE53-D245-9987-63340DF3D0A1}"/>
                  </a:ext>
                </a:extLst>
              </p:cNvPr>
              <p:cNvSpPr txBox="1">
                <a:spLocks/>
              </p:cNvSpPr>
              <p:nvPr/>
            </p:nvSpPr>
            <p:spPr>
              <a:xfrm>
                <a:off x="459874" y="1722280"/>
                <a:ext cx="8778240" cy="47010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3988" indent="-1423988"/>
                <a:r>
                  <a:rPr lang="en-US" sz="2800" b="1" dirty="0">
                    <a:solidFill>
                      <a:schemeClr val="tx1"/>
                    </a:solidFill>
                  </a:rPr>
                  <a:t>Step 2 </a:t>
                </a:r>
                <a:r>
                  <a:rPr lang="en-US" sz="2800" b="1" dirty="0">
                    <a:solidFill>
                      <a:srgbClr val="221E1F"/>
                    </a:solidFill>
                  </a:rPr>
                  <a:t>Determine the relationship, if any,  between the lines.</a:t>
                </a:r>
              </a:p>
              <a:p>
                <a:r>
                  <a:rPr lang="en-US" sz="2800" dirty="0"/>
                  <a:t>The two lines do not have the same slope, so they are not parallel. To determine whether the lines are perpendicular, find the product of their slopes.</a:t>
                </a:r>
              </a:p>
              <a:p>
                <a:r>
                  <a:rPr lang="en-US" sz="2800" dirty="0"/>
                  <a:t> </a:t>
                </a:r>
                <a14:m>
                  <m:oMath xmlns:m="http://schemas.openxmlformats.org/officeDocument/2006/math">
                    <m:r>
                      <a:rPr lang="en-IN"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3</m:t>
                        </m:r>
                      </m:den>
                    </m:f>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IN" sz="2800" b="0" i="1" smtClean="0">
                                <a:latin typeface="Cambria Math" panose="02040503050406030204" pitchFamily="18" charset="0"/>
                              </a:rPr>
                              <m:t>3</m:t>
                            </m:r>
                          </m:num>
                          <m:den>
                            <m:r>
                              <a:rPr lang="en-IN" sz="2800" b="0" i="1" smtClean="0">
                                <a:latin typeface="Cambria Math" panose="02040503050406030204" pitchFamily="18" charset="0"/>
                              </a:rPr>
                              <m:t>7</m:t>
                            </m:r>
                          </m:den>
                        </m:f>
                      </m:e>
                    </m:d>
                    <m:r>
                      <a:rPr lang="en-US" sz="2800" b="0" i="0" smtClean="0">
                        <a:latin typeface="Cambria Math" panose="02040503050406030204" pitchFamily="18" charset="0"/>
                      </a:rPr>
                      <m:t>=−1</m:t>
                    </m:r>
                  </m:oMath>
                </a14:m>
                <a:r>
                  <a:rPr lang="en-US" sz="2800" dirty="0"/>
                  <a:t>        </a:t>
                </a:r>
                <a:r>
                  <a:rPr lang="en-US" sz="2800" dirty="0">
                    <a:solidFill>
                      <a:srgbClr val="0070C0"/>
                    </a:solidFill>
                  </a:rPr>
                  <a:t>Product of slopes for </a:t>
                </a:r>
                <a14:m>
                  <m:oMath xmlns:m="http://schemas.openxmlformats.org/officeDocument/2006/math">
                    <m:acc>
                      <m:accPr>
                        <m:chr m:val="⃡"/>
                        <m:ctrlPr>
                          <a:rPr lang="en-US" sz="2800" i="1" smtClean="0">
                            <a:solidFill>
                              <a:srgbClr val="0070C0"/>
                            </a:solidFill>
                            <a:latin typeface="Cambria Math" panose="02040503050406030204" pitchFamily="18" charset="0"/>
                          </a:rPr>
                        </m:ctrlPr>
                      </m:accPr>
                      <m:e>
                        <m:r>
                          <a:rPr lang="en-US" sz="2800" b="0" i="1">
                            <a:solidFill>
                              <a:srgbClr val="0070C0"/>
                            </a:solidFill>
                            <a:latin typeface="Cambria Math" panose="02040503050406030204" pitchFamily="18" charset="0"/>
                          </a:rPr>
                          <m:t>𝐸𝐹</m:t>
                        </m:r>
                      </m:e>
                    </m:acc>
                  </m:oMath>
                </a14:m>
                <a:r>
                  <a:rPr lang="en-US" sz="2800" dirty="0">
                    <a:solidFill>
                      <a:srgbClr val="0070C0"/>
                    </a:solidFill>
                  </a:rPr>
                  <a:t> and </a:t>
                </a:r>
                <a14:m>
                  <m:oMath xmlns:m="http://schemas.openxmlformats.org/officeDocument/2006/math">
                    <m:acc>
                      <m:accPr>
                        <m:chr m:val="⃡"/>
                        <m:ctrlPr>
                          <a:rPr lang="en-US" sz="2800" i="1">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𝐷𝐺</m:t>
                        </m:r>
                      </m:e>
                    </m:acc>
                  </m:oMath>
                </a14:m>
                <a:endParaRPr lang="en-US" sz="2800" dirty="0"/>
              </a:p>
              <a:p>
                <a:r>
                  <a:rPr lang="en-US" sz="2800" dirty="0"/>
                  <a:t>Because the product of their slopes is </a:t>
                </a:r>
                <a:r>
                  <a:rPr lang="en-US" sz="2800" dirty="0">
                    <a:latin typeface="Arial" panose="020B0604020202020204" pitchFamily="34" charset="0"/>
                    <a:cs typeface="Arial" panose="020B0604020202020204" pitchFamily="34" charset="0"/>
                  </a:rPr>
                  <a:t>−</a:t>
                </a:r>
                <a:r>
                  <a:rPr lang="en-US" sz="2800" dirty="0"/>
                  <a:t>1, the two lines are perpendicular.</a:t>
                </a:r>
              </a:p>
              <a:p>
                <a:endParaRPr lang="en-US" sz="2800" b="1" dirty="0"/>
              </a:p>
              <a:p>
                <a:pPr marL="514350" indent="-514350">
                  <a:buAutoNum type="alphaLcPeriod"/>
                </a:pPr>
                <a:endParaRPr lang="en-US" sz="2800" b="1" dirty="0">
                  <a:solidFill>
                    <a:schemeClr val="tx1"/>
                  </a:solidFill>
                </a:endParaRPr>
              </a:p>
            </p:txBody>
          </p:sp>
        </mc:Choice>
        <mc:Fallback xmlns="">
          <p:sp>
            <p:nvSpPr>
              <p:cNvPr id="5"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4" y="1722280"/>
                <a:ext cx="8778240" cy="4701043"/>
              </a:xfrm>
              <a:prstGeom prst="rect">
                <a:avLst/>
              </a:prstGeom>
              <a:blipFill>
                <a:blip r:embed="rId5"/>
                <a:stretch>
                  <a:fillRect l="-1389" t="-1427" r="-1875"/>
                </a:stretch>
              </a:blipFill>
            </p:spPr>
            <p:txBody>
              <a:bodyPr/>
              <a:lstStyle/>
              <a:p>
                <a:r>
                  <a:rPr lang="en-US">
                    <a:noFill/>
                  </a:rPr>
                  <a:t> </a:t>
                </a:r>
              </a:p>
            </p:txBody>
          </p:sp>
        </mc:Fallback>
      </mc:AlternateContent>
    </p:spTree>
    <p:extLst>
      <p:ext uri="{BB962C8B-B14F-4D97-AF65-F5344CB8AC3E}">
        <p14:creationId xmlns:p14="http://schemas.microsoft.com/office/powerpoint/2010/main" val="1141521269"/>
      </p:ext>
    </p:extLst>
  </p:cSld>
  <p:clrMapOvr>
    <a:masterClrMapping/>
  </p:clrMapOvr>
  <mc:AlternateContent xmlns:mc="http://schemas.openxmlformats.org/markup-compatibility/2006" xmlns:p14="http://schemas.microsoft.com/office/powerpoint/2010/main">
    <mc:Choice Requires="p14">
      <p:transition spd="slow" p14:dur="2000" advTm="5845"/>
    </mc:Choice>
    <mc:Fallback xmlns="">
      <p:transition spd="slow" advTm="5845"/>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186587"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Determine Line Relationships When Given Graphs</a:t>
            </a: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1635237"/>
            <a:ext cx="6895669" cy="17803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r>
              <a:rPr lang="en-US" sz="2800" dirty="0"/>
              <a:t>Determine whether the pair of lines is </a:t>
            </a:r>
            <a:r>
              <a:rPr lang="en-US" sz="2800" i="1" dirty="0"/>
              <a:t>parallel</a:t>
            </a:r>
            <a:r>
              <a:rPr lang="en-US" sz="2800" dirty="0"/>
              <a:t>, </a:t>
            </a:r>
            <a:r>
              <a:rPr lang="en-US" sz="2800" i="1" dirty="0"/>
              <a:t>perpendicular</a:t>
            </a:r>
            <a:r>
              <a:rPr lang="en-US" sz="2800" dirty="0"/>
              <a:t>, or </a:t>
            </a:r>
            <a:r>
              <a:rPr lang="en-US" sz="2800" i="1" dirty="0"/>
              <a:t>neither</a:t>
            </a:r>
            <a:r>
              <a:rPr lang="en-US" sz="28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541" y="2347617"/>
            <a:ext cx="2825364" cy="2377440"/>
          </a:xfrm>
          <a:prstGeom prst="rect">
            <a:avLst/>
          </a:prstGeom>
        </p:spPr>
      </p:pic>
    </p:spTree>
    <p:extLst>
      <p:ext uri="{BB962C8B-B14F-4D97-AF65-F5344CB8AC3E}">
        <p14:creationId xmlns:p14="http://schemas.microsoft.com/office/powerpoint/2010/main" val="1037564331"/>
      </p:ext>
    </p:extLst>
  </p:cSld>
  <p:clrMapOvr>
    <a:masterClrMapping/>
  </p:clrMapOvr>
  <mc:AlternateContent xmlns:mc="http://schemas.openxmlformats.org/markup-compatibility/2006" xmlns:p14="http://schemas.microsoft.com/office/powerpoint/2010/main">
    <mc:Choice Requires="p14">
      <p:transition spd="slow" p14:dur="2000" advTm="2630"/>
    </mc:Choice>
    <mc:Fallback xmlns="">
      <p:transition spd="slow" advTm="263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8186587"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Determine Line Relationships When Given Graphs</a:t>
            </a: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1635237"/>
            <a:ext cx="6895669" cy="17803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r>
              <a:rPr lang="en-US" sz="2800" dirty="0"/>
              <a:t>Determine whether the pair of lines is </a:t>
            </a:r>
            <a:r>
              <a:rPr lang="en-US" sz="2800" i="1" dirty="0"/>
              <a:t>parallel</a:t>
            </a:r>
            <a:r>
              <a:rPr lang="en-US" sz="2800" dirty="0"/>
              <a:t>, </a:t>
            </a:r>
            <a:r>
              <a:rPr lang="en-US" sz="2800" i="1" dirty="0"/>
              <a:t>perpendicular</a:t>
            </a:r>
            <a:r>
              <a:rPr lang="en-US" sz="2800" dirty="0"/>
              <a:t>, or </a:t>
            </a:r>
            <a:r>
              <a:rPr lang="en-US" sz="2800" i="1" dirty="0"/>
              <a:t>neither</a:t>
            </a:r>
            <a:r>
              <a:rPr lang="en-US" sz="2800" dirty="0"/>
              <a:t>.</a:t>
            </a:r>
          </a:p>
        </p:txBody>
      </p:sp>
      <p:sp>
        <p:nvSpPr>
          <p:cNvPr id="7" name="Rectangle 6"/>
          <p:cNvSpPr/>
          <p:nvPr/>
        </p:nvSpPr>
        <p:spPr>
          <a:xfrm>
            <a:off x="459872" y="3415553"/>
            <a:ext cx="2467342" cy="523220"/>
          </a:xfrm>
          <a:prstGeom prst="rect">
            <a:avLst/>
          </a:prstGeom>
        </p:spPr>
        <p:txBody>
          <a:bodyPr wrap="none">
            <a:spAutoFit/>
          </a:bodyPr>
          <a:lstStyle/>
          <a:p>
            <a:r>
              <a:rPr lang="en-US" sz="2800" dirty="0">
                <a:solidFill>
                  <a:srgbClr val="FF0000"/>
                </a:solidFill>
              </a:rPr>
              <a:t>perpendicular </a:t>
            </a:r>
          </a:p>
        </p:txBody>
      </p:sp>
      <p:pic>
        <p:nvPicPr>
          <p:cNvPr id="9" name="Picture 8">
            <a:extLst>
              <a:ext uri="{FF2B5EF4-FFF2-40B4-BE49-F238E27FC236}">
                <a16:creationId xmlns:a16="http://schemas.microsoft.com/office/drawing/2014/main" id="{4050314D-5D54-484D-A70F-FDE424EDD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541" y="2347617"/>
            <a:ext cx="2825364" cy="2377440"/>
          </a:xfrm>
          <a:prstGeom prst="rect">
            <a:avLst/>
          </a:prstGeom>
        </p:spPr>
      </p:pic>
    </p:spTree>
    <p:extLst>
      <p:ext uri="{BB962C8B-B14F-4D97-AF65-F5344CB8AC3E}">
        <p14:creationId xmlns:p14="http://schemas.microsoft.com/office/powerpoint/2010/main" val="1259427233"/>
      </p:ext>
    </p:extLst>
  </p:cSld>
  <p:clrMapOvr>
    <a:masterClrMapping/>
  </p:clrMapOvr>
  <mc:AlternateContent xmlns:mc="http://schemas.openxmlformats.org/markup-compatibility/2006" xmlns:p14="http://schemas.microsoft.com/office/powerpoint/2010/main">
    <mc:Choice Requires="p14">
      <p:transition spd="slow" p14:dur="2000" advTm="3294"/>
    </mc:Choice>
    <mc:Fallback xmlns="">
      <p:transition spd="slow" advTm="3294"/>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9581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Equations of Lines </a:t>
            </a:r>
          </a:p>
        </p:txBody>
      </p:sp>
      <p:sp>
        <p:nvSpPr>
          <p:cNvPr id="9" name="Content Placeholder 2">
            <a:extLst>
              <a:ext uri="{FF2B5EF4-FFF2-40B4-BE49-F238E27FC236}">
                <a16:creationId xmlns:a16="http://schemas.microsoft.com/office/drawing/2014/main" id="{83F3EB91-17DF-D044-83E2-63ED6DCD3089}"/>
              </a:ext>
            </a:extLst>
          </p:cNvPr>
          <p:cNvSpPr txBox="1">
            <a:spLocks/>
          </p:cNvSpPr>
          <p:nvPr/>
        </p:nvSpPr>
        <p:spPr>
          <a:xfrm>
            <a:off x="459873" y="1483774"/>
            <a:ext cx="10217091" cy="927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An equation of a </a:t>
            </a:r>
            <a:r>
              <a:rPr lang="en-US" sz="2800" dirty="0" err="1"/>
              <a:t>nonvertical</a:t>
            </a:r>
            <a:r>
              <a:rPr lang="en-US" sz="2800" dirty="0"/>
              <a:t> line can be written in different but equivalent forms.</a:t>
            </a:r>
          </a:p>
          <a:p>
            <a:r>
              <a:rPr lang="en-US" sz="2800" dirty="0"/>
              <a:t> </a:t>
            </a:r>
            <a:endParaRPr lang="en-US" sz="2800" b="0" i="0" u="none" strike="noStrike" baseline="0" dirty="0"/>
          </a:p>
          <a:p>
            <a:r>
              <a:rPr lang="en-US" sz="2800" b="0" i="0" u="none" strike="noStrike" baseline="0" dirty="0">
                <a:solidFill>
                  <a:srgbClr val="221E1F"/>
                </a:solidFill>
              </a:rPr>
              <a:t> </a:t>
            </a:r>
          </a:p>
          <a:p>
            <a:endParaRPr lang="en-US" sz="2800" b="0" i="0" u="none" strike="noStrike" baseline="0" dirty="0"/>
          </a:p>
        </p:txBody>
      </p:sp>
      <p:graphicFrame>
        <p:nvGraphicFramePr>
          <p:cNvPr id="2" name="Table 1"/>
          <p:cNvGraphicFramePr>
            <a:graphicFrameLocks noGrp="1"/>
          </p:cNvGraphicFramePr>
          <p:nvPr>
            <p:extLst>
              <p:ext uri="{D42A27DB-BD31-4B8C-83A1-F6EECF244321}">
                <p14:modId xmlns:p14="http://schemas.microsoft.com/office/powerpoint/2010/main" val="1923981045"/>
              </p:ext>
            </p:extLst>
          </p:nvPr>
        </p:nvGraphicFramePr>
        <p:xfrm>
          <a:off x="513659" y="2544885"/>
          <a:ext cx="11575246" cy="3261360"/>
        </p:xfrm>
        <a:graphic>
          <a:graphicData uri="http://schemas.openxmlformats.org/drawingml/2006/table">
            <a:tbl>
              <a:tblPr firstRow="1" bandRow="1">
                <a:tableStyleId>{5C22544A-7EE6-4342-B048-85BDC9FD1C3A}</a:tableStyleId>
              </a:tblPr>
              <a:tblGrid>
                <a:gridCol w="8453239">
                  <a:extLst>
                    <a:ext uri="{9D8B030D-6E8A-4147-A177-3AD203B41FA5}">
                      <a16:colId xmlns:a16="http://schemas.microsoft.com/office/drawing/2014/main" val="3855669219"/>
                    </a:ext>
                  </a:extLst>
                </a:gridCol>
                <a:gridCol w="3122007">
                  <a:extLst>
                    <a:ext uri="{9D8B030D-6E8A-4147-A177-3AD203B41FA5}">
                      <a16:colId xmlns:a16="http://schemas.microsoft.com/office/drawing/2014/main" val="4286328910"/>
                    </a:ext>
                  </a:extLst>
                </a:gridCol>
              </a:tblGrid>
              <a:tr h="370840">
                <a:tc gridSpan="2">
                  <a:txBody>
                    <a:bodyPr/>
                    <a:lstStyle/>
                    <a:p>
                      <a:r>
                        <a:rPr lang="en-US" sz="2800" dirty="0">
                          <a:solidFill>
                            <a:schemeClr val="tx1"/>
                          </a:solidFill>
                        </a:rPr>
                        <a:t>Key Concept: </a:t>
                      </a:r>
                      <a:r>
                        <a:rPr lang="en-US" sz="2800" dirty="0">
                          <a:solidFill>
                            <a:schemeClr val="tx2"/>
                          </a:solidFill>
                        </a:rPr>
                        <a:t>Nonvertical Line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941218"/>
                  </a:ext>
                </a:extLst>
              </a:tr>
              <a:tr h="370840">
                <a:tc>
                  <a:txBody>
                    <a:bodyPr/>
                    <a:lstStyle/>
                    <a:p>
                      <a:r>
                        <a:rPr lang="en-US" sz="2800" dirty="0">
                          <a:solidFill>
                            <a:schemeClr val="tx2"/>
                          </a:solidFill>
                        </a:rPr>
                        <a:t>The slope-intercept form of a linear equation is </a:t>
                      </a:r>
                      <a:r>
                        <a:rPr lang="en-US" sz="2800" i="1" dirty="0">
                          <a:solidFill>
                            <a:schemeClr val="tx2"/>
                          </a:solidFill>
                        </a:rPr>
                        <a:t>y</a:t>
                      </a:r>
                      <a:r>
                        <a:rPr lang="en-US" sz="2800" dirty="0">
                          <a:solidFill>
                            <a:schemeClr val="tx2"/>
                          </a:solidFill>
                        </a:rPr>
                        <a:t> = </a:t>
                      </a:r>
                      <a:r>
                        <a:rPr lang="en-US" sz="2800" i="1" dirty="0">
                          <a:solidFill>
                            <a:srgbClr val="0070C0"/>
                          </a:solidFill>
                        </a:rPr>
                        <a:t>m</a:t>
                      </a:r>
                      <a:r>
                        <a:rPr lang="en-US" sz="2800" i="1" dirty="0">
                          <a:solidFill>
                            <a:schemeClr val="tx2"/>
                          </a:solidFill>
                        </a:rPr>
                        <a:t>x</a:t>
                      </a:r>
                      <a:r>
                        <a:rPr lang="en-US" sz="2800" dirty="0">
                          <a:solidFill>
                            <a:schemeClr val="tx2"/>
                          </a:solidFill>
                        </a:rPr>
                        <a:t> + </a:t>
                      </a:r>
                      <a:r>
                        <a:rPr lang="en-US" sz="2800" i="1" dirty="0">
                          <a:solidFill>
                            <a:srgbClr val="692146"/>
                          </a:solidFill>
                        </a:rPr>
                        <a:t>b</a:t>
                      </a:r>
                      <a:r>
                        <a:rPr lang="en-US" sz="2800" dirty="0">
                          <a:solidFill>
                            <a:schemeClr val="tx2"/>
                          </a:solidFill>
                        </a:rPr>
                        <a:t>, where </a:t>
                      </a:r>
                      <a:r>
                        <a:rPr lang="en-US" sz="2800" i="1" dirty="0">
                          <a:solidFill>
                            <a:srgbClr val="0070C0"/>
                          </a:solidFill>
                        </a:rPr>
                        <a:t>m</a:t>
                      </a:r>
                      <a:r>
                        <a:rPr lang="en-US" sz="2800" dirty="0">
                          <a:solidFill>
                            <a:schemeClr val="tx2"/>
                          </a:solidFill>
                        </a:rPr>
                        <a:t> is the slope of the line and </a:t>
                      </a:r>
                      <a:r>
                        <a:rPr lang="en-US" sz="2800" i="1" dirty="0">
                          <a:solidFill>
                            <a:srgbClr val="692146"/>
                          </a:solidFill>
                        </a:rPr>
                        <a:t>b</a:t>
                      </a:r>
                      <a:r>
                        <a:rPr lang="en-US" sz="2800" dirty="0">
                          <a:solidFill>
                            <a:schemeClr val="tx2"/>
                          </a:solidFill>
                        </a:rPr>
                        <a:t> is the </a:t>
                      </a:r>
                      <a:r>
                        <a:rPr lang="en-US" sz="2800" i="1" dirty="0">
                          <a:solidFill>
                            <a:schemeClr val="tx2"/>
                          </a:solidFill>
                        </a:rPr>
                        <a:t>y</a:t>
                      </a:r>
                      <a:r>
                        <a:rPr lang="en-US" sz="2800" dirty="0">
                          <a:solidFill>
                            <a:schemeClr val="tx2"/>
                          </a:solidFill>
                        </a:rPr>
                        <a:t>-intercept.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301002"/>
                  </a:ext>
                </a:extLst>
              </a:tr>
              <a:tr h="370840">
                <a:tc>
                  <a:txBody>
                    <a:bodyPr/>
                    <a:lstStyle/>
                    <a:p>
                      <a:r>
                        <a:rPr lang="en-US" sz="2800" dirty="0">
                          <a:solidFill>
                            <a:schemeClr val="tx2"/>
                          </a:solidFill>
                        </a:rPr>
                        <a:t>The point-slope form of a linear equation is </a:t>
                      </a:r>
                      <a:r>
                        <a:rPr lang="en-US" sz="2800" i="1" dirty="0">
                          <a:solidFill>
                            <a:schemeClr val="tx2"/>
                          </a:solidFill>
                        </a:rPr>
                        <a:t>y</a:t>
                      </a:r>
                      <a:r>
                        <a:rPr lang="en-US" sz="2800" dirty="0">
                          <a:solidFill>
                            <a:schemeClr val="tx2"/>
                          </a:solidFill>
                        </a:rPr>
                        <a:t> </a:t>
                      </a:r>
                      <a:r>
                        <a:rPr lang="en-US" sz="2800" dirty="0">
                          <a:solidFill>
                            <a:schemeClr val="tx2"/>
                          </a:solidFill>
                          <a:latin typeface="Arial" panose="020B0604020202020204" pitchFamily="34" charset="0"/>
                          <a:cs typeface="Arial" panose="020B0604020202020204" pitchFamily="34" charset="0"/>
                        </a:rPr>
                        <a:t>−</a:t>
                      </a:r>
                      <a:r>
                        <a:rPr lang="en-US" sz="2800" dirty="0">
                          <a:solidFill>
                            <a:schemeClr val="tx2"/>
                          </a:solidFill>
                        </a:rPr>
                        <a:t> </a:t>
                      </a:r>
                      <a:r>
                        <a:rPr lang="en-US" sz="2800" i="1" dirty="0">
                          <a:solidFill>
                            <a:srgbClr val="00B050"/>
                          </a:solidFill>
                        </a:rPr>
                        <a:t>y</a:t>
                      </a:r>
                      <a:r>
                        <a:rPr lang="en-US" sz="2800" baseline="-25000" dirty="0">
                          <a:solidFill>
                            <a:srgbClr val="00B050"/>
                          </a:solidFill>
                        </a:rPr>
                        <a:t>1</a:t>
                      </a:r>
                      <a:r>
                        <a:rPr lang="en-US" sz="2800" dirty="0">
                          <a:solidFill>
                            <a:schemeClr val="tx2"/>
                          </a:solidFill>
                        </a:rPr>
                        <a:t> = </a:t>
                      </a:r>
                      <a:r>
                        <a:rPr lang="en-US" sz="2800" i="1" dirty="0">
                          <a:solidFill>
                            <a:srgbClr val="0070C0"/>
                          </a:solidFill>
                        </a:rPr>
                        <a:t>m</a:t>
                      </a:r>
                      <a:r>
                        <a:rPr lang="en-US" sz="2800" dirty="0">
                          <a:solidFill>
                            <a:schemeClr val="tx2"/>
                          </a:solidFill>
                        </a:rPr>
                        <a:t>(</a:t>
                      </a:r>
                      <a:r>
                        <a:rPr lang="en-US" sz="2800" i="1" dirty="0">
                          <a:solidFill>
                            <a:schemeClr val="tx2"/>
                          </a:solidFill>
                        </a:rPr>
                        <a:t>x</a:t>
                      </a:r>
                      <a:r>
                        <a:rPr lang="en-US" sz="2800" dirty="0">
                          <a:solidFill>
                            <a:schemeClr val="tx2"/>
                          </a:solidFill>
                        </a:rPr>
                        <a:t> – </a:t>
                      </a:r>
                      <a:r>
                        <a:rPr lang="en-US" sz="2800" i="1" dirty="0">
                          <a:solidFill>
                            <a:srgbClr val="B96D00"/>
                          </a:solidFill>
                        </a:rPr>
                        <a:t>x</a:t>
                      </a:r>
                      <a:r>
                        <a:rPr lang="en-US" sz="2800" i="0" baseline="-25000" dirty="0">
                          <a:solidFill>
                            <a:srgbClr val="B96D00"/>
                          </a:solidFill>
                        </a:rPr>
                        <a:t>1</a:t>
                      </a:r>
                      <a:r>
                        <a:rPr lang="en-US" sz="2800" dirty="0">
                          <a:solidFill>
                            <a:schemeClr val="tx2"/>
                          </a:solidFill>
                        </a:rPr>
                        <a:t>), where (</a:t>
                      </a:r>
                      <a:r>
                        <a:rPr lang="en-US" sz="2800" i="1" dirty="0">
                          <a:solidFill>
                            <a:srgbClr val="B96D00"/>
                          </a:solidFill>
                        </a:rPr>
                        <a:t>x</a:t>
                      </a:r>
                      <a:r>
                        <a:rPr lang="en-US" sz="2800" i="0" baseline="-25000" dirty="0">
                          <a:solidFill>
                            <a:srgbClr val="B96D00"/>
                          </a:solidFill>
                        </a:rPr>
                        <a:t>1</a:t>
                      </a:r>
                      <a:r>
                        <a:rPr lang="en-US" sz="2800" i="0" dirty="0">
                          <a:solidFill>
                            <a:schemeClr val="tx2"/>
                          </a:solidFill>
                        </a:rPr>
                        <a:t>, </a:t>
                      </a:r>
                      <a:r>
                        <a:rPr lang="en-US" sz="2800" i="1" dirty="0">
                          <a:solidFill>
                            <a:srgbClr val="00B050"/>
                          </a:solidFill>
                        </a:rPr>
                        <a:t>y</a:t>
                      </a:r>
                      <a:r>
                        <a:rPr lang="en-US" sz="2800" i="0" baseline="-25000" dirty="0">
                          <a:solidFill>
                            <a:srgbClr val="00B050"/>
                          </a:solidFill>
                        </a:rPr>
                        <a:t>1</a:t>
                      </a:r>
                      <a:r>
                        <a:rPr lang="en-US" sz="2800" i="0" dirty="0">
                          <a:solidFill>
                            <a:schemeClr val="tx2"/>
                          </a:solidFill>
                        </a:rPr>
                        <a:t>) is</a:t>
                      </a:r>
                      <a:r>
                        <a:rPr lang="en-US" sz="2800" dirty="0">
                          <a:solidFill>
                            <a:schemeClr val="tx2"/>
                          </a:solidFill>
                        </a:rPr>
                        <a:t> any point on the line and</a:t>
                      </a:r>
                      <a:r>
                        <a:rPr lang="en-US" sz="2800" i="1" dirty="0">
                          <a:solidFill>
                            <a:schemeClr val="tx2"/>
                          </a:solidFill>
                        </a:rPr>
                        <a:t> </a:t>
                      </a:r>
                      <a:r>
                        <a:rPr lang="en-US" sz="2800" i="1" dirty="0">
                          <a:solidFill>
                            <a:srgbClr val="0070C0"/>
                          </a:solidFill>
                        </a:rPr>
                        <a:t>m</a:t>
                      </a:r>
                      <a:r>
                        <a:rPr lang="en-US" sz="2800" i="1" dirty="0">
                          <a:solidFill>
                            <a:schemeClr val="tx2"/>
                          </a:solidFill>
                        </a:rPr>
                        <a:t> </a:t>
                      </a:r>
                      <a:r>
                        <a:rPr lang="en-US" sz="2800" dirty="0">
                          <a:solidFill>
                            <a:schemeClr val="tx2"/>
                          </a:solidFill>
                        </a:rPr>
                        <a:t>is the slope of the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10164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151" y="3152186"/>
            <a:ext cx="2333625" cy="1066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741" y="4448494"/>
            <a:ext cx="1752600" cy="1333500"/>
          </a:xfrm>
          <a:prstGeom prst="rect">
            <a:avLst/>
          </a:prstGeom>
        </p:spPr>
      </p:pic>
    </p:spTree>
    <p:extLst>
      <p:ext uri="{BB962C8B-B14F-4D97-AF65-F5344CB8AC3E}">
        <p14:creationId xmlns:p14="http://schemas.microsoft.com/office/powerpoint/2010/main" val="3903007508"/>
      </p:ext>
    </p:extLst>
  </p:cSld>
  <p:clrMapOvr>
    <a:masterClrMapping/>
  </p:clrMapOvr>
  <mc:AlternateContent xmlns:mc="http://schemas.openxmlformats.org/markup-compatibility/2006" xmlns:p14="http://schemas.microsoft.com/office/powerpoint/2010/main">
    <mc:Choice Requires="p14">
      <p:transition spd="slow" p14:dur="2000" advTm="79678"/>
    </mc:Choice>
    <mc:Fallback xmlns="">
      <p:transition spd="slow" advTm="79678"/>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9581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Equations of Lines </a:t>
            </a:r>
          </a:p>
        </p:txBody>
      </p:sp>
      <p:sp>
        <p:nvSpPr>
          <p:cNvPr id="9" name="Content Placeholder 2">
            <a:extLst>
              <a:ext uri="{FF2B5EF4-FFF2-40B4-BE49-F238E27FC236}">
                <a16:creationId xmlns:a16="http://schemas.microsoft.com/office/drawing/2014/main" id="{83F3EB91-17DF-D044-83E2-63ED6DCD3089}"/>
              </a:ext>
            </a:extLst>
          </p:cNvPr>
          <p:cNvSpPr txBox="1">
            <a:spLocks/>
          </p:cNvSpPr>
          <p:nvPr/>
        </p:nvSpPr>
        <p:spPr>
          <a:xfrm>
            <a:off x="459873" y="1483774"/>
            <a:ext cx="10217091" cy="927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equations of horizontal and vertical lines involve only one variable.</a:t>
            </a:r>
            <a:endParaRPr lang="en-US" sz="2800" b="0" i="0" u="none" strike="noStrike" baseline="0" dirty="0"/>
          </a:p>
          <a:p>
            <a:r>
              <a:rPr lang="en-US" sz="2800" dirty="0"/>
              <a:t> </a:t>
            </a:r>
            <a:endParaRPr lang="en-US" sz="2800" b="0" i="0" u="none" strike="noStrike" baseline="0" dirty="0"/>
          </a:p>
          <a:p>
            <a:r>
              <a:rPr lang="en-US" sz="2800" b="0" i="0" u="none" strike="noStrike" baseline="0" dirty="0">
                <a:solidFill>
                  <a:srgbClr val="221E1F"/>
                </a:solidFill>
              </a:rPr>
              <a:t> </a:t>
            </a:r>
          </a:p>
          <a:p>
            <a:endParaRPr lang="en-US" sz="2800" b="0" i="0" u="none" strike="noStrike" baseline="0" dirty="0"/>
          </a:p>
        </p:txBody>
      </p:sp>
      <p:graphicFrame>
        <p:nvGraphicFramePr>
          <p:cNvPr id="2" name="Table 1"/>
          <p:cNvGraphicFramePr>
            <a:graphicFrameLocks noGrp="1"/>
          </p:cNvGraphicFramePr>
          <p:nvPr>
            <p:extLst>
              <p:ext uri="{D42A27DB-BD31-4B8C-83A1-F6EECF244321}">
                <p14:modId xmlns:p14="http://schemas.microsoft.com/office/powerpoint/2010/main" val="449198413"/>
              </p:ext>
            </p:extLst>
          </p:nvPr>
        </p:nvGraphicFramePr>
        <p:xfrm>
          <a:off x="513659" y="2544885"/>
          <a:ext cx="11575246" cy="2777978"/>
        </p:xfrm>
        <a:graphic>
          <a:graphicData uri="http://schemas.openxmlformats.org/drawingml/2006/table">
            <a:tbl>
              <a:tblPr firstRow="1" bandRow="1">
                <a:tableStyleId>{5C22544A-7EE6-4342-B048-85BDC9FD1C3A}</a:tableStyleId>
              </a:tblPr>
              <a:tblGrid>
                <a:gridCol w="8334506">
                  <a:extLst>
                    <a:ext uri="{9D8B030D-6E8A-4147-A177-3AD203B41FA5}">
                      <a16:colId xmlns:a16="http://schemas.microsoft.com/office/drawing/2014/main" val="3855669219"/>
                    </a:ext>
                  </a:extLst>
                </a:gridCol>
                <a:gridCol w="3240740">
                  <a:extLst>
                    <a:ext uri="{9D8B030D-6E8A-4147-A177-3AD203B41FA5}">
                      <a16:colId xmlns:a16="http://schemas.microsoft.com/office/drawing/2014/main" val="4286328910"/>
                    </a:ext>
                  </a:extLst>
                </a:gridCol>
              </a:tblGrid>
              <a:tr h="370840">
                <a:tc gridSpan="2">
                  <a:txBody>
                    <a:bodyPr/>
                    <a:lstStyle/>
                    <a:p>
                      <a:r>
                        <a:rPr lang="en-US" sz="2800" dirty="0">
                          <a:solidFill>
                            <a:schemeClr val="tx1"/>
                          </a:solidFill>
                        </a:rPr>
                        <a:t>Key Concept: </a:t>
                      </a:r>
                      <a:r>
                        <a:rPr lang="en-US" sz="2800" dirty="0">
                          <a:solidFill>
                            <a:schemeClr val="tx2"/>
                          </a:solidFill>
                        </a:rPr>
                        <a:t>Horizontal and Vertical Line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941218"/>
                  </a:ext>
                </a:extLst>
              </a:tr>
              <a:tr h="370840">
                <a:tc>
                  <a:txBody>
                    <a:bodyPr/>
                    <a:lstStyle/>
                    <a:p>
                      <a:r>
                        <a:rPr lang="en-US" sz="2800" dirty="0">
                          <a:solidFill>
                            <a:schemeClr val="tx2"/>
                          </a:solidFill>
                        </a:rPr>
                        <a:t>The equation of a horizontal line is </a:t>
                      </a:r>
                      <a:r>
                        <a:rPr lang="en-US" sz="2800" i="1" dirty="0">
                          <a:solidFill>
                            <a:schemeClr val="tx2"/>
                          </a:solidFill>
                        </a:rPr>
                        <a:t>y</a:t>
                      </a:r>
                      <a:r>
                        <a:rPr lang="en-US" sz="2800" dirty="0">
                          <a:solidFill>
                            <a:schemeClr val="tx2"/>
                          </a:solidFill>
                        </a:rPr>
                        <a:t> = </a:t>
                      </a:r>
                      <a:r>
                        <a:rPr lang="en-US" sz="2800" i="1" dirty="0">
                          <a:solidFill>
                            <a:srgbClr val="692146"/>
                          </a:solidFill>
                        </a:rPr>
                        <a:t>b</a:t>
                      </a:r>
                      <a:r>
                        <a:rPr lang="en-US" sz="2800" dirty="0">
                          <a:solidFill>
                            <a:schemeClr val="tx2"/>
                          </a:solidFill>
                        </a:rPr>
                        <a:t>, where </a:t>
                      </a:r>
                      <a:r>
                        <a:rPr lang="en-US" sz="2800" i="1" dirty="0">
                          <a:solidFill>
                            <a:srgbClr val="692146"/>
                          </a:solidFill>
                        </a:rPr>
                        <a:t>b</a:t>
                      </a:r>
                      <a:r>
                        <a:rPr lang="en-US" sz="2800" dirty="0">
                          <a:solidFill>
                            <a:schemeClr val="tx2"/>
                          </a:solidFill>
                        </a:rPr>
                        <a:t> is the </a:t>
                      </a:r>
                      <a:r>
                        <a:rPr lang="en-US" sz="2800" i="1" dirty="0">
                          <a:solidFill>
                            <a:schemeClr val="tx2"/>
                          </a:solidFill>
                        </a:rPr>
                        <a:t>y</a:t>
                      </a:r>
                      <a:r>
                        <a:rPr lang="en-US" sz="2800" dirty="0">
                          <a:solidFill>
                            <a:schemeClr val="tx2"/>
                          </a:solidFill>
                        </a:rPr>
                        <a:t>-intercept of the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301002"/>
                  </a:ext>
                </a:extLst>
              </a:tr>
              <a:tr h="1314938">
                <a:tc>
                  <a:txBody>
                    <a:bodyPr/>
                    <a:lstStyle/>
                    <a:p>
                      <a:r>
                        <a:rPr lang="en-US" sz="2800" dirty="0">
                          <a:solidFill>
                            <a:schemeClr val="tx2"/>
                          </a:solidFill>
                        </a:rPr>
                        <a:t>The equation of a vertical line is </a:t>
                      </a:r>
                      <a:r>
                        <a:rPr lang="en-US" sz="2800" i="1" dirty="0">
                          <a:solidFill>
                            <a:schemeClr val="tx2"/>
                          </a:solidFill>
                        </a:rPr>
                        <a:t>x</a:t>
                      </a:r>
                      <a:r>
                        <a:rPr lang="en-US" sz="2800" dirty="0">
                          <a:solidFill>
                            <a:schemeClr val="tx2"/>
                          </a:solidFill>
                        </a:rPr>
                        <a:t> = </a:t>
                      </a:r>
                      <a:r>
                        <a:rPr lang="en-US" sz="2800" i="1" dirty="0">
                          <a:solidFill>
                            <a:srgbClr val="B96D00"/>
                          </a:solidFill>
                        </a:rPr>
                        <a:t>a</a:t>
                      </a:r>
                      <a:r>
                        <a:rPr lang="en-US" sz="2800" dirty="0">
                          <a:solidFill>
                            <a:schemeClr val="tx2"/>
                          </a:solidFill>
                        </a:rPr>
                        <a:t>, where </a:t>
                      </a:r>
                      <a:r>
                        <a:rPr lang="en-US" sz="2800" i="1" dirty="0">
                          <a:solidFill>
                            <a:srgbClr val="B96D00"/>
                          </a:solidFill>
                        </a:rPr>
                        <a:t>a</a:t>
                      </a:r>
                      <a:r>
                        <a:rPr lang="en-US" sz="2800" dirty="0">
                          <a:solidFill>
                            <a:schemeClr val="tx2"/>
                          </a:solidFill>
                        </a:rPr>
                        <a:t> is the </a:t>
                      </a:r>
                      <a:r>
                        <a:rPr lang="en-US" sz="2800" i="1" dirty="0">
                          <a:solidFill>
                            <a:schemeClr val="tx2"/>
                          </a:solidFill>
                        </a:rPr>
                        <a:t>x</a:t>
                      </a:r>
                      <a:r>
                        <a:rPr lang="en-US" sz="2800" dirty="0">
                          <a:solidFill>
                            <a:schemeClr val="tx2"/>
                          </a:solidFill>
                        </a:rPr>
                        <a:t>-intercept of the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101641"/>
                  </a:ext>
                </a:extLst>
              </a:tr>
            </a:tbl>
          </a:graphicData>
        </a:graphic>
      </p:graphicFrame>
      <p:sp>
        <p:nvSpPr>
          <p:cNvPr id="12" name="Content Placeholder 2">
            <a:extLst>
              <a:ext uri="{FF2B5EF4-FFF2-40B4-BE49-F238E27FC236}">
                <a16:creationId xmlns:a16="http://schemas.microsoft.com/office/drawing/2014/main" id="{83F3EB91-17DF-D044-83E2-63ED6DCD3089}"/>
              </a:ext>
            </a:extLst>
          </p:cNvPr>
          <p:cNvSpPr txBox="1">
            <a:spLocks/>
          </p:cNvSpPr>
          <p:nvPr/>
        </p:nvSpPr>
        <p:spPr>
          <a:xfrm>
            <a:off x="433819" y="5459692"/>
            <a:ext cx="11758181" cy="9282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When given the equations of two lines, you can compare the equations to determine the relationship between the lines.</a:t>
            </a:r>
            <a:endParaRPr lang="en-US" sz="2800" b="0" i="0" u="none" strike="noStrike" baseline="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078" y="3204416"/>
            <a:ext cx="2000250" cy="2017568"/>
          </a:xfrm>
          <a:prstGeom prst="rect">
            <a:avLst/>
          </a:prstGeom>
        </p:spPr>
      </p:pic>
    </p:spTree>
    <p:extLst>
      <p:ext uri="{BB962C8B-B14F-4D97-AF65-F5344CB8AC3E}">
        <p14:creationId xmlns:p14="http://schemas.microsoft.com/office/powerpoint/2010/main" val="3491498811"/>
      </p:ext>
    </p:extLst>
  </p:cSld>
  <p:clrMapOvr>
    <a:masterClrMapping/>
  </p:clrMapOvr>
  <mc:AlternateContent xmlns:mc="http://schemas.openxmlformats.org/markup-compatibility/2006" xmlns:p14="http://schemas.microsoft.com/office/powerpoint/2010/main">
    <mc:Choice Requires="p14">
      <p:transition spd="slow" p14:dur="2000" advTm="96468"/>
    </mc:Choice>
    <mc:Fallback xmlns="">
      <p:transition spd="slow" advTm="96468"/>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200E8A8-CE53-D245-9987-63340DF3D0A1}"/>
                  </a:ext>
                </a:extLst>
              </p:cNvPr>
              <p:cNvSpPr txBox="1">
                <a:spLocks/>
              </p:cNvSpPr>
              <p:nvPr/>
            </p:nvSpPr>
            <p:spPr>
              <a:xfrm>
                <a:off x="459873" y="1350133"/>
                <a:ext cx="10741527" cy="47010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Determine whether each pair of lines is </a:t>
                </a:r>
                <a:r>
                  <a:rPr lang="en-US" sz="2800" b="1" i="1" dirty="0">
                    <a:solidFill>
                      <a:schemeClr val="tx1"/>
                    </a:solidFill>
                  </a:rPr>
                  <a:t>parallel</a:t>
                </a:r>
                <a:r>
                  <a:rPr lang="en-US" sz="2800" b="1" dirty="0">
                    <a:solidFill>
                      <a:schemeClr val="tx1"/>
                    </a:solidFill>
                  </a:rPr>
                  <a:t>, </a:t>
                </a:r>
                <a:r>
                  <a:rPr lang="en-US" sz="2800" b="1" i="1" dirty="0">
                    <a:solidFill>
                      <a:schemeClr val="tx1"/>
                    </a:solidFill>
                  </a:rPr>
                  <a:t>perpendicular</a:t>
                </a:r>
                <a:r>
                  <a:rPr lang="en-US" sz="2800" b="1" dirty="0">
                    <a:solidFill>
                      <a:schemeClr val="tx1"/>
                    </a:solidFill>
                  </a:rPr>
                  <a:t>, or </a:t>
                </a:r>
                <a:r>
                  <a:rPr lang="en-US" sz="2800" b="1" i="1" dirty="0">
                    <a:solidFill>
                      <a:schemeClr val="tx1"/>
                    </a:solidFill>
                  </a:rPr>
                  <a:t>neither</a:t>
                </a:r>
                <a:r>
                  <a:rPr lang="en-US" sz="2800" b="1" dirty="0">
                    <a:solidFill>
                      <a:schemeClr val="tx1"/>
                    </a:solidFill>
                  </a:rPr>
                  <a:t>.</a:t>
                </a:r>
              </a:p>
              <a:p>
                <a:r>
                  <a:rPr lang="en-US" sz="2800" b="1" dirty="0">
                    <a:solidFill>
                      <a:schemeClr val="tx1"/>
                    </a:solidFill>
                  </a:rPr>
                  <a:t>a. </a:t>
                </a:r>
                <a:r>
                  <a:rPr lang="en-US" sz="2800" b="1" i="1" dirty="0">
                    <a:solidFill>
                      <a:schemeClr val="tx1"/>
                    </a:solidFill>
                  </a:rPr>
                  <a:t>y</a:t>
                </a:r>
                <a:r>
                  <a:rPr lang="en-US" sz="2800" b="1" dirty="0">
                    <a:solidFill>
                      <a:schemeClr val="tx1"/>
                    </a:solidFill>
                  </a:rPr>
                  <a:t> = 3</a:t>
                </a:r>
                <a:r>
                  <a:rPr lang="en-US" sz="2800" b="1" i="1" dirty="0">
                    <a:solidFill>
                      <a:schemeClr val="tx1"/>
                    </a:solidFill>
                  </a:rPr>
                  <a:t>x</a:t>
                </a:r>
                <a:r>
                  <a:rPr lang="en-US" sz="2800" b="1" dirty="0">
                    <a:solidFill>
                      <a:schemeClr val="tx1"/>
                    </a:solidFill>
                  </a:rPr>
                  <a:t> </a:t>
                </a:r>
                <a:r>
                  <a:rPr lang="en-US"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rPr>
                  <a:t> 2; </a:t>
                </a:r>
                <a14:m>
                  <m:oMath xmlns:m="http://schemas.openxmlformats.org/officeDocument/2006/math">
                    <m:r>
                      <a:rPr lang="en-US" sz="2800" b="1" i="1" smtClean="0">
                        <a:solidFill>
                          <a:schemeClr val="tx1"/>
                        </a:solidFill>
                        <a:latin typeface="Cambria Math" panose="02040503050406030204" pitchFamily="18" charset="0"/>
                      </a:rPr>
                      <m:t>𝒚</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𝟎</m:t>
                    </m:r>
                    <m:r>
                      <a:rPr lang="en-US" sz="2800" b="1" i="0" smtClean="0">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i="0" smtClean="0">
                            <a:solidFill>
                              <a:schemeClr val="tx1"/>
                            </a:solidFill>
                            <a:latin typeface="Cambria Math" panose="02040503050406030204" pitchFamily="18" charset="0"/>
                          </a:rPr>
                          <m:t>𝟏</m:t>
                        </m:r>
                      </m:num>
                      <m:den>
                        <m:r>
                          <a:rPr lang="en-US" sz="2800" b="1" i="0">
                            <a:solidFill>
                              <a:schemeClr val="tx1"/>
                            </a:solidFill>
                            <a:latin typeface="Cambria Math" panose="02040503050406030204" pitchFamily="18" charset="0"/>
                          </a:rPr>
                          <m:t>𝟑</m:t>
                        </m:r>
                      </m:den>
                    </m:f>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panose="02040503050406030204" pitchFamily="18" charset="0"/>
                          </a:rPr>
                          <m:t>𝒙</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𝟐</m:t>
                        </m:r>
                      </m:e>
                    </m:d>
                  </m:oMath>
                </a14:m>
                <a:endParaRPr lang="en-US" sz="2800" b="1" dirty="0">
                  <a:solidFill>
                    <a:schemeClr val="tx1"/>
                  </a:solidFill>
                </a:endParaRPr>
              </a:p>
              <a:p>
                <a:r>
                  <a:rPr lang="en-US" sz="2800" b="1" dirty="0">
                    <a:solidFill>
                      <a:schemeClr val="tx1"/>
                    </a:solidFill>
                  </a:rPr>
                  <a:t>b. </a:t>
                </a:r>
                <a:r>
                  <a:rPr lang="en-US" sz="2800" b="1" i="1" dirty="0">
                    <a:solidFill>
                      <a:schemeClr val="tx1"/>
                    </a:solidFill>
                  </a:rPr>
                  <a:t>y</a:t>
                </a:r>
                <a:r>
                  <a:rPr lang="en-US" sz="2800" b="1" dirty="0">
                    <a:solidFill>
                      <a:schemeClr val="tx1"/>
                    </a:solidFill>
                  </a:rPr>
                  <a:t> = 3; </a:t>
                </a:r>
                <a:r>
                  <a:rPr lang="en-US" sz="2800" b="1" i="1" dirty="0">
                    <a:solidFill>
                      <a:schemeClr val="tx1"/>
                    </a:solidFill>
                  </a:rPr>
                  <a:t>x</a:t>
                </a:r>
                <a:r>
                  <a:rPr lang="en-US" sz="2800" b="1" dirty="0">
                    <a:solidFill>
                      <a:schemeClr val="tx1"/>
                    </a:solidFill>
                  </a:rPr>
                  <a:t> = 1</a:t>
                </a:r>
              </a:p>
              <a:p>
                <a:r>
                  <a:rPr lang="en-US" sz="2800" b="1" dirty="0">
                    <a:solidFill>
                      <a:schemeClr val="tx1"/>
                    </a:solidFill>
                  </a:rPr>
                  <a:t>c. </a:t>
                </a:r>
                <a14:m>
                  <m:oMath xmlns:m="http://schemas.openxmlformats.org/officeDocument/2006/math">
                    <m:r>
                      <a:rPr lang="en-US" sz="2800" b="1" i="1" smtClean="0">
                        <a:solidFill>
                          <a:schemeClr val="tx1"/>
                        </a:solidFill>
                        <a:latin typeface="Cambria Math" panose="02040503050406030204" pitchFamily="18" charset="0"/>
                      </a:rPr>
                      <m:t>𝒚</m:t>
                    </m:r>
                    <m:r>
                      <a:rPr lang="en-US" sz="2800" b="1" i="1"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𝟓</m:t>
                    </m:r>
                    <m:r>
                      <a:rPr lang="en-US" sz="2800" b="1" i="0" smtClean="0">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i="0" smtClean="0">
                            <a:solidFill>
                              <a:schemeClr val="tx1"/>
                            </a:solidFill>
                            <a:latin typeface="Cambria Math" panose="02040503050406030204" pitchFamily="18" charset="0"/>
                          </a:rPr>
                          <m:t>𝟑</m:t>
                        </m:r>
                      </m:num>
                      <m:den>
                        <m:r>
                          <a:rPr lang="en-US" sz="2800" b="1" i="0" smtClean="0">
                            <a:solidFill>
                              <a:schemeClr val="tx1"/>
                            </a:solidFill>
                            <a:latin typeface="Cambria Math" panose="02040503050406030204" pitchFamily="18" charset="0"/>
                          </a:rPr>
                          <m:t>𝟒</m:t>
                        </m:r>
                      </m:den>
                    </m:f>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panose="02040503050406030204" pitchFamily="18" charset="0"/>
                          </a:rPr>
                          <m:t>𝒙</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𝟐</m:t>
                        </m:r>
                      </m:e>
                    </m:d>
                  </m:oMath>
                </a14:m>
                <a:r>
                  <a:rPr lang="en-US" sz="2800" b="1" dirty="0">
                    <a:solidFill>
                      <a:schemeClr val="tx1"/>
                    </a:solidFill>
                  </a:rPr>
                  <a:t>; </a:t>
                </a:r>
                <a14:m>
                  <m:oMath xmlns:m="http://schemas.openxmlformats.org/officeDocument/2006/math">
                    <m:r>
                      <a:rPr lang="en-US" sz="2800" b="1" i="1" smtClean="0">
                        <a:solidFill>
                          <a:schemeClr val="tx1"/>
                        </a:solidFill>
                        <a:latin typeface="Cambria Math" panose="02040503050406030204" pitchFamily="18" charset="0"/>
                      </a:rPr>
                      <m:t>𝒚</m:t>
                    </m:r>
                    <m:r>
                      <a:rPr lang="en-US" sz="2800" b="1" i="0" smtClean="0">
                        <a:solidFill>
                          <a:schemeClr val="tx1"/>
                        </a:solidFill>
                        <a:latin typeface="Cambria Math" panose="02040503050406030204" pitchFamily="18" charset="0"/>
                      </a:rPr>
                      <m:t>=</m:t>
                    </m:r>
                    <m:r>
                      <a:rPr lang="en-US" sz="2800" b="1">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i="1">
                            <a:solidFill>
                              <a:schemeClr val="tx1"/>
                            </a:solidFill>
                            <a:latin typeface="Cambria Math" panose="02040503050406030204" pitchFamily="18" charset="0"/>
                          </a:rPr>
                          <m:t>𝟑</m:t>
                        </m:r>
                      </m:num>
                      <m:den>
                        <m:r>
                          <a:rPr lang="en-US" sz="2800" b="1" i="1">
                            <a:solidFill>
                              <a:schemeClr val="tx1"/>
                            </a:solidFill>
                            <a:latin typeface="Cambria Math" panose="02040503050406030204" pitchFamily="18" charset="0"/>
                          </a:rPr>
                          <m:t>𝟒</m:t>
                        </m:r>
                      </m:den>
                    </m:f>
                    <m:r>
                      <a:rPr lang="en-US" sz="2800" b="1" i="1" smtClean="0">
                        <a:solidFill>
                          <a:schemeClr val="tx1"/>
                        </a:solidFill>
                        <a:latin typeface="Cambria Math" panose="02040503050406030204" pitchFamily="18" charset="0"/>
                      </a:rPr>
                      <m:t>𝒙</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𝟐</m:t>
                    </m:r>
                  </m:oMath>
                </a14:m>
                <a:endParaRPr lang="en-US" sz="2800" b="1" dirty="0">
                  <a:solidFill>
                    <a:schemeClr val="tx1"/>
                  </a:solidFill>
                </a:endParaRPr>
              </a:p>
              <a:p>
                <a:r>
                  <a:rPr lang="en-US" sz="2800" b="1" dirty="0">
                    <a:solidFill>
                      <a:schemeClr val="tx1"/>
                    </a:solidFill>
                  </a:rPr>
                  <a:t>d. </a:t>
                </a:r>
                <a:r>
                  <a:rPr lang="en-US" sz="2800" b="1" i="1" dirty="0">
                    <a:solidFill>
                      <a:schemeClr val="tx1"/>
                    </a:solidFill>
                  </a:rPr>
                  <a:t>y</a:t>
                </a:r>
                <a:r>
                  <a:rPr lang="en-US" sz="2800" b="1" dirty="0">
                    <a:solidFill>
                      <a:schemeClr val="tx1"/>
                    </a:solidFill>
                  </a:rPr>
                  <a:t> = 2</a:t>
                </a:r>
                <a:r>
                  <a:rPr lang="en-US" sz="2800" b="1" i="1" dirty="0">
                    <a:solidFill>
                      <a:schemeClr val="tx1"/>
                    </a:solidFill>
                  </a:rPr>
                  <a:t>x</a:t>
                </a:r>
                <a:r>
                  <a:rPr lang="en-US" sz="2800" b="1" dirty="0">
                    <a:solidFill>
                      <a:schemeClr val="tx1"/>
                    </a:solidFill>
                  </a:rPr>
                  <a:t> + 3; </a:t>
                </a:r>
                <a14:m>
                  <m:oMath xmlns:m="http://schemas.openxmlformats.org/officeDocument/2006/math">
                    <m:r>
                      <a:rPr lang="en-US" sz="2800" b="1" i="1" smtClean="0">
                        <a:solidFill>
                          <a:schemeClr val="tx1"/>
                        </a:solidFill>
                        <a:latin typeface="Cambria Math" panose="02040503050406030204" pitchFamily="18" charset="0"/>
                      </a:rPr>
                      <m:t>𝒚</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𝟏</m:t>
                    </m:r>
                    <m:r>
                      <a:rPr lang="en-US" sz="2800" b="1" i="1" smtClean="0">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i="0" smtClean="0">
                            <a:solidFill>
                              <a:schemeClr val="tx1"/>
                            </a:solidFill>
                            <a:latin typeface="Cambria Math" panose="02040503050406030204" pitchFamily="18" charset="0"/>
                          </a:rPr>
                          <m:t>𝟏</m:t>
                        </m:r>
                      </m:num>
                      <m:den>
                        <m:r>
                          <a:rPr lang="en-US" sz="2800" b="1" i="0" smtClean="0">
                            <a:solidFill>
                              <a:schemeClr val="tx1"/>
                            </a:solidFill>
                            <a:latin typeface="Cambria Math" panose="02040503050406030204" pitchFamily="18" charset="0"/>
                          </a:rPr>
                          <m:t>𝟐</m:t>
                        </m:r>
                      </m:den>
                    </m:f>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panose="02040503050406030204" pitchFamily="18" charset="0"/>
                          </a:rPr>
                          <m:t>𝒙</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𝟐</m:t>
                        </m:r>
                      </m:e>
                    </m:d>
                  </m:oMath>
                </a14:m>
                <a:endParaRPr lang="en-US" sz="2800" b="1" dirty="0">
                  <a:solidFill>
                    <a:schemeClr val="tx1"/>
                  </a:solidFill>
                </a:endParaRPr>
              </a:p>
              <a:p>
                <a:r>
                  <a:rPr lang="en-US" sz="2800" b="1" dirty="0">
                    <a:solidFill>
                      <a:schemeClr val="tx1"/>
                    </a:solidFill>
                  </a:rPr>
                  <a:t>e. </a:t>
                </a:r>
                <a:r>
                  <a:rPr lang="en-US" sz="2800" b="1" i="1" dirty="0">
                    <a:solidFill>
                      <a:schemeClr val="tx1"/>
                    </a:solidFill>
                  </a:rPr>
                  <a:t>x</a:t>
                </a:r>
                <a:r>
                  <a:rPr lang="en-US" sz="2800" b="1" dirty="0">
                    <a:solidFill>
                      <a:schemeClr val="tx1"/>
                    </a:solidFill>
                  </a:rPr>
                  <a:t> = </a:t>
                </a:r>
                <a:r>
                  <a:rPr lang="en-US"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rPr>
                  <a:t>2; </a:t>
                </a:r>
                <a:r>
                  <a:rPr lang="en-US" sz="2800" b="1" i="1" dirty="0">
                    <a:solidFill>
                      <a:schemeClr val="tx1"/>
                    </a:solidFill>
                  </a:rPr>
                  <a:t>x</a:t>
                </a:r>
                <a:r>
                  <a:rPr lang="en-US" sz="2800" b="1" dirty="0">
                    <a:solidFill>
                      <a:schemeClr val="tx1"/>
                    </a:solidFill>
                  </a:rPr>
                  <a:t> = 4</a:t>
                </a:r>
              </a:p>
            </p:txBody>
          </p:sp>
        </mc:Choice>
        <mc:Fallback xmlns="">
          <p:sp>
            <p:nvSpPr>
              <p:cNvPr id="11"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350133"/>
                <a:ext cx="10741527" cy="4701043"/>
              </a:xfrm>
              <a:prstGeom prst="rect">
                <a:avLst/>
              </a:prstGeom>
              <a:blipFill>
                <a:blip r:embed="rId5"/>
                <a:stretch>
                  <a:fillRect l="-1134" t="-1295"/>
                </a:stretch>
              </a:blipFill>
            </p:spPr>
            <p:txBody>
              <a:bodyPr/>
              <a:lstStyle/>
              <a:p>
                <a:r>
                  <a:rPr lang="en-US">
                    <a:noFill/>
                  </a:rPr>
                  <a:t> </a:t>
                </a:r>
              </a:p>
            </p:txBody>
          </p:sp>
        </mc:Fallback>
      </mc:AlternateContent>
    </p:spTree>
    <p:extLst>
      <p:ext uri="{BB962C8B-B14F-4D97-AF65-F5344CB8AC3E}">
        <p14:creationId xmlns:p14="http://schemas.microsoft.com/office/powerpoint/2010/main" val="2459800117"/>
      </p:ext>
    </p:extLst>
  </p:cSld>
  <p:clrMapOvr>
    <a:masterClrMapping/>
  </p:clrMapOvr>
  <mc:AlternateContent xmlns:mc="http://schemas.openxmlformats.org/markup-compatibility/2006" xmlns:p14="http://schemas.microsoft.com/office/powerpoint/2010/main">
    <mc:Choice Requires="p14">
      <p:transition spd="slow" p14:dur="2000" advTm="293851"/>
    </mc:Choice>
    <mc:Fallback xmlns="">
      <p:transition spd="slow" advTm="29385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200E8A8-CE53-D245-9987-63340DF3D0A1}"/>
                  </a:ext>
                </a:extLst>
              </p:cNvPr>
              <p:cNvSpPr txBox="1">
                <a:spLocks/>
              </p:cNvSpPr>
              <p:nvPr/>
            </p:nvSpPr>
            <p:spPr>
              <a:xfrm>
                <a:off x="459873" y="1596320"/>
                <a:ext cx="10741527" cy="742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 </a:t>
                </a:r>
                <a:r>
                  <a:rPr lang="en-US" sz="2800" b="1" i="1" dirty="0">
                    <a:solidFill>
                      <a:schemeClr val="tx1"/>
                    </a:solidFill>
                  </a:rPr>
                  <a:t>y</a:t>
                </a:r>
                <a:r>
                  <a:rPr lang="en-US" sz="2800" b="1" dirty="0">
                    <a:solidFill>
                      <a:schemeClr val="tx1"/>
                    </a:solidFill>
                  </a:rPr>
                  <a:t> = 3</a:t>
                </a:r>
                <a:r>
                  <a:rPr lang="en-US" sz="2800" b="1" i="1" dirty="0">
                    <a:solidFill>
                      <a:schemeClr val="tx1"/>
                    </a:solidFill>
                  </a:rPr>
                  <a:t>x</a:t>
                </a:r>
                <a:r>
                  <a:rPr lang="en-US" sz="2800" b="1" dirty="0">
                    <a:solidFill>
                      <a:schemeClr val="tx1"/>
                    </a:solidFill>
                  </a:rPr>
                  <a:t> </a:t>
                </a:r>
                <a:r>
                  <a:rPr lang="en-US"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rPr>
                  <a:t> 2; </a:t>
                </a:r>
                <a14:m>
                  <m:oMath xmlns:m="http://schemas.openxmlformats.org/officeDocument/2006/math">
                    <m:r>
                      <a:rPr lang="en-US" sz="2800" b="1" i="1">
                        <a:solidFill>
                          <a:schemeClr val="tx1"/>
                        </a:solidFill>
                        <a:latin typeface="Cambria Math" panose="02040503050406030204" pitchFamily="18" charset="0"/>
                      </a:rPr>
                      <m:t>𝒚</m:t>
                    </m:r>
                    <m:r>
                      <a:rPr lang="en-US" sz="2800" b="1">
                        <a:solidFill>
                          <a:schemeClr val="tx1"/>
                        </a:solidFill>
                        <a:latin typeface="Cambria Math" panose="02040503050406030204" pitchFamily="18" charset="0"/>
                      </a:rPr>
                      <m:t>−</m:t>
                    </m:r>
                    <m:r>
                      <a:rPr lang="en-US" sz="2800" b="1">
                        <a:solidFill>
                          <a:schemeClr val="tx1"/>
                        </a:solidFill>
                        <a:latin typeface="Cambria Math" panose="02040503050406030204" pitchFamily="18" charset="0"/>
                      </a:rPr>
                      <m:t>𝟎</m:t>
                    </m:r>
                    <m:r>
                      <a:rPr lang="en-US" sz="2800" b="1">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a:solidFill>
                              <a:schemeClr val="tx1"/>
                            </a:solidFill>
                            <a:latin typeface="Cambria Math" panose="02040503050406030204" pitchFamily="18" charset="0"/>
                          </a:rPr>
                          <m:t>𝟏</m:t>
                        </m:r>
                      </m:num>
                      <m:den>
                        <m:r>
                          <a:rPr lang="en-US" sz="2800" b="1">
                            <a:solidFill>
                              <a:schemeClr val="tx1"/>
                            </a:solidFill>
                            <a:latin typeface="Cambria Math" panose="02040503050406030204" pitchFamily="18" charset="0"/>
                          </a:rPr>
                          <m:t>𝟑</m:t>
                        </m:r>
                      </m:den>
                    </m:f>
                    <m:d>
                      <m:dPr>
                        <m:ctrlPr>
                          <a:rPr lang="en-US" sz="2800" b="1" i="1">
                            <a:solidFill>
                              <a:schemeClr val="tx1"/>
                            </a:solidFill>
                            <a:latin typeface="Cambria Math" panose="02040503050406030204" pitchFamily="18" charset="0"/>
                          </a:rPr>
                        </m:ctrlPr>
                      </m:dPr>
                      <m:e>
                        <m:r>
                          <a:rPr lang="en-US" sz="2800" b="1" i="1">
                            <a:solidFill>
                              <a:schemeClr val="tx1"/>
                            </a:solidFill>
                            <a:latin typeface="Cambria Math" panose="02040503050406030204" pitchFamily="18" charset="0"/>
                          </a:rPr>
                          <m:t>𝒙</m:t>
                        </m:r>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𝟐</m:t>
                        </m:r>
                      </m:e>
                    </m:d>
                  </m:oMath>
                </a14:m>
                <a:endParaRPr lang="en-US" sz="2800" b="1" dirty="0">
                  <a:solidFill>
                    <a:schemeClr val="tx1"/>
                  </a:solidFill>
                </a:endParaRPr>
              </a:p>
            </p:txBody>
          </p:sp>
        </mc:Choice>
        <mc:Fallback xmlns="">
          <p:sp>
            <p:nvSpPr>
              <p:cNvPr id="11"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596320"/>
                <a:ext cx="10741527" cy="742436"/>
              </a:xfrm>
              <a:prstGeom prst="rect">
                <a:avLst/>
              </a:prstGeom>
              <a:blipFill>
                <a:blip r:embed="rId5"/>
                <a:stretch>
                  <a:fillRect l="-1134" b="-4098"/>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872" y="2620158"/>
            <a:ext cx="6512573" cy="1617684"/>
          </a:xfrm>
          <a:prstGeom prst="rect">
            <a:avLst/>
          </a:prstGeom>
        </p:spPr>
      </p:pic>
    </p:spTree>
    <p:extLst>
      <p:ext uri="{BB962C8B-B14F-4D97-AF65-F5344CB8AC3E}">
        <p14:creationId xmlns:p14="http://schemas.microsoft.com/office/powerpoint/2010/main" val="2530275632"/>
      </p:ext>
    </p:extLst>
  </p:cSld>
  <p:clrMapOvr>
    <a:masterClrMapping/>
  </p:clrMapOvr>
  <mc:AlternateContent xmlns:mc="http://schemas.openxmlformats.org/markup-compatibility/2006" xmlns:p14="http://schemas.microsoft.com/office/powerpoint/2010/main">
    <mc:Choice Requires="p14">
      <p:transition spd="slow" p14:dur="2000" advTm="1348"/>
    </mc:Choice>
    <mc:Fallback xmlns="">
      <p:transition spd="slow" advTm="1348"/>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83F3EB91-17DF-D044-83E2-63ED6DCD3089}"/>
                  </a:ext>
                </a:extLst>
              </p:cNvPr>
              <p:cNvSpPr txBox="1">
                <a:spLocks/>
              </p:cNvSpPr>
              <p:nvPr/>
            </p:nvSpPr>
            <p:spPr>
              <a:xfrm>
                <a:off x="459872" y="1734233"/>
                <a:ext cx="11144098" cy="31336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two lines do not have the same slope, so the lines are not parallel. To determine whether the lines are perpendicular, find the product of the slopes.</a:t>
                </a:r>
              </a:p>
              <a:p>
                <a14:m>
                  <m:oMath xmlns:m="http://schemas.openxmlformats.org/officeDocument/2006/math">
                    <m:r>
                      <a:rPr lang="en-US" sz="2800" b="0" i="0" smtClean="0">
                        <a:solidFill>
                          <a:schemeClr val="tx2"/>
                        </a:solidFill>
                        <a:latin typeface="Cambria Math" panose="02040503050406030204" pitchFamily="18" charset="0"/>
                      </a:rPr>
                      <m:t>3</m:t>
                    </m:r>
                    <m:d>
                      <m:dPr>
                        <m:ctrlPr>
                          <a:rPr lang="en-US" sz="2800" i="1" smtClean="0">
                            <a:solidFill>
                              <a:schemeClr val="tx2"/>
                            </a:solidFill>
                            <a:latin typeface="Cambria Math" panose="02040503050406030204" pitchFamily="18" charset="0"/>
                          </a:rPr>
                        </m:ctrlPr>
                      </m:dPr>
                      <m:e>
                        <m:r>
                          <a:rPr lang="en-US" sz="2800" b="0" i="0"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0" smtClean="0">
                                <a:solidFill>
                                  <a:schemeClr val="tx2"/>
                                </a:solidFill>
                                <a:latin typeface="Cambria Math" panose="02040503050406030204" pitchFamily="18" charset="0"/>
                              </a:rPr>
                              <m:t>1</m:t>
                            </m:r>
                          </m:num>
                          <m:den>
                            <m:r>
                              <a:rPr lang="en-US" sz="2800" b="0" i="0" smtClean="0">
                                <a:solidFill>
                                  <a:schemeClr val="tx2"/>
                                </a:solidFill>
                                <a:latin typeface="Cambria Math" panose="02040503050406030204" pitchFamily="18" charset="0"/>
                              </a:rPr>
                              <m:t>3</m:t>
                            </m:r>
                          </m:den>
                        </m:f>
                      </m:e>
                    </m:d>
                    <m:r>
                      <a:rPr lang="en-US" sz="2800" b="0" i="0" smtClean="0">
                        <a:solidFill>
                          <a:schemeClr val="tx2"/>
                        </a:solidFill>
                        <a:latin typeface="Cambria Math" panose="02040503050406030204" pitchFamily="18" charset="0"/>
                      </a:rPr>
                      <m:t>=−1</m:t>
                    </m:r>
                  </m:oMath>
                </a14:m>
                <a:r>
                  <a:rPr lang="en-US" sz="2800" dirty="0">
                    <a:solidFill>
                      <a:srgbClr val="0070C0"/>
                    </a:solidFill>
                  </a:rPr>
                  <a:t>     Product of slopes</a:t>
                </a:r>
              </a:p>
              <a:p>
                <a:r>
                  <a:rPr lang="en-US" sz="2800" dirty="0"/>
                  <a:t>Because the product of their slopes is </a:t>
                </a:r>
                <a:r>
                  <a:rPr lang="en-US" sz="2800" dirty="0">
                    <a:latin typeface="Arial" panose="020B0604020202020204" pitchFamily="34" charset="0"/>
                    <a:cs typeface="Arial" panose="020B0604020202020204" pitchFamily="34" charset="0"/>
                  </a:rPr>
                  <a:t>−</a:t>
                </a:r>
                <a:r>
                  <a:rPr lang="en-US" sz="2800" dirty="0"/>
                  <a:t>1, the two lines are perpendicular.</a:t>
                </a:r>
                <a:endParaRPr lang="en-US" sz="2800" i="0" u="none" strike="noStrike" baseline="0" dirty="0"/>
              </a:p>
            </p:txBody>
          </p:sp>
        </mc:Choice>
        <mc:Fallback xmlns="">
          <p:sp>
            <p:nvSpPr>
              <p:cNvPr id="13"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34233"/>
                <a:ext cx="11144098" cy="3133601"/>
              </a:xfrm>
              <a:prstGeom prst="rect">
                <a:avLst/>
              </a:prstGeom>
              <a:blipFill>
                <a:blip r:embed="rId5"/>
                <a:stretch>
                  <a:fillRect l="-1093" t="-1942" b="-6214"/>
                </a:stretch>
              </a:blipFill>
            </p:spPr>
            <p:txBody>
              <a:bodyPr/>
              <a:lstStyle/>
              <a:p>
                <a:r>
                  <a:rPr lang="en-US">
                    <a:noFill/>
                  </a:rPr>
                  <a:t> </a:t>
                </a:r>
              </a:p>
            </p:txBody>
          </p:sp>
        </mc:Fallback>
      </mc:AlternateContent>
    </p:spTree>
    <p:extLst>
      <p:ext uri="{BB962C8B-B14F-4D97-AF65-F5344CB8AC3E}">
        <p14:creationId xmlns:p14="http://schemas.microsoft.com/office/powerpoint/2010/main" val="3169955519"/>
      </p:ext>
    </p:extLst>
  </p:cSld>
  <p:clrMapOvr>
    <a:masterClrMapping/>
  </p:clrMapOvr>
  <mc:AlternateContent xmlns:mc="http://schemas.openxmlformats.org/markup-compatibility/2006" xmlns:p14="http://schemas.microsoft.com/office/powerpoint/2010/main">
    <mc:Choice Requires="p14">
      <p:transition spd="slow" p14:dur="2000" advTm="635"/>
    </mc:Choice>
    <mc:Fallback xmlns="">
      <p:transition spd="slow" advTm="635"/>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p:sp>
        <p:nvSpPr>
          <p:cNvPr id="13" name="Content Placeholder 2">
            <a:extLst>
              <a:ext uri="{FF2B5EF4-FFF2-40B4-BE49-F238E27FC236}">
                <a16:creationId xmlns:a16="http://schemas.microsoft.com/office/drawing/2014/main" id="{83F3EB91-17DF-D044-83E2-63ED6DCD3089}"/>
              </a:ext>
            </a:extLst>
          </p:cNvPr>
          <p:cNvSpPr txBox="1">
            <a:spLocks/>
          </p:cNvSpPr>
          <p:nvPr/>
        </p:nvSpPr>
        <p:spPr>
          <a:xfrm>
            <a:off x="459872" y="1734233"/>
            <a:ext cx="11144098" cy="27146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b. </a:t>
            </a:r>
            <a:r>
              <a:rPr lang="en-US" sz="2800" b="1" i="1" dirty="0">
                <a:solidFill>
                  <a:schemeClr val="tx1"/>
                </a:solidFill>
              </a:rPr>
              <a:t>y</a:t>
            </a:r>
            <a:r>
              <a:rPr lang="en-US" sz="2800" b="1" dirty="0">
                <a:solidFill>
                  <a:schemeClr val="tx1"/>
                </a:solidFill>
              </a:rPr>
              <a:t> = 3; </a:t>
            </a:r>
            <a:r>
              <a:rPr lang="en-US" sz="2800" b="1" i="1" dirty="0">
                <a:solidFill>
                  <a:schemeClr val="tx1"/>
                </a:solidFill>
              </a:rPr>
              <a:t>x</a:t>
            </a:r>
            <a:r>
              <a:rPr lang="en-US" sz="2800" b="1" dirty="0">
                <a:solidFill>
                  <a:schemeClr val="tx1"/>
                </a:solidFill>
              </a:rPr>
              <a:t> = 1</a:t>
            </a:r>
          </a:p>
          <a:p>
            <a:r>
              <a:rPr lang="en-US" sz="2800" dirty="0"/>
              <a:t>The line </a:t>
            </a:r>
            <a:r>
              <a:rPr lang="en-US" sz="2800" i="1" dirty="0"/>
              <a:t>y</a:t>
            </a:r>
            <a:r>
              <a:rPr lang="en-US" sz="2800" dirty="0"/>
              <a:t> = 3 is a horizontal line. The line </a:t>
            </a:r>
            <a:r>
              <a:rPr lang="en-US" sz="2800" i="1" dirty="0"/>
              <a:t>x</a:t>
            </a:r>
            <a:r>
              <a:rPr lang="en-US" sz="2800" dirty="0"/>
              <a:t> = 1 is a vertical line.</a:t>
            </a:r>
          </a:p>
          <a:p>
            <a:r>
              <a:rPr lang="en-US" sz="2800" dirty="0"/>
              <a:t>Vertical and horizontal lines are always perpendicular.</a:t>
            </a:r>
          </a:p>
        </p:txBody>
      </p:sp>
    </p:spTree>
    <p:extLst>
      <p:ext uri="{BB962C8B-B14F-4D97-AF65-F5344CB8AC3E}">
        <p14:creationId xmlns:p14="http://schemas.microsoft.com/office/powerpoint/2010/main" val="2203036252"/>
      </p:ext>
    </p:extLst>
  </p:cSld>
  <p:clrMapOvr>
    <a:masterClrMapping/>
  </p:clrMapOvr>
  <mc:AlternateContent xmlns:mc="http://schemas.openxmlformats.org/markup-compatibility/2006" xmlns:p14="http://schemas.microsoft.com/office/powerpoint/2010/main">
    <mc:Choice Requires="p14">
      <p:transition spd="slow" p14:dur="2000" advTm="809"/>
    </mc:Choice>
    <mc:Fallback xmlns="">
      <p:transition spd="slow" advTm="8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6B9768-C29E-4DC3-9D0C-4EFE8B21F2CC}"/>
              </a:ext>
            </a:extLst>
          </p:cNvPr>
          <p:cNvSpPr txBox="1"/>
          <p:nvPr/>
        </p:nvSpPr>
        <p:spPr>
          <a:xfrm>
            <a:off x="2582655" y="107576"/>
            <a:ext cx="51269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Warm Up Exercise</a:t>
            </a:r>
          </a:p>
        </p:txBody>
      </p:sp>
      <p:sp>
        <p:nvSpPr>
          <p:cNvPr id="7" name="TextBox 6">
            <a:extLst>
              <a:ext uri="{FF2B5EF4-FFF2-40B4-BE49-F238E27FC236}">
                <a16:creationId xmlns:a16="http://schemas.microsoft.com/office/drawing/2014/main" id="{CD91B159-31D3-4F4F-8B81-7C1B3F9A7CF7}"/>
              </a:ext>
            </a:extLst>
          </p:cNvPr>
          <p:cNvSpPr txBox="1"/>
          <p:nvPr/>
        </p:nvSpPr>
        <p:spPr>
          <a:xfrm>
            <a:off x="3414993" y="2159933"/>
            <a:ext cx="528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a:t>m</a:t>
            </a:r>
          </a:p>
        </p:txBody>
      </p:sp>
      <p:sp>
        <p:nvSpPr>
          <p:cNvPr id="11" name="TextBox 10">
            <a:extLst>
              <a:ext uri="{FF2B5EF4-FFF2-40B4-BE49-F238E27FC236}">
                <a16:creationId xmlns:a16="http://schemas.microsoft.com/office/drawing/2014/main" id="{9238C166-6775-4470-9F10-425CA57366CC}"/>
              </a:ext>
            </a:extLst>
          </p:cNvPr>
          <p:cNvSpPr txBox="1"/>
          <p:nvPr/>
        </p:nvSpPr>
        <p:spPr>
          <a:xfrm>
            <a:off x="5692028" y="2159933"/>
            <a:ext cx="528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a:cs typeface="Calibri"/>
              </a:rPr>
              <a:t>o</a:t>
            </a:r>
          </a:p>
        </p:txBody>
      </p:sp>
      <p:sp>
        <p:nvSpPr>
          <p:cNvPr id="12" name="TextBox 11">
            <a:extLst>
              <a:ext uri="{FF2B5EF4-FFF2-40B4-BE49-F238E27FC236}">
                <a16:creationId xmlns:a16="http://schemas.microsoft.com/office/drawing/2014/main" id="{860E021E-8214-4C7F-9E65-F166A2E9E8E9}"/>
              </a:ext>
            </a:extLst>
          </p:cNvPr>
          <p:cNvSpPr txBox="1"/>
          <p:nvPr/>
        </p:nvSpPr>
        <p:spPr>
          <a:xfrm>
            <a:off x="7744945" y="2115109"/>
            <a:ext cx="528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a:t>p</a:t>
            </a:r>
            <a:endParaRPr lang="en-US" i="1">
              <a:cs typeface="Calibri"/>
            </a:endParaRPr>
          </a:p>
        </p:txBody>
      </p:sp>
      <p:sp>
        <p:nvSpPr>
          <p:cNvPr id="13" name="TextBox 12">
            <a:extLst>
              <a:ext uri="{FF2B5EF4-FFF2-40B4-BE49-F238E27FC236}">
                <a16:creationId xmlns:a16="http://schemas.microsoft.com/office/drawing/2014/main" id="{4BDCBD0A-302C-4778-B9E2-C3AF0B54FCBC}"/>
              </a:ext>
            </a:extLst>
          </p:cNvPr>
          <p:cNvSpPr txBox="1"/>
          <p:nvPr/>
        </p:nvSpPr>
        <p:spPr>
          <a:xfrm>
            <a:off x="1377140" y="650130"/>
            <a:ext cx="91010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Line m, o, and p are parallel to each other and cut by a transversal </a:t>
            </a:r>
            <a:r>
              <a:rPr lang="en-US" sz="2400" b="1" i="1" dirty="0"/>
              <a:t>t.</a:t>
            </a:r>
            <a:r>
              <a:rPr lang="en-US" sz="2400" b="1" dirty="0"/>
              <a:t>  Find the value of x and y:</a:t>
            </a:r>
          </a:p>
        </p:txBody>
      </p:sp>
      <p:sp>
        <p:nvSpPr>
          <p:cNvPr id="9" name="TextBox 8">
            <a:extLst>
              <a:ext uri="{FF2B5EF4-FFF2-40B4-BE49-F238E27FC236}">
                <a16:creationId xmlns:a16="http://schemas.microsoft.com/office/drawing/2014/main" id="{C8B71FB5-E067-4C45-A76D-3FC83E8A0CA4}"/>
              </a:ext>
            </a:extLst>
          </p:cNvPr>
          <p:cNvSpPr txBox="1"/>
          <p:nvPr/>
        </p:nvSpPr>
        <p:spPr>
          <a:xfrm>
            <a:off x="2582654" y="3244334"/>
            <a:ext cx="528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a:t>t</a:t>
            </a:r>
          </a:p>
        </p:txBody>
      </p:sp>
      <p:cxnSp>
        <p:nvCxnSpPr>
          <p:cNvPr id="2" name="Straight Arrow Connector 1">
            <a:extLst>
              <a:ext uri="{FF2B5EF4-FFF2-40B4-BE49-F238E27FC236}">
                <a16:creationId xmlns:a16="http://schemas.microsoft.com/office/drawing/2014/main" id="{04B03D24-C084-B333-8C65-EDB5D7EB5692}"/>
              </a:ext>
            </a:extLst>
          </p:cNvPr>
          <p:cNvCxnSpPr/>
          <p:nvPr/>
        </p:nvCxnSpPr>
        <p:spPr>
          <a:xfrm flipV="1">
            <a:off x="2442949" y="3613244"/>
            <a:ext cx="8625385" cy="2956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23F9FCD-320C-4122-64F1-BD360D148F1D}"/>
              </a:ext>
            </a:extLst>
          </p:cNvPr>
          <p:cNvCxnSpPr>
            <a:cxnSpLocks/>
          </p:cNvCxnSpPr>
          <p:nvPr/>
        </p:nvCxnSpPr>
        <p:spPr>
          <a:xfrm>
            <a:off x="3534768" y="1641140"/>
            <a:ext cx="2392908" cy="45538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A73EB13-1C41-3200-CE0C-331EFE33FCEC}"/>
              </a:ext>
            </a:extLst>
          </p:cNvPr>
          <p:cNvCxnSpPr>
            <a:cxnSpLocks/>
          </p:cNvCxnSpPr>
          <p:nvPr/>
        </p:nvCxnSpPr>
        <p:spPr>
          <a:xfrm>
            <a:off x="5559185" y="1470542"/>
            <a:ext cx="2392908" cy="45538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48FFAF-E701-AE03-FA04-864E89EC94B2}"/>
              </a:ext>
            </a:extLst>
          </p:cNvPr>
          <p:cNvCxnSpPr>
            <a:cxnSpLocks/>
          </p:cNvCxnSpPr>
          <p:nvPr/>
        </p:nvCxnSpPr>
        <p:spPr>
          <a:xfrm>
            <a:off x="7765574" y="1641140"/>
            <a:ext cx="2392908" cy="45538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599C28-BFC8-560B-ADA5-594F1E086ED1}"/>
              </a:ext>
            </a:extLst>
          </p:cNvPr>
          <p:cNvSpPr txBox="1"/>
          <p:nvPr/>
        </p:nvSpPr>
        <p:spPr>
          <a:xfrm>
            <a:off x="4623179" y="3104865"/>
            <a:ext cx="15922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5y - 4</a:t>
            </a:r>
            <a:endParaRPr lang="en-US" sz="3600" dirty="0"/>
          </a:p>
        </p:txBody>
      </p:sp>
      <p:sp>
        <p:nvSpPr>
          <p:cNvPr id="15" name="TextBox 14">
            <a:extLst>
              <a:ext uri="{FF2B5EF4-FFF2-40B4-BE49-F238E27FC236}">
                <a16:creationId xmlns:a16="http://schemas.microsoft.com/office/drawing/2014/main" id="{A69DA8BD-0A25-D9D5-010E-B3DD884EF133}"/>
              </a:ext>
            </a:extLst>
          </p:cNvPr>
          <p:cNvSpPr txBox="1"/>
          <p:nvPr/>
        </p:nvSpPr>
        <p:spPr>
          <a:xfrm>
            <a:off x="6920552" y="3593910"/>
            <a:ext cx="15922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3y</a:t>
            </a:r>
            <a:endParaRPr lang="en-US" sz="3600" dirty="0"/>
          </a:p>
        </p:txBody>
      </p:sp>
      <p:sp>
        <p:nvSpPr>
          <p:cNvPr id="16" name="TextBox 15">
            <a:extLst>
              <a:ext uri="{FF2B5EF4-FFF2-40B4-BE49-F238E27FC236}">
                <a16:creationId xmlns:a16="http://schemas.microsoft.com/office/drawing/2014/main" id="{11A8F057-F6B3-4523-B86A-D3159096D02A}"/>
              </a:ext>
            </a:extLst>
          </p:cNvPr>
          <p:cNvSpPr txBox="1"/>
          <p:nvPr/>
        </p:nvSpPr>
        <p:spPr>
          <a:xfrm>
            <a:off x="9047328" y="3593909"/>
            <a:ext cx="20416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2x + 13</a:t>
            </a:r>
            <a:endParaRPr lang="en-US" sz="3600" dirty="0"/>
          </a:p>
        </p:txBody>
      </p:sp>
    </p:spTree>
    <p:extLst>
      <p:ext uri="{BB962C8B-B14F-4D97-AF65-F5344CB8AC3E}">
        <p14:creationId xmlns:p14="http://schemas.microsoft.com/office/powerpoint/2010/main" val="2986536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83F3EB91-17DF-D044-83E2-63ED6DCD3089}"/>
                  </a:ext>
                </a:extLst>
              </p:cNvPr>
              <p:cNvSpPr txBox="1">
                <a:spLocks/>
              </p:cNvSpPr>
              <p:nvPr/>
            </p:nvSpPr>
            <p:spPr>
              <a:xfrm>
                <a:off x="459872" y="1611140"/>
                <a:ext cx="5870590" cy="9177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r>
                  <a:rPr lang="en-US" sz="2800" b="1" dirty="0">
                    <a:solidFill>
                      <a:schemeClr val="tx1"/>
                    </a:solidFill>
                  </a:rPr>
                  <a:t>c. </a:t>
                </a:r>
                <a14:m>
                  <m:oMath xmlns:m="http://schemas.openxmlformats.org/officeDocument/2006/math">
                    <m:r>
                      <a:rPr lang="en-US" sz="2800" b="1" i="1">
                        <a:solidFill>
                          <a:schemeClr val="tx1"/>
                        </a:solidFill>
                        <a:latin typeface="Cambria Math" panose="02040503050406030204" pitchFamily="18" charset="0"/>
                      </a:rPr>
                      <m:t>𝒚</m:t>
                    </m:r>
                    <m:r>
                      <a:rPr lang="en-US" sz="2800" b="1" i="1">
                        <a:solidFill>
                          <a:schemeClr val="tx1"/>
                        </a:solidFill>
                        <a:latin typeface="Cambria Math" panose="02040503050406030204" pitchFamily="18" charset="0"/>
                      </a:rPr>
                      <m:t>−</m:t>
                    </m:r>
                    <m:r>
                      <a:rPr lang="en-US" sz="2800" b="1">
                        <a:solidFill>
                          <a:schemeClr val="tx1"/>
                        </a:solidFill>
                        <a:latin typeface="Cambria Math" panose="02040503050406030204" pitchFamily="18" charset="0"/>
                      </a:rPr>
                      <m:t>𝟓</m:t>
                    </m:r>
                    <m:r>
                      <a:rPr lang="en-US" sz="2800" b="1">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a:solidFill>
                              <a:schemeClr val="tx1"/>
                            </a:solidFill>
                            <a:latin typeface="Cambria Math" panose="02040503050406030204" pitchFamily="18" charset="0"/>
                          </a:rPr>
                          <m:t>𝟑</m:t>
                        </m:r>
                      </m:num>
                      <m:den>
                        <m:r>
                          <a:rPr lang="en-US" sz="2800" b="1">
                            <a:solidFill>
                              <a:schemeClr val="tx1"/>
                            </a:solidFill>
                            <a:latin typeface="Cambria Math" panose="02040503050406030204" pitchFamily="18" charset="0"/>
                          </a:rPr>
                          <m:t>𝟒</m:t>
                        </m:r>
                      </m:den>
                    </m:f>
                    <m:d>
                      <m:dPr>
                        <m:ctrlPr>
                          <a:rPr lang="en-US" sz="2800" b="1" i="1">
                            <a:solidFill>
                              <a:schemeClr val="tx1"/>
                            </a:solidFill>
                            <a:latin typeface="Cambria Math" panose="02040503050406030204" pitchFamily="18" charset="0"/>
                          </a:rPr>
                        </m:ctrlPr>
                      </m:dPr>
                      <m:e>
                        <m:r>
                          <a:rPr lang="en-US" sz="2800" b="1" i="1">
                            <a:solidFill>
                              <a:schemeClr val="tx1"/>
                            </a:solidFill>
                            <a:latin typeface="Cambria Math" panose="02040503050406030204" pitchFamily="18" charset="0"/>
                          </a:rPr>
                          <m:t>𝒙</m:t>
                        </m:r>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𝟐</m:t>
                        </m:r>
                      </m:e>
                    </m:d>
                  </m:oMath>
                </a14:m>
                <a:r>
                  <a:rPr lang="en-US" sz="2800" b="1" dirty="0">
                    <a:solidFill>
                      <a:schemeClr val="tx1"/>
                    </a:solidFill>
                  </a:rPr>
                  <a:t>; </a:t>
                </a:r>
                <a14:m>
                  <m:oMath xmlns:m="http://schemas.openxmlformats.org/officeDocument/2006/math">
                    <m:r>
                      <a:rPr lang="en-US" sz="2800" b="1" i="1">
                        <a:solidFill>
                          <a:schemeClr val="tx1"/>
                        </a:solidFill>
                        <a:latin typeface="Cambria Math" panose="02040503050406030204" pitchFamily="18" charset="0"/>
                      </a:rPr>
                      <m:t>𝒚</m:t>
                    </m:r>
                    <m:r>
                      <a:rPr lang="en-US" sz="2800" b="1">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i="1">
                            <a:solidFill>
                              <a:schemeClr val="tx1"/>
                            </a:solidFill>
                            <a:latin typeface="Cambria Math" panose="02040503050406030204" pitchFamily="18" charset="0"/>
                          </a:rPr>
                          <m:t>𝟑</m:t>
                        </m:r>
                      </m:num>
                      <m:den>
                        <m:r>
                          <a:rPr lang="en-US" sz="2800" b="1" i="1">
                            <a:solidFill>
                              <a:schemeClr val="tx1"/>
                            </a:solidFill>
                            <a:latin typeface="Cambria Math" panose="02040503050406030204" pitchFamily="18" charset="0"/>
                          </a:rPr>
                          <m:t>𝟒</m:t>
                        </m:r>
                      </m:den>
                    </m:f>
                    <m:r>
                      <a:rPr lang="en-US" sz="2800" b="1" i="1">
                        <a:solidFill>
                          <a:schemeClr val="tx1"/>
                        </a:solidFill>
                        <a:latin typeface="Cambria Math" panose="02040503050406030204" pitchFamily="18" charset="0"/>
                      </a:rPr>
                      <m:t>𝒙</m:t>
                    </m:r>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𝟐</m:t>
                    </m:r>
                  </m:oMath>
                </a14:m>
                <a:endParaRPr lang="en-US" sz="2800" b="1" dirty="0">
                  <a:solidFill>
                    <a:schemeClr val="tx1"/>
                  </a:solidFill>
                </a:endParaRPr>
              </a:p>
            </p:txBody>
          </p:sp>
        </mc:Choice>
        <mc:Fallback xmlns="">
          <p:sp>
            <p:nvSpPr>
              <p:cNvPr id="13"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611140"/>
                <a:ext cx="5870590" cy="917766"/>
              </a:xfrm>
              <a:prstGeom prst="rect">
                <a:avLst/>
              </a:prstGeom>
              <a:blipFill>
                <a:blip r:embed="rId5"/>
                <a:stretch>
                  <a:fillRect l="-2077"/>
                </a:stretch>
              </a:blipFill>
            </p:spPr>
            <p:txBody>
              <a:bodyPr/>
              <a:lstStyle/>
              <a:p>
                <a:r>
                  <a:rPr lang="en-US">
                    <a:noFill/>
                  </a:rPr>
                  <a:t> </a:t>
                </a:r>
              </a:p>
            </p:txBody>
          </p:sp>
        </mc:Fallback>
      </mc:AlternateContent>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64" y="2644332"/>
            <a:ext cx="5425439" cy="1371600"/>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AEB9169-E2B8-4B11-889E-4A00DD9EC373}"/>
                  </a:ext>
                </a:extLst>
              </p:cNvPr>
              <p:cNvSpPr txBox="1">
                <a:spLocks/>
              </p:cNvSpPr>
              <p:nvPr/>
            </p:nvSpPr>
            <p:spPr>
              <a:xfrm>
                <a:off x="459872" y="4213668"/>
                <a:ext cx="10042281" cy="19057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equation </a:t>
                </a:r>
                <a14:m>
                  <m:oMath xmlns:m="http://schemas.openxmlformats.org/officeDocument/2006/math">
                    <m:r>
                      <a:rPr lang="en-US" sz="2800" b="0" i="1">
                        <a:solidFill>
                          <a:schemeClr val="tx1"/>
                        </a:solidFill>
                        <a:latin typeface="Cambria Math" panose="02040503050406030204" pitchFamily="18" charset="0"/>
                      </a:rPr>
                      <m:t>𝑦</m:t>
                    </m:r>
                    <m:r>
                      <a:rPr lang="en-US" sz="2800" b="0" i="1">
                        <a:solidFill>
                          <a:schemeClr val="tx1"/>
                        </a:solidFill>
                        <a:latin typeface="Cambria Math" panose="02040503050406030204" pitchFamily="18" charset="0"/>
                      </a:rPr>
                      <m:t>−5</m:t>
                    </m:r>
                    <m:r>
                      <a:rPr lang="en-US" sz="2800" b="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b="0" i="1">
                            <a:solidFill>
                              <a:schemeClr val="tx1"/>
                            </a:solidFill>
                            <a:latin typeface="Cambria Math" panose="02040503050406030204" pitchFamily="18" charset="0"/>
                          </a:rPr>
                          <m:t>3</m:t>
                        </m:r>
                      </m:num>
                      <m:den>
                        <m:r>
                          <a:rPr lang="en-US" sz="2800" b="0" i="1">
                            <a:solidFill>
                              <a:schemeClr val="tx1"/>
                            </a:solidFill>
                            <a:latin typeface="Cambria Math" panose="02040503050406030204" pitchFamily="18" charset="0"/>
                          </a:rPr>
                          <m:t>4</m:t>
                        </m:r>
                      </m:den>
                    </m:f>
                    <m:d>
                      <m:dPr>
                        <m:ctrlPr>
                          <a:rPr lang="en-US" sz="2800" i="1">
                            <a:solidFill>
                              <a:schemeClr val="tx1"/>
                            </a:solidFill>
                            <a:latin typeface="Cambria Math" panose="02040503050406030204" pitchFamily="18" charset="0"/>
                          </a:rPr>
                        </m:ctrlPr>
                      </m:dPr>
                      <m:e>
                        <m:r>
                          <a:rPr lang="en-US" sz="2800" b="0" i="1">
                            <a:solidFill>
                              <a:schemeClr val="tx1"/>
                            </a:solidFill>
                            <a:latin typeface="Cambria Math" panose="02040503050406030204" pitchFamily="18" charset="0"/>
                          </a:rPr>
                          <m:t>𝑥</m:t>
                        </m:r>
                        <m:r>
                          <a:rPr lang="en-US" sz="2800" b="0" i="1">
                            <a:solidFill>
                              <a:schemeClr val="tx1"/>
                            </a:solidFill>
                            <a:latin typeface="Cambria Math" panose="02040503050406030204" pitchFamily="18" charset="0"/>
                          </a:rPr>
                          <m:t>+2</m:t>
                        </m:r>
                      </m:e>
                    </m:d>
                  </m:oMath>
                </a14:m>
                <a:r>
                  <a:rPr lang="en-US" sz="2800" dirty="0"/>
                  <a:t> written in slope-intercept form is </a:t>
                </a:r>
                <a14:m>
                  <m:oMath xmlns:m="http://schemas.openxmlformats.org/officeDocument/2006/math">
                    <m:r>
                      <a:rPr lang="en-US" sz="2800" b="0" i="1" smtClean="0">
                        <a:latin typeface="Cambria Math" panose="02040503050406030204" pitchFamily="18" charset="0"/>
                      </a:rPr>
                      <m:t>𝑦</m:t>
                    </m:r>
                    <m:r>
                      <a:rPr lang="en-US"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b="0" i="1">
                            <a:latin typeface="Cambria Math" panose="02040503050406030204" pitchFamily="18" charset="0"/>
                          </a:rPr>
                          <m:t>3</m:t>
                        </m:r>
                      </m:num>
                      <m:den>
                        <m:r>
                          <a:rPr lang="en-US" sz="2800" b="0" i="1">
                            <a:latin typeface="Cambria Math" panose="02040503050406030204" pitchFamily="18" charset="0"/>
                          </a:rPr>
                          <m:t>4</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0" smtClean="0">
                            <a:latin typeface="Cambria Math" panose="02040503050406030204" pitchFamily="18" charset="0"/>
                          </a:rPr>
                          <m:t>7</m:t>
                        </m:r>
                      </m:num>
                      <m:den>
                        <m:r>
                          <a:rPr lang="en-US" sz="2800" b="0" i="0" smtClean="0">
                            <a:latin typeface="Cambria Math" panose="02040503050406030204" pitchFamily="18" charset="0"/>
                          </a:rPr>
                          <m:t>2</m:t>
                        </m:r>
                      </m:den>
                    </m:f>
                  </m:oMath>
                </a14:m>
                <a:r>
                  <a:rPr lang="en-US" sz="2800" dirty="0"/>
                  <a:t>. Because the slopes of both lines are </a:t>
                </a:r>
                <a14:m>
                  <m:oMath xmlns:m="http://schemas.openxmlformats.org/officeDocument/2006/math">
                    <m:r>
                      <a:rPr lang="en-US" sz="2800" b="0">
                        <a:latin typeface="Cambria Math" panose="02040503050406030204" pitchFamily="18" charset="0"/>
                      </a:rPr>
                      <m:t>−</m:t>
                    </m:r>
                    <m:f>
                      <m:fPr>
                        <m:ctrlPr>
                          <a:rPr lang="en-US" sz="2800" i="1">
                            <a:latin typeface="Cambria Math" panose="02040503050406030204" pitchFamily="18" charset="0"/>
                          </a:rPr>
                        </m:ctrlPr>
                      </m:fPr>
                      <m:num>
                        <m:r>
                          <a:rPr lang="en-US" sz="2800" b="0" i="1">
                            <a:latin typeface="Cambria Math" panose="02040503050406030204" pitchFamily="18" charset="0"/>
                          </a:rPr>
                          <m:t>3</m:t>
                        </m:r>
                      </m:num>
                      <m:den>
                        <m:r>
                          <a:rPr lang="en-US" sz="2800" b="0" i="1">
                            <a:latin typeface="Cambria Math" panose="02040503050406030204" pitchFamily="18" charset="0"/>
                          </a:rPr>
                          <m:t>4</m:t>
                        </m:r>
                      </m:den>
                    </m:f>
                  </m:oMath>
                </a14:m>
                <a:r>
                  <a:rPr lang="en-US" sz="2800" dirty="0"/>
                  <a:t> and the </a:t>
                </a:r>
                <a:r>
                  <a:rPr lang="en-US" sz="2800" i="1" dirty="0"/>
                  <a:t>y</a:t>
                </a:r>
                <a:r>
                  <a:rPr lang="en-US" sz="2800" dirty="0"/>
                  <a:t>-intercepts are different, the lines are parallel.</a:t>
                </a:r>
                <a:endParaRPr lang="en-US" sz="2800" b="0" i="0" u="none" strike="noStrike" baseline="0" dirty="0"/>
              </a:p>
            </p:txBody>
          </p:sp>
        </mc:Choice>
        <mc:Fallback xmlns="">
          <p:sp>
            <p:nvSpPr>
              <p:cNvPr id="6" name="Content Placeholder 2">
                <a:extLst>
                  <a:ext uri="{FF2B5EF4-FFF2-40B4-BE49-F238E27FC236}">
                    <a16:creationId xmlns:a16="http://schemas.microsoft.com/office/drawing/2014/main" id="{DAEB9169-E2B8-4B11-889E-4A00DD9EC373}"/>
                  </a:ext>
                </a:extLst>
              </p:cNvPr>
              <p:cNvSpPr txBox="1">
                <a:spLocks noRot="1" noChangeAspect="1" noMove="1" noResize="1" noEditPoints="1" noAdjustHandles="1" noChangeArrowheads="1" noChangeShapeType="1" noTextEdit="1"/>
              </p:cNvSpPr>
              <p:nvPr/>
            </p:nvSpPr>
            <p:spPr>
              <a:xfrm>
                <a:off x="459872" y="4213668"/>
                <a:ext cx="10042281" cy="1905782"/>
              </a:xfrm>
              <a:prstGeom prst="rect">
                <a:avLst/>
              </a:prstGeom>
              <a:blipFill>
                <a:blip r:embed="rId7"/>
                <a:stretch>
                  <a:fillRect l="-1214"/>
                </a:stretch>
              </a:blipFill>
            </p:spPr>
            <p:txBody>
              <a:bodyPr/>
              <a:lstStyle/>
              <a:p>
                <a:r>
                  <a:rPr lang="en-US">
                    <a:noFill/>
                  </a:rPr>
                  <a:t> </a:t>
                </a:r>
              </a:p>
            </p:txBody>
          </p:sp>
        </mc:Fallback>
      </mc:AlternateContent>
    </p:spTree>
    <p:extLst>
      <p:ext uri="{BB962C8B-B14F-4D97-AF65-F5344CB8AC3E}">
        <p14:creationId xmlns:p14="http://schemas.microsoft.com/office/powerpoint/2010/main" val="3742529877"/>
      </p:ext>
    </p:extLst>
  </p:cSld>
  <p:clrMapOvr>
    <a:masterClrMapping/>
  </p:clrMapOvr>
  <mc:AlternateContent xmlns:mc="http://schemas.openxmlformats.org/markup-compatibility/2006" xmlns:p14="http://schemas.microsoft.com/office/powerpoint/2010/main">
    <mc:Choice Requires="p14">
      <p:transition spd="slow" p14:dur="2000" advTm="840"/>
    </mc:Choice>
    <mc:Fallback xmlns="">
      <p:transition spd="slow" advTm="84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83F3EB91-17DF-D044-83E2-63ED6DCD3089}"/>
                  </a:ext>
                </a:extLst>
              </p:cNvPr>
              <p:cNvSpPr txBox="1">
                <a:spLocks/>
              </p:cNvSpPr>
              <p:nvPr/>
            </p:nvSpPr>
            <p:spPr>
              <a:xfrm>
                <a:off x="459872" y="1734234"/>
                <a:ext cx="10042281" cy="8207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d. </a:t>
                </a:r>
                <a:r>
                  <a:rPr lang="en-US" sz="2800" b="1" i="1" dirty="0">
                    <a:solidFill>
                      <a:schemeClr val="tx1"/>
                    </a:solidFill>
                  </a:rPr>
                  <a:t>y</a:t>
                </a:r>
                <a:r>
                  <a:rPr lang="en-US" sz="2800" b="1" dirty="0">
                    <a:solidFill>
                      <a:schemeClr val="tx1"/>
                    </a:solidFill>
                  </a:rPr>
                  <a:t> = 2</a:t>
                </a:r>
                <a:r>
                  <a:rPr lang="en-US" sz="2800" b="1" i="1" dirty="0">
                    <a:solidFill>
                      <a:schemeClr val="tx1"/>
                    </a:solidFill>
                  </a:rPr>
                  <a:t>x</a:t>
                </a:r>
                <a:r>
                  <a:rPr lang="en-US" sz="2800" b="1" dirty="0">
                    <a:solidFill>
                      <a:schemeClr val="tx1"/>
                    </a:solidFill>
                  </a:rPr>
                  <a:t> + 3; </a:t>
                </a:r>
                <a14:m>
                  <m:oMath xmlns:m="http://schemas.openxmlformats.org/officeDocument/2006/math">
                    <m:r>
                      <a:rPr lang="en-US" sz="2800" b="1" i="1">
                        <a:solidFill>
                          <a:schemeClr val="tx1"/>
                        </a:solidFill>
                        <a:latin typeface="Cambria Math" panose="02040503050406030204" pitchFamily="18" charset="0"/>
                      </a:rPr>
                      <m:t>𝒚</m:t>
                    </m:r>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𝟏</m:t>
                    </m:r>
                    <m:r>
                      <a:rPr lang="en-US" sz="2800" b="1" i="1">
                        <a:solidFill>
                          <a:schemeClr val="tx1"/>
                        </a:solidFill>
                        <a:latin typeface="Cambria Math" panose="02040503050406030204" pitchFamily="18" charset="0"/>
                      </a:rPr>
                      <m:t>=</m:t>
                    </m:r>
                    <m:f>
                      <m:fPr>
                        <m:ctrlPr>
                          <a:rPr lang="en-US" sz="2800" b="1" i="1">
                            <a:solidFill>
                              <a:schemeClr val="tx1"/>
                            </a:solidFill>
                            <a:latin typeface="Cambria Math" panose="02040503050406030204" pitchFamily="18" charset="0"/>
                          </a:rPr>
                        </m:ctrlPr>
                      </m:fPr>
                      <m:num>
                        <m:r>
                          <a:rPr lang="en-US" sz="2800" b="1">
                            <a:solidFill>
                              <a:schemeClr val="tx1"/>
                            </a:solidFill>
                            <a:latin typeface="Cambria Math" panose="02040503050406030204" pitchFamily="18" charset="0"/>
                          </a:rPr>
                          <m:t>𝟏</m:t>
                        </m:r>
                      </m:num>
                      <m:den>
                        <m:r>
                          <a:rPr lang="en-US" sz="2800" b="1">
                            <a:solidFill>
                              <a:schemeClr val="tx1"/>
                            </a:solidFill>
                            <a:latin typeface="Cambria Math" panose="02040503050406030204" pitchFamily="18" charset="0"/>
                          </a:rPr>
                          <m:t>𝟐</m:t>
                        </m:r>
                      </m:den>
                    </m:f>
                    <m:d>
                      <m:dPr>
                        <m:ctrlPr>
                          <a:rPr lang="en-US" sz="2800" b="1" i="1">
                            <a:solidFill>
                              <a:schemeClr val="tx1"/>
                            </a:solidFill>
                            <a:latin typeface="Cambria Math" panose="02040503050406030204" pitchFamily="18" charset="0"/>
                          </a:rPr>
                        </m:ctrlPr>
                      </m:dPr>
                      <m:e>
                        <m:r>
                          <a:rPr lang="en-US" sz="2800" b="1" i="1">
                            <a:solidFill>
                              <a:schemeClr val="tx1"/>
                            </a:solidFill>
                            <a:latin typeface="Cambria Math" panose="02040503050406030204" pitchFamily="18" charset="0"/>
                          </a:rPr>
                          <m:t>𝒙</m:t>
                        </m:r>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𝟐</m:t>
                        </m:r>
                      </m:e>
                    </m:d>
                  </m:oMath>
                </a14:m>
                <a:endParaRPr lang="en-US" sz="2800" b="1" dirty="0">
                  <a:solidFill>
                    <a:schemeClr val="tx1"/>
                  </a:solidFill>
                </a:endParaRPr>
              </a:p>
            </p:txBody>
          </p:sp>
        </mc:Choice>
        <mc:Fallback xmlns="">
          <p:sp>
            <p:nvSpPr>
              <p:cNvPr id="13"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34234"/>
                <a:ext cx="10042281" cy="820708"/>
              </a:xfrm>
              <a:prstGeom prst="rect">
                <a:avLst/>
              </a:prstGeom>
              <a:blipFill>
                <a:blip r:embed="rId5"/>
                <a:stretch>
                  <a:fillRect l="-1214"/>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597" y="2781507"/>
            <a:ext cx="4965896" cy="1280160"/>
          </a:xfrm>
          <a:prstGeom prst="rect">
            <a:avLst/>
          </a:prstGeom>
        </p:spPr>
      </p:pic>
    </p:spTree>
    <p:extLst>
      <p:ext uri="{BB962C8B-B14F-4D97-AF65-F5344CB8AC3E}">
        <p14:creationId xmlns:p14="http://schemas.microsoft.com/office/powerpoint/2010/main" val="741050465"/>
      </p:ext>
    </p:extLst>
  </p:cSld>
  <p:clrMapOvr>
    <a:masterClrMapping/>
  </p:clrMapOvr>
  <mc:AlternateContent xmlns:mc="http://schemas.openxmlformats.org/markup-compatibility/2006" xmlns:p14="http://schemas.microsoft.com/office/powerpoint/2010/main">
    <mc:Choice Requires="p14">
      <p:transition spd="slow" p14:dur="2000" advTm="1365"/>
    </mc:Choice>
    <mc:Fallback xmlns="">
      <p:transition spd="slow" advTm="1365"/>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2" y="1730318"/>
                <a:ext cx="10042281" cy="35478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two lines do not have the same slope, so the lines are not parallel. To determine whether the lines are perpendicular, find the product of the slopes.</a:t>
                </a:r>
              </a:p>
              <a:p>
                <a14:m>
                  <m:oMath xmlns:m="http://schemas.openxmlformats.org/officeDocument/2006/math">
                    <m:r>
                      <a:rPr lang="en-US" sz="2800" b="0" i="0" smtClean="0">
                        <a:latin typeface="Cambria Math" panose="02040503050406030204" pitchFamily="18" charset="0"/>
                      </a:rPr>
                      <m:t>2</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1</m:t>
                            </m:r>
                          </m:num>
                          <m:den>
                            <m:r>
                              <a:rPr lang="en-US" sz="2800" b="0" i="0" smtClean="0">
                                <a:latin typeface="Cambria Math" panose="02040503050406030204" pitchFamily="18" charset="0"/>
                              </a:rPr>
                              <m:t>2</m:t>
                            </m:r>
                          </m:den>
                        </m:f>
                      </m:e>
                    </m:d>
                    <m:r>
                      <a:rPr lang="en-US" sz="2800" b="0" smtClean="0">
                        <a:latin typeface="Cambria Math" panose="02040503050406030204" pitchFamily="18" charset="0"/>
                      </a:rPr>
                      <m:t>=</m:t>
                    </m:r>
                    <m:r>
                      <a:rPr lang="en-US" sz="2800" b="0" i="1" smtClean="0">
                        <a:latin typeface="Cambria Math" panose="02040503050406030204" pitchFamily="18" charset="0"/>
                      </a:rPr>
                      <m:t>1 </m:t>
                    </m:r>
                  </m:oMath>
                </a14:m>
                <a:r>
                  <a:rPr lang="en-US" sz="2800" dirty="0">
                    <a:solidFill>
                      <a:srgbClr val="0070C0"/>
                    </a:solidFill>
                  </a:rPr>
                  <a:t>     Product of slopes</a:t>
                </a:r>
              </a:p>
              <a:p>
                <a:r>
                  <a:rPr lang="en-US" sz="2800" dirty="0"/>
                  <a:t>Because the product of the slopes is not −1, the two lines are not perpendicular. So, the two lines are neither parallel nor perpendicular.</a:t>
                </a:r>
                <a:endParaRPr lang="en-US" sz="2800" i="0" u="none" strike="noStrike" baseline="0" dirty="0"/>
              </a:p>
            </p:txBody>
          </p:sp>
        </mc:Choice>
        <mc:Fallback xmlns="">
          <p:sp>
            <p:nvSpPr>
              <p:cNvPr id="7"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30318"/>
                <a:ext cx="10042281" cy="3547814"/>
              </a:xfrm>
              <a:prstGeom prst="rect">
                <a:avLst/>
              </a:prstGeom>
              <a:blipFill>
                <a:blip r:embed="rId5"/>
                <a:stretch>
                  <a:fillRect l="-1214" t="-1890" r="-1820" b="-6014"/>
                </a:stretch>
              </a:blipFill>
            </p:spPr>
            <p:txBody>
              <a:bodyPr/>
              <a:lstStyle/>
              <a:p>
                <a:r>
                  <a:rPr lang="en-US">
                    <a:noFill/>
                  </a:rPr>
                  <a:t> </a:t>
                </a:r>
              </a:p>
            </p:txBody>
          </p:sp>
        </mc:Fallback>
      </mc:AlternateContent>
    </p:spTree>
    <p:extLst>
      <p:ext uri="{BB962C8B-B14F-4D97-AF65-F5344CB8AC3E}">
        <p14:creationId xmlns:p14="http://schemas.microsoft.com/office/powerpoint/2010/main" val="2152916858"/>
      </p:ext>
    </p:extLst>
  </p:cSld>
  <p:clrMapOvr>
    <a:masterClrMapping/>
  </p:clrMapOvr>
  <mc:AlternateContent xmlns:mc="http://schemas.openxmlformats.org/markup-compatibility/2006" xmlns:p14="http://schemas.microsoft.com/office/powerpoint/2010/main">
    <mc:Choice Requires="p14">
      <p:transition spd="slow" p14:dur="2000" advTm="1409"/>
    </mc:Choice>
    <mc:Fallback xmlns="">
      <p:transition spd="slow" advTm="1409"/>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2" y="1752404"/>
            <a:ext cx="10042281" cy="17055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e. </a:t>
            </a:r>
            <a:r>
              <a:rPr lang="en-US" sz="2800" b="1" i="1" dirty="0">
                <a:solidFill>
                  <a:schemeClr val="tx1"/>
                </a:solidFill>
              </a:rPr>
              <a:t>x</a:t>
            </a:r>
            <a:r>
              <a:rPr lang="en-US" sz="2800" b="1" dirty="0">
                <a:solidFill>
                  <a:schemeClr val="tx1"/>
                </a:solidFill>
              </a:rPr>
              <a:t> = </a:t>
            </a:r>
            <a:r>
              <a:rPr lang="en-US"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rPr>
              <a:t>2; </a:t>
            </a:r>
            <a:r>
              <a:rPr lang="en-US" sz="2800" b="1" i="1" dirty="0">
                <a:solidFill>
                  <a:schemeClr val="tx1"/>
                </a:solidFill>
              </a:rPr>
              <a:t>x</a:t>
            </a:r>
            <a:r>
              <a:rPr lang="en-US" sz="2800" b="1" dirty="0">
                <a:solidFill>
                  <a:schemeClr val="tx1"/>
                </a:solidFill>
              </a:rPr>
              <a:t> = 4</a:t>
            </a:r>
          </a:p>
          <a:p>
            <a:r>
              <a:rPr lang="en-US" sz="2800" dirty="0"/>
              <a:t>Both lines are vertical with undefined slope. Vertical lines are always parallel.</a:t>
            </a:r>
          </a:p>
        </p:txBody>
      </p:sp>
    </p:spTree>
    <p:extLst>
      <p:ext uri="{BB962C8B-B14F-4D97-AF65-F5344CB8AC3E}">
        <p14:creationId xmlns:p14="http://schemas.microsoft.com/office/powerpoint/2010/main" val="3010866418"/>
      </p:ext>
    </p:extLst>
  </p:cSld>
  <p:clrMapOvr>
    <a:masterClrMapping/>
  </p:clrMapOvr>
  <mc:AlternateContent xmlns:mc="http://schemas.openxmlformats.org/markup-compatibility/2006" xmlns:p14="http://schemas.microsoft.com/office/powerpoint/2010/main">
    <mc:Choice Requires="p14">
      <p:transition spd="slow" p14:dur="2000" advTm="1125"/>
    </mc:Choice>
    <mc:Fallback xmlns="">
      <p:transition spd="slow" advTm="1125"/>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10217093" cy="40071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Determine whether each pair of lines is </a:t>
                </a:r>
                <a:r>
                  <a:rPr lang="en-US" sz="2800" i="1" dirty="0"/>
                  <a:t>parallel</a:t>
                </a:r>
                <a:r>
                  <a:rPr lang="en-US" sz="2800" dirty="0"/>
                  <a:t>, </a:t>
                </a:r>
                <a:r>
                  <a:rPr lang="en-US" sz="2800" i="1" dirty="0"/>
                  <a:t>perpendicular</a:t>
                </a:r>
                <a:r>
                  <a:rPr lang="en-US" sz="2800" dirty="0"/>
                  <a:t>, or </a:t>
                </a:r>
                <a:r>
                  <a:rPr lang="en-US" sz="2800" i="1" dirty="0"/>
                  <a:t>neither</a:t>
                </a:r>
                <a:r>
                  <a:rPr lang="en-US" sz="2800" dirty="0"/>
                  <a:t>.</a:t>
                </a:r>
              </a:p>
              <a:p>
                <a:r>
                  <a:rPr lang="es-ES" sz="2800" b="1" dirty="0">
                    <a:solidFill>
                      <a:schemeClr val="tx1"/>
                    </a:solidFill>
                  </a:rPr>
                  <a:t>a.</a:t>
                </a:r>
                <a:r>
                  <a:rPr lang="es-ES" sz="2800" dirty="0"/>
                  <a:t> </a:t>
                </a:r>
                <a:r>
                  <a:rPr lang="es-ES" sz="2800" i="1" dirty="0"/>
                  <a:t>y</a:t>
                </a:r>
                <a:r>
                  <a:rPr lang="es-ES" sz="2800" dirty="0"/>
                  <a:t> = 3</a:t>
                </a:r>
                <a:r>
                  <a:rPr lang="es-ES" sz="2800" i="1" dirty="0"/>
                  <a:t>x</a:t>
                </a:r>
                <a:r>
                  <a:rPr lang="es-ES" sz="2800" dirty="0"/>
                  <a:t> </a:t>
                </a:r>
                <a14:m>
                  <m:oMath xmlns:m="http://schemas.openxmlformats.org/officeDocument/2006/math">
                    <m:r>
                      <a:rPr lang="en-US" sz="2800" b="1">
                        <a:latin typeface="Cambria Math" panose="02040503050406030204" pitchFamily="18" charset="0"/>
                      </a:rPr>
                      <m:t>−</m:t>
                    </m:r>
                  </m:oMath>
                </a14:m>
                <a:r>
                  <a:rPr lang="es-ES" sz="2800" dirty="0"/>
                  <a:t> 9; </a:t>
                </a:r>
                <a14:m>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r>
                      <a:rPr lang="en-US" sz="2800" b="0" i="1" smtClean="0">
                        <a:latin typeface="Cambria Math" panose="02040503050406030204" pitchFamily="18" charset="0"/>
                      </a:rPr>
                      <m:t>𝑥</m:t>
                    </m:r>
                    <m:r>
                      <a:rPr lang="en-US" sz="2800" b="0" i="1" smtClean="0">
                        <a:latin typeface="Cambria Math" panose="02040503050406030204" pitchFamily="18" charset="0"/>
                      </a:rPr>
                      <m:t>+2</m:t>
                    </m:r>
                  </m:oMath>
                </a14:m>
                <a:endParaRPr lang="es-ES" sz="2800" i="1" dirty="0"/>
              </a:p>
              <a:p>
                <a:r>
                  <a:rPr lang="es-ES" sz="2800" b="1" dirty="0">
                    <a:solidFill>
                      <a:schemeClr val="tx1"/>
                    </a:solidFill>
                  </a:rPr>
                  <a:t>b.</a:t>
                </a:r>
                <a:r>
                  <a:rPr lang="es-ES" sz="2800" dirty="0"/>
                  <a:t> </a:t>
                </a:r>
                <a14:m>
                  <m:oMath xmlns:m="http://schemas.openxmlformats.org/officeDocument/2006/math">
                    <m:r>
                      <a:rPr lang="en-US" sz="2800" b="0" i="1" smtClean="0">
                        <a:latin typeface="Cambria Math" panose="02040503050406030204" pitchFamily="18" charset="0"/>
                      </a:rPr>
                      <m:t>𝑦</m:t>
                    </m:r>
                    <m:r>
                      <a:rPr lang="en-US" sz="2800" b="0" i="0" smtClean="0">
                        <a:latin typeface="Cambria Math" panose="02040503050406030204" pitchFamily="18" charset="0"/>
                      </a:rPr>
                      <m:t>=</m:t>
                    </m:r>
                    <m:f>
                      <m:fPr>
                        <m:ctrlPr>
                          <a:rPr lang="es-ES" sz="2800" i="1" smtClean="0">
                            <a:latin typeface="Cambria Math" panose="02040503050406030204" pitchFamily="18" charset="0"/>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7</m:t>
                        </m:r>
                      </m:den>
                    </m:f>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19</m:t>
                        </m:r>
                      </m:num>
                      <m:den>
                        <m:r>
                          <a:rPr lang="en-US" sz="2800" b="0" i="1" smtClean="0">
                            <a:latin typeface="Cambria Math" panose="02040503050406030204" pitchFamily="18" charset="0"/>
                          </a:rPr>
                          <m:t>7</m:t>
                        </m:r>
                      </m:den>
                    </m:f>
                  </m:oMath>
                </a14:m>
                <a:r>
                  <a:rPr lang="es-ES" sz="2800" dirty="0"/>
                  <a:t>; </a:t>
                </a:r>
                <a14:m>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7</m:t>
                        </m:r>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+3</m:t>
                        </m:r>
                      </m:e>
                    </m:d>
                  </m:oMath>
                </a14:m>
                <a:endParaRPr lang="es-ES" sz="2800" dirty="0"/>
              </a:p>
              <a:p>
                <a:r>
                  <a:rPr lang="es-ES" sz="2800" b="1" dirty="0">
                    <a:solidFill>
                      <a:schemeClr val="tx1"/>
                    </a:solidFill>
                  </a:rPr>
                  <a:t>c.</a:t>
                </a:r>
                <a:r>
                  <a:rPr lang="es-ES" sz="2800" dirty="0"/>
                  <a:t> </a:t>
                </a:r>
                <a:r>
                  <a:rPr lang="es-ES" sz="2800" i="1" dirty="0"/>
                  <a:t>x</a:t>
                </a:r>
                <a:r>
                  <a:rPr lang="es-ES" sz="2800" dirty="0"/>
                  <a:t> = −3; </a:t>
                </a:r>
                <a:r>
                  <a:rPr lang="es-ES" sz="2800" i="1" dirty="0"/>
                  <a:t>x</a:t>
                </a:r>
                <a:r>
                  <a:rPr lang="es-ES" sz="2800" dirty="0"/>
                  <a:t> = 4</a:t>
                </a:r>
                <a:endParaRPr lang="en-US" sz="2800" dirty="0"/>
              </a:p>
            </p:txBody>
          </p:sp>
        </mc:Choice>
        <mc:Fallback xmlns="">
          <p:sp>
            <p:nvSpPr>
              <p:cNvPr id="5"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10217093" cy="4007154"/>
              </a:xfrm>
              <a:prstGeom prst="rect">
                <a:avLst/>
              </a:prstGeom>
              <a:blipFill>
                <a:blip r:embed="rId5"/>
                <a:stretch>
                  <a:fillRect l="-1193" t="-1520" r="-597"/>
                </a:stretch>
              </a:blipFill>
            </p:spPr>
            <p:txBody>
              <a:bodyPr/>
              <a:lstStyle/>
              <a:p>
                <a:r>
                  <a:rPr lang="en-US">
                    <a:noFill/>
                  </a:rPr>
                  <a:t> </a:t>
                </a:r>
              </a:p>
            </p:txBody>
          </p:sp>
        </mc:Fallback>
      </mc:AlternateContent>
    </p:spTree>
    <p:extLst>
      <p:ext uri="{BB962C8B-B14F-4D97-AF65-F5344CB8AC3E}">
        <p14:creationId xmlns:p14="http://schemas.microsoft.com/office/powerpoint/2010/main" val="1335125313"/>
      </p:ext>
    </p:extLst>
  </p:cSld>
  <p:clrMapOvr>
    <a:masterClrMapping/>
  </p:clrMapOvr>
  <mc:AlternateContent xmlns:mc="http://schemas.openxmlformats.org/markup-compatibility/2006" xmlns:p14="http://schemas.microsoft.com/office/powerpoint/2010/main">
    <mc:Choice Requires="p14">
      <p:transition spd="slow" p14:dur="2000" advTm="45016"/>
    </mc:Choice>
    <mc:Fallback xmlns="">
      <p:transition spd="slow" advTm="45016"/>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DF0B0BF-0558-1048-AC06-1D1812F060BC}"/>
              </a:ext>
            </a:extLst>
          </p:cNvPr>
          <p:cNvSpPr txBox="1">
            <a:spLocks/>
          </p:cNvSpPr>
          <p:nvPr/>
        </p:nvSpPr>
        <p:spPr>
          <a:xfrm>
            <a:off x="459872" y="332811"/>
            <a:ext cx="9504399"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3</a:t>
            </a:r>
            <a:endParaRPr lang="en-US" sz="2800" dirty="0">
              <a:solidFill>
                <a:srgbClr val="33175A"/>
              </a:solidFill>
            </a:endParaRPr>
          </a:p>
          <a:p>
            <a:r>
              <a:rPr lang="en-US" sz="2800" b="0" dirty="0">
                <a:solidFill>
                  <a:schemeClr val="tx1"/>
                </a:solidFill>
              </a:rPr>
              <a:t>Determine Line Relationships When Given Equations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10217093" cy="40071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Determine whether each pair of lines is </a:t>
                </a:r>
                <a:r>
                  <a:rPr lang="en-US" sz="2800" i="1" dirty="0"/>
                  <a:t>parallel</a:t>
                </a:r>
                <a:r>
                  <a:rPr lang="en-US" sz="2800" dirty="0"/>
                  <a:t>, </a:t>
                </a:r>
                <a:r>
                  <a:rPr lang="en-US" sz="2800" i="1" dirty="0"/>
                  <a:t>perpendicular</a:t>
                </a:r>
                <a:r>
                  <a:rPr lang="en-US" sz="2800" dirty="0"/>
                  <a:t>, or </a:t>
                </a:r>
                <a:r>
                  <a:rPr lang="en-US" sz="2800" i="1" dirty="0"/>
                  <a:t>neither</a:t>
                </a:r>
                <a:r>
                  <a:rPr lang="en-US" sz="2800" dirty="0"/>
                  <a:t>.</a:t>
                </a:r>
              </a:p>
              <a:p>
                <a:r>
                  <a:rPr lang="es-ES" sz="2800" b="1" dirty="0">
                    <a:solidFill>
                      <a:schemeClr val="tx1"/>
                    </a:solidFill>
                  </a:rPr>
                  <a:t>a.</a:t>
                </a:r>
                <a:r>
                  <a:rPr lang="es-ES" sz="2800" dirty="0"/>
                  <a:t> </a:t>
                </a:r>
                <a:r>
                  <a:rPr lang="es-ES" sz="2800" i="1" dirty="0"/>
                  <a:t>y</a:t>
                </a:r>
                <a:r>
                  <a:rPr lang="es-ES" sz="2800" dirty="0"/>
                  <a:t> = 3</a:t>
                </a:r>
                <a:r>
                  <a:rPr lang="es-ES" sz="2800" i="1" dirty="0"/>
                  <a:t>x</a:t>
                </a:r>
                <a:r>
                  <a:rPr lang="es-ES" sz="2800" dirty="0"/>
                  <a:t> </a:t>
                </a:r>
                <a14:m>
                  <m:oMath xmlns:m="http://schemas.openxmlformats.org/officeDocument/2006/math">
                    <m:r>
                      <a:rPr lang="en-US" sz="2800" b="1">
                        <a:latin typeface="Cambria Math" panose="02040503050406030204" pitchFamily="18" charset="0"/>
                      </a:rPr>
                      <m:t>−</m:t>
                    </m:r>
                  </m:oMath>
                </a14:m>
                <a:r>
                  <a:rPr lang="es-ES" sz="2800" dirty="0"/>
                  <a:t> 9;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i="1">
                        <a:latin typeface="Cambria Math" panose="02040503050406030204" pitchFamily="18" charset="0"/>
                      </a:rPr>
                      <m:t>+2</m:t>
                    </m:r>
                  </m:oMath>
                </a14:m>
                <a:r>
                  <a:rPr lang="es-ES" sz="2800" dirty="0"/>
                  <a:t>   </a:t>
                </a:r>
                <a:r>
                  <a:rPr lang="es-ES" sz="2800" dirty="0">
                    <a:solidFill>
                      <a:srgbClr val="FF0000"/>
                    </a:solidFill>
                  </a:rPr>
                  <a:t>perpendicular</a:t>
                </a:r>
              </a:p>
              <a:p>
                <a:r>
                  <a:rPr lang="es-ES" sz="2800" b="1" dirty="0">
                    <a:solidFill>
                      <a:schemeClr val="tx1"/>
                    </a:solidFill>
                  </a:rPr>
                  <a:t>b.</a:t>
                </a:r>
                <a:r>
                  <a:rPr lang="es-ES" sz="2800" dirty="0"/>
                  <a:t>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f>
                      <m:fPr>
                        <m:ctrlPr>
                          <a:rPr lang="es-ES" sz="2800" i="1">
                            <a:latin typeface="Cambria Math" panose="02040503050406030204" pitchFamily="18" charset="0"/>
                          </a:rPr>
                        </m:ctrlPr>
                      </m:fPr>
                      <m:num>
                        <m:r>
                          <a:rPr lang="en-US" sz="2800" i="1">
                            <a:latin typeface="Cambria Math" panose="02040503050406030204" pitchFamily="18" charset="0"/>
                          </a:rPr>
                          <m:t>9</m:t>
                        </m:r>
                      </m:num>
                      <m:den>
                        <m:r>
                          <a:rPr lang="en-US" sz="2800" i="1">
                            <a:latin typeface="Cambria Math" panose="02040503050406030204" pitchFamily="18" charset="0"/>
                          </a:rPr>
                          <m:t>7</m:t>
                        </m:r>
                      </m:den>
                    </m:f>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19</m:t>
                        </m:r>
                      </m:num>
                      <m:den>
                        <m:r>
                          <a:rPr lang="en-US" sz="2800" i="1">
                            <a:latin typeface="Cambria Math" panose="02040503050406030204" pitchFamily="18" charset="0"/>
                          </a:rPr>
                          <m:t>7</m:t>
                        </m:r>
                      </m:den>
                    </m:f>
                  </m:oMath>
                </a14:m>
                <a:r>
                  <a:rPr lang="es-ES" sz="2800" dirty="0"/>
                  <a:t>;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9</m:t>
                        </m:r>
                      </m:num>
                      <m:den>
                        <m:r>
                          <a:rPr lang="en-US" sz="2800" i="1">
                            <a:latin typeface="Cambria Math" panose="02040503050406030204" pitchFamily="18" charset="0"/>
                          </a:rPr>
                          <m:t>7</m:t>
                        </m:r>
                      </m:den>
                    </m:f>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+3</m:t>
                        </m:r>
                      </m:e>
                    </m:d>
                  </m:oMath>
                </a14:m>
                <a:r>
                  <a:rPr lang="es-ES" sz="2800" dirty="0"/>
                  <a:t>   </a:t>
                </a:r>
                <a:r>
                  <a:rPr lang="es-ES" sz="2800" dirty="0">
                    <a:solidFill>
                      <a:srgbClr val="FF0000"/>
                    </a:solidFill>
                  </a:rPr>
                  <a:t>parallel</a:t>
                </a:r>
              </a:p>
              <a:p>
                <a:r>
                  <a:rPr lang="es-ES" sz="2800" b="1" dirty="0">
                    <a:solidFill>
                      <a:schemeClr val="tx1"/>
                    </a:solidFill>
                  </a:rPr>
                  <a:t>c.</a:t>
                </a:r>
                <a:r>
                  <a:rPr lang="es-ES" sz="2800" dirty="0"/>
                  <a:t> </a:t>
                </a:r>
                <a:r>
                  <a:rPr lang="es-ES" sz="2800" i="1" dirty="0"/>
                  <a:t>x</a:t>
                </a:r>
                <a:r>
                  <a:rPr lang="es-ES" sz="2800" dirty="0"/>
                  <a:t> = −3; </a:t>
                </a:r>
                <a:r>
                  <a:rPr lang="es-ES" sz="2800" i="1" dirty="0"/>
                  <a:t>x</a:t>
                </a:r>
                <a:r>
                  <a:rPr lang="es-ES" sz="2800" dirty="0"/>
                  <a:t> = 4   </a:t>
                </a:r>
                <a:r>
                  <a:rPr lang="es-ES" sz="2800" dirty="0" err="1">
                    <a:solidFill>
                      <a:srgbClr val="FF0000"/>
                    </a:solidFill>
                  </a:rPr>
                  <a:t>parallel</a:t>
                </a:r>
                <a:endParaRPr lang="en-US" sz="2800" dirty="0"/>
              </a:p>
            </p:txBody>
          </p:sp>
        </mc:Choice>
        <mc:Fallback xmlns="">
          <p:sp>
            <p:nvSpPr>
              <p:cNvPr id="5"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10217093" cy="4007154"/>
              </a:xfrm>
              <a:prstGeom prst="rect">
                <a:avLst/>
              </a:prstGeom>
              <a:blipFill>
                <a:blip r:embed="rId5"/>
                <a:stretch>
                  <a:fillRect l="-1193" t="-1520" r="-597"/>
                </a:stretch>
              </a:blipFill>
            </p:spPr>
            <p:txBody>
              <a:bodyPr/>
              <a:lstStyle/>
              <a:p>
                <a:r>
                  <a:rPr lang="en-US">
                    <a:noFill/>
                  </a:rPr>
                  <a:t> </a:t>
                </a:r>
              </a:p>
            </p:txBody>
          </p:sp>
        </mc:Fallback>
      </mc:AlternateContent>
    </p:spTree>
    <p:extLst>
      <p:ext uri="{BB962C8B-B14F-4D97-AF65-F5344CB8AC3E}">
        <p14:creationId xmlns:p14="http://schemas.microsoft.com/office/powerpoint/2010/main" val="418615311"/>
      </p:ext>
    </p:extLst>
  </p:cSld>
  <p:clrMapOvr>
    <a:masterClrMapping/>
  </p:clrMapOvr>
  <mc:AlternateContent xmlns:mc="http://schemas.openxmlformats.org/markup-compatibility/2006" xmlns:p14="http://schemas.microsoft.com/office/powerpoint/2010/main">
    <mc:Choice Requires="p14">
      <p:transition spd="slow" p14:dur="2000" advTm="616"/>
    </mc:Choice>
    <mc:Fallback xmlns="">
      <p:transition spd="slow" advTm="616"/>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Use Slope to Graph a Line</a:t>
            </a:r>
          </a:p>
        </p:txBody>
      </p:sp>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4" y="1575634"/>
            <a:ext cx="6947606" cy="36656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DESIGN </a:t>
            </a:r>
            <a:r>
              <a:rPr lang="en-US" sz="2800" b="1" dirty="0"/>
              <a:t>Valentina is designing a park using grid paper. She wants to build a sidewalk that connects with the fountain at</a:t>
            </a:r>
            <a:r>
              <a:rPr lang="en-US" sz="2800" dirty="0"/>
              <a:t> </a:t>
            </a:r>
            <a:r>
              <a:rPr lang="en-US" sz="2800" b="1" i="1" dirty="0"/>
              <a:t>P</a:t>
            </a:r>
            <a:r>
              <a:rPr lang="en-US" sz="2800" b="1" dirty="0"/>
              <a:t>(0, 1) and is perpendicular to the existing sidewalk that passes through points </a:t>
            </a:r>
            <a:r>
              <a:rPr lang="en-US" sz="2800" b="1" i="1" dirty="0"/>
              <a:t>Q</a:t>
            </a:r>
            <a:r>
              <a:rPr lang="en-US" sz="2800" b="1" dirty="0"/>
              <a:t>(−6, −2) and </a:t>
            </a:r>
            <a:r>
              <a:rPr lang="en-US" sz="2800" b="1" i="1" dirty="0"/>
              <a:t>R</a:t>
            </a:r>
            <a:r>
              <a:rPr lang="en-US" sz="2800" b="1" dirty="0"/>
              <a:t>(0, −6). Graph the line that represents the new sidewalk.</a:t>
            </a:r>
          </a:p>
          <a:p>
            <a:pPr marL="514350" indent="-514350">
              <a:buAutoNum type="alphaLcPeriod"/>
            </a:pPr>
            <a:endParaRPr lang="en-US" sz="28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912" y="1575634"/>
            <a:ext cx="3276600" cy="3276600"/>
          </a:xfrm>
          <a:prstGeom prst="rect">
            <a:avLst/>
          </a:prstGeom>
        </p:spPr>
      </p:pic>
    </p:spTree>
    <p:extLst>
      <p:ext uri="{BB962C8B-B14F-4D97-AF65-F5344CB8AC3E}">
        <p14:creationId xmlns:p14="http://schemas.microsoft.com/office/powerpoint/2010/main" val="1399267840"/>
      </p:ext>
    </p:extLst>
  </p:cSld>
  <p:clrMapOvr>
    <a:masterClrMapping/>
  </p:clrMapOvr>
  <mc:AlternateContent xmlns:mc="http://schemas.openxmlformats.org/markup-compatibility/2006" xmlns:p14="http://schemas.microsoft.com/office/powerpoint/2010/main">
    <mc:Choice Requires="p14">
      <p:transition spd="slow" p14:dur="2000" advTm="844"/>
    </mc:Choice>
    <mc:Fallback xmlns="">
      <p:transition spd="slow" advTm="844"/>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Use Slope to Graph a Line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4" y="1417369"/>
                <a:ext cx="6949440" cy="43029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slope of the existing sidewalk,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𝑄𝑅</m:t>
                        </m:r>
                      </m:e>
                    </m:acc>
                  </m:oMath>
                </a14:m>
                <a:r>
                  <a:rPr lang="en-US" sz="2800" dirty="0"/>
                  <a:t>, is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m:t>
                        </m:r>
                        <m:r>
                          <a:rPr lang="en-US" sz="2800" i="1">
                            <a:latin typeface="Cambria Math" panose="02040503050406030204" pitchFamily="18" charset="0"/>
                          </a:rPr>
                          <m:t>6</m:t>
                        </m:r>
                        <m:r>
                          <a:rPr lang="en-US" sz="2800" b="0" i="1" smtClean="0">
                            <a:latin typeface="Cambria Math" panose="02040503050406030204" pitchFamily="18" charset="0"/>
                          </a:rPr>
                          <m:t>−(</m:t>
                        </m:r>
                        <m:r>
                          <a:rPr lang="en-US" sz="2800" i="1">
                            <a:latin typeface="Cambria Math" panose="02040503050406030204" pitchFamily="18" charset="0"/>
                          </a:rPr>
                          <m:t>−2</m:t>
                        </m:r>
                        <m:r>
                          <a:rPr lang="en-US" sz="2800" b="0" i="1" smtClean="0">
                            <a:latin typeface="Cambria Math" panose="02040503050406030204" pitchFamily="18" charset="0"/>
                          </a:rPr>
                          <m:t>)</m:t>
                        </m:r>
                      </m:num>
                      <m:den>
                        <m:r>
                          <a:rPr lang="en-US" sz="2800" b="0" i="1" smtClean="0">
                            <a:latin typeface="Cambria Math" panose="02040503050406030204" pitchFamily="18" charset="0"/>
                          </a:rPr>
                          <m:t>0</m:t>
                        </m:r>
                        <m:r>
                          <a:rPr lang="en-US" sz="2800" i="1">
                            <a:latin typeface="Cambria Math" panose="02040503050406030204" pitchFamily="18" charset="0"/>
                          </a:rPr>
                          <m:t>−(−</m:t>
                        </m:r>
                        <m:r>
                          <a:rPr lang="en-US" sz="2800" b="0" i="1" smtClean="0">
                            <a:latin typeface="Cambria Math" panose="02040503050406030204" pitchFamily="18" charset="0"/>
                          </a:rPr>
                          <m:t>6</m:t>
                        </m:r>
                        <m:r>
                          <a:rPr lang="en-US" sz="2800" i="1">
                            <a:latin typeface="Cambria Math" panose="02040503050406030204" pitchFamily="18" charset="0"/>
                          </a:rPr>
                          <m:t>) </m:t>
                        </m:r>
                      </m:den>
                    </m:f>
                    <m:r>
                      <a:rPr lang="en-US" sz="2800" i="1">
                        <a:latin typeface="Cambria Math" panose="02040503050406030204" pitchFamily="18" charset="0"/>
                      </a:rPr>
                      <m:t>=</m:t>
                    </m:r>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b="0" i="1" smtClean="0">
                            <a:latin typeface="Cambria Math" panose="02040503050406030204" pitchFamily="18" charset="0"/>
                          </a:rPr>
                          <m:t>6</m:t>
                        </m:r>
                      </m:den>
                    </m:f>
                  </m:oMath>
                </a14:m>
                <a:r>
                  <a:rPr lang="en-US" sz="2800" dirty="0"/>
                  <a:t> </a:t>
                </a:r>
                <a:r>
                  <a:rPr lang="en-US" sz="2800" dirty="0">
                    <a:solidFill>
                      <a:schemeClr val="tx2"/>
                    </a:solidFill>
                  </a:rPr>
                  <a:t>or </a:t>
                </a:r>
                <a14:m>
                  <m:oMath xmlns:m="http://schemas.openxmlformats.org/officeDocument/2006/math">
                    <m:r>
                      <a:rPr lang="en-US" sz="2800" b="0" i="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0" smtClean="0">
                            <a:solidFill>
                              <a:schemeClr val="tx2"/>
                            </a:solidFill>
                            <a:latin typeface="Cambria Math" panose="02040503050406030204" pitchFamily="18" charset="0"/>
                          </a:rPr>
                          <m:t>2</m:t>
                        </m:r>
                      </m:num>
                      <m:den>
                        <m:r>
                          <a:rPr lang="en-US" sz="2800" b="0" i="0" smtClean="0">
                            <a:solidFill>
                              <a:schemeClr val="tx2"/>
                            </a:solidFill>
                            <a:latin typeface="Cambria Math" panose="02040503050406030204" pitchFamily="18" charset="0"/>
                          </a:rPr>
                          <m:t>3</m:t>
                        </m:r>
                      </m:den>
                    </m:f>
                  </m:oMath>
                </a14:m>
                <a:r>
                  <a:rPr lang="en-US" sz="2800" dirty="0"/>
                  <a:t>.</a:t>
                </a:r>
              </a:p>
              <a:p>
                <a:r>
                  <a:rPr lang="en-US" sz="2800" dirty="0"/>
                  <a:t>Because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IN" sz="2800" b="0" i="1" smtClean="0">
                                <a:latin typeface="Cambria Math" panose="02040503050406030204" pitchFamily="18" charset="0"/>
                              </a:rPr>
                              <m:t>3</m:t>
                            </m:r>
                          </m:num>
                          <m:den>
                            <m:r>
                              <a:rPr lang="en-IN" sz="2800" b="0" i="1" smtClean="0">
                                <a:latin typeface="Cambria Math" panose="02040503050406030204" pitchFamily="18" charset="0"/>
                              </a:rPr>
                              <m:t>2</m:t>
                            </m:r>
                          </m:den>
                        </m:f>
                      </m:e>
                    </m:d>
                    <m:r>
                      <a:rPr lang="en-US" sz="2800" b="0" i="1" smtClean="0">
                        <a:latin typeface="Cambria Math" panose="02040503050406030204" pitchFamily="18" charset="0"/>
                      </a:rPr>
                      <m:t>=−1</m:t>
                    </m:r>
                  </m:oMath>
                </a14:m>
                <a:r>
                  <a:rPr lang="en-US" sz="2800" dirty="0"/>
                  <a:t>, the slope of the line perpendicular to </a:t>
                </a:r>
                <a14:m>
                  <m:oMath xmlns:m="http://schemas.openxmlformats.org/officeDocument/2006/math">
                    <m:acc>
                      <m:accPr>
                        <m:chr m:val="⃡"/>
                        <m:ctrlPr>
                          <a:rPr lang="en-US" sz="2800" b="1" i="1">
                            <a:latin typeface="Cambria Math" panose="02040503050406030204" pitchFamily="18" charset="0"/>
                          </a:rPr>
                        </m:ctrlPr>
                      </m:accPr>
                      <m:e>
                        <m:r>
                          <a:rPr lang="en-US" sz="2800" i="1">
                            <a:latin typeface="Cambria Math" panose="02040503050406030204" pitchFamily="18" charset="0"/>
                          </a:rPr>
                          <m:t>𝑄𝑅</m:t>
                        </m:r>
                      </m:e>
                    </m:acc>
                  </m:oMath>
                </a14:m>
                <a:r>
                  <a:rPr lang="en-US" sz="2800" dirty="0"/>
                  <a:t> through </a:t>
                </a:r>
                <a:r>
                  <a:rPr lang="en-US" sz="2800" i="1" dirty="0"/>
                  <a:t>P</a:t>
                </a:r>
                <a:r>
                  <a:rPr lang="en-US" sz="2800" dirty="0"/>
                  <a:t> is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2</m:t>
                        </m:r>
                      </m:den>
                    </m:f>
                  </m:oMath>
                </a14:m>
                <a:r>
                  <a:rPr lang="en-US" sz="2800" dirty="0"/>
                  <a:t>.</a:t>
                </a:r>
              </a:p>
              <a:p>
                <a:r>
                  <a:rPr lang="en-US" sz="2800" dirty="0"/>
                  <a:t>Graph the line that represents the new sidewalk.</a:t>
                </a:r>
              </a:p>
              <a:p>
                <a:pPr marL="514350" indent="-514350">
                  <a:buAutoNum type="alphaLcPeriod"/>
                </a:pPr>
                <a:endParaRPr lang="en-US" sz="2800" dirty="0"/>
              </a:p>
            </p:txBody>
          </p:sp>
        </mc:Choice>
        <mc:Fallback xmlns="">
          <p:sp>
            <p:nvSpPr>
              <p:cNvPr id="7"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4" y="1417369"/>
                <a:ext cx="6949440" cy="4302947"/>
              </a:xfrm>
              <a:prstGeom prst="rect">
                <a:avLst/>
              </a:prstGeom>
              <a:blipFill>
                <a:blip r:embed="rId4"/>
                <a:stretch>
                  <a:fillRect l="-1754" t="-284" r="-271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29ABF7F-5E89-42C1-9DED-62D827B45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2912" y="1575634"/>
            <a:ext cx="3276600" cy="3276600"/>
          </a:xfrm>
          <a:prstGeom prst="rect">
            <a:avLst/>
          </a:prstGeom>
        </p:spPr>
      </p:pic>
    </p:spTree>
    <p:extLst>
      <p:ext uri="{BB962C8B-B14F-4D97-AF65-F5344CB8AC3E}">
        <p14:creationId xmlns:p14="http://schemas.microsoft.com/office/powerpoint/2010/main" val="2281537645"/>
      </p:ext>
    </p:extLst>
  </p:cSld>
  <p:clrMapOvr>
    <a:masterClrMapping/>
  </p:clrMapOvr>
  <mc:AlternateContent xmlns:mc="http://schemas.openxmlformats.org/markup-compatibility/2006" xmlns:p14="http://schemas.microsoft.com/office/powerpoint/2010/main">
    <mc:Choice Requires="p14">
      <p:transition spd="slow" p14:dur="2000" advTm="41230"/>
    </mc:Choice>
    <mc:Fallback xmlns="">
      <p:transition spd="slow" advTm="41230"/>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Use Slope to Graph a Line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200E8A8-CE53-D245-9987-63340DF3D0A1}"/>
                  </a:ext>
                </a:extLst>
              </p:cNvPr>
              <p:cNvSpPr txBox="1">
                <a:spLocks/>
              </p:cNvSpPr>
              <p:nvPr/>
            </p:nvSpPr>
            <p:spPr>
              <a:xfrm>
                <a:off x="459873" y="1669304"/>
                <a:ext cx="7955280" cy="45082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a:t>
                </a:r>
                <a:r>
                  <a:rPr lang="en-US" sz="2800" b="1" dirty="0">
                    <a:solidFill>
                      <a:srgbClr val="221E1F"/>
                    </a:solidFill>
                  </a:rPr>
                  <a:t>Use the slope.</a:t>
                </a:r>
              </a:p>
              <a:p>
                <a:r>
                  <a:rPr lang="en-US" sz="2800" dirty="0"/>
                  <a:t>Use the slope of the line perpendicular to </a:t>
                </a:r>
                <a14:m>
                  <m:oMath xmlns:m="http://schemas.openxmlformats.org/officeDocument/2006/math">
                    <m:acc>
                      <m:accPr>
                        <m:chr m:val="⃡"/>
                        <m:ctrlPr>
                          <a:rPr lang="en-US" sz="2800" b="1" i="1">
                            <a:latin typeface="Cambria Math" panose="02040503050406030204" pitchFamily="18" charset="0"/>
                          </a:rPr>
                        </m:ctrlPr>
                      </m:accPr>
                      <m:e>
                        <m:r>
                          <a:rPr lang="en-US" sz="2800" i="1">
                            <a:latin typeface="Cambria Math" panose="02040503050406030204" pitchFamily="18" charset="0"/>
                          </a:rPr>
                          <m:t>𝑄𝑅</m:t>
                        </m:r>
                      </m:e>
                    </m:acc>
                  </m:oMath>
                </a14:m>
                <a:r>
                  <a:rPr lang="en-US" sz="2800" dirty="0"/>
                  <a:t> to find another point on the line that passes through point </a:t>
                </a:r>
                <a:r>
                  <a:rPr lang="en-US" sz="2800" i="1" dirty="0"/>
                  <a:t>P</a:t>
                </a:r>
                <a:r>
                  <a:rPr lang="en-US" sz="2800" dirty="0"/>
                  <a:t>(0, 1). From </a:t>
                </a:r>
                <a:r>
                  <a:rPr lang="en-US" sz="2800" i="1" dirty="0"/>
                  <a:t>P</a:t>
                </a:r>
                <a:r>
                  <a:rPr lang="en-US" sz="2800" dirty="0"/>
                  <a:t>(0, 1), move up 3 units and then right 2 units. Plot a point at this location.</a:t>
                </a:r>
              </a:p>
              <a:p>
                <a:pPr marL="1441450" indent="-1441450"/>
                <a:r>
                  <a:rPr lang="en-US" sz="2800" b="1" dirty="0">
                    <a:solidFill>
                      <a:schemeClr val="tx1"/>
                    </a:solidFill>
                  </a:rPr>
                  <a:t>Step 2 </a:t>
                </a:r>
                <a:r>
                  <a:rPr lang="en-US" sz="2800" b="1" dirty="0">
                    <a:solidFill>
                      <a:srgbClr val="221E1F"/>
                    </a:solidFill>
                  </a:rPr>
                  <a:t>Graph the line connecting these two points.</a:t>
                </a:r>
              </a:p>
              <a:p>
                <a:r>
                  <a:rPr lang="en-US" sz="2800" dirty="0"/>
                  <a:t>The new sidewalk will pass through </a:t>
                </a:r>
                <a:r>
                  <a:rPr lang="en-US" sz="2800" i="1" dirty="0"/>
                  <a:t>P</a:t>
                </a:r>
                <a:r>
                  <a:rPr lang="en-US" sz="2800" dirty="0"/>
                  <a:t>(0, 1) and the new point that you plotted.</a:t>
                </a:r>
              </a:p>
              <a:p>
                <a:endParaRPr lang="en-US" sz="2800" dirty="0"/>
              </a:p>
              <a:p>
                <a:endParaRPr lang="en-US" sz="2800" b="1" dirty="0"/>
              </a:p>
              <a:p>
                <a:pPr marL="514350" indent="-514350">
                  <a:buAutoNum type="alphaLcPeriod"/>
                </a:pPr>
                <a:endParaRPr lang="en-US" sz="2800" b="1" dirty="0">
                  <a:solidFill>
                    <a:schemeClr val="tx1"/>
                  </a:solidFill>
                </a:endParaRPr>
              </a:p>
            </p:txBody>
          </p:sp>
        </mc:Choice>
        <mc:Fallback xmlns="">
          <p:sp>
            <p:nvSpPr>
              <p:cNvPr id="5"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669304"/>
                <a:ext cx="7955280" cy="4508206"/>
              </a:xfrm>
              <a:prstGeom prst="rect">
                <a:avLst/>
              </a:prstGeom>
              <a:blipFill>
                <a:blip r:embed="rId4"/>
                <a:stretch>
                  <a:fillRect l="-1533" t="-1488" r="-2222" b="-24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1023D70-8BE9-4061-8758-4EAD4F7A8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667" y="1920463"/>
            <a:ext cx="2894285" cy="3038346"/>
          </a:xfrm>
          <a:prstGeom prst="rect">
            <a:avLst/>
          </a:prstGeom>
        </p:spPr>
      </p:pic>
    </p:spTree>
    <p:extLst>
      <p:ext uri="{BB962C8B-B14F-4D97-AF65-F5344CB8AC3E}">
        <p14:creationId xmlns:p14="http://schemas.microsoft.com/office/powerpoint/2010/main" val="720383997"/>
      </p:ext>
    </p:extLst>
  </p:cSld>
  <p:clrMapOvr>
    <a:masterClrMapping/>
  </p:clrMapOvr>
  <mc:AlternateContent xmlns:mc="http://schemas.openxmlformats.org/markup-compatibility/2006" xmlns:p14="http://schemas.microsoft.com/office/powerpoint/2010/main">
    <mc:Choice Requires="p14">
      <p:transition spd="slow" p14:dur="2000" advTm="3729"/>
    </mc:Choice>
    <mc:Fallback xmlns="">
      <p:transition spd="slow" advTm="3729"/>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Use Slope to Graph a Line</a:t>
            </a: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5" y="1698735"/>
            <a:ext cx="7567706" cy="448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pPr marR="35200"/>
            <a:r>
              <a:rPr lang="en-US" sz="2800" b="1" dirty="0">
                <a:solidFill>
                  <a:schemeClr val="tx1"/>
                </a:solidFill>
              </a:rPr>
              <a:t>MAPS</a:t>
            </a:r>
            <a:r>
              <a:rPr lang="en-US" sz="2800" dirty="0"/>
              <a:t> Isabella is creating a map of her town’s metro lines. She knows that the A Line and the E Line are parallel. On her map, the equation that represents the A Line is </a:t>
            </a:r>
            <a:r>
              <a:rPr lang="en-US" sz="2800" i="1" dirty="0"/>
              <a:t>y</a:t>
            </a:r>
            <a:r>
              <a:rPr lang="en-US" sz="2800" dirty="0"/>
              <a:t> = 8</a:t>
            </a:r>
            <a:r>
              <a:rPr lang="en-US" sz="2800" i="1" dirty="0"/>
              <a:t>x</a:t>
            </a:r>
            <a:r>
              <a:rPr lang="en-US" sz="2800" dirty="0"/>
              <a:t> + 11 and the E Line passes through (9, 5). Write the equation in slope-intercept form that represents the E Line.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593" y="2184673"/>
            <a:ext cx="3095625" cy="3105150"/>
          </a:xfrm>
          <a:prstGeom prst="rect">
            <a:avLst/>
          </a:prstGeom>
        </p:spPr>
      </p:pic>
    </p:spTree>
    <p:extLst>
      <p:ext uri="{BB962C8B-B14F-4D97-AF65-F5344CB8AC3E}">
        <p14:creationId xmlns:p14="http://schemas.microsoft.com/office/powerpoint/2010/main" val="4224965384"/>
      </p:ext>
    </p:extLst>
  </p:cSld>
  <p:clrMapOvr>
    <a:masterClrMapping/>
  </p:clrMapOvr>
  <mc:AlternateContent xmlns:mc="http://schemas.openxmlformats.org/markup-compatibility/2006" xmlns:p14="http://schemas.microsoft.com/office/powerpoint/2010/main">
    <mc:Choice Requires="p14">
      <p:transition spd="slow" p14:dur="2000" advTm="1077"/>
    </mc:Choice>
    <mc:Fallback xmlns="">
      <p:transition spd="slow" advTm="1077"/>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4" name="TextBox 3">
            <a:extLst>
              <a:ext uri="{FF2B5EF4-FFF2-40B4-BE49-F238E27FC236}">
                <a16:creationId xmlns:a16="http://schemas.microsoft.com/office/drawing/2014/main" id="{159D91D7-21F7-F19C-0E92-881F5051DE6E}"/>
              </a:ext>
            </a:extLst>
          </p:cNvPr>
          <p:cNvSpPr txBox="1"/>
          <p:nvPr/>
        </p:nvSpPr>
        <p:spPr>
          <a:xfrm>
            <a:off x="454712" y="875211"/>
            <a:ext cx="4300168" cy="400110"/>
          </a:xfrm>
          <a:prstGeom prst="rect">
            <a:avLst/>
          </a:prstGeom>
          <a:noFill/>
        </p:spPr>
        <p:txBody>
          <a:bodyPr wrap="square" rtlCol="0">
            <a:spAutoFit/>
          </a:bodyPr>
          <a:lstStyle/>
          <a:p>
            <a:r>
              <a:rPr lang="en-US" sz="2000" b="1" dirty="0"/>
              <a:t>Finding the slope from a graph</a:t>
            </a:r>
          </a:p>
        </p:txBody>
      </p:sp>
      <p:pic>
        <p:nvPicPr>
          <p:cNvPr id="1026" name="Picture 2" descr="See the source image">
            <a:extLst>
              <a:ext uri="{FF2B5EF4-FFF2-40B4-BE49-F238E27FC236}">
                <a16:creationId xmlns:a16="http://schemas.microsoft.com/office/drawing/2014/main" id="{7EE98A48-7BAD-CB4F-B3F3-812EF4BE3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529045"/>
            <a:ext cx="5664310" cy="5799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0E934063-FB48-58CB-4776-1F1E880E7D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68" y="1515746"/>
            <a:ext cx="4033202" cy="326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71156"/>
      </p:ext>
    </p:extLst>
  </p:cSld>
  <p:clrMapOvr>
    <a:masterClrMapping/>
  </p:clrMapOvr>
  <mc:AlternateContent xmlns:mc="http://schemas.openxmlformats.org/markup-compatibility/2006" xmlns:p14="http://schemas.microsoft.com/office/powerpoint/2010/main">
    <mc:Choice Requires="p14">
      <p:transition spd="slow" p14:dur="2000" advTm="201119"/>
    </mc:Choice>
    <mc:Fallback xmlns="">
      <p:transition spd="slow" advTm="201119"/>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Use Slope to Graph a Line</a:t>
            </a: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5" y="1698735"/>
            <a:ext cx="7567706" cy="448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pPr marR="35200"/>
            <a:r>
              <a:rPr lang="en-US" sz="2800" b="1" dirty="0">
                <a:solidFill>
                  <a:schemeClr val="tx1"/>
                </a:solidFill>
              </a:rPr>
              <a:t>MAPS</a:t>
            </a:r>
            <a:r>
              <a:rPr lang="en-US" sz="2800" dirty="0"/>
              <a:t> Isabella is creating a map of her town’s metro lines. She knows that the A Line and the E Line are parallel. On her map, the equation that represents the A Line is </a:t>
            </a:r>
            <a:r>
              <a:rPr lang="en-US" sz="2800" i="1" dirty="0"/>
              <a:t>y</a:t>
            </a:r>
            <a:r>
              <a:rPr lang="en-US" sz="2800" dirty="0"/>
              <a:t> = 8</a:t>
            </a:r>
            <a:r>
              <a:rPr lang="en-US" sz="2800" i="1" dirty="0"/>
              <a:t>x</a:t>
            </a:r>
            <a:r>
              <a:rPr lang="en-US" sz="2800" dirty="0"/>
              <a:t> + 11 and the E Line passes through (9, 5). Write the equation in slope-intercept form that represents the E Line.</a:t>
            </a:r>
          </a:p>
        </p:txBody>
      </p:sp>
      <p:sp>
        <p:nvSpPr>
          <p:cNvPr id="7" name="Content Placeholder 2">
            <a:extLst>
              <a:ext uri="{FF2B5EF4-FFF2-40B4-BE49-F238E27FC236}">
                <a16:creationId xmlns:a16="http://schemas.microsoft.com/office/drawing/2014/main" id="{79AB4844-8915-4F1A-BF28-968F325EADD6}"/>
              </a:ext>
            </a:extLst>
          </p:cNvPr>
          <p:cNvSpPr txBox="1">
            <a:spLocks/>
          </p:cNvSpPr>
          <p:nvPr/>
        </p:nvSpPr>
        <p:spPr>
          <a:xfrm>
            <a:off x="610768" y="5536069"/>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1" dirty="0">
                <a:solidFill>
                  <a:srgbClr val="FF0000"/>
                </a:solidFill>
                <a:latin typeface="+mj-lt"/>
              </a:rPr>
              <a:t>y</a:t>
            </a:r>
            <a:r>
              <a:rPr lang="en-US" sz="2800" dirty="0">
                <a:solidFill>
                  <a:srgbClr val="FF0000"/>
                </a:solidFill>
                <a:latin typeface="+mj-lt"/>
              </a:rPr>
              <a:t> = 8</a:t>
            </a:r>
            <a:r>
              <a:rPr lang="en-US" sz="2800" i="1" dirty="0">
                <a:solidFill>
                  <a:srgbClr val="FF0000"/>
                </a:solidFill>
                <a:latin typeface="+mj-lt"/>
              </a:rPr>
              <a:t>x</a:t>
            </a:r>
            <a:r>
              <a:rPr lang="en-US" sz="2800" dirty="0">
                <a:solidFill>
                  <a:srgbClr val="FF0000"/>
                </a:solidFill>
                <a:latin typeface="+mj-lt"/>
              </a:rPr>
              <a:t> </a:t>
            </a:r>
            <a:r>
              <a:rPr lang="en-US" sz="2800" dirty="0">
                <a:solidFill>
                  <a:srgbClr val="FF0000"/>
                </a:solidFill>
                <a:latin typeface="Arial" panose="020B0604020202020204" pitchFamily="34" charset="0"/>
                <a:cs typeface="Arial" panose="020B0604020202020204" pitchFamily="34" charset="0"/>
              </a:rPr>
              <a:t>−</a:t>
            </a:r>
            <a:r>
              <a:rPr lang="en-US" sz="2800" dirty="0">
                <a:solidFill>
                  <a:srgbClr val="FF0000"/>
                </a:solidFill>
                <a:latin typeface="+mj-lt"/>
              </a:rPr>
              <a:t> 67</a:t>
            </a:r>
          </a:p>
        </p:txBody>
      </p:sp>
      <p:pic>
        <p:nvPicPr>
          <p:cNvPr id="8" name="Picture 7">
            <a:extLst>
              <a:ext uri="{FF2B5EF4-FFF2-40B4-BE49-F238E27FC236}">
                <a16:creationId xmlns:a16="http://schemas.microsoft.com/office/drawing/2014/main" id="{68BA7F53-A4FC-4CD1-81B2-BAA320CE5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593" y="2184673"/>
            <a:ext cx="3095625" cy="3105150"/>
          </a:xfrm>
          <a:prstGeom prst="rect">
            <a:avLst/>
          </a:prstGeom>
        </p:spPr>
      </p:pic>
    </p:spTree>
    <p:extLst>
      <p:ext uri="{BB962C8B-B14F-4D97-AF65-F5344CB8AC3E}">
        <p14:creationId xmlns:p14="http://schemas.microsoft.com/office/powerpoint/2010/main" val="3614571747"/>
      </p:ext>
    </p:extLst>
  </p:cSld>
  <p:clrMapOvr>
    <a:masterClrMapping/>
  </p:clrMapOvr>
  <mc:AlternateContent xmlns:mc="http://schemas.openxmlformats.org/markup-compatibility/2006" xmlns:p14="http://schemas.microsoft.com/office/powerpoint/2010/main">
    <mc:Choice Requires="p14">
      <p:transition spd="slow" p14:dur="2000" advTm="1348"/>
    </mc:Choice>
    <mc:Fallback xmlns="">
      <p:transition spd="slow" advTm="1348"/>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321057" cy="10253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Write Equations of Parallel and Perpendicular Lines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7F08620-76D1-463D-B1E8-802C90F4C49F}"/>
                  </a:ext>
                </a:extLst>
              </p:cNvPr>
              <p:cNvSpPr txBox="1">
                <a:spLocks/>
              </p:cNvSpPr>
              <p:nvPr/>
            </p:nvSpPr>
            <p:spPr>
              <a:xfrm>
                <a:off x="1735599" y="1928415"/>
                <a:ext cx="8720802" cy="348421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Write an equation in slope-intercept form for the line parallel to </a:t>
                </a:r>
                <a14:m>
                  <m:oMath xmlns:m="http://schemas.openxmlformats.org/officeDocument/2006/math">
                    <m:r>
                      <a:rPr lang="en-US" sz="2800" b="1" i="1" smtClean="0">
                        <a:solidFill>
                          <a:schemeClr val="tx1"/>
                        </a:solidFill>
                        <a:latin typeface="Cambria Math" panose="02040503050406030204" pitchFamily="18" charset="0"/>
                      </a:rPr>
                      <m:t>𝒚</m:t>
                    </m:r>
                    <m:r>
                      <a:rPr lang="en-US" sz="2800" b="1" i="0" smtClean="0">
                        <a:solidFill>
                          <a:schemeClr val="tx1"/>
                        </a:solidFill>
                        <a:latin typeface="Cambria Math" panose="02040503050406030204" pitchFamily="18" charset="0"/>
                      </a:rPr>
                      <m:t>=</m:t>
                    </m:r>
                    <m:r>
                      <a:rPr lang="en-IN" sz="2800" b="1" i="0" smtClean="0">
                        <a:solidFill>
                          <a:schemeClr val="tx1"/>
                        </a:solidFill>
                        <a:latin typeface="Cambria Math" panose="02040503050406030204" pitchFamily="18" charset="0"/>
                      </a:rPr>
                      <m:t>−</m:t>
                    </m:r>
                    <m:f>
                      <m:fPr>
                        <m:ctrlPr>
                          <a:rPr lang="en-US" sz="2800" b="1" i="1" smtClean="0">
                            <a:solidFill>
                              <a:schemeClr val="tx1"/>
                            </a:solidFill>
                            <a:latin typeface="Cambria Math" panose="02040503050406030204" pitchFamily="18" charset="0"/>
                          </a:rPr>
                        </m:ctrlPr>
                      </m:fPr>
                      <m:num>
                        <m:r>
                          <a:rPr lang="en-US" sz="2800" b="1" i="1" smtClean="0">
                            <a:solidFill>
                              <a:schemeClr val="tx1"/>
                            </a:solidFill>
                            <a:latin typeface="Cambria Math" panose="02040503050406030204" pitchFamily="18" charset="0"/>
                          </a:rPr>
                          <m:t>𝟑</m:t>
                        </m:r>
                      </m:num>
                      <m:den>
                        <m:r>
                          <a:rPr lang="en-US" sz="2800" b="1" i="1" smtClean="0">
                            <a:solidFill>
                              <a:schemeClr val="tx1"/>
                            </a:solidFill>
                            <a:latin typeface="Cambria Math" panose="02040503050406030204" pitchFamily="18" charset="0"/>
                          </a:rPr>
                          <m:t>𝟒</m:t>
                        </m:r>
                      </m:den>
                    </m:f>
                    <m:r>
                      <a:rPr lang="en-US" sz="2800" b="1" i="1" smtClean="0">
                        <a:solidFill>
                          <a:schemeClr val="tx1"/>
                        </a:solidFill>
                        <a:latin typeface="Cambria Math" panose="02040503050406030204" pitchFamily="18" charset="0"/>
                      </a:rPr>
                      <m:t>𝒙</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𝟑</m:t>
                    </m:r>
                  </m:oMath>
                </a14:m>
                <a:r>
                  <a:rPr lang="en-US" sz="2800" b="1" dirty="0">
                    <a:solidFill>
                      <a:schemeClr val="tx1"/>
                    </a:solidFill>
                  </a:rPr>
                  <a:t> containing (−3, 6).</a:t>
                </a:r>
              </a:p>
            </p:txBody>
          </p:sp>
        </mc:Choice>
        <mc:Fallback xmlns="">
          <p:sp>
            <p:nvSpPr>
              <p:cNvPr id="5" name="Content Placeholder 2">
                <a:extLst>
                  <a:ext uri="{FF2B5EF4-FFF2-40B4-BE49-F238E27FC236}">
                    <a16:creationId xmlns:a16="http://schemas.microsoft.com/office/drawing/2014/main" id="{27F08620-76D1-463D-B1E8-802C90F4C49F}"/>
                  </a:ext>
                </a:extLst>
              </p:cNvPr>
              <p:cNvSpPr txBox="1">
                <a:spLocks noRot="1" noChangeAspect="1" noMove="1" noResize="1" noEditPoints="1" noAdjustHandles="1" noChangeArrowheads="1" noChangeShapeType="1" noTextEdit="1"/>
              </p:cNvSpPr>
              <p:nvPr/>
            </p:nvSpPr>
            <p:spPr>
              <a:xfrm>
                <a:off x="1735599" y="1928415"/>
                <a:ext cx="8720802" cy="3484218"/>
              </a:xfrm>
              <a:prstGeom prst="rect">
                <a:avLst/>
              </a:prstGeom>
              <a:blipFill>
                <a:blip r:embed="rId4"/>
                <a:stretch>
                  <a:fillRect l="-1469" t="-1748"/>
                </a:stretch>
              </a:blipFill>
            </p:spPr>
            <p:txBody>
              <a:bodyPr/>
              <a:lstStyle/>
              <a:p>
                <a:r>
                  <a:rPr lang="en-US">
                    <a:noFill/>
                  </a:rPr>
                  <a:t> </a:t>
                </a:r>
              </a:p>
            </p:txBody>
          </p:sp>
        </mc:Fallback>
      </mc:AlternateContent>
    </p:spTree>
    <p:extLst>
      <p:ext uri="{BB962C8B-B14F-4D97-AF65-F5344CB8AC3E}">
        <p14:creationId xmlns:p14="http://schemas.microsoft.com/office/powerpoint/2010/main" val="3133739437"/>
      </p:ext>
    </p:extLst>
  </p:cSld>
  <p:clrMapOvr>
    <a:masterClrMapping/>
  </p:clrMapOvr>
  <mc:AlternateContent xmlns:mc="http://schemas.openxmlformats.org/markup-compatibility/2006" xmlns:p14="http://schemas.microsoft.com/office/powerpoint/2010/main">
    <mc:Choice Requires="p14">
      <p:transition spd="slow" p14:dur="2000" advTm="331300"/>
    </mc:Choice>
    <mc:Fallback xmlns="">
      <p:transition spd="slow" advTm="331300"/>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321057" cy="10253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Write Equations of Parallel and Perpendicular Lines</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46067281"/>
                  </p:ext>
                </p:extLst>
              </p:nvPr>
            </p:nvGraphicFramePr>
            <p:xfrm>
              <a:off x="565004" y="2852861"/>
              <a:ext cx="9728200" cy="2608707"/>
            </p:xfrm>
            <a:graphic>
              <a:graphicData uri="http://schemas.openxmlformats.org/drawingml/2006/table">
                <a:tbl>
                  <a:tblPr firstRow="1" bandRow="1">
                    <a:tableStyleId>{5C22544A-7EE6-4342-B048-85BDC9FD1C3A}</a:tableStyleId>
                  </a:tblPr>
                  <a:tblGrid>
                    <a:gridCol w="3708056">
                      <a:extLst>
                        <a:ext uri="{9D8B030D-6E8A-4147-A177-3AD203B41FA5}">
                          <a16:colId xmlns:a16="http://schemas.microsoft.com/office/drawing/2014/main" val="1802193004"/>
                        </a:ext>
                      </a:extLst>
                    </a:gridCol>
                    <a:gridCol w="6020144">
                      <a:extLst>
                        <a:ext uri="{9D8B030D-6E8A-4147-A177-3AD203B41FA5}">
                          <a16:colId xmlns:a16="http://schemas.microsoft.com/office/drawing/2014/main" val="4222084301"/>
                        </a:ext>
                      </a:extLst>
                    </a:gridCol>
                  </a:tblGrid>
                  <a:tr h="370840">
                    <a:tc>
                      <a:txBody>
                        <a:bodyPr/>
                        <a:lstStyle/>
                        <a:p>
                          <a:r>
                            <a:rPr lang="en-US" sz="2800" b="0" i="1" dirty="0">
                              <a:solidFill>
                                <a:schemeClr val="tx2"/>
                              </a:solidFill>
                            </a:rPr>
                            <a:t> </a:t>
                          </a:r>
                          <a14:m>
                            <m:oMath xmlns:m="http://schemas.openxmlformats.org/officeDocument/2006/math">
                              <m:r>
                                <a:rPr lang="en-US" sz="2800" b="0" i="1" dirty="0" smtClean="0">
                                  <a:solidFill>
                                    <a:srgbClr val="00B050"/>
                                  </a:solidFill>
                                  <a:latin typeface="Cambria Math" panose="02040503050406030204" pitchFamily="18" charset="0"/>
                                </a:rPr>
                                <m:t>𝑦</m:t>
                              </m:r>
                              <m:r>
                                <a:rPr lang="en-US" sz="2800" b="0" i="1" dirty="0" smtClean="0">
                                  <a:solidFill>
                                    <a:schemeClr val="tx2"/>
                                  </a:solidFill>
                                  <a:latin typeface="Cambria Math" panose="02040503050406030204" pitchFamily="18" charset="0"/>
                                </a:rPr>
                                <m:t>=</m:t>
                              </m:r>
                              <m:r>
                                <a:rPr lang="en-US" sz="2800" b="0" i="1" dirty="0" smtClean="0">
                                  <a:solidFill>
                                    <a:srgbClr val="0070C0"/>
                                  </a:solidFill>
                                  <a:latin typeface="Cambria Math" panose="02040503050406030204" pitchFamily="18" charset="0"/>
                                </a:rPr>
                                <m:t>𝑚</m:t>
                              </m:r>
                              <m:r>
                                <a:rPr lang="en-US" sz="2800" b="0" i="1" dirty="0" smtClean="0">
                                  <a:solidFill>
                                    <a:srgbClr val="B96D00"/>
                                  </a:solidFill>
                                  <a:latin typeface="Cambria Math" panose="02040503050406030204" pitchFamily="18" charset="0"/>
                                </a:rPr>
                                <m:t>𝑥</m:t>
                              </m:r>
                              <m:r>
                                <a:rPr lang="en-US" sz="2800" b="0" i="1" dirty="0" smtClean="0">
                                  <a:solidFill>
                                    <a:schemeClr val="tx2"/>
                                  </a:solidFill>
                                  <a:latin typeface="Cambria Math" panose="02040503050406030204" pitchFamily="18" charset="0"/>
                                </a:rPr>
                                <m:t>+</m:t>
                              </m:r>
                              <m:r>
                                <a:rPr lang="en-US" sz="2800" b="0" i="1" dirty="0" smtClean="0">
                                  <a:solidFill>
                                    <a:schemeClr val="tx2"/>
                                  </a:solidFill>
                                  <a:latin typeface="Cambria Math" panose="02040503050406030204" pitchFamily="18" charset="0"/>
                                </a:rPr>
                                <m:t>𝑏</m:t>
                              </m:r>
                            </m:oMath>
                          </a14:m>
                          <a:endParaRPr lang="en-US" sz="2800" b="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rgbClr val="0070C0"/>
                              </a:solidFill>
                            </a:rPr>
                            <a:t>Slope-intercept form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365555"/>
                      </a:ext>
                    </a:extLst>
                  </a:tr>
                  <a:tr h="370840">
                    <a:tc>
                      <a:txBody>
                        <a:bodyPr/>
                        <a:lstStyle/>
                        <a:p>
                          <a:r>
                            <a:rPr lang="en-US" sz="2800" baseline="0" dirty="0">
                              <a:solidFill>
                                <a:schemeClr val="tx2"/>
                              </a:solidFill>
                            </a:rPr>
                            <a:t> </a:t>
                          </a:r>
                          <a14:m>
                            <m:oMath xmlns:m="http://schemas.openxmlformats.org/officeDocument/2006/math">
                              <m:r>
                                <a:rPr lang="en-US" sz="2800" b="0" i="0" smtClean="0">
                                  <a:solidFill>
                                    <a:srgbClr val="00B050"/>
                                  </a:solidFill>
                                  <a:latin typeface="Cambria Math" panose="02040503050406030204" pitchFamily="18" charset="0"/>
                                </a:rPr>
                                <m:t>6</m:t>
                              </m:r>
                              <m:r>
                                <a:rPr lang="en-US" sz="2800" b="0" i="0" smtClean="0">
                                  <a:solidFill>
                                    <a:schemeClr val="tx2"/>
                                  </a:solidFill>
                                  <a:latin typeface="Cambria Math" panose="02040503050406030204" pitchFamily="18" charset="0"/>
                                </a:rPr>
                                <m:t>=</m:t>
                              </m:r>
                              <m:r>
                                <a:rPr lang="en-IN" sz="2800" b="0" i="0" smtClean="0">
                                  <a:solidFill>
                                    <a:srgbClr val="0070C0"/>
                                  </a:solidFill>
                                  <a:latin typeface="Cambria Math" panose="02040503050406030204" pitchFamily="18" charset="0"/>
                                </a:rPr>
                                <m:t>−</m:t>
                              </m:r>
                              <m:f>
                                <m:fPr>
                                  <m:ctrlPr>
                                    <a:rPr lang="en-US" sz="2800" i="1" smtClean="0">
                                      <a:solidFill>
                                        <a:srgbClr val="0070C0"/>
                                      </a:solidFill>
                                      <a:latin typeface="Cambria Math" panose="02040503050406030204" pitchFamily="18" charset="0"/>
                                    </a:rPr>
                                  </m:ctrlPr>
                                </m:fPr>
                                <m:num>
                                  <m:r>
                                    <a:rPr lang="en-US" sz="2800" b="0" i="0">
                                      <a:solidFill>
                                        <a:srgbClr val="0070C0"/>
                                      </a:solidFill>
                                      <a:latin typeface="Cambria Math" panose="02040503050406030204" pitchFamily="18" charset="0"/>
                                    </a:rPr>
                                    <m:t>3</m:t>
                                  </m:r>
                                </m:num>
                                <m:den>
                                  <m:r>
                                    <a:rPr lang="en-US" sz="2800" b="0" i="0">
                                      <a:solidFill>
                                        <a:srgbClr val="0070C0"/>
                                      </a:solidFill>
                                      <a:latin typeface="Cambria Math" panose="02040503050406030204" pitchFamily="18" charset="0"/>
                                    </a:rPr>
                                    <m:t>4</m:t>
                                  </m:r>
                                </m:den>
                              </m:f>
                              <m:d>
                                <m:dPr>
                                  <m:ctrlPr>
                                    <a:rPr lang="en-US" sz="2800" b="0" i="1" smtClean="0">
                                      <a:solidFill>
                                        <a:srgbClr val="B96D00"/>
                                      </a:solidFill>
                                      <a:latin typeface="Cambria Math" panose="02040503050406030204" pitchFamily="18" charset="0"/>
                                    </a:rPr>
                                  </m:ctrlPr>
                                </m:dPr>
                                <m:e>
                                  <m:r>
                                    <a:rPr lang="en-US" sz="2800" b="0" i="1" smtClean="0">
                                      <a:solidFill>
                                        <a:srgbClr val="B96D00"/>
                                      </a:solidFill>
                                      <a:latin typeface="Cambria Math" panose="02040503050406030204" pitchFamily="18" charset="0"/>
                                    </a:rPr>
                                    <m:t>−3</m:t>
                                  </m:r>
                                </m:e>
                              </m:d>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oMath>
                          </a14:m>
                          <a:endParaRPr lang="en-US" sz="280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14:m>
                            <m:oMath xmlns:m="http://schemas.openxmlformats.org/officeDocument/2006/math">
                              <m:r>
                                <a:rPr lang="en-US" sz="2800" b="0" i="1" smtClean="0">
                                  <a:solidFill>
                                    <a:srgbClr val="0070C0"/>
                                  </a:solidFill>
                                  <a:latin typeface="Cambria Math" panose="02040503050406030204" pitchFamily="18" charset="0"/>
                                </a:rPr>
                                <m:t>𝑚</m:t>
                              </m:r>
                              <m:r>
                                <a:rPr lang="en-US" sz="2800" b="0" i="0" smtClean="0">
                                  <a:solidFill>
                                    <a:srgbClr val="0070C0"/>
                                  </a:solidFill>
                                  <a:latin typeface="Cambria Math" panose="02040503050406030204" pitchFamily="18" charset="0"/>
                                </a:rPr>
                                <m:t>=</m:t>
                              </m:r>
                              <m:r>
                                <a:rPr lang="en-IN" sz="2800" b="0" i="0" smtClean="0">
                                  <a:solidFill>
                                    <a:srgbClr val="0070C0"/>
                                  </a:solidFill>
                                  <a:latin typeface="Cambria Math" panose="02040503050406030204" pitchFamily="18" charset="0"/>
                                </a:rPr>
                                <m:t>−</m:t>
                              </m:r>
                              <m:f>
                                <m:fPr>
                                  <m:ctrlPr>
                                    <a:rPr lang="en-US" sz="2800" i="1" smtClean="0">
                                      <a:solidFill>
                                        <a:srgbClr val="0070C0"/>
                                      </a:solidFill>
                                      <a:latin typeface="Cambria Math" panose="02040503050406030204" pitchFamily="18" charset="0"/>
                                    </a:rPr>
                                  </m:ctrlPr>
                                </m:fPr>
                                <m:num>
                                  <m:r>
                                    <a:rPr lang="en-US" sz="2800" b="0" i="0">
                                      <a:solidFill>
                                        <a:srgbClr val="0070C0"/>
                                      </a:solidFill>
                                      <a:latin typeface="Cambria Math" panose="02040503050406030204" pitchFamily="18" charset="0"/>
                                    </a:rPr>
                                    <m:t>3</m:t>
                                  </m:r>
                                </m:num>
                                <m:den>
                                  <m:r>
                                    <a:rPr lang="en-US" sz="2800" b="0" i="0">
                                      <a:solidFill>
                                        <a:srgbClr val="0070C0"/>
                                      </a:solidFill>
                                      <a:latin typeface="Cambria Math" panose="02040503050406030204" pitchFamily="18" charset="0"/>
                                    </a:rPr>
                                    <m:t>4</m:t>
                                  </m:r>
                                </m:den>
                              </m:f>
                            </m:oMath>
                          </a14:m>
                          <a:r>
                            <a:rPr lang="en-US" sz="2800" dirty="0">
                              <a:solidFill>
                                <a:srgbClr val="0070C0"/>
                              </a:solidFill>
                            </a:rPr>
                            <a:t> and (</a:t>
                          </a:r>
                          <a:r>
                            <a:rPr lang="en-US" sz="2800" i="1" dirty="0">
                              <a:solidFill>
                                <a:srgbClr val="0070C0"/>
                              </a:solidFill>
                            </a:rPr>
                            <a:t>x</a:t>
                          </a:r>
                          <a:r>
                            <a:rPr lang="en-US" sz="2800" dirty="0">
                              <a:solidFill>
                                <a:srgbClr val="0070C0"/>
                              </a:solidFill>
                            </a:rPr>
                            <a:t>, </a:t>
                          </a:r>
                          <a:r>
                            <a:rPr lang="en-US" sz="2800" i="1" dirty="0">
                              <a:solidFill>
                                <a:srgbClr val="0070C0"/>
                              </a:solidFill>
                            </a:rPr>
                            <a:t>y</a:t>
                          </a:r>
                          <a:r>
                            <a:rPr lang="en-US" sz="2800" dirty="0">
                              <a:solidFill>
                                <a:srgbClr val="0070C0"/>
                              </a:solidFill>
                            </a:rPr>
                            <a:t>) = (</a:t>
                          </a:r>
                          <a:r>
                            <a:rPr lang="en-US" sz="2800" dirty="0">
                              <a:solidFill>
                                <a:srgbClr val="0070C0"/>
                              </a:solidFill>
                              <a:latin typeface="Arial" panose="020B0604020202020204" pitchFamily="34" charset="0"/>
                              <a:cs typeface="Arial" panose="020B0604020202020204" pitchFamily="34" charset="0"/>
                            </a:rPr>
                            <a:t>−</a:t>
                          </a:r>
                          <a:r>
                            <a:rPr lang="en-US" sz="2800" dirty="0">
                              <a:solidFill>
                                <a:srgbClr val="0070C0"/>
                              </a:solidFill>
                            </a:rPr>
                            <a:t>3, 6)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699623"/>
                      </a:ext>
                    </a:extLst>
                  </a:tr>
                  <a:tr h="370840">
                    <a:tc>
                      <a:txBody>
                        <a:bodyPr/>
                        <a:lstStyle/>
                        <a:p>
                          <a:r>
                            <a:rPr lang="en-US" sz="2800" dirty="0">
                              <a:solidFill>
                                <a:schemeClr val="tx2"/>
                              </a:solidFill>
                            </a:rPr>
                            <a:t> </a:t>
                          </a:r>
                          <a14:m>
                            <m:oMath xmlns:m="http://schemas.openxmlformats.org/officeDocument/2006/math">
                              <m:r>
                                <a:rPr lang="en-US" sz="2800" b="0" i="0" smtClean="0">
                                  <a:solidFill>
                                    <a:schemeClr val="tx2"/>
                                  </a:solidFill>
                                  <a:latin typeface="Cambria Math" panose="02040503050406030204" pitchFamily="18" charset="0"/>
                                </a:rPr>
                                <m:t>6=</m:t>
                              </m:r>
                              <m:f>
                                <m:fPr>
                                  <m:ctrlPr>
                                    <a:rPr lang="en-US" sz="2800" i="1" smtClean="0">
                                      <a:solidFill>
                                        <a:schemeClr val="tx2"/>
                                      </a:solidFill>
                                      <a:latin typeface="Cambria Math" panose="02040503050406030204" pitchFamily="18" charset="0"/>
                                    </a:rPr>
                                  </m:ctrlPr>
                                </m:fPr>
                                <m:num>
                                  <m:r>
                                    <a:rPr lang="en-US" sz="2800" b="0" i="0" smtClean="0">
                                      <a:solidFill>
                                        <a:schemeClr val="tx2"/>
                                      </a:solidFill>
                                      <a:latin typeface="Cambria Math" panose="02040503050406030204" pitchFamily="18" charset="0"/>
                                    </a:rPr>
                                    <m:t>9</m:t>
                                  </m:r>
                                </m:num>
                                <m:den>
                                  <m:r>
                                    <a:rPr lang="en-US" sz="2800" b="0" i="0">
                                      <a:solidFill>
                                        <a:schemeClr val="tx2"/>
                                      </a:solidFill>
                                      <a:latin typeface="Cambria Math" panose="02040503050406030204" pitchFamily="18" charset="0"/>
                                    </a:rPr>
                                    <m:t>4</m:t>
                                  </m:r>
                                </m:den>
                              </m:f>
                              <m:r>
                                <a:rPr lang="en-US" sz="2800" b="0" i="0"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oMath>
                          </a14:m>
                          <a:endParaRPr lang="en-US" sz="280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70C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384847"/>
                      </a:ext>
                    </a:extLst>
                  </a:tr>
                  <a:tr h="370840">
                    <a:tc>
                      <a:txBody>
                        <a:bodyPr/>
                        <a:lstStyle/>
                        <a:p>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0" smtClean="0">
                                      <a:solidFill>
                                        <a:schemeClr val="tx2"/>
                                      </a:solidFill>
                                      <a:latin typeface="Cambria Math" panose="02040503050406030204" pitchFamily="18" charset="0"/>
                                    </a:rPr>
                                    <m:t>15</m:t>
                                  </m:r>
                                </m:num>
                                <m:den>
                                  <m:r>
                                    <a:rPr lang="en-US" sz="2800" b="0" i="0">
                                      <a:solidFill>
                                        <a:schemeClr val="tx2"/>
                                      </a:solidFill>
                                      <a:latin typeface="Cambria Math" panose="02040503050406030204" pitchFamily="18" charset="0"/>
                                    </a:rPr>
                                    <m:t>4</m:t>
                                  </m:r>
                                </m:den>
                              </m:f>
                              <m:r>
                                <a:rPr lang="en-US" sz="2800" b="0" i="0"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oMath>
                          </a14:m>
                          <a:r>
                            <a:rPr lang="en-US" sz="2800" i="1" dirty="0">
                              <a:solidFill>
                                <a:schemeClr val="tx2"/>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70C0"/>
                              </a:solidFill>
                            </a:rPr>
                            <a:t>Subtract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0" smtClean="0">
                                      <a:solidFill>
                                        <a:srgbClr val="0070C0"/>
                                      </a:solidFill>
                                      <a:latin typeface="Cambria Math" panose="02040503050406030204" pitchFamily="18" charset="0"/>
                                    </a:rPr>
                                    <m:t>9</m:t>
                                  </m:r>
                                </m:num>
                                <m:den>
                                  <m:r>
                                    <a:rPr lang="en-US" sz="2800" b="0" i="0">
                                      <a:solidFill>
                                        <a:srgbClr val="0070C0"/>
                                      </a:solidFill>
                                      <a:latin typeface="Cambria Math" panose="02040503050406030204" pitchFamily="18" charset="0"/>
                                    </a:rPr>
                                    <m:t>4</m:t>
                                  </m:r>
                                </m:den>
                              </m:f>
                            </m:oMath>
                          </a14:m>
                          <a:r>
                            <a:rPr lang="en-US" sz="2800" dirty="0">
                              <a:solidFill>
                                <a:srgbClr val="0070C0"/>
                              </a:solidFill>
                            </a:rPr>
                            <a:t> from each side.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547777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46067281"/>
                  </p:ext>
                </p:extLst>
              </p:nvPr>
            </p:nvGraphicFramePr>
            <p:xfrm>
              <a:off x="565004" y="2852861"/>
              <a:ext cx="9728200" cy="2608707"/>
            </p:xfrm>
            <a:graphic>
              <a:graphicData uri="http://schemas.openxmlformats.org/drawingml/2006/table">
                <a:tbl>
                  <a:tblPr firstRow="1" bandRow="1">
                    <a:tableStyleId>{5C22544A-7EE6-4342-B048-85BDC9FD1C3A}</a:tableStyleId>
                  </a:tblPr>
                  <a:tblGrid>
                    <a:gridCol w="3708056">
                      <a:extLst>
                        <a:ext uri="{9D8B030D-6E8A-4147-A177-3AD203B41FA5}">
                          <a16:colId xmlns:a16="http://schemas.microsoft.com/office/drawing/2014/main" val="1802193004"/>
                        </a:ext>
                      </a:extLst>
                    </a:gridCol>
                    <a:gridCol w="6020144">
                      <a:extLst>
                        <a:ext uri="{9D8B030D-6E8A-4147-A177-3AD203B41FA5}">
                          <a16:colId xmlns:a16="http://schemas.microsoft.com/office/drawing/2014/main" val="4222084301"/>
                        </a:ext>
                      </a:extLst>
                    </a:gridCol>
                  </a:tblGrid>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1765" r="-162233" b="-417647"/>
                          </a:stretch>
                        </a:blipFill>
                      </a:tcPr>
                    </a:tc>
                    <a:tc>
                      <a:txBody>
                        <a:bodyPr/>
                        <a:lstStyle/>
                        <a:p>
                          <a:r>
                            <a:rPr lang="en-US" sz="2800" b="0" dirty="0">
                              <a:solidFill>
                                <a:srgbClr val="0070C0"/>
                              </a:solidFill>
                            </a:rPr>
                            <a:t>Slope-intercept form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365555"/>
                      </a:ext>
                    </a:extLst>
                  </a:tr>
                  <a:tr h="6948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83333" r="-162233" b="-21140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61640" t="-83333" b="-211404"/>
                          </a:stretch>
                        </a:blipFill>
                      </a:tcPr>
                    </a:tc>
                    <a:extLst>
                      <a:ext uri="{0D108BD9-81ED-4DB2-BD59-A6C34878D82A}">
                        <a16:rowId xmlns:a16="http://schemas.microsoft.com/office/drawing/2014/main" val="2735699623"/>
                      </a:ext>
                    </a:extLst>
                  </a:tr>
                  <a:tr h="6948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81739" r="-162233" b="-109565"/>
                          </a:stretch>
                        </a:blipFill>
                      </a:tcPr>
                    </a:tc>
                    <a:tc>
                      <a:txBody>
                        <a:bodyPr/>
                        <a:lstStyle/>
                        <a:p>
                          <a:r>
                            <a:rPr lang="en-US" sz="2800" dirty="0">
                              <a:solidFill>
                                <a:srgbClr val="0070C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384847"/>
                      </a:ext>
                    </a:extLst>
                  </a:tr>
                  <a:tr h="70091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81739" r="-162233" b="-956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61640" t="-281739" b="-9565"/>
                          </a:stretch>
                        </a:blipFill>
                      </a:tcPr>
                    </a:tc>
                    <a:extLst>
                      <a:ext uri="{0D108BD9-81ED-4DB2-BD59-A6C34878D82A}">
                        <a16:rowId xmlns:a16="http://schemas.microsoft.com/office/drawing/2014/main" val="2555477770"/>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7F08620-76D1-463D-B1E8-802C90F4C49F}"/>
                  </a:ext>
                </a:extLst>
              </p:cNvPr>
              <p:cNvSpPr txBox="1">
                <a:spLocks/>
              </p:cNvSpPr>
              <p:nvPr/>
            </p:nvSpPr>
            <p:spPr>
              <a:xfrm>
                <a:off x="565004" y="5625062"/>
                <a:ext cx="5659948" cy="68782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2"/>
                    </a:solidFill>
                  </a:rPr>
                  <a:t>So, the equation is </a:t>
                </a:r>
                <a14:m>
                  <m:oMath xmlns:m="http://schemas.openxmlformats.org/officeDocument/2006/math">
                    <m:r>
                      <a:rPr lang="en-US" sz="2800" b="0" i="1" smtClean="0">
                        <a:solidFill>
                          <a:schemeClr val="tx2"/>
                        </a:solidFill>
                        <a:latin typeface="Cambria Math" panose="02040503050406030204" pitchFamily="18" charset="0"/>
                      </a:rPr>
                      <m:t>𝑦</m:t>
                    </m:r>
                    <m:r>
                      <a:rPr lang="en-US" sz="2800" b="0" i="0" smtClean="0">
                        <a:solidFill>
                          <a:schemeClr val="tx2"/>
                        </a:solidFill>
                        <a:latin typeface="Cambria Math" panose="02040503050406030204" pitchFamily="18" charset="0"/>
                      </a:rPr>
                      <m:t>=</m:t>
                    </m:r>
                    <m:r>
                      <a:rPr lang="en-IN" sz="2800" b="0" i="0"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a:solidFill>
                              <a:schemeClr val="tx2"/>
                            </a:solidFill>
                            <a:latin typeface="Cambria Math" panose="02040503050406030204" pitchFamily="18" charset="0"/>
                          </a:rPr>
                          <m:t>3</m:t>
                        </m:r>
                      </m:num>
                      <m:den>
                        <m:r>
                          <a:rPr lang="en-US" sz="2800" b="0" i="1">
                            <a:solidFill>
                              <a:schemeClr val="tx2"/>
                            </a:solidFill>
                            <a:latin typeface="Cambria Math" panose="02040503050406030204" pitchFamily="18" charset="0"/>
                          </a:rPr>
                          <m:t>4</m:t>
                        </m:r>
                      </m:den>
                    </m:f>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a:solidFill>
                              <a:schemeClr val="tx2"/>
                            </a:solidFill>
                            <a:latin typeface="Cambria Math" panose="02040503050406030204" pitchFamily="18" charset="0"/>
                          </a:rPr>
                          <m:t>15</m:t>
                        </m:r>
                      </m:num>
                      <m:den>
                        <m:r>
                          <a:rPr lang="en-US" sz="2800" b="0" i="1">
                            <a:solidFill>
                              <a:schemeClr val="tx2"/>
                            </a:solidFill>
                            <a:latin typeface="Cambria Math" panose="02040503050406030204" pitchFamily="18" charset="0"/>
                          </a:rPr>
                          <m:t>4</m:t>
                        </m:r>
                      </m:den>
                    </m:f>
                  </m:oMath>
                </a14:m>
                <a:r>
                  <a:rPr lang="en-US" sz="2800" dirty="0">
                    <a:solidFill>
                      <a:schemeClr val="tx2"/>
                    </a:solidFill>
                  </a:rPr>
                  <a:t>.</a:t>
                </a:r>
                <a:endParaRPr lang="en-US" sz="1800" i="0" u="none" strike="noStrike" baseline="0" dirty="0">
                  <a:solidFill>
                    <a:schemeClr val="tx2"/>
                  </a:solidFill>
                  <a:latin typeface="Proxima Nova" panose="02000506030000020004" pitchFamily="50" charset="0"/>
                </a:endParaRPr>
              </a:p>
            </p:txBody>
          </p:sp>
        </mc:Choice>
        <mc:Fallback xmlns="">
          <p:sp>
            <p:nvSpPr>
              <p:cNvPr id="6" name="Content Placeholder 2">
                <a:extLst>
                  <a:ext uri="{FF2B5EF4-FFF2-40B4-BE49-F238E27FC236}">
                    <a16:creationId xmlns:a16="http://schemas.microsoft.com/office/drawing/2014/main" id="{27F08620-76D1-463D-B1E8-802C90F4C49F}"/>
                  </a:ext>
                </a:extLst>
              </p:cNvPr>
              <p:cNvSpPr txBox="1">
                <a:spLocks noRot="1" noChangeAspect="1" noMove="1" noResize="1" noEditPoints="1" noAdjustHandles="1" noChangeArrowheads="1" noChangeShapeType="1" noTextEdit="1"/>
              </p:cNvSpPr>
              <p:nvPr/>
            </p:nvSpPr>
            <p:spPr>
              <a:xfrm>
                <a:off x="565004" y="5625062"/>
                <a:ext cx="5659948" cy="687827"/>
              </a:xfrm>
              <a:prstGeom prst="rect">
                <a:avLst/>
              </a:prstGeom>
              <a:blipFill>
                <a:blip r:embed="rId5"/>
                <a:stretch>
                  <a:fillRect l="-2263" b="-12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A1DAA0F-8EB1-418E-A6D5-FA9FD8353758}"/>
                  </a:ext>
                </a:extLst>
              </p:cNvPr>
              <p:cNvSpPr txBox="1">
                <a:spLocks/>
              </p:cNvSpPr>
              <p:nvPr/>
            </p:nvSpPr>
            <p:spPr>
              <a:xfrm>
                <a:off x="458367" y="1495330"/>
                <a:ext cx="8738387" cy="13357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slope of </a:t>
                </a:r>
                <a14:m>
                  <m:oMath xmlns:m="http://schemas.openxmlformats.org/officeDocument/2006/math">
                    <m:r>
                      <a:rPr lang="en-US" sz="2800" b="0" i="1" smtClean="0">
                        <a:solidFill>
                          <a:schemeClr val="tx2"/>
                        </a:solidFill>
                        <a:latin typeface="Cambria Math" panose="02040503050406030204" pitchFamily="18" charset="0"/>
                      </a:rPr>
                      <m:t>𝑦</m:t>
                    </m:r>
                    <m:r>
                      <a:rPr lang="en-US" sz="2800" b="0" i="0" smtClean="0">
                        <a:solidFill>
                          <a:schemeClr val="tx2"/>
                        </a:solidFill>
                        <a:latin typeface="Cambria Math" panose="02040503050406030204" pitchFamily="18" charset="0"/>
                      </a:rPr>
                      <m:t>=</m:t>
                    </m:r>
                    <m:r>
                      <a:rPr lang="en-IN" sz="2800" b="0" i="0"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0">
                            <a:solidFill>
                              <a:schemeClr val="tx2"/>
                            </a:solidFill>
                            <a:latin typeface="Cambria Math" panose="02040503050406030204" pitchFamily="18" charset="0"/>
                          </a:rPr>
                          <m:t>3</m:t>
                        </m:r>
                      </m:num>
                      <m:den>
                        <m:r>
                          <a:rPr lang="en-US" sz="2800" b="0" i="0">
                            <a:solidFill>
                              <a:schemeClr val="tx2"/>
                            </a:solidFill>
                            <a:latin typeface="Cambria Math" panose="02040503050406030204" pitchFamily="18" charset="0"/>
                          </a:rPr>
                          <m:t>4</m:t>
                        </m:r>
                      </m:den>
                    </m:f>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+3</m:t>
                    </m:r>
                  </m:oMath>
                </a14:m>
                <a:r>
                  <a:rPr lang="en-US" sz="2800" dirty="0"/>
                  <a:t> is </a:t>
                </a:r>
                <a14:m>
                  <m:oMath xmlns:m="http://schemas.openxmlformats.org/officeDocument/2006/math">
                    <m:r>
                      <a:rPr lang="en-IN"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a:latin typeface="Cambria Math" panose="02040503050406030204" pitchFamily="18" charset="0"/>
                          </a:rPr>
                          <m:t>3</m:t>
                        </m:r>
                      </m:num>
                      <m:den>
                        <m:r>
                          <a:rPr lang="en-US" sz="2800">
                            <a:latin typeface="Cambria Math" panose="02040503050406030204" pitchFamily="18" charset="0"/>
                          </a:rPr>
                          <m:t>4</m:t>
                        </m:r>
                      </m:den>
                    </m:f>
                  </m:oMath>
                </a14:m>
                <a:r>
                  <a:rPr lang="en-US" sz="2800" dirty="0"/>
                  <a:t>, so the slope of a line parallel to it is </a:t>
                </a:r>
                <a14:m>
                  <m:oMath xmlns:m="http://schemas.openxmlformats.org/officeDocument/2006/math">
                    <m:r>
                      <a:rPr lang="en-IN"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b="0" i="1">
                            <a:latin typeface="Cambria Math" panose="02040503050406030204" pitchFamily="18" charset="0"/>
                          </a:rPr>
                          <m:t>3</m:t>
                        </m:r>
                      </m:num>
                      <m:den>
                        <m:r>
                          <a:rPr lang="en-US" sz="2800" b="0" i="1">
                            <a:latin typeface="Cambria Math" panose="02040503050406030204" pitchFamily="18" charset="0"/>
                          </a:rPr>
                          <m:t>4</m:t>
                        </m:r>
                      </m:den>
                    </m:f>
                  </m:oMath>
                </a14:m>
                <a:r>
                  <a:rPr lang="en-US" sz="2800" dirty="0"/>
                  <a:t>.</a:t>
                </a:r>
                <a:endParaRPr lang="en-US" sz="1800" i="0" u="none" strike="noStrike" baseline="0" dirty="0">
                  <a:latin typeface="Proxima Nova" panose="02000506030000020004" pitchFamily="50" charset="0"/>
                </a:endParaRPr>
              </a:p>
            </p:txBody>
          </p:sp>
        </mc:Choice>
        <mc:Fallback xmlns="">
          <p:sp>
            <p:nvSpPr>
              <p:cNvPr id="7" name="Content Placeholder 2">
                <a:extLst>
                  <a:ext uri="{FF2B5EF4-FFF2-40B4-BE49-F238E27FC236}">
                    <a16:creationId xmlns:a16="http://schemas.microsoft.com/office/drawing/2014/main" id="{2A1DAA0F-8EB1-418E-A6D5-FA9FD8353758}"/>
                  </a:ext>
                </a:extLst>
              </p:cNvPr>
              <p:cNvSpPr txBox="1">
                <a:spLocks noRot="1" noChangeAspect="1" noMove="1" noResize="1" noEditPoints="1" noAdjustHandles="1" noChangeArrowheads="1" noChangeShapeType="1" noTextEdit="1"/>
              </p:cNvSpPr>
              <p:nvPr/>
            </p:nvSpPr>
            <p:spPr>
              <a:xfrm>
                <a:off x="458367" y="1495330"/>
                <a:ext cx="8738387" cy="1335791"/>
              </a:xfrm>
              <a:prstGeom prst="rect">
                <a:avLst/>
              </a:prstGeom>
              <a:blipFill>
                <a:blip r:embed="rId6"/>
                <a:stretch>
                  <a:fillRect l="-1395" r="-1674" b="-2740"/>
                </a:stretch>
              </a:blipFill>
            </p:spPr>
            <p:txBody>
              <a:bodyPr/>
              <a:lstStyle/>
              <a:p>
                <a:r>
                  <a:rPr lang="en-US">
                    <a:noFill/>
                  </a:rPr>
                  <a:t> </a:t>
                </a:r>
              </a:p>
            </p:txBody>
          </p:sp>
        </mc:Fallback>
      </mc:AlternateContent>
    </p:spTree>
    <p:extLst>
      <p:ext uri="{BB962C8B-B14F-4D97-AF65-F5344CB8AC3E}">
        <p14:creationId xmlns:p14="http://schemas.microsoft.com/office/powerpoint/2010/main" val="4118049351"/>
      </p:ext>
    </p:extLst>
  </p:cSld>
  <p:clrMapOvr>
    <a:masterClrMapping/>
  </p:clrMapOvr>
  <mc:AlternateContent xmlns:mc="http://schemas.openxmlformats.org/markup-compatibility/2006" xmlns:p14="http://schemas.microsoft.com/office/powerpoint/2010/main">
    <mc:Choice Requires="p14">
      <p:transition spd="slow" p14:dur="2000" advTm="1542"/>
    </mc:Choice>
    <mc:Fallback xmlns="">
      <p:transition spd="slow" advTm="1542"/>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8321057" cy="10253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Write Equations of Parallel and Perpendicular Lines</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563043710"/>
                  </p:ext>
                </p:extLst>
              </p:nvPr>
            </p:nvGraphicFramePr>
            <p:xfrm>
              <a:off x="565004" y="3337372"/>
              <a:ext cx="9728200" cy="2608707"/>
            </p:xfrm>
            <a:graphic>
              <a:graphicData uri="http://schemas.openxmlformats.org/drawingml/2006/table">
                <a:tbl>
                  <a:tblPr firstRow="1" bandRow="1">
                    <a:tableStyleId>{5C22544A-7EE6-4342-B048-85BDC9FD1C3A}</a:tableStyleId>
                  </a:tblPr>
                  <a:tblGrid>
                    <a:gridCol w="4864100">
                      <a:extLst>
                        <a:ext uri="{9D8B030D-6E8A-4147-A177-3AD203B41FA5}">
                          <a16:colId xmlns:a16="http://schemas.microsoft.com/office/drawing/2014/main" val="1802193004"/>
                        </a:ext>
                      </a:extLst>
                    </a:gridCol>
                    <a:gridCol w="4864100">
                      <a:extLst>
                        <a:ext uri="{9D8B030D-6E8A-4147-A177-3AD203B41FA5}">
                          <a16:colId xmlns:a16="http://schemas.microsoft.com/office/drawing/2014/main" val="4222084301"/>
                        </a:ext>
                      </a:extLst>
                    </a:gridCol>
                  </a:tblGrid>
                  <a:tr h="370840">
                    <a:tc>
                      <a:txBody>
                        <a:bodyPr/>
                        <a:lstStyle/>
                        <a:p>
                          <a14:m>
                            <m:oMath xmlns:m="http://schemas.openxmlformats.org/officeDocument/2006/math">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1</m:t>
                                      </m:r>
                                    </m:sub>
                                  </m:sSub>
                                </m:e>
                              </m:d>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𝑚</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1</m:t>
                                      </m:r>
                                    </m:sub>
                                  </m:sSub>
                                </m:e>
                              </m:d>
                            </m:oMath>
                          </a14:m>
                          <a:r>
                            <a:rPr lang="en-US" sz="2800" b="0" i="0" dirty="0">
                              <a:solidFill>
                                <a:schemeClr val="tx2"/>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rgbClr val="0070C0"/>
                              </a:solidFill>
                            </a:rPr>
                            <a:t>Point-slope form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365555"/>
                      </a:ext>
                    </a:extLst>
                  </a:tr>
                  <a:tr h="370840">
                    <a:tc>
                      <a:txBody>
                        <a:bodyPr/>
                        <a:lstStyle/>
                        <a:p>
                          <a:r>
                            <a:rPr lang="en-US" sz="2800" b="0" dirty="0">
                              <a:solidFill>
                                <a:schemeClr val="tx2"/>
                              </a:solidFill>
                            </a:rPr>
                            <a:t> </a:t>
                          </a:r>
                          <a14:m>
                            <m:oMath xmlns:m="http://schemas.openxmlformats.org/officeDocument/2006/math">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𝑦</m:t>
                                  </m:r>
                                  <m:r>
                                    <a:rPr lang="en-US" sz="2800" b="0" i="0" smtClean="0">
                                      <a:solidFill>
                                        <a:schemeClr val="tx2"/>
                                      </a:solidFill>
                                      <a:latin typeface="Cambria Math" panose="02040503050406030204" pitchFamily="18" charset="0"/>
                                    </a:rPr>
                                    <m:t>−6</m:t>
                                  </m:r>
                                </m:e>
                              </m:d>
                              <m:r>
                                <a:rPr lang="en-US" sz="2800" b="0" i="0"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0">
                                      <a:solidFill>
                                        <a:schemeClr val="tx2"/>
                                      </a:solidFill>
                                      <a:latin typeface="Cambria Math" panose="02040503050406030204" pitchFamily="18" charset="0"/>
                                    </a:rPr>
                                    <m:t>3</m:t>
                                  </m:r>
                                </m:num>
                                <m:den>
                                  <m:r>
                                    <a:rPr lang="en-US" sz="2800" b="0" i="0">
                                      <a:solidFill>
                                        <a:schemeClr val="tx2"/>
                                      </a:solidFill>
                                      <a:latin typeface="Cambria Math" panose="02040503050406030204" pitchFamily="18" charset="0"/>
                                    </a:rPr>
                                    <m:t>4</m:t>
                                  </m:r>
                                </m:den>
                              </m:f>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+3)</m:t>
                              </m:r>
                            </m:oMath>
                          </a14:m>
                          <a:endParaRPr lang="en-US" sz="280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14:m>
                            <m:oMath xmlns:m="http://schemas.openxmlformats.org/officeDocument/2006/math">
                              <m:r>
                                <a:rPr lang="en-US" sz="2800" b="0" i="1" smtClean="0">
                                  <a:solidFill>
                                    <a:srgbClr val="0070C0"/>
                                  </a:solidFill>
                                  <a:latin typeface="Cambria Math" panose="02040503050406030204" pitchFamily="18" charset="0"/>
                                </a:rPr>
                                <m:t>𝑚</m:t>
                              </m:r>
                              <m:r>
                                <a:rPr lang="en-US" sz="2800" b="0" i="0" smtClean="0">
                                  <a:solidFill>
                                    <a:srgbClr val="0070C0"/>
                                  </a:solidFill>
                                  <a:latin typeface="Cambria Math" panose="02040503050406030204" pitchFamily="18" charset="0"/>
                                </a:rPr>
                                <m:t>=</m:t>
                              </m:r>
                              <m:r>
                                <a:rPr lang="en-IN" sz="2800" b="0" i="0" smtClean="0">
                                  <a:solidFill>
                                    <a:srgbClr val="0070C0"/>
                                  </a:solidFill>
                                  <a:latin typeface="Cambria Math" panose="02040503050406030204" pitchFamily="18" charset="0"/>
                                </a:rPr>
                                <m:t>−</m:t>
                              </m:r>
                              <m:f>
                                <m:fPr>
                                  <m:ctrlPr>
                                    <a:rPr lang="en-US" sz="2800" i="1" smtClean="0">
                                      <a:solidFill>
                                        <a:srgbClr val="0070C0"/>
                                      </a:solidFill>
                                      <a:latin typeface="Cambria Math" panose="02040503050406030204" pitchFamily="18" charset="0"/>
                                    </a:rPr>
                                  </m:ctrlPr>
                                </m:fPr>
                                <m:num>
                                  <m:r>
                                    <a:rPr lang="en-US" sz="2800" b="0" i="0">
                                      <a:solidFill>
                                        <a:srgbClr val="0070C0"/>
                                      </a:solidFill>
                                      <a:latin typeface="Cambria Math" panose="02040503050406030204" pitchFamily="18" charset="0"/>
                                    </a:rPr>
                                    <m:t>3</m:t>
                                  </m:r>
                                </m:num>
                                <m:den>
                                  <m:r>
                                    <a:rPr lang="en-US" sz="2800" b="0" i="0">
                                      <a:solidFill>
                                        <a:srgbClr val="0070C0"/>
                                      </a:solidFill>
                                      <a:latin typeface="Cambria Math" panose="02040503050406030204" pitchFamily="18" charset="0"/>
                                    </a:rPr>
                                    <m:t>4</m:t>
                                  </m:r>
                                </m:den>
                              </m:f>
                            </m:oMath>
                          </a14:m>
                          <a:r>
                            <a:rPr lang="en-US" sz="2800" dirty="0">
                              <a:solidFill>
                                <a:srgbClr val="0070C0"/>
                              </a:solidFill>
                            </a:rPr>
                            <a:t> and (</a:t>
                          </a:r>
                          <a:r>
                            <a:rPr lang="en-US" sz="2800" i="1" dirty="0">
                              <a:solidFill>
                                <a:srgbClr val="0070C0"/>
                              </a:solidFill>
                            </a:rPr>
                            <a:t>x</a:t>
                          </a:r>
                          <a:r>
                            <a:rPr lang="en-US" sz="2800" baseline="-25000" dirty="0">
                              <a:solidFill>
                                <a:srgbClr val="0070C0"/>
                              </a:solidFill>
                            </a:rPr>
                            <a:t>1</a:t>
                          </a:r>
                          <a:r>
                            <a:rPr lang="en-US" sz="2800" dirty="0">
                              <a:solidFill>
                                <a:srgbClr val="0070C0"/>
                              </a:solidFill>
                            </a:rPr>
                            <a:t>,</a:t>
                          </a:r>
                          <a:r>
                            <a:rPr lang="en-US" sz="2800" baseline="0" dirty="0">
                              <a:solidFill>
                                <a:srgbClr val="0070C0"/>
                              </a:solidFill>
                            </a:rPr>
                            <a:t> </a:t>
                          </a:r>
                          <a:r>
                            <a:rPr lang="en-US" sz="2800" i="1" baseline="0" dirty="0">
                              <a:solidFill>
                                <a:srgbClr val="0070C0"/>
                              </a:solidFill>
                            </a:rPr>
                            <a:t>y</a:t>
                          </a:r>
                          <a:r>
                            <a:rPr lang="en-US" sz="2800" baseline="-25000" dirty="0">
                              <a:solidFill>
                                <a:srgbClr val="0070C0"/>
                              </a:solidFill>
                            </a:rPr>
                            <a:t>1</a:t>
                          </a:r>
                          <a:r>
                            <a:rPr lang="en-US" sz="2800" dirty="0">
                              <a:solidFill>
                                <a:srgbClr val="0070C0"/>
                              </a:solidFill>
                            </a:rPr>
                            <a:t>) = (</a:t>
                          </a:r>
                          <a:r>
                            <a:rPr lang="en-US" sz="2800" dirty="0">
                              <a:solidFill>
                                <a:srgbClr val="0070C0"/>
                              </a:solidFill>
                              <a:latin typeface="Arial" panose="020B0604020202020204" pitchFamily="34" charset="0"/>
                              <a:cs typeface="Arial" panose="020B0604020202020204" pitchFamily="34" charset="0"/>
                            </a:rPr>
                            <a:t>−</a:t>
                          </a:r>
                          <a:r>
                            <a:rPr lang="en-US" sz="2800" dirty="0">
                              <a:solidFill>
                                <a:srgbClr val="0070C0"/>
                              </a:solidFill>
                            </a:rPr>
                            <a:t>3, 6)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699623"/>
                      </a:ext>
                    </a:extLst>
                  </a:tr>
                  <a:tr h="370840">
                    <a:tc>
                      <a:txBody>
                        <a:bodyPr/>
                        <a:lstStyle/>
                        <a:p>
                          <a:r>
                            <a:rPr lang="en-US" sz="2800" b="0" dirty="0">
                              <a:solidFill>
                                <a:schemeClr val="tx2"/>
                              </a:solidFill>
                            </a:rPr>
                            <a:t>    </a:t>
                          </a:r>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−6=−</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r>
                                    <a:rPr lang="en-US" sz="2800" b="0" i="1" smtClean="0">
                                      <a:solidFill>
                                        <a:schemeClr val="tx2"/>
                                      </a:solidFill>
                                      <a:latin typeface="Cambria Math" panose="02040503050406030204" pitchFamily="18" charset="0"/>
                                    </a:rPr>
                                    <m:t>4</m:t>
                                  </m:r>
                                </m:den>
                              </m:f>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9</m:t>
                                  </m:r>
                                </m:num>
                                <m:den>
                                  <m:r>
                                    <a:rPr lang="en-US" sz="2800" b="0" i="1" smtClean="0">
                                      <a:solidFill>
                                        <a:schemeClr val="tx2"/>
                                      </a:solidFill>
                                      <a:latin typeface="Cambria Math" panose="02040503050406030204" pitchFamily="18" charset="0"/>
                                    </a:rPr>
                                    <m:t>4</m:t>
                                  </m:r>
                                </m:den>
                              </m:f>
                            </m:oMath>
                          </a14:m>
                          <a:endParaRPr lang="en-US" sz="280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70C0"/>
                              </a:solidFill>
                            </a:rPr>
                            <a:t>Distribute.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384847"/>
                      </a:ext>
                    </a:extLst>
                  </a:tr>
                  <a:tr h="370840">
                    <a:tc>
                      <a:txBody>
                        <a:bodyPr/>
                        <a:lstStyle/>
                        <a:p>
                          <a:r>
                            <a:rPr lang="en-US" sz="2800" b="0" dirty="0">
                              <a:solidFill>
                                <a:schemeClr val="tx2"/>
                              </a:solidFill>
                            </a:rPr>
                            <a:t>          </a:t>
                          </a:r>
                          <a14:m>
                            <m:oMath xmlns:m="http://schemas.openxmlformats.org/officeDocument/2006/math">
                              <m:r>
                                <a:rPr lang="en-US" sz="2800" b="0" i="1" smtClean="0">
                                  <a:solidFill>
                                    <a:schemeClr val="tx2"/>
                                  </a:solidFill>
                                  <a:latin typeface="Cambria Math" panose="02040503050406030204" pitchFamily="18" charset="0"/>
                                </a:rPr>
                                <m:t>𝑦</m:t>
                              </m:r>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0" smtClean="0">
                                      <a:solidFill>
                                        <a:schemeClr val="tx2"/>
                                      </a:solidFill>
                                      <a:latin typeface="Cambria Math" panose="02040503050406030204" pitchFamily="18" charset="0"/>
                                    </a:rPr>
                                    <m:t>3</m:t>
                                  </m:r>
                                </m:num>
                                <m:den>
                                  <m:r>
                                    <a:rPr lang="en-US" sz="2800" b="0" i="0">
                                      <a:solidFill>
                                        <a:schemeClr val="tx2"/>
                                      </a:solidFill>
                                      <a:latin typeface="Cambria Math" panose="02040503050406030204" pitchFamily="18" charset="0"/>
                                    </a:rPr>
                                    <m:t>4</m:t>
                                  </m:r>
                                </m:den>
                              </m:f>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 + </m:t>
                              </m:r>
                              <m:f>
                                <m:fPr>
                                  <m:ctrlPr>
                                    <a:rPr lang="en-US" sz="2800" i="1" smtClean="0">
                                      <a:solidFill>
                                        <a:schemeClr val="tx2"/>
                                      </a:solidFill>
                                      <a:latin typeface="Cambria Math" panose="02040503050406030204" pitchFamily="18" charset="0"/>
                                    </a:rPr>
                                  </m:ctrlPr>
                                </m:fPr>
                                <m:num>
                                  <m:r>
                                    <a:rPr lang="en-US" sz="2800" b="0" i="0" smtClean="0">
                                      <a:solidFill>
                                        <a:schemeClr val="tx2"/>
                                      </a:solidFill>
                                      <a:latin typeface="Cambria Math" panose="02040503050406030204" pitchFamily="18" charset="0"/>
                                    </a:rPr>
                                    <m:t>15</m:t>
                                  </m:r>
                                </m:num>
                                <m:den>
                                  <m:r>
                                    <a:rPr lang="en-US" sz="2800" b="0" i="0">
                                      <a:solidFill>
                                        <a:schemeClr val="tx2"/>
                                      </a:solidFill>
                                      <a:latin typeface="Cambria Math" panose="02040503050406030204" pitchFamily="18" charset="0"/>
                                    </a:rPr>
                                    <m:t>4</m:t>
                                  </m:r>
                                </m:den>
                              </m:f>
                            </m:oMath>
                          </a14:m>
                          <a:endParaRPr lang="en-US" sz="280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70C0"/>
                              </a:solidFill>
                            </a:rPr>
                            <a:t>Add 6 to each side.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547777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563043710"/>
                  </p:ext>
                </p:extLst>
              </p:nvPr>
            </p:nvGraphicFramePr>
            <p:xfrm>
              <a:off x="565004" y="3337372"/>
              <a:ext cx="9728200" cy="2608707"/>
            </p:xfrm>
            <a:graphic>
              <a:graphicData uri="http://schemas.openxmlformats.org/drawingml/2006/table">
                <a:tbl>
                  <a:tblPr firstRow="1" bandRow="1">
                    <a:tableStyleId>{5C22544A-7EE6-4342-B048-85BDC9FD1C3A}</a:tableStyleId>
                  </a:tblPr>
                  <a:tblGrid>
                    <a:gridCol w="4864100">
                      <a:extLst>
                        <a:ext uri="{9D8B030D-6E8A-4147-A177-3AD203B41FA5}">
                          <a16:colId xmlns:a16="http://schemas.microsoft.com/office/drawing/2014/main" val="1802193004"/>
                        </a:ext>
                      </a:extLst>
                    </a:gridCol>
                    <a:gridCol w="4864100">
                      <a:extLst>
                        <a:ext uri="{9D8B030D-6E8A-4147-A177-3AD203B41FA5}">
                          <a16:colId xmlns:a16="http://schemas.microsoft.com/office/drawing/2014/main" val="4222084301"/>
                        </a:ext>
                      </a:extLst>
                    </a:gridCol>
                  </a:tblGrid>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1765" r="-99875" b="-418824"/>
                          </a:stretch>
                        </a:blipFill>
                      </a:tcPr>
                    </a:tc>
                    <a:tc>
                      <a:txBody>
                        <a:bodyPr/>
                        <a:lstStyle/>
                        <a:p>
                          <a:r>
                            <a:rPr lang="en-US" sz="2800" b="0" dirty="0">
                              <a:solidFill>
                                <a:srgbClr val="0070C0"/>
                              </a:solidFill>
                            </a:rPr>
                            <a:t>Point-slope form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365555"/>
                      </a:ext>
                    </a:extLst>
                  </a:tr>
                  <a:tr h="6948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83333" r="-99875" b="-21228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25" t="-83333" b="-212281"/>
                          </a:stretch>
                        </a:blipFill>
                      </a:tcPr>
                    </a:tc>
                    <a:extLst>
                      <a:ext uri="{0D108BD9-81ED-4DB2-BD59-A6C34878D82A}">
                        <a16:rowId xmlns:a16="http://schemas.microsoft.com/office/drawing/2014/main" val="2735699623"/>
                      </a:ext>
                    </a:extLst>
                  </a:tr>
                  <a:tr h="6948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81739" r="-99875" b="-110435"/>
                          </a:stretch>
                        </a:blipFill>
                      </a:tcPr>
                    </a:tc>
                    <a:tc>
                      <a:txBody>
                        <a:bodyPr/>
                        <a:lstStyle/>
                        <a:p>
                          <a:r>
                            <a:rPr lang="en-US" sz="2800" dirty="0">
                              <a:solidFill>
                                <a:srgbClr val="0070C0"/>
                              </a:solidFill>
                            </a:rPr>
                            <a:t>Distribute.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384847"/>
                      </a:ext>
                    </a:extLst>
                  </a:tr>
                  <a:tr h="70091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81739" r="-99875" b="-10435"/>
                          </a:stretch>
                        </a:blipFill>
                      </a:tcPr>
                    </a:tc>
                    <a:tc>
                      <a:txBody>
                        <a:bodyPr/>
                        <a:lstStyle/>
                        <a:p>
                          <a:r>
                            <a:rPr lang="en-US" sz="2800" dirty="0">
                              <a:solidFill>
                                <a:srgbClr val="0070C0"/>
                              </a:solidFill>
                            </a:rPr>
                            <a:t>Add 6 to each side.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5477770"/>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7F08620-76D1-463D-B1E8-802C90F4C49F}"/>
                  </a:ext>
                </a:extLst>
              </p:cNvPr>
              <p:cNvSpPr txBox="1">
                <a:spLocks/>
              </p:cNvSpPr>
              <p:nvPr/>
            </p:nvSpPr>
            <p:spPr>
              <a:xfrm>
                <a:off x="565004" y="1358153"/>
                <a:ext cx="11173340" cy="181034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rPr>
                  <a:t>Alternate Method</a:t>
                </a:r>
              </a:p>
              <a:p>
                <a:r>
                  <a:rPr lang="en-US" sz="2800" dirty="0"/>
                  <a:t>Use the point-slope form of a linear equation to find the </a:t>
                </a:r>
                <a:r>
                  <a:rPr lang="en-US" sz="2800" i="1" dirty="0"/>
                  <a:t>y</a:t>
                </a:r>
                <a:r>
                  <a:rPr lang="en-US" sz="2800" dirty="0"/>
                  <a:t>-intercept for a line that passes through (−3, 6) with a slope of </a:t>
                </a:r>
                <a14:m>
                  <m:oMath xmlns:m="http://schemas.openxmlformats.org/officeDocument/2006/math">
                    <m:r>
                      <a:rPr lang="en-US" sz="2800" b="0" i="1" smtClean="0">
                        <a:latin typeface="Cambria Math" panose="02040503050406030204" pitchFamily="18" charset="0"/>
                      </a:rPr>
                      <m:t>𝑚</m:t>
                    </m:r>
                    <m:r>
                      <a:rPr lang="en-US" sz="2800" b="0" i="0" smtClean="0">
                        <a:latin typeface="Cambria Math" panose="02040503050406030204" pitchFamily="18" charset="0"/>
                      </a:rPr>
                      <m:t>=</m:t>
                    </m:r>
                    <m:r>
                      <a:rPr lang="en-IN"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a:latin typeface="Cambria Math" panose="02040503050406030204" pitchFamily="18" charset="0"/>
                          </a:rPr>
                          <m:t>3</m:t>
                        </m:r>
                      </m:num>
                      <m:den>
                        <m:r>
                          <a:rPr lang="en-US" sz="2800">
                            <a:latin typeface="Cambria Math" panose="02040503050406030204" pitchFamily="18" charset="0"/>
                          </a:rPr>
                          <m:t>4</m:t>
                        </m:r>
                      </m:den>
                    </m:f>
                  </m:oMath>
                </a14:m>
                <a:r>
                  <a:rPr lang="en-US" sz="2800" dirty="0"/>
                  <a:t>.</a:t>
                </a:r>
                <a:endParaRPr lang="en-US" sz="1800" i="0" u="none" strike="noStrike" baseline="0" dirty="0">
                  <a:latin typeface="Proxima Nova" panose="02000506030000020004" pitchFamily="50" charset="0"/>
                </a:endParaRPr>
              </a:p>
            </p:txBody>
          </p:sp>
        </mc:Choice>
        <mc:Fallback xmlns="">
          <p:sp>
            <p:nvSpPr>
              <p:cNvPr id="6" name="Content Placeholder 2">
                <a:extLst>
                  <a:ext uri="{FF2B5EF4-FFF2-40B4-BE49-F238E27FC236}">
                    <a16:creationId xmlns:a16="http://schemas.microsoft.com/office/drawing/2014/main" id="{27F08620-76D1-463D-B1E8-802C90F4C49F}"/>
                  </a:ext>
                </a:extLst>
              </p:cNvPr>
              <p:cNvSpPr txBox="1">
                <a:spLocks noRot="1" noChangeAspect="1" noMove="1" noResize="1" noEditPoints="1" noAdjustHandles="1" noChangeArrowheads="1" noChangeShapeType="1" noTextEdit="1"/>
              </p:cNvSpPr>
              <p:nvPr/>
            </p:nvSpPr>
            <p:spPr>
              <a:xfrm>
                <a:off x="565004" y="1358153"/>
                <a:ext cx="11173340" cy="1810349"/>
              </a:xfrm>
              <a:prstGeom prst="rect">
                <a:avLst/>
              </a:prstGeom>
              <a:blipFill>
                <a:blip r:embed="rId5"/>
                <a:stretch>
                  <a:fillRect l="-1146" t="-3704"/>
                </a:stretch>
              </a:blipFill>
            </p:spPr>
            <p:txBody>
              <a:bodyPr/>
              <a:lstStyle/>
              <a:p>
                <a:r>
                  <a:rPr lang="en-US">
                    <a:noFill/>
                  </a:rPr>
                  <a:t> </a:t>
                </a:r>
              </a:p>
            </p:txBody>
          </p:sp>
        </mc:Fallback>
      </mc:AlternateContent>
    </p:spTree>
    <p:extLst>
      <p:ext uri="{BB962C8B-B14F-4D97-AF65-F5344CB8AC3E}">
        <p14:creationId xmlns:p14="http://schemas.microsoft.com/office/powerpoint/2010/main" val="2570521289"/>
      </p:ext>
    </p:extLst>
  </p:cSld>
  <p:clrMapOvr>
    <a:masterClrMapping/>
  </p:clrMapOvr>
  <mc:AlternateContent xmlns:mc="http://schemas.openxmlformats.org/markup-compatibility/2006" xmlns:p14="http://schemas.microsoft.com/office/powerpoint/2010/main">
    <mc:Choice Requires="p14">
      <p:transition spd="slow" p14:dur="2000" advTm="2703"/>
    </mc:Choice>
    <mc:Fallback xmlns="">
      <p:transition spd="slow" advTm="2703"/>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FEBC70-14DF-1346-9D20-FCA256EAA232}"/>
              </a:ext>
            </a:extLst>
          </p:cNvPr>
          <p:cNvSpPr txBox="1">
            <a:spLocks/>
          </p:cNvSpPr>
          <p:nvPr/>
        </p:nvSpPr>
        <p:spPr>
          <a:xfrm>
            <a:off x="459872" y="332811"/>
            <a:ext cx="8321057" cy="10253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Alternate Method</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9245442" cy="1675625"/>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Compare and contrast the methods. Which method do you think is more efficient?</a:t>
            </a:r>
          </a:p>
        </p:txBody>
      </p:sp>
    </p:spTree>
    <p:extLst>
      <p:ext uri="{BB962C8B-B14F-4D97-AF65-F5344CB8AC3E}">
        <p14:creationId xmlns:p14="http://schemas.microsoft.com/office/powerpoint/2010/main" val="1956679245"/>
      </p:ext>
    </p:extLst>
  </p:cSld>
  <p:clrMapOvr>
    <a:masterClrMapping/>
  </p:clrMapOvr>
  <mc:AlternateContent xmlns:mc="http://schemas.openxmlformats.org/markup-compatibility/2006" xmlns:p14="http://schemas.microsoft.com/office/powerpoint/2010/main">
    <mc:Choice Requires="p14">
      <p:transition spd="slow" p14:dur="2000" advTm="1392"/>
    </mc:Choice>
    <mc:Fallback xmlns="">
      <p:transition spd="slow" advTm="1392"/>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7F08620-76D1-463D-B1E8-802C90F4C49F}"/>
                  </a:ext>
                </a:extLst>
              </p:cNvPr>
              <p:cNvSpPr txBox="1">
                <a:spLocks/>
              </p:cNvSpPr>
              <p:nvPr/>
            </p:nvSpPr>
            <p:spPr>
              <a:xfrm>
                <a:off x="458367" y="1706347"/>
                <a:ext cx="9680715" cy="348421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dirty="0"/>
                  <a:t>Write an equation in slope-intercept form for the line parallel to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2</m:t>
                        </m:r>
                      </m:den>
                    </m:f>
                  </m:oMath>
                </a14:m>
                <a:r>
                  <a:rPr lang="en-US" sz="2800" dirty="0"/>
                  <a:t> containing </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IN" sz="2800" i="1">
                                <a:latin typeface="Cambria Math" panose="02040503050406030204" pitchFamily="18" charset="0"/>
                              </a:rPr>
                              <m:t>3</m:t>
                            </m:r>
                          </m:num>
                          <m:den>
                            <m:r>
                              <a:rPr lang="en-IN" sz="2800" i="1">
                                <a:latin typeface="Cambria Math" panose="02040503050406030204" pitchFamily="18" charset="0"/>
                              </a:rPr>
                              <m:t>2</m:t>
                            </m:r>
                          </m:den>
                        </m:f>
                        <m:r>
                          <a:rPr lang="en-IN" sz="2800" i="1">
                            <a:latin typeface="Cambria Math" panose="02040503050406030204" pitchFamily="18" charset="0"/>
                          </a:rPr>
                          <m:t>, 1</m:t>
                        </m:r>
                      </m:e>
                    </m:d>
                  </m:oMath>
                </a14:m>
                <a:r>
                  <a:rPr lang="en-US" sz="2800" dirty="0"/>
                  <a:t>.</a:t>
                </a:r>
                <a:endParaRPr lang="en-US" sz="1800" dirty="0">
                  <a:solidFill>
                    <a:srgbClr val="000000"/>
                  </a:solidFill>
                  <a:latin typeface="Proxima Nova" panose="02000506030000020004" pitchFamily="50" charset="0"/>
                </a:endParaRPr>
              </a:p>
            </p:txBody>
          </p:sp>
        </mc:Choice>
        <mc:Fallback xmlns="">
          <p:sp>
            <p:nvSpPr>
              <p:cNvPr id="5" name="Content Placeholder 2">
                <a:extLst>
                  <a:ext uri="{FF2B5EF4-FFF2-40B4-BE49-F238E27FC236}">
                    <a16:creationId xmlns:a16="http://schemas.microsoft.com/office/drawing/2014/main" id="{27F08620-76D1-463D-B1E8-802C90F4C49F}"/>
                  </a:ext>
                </a:extLst>
              </p:cNvPr>
              <p:cNvSpPr txBox="1">
                <a:spLocks noRot="1" noChangeAspect="1" noMove="1" noResize="1" noEditPoints="1" noAdjustHandles="1" noChangeArrowheads="1" noChangeShapeType="1" noTextEdit="1"/>
              </p:cNvSpPr>
              <p:nvPr/>
            </p:nvSpPr>
            <p:spPr>
              <a:xfrm>
                <a:off x="458367" y="1706347"/>
                <a:ext cx="9680715" cy="3484218"/>
              </a:xfrm>
              <a:prstGeom prst="rect">
                <a:avLst/>
              </a:prstGeom>
              <a:blipFill>
                <a:blip r:embed="rId5"/>
                <a:stretch>
                  <a:fillRect l="-1259" t="-1926" r="-1574"/>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9FEBC70-14DF-1346-9D20-FCA256EAA232}"/>
              </a:ext>
            </a:extLst>
          </p:cNvPr>
          <p:cNvSpPr txBox="1">
            <a:spLocks/>
          </p:cNvSpPr>
          <p:nvPr/>
        </p:nvSpPr>
        <p:spPr>
          <a:xfrm>
            <a:off x="459872" y="332811"/>
            <a:ext cx="8321057" cy="10253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Write Equations of Parallel and Perpendicular Lines</a:t>
            </a:r>
          </a:p>
        </p:txBody>
      </p:sp>
    </p:spTree>
    <p:extLst>
      <p:ext uri="{BB962C8B-B14F-4D97-AF65-F5344CB8AC3E}">
        <p14:creationId xmlns:p14="http://schemas.microsoft.com/office/powerpoint/2010/main" val="2488600732"/>
      </p:ext>
    </p:extLst>
  </p:cSld>
  <p:clrMapOvr>
    <a:masterClrMapping/>
  </p:clrMapOvr>
  <mc:AlternateContent xmlns:mc="http://schemas.openxmlformats.org/markup-compatibility/2006" xmlns:p14="http://schemas.microsoft.com/office/powerpoint/2010/main">
    <mc:Choice Requires="p14">
      <p:transition spd="slow" p14:dur="2000" advTm="128917"/>
    </mc:Choice>
    <mc:Fallback xmlns="">
      <p:transition spd="slow" advTm="128917"/>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7F08620-76D1-463D-B1E8-802C90F4C49F}"/>
                  </a:ext>
                </a:extLst>
              </p:cNvPr>
              <p:cNvSpPr txBox="1">
                <a:spLocks/>
              </p:cNvSpPr>
              <p:nvPr/>
            </p:nvSpPr>
            <p:spPr>
              <a:xfrm>
                <a:off x="458367" y="1706347"/>
                <a:ext cx="9680715" cy="348421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dirty="0"/>
                  <a:t>Write an equation in slope-intercept form for the line parallel to </a:t>
                </a:r>
                <a14:m>
                  <m:oMath xmlns:m="http://schemas.openxmlformats.org/officeDocument/2006/math">
                    <m:r>
                      <a:rPr lang="en-US" sz="2800" b="0" i="1" smtClean="0">
                        <a:latin typeface="Cambria Math" panose="02040503050406030204" pitchFamily="18" charset="0"/>
                      </a:rPr>
                      <m:t>𝑦</m:t>
                    </m:r>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2</m:t>
                        </m:r>
                      </m:den>
                    </m:f>
                  </m:oMath>
                </a14:m>
                <a:r>
                  <a:rPr lang="en-US" sz="2800" dirty="0"/>
                  <a:t> containing </a:t>
                </a:r>
                <a14:m>
                  <m:oMath xmlns:m="http://schemas.openxmlformats.org/officeDocument/2006/math">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IN" sz="2800" b="0" i="1" smtClean="0">
                                <a:latin typeface="Cambria Math" panose="02040503050406030204" pitchFamily="18" charset="0"/>
                              </a:rPr>
                              <m:t>3</m:t>
                            </m:r>
                          </m:num>
                          <m:den>
                            <m:r>
                              <a:rPr lang="en-IN" sz="2800" b="0" i="1" smtClean="0">
                                <a:latin typeface="Cambria Math" panose="02040503050406030204" pitchFamily="18" charset="0"/>
                              </a:rPr>
                              <m:t>2</m:t>
                            </m:r>
                          </m:den>
                        </m:f>
                        <m:r>
                          <a:rPr lang="en-IN" sz="2800" b="0" i="1" smtClean="0">
                            <a:latin typeface="Cambria Math" panose="02040503050406030204" pitchFamily="18" charset="0"/>
                          </a:rPr>
                          <m:t>, 1</m:t>
                        </m:r>
                      </m:e>
                    </m:d>
                  </m:oMath>
                </a14:m>
                <a:r>
                  <a:rPr lang="en-US" sz="2800" dirty="0"/>
                  <a:t>.</a:t>
                </a:r>
                <a:endParaRPr lang="en-US" sz="1800" b="0" i="0" u="none" strike="noStrike" baseline="0" dirty="0">
                  <a:solidFill>
                    <a:srgbClr val="000000"/>
                  </a:solidFill>
                  <a:latin typeface="Proxima Nova" panose="02000506030000020004" pitchFamily="50" charset="0"/>
                </a:endParaRPr>
              </a:p>
            </p:txBody>
          </p:sp>
        </mc:Choice>
        <mc:Fallback xmlns="">
          <p:sp>
            <p:nvSpPr>
              <p:cNvPr id="5" name="Content Placeholder 2">
                <a:extLst>
                  <a:ext uri="{FF2B5EF4-FFF2-40B4-BE49-F238E27FC236}">
                    <a16:creationId xmlns:a16="http://schemas.microsoft.com/office/drawing/2014/main" id="{27F08620-76D1-463D-B1E8-802C90F4C49F}"/>
                  </a:ext>
                </a:extLst>
              </p:cNvPr>
              <p:cNvSpPr txBox="1">
                <a:spLocks noRot="1" noChangeAspect="1" noMove="1" noResize="1" noEditPoints="1" noAdjustHandles="1" noChangeArrowheads="1" noChangeShapeType="1" noTextEdit="1"/>
              </p:cNvSpPr>
              <p:nvPr/>
            </p:nvSpPr>
            <p:spPr>
              <a:xfrm>
                <a:off x="458367" y="1706347"/>
                <a:ext cx="9680715" cy="3484218"/>
              </a:xfrm>
              <a:prstGeom prst="rect">
                <a:avLst/>
              </a:prstGeom>
              <a:blipFill>
                <a:blip r:embed="rId5"/>
                <a:stretch>
                  <a:fillRect l="-1259" t="-1926" r="-1574"/>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9FEBC70-14DF-1346-9D20-FCA256EAA232}"/>
              </a:ext>
            </a:extLst>
          </p:cNvPr>
          <p:cNvSpPr txBox="1">
            <a:spLocks/>
          </p:cNvSpPr>
          <p:nvPr/>
        </p:nvSpPr>
        <p:spPr>
          <a:xfrm>
            <a:off x="459872" y="332811"/>
            <a:ext cx="8535272" cy="10253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Write Equations of Parallel and Perpendicular Lines</a:t>
            </a:r>
          </a:p>
        </p:txBody>
      </p:sp>
      <mc:AlternateContent xmlns:mc="http://schemas.openxmlformats.org/markup-compatibility/2006" xmlns:a14="http://schemas.microsoft.com/office/drawing/2010/main">
        <mc:Choice Requires="a14">
          <p:sp>
            <p:nvSpPr>
              <p:cNvPr id="6" name="Rectangle 5"/>
              <p:cNvSpPr/>
              <p:nvPr/>
            </p:nvSpPr>
            <p:spPr>
              <a:xfrm>
                <a:off x="458367" y="3819337"/>
                <a:ext cx="1951112" cy="700705"/>
              </a:xfrm>
              <a:prstGeom prst="rect">
                <a:avLst/>
              </a:prstGeom>
            </p:spPr>
            <p:txBody>
              <a:bodyPr wrap="none">
                <a:spAutoFit/>
              </a:bodyPr>
              <a:lstStyle/>
              <a:p>
                <a14:m>
                  <m:oMath xmlns:m="http://schemas.openxmlformats.org/officeDocument/2006/math">
                    <m:r>
                      <a:rPr lang="en-US" sz="2800" b="0" i="1" smtClean="0">
                        <a:solidFill>
                          <a:srgbClr val="FF0000"/>
                        </a:solidFill>
                        <a:latin typeface="Cambria Math" panose="02040503050406030204" pitchFamily="18" charset="0"/>
                      </a:rPr>
                      <m:t>𝑦</m:t>
                    </m:r>
                    <m:r>
                      <a:rPr lang="en-US" sz="2800" b="0" i="1" smtClean="0">
                        <a:solidFill>
                          <a:srgbClr val="FF0000"/>
                        </a:solidFill>
                        <a:latin typeface="Cambria Math" panose="02040503050406030204" pitchFamily="18" charset="0"/>
                      </a:rPr>
                      <m:t>=</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1</m:t>
                        </m:r>
                      </m:num>
                      <m:den>
                        <m:r>
                          <a:rPr lang="en-US" sz="2800" b="0" i="1" smtClean="0">
                            <a:solidFill>
                              <a:srgbClr val="FF0000"/>
                            </a:solidFill>
                            <a:latin typeface="Cambria Math" panose="02040503050406030204" pitchFamily="18" charset="0"/>
                          </a:rPr>
                          <m:t>2</m:t>
                        </m:r>
                      </m:den>
                    </m:f>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1</m:t>
                        </m:r>
                      </m:num>
                      <m:den>
                        <m:r>
                          <a:rPr lang="en-US" sz="2800" b="0" i="1" smtClean="0">
                            <a:solidFill>
                              <a:srgbClr val="FF0000"/>
                            </a:solidFill>
                            <a:latin typeface="Cambria Math" panose="02040503050406030204" pitchFamily="18" charset="0"/>
                          </a:rPr>
                          <m:t>4</m:t>
                        </m:r>
                      </m:den>
                    </m:f>
                  </m:oMath>
                </a14:m>
                <a:r>
                  <a:rPr lang="en-US" sz="2800" dirty="0">
                    <a:solidFill>
                      <a:srgbClr val="FF0000"/>
                    </a:solidFill>
                  </a:rPr>
                  <a:t> </a:t>
                </a:r>
              </a:p>
            </p:txBody>
          </p:sp>
        </mc:Choice>
        <mc:Fallback xmlns="">
          <p:sp>
            <p:nvSpPr>
              <p:cNvPr id="6" name="Rectangle 5"/>
              <p:cNvSpPr>
                <a:spLocks noRot="1" noChangeAspect="1" noMove="1" noResize="1" noEditPoints="1" noAdjustHandles="1" noChangeArrowheads="1" noChangeShapeType="1" noTextEdit="1"/>
              </p:cNvSpPr>
              <p:nvPr/>
            </p:nvSpPr>
            <p:spPr>
              <a:xfrm>
                <a:off x="458367" y="3819337"/>
                <a:ext cx="1951112" cy="70070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391874"/>
      </p:ext>
    </p:extLst>
  </p:cSld>
  <p:clrMapOvr>
    <a:masterClrMapping/>
  </p:clrMapOvr>
  <mc:AlternateContent xmlns:mc="http://schemas.openxmlformats.org/markup-compatibility/2006" xmlns:p14="http://schemas.microsoft.com/office/powerpoint/2010/main">
    <mc:Choice Requires="p14">
      <p:transition spd="slow" p14:dur="2000" advTm="1546"/>
    </mc:Choice>
    <mc:Fallback xmlns="">
      <p:transition spd="slow" advTm="1546"/>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6757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267239"/>
            <a:ext cx="11131492" cy="50456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25400"/>
            <a:r>
              <a:rPr lang="en-US" sz="2800" b="1" dirty="0">
                <a:solidFill>
                  <a:schemeClr val="tx1"/>
                </a:solidFill>
              </a:rPr>
              <a:t>Write the equation of the line parallel to the given line and containing the given point.</a:t>
            </a:r>
          </a:p>
          <a:p>
            <a:pPr marL="25400" indent="-25400">
              <a:spcAft>
                <a:spcPts val="600"/>
              </a:spcAft>
            </a:pPr>
            <a:r>
              <a:rPr lang="en-US" sz="2800" b="1" dirty="0">
                <a:solidFill>
                  <a:schemeClr val="tx1"/>
                </a:solidFill>
                <a:latin typeface="Proxima Nova"/>
              </a:rPr>
              <a:t>1.</a:t>
            </a:r>
            <a:r>
              <a:rPr lang="en-US" sz="2800" dirty="0">
                <a:latin typeface="Proxima Nova"/>
              </a:rPr>
              <a:t> </a:t>
            </a:r>
            <a:r>
              <a:rPr lang="en-US" sz="2800" i="1" dirty="0"/>
              <a:t>y</a:t>
            </a:r>
            <a:r>
              <a:rPr lang="en-US" sz="2800" dirty="0"/>
              <a:t> = 3</a:t>
            </a:r>
            <a:r>
              <a:rPr lang="en-US" sz="2800" i="1" dirty="0"/>
              <a:t>x</a:t>
            </a:r>
            <a:r>
              <a:rPr lang="en-US" sz="2800" dirty="0"/>
              <a:t> + 2, (1, 2)</a:t>
            </a:r>
          </a:p>
          <a:p>
            <a:pPr marL="25400" indent="-25400">
              <a:spcAft>
                <a:spcPts val="800"/>
              </a:spcAft>
            </a:pPr>
            <a:r>
              <a:rPr lang="en-US" sz="2800" b="1" dirty="0">
                <a:solidFill>
                  <a:schemeClr val="tx1"/>
                </a:solidFill>
                <a:latin typeface="Proxima Nova"/>
              </a:rPr>
              <a:t>2.</a:t>
            </a:r>
            <a:r>
              <a:rPr lang="en-US" sz="2800" dirty="0">
                <a:latin typeface="Proxima Nova"/>
              </a:rPr>
              <a:t> </a:t>
            </a:r>
            <a:r>
              <a:rPr lang="en-US" sz="2800" i="1" dirty="0"/>
              <a:t>x</a:t>
            </a:r>
            <a:r>
              <a:rPr lang="en-US" sz="2800" dirty="0"/>
              <a:t> + 2</a:t>
            </a:r>
            <a:r>
              <a:rPr lang="en-US" sz="2800" i="1" dirty="0"/>
              <a:t>y</a:t>
            </a:r>
            <a:r>
              <a:rPr lang="en-US" sz="2800" dirty="0"/>
              <a:t> = 6, (4, 3)</a:t>
            </a:r>
            <a:endParaRPr lang="en-US" sz="2800" b="1" dirty="0">
              <a:solidFill>
                <a:schemeClr val="tx1"/>
              </a:solidFill>
            </a:endParaRPr>
          </a:p>
          <a:p>
            <a:pPr marL="25400" indent="-25400">
              <a:spcAft>
                <a:spcPts val="600"/>
              </a:spcAft>
            </a:pPr>
            <a:r>
              <a:rPr lang="en-US" sz="2800" b="1" dirty="0">
                <a:solidFill>
                  <a:schemeClr val="tx1"/>
                </a:solidFill>
              </a:rPr>
              <a:t>Write the equation of the line perpendicular to the given line and containing the given point.</a:t>
            </a:r>
          </a:p>
          <a:p>
            <a:pPr marL="25400" indent="-25400">
              <a:spcAft>
                <a:spcPts val="1500"/>
              </a:spcAft>
            </a:pPr>
            <a:r>
              <a:rPr lang="en-US" sz="2800" b="1" dirty="0">
                <a:solidFill>
                  <a:schemeClr val="tx1"/>
                </a:solidFill>
                <a:latin typeface="Proxima Nova"/>
              </a:rPr>
              <a:t>3.</a:t>
            </a:r>
            <a:r>
              <a:rPr lang="en-US" sz="2800" dirty="0">
                <a:latin typeface="Proxima Nova"/>
              </a:rPr>
              <a:t> </a:t>
            </a:r>
            <a:r>
              <a:rPr lang="en-US" sz="2800" dirty="0">
                <a:latin typeface="Arial" panose="020B0604020202020204" pitchFamily="34" charset="0"/>
                <a:cs typeface="Arial" panose="020B0604020202020204" pitchFamily="34" charset="0"/>
              </a:rPr>
              <a:t>−</a:t>
            </a:r>
            <a:r>
              <a:rPr lang="en-US" sz="2800" dirty="0"/>
              <a:t>3</a:t>
            </a:r>
            <a:r>
              <a:rPr lang="en-US" sz="2800" i="1" dirty="0"/>
              <a:t>x</a:t>
            </a:r>
            <a:r>
              <a:rPr lang="en-US" sz="2800" dirty="0"/>
              <a:t> + 4</a:t>
            </a:r>
            <a:r>
              <a:rPr lang="en-US" sz="2800" i="1" dirty="0"/>
              <a:t>y</a:t>
            </a:r>
            <a:r>
              <a:rPr lang="en-US" sz="2800" dirty="0"/>
              <a:t> = 16, (3, 2)</a:t>
            </a:r>
          </a:p>
          <a:p>
            <a:pPr marL="25400" indent="-25400">
              <a:spcAft>
                <a:spcPts val="600"/>
              </a:spcAft>
            </a:pPr>
            <a:r>
              <a:rPr lang="en-US" sz="2800" b="1" dirty="0">
                <a:solidFill>
                  <a:schemeClr val="tx1"/>
                </a:solidFill>
                <a:latin typeface="Proxima Nova"/>
              </a:rPr>
              <a:t>4.</a:t>
            </a:r>
            <a:r>
              <a:rPr lang="en-US" sz="2800" dirty="0">
                <a:latin typeface="Proxima Nova"/>
              </a:rPr>
              <a:t> </a:t>
            </a:r>
            <a:r>
              <a:rPr lang="en-US" sz="2800" dirty="0"/>
              <a:t>4</a:t>
            </a:r>
            <a:r>
              <a:rPr lang="en-US" sz="2800" i="1" dirty="0"/>
              <a:t>x</a:t>
            </a:r>
            <a:r>
              <a:rPr lang="en-US" sz="2800" dirty="0"/>
              <a:t> </a:t>
            </a:r>
            <a:r>
              <a:rPr lang="en-US" sz="2800" dirty="0">
                <a:latin typeface="Arial" panose="020B0604020202020204" pitchFamily="34" charset="0"/>
                <a:cs typeface="Arial" panose="020B0604020202020204" pitchFamily="34" charset="0"/>
              </a:rPr>
              <a:t>−</a:t>
            </a:r>
            <a:r>
              <a:rPr lang="en-US" sz="2800" dirty="0"/>
              <a:t> </a:t>
            </a:r>
            <a:r>
              <a:rPr lang="en-US" sz="2800" i="1" dirty="0"/>
              <a:t>y</a:t>
            </a:r>
            <a:r>
              <a:rPr lang="en-US" sz="2800" dirty="0"/>
              <a:t> = 9, (8, </a:t>
            </a:r>
            <a:r>
              <a:rPr lang="en-US" sz="2800" dirty="0">
                <a:latin typeface="Arial" panose="020B0604020202020204" pitchFamily="34" charset="0"/>
                <a:cs typeface="Arial" panose="020B0604020202020204" pitchFamily="34" charset="0"/>
              </a:rPr>
              <a:t>−</a:t>
            </a:r>
            <a:r>
              <a:rPr lang="en-US" sz="2800" dirty="0"/>
              <a:t>6)</a:t>
            </a:r>
            <a:endParaRPr lang="en-US" sz="2800" dirty="0">
              <a:solidFill>
                <a:srgbClr val="FF0000"/>
              </a:solidFill>
            </a:endParaRPr>
          </a:p>
        </p:txBody>
      </p:sp>
    </p:spTree>
    <p:extLst>
      <p:ext uri="{BB962C8B-B14F-4D97-AF65-F5344CB8AC3E}">
        <p14:creationId xmlns:p14="http://schemas.microsoft.com/office/powerpoint/2010/main" val="2695956550"/>
      </p:ext>
    </p:extLst>
  </p:cSld>
  <p:clrMapOvr>
    <a:masterClrMapping/>
  </p:clrMapOvr>
  <mc:AlternateContent xmlns:mc="http://schemas.openxmlformats.org/markup-compatibility/2006" xmlns:p14="http://schemas.microsoft.com/office/powerpoint/2010/main">
    <mc:Choice Requires="p14">
      <p:transition spd="slow" p14:dur="2000" advTm="101063"/>
    </mc:Choice>
    <mc:Fallback xmlns="">
      <p:transition spd="slow" advTm="101063"/>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6757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267239"/>
                <a:ext cx="11131492" cy="50456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25400"/>
                <a:r>
                  <a:rPr lang="en-US" sz="2800" b="1" dirty="0">
                    <a:solidFill>
                      <a:schemeClr val="tx1"/>
                    </a:solidFill>
                  </a:rPr>
                  <a:t>Write the equation of the line parallel to the given line and containing the given point.</a:t>
                </a:r>
              </a:p>
              <a:p>
                <a:pPr marL="25400" indent="-25400"/>
                <a:r>
                  <a:rPr lang="en-US" sz="2800" b="1" dirty="0">
                    <a:solidFill>
                      <a:schemeClr val="tx1"/>
                    </a:solidFill>
                    <a:latin typeface="Proxima Nova"/>
                  </a:rPr>
                  <a:t>1.</a:t>
                </a:r>
                <a:r>
                  <a:rPr lang="en-US" sz="2800" dirty="0">
                    <a:latin typeface="Proxima Nova"/>
                  </a:rPr>
                  <a:t> </a:t>
                </a:r>
                <a:r>
                  <a:rPr lang="en-US" sz="2800" i="1" dirty="0"/>
                  <a:t>y</a:t>
                </a:r>
                <a:r>
                  <a:rPr lang="en-US" sz="2800" dirty="0"/>
                  <a:t> = 3</a:t>
                </a:r>
                <a:r>
                  <a:rPr lang="en-US" sz="2800" i="1" dirty="0"/>
                  <a:t>x</a:t>
                </a:r>
                <a:r>
                  <a:rPr lang="en-US" sz="2800" dirty="0"/>
                  <a:t> + 2, (1, 2)     </a:t>
                </a:r>
                <a:r>
                  <a:rPr lang="en-US" sz="2800" i="1" dirty="0">
                    <a:solidFill>
                      <a:srgbClr val="FF0000"/>
                    </a:solidFill>
                  </a:rPr>
                  <a:t>y </a:t>
                </a:r>
                <a:r>
                  <a:rPr lang="en-US" sz="2800" dirty="0">
                    <a:solidFill>
                      <a:srgbClr val="FF0000"/>
                    </a:solidFill>
                  </a:rPr>
                  <a:t>= 3</a:t>
                </a:r>
                <a:r>
                  <a:rPr lang="en-US" sz="2800" i="1" dirty="0">
                    <a:solidFill>
                      <a:srgbClr val="FF0000"/>
                    </a:solidFill>
                  </a:rPr>
                  <a:t>x</a:t>
                </a:r>
                <a:r>
                  <a:rPr lang="en-US" sz="2800" dirty="0">
                    <a:solidFill>
                      <a:srgbClr val="FF0000"/>
                    </a:solidFill>
                  </a:rPr>
                  <a:t> </a:t>
                </a:r>
                <a:r>
                  <a:rPr lang="en-US" sz="2800" dirty="0">
                    <a:solidFill>
                      <a:srgbClr val="FF0000"/>
                    </a:solidFill>
                    <a:latin typeface="Arial" panose="020B0604020202020204" pitchFamily="34" charset="0"/>
                    <a:cs typeface="Arial" panose="020B0604020202020204" pitchFamily="34" charset="0"/>
                  </a:rPr>
                  <a:t>−</a:t>
                </a:r>
                <a:r>
                  <a:rPr lang="en-US" sz="2800" dirty="0">
                    <a:solidFill>
                      <a:srgbClr val="FF0000"/>
                    </a:solidFill>
                  </a:rPr>
                  <a:t> 1</a:t>
                </a:r>
                <a:endParaRPr lang="en-US" sz="2800" dirty="0"/>
              </a:p>
              <a:p>
                <a:pPr marL="25400" indent="-25400"/>
                <a:r>
                  <a:rPr lang="en-US" sz="2800" b="1" dirty="0">
                    <a:solidFill>
                      <a:schemeClr val="tx1"/>
                    </a:solidFill>
                    <a:latin typeface="Proxima Nova"/>
                  </a:rPr>
                  <a:t>2.</a:t>
                </a:r>
                <a:r>
                  <a:rPr lang="en-US" sz="2800" dirty="0">
                    <a:latin typeface="Proxima Nova"/>
                  </a:rPr>
                  <a:t> </a:t>
                </a:r>
                <a:r>
                  <a:rPr lang="en-US" sz="2800" i="1" dirty="0"/>
                  <a:t>x</a:t>
                </a:r>
                <a:r>
                  <a:rPr lang="en-US" sz="2800" dirty="0"/>
                  <a:t> + 2</a:t>
                </a:r>
                <a:r>
                  <a:rPr lang="en-US" sz="2800" i="1" dirty="0"/>
                  <a:t>y</a:t>
                </a:r>
                <a:r>
                  <a:rPr lang="en-US" sz="2800" dirty="0"/>
                  <a:t> = 6, (4, 3)    </a:t>
                </a:r>
                <a14:m>
                  <m:oMath xmlns:m="http://schemas.openxmlformats.org/officeDocument/2006/math">
                    <m:r>
                      <a:rPr lang="en-US" sz="2800" b="0" i="1" smtClean="0">
                        <a:solidFill>
                          <a:srgbClr val="FF0000"/>
                        </a:solidFill>
                        <a:latin typeface="Cambria Math" panose="02040503050406030204" pitchFamily="18" charset="0"/>
                      </a:rPr>
                      <m:t>𝑦</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1</m:t>
                        </m:r>
                      </m:num>
                      <m:den>
                        <m:r>
                          <a:rPr lang="en-US" sz="2800" b="0" i="1" smtClean="0">
                            <a:solidFill>
                              <a:srgbClr val="FF0000"/>
                            </a:solidFill>
                            <a:latin typeface="Cambria Math" panose="02040503050406030204" pitchFamily="18" charset="0"/>
                          </a:rPr>
                          <m:t>2</m:t>
                        </m:r>
                      </m:den>
                    </m:f>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+5</m:t>
                    </m:r>
                  </m:oMath>
                </a14:m>
                <a:endParaRPr lang="en-US" sz="2800" dirty="0"/>
              </a:p>
              <a:p>
                <a:pPr marL="25400" indent="-25400"/>
                <a:r>
                  <a:rPr lang="en-US" sz="2800" b="1" dirty="0">
                    <a:solidFill>
                      <a:schemeClr val="tx1"/>
                    </a:solidFill>
                  </a:rPr>
                  <a:t>Write the equation of the line perpendicular to the given line and containing the given point.</a:t>
                </a:r>
              </a:p>
              <a:p>
                <a:pPr marL="25400" indent="-25400"/>
                <a:r>
                  <a:rPr lang="en-US" sz="2800" b="1" dirty="0">
                    <a:solidFill>
                      <a:schemeClr val="tx1"/>
                    </a:solidFill>
                    <a:latin typeface="Proxima Nova"/>
                  </a:rPr>
                  <a:t>3.</a:t>
                </a:r>
                <a:r>
                  <a:rPr lang="en-US" sz="2800" dirty="0">
                    <a:latin typeface="Proxima Nova"/>
                  </a:rPr>
                  <a:t> </a:t>
                </a:r>
                <a:r>
                  <a:rPr lang="en-US" sz="2800" dirty="0">
                    <a:latin typeface="Arial" panose="020B0604020202020204" pitchFamily="34" charset="0"/>
                    <a:cs typeface="Arial" panose="020B0604020202020204" pitchFamily="34" charset="0"/>
                  </a:rPr>
                  <a:t>−</a:t>
                </a:r>
                <a:r>
                  <a:rPr lang="en-US" sz="2800" dirty="0"/>
                  <a:t>3</a:t>
                </a:r>
                <a:r>
                  <a:rPr lang="en-US" sz="2800" i="1" dirty="0"/>
                  <a:t>x</a:t>
                </a:r>
                <a:r>
                  <a:rPr lang="en-US" sz="2800" dirty="0"/>
                  <a:t> + 4</a:t>
                </a:r>
                <a:r>
                  <a:rPr lang="en-US" sz="2800" i="1" dirty="0"/>
                  <a:t>y</a:t>
                </a:r>
                <a:r>
                  <a:rPr lang="en-US" sz="2800" dirty="0"/>
                  <a:t> = 16, (3, 2) </a:t>
                </a:r>
                <a14:m>
                  <m:oMath xmlns:m="http://schemas.openxmlformats.org/officeDocument/2006/math">
                    <m:r>
                      <a:rPr lang="en-IN" sz="2800" b="0" i="0"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𝑦</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4</m:t>
                        </m:r>
                      </m:num>
                      <m:den>
                        <m:r>
                          <a:rPr lang="en-US" sz="2800" b="0" i="1" smtClean="0">
                            <a:solidFill>
                              <a:srgbClr val="FF0000"/>
                            </a:solidFill>
                            <a:latin typeface="Cambria Math" panose="02040503050406030204" pitchFamily="18" charset="0"/>
                          </a:rPr>
                          <m:t>3</m:t>
                        </m:r>
                      </m:den>
                    </m:f>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+6</m:t>
                    </m:r>
                  </m:oMath>
                </a14:m>
                <a:endParaRPr lang="en-US" sz="2800" dirty="0"/>
              </a:p>
              <a:p>
                <a:pPr marL="25400" indent="-25400"/>
                <a:r>
                  <a:rPr lang="en-US" sz="2800" b="1" dirty="0">
                    <a:solidFill>
                      <a:schemeClr val="tx1"/>
                    </a:solidFill>
                    <a:latin typeface="Proxima Nova"/>
                  </a:rPr>
                  <a:t>4.</a:t>
                </a:r>
                <a:r>
                  <a:rPr lang="en-US" sz="2800" dirty="0">
                    <a:latin typeface="Proxima Nova"/>
                  </a:rPr>
                  <a:t> </a:t>
                </a:r>
                <a:r>
                  <a:rPr lang="en-US" sz="2800" dirty="0"/>
                  <a:t>4</a:t>
                </a:r>
                <a:r>
                  <a:rPr lang="en-US" sz="2800" i="1" dirty="0"/>
                  <a:t>x</a:t>
                </a:r>
                <a:r>
                  <a:rPr lang="en-US" sz="2800" dirty="0"/>
                  <a:t> </a:t>
                </a:r>
                <a:r>
                  <a:rPr lang="en-US" sz="2800" dirty="0">
                    <a:latin typeface="Arial" panose="020B0604020202020204" pitchFamily="34" charset="0"/>
                    <a:cs typeface="Arial" panose="020B0604020202020204" pitchFamily="34" charset="0"/>
                  </a:rPr>
                  <a:t>−</a:t>
                </a:r>
                <a:r>
                  <a:rPr lang="en-US" sz="2800" dirty="0"/>
                  <a:t> </a:t>
                </a:r>
                <a:r>
                  <a:rPr lang="en-US" sz="2800" i="1" dirty="0"/>
                  <a:t>y</a:t>
                </a:r>
                <a:r>
                  <a:rPr lang="en-US" sz="2800" dirty="0"/>
                  <a:t> = 9, (8, </a:t>
                </a:r>
                <a:r>
                  <a:rPr lang="en-US" sz="2800" dirty="0">
                    <a:latin typeface="Arial" panose="020B0604020202020204" pitchFamily="34" charset="0"/>
                    <a:cs typeface="Arial" panose="020B0604020202020204" pitchFamily="34" charset="0"/>
                  </a:rPr>
                  <a:t>−</a:t>
                </a:r>
                <a:r>
                  <a:rPr lang="en-US" sz="2800" dirty="0"/>
                  <a:t>6) </a:t>
                </a:r>
                <a14:m>
                  <m:oMath xmlns:m="http://schemas.openxmlformats.org/officeDocument/2006/math">
                    <m:r>
                      <a:rPr lang="en-IN" sz="2800" b="0" i="0"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𝑦</m:t>
                    </m:r>
                    <m:r>
                      <a:rPr lang="en-US" sz="280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1</m:t>
                        </m:r>
                      </m:num>
                      <m:den>
                        <m:r>
                          <a:rPr lang="en-US" sz="2800" b="0" i="1" smtClean="0">
                            <a:solidFill>
                              <a:srgbClr val="FF0000"/>
                            </a:solidFill>
                            <a:latin typeface="Cambria Math" panose="02040503050406030204" pitchFamily="18" charset="0"/>
                          </a:rPr>
                          <m:t>4</m:t>
                        </m:r>
                      </m:den>
                    </m:f>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−4</m:t>
                    </m:r>
                  </m:oMath>
                </a14:m>
                <a:endParaRPr lang="en-US" sz="2800" dirty="0">
                  <a:solidFill>
                    <a:srgbClr val="FF0000"/>
                  </a:solidFill>
                </a:endParaRPr>
              </a:p>
            </p:txBody>
          </p:sp>
        </mc:Choice>
        <mc:Fallback xmlns="">
          <p:sp>
            <p:nvSpPr>
              <p:cNvPr id="12" name="Content Placeholder 2">
                <a:extLst>
                  <a:ext uri="{FF2B5EF4-FFF2-40B4-BE49-F238E27FC236}">
                    <a16:creationId xmlns:a16="http://schemas.microsoft.com/office/drawing/2014/main" id="{A8E898F8-389E-3F4C-B5FF-C53A28BA732A}"/>
                  </a:ext>
                </a:extLst>
              </p:cNvPr>
              <p:cNvSpPr txBox="1">
                <a:spLocks noRot="1" noChangeAspect="1" noMove="1" noResize="1" noEditPoints="1" noAdjustHandles="1" noChangeArrowheads="1" noChangeShapeType="1" noTextEdit="1"/>
              </p:cNvSpPr>
              <p:nvPr/>
            </p:nvSpPr>
            <p:spPr>
              <a:xfrm>
                <a:off x="459872" y="1267239"/>
                <a:ext cx="11131492" cy="5045637"/>
              </a:xfrm>
              <a:prstGeom prst="rect">
                <a:avLst/>
              </a:prstGeom>
              <a:blipFill>
                <a:blip r:embed="rId3"/>
                <a:stretch>
                  <a:fillRect l="-1095" t="-1329" r="-1314"/>
                </a:stretch>
              </a:blipFill>
            </p:spPr>
            <p:txBody>
              <a:bodyPr/>
              <a:lstStyle/>
              <a:p>
                <a:r>
                  <a:rPr lang="en-US">
                    <a:noFill/>
                  </a:rPr>
                  <a:t> </a:t>
                </a:r>
              </a:p>
            </p:txBody>
          </p:sp>
        </mc:Fallback>
      </mc:AlternateContent>
    </p:spTree>
    <p:extLst>
      <p:ext uri="{BB962C8B-B14F-4D97-AF65-F5344CB8AC3E}">
        <p14:creationId xmlns:p14="http://schemas.microsoft.com/office/powerpoint/2010/main" val="216537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491169"/>
            <a:ext cx="4762749" cy="3960058"/>
          </a:xfrm>
          <a:prstGeom prst="rect">
            <a:avLst/>
          </a:prstGeom>
          <a:noFill/>
        </p:spPr>
        <p:txBody>
          <a:bodyPr wrap="square" rtlCol="0">
            <a:spAutoFit/>
          </a:bodyPr>
          <a:lstStyle/>
          <a:p>
            <a:pPr>
              <a:spcBef>
                <a:spcPts val="1200"/>
              </a:spcBef>
            </a:pPr>
            <a:r>
              <a:rPr lang="en-US" sz="2800" b="1" dirty="0"/>
              <a:t>Find the slope of each line. </a:t>
            </a:r>
            <a:endParaRPr lang="en-US" sz="2800" dirty="0"/>
          </a:p>
          <a:p>
            <a:pPr>
              <a:spcBef>
                <a:spcPts val="2000"/>
              </a:spcBef>
            </a:pPr>
            <a:r>
              <a:rPr lang="en-US" sz="2800" b="1" dirty="0">
                <a:latin typeface="Proxima Nova" panose="02000506030000020004"/>
              </a:rPr>
              <a:t>1.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𝒶</a:t>
            </a:r>
            <a:r>
              <a:rPr lang="pt-BR" sz="2800" dirty="0">
                <a:solidFill>
                  <a:schemeClr val="tx2"/>
                </a:solidFill>
              </a:rPr>
              <a:t> </a:t>
            </a:r>
            <a:r>
              <a:rPr lang="en-US" sz="2800" b="1" dirty="0"/>
              <a:t> </a:t>
            </a:r>
            <a:endParaRPr lang="en-US" sz="2800" b="1" dirty="0">
              <a:solidFill>
                <a:schemeClr val="tx2"/>
              </a:solidFill>
            </a:endParaRPr>
          </a:p>
          <a:p>
            <a:pPr>
              <a:spcBef>
                <a:spcPts val="2000"/>
              </a:spcBef>
            </a:pPr>
            <a:r>
              <a:rPr lang="en-US" sz="2800" b="1" dirty="0">
                <a:latin typeface="Proxima Nova" panose="02000506030000020004"/>
              </a:rPr>
              <a:t>2.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𝒷</a:t>
            </a:r>
            <a:endParaRPr lang="en-US" sz="2800" b="1" i="1" dirty="0">
              <a:solidFill>
                <a:schemeClr val="tx2"/>
              </a:solidFill>
            </a:endParaRPr>
          </a:p>
          <a:p>
            <a:pPr>
              <a:spcBef>
                <a:spcPts val="2000"/>
              </a:spcBef>
            </a:pPr>
            <a:r>
              <a:rPr lang="en-US" sz="2800" b="1" dirty="0">
                <a:latin typeface="Proxima Nova" panose="02000506030000020004"/>
              </a:rPr>
              <a:t>3.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𝒸</a:t>
            </a:r>
            <a:r>
              <a:rPr lang="pt-BR" sz="2800" dirty="0"/>
              <a:t> </a:t>
            </a:r>
            <a:endParaRPr lang="en-US" sz="2800" b="1" dirty="0"/>
          </a:p>
          <a:p>
            <a:pPr>
              <a:spcBef>
                <a:spcPts val="2000"/>
              </a:spcBef>
            </a:pPr>
            <a:r>
              <a:rPr lang="en-US" sz="2800" b="1" dirty="0">
                <a:latin typeface="Proxima Nova" panose="02000506030000020004"/>
              </a:rPr>
              <a:t>4.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𝒹</a:t>
            </a:r>
            <a:r>
              <a:rPr lang="en-US" sz="2800" b="1" dirty="0"/>
              <a:t> </a:t>
            </a:r>
          </a:p>
          <a:p>
            <a:pPr>
              <a:spcBef>
                <a:spcPts val="2000"/>
              </a:spcBef>
            </a:pPr>
            <a:r>
              <a:rPr lang="en-US" sz="2800" b="1" dirty="0">
                <a:latin typeface="Proxima Nova" panose="02000506030000020004" pitchFamily="50" charset="0"/>
              </a:rPr>
              <a:t>5.</a:t>
            </a:r>
            <a:r>
              <a:rPr lang="en-US" sz="2800" b="1" dirty="0"/>
              <a:t>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ℯ</a:t>
            </a:r>
            <a:endParaRPr lang="en-US" sz="2800" i="1"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pic>
        <p:nvPicPr>
          <p:cNvPr id="3" name="Picture 2"/>
          <p:cNvPicPr>
            <a:picLocks noChangeAspect="1"/>
          </p:cNvPicPr>
          <p:nvPr/>
        </p:nvPicPr>
        <p:blipFill>
          <a:blip r:embed="rId3"/>
          <a:stretch>
            <a:fillRect/>
          </a:stretch>
        </p:blipFill>
        <p:spPr>
          <a:xfrm>
            <a:off x="7294189" y="1571655"/>
            <a:ext cx="3305175" cy="3286125"/>
          </a:xfrm>
          <a:prstGeom prst="rect">
            <a:avLst/>
          </a:prstGeom>
        </p:spPr>
      </p:pic>
      <p:sp>
        <p:nvSpPr>
          <p:cNvPr id="7" name="Rectangle 6"/>
          <p:cNvSpPr/>
          <p:nvPr/>
        </p:nvSpPr>
        <p:spPr>
          <a:xfrm>
            <a:off x="1217446" y="2080941"/>
            <a:ext cx="1618638" cy="523220"/>
          </a:xfrm>
          <a:prstGeom prst="rect">
            <a:avLst/>
          </a:prstGeom>
        </p:spPr>
        <p:txBody>
          <a:bodyPr wrap="square">
            <a:spAutoFit/>
          </a:bodyPr>
          <a:lstStyle/>
          <a:p>
            <a:r>
              <a:rPr lang="en-US" sz="2800" b="1" dirty="0">
                <a:solidFill>
                  <a:srgbClr val="EE2126"/>
                </a:solidFill>
                <a:latin typeface="Proxima Nova" panose="02000506030000020004"/>
                <a:cs typeface="Arial" panose="020B0604020202020204" pitchFamily="34" charset="0"/>
              </a:rPr>
              <a:t>−</a:t>
            </a:r>
            <a:r>
              <a:rPr lang="en-US" sz="2800" b="1" dirty="0">
                <a:solidFill>
                  <a:srgbClr val="EE2126"/>
                </a:solidFill>
                <a:latin typeface="Proxima Nova" panose="02000506030000020004"/>
              </a:rPr>
              <a:t>3</a:t>
            </a:r>
            <a:endParaRPr lang="en-US" sz="2800" b="1" dirty="0">
              <a:latin typeface="Proxima Nova" panose="02000506030000020004"/>
            </a:endParaRPr>
          </a:p>
        </p:txBody>
      </p:sp>
      <mc:AlternateContent xmlns:mc="http://schemas.openxmlformats.org/markup-compatibility/2006" xmlns:a14="http://schemas.microsoft.com/office/drawing/2010/main">
        <mc:Choice Requires="a14">
          <p:sp>
            <p:nvSpPr>
              <p:cNvPr id="8" name="Rectangle 7"/>
              <p:cNvSpPr/>
              <p:nvPr/>
            </p:nvSpPr>
            <p:spPr>
              <a:xfrm>
                <a:off x="1423467" y="2608850"/>
                <a:ext cx="583249" cy="714683"/>
              </a:xfrm>
              <a:prstGeom prst="rect">
                <a:avLst/>
              </a:prstGeom>
            </p:spPr>
            <p:txBody>
              <a:bodyPr wrap="square">
                <a:spAutoFit/>
              </a:bodyPr>
              <a:lstStyle/>
              <a:p>
                <a14:m>
                  <m:oMath xmlns:m="http://schemas.openxmlformats.org/officeDocument/2006/math">
                    <m:f>
                      <m:fPr>
                        <m:ctrlPr>
                          <a:rPr lang="en-US" sz="2800" b="1" i="1" smtClean="0">
                            <a:solidFill>
                              <a:srgbClr val="EE2126"/>
                            </a:solidFill>
                            <a:latin typeface="Cambria Math" panose="02040503050406030204" pitchFamily="18" charset="0"/>
                          </a:rPr>
                        </m:ctrlPr>
                      </m:fPr>
                      <m:num>
                        <m:r>
                          <a:rPr lang="en-US" sz="2800" b="1" i="1" smtClean="0">
                            <a:solidFill>
                              <a:srgbClr val="EE2126"/>
                            </a:solidFill>
                            <a:latin typeface="Cambria Math" panose="02040503050406030204" pitchFamily="18" charset="0"/>
                          </a:rPr>
                          <m:t>𝟐</m:t>
                        </m:r>
                      </m:num>
                      <m:den>
                        <m:r>
                          <a:rPr lang="en-US" sz="2800" b="1" i="1" smtClean="0">
                            <a:solidFill>
                              <a:srgbClr val="EE2126"/>
                            </a:solidFill>
                            <a:latin typeface="Cambria Math" panose="02040503050406030204" pitchFamily="18" charset="0"/>
                          </a:rPr>
                          <m:t>𝟓</m:t>
                        </m:r>
                      </m:den>
                    </m:f>
                  </m:oMath>
                </a14:m>
                <a:r>
                  <a:rPr lang="en-US" sz="2800" b="1" dirty="0"/>
                  <a:t> </a:t>
                </a:r>
              </a:p>
            </p:txBody>
          </p:sp>
        </mc:Choice>
        <mc:Fallback xmlns="">
          <p:sp>
            <p:nvSpPr>
              <p:cNvPr id="8" name="Rectangle 7"/>
              <p:cNvSpPr>
                <a:spLocks noRot="1" noChangeAspect="1" noMove="1" noResize="1" noEditPoints="1" noAdjustHandles="1" noChangeArrowheads="1" noChangeShapeType="1" noTextEdit="1"/>
              </p:cNvSpPr>
              <p:nvPr/>
            </p:nvSpPr>
            <p:spPr>
              <a:xfrm>
                <a:off x="1423467" y="2608850"/>
                <a:ext cx="583249"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50152" y="3453823"/>
                <a:ext cx="665142" cy="713529"/>
              </a:xfrm>
              <a:prstGeom prst="rect">
                <a:avLst/>
              </a:prstGeom>
            </p:spPr>
            <p:txBody>
              <a:bodyPr wrap="square">
                <a:spAutoFit/>
              </a:bodyPr>
              <a:lstStyle/>
              <a:p>
                <a14:m>
                  <m:oMath xmlns:m="http://schemas.openxmlformats.org/officeDocument/2006/math">
                    <m:r>
                      <a:rPr lang="en-IN" sz="2800" b="1" i="0" smtClean="0">
                        <a:solidFill>
                          <a:srgbClr val="EE2126"/>
                        </a:solidFill>
                        <a:latin typeface="Cambria Math" panose="02040503050406030204" pitchFamily="18" charset="0"/>
                      </a:rPr>
                      <m:t>−</m:t>
                    </m:r>
                    <m:f>
                      <m:fPr>
                        <m:ctrlPr>
                          <a:rPr lang="en-US" sz="2800" b="1" i="1" smtClean="0">
                            <a:solidFill>
                              <a:srgbClr val="EE2126"/>
                            </a:solidFill>
                            <a:latin typeface="Cambria Math" panose="02040503050406030204" pitchFamily="18" charset="0"/>
                          </a:rPr>
                        </m:ctrlPr>
                      </m:fPr>
                      <m:num>
                        <m:r>
                          <a:rPr lang="en-US" sz="2800" b="1" i="1" smtClean="0">
                            <a:solidFill>
                              <a:srgbClr val="EE2126"/>
                            </a:solidFill>
                            <a:latin typeface="Cambria Math" panose="02040503050406030204" pitchFamily="18" charset="0"/>
                          </a:rPr>
                          <m:t>𝟒</m:t>
                        </m:r>
                      </m:num>
                      <m:den>
                        <m:r>
                          <a:rPr lang="en-US" sz="2800" b="1" i="1" smtClean="0">
                            <a:solidFill>
                              <a:srgbClr val="EE2126"/>
                            </a:solidFill>
                            <a:latin typeface="Cambria Math" panose="02040503050406030204" pitchFamily="18" charset="0"/>
                          </a:rPr>
                          <m:t>𝟑</m:t>
                        </m:r>
                      </m:den>
                    </m:f>
                  </m:oMath>
                </a14:m>
                <a:r>
                  <a:rPr lang="en-US" sz="2800" b="1" dirty="0"/>
                  <a:t> </a:t>
                </a:r>
              </a:p>
            </p:txBody>
          </p:sp>
        </mc:Choice>
        <mc:Fallback xmlns="">
          <p:sp>
            <p:nvSpPr>
              <p:cNvPr id="9" name="Rectangle 8"/>
              <p:cNvSpPr>
                <a:spLocks noRot="1" noChangeAspect="1" noMove="1" noResize="1" noEditPoints="1" noAdjustHandles="1" noChangeArrowheads="1" noChangeShapeType="1" noTextEdit="1"/>
              </p:cNvSpPr>
              <p:nvPr/>
            </p:nvSpPr>
            <p:spPr>
              <a:xfrm>
                <a:off x="1250152" y="3453823"/>
                <a:ext cx="665142" cy="713529"/>
              </a:xfrm>
              <a:prstGeom prst="rect">
                <a:avLst/>
              </a:prstGeom>
              <a:blipFill>
                <a:blip r:embed="rId7"/>
                <a:stretch>
                  <a:fillRect/>
                </a:stretch>
              </a:blipFill>
            </p:spPr>
            <p:txBody>
              <a:bodyPr/>
              <a:lstStyle/>
              <a:p>
                <a:r>
                  <a:rPr lang="en-US">
                    <a:noFill/>
                  </a:rPr>
                  <a:t> </a:t>
                </a:r>
              </a:p>
            </p:txBody>
          </p:sp>
        </mc:Fallback>
      </mc:AlternateContent>
      <p:sp>
        <p:nvSpPr>
          <p:cNvPr id="10" name="Rectangle 9"/>
          <p:cNvSpPr/>
          <p:nvPr/>
        </p:nvSpPr>
        <p:spPr>
          <a:xfrm>
            <a:off x="1442125" y="4207430"/>
            <a:ext cx="473169" cy="523220"/>
          </a:xfrm>
          <a:prstGeom prst="rect">
            <a:avLst/>
          </a:prstGeom>
        </p:spPr>
        <p:txBody>
          <a:bodyPr wrap="square">
            <a:spAutoFit/>
          </a:bodyPr>
          <a:lstStyle/>
          <a:p>
            <a:r>
              <a:rPr lang="en-US" sz="2800" b="1" dirty="0">
                <a:solidFill>
                  <a:srgbClr val="EE2126"/>
                </a:solidFill>
                <a:latin typeface="Proxima Nova" panose="02000506030000020004"/>
              </a:rPr>
              <a:t>2</a:t>
            </a:r>
            <a:endParaRPr lang="en-US" sz="2800" b="1" dirty="0">
              <a:latin typeface="Proxima Nova" panose="02000506030000020004"/>
            </a:endParaRPr>
          </a:p>
        </p:txBody>
      </p:sp>
      <p:sp>
        <p:nvSpPr>
          <p:cNvPr id="11" name="Rectangle 10"/>
          <p:cNvSpPr/>
          <p:nvPr/>
        </p:nvSpPr>
        <p:spPr>
          <a:xfrm>
            <a:off x="1477295" y="4866827"/>
            <a:ext cx="685613" cy="523220"/>
          </a:xfrm>
          <a:prstGeom prst="rect">
            <a:avLst/>
          </a:prstGeom>
        </p:spPr>
        <p:txBody>
          <a:bodyPr wrap="square">
            <a:spAutoFit/>
          </a:bodyPr>
          <a:lstStyle/>
          <a:p>
            <a:r>
              <a:rPr lang="en-US" sz="2800" b="1" dirty="0">
                <a:solidFill>
                  <a:srgbClr val="EE2126"/>
                </a:solidFill>
                <a:latin typeface="Proxima Nova" panose="02000506030000020004"/>
              </a:rPr>
              <a:t>0</a:t>
            </a:r>
            <a:endParaRPr lang="en-US" sz="2800" b="1" dirty="0">
              <a:latin typeface="Proxima Nova" panose="02000506030000020004"/>
            </a:endParaRPr>
          </a:p>
        </p:txBody>
      </p:sp>
    </p:spTree>
    <p:extLst>
      <p:ext uri="{BB962C8B-B14F-4D97-AF65-F5344CB8AC3E}">
        <p14:creationId xmlns:p14="http://schemas.microsoft.com/office/powerpoint/2010/main" val="383827376"/>
      </p:ext>
    </p:extLst>
  </p:cSld>
  <p:clrMapOvr>
    <a:masterClrMapping/>
  </p:clrMapOvr>
  <mc:AlternateContent xmlns:mc="http://schemas.openxmlformats.org/markup-compatibility/2006" xmlns:p14="http://schemas.microsoft.com/office/powerpoint/2010/main">
    <mc:Choice Requires="p14">
      <p:transition spd="slow" p14:dur="2000" advTm="2848"/>
    </mc:Choice>
    <mc:Fallback xmlns="">
      <p:transition spd="slow" advTm="284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815882"/>
          </a:xfrm>
          <a:prstGeom prst="rect">
            <a:avLst/>
          </a:prstGeom>
          <a:noFill/>
        </p:spPr>
        <p:txBody>
          <a:bodyPr wrap="square" rtlCol="0">
            <a:spAutoFit/>
          </a:bodyPr>
          <a:lstStyle/>
          <a:p>
            <a:r>
              <a:rPr lang="en-US" sz="2800" b="1" dirty="0"/>
              <a:t>MA.912.GR.3.3</a:t>
            </a:r>
            <a:endParaRPr lang="en-US" sz="2800" b="1" i="0" u="none" strike="noStrike" baseline="0" dirty="0"/>
          </a:p>
          <a:p>
            <a:r>
              <a:rPr lang="en-US" sz="2800" dirty="0">
                <a:solidFill>
                  <a:schemeClr val="tx2"/>
                </a:solidFill>
              </a:rPr>
              <a:t>Use coordinate geometry to solve mathematical and real-world geometric problems involving lines, circles, triangles and quadrilaterals. </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4185102273"/>
      </p:ext>
    </p:extLst>
  </p:cSld>
  <p:clrMapOvr>
    <a:masterClrMapping/>
  </p:clrMapOvr>
  <mc:AlternateContent xmlns:mc="http://schemas.openxmlformats.org/markup-compatibility/2006" xmlns:p14="http://schemas.microsoft.com/office/powerpoint/2010/main">
    <mc:Choice Requires="p14">
      <p:transition spd="slow" p14:dur="2000" advTm="3102"/>
    </mc:Choice>
    <mc:Fallback xmlns="">
      <p:transition spd="slow" advTm="3102"/>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a:p>
            <a:pPr fontAlgn="t"/>
            <a:endParaRPr lang="en-US" sz="2800" dirty="0">
              <a:solidFill>
                <a:schemeClr val="tx2"/>
              </a:solidFill>
            </a:endParaRPr>
          </a:p>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mc:AlternateContent xmlns:mc="http://schemas.openxmlformats.org/markup-compatibility/2006" xmlns:p14="http://schemas.microsoft.com/office/powerpoint/2010/main">
    <mc:Choice Requires="p14">
      <p:transition spd="slow" p14:dur="2000" advTm="980"/>
    </mc:Choice>
    <mc:Fallback xmlns="">
      <p:transition spd="slow" advTm="98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400628"/>
            <a:ext cx="8719295" cy="48946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dirty="0"/>
              <a:t>Students classify lines as parallel, perpendicular, or neither by using the slope criteria.</a:t>
            </a:r>
            <a:endParaRPr lang="en-US" sz="2800" b="0" i="0" u="none" strike="noStrike" baseline="0" dirty="0"/>
          </a:p>
          <a:p>
            <a:r>
              <a:rPr lang="en-US" sz="2800" b="1" dirty="0">
                <a:solidFill>
                  <a:srgbClr val="221E1F"/>
                </a:solidFill>
              </a:rPr>
              <a:t>Language Objectives</a:t>
            </a:r>
          </a:p>
          <a:p>
            <a:pPr marL="228600" indent="-228600"/>
            <a:r>
              <a:rPr lang="en-US" sz="2800" dirty="0"/>
              <a:t>• Students use </a:t>
            </a:r>
            <a:r>
              <a:rPr lang="en-US" sz="2800" i="1" dirty="0"/>
              <a:t>positive</a:t>
            </a:r>
            <a:r>
              <a:rPr lang="en-US" sz="2800" dirty="0"/>
              <a:t> and </a:t>
            </a:r>
            <a:r>
              <a:rPr lang="en-US" sz="2800" i="1" dirty="0"/>
              <a:t>negative</a:t>
            </a:r>
            <a:r>
              <a:rPr lang="en-US" sz="2800" dirty="0"/>
              <a:t> to explain how to classify lines as parallel, perpendicular, or neither by using the slope criteria. </a:t>
            </a:r>
          </a:p>
          <a:p>
            <a:pPr marL="228600" indent="-228600"/>
            <a:r>
              <a:rPr lang="en-US" sz="2800" dirty="0"/>
              <a:t>• To maximize linguistic and cognitive meta-awareness, students participate in MLR5: Co-Craft Questions and Problems.</a:t>
            </a:r>
            <a:endParaRPr lang="en-US" sz="2800" b="0" i="0" u="none" strike="noStrike" baseline="0" dirty="0">
              <a:solidFill>
                <a:srgbClr val="221E1F"/>
              </a:solidFill>
            </a:endParaRP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mc:AlternateContent xmlns:mc="http://schemas.openxmlformats.org/markup-compatibility/2006" xmlns:p14="http://schemas.microsoft.com/office/powerpoint/2010/main">
    <mc:Choice Requires="p14">
      <p:transition spd="slow" p14:dur="2000" advTm="970"/>
    </mc:Choice>
    <mc:Fallback xmlns="">
      <p:transition spd="slow" advTm="97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723942" cy="31465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Slope</a:t>
            </a:r>
            <a:r>
              <a:rPr lang="en-US" sz="2800" dirty="0"/>
              <a:t> is the ratio of the change in the </a:t>
            </a:r>
            <a:r>
              <a:rPr lang="en-US" sz="2800" i="1" dirty="0"/>
              <a:t>y</a:t>
            </a:r>
            <a:r>
              <a:rPr lang="en-US" sz="2800" dirty="0"/>
              <a:t>-coordinate (rise) to the corresponding change in the </a:t>
            </a:r>
            <a:r>
              <a:rPr lang="en-US" sz="2800" i="1" dirty="0"/>
              <a:t>x</a:t>
            </a:r>
            <a:r>
              <a:rPr lang="en-US" sz="2800" dirty="0"/>
              <a:t>-coordinate (run) as you move from one point to another along a line. The </a:t>
            </a:r>
            <a:r>
              <a:rPr lang="en-US" sz="2800" b="1" dirty="0">
                <a:solidFill>
                  <a:schemeClr val="tx1"/>
                </a:solidFill>
              </a:rPr>
              <a:t>slope criteria</a:t>
            </a:r>
            <a:r>
              <a:rPr lang="en-US" sz="2800" dirty="0"/>
              <a:t> outlines a method for proving the relationship between lines based on a comparison of the slopes of the lines. You can use the slopes of two lines to determine whether the lines are parallel, perpendicular, or neither.</a:t>
            </a:r>
          </a:p>
          <a:p>
            <a:r>
              <a:rPr lang="en-US" sz="2800" dirty="0"/>
              <a:t> </a:t>
            </a:r>
            <a:endParaRPr lang="en-US" sz="2800" b="0" i="0" u="none" strike="noStrike" baseline="0" dirty="0"/>
          </a:p>
          <a:p>
            <a:r>
              <a:rPr lang="en-US" sz="2800" b="0" i="0" u="none" strike="noStrike" baseline="0" dirty="0">
                <a:solidFill>
                  <a:srgbClr val="221E1F"/>
                </a:solidFill>
              </a:rPr>
              <a:t> </a:t>
            </a:r>
          </a:p>
          <a:p>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9625421"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Slope Criteria for Parallel and Perpendicular Lines </a:t>
            </a:r>
          </a:p>
        </p:txBody>
      </p:sp>
    </p:spTree>
    <p:extLst>
      <p:ext uri="{BB962C8B-B14F-4D97-AF65-F5344CB8AC3E}">
        <p14:creationId xmlns:p14="http://schemas.microsoft.com/office/powerpoint/2010/main" val="3394559580"/>
      </p:ext>
    </p:extLst>
  </p:cSld>
  <p:clrMapOvr>
    <a:masterClrMapping/>
  </p:clrMapOvr>
  <mc:AlternateContent xmlns:mc="http://schemas.openxmlformats.org/markup-compatibility/2006" xmlns:p14="http://schemas.microsoft.com/office/powerpoint/2010/main">
    <mc:Choice Requires="p14">
      <p:transition spd="slow" p14:dur="2000" advTm="25359"/>
    </mc:Choice>
    <mc:Fallback xmlns="">
      <p:transition spd="slow" advTm="2535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B8949-CBC3-4377-A494-7591C33E696E}">
  <ds:schemaRefs>
    <ds:schemaRef ds:uri="http://purl.org/dc/term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FAE5A03E-43C3-434F-B12E-6C9F606BF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019317-E879-42C5-A38E-278820CBC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10072</TotalTime>
  <Words>2753</Words>
  <Application>Microsoft Office PowerPoint</Application>
  <PresentationFormat>Widescreen</PresentationFormat>
  <Paragraphs>321</Paragraphs>
  <Slides>48</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Cambria Math</vt:lpstr>
      <vt:lpstr>Proxima Nova</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396</cp:revision>
  <cp:lastPrinted>2018-08-01T21:17:27Z</cp:lastPrinted>
  <dcterms:created xsi:type="dcterms:W3CDTF">2020-09-17T18:06:02Z</dcterms:created>
  <dcterms:modified xsi:type="dcterms:W3CDTF">2024-09-23T03:04:13Z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