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2"/>
  </p:notesMasterIdLst>
  <p:handoutMasterIdLst>
    <p:handoutMasterId r:id="rId43"/>
  </p:handoutMasterIdLst>
  <p:sldIdLst>
    <p:sldId id="362" r:id="rId6"/>
    <p:sldId id="450" r:id="rId7"/>
    <p:sldId id="510" r:id="rId8"/>
    <p:sldId id="368" r:id="rId9"/>
    <p:sldId id="378" r:id="rId10"/>
    <p:sldId id="304" r:id="rId11"/>
    <p:sldId id="305" r:id="rId12"/>
    <p:sldId id="514" r:id="rId13"/>
    <p:sldId id="516" r:id="rId14"/>
    <p:sldId id="518" r:id="rId15"/>
    <p:sldId id="519" r:id="rId16"/>
    <p:sldId id="520" r:id="rId17"/>
    <p:sldId id="521" r:id="rId18"/>
    <p:sldId id="556" r:id="rId19"/>
    <p:sldId id="307" r:id="rId20"/>
    <p:sldId id="410" r:id="rId21"/>
    <p:sldId id="523" r:id="rId22"/>
    <p:sldId id="524" r:id="rId23"/>
    <p:sldId id="525" r:id="rId24"/>
    <p:sldId id="554" r:id="rId25"/>
    <p:sldId id="526" r:id="rId26"/>
    <p:sldId id="553" r:id="rId27"/>
    <p:sldId id="527" r:id="rId28"/>
    <p:sldId id="528" r:id="rId29"/>
    <p:sldId id="530" r:id="rId30"/>
    <p:sldId id="534" r:id="rId31"/>
    <p:sldId id="536" r:id="rId32"/>
    <p:sldId id="537" r:id="rId33"/>
    <p:sldId id="538" r:id="rId34"/>
    <p:sldId id="539" r:id="rId35"/>
    <p:sldId id="540" r:id="rId36"/>
    <p:sldId id="541" r:id="rId37"/>
    <p:sldId id="543" r:id="rId38"/>
    <p:sldId id="545" r:id="rId39"/>
    <p:sldId id="469" r:id="rId40"/>
    <p:sldId id="550" r:id="rId41"/>
  </p:sldIdLst>
  <p:sldSz cx="12192000" cy="6858000"/>
  <p:notesSz cx="7010400" cy="92360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105"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7"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1708C"/>
    <a:srgbClr val="33175A"/>
    <a:srgbClr val="00A6B9"/>
    <a:srgbClr val="00C7C3"/>
    <a:srgbClr val="02F0DE"/>
    <a:srgbClr val="FFB600"/>
    <a:srgbClr val="33F0E1"/>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B0582-A48D-45D9-9E0B-B829496EAB17}" v="1" dt="2021-11-25T12:58:07.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79765" autoAdjust="0"/>
  </p:normalViewPr>
  <p:slideViewPr>
    <p:cSldViewPr snapToGrid="0">
      <p:cViewPr varScale="1">
        <p:scale>
          <a:sx n="66" d="100"/>
          <a:sy n="66" d="100"/>
        </p:scale>
        <p:origin x="1080" y="43"/>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5814"/>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9/4/2024</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9/4/2024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45594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55343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24172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107874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70593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7763" indent="-1147763"/>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114743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363743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36</a:t>
            </a:fld>
            <a:endParaRPr lang="en-US" dirty="0"/>
          </a:p>
        </p:txBody>
      </p:sp>
    </p:spTree>
    <p:extLst>
      <p:ext uri="{BB962C8B-B14F-4D97-AF65-F5344CB8AC3E}">
        <p14:creationId xmlns:p14="http://schemas.microsoft.com/office/powerpoint/2010/main" val="161128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9/4/2024</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i="0" u="none" strike="noStrike" kern="1200" baseline="0" dirty="0">
                <a:solidFill>
                  <a:schemeClr val="tx1"/>
                </a:solidFill>
                <a:latin typeface="+mn-lt"/>
                <a:ea typeface="+mn-ea"/>
                <a:cs typeface="+mn-cs"/>
              </a:rPr>
              <a:t>Three-Dimensional Figures</a:t>
            </a:r>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2371819" y="2659249"/>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 2-5 Three-Dimensional Figures </a:t>
            </a:r>
            <a:endParaRPr lang="en-US" sz="3600" b="1" dirty="0">
              <a:solidFill>
                <a:srgbClr val="3317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Three-Dimensional Figures </a:t>
            </a:r>
          </a:p>
        </p:txBody>
      </p:sp>
      <p:sp>
        <p:nvSpPr>
          <p:cNvPr id="5" name="Content Placeholder 2">
            <a:extLst>
              <a:ext uri="{FF2B5EF4-FFF2-40B4-BE49-F238E27FC236}">
                <a16:creationId xmlns:a16="http://schemas.microsoft.com/office/drawing/2014/main" id="{D201104B-FD48-1B42-8014-F9EF2EB20A4F}"/>
              </a:ext>
            </a:extLst>
          </p:cNvPr>
          <p:cNvSpPr txBox="1">
            <a:spLocks/>
          </p:cNvSpPr>
          <p:nvPr/>
        </p:nvSpPr>
        <p:spPr>
          <a:xfrm>
            <a:off x="459872" y="1707846"/>
            <a:ext cx="10109515" cy="54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Types of Solids</a:t>
            </a:r>
            <a:endParaRPr lang="en-US" sz="2800" dirty="0">
              <a:latin typeface="+mj-lt"/>
            </a:endParaRPr>
          </a:p>
          <a:p>
            <a:endParaRPr lang="en-US" sz="2800" dirty="0">
              <a:latin typeface="+mj-lt"/>
            </a:endParaRPr>
          </a:p>
        </p:txBody>
      </p:sp>
      <p:graphicFrame>
        <p:nvGraphicFramePr>
          <p:cNvPr id="6" name="Table 2">
            <a:extLst>
              <a:ext uri="{FF2B5EF4-FFF2-40B4-BE49-F238E27FC236}">
                <a16:creationId xmlns:a16="http://schemas.microsoft.com/office/drawing/2014/main" id="{670BF045-0CA0-764E-925F-A174B71F967B}"/>
              </a:ext>
            </a:extLst>
          </p:cNvPr>
          <p:cNvGraphicFramePr>
            <a:graphicFrameLocks noGrp="1"/>
          </p:cNvGraphicFramePr>
          <p:nvPr>
            <p:extLst>
              <p:ext uri="{D42A27DB-BD31-4B8C-83A1-F6EECF244321}">
                <p14:modId xmlns:p14="http://schemas.microsoft.com/office/powerpoint/2010/main" val="3656483664"/>
              </p:ext>
            </p:extLst>
          </p:nvPr>
        </p:nvGraphicFramePr>
        <p:xfrm>
          <a:off x="459872" y="2507256"/>
          <a:ext cx="5636128" cy="2231000"/>
        </p:xfrm>
        <a:graphic>
          <a:graphicData uri="http://schemas.openxmlformats.org/drawingml/2006/table">
            <a:tbl>
              <a:tblPr firstRow="1" bandRow="1">
                <a:tableStyleId>{5C22544A-7EE6-4342-B048-85BDC9FD1C3A}</a:tableStyleId>
              </a:tblPr>
              <a:tblGrid>
                <a:gridCol w="5636128">
                  <a:extLst>
                    <a:ext uri="{9D8B030D-6E8A-4147-A177-3AD203B41FA5}">
                      <a16:colId xmlns:a16="http://schemas.microsoft.com/office/drawing/2014/main" val="2418661591"/>
                    </a:ext>
                  </a:extLst>
                </a:gridCol>
              </a:tblGrid>
              <a:tr h="2231000">
                <a:tc>
                  <a:txBody>
                    <a:bodyPr/>
                    <a:lstStyle/>
                    <a:p>
                      <a:r>
                        <a:rPr lang="en-US" sz="2800" b="0" i="0" u="none" strike="noStrike" kern="1200" baseline="0" dirty="0">
                          <a:solidFill>
                            <a:schemeClr val="tx2"/>
                          </a:solidFill>
                          <a:latin typeface="+mn-lt"/>
                          <a:ea typeface="+mn-ea"/>
                          <a:cs typeface="+mn-cs"/>
                        </a:rPr>
                        <a:t>A </a:t>
                      </a:r>
                      <a:r>
                        <a:rPr lang="en-US" sz="2800" b="1" i="0" u="none" strike="noStrike" kern="1200" baseline="0" dirty="0">
                          <a:solidFill>
                            <a:schemeClr val="tx1"/>
                          </a:solidFill>
                          <a:latin typeface="+mn-lt"/>
                          <a:ea typeface="+mn-ea"/>
                          <a:cs typeface="+mn-cs"/>
                        </a:rPr>
                        <a:t>sphere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a set of all points in space equidistant from a given point called the center of the sphere. A sphere has no faces, edges, or vertices.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847927"/>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201" y="2507089"/>
            <a:ext cx="3384186" cy="2231167"/>
          </a:xfrm>
          <a:prstGeom prst="rect">
            <a:avLst/>
          </a:prstGeom>
        </p:spPr>
      </p:pic>
    </p:spTree>
    <p:extLst>
      <p:ext uri="{BB962C8B-B14F-4D97-AF65-F5344CB8AC3E}">
        <p14:creationId xmlns:p14="http://schemas.microsoft.com/office/powerpoint/2010/main" val="153128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Three-Dimensional Figures </a:t>
            </a:r>
          </a:p>
        </p:txBody>
      </p:sp>
      <p:sp>
        <p:nvSpPr>
          <p:cNvPr id="5" name="Content Placeholder 2">
            <a:extLst>
              <a:ext uri="{FF2B5EF4-FFF2-40B4-BE49-F238E27FC236}">
                <a16:creationId xmlns:a16="http://schemas.microsoft.com/office/drawing/2014/main" id="{D201104B-FD48-1B42-8014-F9EF2EB20A4F}"/>
              </a:ext>
            </a:extLst>
          </p:cNvPr>
          <p:cNvSpPr txBox="1">
            <a:spLocks/>
          </p:cNvSpPr>
          <p:nvPr/>
        </p:nvSpPr>
        <p:spPr>
          <a:xfrm>
            <a:off x="459873" y="1707846"/>
            <a:ext cx="9616456" cy="54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i="0" u="none" strike="noStrike" kern="1200" baseline="0" dirty="0" err="1">
                <a:solidFill>
                  <a:schemeClr val="tx2"/>
                </a:solidFill>
                <a:latin typeface="+mn-lt"/>
                <a:ea typeface="+mn-ea"/>
                <a:cs typeface="+mn-cs"/>
              </a:rPr>
              <a:t>Polyhedra</a:t>
            </a:r>
            <a:r>
              <a:rPr lang="en-US" sz="2800" b="0" i="0" u="none" strike="noStrike" kern="1200" baseline="0" dirty="0">
                <a:solidFill>
                  <a:schemeClr val="tx2"/>
                </a:solidFill>
                <a:latin typeface="+mn-lt"/>
                <a:ea typeface="+mn-ea"/>
                <a:cs typeface="+mn-cs"/>
              </a:rPr>
              <a:t>, or </a:t>
            </a:r>
            <a:r>
              <a:rPr lang="en-US" sz="2800" b="0" i="1" u="none" strike="noStrike" kern="1200" baseline="0" dirty="0">
                <a:solidFill>
                  <a:schemeClr val="tx2"/>
                </a:solidFill>
                <a:latin typeface="+mn-lt"/>
                <a:ea typeface="+mn-ea"/>
                <a:cs typeface="+mn-cs"/>
              </a:rPr>
              <a:t>polyhedrons, </a:t>
            </a:r>
            <a:r>
              <a:rPr lang="en-US" sz="2800" b="0" i="0" u="none" strike="noStrike" kern="1200" baseline="0" dirty="0">
                <a:solidFill>
                  <a:schemeClr val="tx2"/>
                </a:solidFill>
                <a:latin typeface="+mn-lt"/>
                <a:ea typeface="+mn-ea"/>
                <a:cs typeface="+mn-cs"/>
              </a:rPr>
              <a:t>are named by the shapes of their bases.</a:t>
            </a:r>
          </a:p>
          <a:p>
            <a:endParaRPr lang="en-US" sz="2800" b="1" dirty="0">
              <a:solidFill>
                <a:schemeClr val="tx1"/>
              </a:solidFill>
              <a:latin typeface="+mj-lt"/>
            </a:endParaRPr>
          </a:p>
          <a:p>
            <a:r>
              <a:rPr lang="en-US" sz="2800" b="1" dirty="0">
                <a:solidFill>
                  <a:schemeClr val="tx1"/>
                </a:solidFill>
                <a:latin typeface="+mj-lt"/>
              </a:rPr>
              <a:t>Types of Solids</a:t>
            </a:r>
            <a:endParaRPr lang="en-US" sz="2800" dirty="0">
              <a:latin typeface="+mj-lt"/>
            </a:endParaRPr>
          </a:p>
          <a:p>
            <a:endParaRPr lang="en-US" sz="28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73" y="4067045"/>
            <a:ext cx="1793662" cy="196638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094" y="4438381"/>
            <a:ext cx="1562008" cy="15475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341" y="4276430"/>
            <a:ext cx="1374062" cy="174744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439" y="4276430"/>
            <a:ext cx="1328305" cy="172241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2160" y="4245447"/>
            <a:ext cx="1392382" cy="174047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9504" y="4276852"/>
            <a:ext cx="1390500" cy="1677668"/>
          </a:xfrm>
          <a:prstGeom prst="rect">
            <a:avLst/>
          </a:prstGeom>
        </p:spPr>
      </p:pic>
    </p:spTree>
    <p:extLst>
      <p:ext uri="{BB962C8B-B14F-4D97-AF65-F5344CB8AC3E}">
        <p14:creationId xmlns:p14="http://schemas.microsoft.com/office/powerpoint/2010/main" val="72636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951749"/>
            <a:ext cx="9861763" cy="185277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polyhedron is a </a:t>
            </a:r>
            <a:r>
              <a:rPr lang="en-US" sz="2800" b="1" dirty="0">
                <a:solidFill>
                  <a:schemeClr val="tx1"/>
                </a:solidFill>
              </a:rPr>
              <a:t>regular polyhedron </a:t>
            </a:r>
            <a:r>
              <a:rPr lang="en-US" sz="2800" dirty="0"/>
              <a:t>if all of its faces are regular congruent polygons and all of the edges are congruent. There are exactly five types of regular </a:t>
            </a:r>
            <a:r>
              <a:rPr lang="en-US" sz="2800" dirty="0" err="1"/>
              <a:t>polyhedra</a:t>
            </a:r>
            <a:r>
              <a:rPr lang="en-US" sz="2800" dirty="0"/>
              <a:t>, called </a:t>
            </a:r>
            <a:r>
              <a:rPr lang="en-US" sz="2800" b="1" dirty="0">
                <a:solidFill>
                  <a:schemeClr val="tx1"/>
                </a:solidFill>
              </a:rPr>
              <a:t>Platonic solids </a:t>
            </a:r>
            <a:r>
              <a:rPr lang="en-US" sz="2800" dirty="0"/>
              <a:t>because Plato used them extensively.</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Three-Dimensional Figures </a:t>
            </a:r>
          </a:p>
        </p:txBody>
      </p:sp>
    </p:spTree>
    <p:extLst>
      <p:ext uri="{BB962C8B-B14F-4D97-AF65-F5344CB8AC3E}">
        <p14:creationId xmlns:p14="http://schemas.microsoft.com/office/powerpoint/2010/main" val="271817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Three-Dimensional Figures </a:t>
            </a:r>
          </a:p>
        </p:txBody>
      </p:sp>
      <p:sp>
        <p:nvSpPr>
          <p:cNvPr id="5" name="Content Placeholder 2">
            <a:extLst>
              <a:ext uri="{FF2B5EF4-FFF2-40B4-BE49-F238E27FC236}">
                <a16:creationId xmlns:a16="http://schemas.microsoft.com/office/drawing/2014/main" id="{D201104B-FD48-1B42-8014-F9EF2EB20A4F}"/>
              </a:ext>
            </a:extLst>
          </p:cNvPr>
          <p:cNvSpPr txBox="1">
            <a:spLocks/>
          </p:cNvSpPr>
          <p:nvPr/>
        </p:nvSpPr>
        <p:spPr>
          <a:xfrm>
            <a:off x="459872" y="1707846"/>
            <a:ext cx="10109515" cy="54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Platonic Solids</a:t>
            </a:r>
            <a:endParaRPr lang="en-US" sz="2800" dirty="0">
              <a:latin typeface="+mj-lt"/>
            </a:endParaRPr>
          </a:p>
        </p:txBody>
      </p:sp>
      <p:graphicFrame>
        <p:nvGraphicFramePr>
          <p:cNvPr id="4" name="Table 6">
            <a:extLst>
              <a:ext uri="{FF2B5EF4-FFF2-40B4-BE49-F238E27FC236}">
                <a16:creationId xmlns:a16="http://schemas.microsoft.com/office/drawing/2014/main" id="{020B36D3-828D-40F8-85E8-A1FFC6C6781F}"/>
              </a:ext>
            </a:extLst>
          </p:cNvPr>
          <p:cNvGraphicFramePr>
            <a:graphicFrameLocks noGrp="1"/>
          </p:cNvGraphicFramePr>
          <p:nvPr>
            <p:extLst>
              <p:ext uri="{D42A27DB-BD31-4B8C-83A1-F6EECF244321}">
                <p14:modId xmlns:p14="http://schemas.microsoft.com/office/powerpoint/2010/main" val="628348423"/>
              </p:ext>
            </p:extLst>
          </p:nvPr>
        </p:nvGraphicFramePr>
        <p:xfrm>
          <a:off x="412381" y="2333314"/>
          <a:ext cx="11044513" cy="3596640"/>
        </p:xfrm>
        <a:graphic>
          <a:graphicData uri="http://schemas.openxmlformats.org/drawingml/2006/table">
            <a:tbl>
              <a:tblPr firstRow="1" bandRow="1">
                <a:tableStyleId>{5C22544A-7EE6-4342-B048-85BDC9FD1C3A}</a:tableStyleId>
              </a:tblPr>
              <a:tblGrid>
                <a:gridCol w="3585882">
                  <a:extLst>
                    <a:ext uri="{9D8B030D-6E8A-4147-A177-3AD203B41FA5}">
                      <a16:colId xmlns:a16="http://schemas.microsoft.com/office/drawing/2014/main" val="284341915"/>
                    </a:ext>
                  </a:extLst>
                </a:gridCol>
                <a:gridCol w="3926537">
                  <a:extLst>
                    <a:ext uri="{9D8B030D-6E8A-4147-A177-3AD203B41FA5}">
                      <a16:colId xmlns:a16="http://schemas.microsoft.com/office/drawing/2014/main" val="1436977181"/>
                    </a:ext>
                  </a:extLst>
                </a:gridCol>
                <a:gridCol w="3532094">
                  <a:extLst>
                    <a:ext uri="{9D8B030D-6E8A-4147-A177-3AD203B41FA5}">
                      <a16:colId xmlns:a16="http://schemas.microsoft.com/office/drawing/2014/main" val="6354387"/>
                    </a:ext>
                  </a:extLst>
                </a:gridCol>
              </a:tblGrid>
              <a:tr h="370840">
                <a:tc>
                  <a:txBody>
                    <a:bodyPr/>
                    <a:lstStyle/>
                    <a:p>
                      <a:pPr algn="ctr"/>
                      <a:r>
                        <a:rPr lang="en-IN" sz="2800" b="0" dirty="0">
                          <a:solidFill>
                            <a:schemeClr val="tx2"/>
                          </a:solidFill>
                        </a:rPr>
                        <a:t>Tetrahedron</a:t>
                      </a:r>
                    </a:p>
                    <a:p>
                      <a:pPr algn="ctr"/>
                      <a:endParaRPr lang="en-IN" sz="2800" b="0" dirty="0">
                        <a:solidFill>
                          <a:schemeClr val="tx2"/>
                        </a:solidFill>
                      </a:endParaRPr>
                    </a:p>
                    <a:p>
                      <a:pPr algn="ctr"/>
                      <a:endParaRPr lang="en-IN" sz="2800" b="0" dirty="0">
                        <a:solidFill>
                          <a:schemeClr val="tx2"/>
                        </a:solidFill>
                      </a:endParaRPr>
                    </a:p>
                    <a:p>
                      <a:pPr algn="ctr"/>
                      <a:endParaRPr lang="en-IN" sz="2800" b="0" dirty="0">
                        <a:solidFill>
                          <a:schemeClr val="tx2"/>
                        </a:solidFill>
                      </a:endParaRPr>
                    </a:p>
                    <a:p>
                      <a:pPr algn="ctr"/>
                      <a:endParaRPr lang="en-IN" sz="2800" b="0" dirty="0">
                        <a:solidFill>
                          <a:schemeClr val="tx2"/>
                        </a:solidFill>
                      </a:endParaRPr>
                    </a:p>
                    <a:p>
                      <a:pPr algn="ctr"/>
                      <a:endParaRPr lang="en-US" sz="28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0" dirty="0">
                          <a:solidFill>
                            <a:schemeClr val="tx2"/>
                          </a:solidFill>
                        </a:rPr>
                        <a:t>Hexahedron or 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0" dirty="0">
                          <a:solidFill>
                            <a:schemeClr val="tx2"/>
                          </a:solidFill>
                        </a:rPr>
                        <a:t>Octahedron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121556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dirty="0">
                          <a:solidFill>
                            <a:schemeClr val="tx2"/>
                          </a:solidFill>
                        </a:rPr>
                        <a:t>4 equilateral triangular faces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dirty="0">
                          <a:solidFill>
                            <a:schemeClr val="tx2"/>
                          </a:solidFill>
                        </a:rPr>
                        <a:t>6 square faces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dirty="0">
                          <a:solidFill>
                            <a:schemeClr val="tx2"/>
                          </a:solidFill>
                        </a:rPr>
                        <a:t>8 equilateral triangular faces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109785"/>
                  </a:ext>
                </a:extLst>
              </a:tr>
            </a:tbl>
          </a:graphicData>
        </a:graphic>
      </p:graphicFrame>
      <p:pic>
        <p:nvPicPr>
          <p:cNvPr id="12" name="Picture 11">
            <a:extLst>
              <a:ext uri="{FF2B5EF4-FFF2-40B4-BE49-F238E27FC236}">
                <a16:creationId xmlns:a16="http://schemas.microsoft.com/office/drawing/2014/main" id="{A692BF33-892C-4B16-A92A-837F7F8D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382" y="2909645"/>
            <a:ext cx="1756929" cy="1847028"/>
          </a:xfrm>
          <a:prstGeom prst="rect">
            <a:avLst/>
          </a:prstGeom>
        </p:spPr>
      </p:pic>
      <p:pic>
        <p:nvPicPr>
          <p:cNvPr id="15" name="Picture 14">
            <a:extLst>
              <a:ext uri="{FF2B5EF4-FFF2-40B4-BE49-F238E27FC236}">
                <a16:creationId xmlns:a16="http://schemas.microsoft.com/office/drawing/2014/main" id="{D4ABC8CB-7FBF-4E01-B158-23C3EBD4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633" y="3079053"/>
            <a:ext cx="1696734" cy="1633892"/>
          </a:xfrm>
          <a:prstGeom prst="rect">
            <a:avLst/>
          </a:prstGeom>
        </p:spPr>
      </p:pic>
      <p:pic>
        <p:nvPicPr>
          <p:cNvPr id="16" name="Picture 15">
            <a:extLst>
              <a:ext uri="{FF2B5EF4-FFF2-40B4-BE49-F238E27FC236}">
                <a16:creationId xmlns:a16="http://schemas.microsoft.com/office/drawing/2014/main" id="{65BF094A-CE98-4C9F-ACD9-335446CCE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1602" y="2971664"/>
            <a:ext cx="2177016" cy="1882212"/>
          </a:xfrm>
          <a:prstGeom prst="rect">
            <a:avLst/>
          </a:prstGeom>
        </p:spPr>
      </p:pic>
    </p:spTree>
    <p:extLst>
      <p:ext uri="{BB962C8B-B14F-4D97-AF65-F5344CB8AC3E}">
        <p14:creationId xmlns:p14="http://schemas.microsoft.com/office/powerpoint/2010/main" val="148159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Three-Dimensional Figures </a:t>
            </a:r>
          </a:p>
        </p:txBody>
      </p:sp>
      <p:sp>
        <p:nvSpPr>
          <p:cNvPr id="5" name="Content Placeholder 2">
            <a:extLst>
              <a:ext uri="{FF2B5EF4-FFF2-40B4-BE49-F238E27FC236}">
                <a16:creationId xmlns:a16="http://schemas.microsoft.com/office/drawing/2014/main" id="{D201104B-FD48-1B42-8014-F9EF2EB20A4F}"/>
              </a:ext>
            </a:extLst>
          </p:cNvPr>
          <p:cNvSpPr txBox="1">
            <a:spLocks/>
          </p:cNvSpPr>
          <p:nvPr/>
        </p:nvSpPr>
        <p:spPr>
          <a:xfrm>
            <a:off x="459872" y="1707846"/>
            <a:ext cx="10109515" cy="54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Platonic Solids</a:t>
            </a:r>
            <a:endParaRPr lang="en-US" sz="2800" dirty="0">
              <a:latin typeface="+mj-lt"/>
            </a:endParaRPr>
          </a:p>
        </p:txBody>
      </p:sp>
      <p:graphicFrame>
        <p:nvGraphicFramePr>
          <p:cNvPr id="4" name="Table 6">
            <a:extLst>
              <a:ext uri="{FF2B5EF4-FFF2-40B4-BE49-F238E27FC236}">
                <a16:creationId xmlns:a16="http://schemas.microsoft.com/office/drawing/2014/main" id="{020B36D3-828D-40F8-85E8-A1FFC6C6781F}"/>
              </a:ext>
            </a:extLst>
          </p:cNvPr>
          <p:cNvGraphicFramePr>
            <a:graphicFrameLocks noGrp="1"/>
          </p:cNvGraphicFramePr>
          <p:nvPr>
            <p:extLst>
              <p:ext uri="{D42A27DB-BD31-4B8C-83A1-F6EECF244321}">
                <p14:modId xmlns:p14="http://schemas.microsoft.com/office/powerpoint/2010/main" val="2738174373"/>
              </p:ext>
            </p:extLst>
          </p:nvPr>
        </p:nvGraphicFramePr>
        <p:xfrm>
          <a:off x="412381" y="2333314"/>
          <a:ext cx="7799295" cy="3596640"/>
        </p:xfrm>
        <a:graphic>
          <a:graphicData uri="http://schemas.openxmlformats.org/drawingml/2006/table">
            <a:tbl>
              <a:tblPr firstRow="1" bandRow="1">
                <a:tableStyleId>{5C22544A-7EE6-4342-B048-85BDC9FD1C3A}</a:tableStyleId>
              </a:tblPr>
              <a:tblGrid>
                <a:gridCol w="3926537">
                  <a:extLst>
                    <a:ext uri="{9D8B030D-6E8A-4147-A177-3AD203B41FA5}">
                      <a16:colId xmlns:a16="http://schemas.microsoft.com/office/drawing/2014/main" val="284341915"/>
                    </a:ext>
                  </a:extLst>
                </a:gridCol>
                <a:gridCol w="3872758">
                  <a:extLst>
                    <a:ext uri="{9D8B030D-6E8A-4147-A177-3AD203B41FA5}">
                      <a16:colId xmlns:a16="http://schemas.microsoft.com/office/drawing/2014/main" val="1436977181"/>
                    </a:ext>
                  </a:extLst>
                </a:gridCol>
              </a:tblGrid>
              <a:tr h="370840">
                <a:tc>
                  <a:txBody>
                    <a:bodyPr/>
                    <a:lstStyle/>
                    <a:p>
                      <a:pPr algn="ctr"/>
                      <a:r>
                        <a:rPr lang="en-IN" sz="2800" b="0" dirty="0">
                          <a:solidFill>
                            <a:schemeClr val="tx2"/>
                          </a:solidFill>
                        </a:rPr>
                        <a:t>Dodecahedron</a:t>
                      </a:r>
                    </a:p>
                    <a:p>
                      <a:pPr algn="ctr"/>
                      <a:endParaRPr lang="en-IN" sz="2800" b="0" dirty="0">
                        <a:solidFill>
                          <a:schemeClr val="tx2"/>
                        </a:solidFill>
                      </a:endParaRPr>
                    </a:p>
                    <a:p>
                      <a:pPr algn="ctr"/>
                      <a:endParaRPr lang="en-IN" sz="2800" b="0" dirty="0">
                        <a:solidFill>
                          <a:schemeClr val="tx2"/>
                        </a:solidFill>
                      </a:endParaRPr>
                    </a:p>
                    <a:p>
                      <a:pPr algn="ctr"/>
                      <a:endParaRPr lang="en-IN" sz="2800" b="0" dirty="0">
                        <a:solidFill>
                          <a:schemeClr val="tx2"/>
                        </a:solidFill>
                      </a:endParaRPr>
                    </a:p>
                    <a:p>
                      <a:pPr algn="ctr"/>
                      <a:endParaRPr lang="en-IN" sz="2800" b="0" dirty="0">
                        <a:solidFill>
                          <a:schemeClr val="tx2"/>
                        </a:solidFill>
                      </a:endParaRPr>
                    </a:p>
                    <a:p>
                      <a:pPr algn="ctr"/>
                      <a:endParaRPr lang="en-US" sz="28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b="0" dirty="0">
                          <a:solidFill>
                            <a:schemeClr val="tx2"/>
                          </a:solidFill>
                        </a:rPr>
                        <a:t>Icosahedron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121556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dirty="0">
                          <a:solidFill>
                            <a:schemeClr val="tx2"/>
                          </a:solidFill>
                        </a:rPr>
                        <a:t>12 regular pentagonal faces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800" dirty="0">
                          <a:solidFill>
                            <a:schemeClr val="tx2"/>
                          </a:solidFill>
                        </a:rPr>
                        <a:t>20 equilateral triangular faces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109785"/>
                  </a:ext>
                </a:extLst>
              </a:tr>
            </a:tbl>
          </a:graphicData>
        </a:graphic>
      </p:graphicFrame>
      <p:pic>
        <p:nvPicPr>
          <p:cNvPr id="9" name="Picture 8">
            <a:extLst>
              <a:ext uri="{FF2B5EF4-FFF2-40B4-BE49-F238E27FC236}">
                <a16:creationId xmlns:a16="http://schemas.microsoft.com/office/drawing/2014/main" id="{9038AB15-BB9E-4425-9A97-E6D55AD52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545" y="2860906"/>
            <a:ext cx="1766888" cy="1852039"/>
          </a:xfrm>
          <a:prstGeom prst="rect">
            <a:avLst/>
          </a:prstGeom>
        </p:spPr>
      </p:pic>
      <p:pic>
        <p:nvPicPr>
          <p:cNvPr id="10" name="Picture 9">
            <a:extLst>
              <a:ext uri="{FF2B5EF4-FFF2-40B4-BE49-F238E27FC236}">
                <a16:creationId xmlns:a16="http://schemas.microsoft.com/office/drawing/2014/main" id="{C62D3CBD-9347-40AB-A5FD-B786908A0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629" y="3021057"/>
            <a:ext cx="1337397" cy="1691888"/>
          </a:xfrm>
          <a:prstGeom prst="rect">
            <a:avLst/>
          </a:prstGeom>
        </p:spPr>
      </p:pic>
    </p:spTree>
    <p:extLst>
      <p:ext uri="{BB962C8B-B14F-4D97-AF65-F5344CB8AC3E}">
        <p14:creationId xmlns:p14="http://schemas.microsoft.com/office/powerpoint/2010/main" val="86314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Identify Properties of Three-Dimensional Figures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9724033" cy="138069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Determine whether each solid is a polyhedron. Then identify the solid. If it is a polyhedron, name the bases, faces, edges, and vertices.</a:t>
            </a:r>
          </a:p>
        </p:txBody>
      </p:sp>
      <p:pic>
        <p:nvPicPr>
          <p:cNvPr id="5" name="Picture 4">
            <a:extLst>
              <a:ext uri="{FF2B5EF4-FFF2-40B4-BE49-F238E27FC236}">
                <a16:creationId xmlns:a16="http://schemas.microsoft.com/office/drawing/2014/main" id="{E519A1A7-4DDC-45B5-89DA-6019CFAC2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29" y="3441623"/>
            <a:ext cx="2314554" cy="2731174"/>
          </a:xfrm>
          <a:prstGeom prst="rect">
            <a:avLst/>
          </a:prstGeom>
        </p:spPr>
      </p:pic>
      <p:pic>
        <p:nvPicPr>
          <p:cNvPr id="6" name="Picture 5">
            <a:extLst>
              <a:ext uri="{FF2B5EF4-FFF2-40B4-BE49-F238E27FC236}">
                <a16:creationId xmlns:a16="http://schemas.microsoft.com/office/drawing/2014/main" id="{49BCD40C-EBD6-477B-A02C-DDC859D65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401" y="3608869"/>
            <a:ext cx="1583893" cy="2509545"/>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Identify Properties of Three-Dimensional Figures</a:t>
            </a:r>
          </a:p>
        </p:txBody>
      </p:sp>
      <p:sp>
        <p:nvSpPr>
          <p:cNvPr id="12" name="Content Placeholder 2">
            <a:extLst>
              <a:ext uri="{FF2B5EF4-FFF2-40B4-BE49-F238E27FC236}">
                <a16:creationId xmlns:a16="http://schemas.microsoft.com/office/drawing/2014/main" id="{83F3EB91-17DF-D044-83E2-63ED6DCD3089}"/>
              </a:ext>
            </a:extLst>
          </p:cNvPr>
          <p:cNvSpPr txBox="1">
            <a:spLocks/>
          </p:cNvSpPr>
          <p:nvPr/>
        </p:nvSpPr>
        <p:spPr>
          <a:xfrm>
            <a:off x="459873" y="1924483"/>
            <a:ext cx="5428309" cy="22872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solid is formed by polygonal faces, so it is a </a:t>
            </a:r>
            <a:r>
              <a:rPr lang="en-IN" sz="2800" dirty="0"/>
              <a:t>polyhedron</a:t>
            </a:r>
            <a:r>
              <a:rPr lang="en-US" sz="2800" dirty="0"/>
              <a:t>. There is no base, but the solid has 8 equilateral triangular faces, so it is an </a:t>
            </a:r>
            <a:r>
              <a:rPr lang="en-IN" sz="2800" dirty="0"/>
              <a:t>octahedron</a:t>
            </a:r>
            <a:r>
              <a:rPr lang="en-US" sz="2800" dirty="0"/>
              <a:t>. </a:t>
            </a:r>
            <a:endParaRPr lang="en-US" sz="2800" i="0" u="none" strike="noStrike" baseline="0" dirty="0"/>
          </a:p>
        </p:txBody>
      </p:sp>
      <p:pic>
        <p:nvPicPr>
          <p:cNvPr id="6" name="Picture 5">
            <a:extLst>
              <a:ext uri="{FF2B5EF4-FFF2-40B4-BE49-F238E27FC236}">
                <a16:creationId xmlns:a16="http://schemas.microsoft.com/office/drawing/2014/main" id="{3C89C2B5-902D-463D-B75D-1AA71DD67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565" y="1841358"/>
            <a:ext cx="3271562" cy="3860443"/>
          </a:xfrm>
          <a:prstGeom prst="rect">
            <a:avLst/>
          </a:prstGeom>
        </p:spPr>
      </p:pic>
    </p:spTree>
    <p:extLst>
      <p:ext uri="{BB962C8B-B14F-4D97-AF65-F5344CB8AC3E}">
        <p14:creationId xmlns:p14="http://schemas.microsoft.com/office/powerpoint/2010/main" val="204899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Identify Properties of Three-Dimensional Figures</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83F3EB91-17DF-D044-83E2-63ED6DCD3089}"/>
                  </a:ext>
                </a:extLst>
              </p:cNvPr>
              <p:cNvSpPr txBox="1">
                <a:spLocks/>
              </p:cNvSpPr>
              <p:nvPr/>
            </p:nvSpPr>
            <p:spPr>
              <a:xfrm>
                <a:off x="459873" y="1924484"/>
                <a:ext cx="7230185" cy="22595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Bases: </a:t>
                </a:r>
                <a:r>
                  <a:rPr lang="en-IN" sz="2800" dirty="0"/>
                  <a:t>none </a:t>
                </a:r>
                <a:br>
                  <a:rPr lang="en-IN" sz="2800" dirty="0"/>
                </a:br>
                <a:endParaRPr lang="en-IN" sz="2800" dirty="0"/>
              </a:p>
              <a:p>
                <a:r>
                  <a:rPr lang="en-IN" sz="2800" b="1" dirty="0">
                    <a:solidFill>
                      <a:schemeClr val="tx1"/>
                    </a:solidFill>
                  </a:rPr>
                  <a:t>Faces: </a:t>
                </a:r>
                <a:r>
                  <a:rPr lang="en-IN" sz="2800" dirty="0"/>
                  <a:t>△</a:t>
                </a:r>
                <a:r>
                  <a:rPr lang="en-IN" sz="2800" i="1" dirty="0"/>
                  <a:t>QRU, </a:t>
                </a:r>
                <a:r>
                  <a:rPr lang="en-IN" sz="2800" dirty="0"/>
                  <a:t>△</a:t>
                </a:r>
                <a:r>
                  <a:rPr lang="en-IN" sz="2800" i="1" dirty="0"/>
                  <a:t>QRS, </a:t>
                </a:r>
                <a:r>
                  <a:rPr lang="en-IN" sz="2800" dirty="0"/>
                  <a:t>△</a:t>
                </a:r>
                <a:r>
                  <a:rPr lang="en-IN" sz="2800" i="1" dirty="0"/>
                  <a:t>QST, </a:t>
                </a:r>
                <a:r>
                  <a:rPr lang="en-IN" sz="2800" dirty="0"/>
                  <a:t>△</a:t>
                </a:r>
                <a:r>
                  <a:rPr lang="en-IN" sz="2800" i="1" dirty="0"/>
                  <a:t>QTU, </a:t>
                </a:r>
                <a:r>
                  <a:rPr lang="en-IN" sz="2800" dirty="0"/>
                  <a:t>△</a:t>
                </a:r>
                <a:r>
                  <a:rPr lang="en-IN" sz="2800" i="1" dirty="0"/>
                  <a:t>RSV, </a:t>
                </a:r>
                <a:r>
                  <a:rPr lang="en-IN" sz="2800" dirty="0"/>
                  <a:t>△</a:t>
                </a:r>
                <a:r>
                  <a:rPr lang="en-IN" sz="2800" i="1" dirty="0"/>
                  <a:t>STV, </a:t>
                </a:r>
                <a:r>
                  <a:rPr lang="en-IN" sz="2800" dirty="0"/>
                  <a:t>△</a:t>
                </a:r>
                <a:r>
                  <a:rPr lang="en-IN" sz="2800" i="1" dirty="0"/>
                  <a:t>TUV, </a:t>
                </a:r>
                <a:r>
                  <a:rPr lang="en-IN" sz="2800" dirty="0"/>
                  <a:t>△</a:t>
                </a:r>
                <a:r>
                  <a:rPr lang="en-IN" sz="2800" i="1" dirty="0"/>
                  <a:t>RUV </a:t>
                </a:r>
                <a:br>
                  <a:rPr lang="en-IN" sz="2800" i="1" dirty="0"/>
                </a:br>
                <a:endParaRPr lang="en-IN" sz="2800" dirty="0"/>
              </a:p>
              <a:p>
                <a:r>
                  <a:rPr lang="en-IN" sz="2800" b="1" dirty="0">
                    <a:solidFill>
                      <a:schemeClr val="tx1"/>
                    </a:solidFill>
                  </a:rPr>
                  <a:t>Edges: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𝑄𝑅</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𝑄</m:t>
                        </m:r>
                        <m:r>
                          <a:rPr lang="en-US" sz="2800" b="0" i="1" smtClean="0">
                            <a:latin typeface="Cambria Math" panose="02040503050406030204" pitchFamily="18" charset="0"/>
                            <a:ea typeface="Cambria Math" panose="02040503050406030204" pitchFamily="18" charset="0"/>
                          </a:rPr>
                          <m:t>𝑆</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𝑄</m:t>
                        </m:r>
                        <m:r>
                          <a:rPr lang="en-US" sz="2800" b="0" i="1" smtClean="0">
                            <a:latin typeface="Cambria Math" panose="02040503050406030204" pitchFamily="18" charset="0"/>
                            <a:ea typeface="Cambria Math" panose="02040503050406030204" pitchFamily="18" charset="0"/>
                          </a:rPr>
                          <m:t>𝑇</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𝑄</m:t>
                        </m:r>
                        <m:r>
                          <a:rPr lang="en-US" sz="2800" b="0" i="1" smtClean="0">
                            <a:latin typeface="Cambria Math" panose="02040503050406030204" pitchFamily="18" charset="0"/>
                            <a:ea typeface="Cambria Math" panose="02040503050406030204" pitchFamily="18" charset="0"/>
                          </a:rPr>
                          <m:t>𝑈</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𝑅</m:t>
                        </m:r>
                        <m:r>
                          <a:rPr lang="en-US" sz="2800" b="0" i="1" smtClean="0">
                            <a:latin typeface="Cambria Math" panose="02040503050406030204" pitchFamily="18" charset="0"/>
                            <a:ea typeface="Cambria Math" panose="02040503050406030204" pitchFamily="18" charset="0"/>
                          </a:rPr>
                          <m:t>𝑉</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𝑈𝑉</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𝑇𝑉</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𝑆𝑉</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𝑅𝑆</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𝑆𝑇</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𝑇𝑈</m:t>
                        </m:r>
                      </m:e>
                    </m:acc>
                  </m:oMath>
                </a14:m>
                <a:r>
                  <a:rPr lang="en-US" sz="2800" i="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𝑅</m:t>
                        </m:r>
                        <m:r>
                          <a:rPr lang="en-US" sz="2800" i="1">
                            <a:latin typeface="Cambria Math" panose="02040503050406030204" pitchFamily="18" charset="0"/>
                            <a:ea typeface="Cambria Math" panose="02040503050406030204" pitchFamily="18" charset="0"/>
                          </a:rPr>
                          <m:t>𝑈</m:t>
                        </m:r>
                      </m:e>
                    </m:acc>
                  </m:oMath>
                </a14:m>
                <a:br>
                  <a:rPr lang="en-US" sz="2800" b="1" dirty="0"/>
                </a:br>
                <a:endParaRPr lang="en-IN" sz="2800" b="1" dirty="0"/>
              </a:p>
              <a:p>
                <a:r>
                  <a:rPr lang="en-IN" sz="2800" b="1" dirty="0">
                    <a:solidFill>
                      <a:schemeClr val="tx1"/>
                    </a:solidFill>
                  </a:rPr>
                  <a:t>Vertices: </a:t>
                </a:r>
                <a:r>
                  <a:rPr lang="pt-BR" sz="2800" i="1" dirty="0"/>
                  <a:t>Q, R, S, T, U, V</a:t>
                </a:r>
                <a:endParaRPr lang="en-US" sz="2800" i="0" u="none" strike="noStrike" baseline="0" dirty="0"/>
              </a:p>
            </p:txBody>
          </p:sp>
        </mc:Choice>
        <mc:Fallback xmlns="">
          <p:sp>
            <p:nvSpPr>
              <p:cNvPr id="12"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924484"/>
                <a:ext cx="7230185" cy="2259590"/>
              </a:xfrm>
              <a:prstGeom prst="rect">
                <a:avLst/>
              </a:prstGeom>
              <a:blipFill>
                <a:blip r:embed="rId2"/>
                <a:stretch>
                  <a:fillRect l="-1686" t="-2973" b="-1021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31C633D-4B4F-4CA2-83C1-67BF2E182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565" y="1841358"/>
            <a:ext cx="3271562" cy="3860443"/>
          </a:xfrm>
          <a:prstGeom prst="rect">
            <a:avLst/>
          </a:prstGeom>
        </p:spPr>
      </p:pic>
    </p:spTree>
    <p:extLst>
      <p:ext uri="{BB962C8B-B14F-4D97-AF65-F5344CB8AC3E}">
        <p14:creationId xmlns:p14="http://schemas.microsoft.com/office/powerpoint/2010/main" val="2236177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Identify Properties of Three-Dimensional Figures</a:t>
            </a:r>
          </a:p>
        </p:txBody>
      </p:sp>
      <p:sp>
        <p:nvSpPr>
          <p:cNvPr id="12" name="Content Placeholder 2">
            <a:extLst>
              <a:ext uri="{FF2B5EF4-FFF2-40B4-BE49-F238E27FC236}">
                <a16:creationId xmlns:a16="http://schemas.microsoft.com/office/drawing/2014/main" id="{83F3EB91-17DF-D044-83E2-63ED6DCD3089}"/>
              </a:ext>
            </a:extLst>
          </p:cNvPr>
          <p:cNvSpPr txBox="1">
            <a:spLocks/>
          </p:cNvSpPr>
          <p:nvPr/>
        </p:nvSpPr>
        <p:spPr>
          <a:xfrm>
            <a:off x="459873" y="1924483"/>
            <a:ext cx="5428309" cy="22872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solid has a curved surface, so it </a:t>
            </a:r>
            <a:r>
              <a:rPr lang="en-IN" sz="2800" dirty="0"/>
              <a:t>is not </a:t>
            </a:r>
            <a:r>
              <a:rPr lang="en-US" sz="2800" dirty="0"/>
              <a:t>a polyhedron. It has two congruent and parallel circular bases, so it is a </a:t>
            </a:r>
            <a:r>
              <a:rPr lang="en-IN" sz="2800" dirty="0"/>
              <a:t>cylinder.</a:t>
            </a:r>
            <a:endParaRPr lang="en-US" sz="2800" i="0" u="none" strike="noStrike" baseline="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706" y="2087951"/>
            <a:ext cx="2060291" cy="3264357"/>
          </a:xfrm>
          <a:prstGeom prst="rect">
            <a:avLst/>
          </a:prstGeom>
        </p:spPr>
      </p:pic>
    </p:spTree>
    <p:extLst>
      <p:ext uri="{BB962C8B-B14F-4D97-AF65-F5344CB8AC3E}">
        <p14:creationId xmlns:p14="http://schemas.microsoft.com/office/powerpoint/2010/main" val="239829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Model Three-Dimensional Figures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7834565" cy="294625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Identify the three-dimensional figure that can model the beverage container. State whether the model is a polyhedron.</a:t>
            </a:r>
          </a:p>
        </p:txBody>
      </p:sp>
      <p:pic>
        <p:nvPicPr>
          <p:cNvPr id="3" name="Picture 3">
            <a:extLst>
              <a:ext uri="{FF2B5EF4-FFF2-40B4-BE49-F238E27FC236}">
                <a16:creationId xmlns:a16="http://schemas.microsoft.com/office/drawing/2014/main" id="{54245543-382E-45DD-960C-834349629BF2}"/>
              </a:ext>
            </a:extLst>
          </p:cNvPr>
          <p:cNvPicPr>
            <a:picLocks noChangeAspect="1"/>
          </p:cNvPicPr>
          <p:nvPr/>
        </p:nvPicPr>
        <p:blipFill>
          <a:blip r:embed="rId2"/>
          <a:stretch>
            <a:fillRect/>
          </a:stretch>
        </p:blipFill>
        <p:spPr>
          <a:xfrm>
            <a:off x="9121886" y="1921397"/>
            <a:ext cx="1635747" cy="3854370"/>
          </a:xfrm>
          <a:prstGeom prst="rect">
            <a:avLst/>
          </a:prstGeom>
        </p:spPr>
      </p:pic>
    </p:spTree>
    <p:extLst>
      <p:ext uri="{BB962C8B-B14F-4D97-AF65-F5344CB8AC3E}">
        <p14:creationId xmlns:p14="http://schemas.microsoft.com/office/powerpoint/2010/main" val="71412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008569"/>
            <a:ext cx="11002999" cy="1107996"/>
          </a:xfrm>
          <a:prstGeom prst="rect">
            <a:avLst/>
          </a:prstGeom>
          <a:noFill/>
        </p:spPr>
        <p:txBody>
          <a:bodyPr wrap="square" rtlCol="0">
            <a:spAutoFit/>
          </a:bodyPr>
          <a:lstStyle/>
          <a:p>
            <a:pPr>
              <a:spcBef>
                <a:spcPts val="1200"/>
              </a:spcBef>
            </a:pPr>
            <a:r>
              <a:rPr lang="en-US" sz="2800" b="1" dirty="0"/>
              <a:t>Identify each figure. </a:t>
            </a:r>
            <a:endParaRPr lang="en-US" sz="2800" dirty="0"/>
          </a:p>
          <a:p>
            <a:pPr>
              <a:spcBef>
                <a:spcPts val="1200"/>
              </a:spcBef>
            </a:pPr>
            <a:r>
              <a:rPr lang="en-US" sz="2800" b="1" dirty="0">
                <a:latin typeface="Proxima Nova" panose="02000506030000020004" pitchFamily="50" charset="0"/>
              </a:rPr>
              <a:t>1. 		</a:t>
            </a:r>
            <a:r>
              <a:rPr lang="en-IN" sz="2800" dirty="0">
                <a:solidFill>
                  <a:schemeClr val="tx2"/>
                </a:solidFill>
              </a:rPr>
              <a:t>			</a:t>
            </a:r>
            <a:r>
              <a:rPr lang="en-US" sz="2800" b="1" dirty="0">
                <a:latin typeface="Proxima Nova" panose="02000506030000020004" pitchFamily="50" charset="0"/>
              </a:rPr>
              <a:t> 2. </a:t>
            </a:r>
            <a:r>
              <a:rPr lang="en-US" sz="2800" dirty="0">
                <a:solidFill>
                  <a:schemeClr val="tx2"/>
                </a:solidFill>
              </a:rPr>
              <a:t> </a:t>
            </a:r>
            <a:endParaRPr lang="en-US" sz="2800" b="1" dirty="0">
              <a:solidFill>
                <a:srgbClr val="FF0000"/>
              </a:solidFill>
              <a:latin typeface="Proxima Nova" panose="02000506030000020004" pitchFamily="50" charset="0"/>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95" y="1790800"/>
            <a:ext cx="2407354" cy="20030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837" y="1790800"/>
            <a:ext cx="1582818" cy="2492972"/>
          </a:xfrm>
          <a:prstGeom prst="rect">
            <a:avLst/>
          </a:prstGeom>
        </p:spPr>
      </p:pic>
    </p:spTree>
    <p:extLst>
      <p:ext uri="{BB962C8B-B14F-4D97-AF65-F5344CB8AC3E}">
        <p14:creationId xmlns:p14="http://schemas.microsoft.com/office/powerpoint/2010/main" val="122085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Model Three-Dimensional Figures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7834565" cy="294625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beverage container can be modeled by a </a:t>
            </a:r>
            <a:r>
              <a:rPr lang="en-IN" sz="2800" dirty="0"/>
              <a:t>cylinder</a:t>
            </a:r>
            <a:r>
              <a:rPr lang="en-US" sz="2800" dirty="0"/>
              <a:t>. Because the model has a curved surface it </a:t>
            </a:r>
            <a:r>
              <a:rPr lang="en-IN" sz="2800" dirty="0"/>
              <a:t>is not</a:t>
            </a:r>
            <a:r>
              <a:rPr lang="en-IN" sz="2800" b="1" dirty="0"/>
              <a:t> </a:t>
            </a:r>
            <a:r>
              <a:rPr lang="en-US" sz="2800" dirty="0"/>
              <a:t>a polyhedron. </a:t>
            </a:r>
            <a:endParaRPr lang="en-US" sz="2800" b="1" dirty="0"/>
          </a:p>
        </p:txBody>
      </p:sp>
      <p:pic>
        <p:nvPicPr>
          <p:cNvPr id="5" name="Picture 3">
            <a:extLst>
              <a:ext uri="{FF2B5EF4-FFF2-40B4-BE49-F238E27FC236}">
                <a16:creationId xmlns:a16="http://schemas.microsoft.com/office/drawing/2014/main" id="{D8A69F28-16B9-4868-9E23-2F8FB41DD5F8}"/>
              </a:ext>
            </a:extLst>
          </p:cNvPr>
          <p:cNvPicPr>
            <a:picLocks noChangeAspect="1"/>
          </p:cNvPicPr>
          <p:nvPr/>
        </p:nvPicPr>
        <p:blipFill>
          <a:blip r:embed="rId2"/>
          <a:stretch>
            <a:fillRect/>
          </a:stretch>
        </p:blipFill>
        <p:spPr>
          <a:xfrm>
            <a:off x="9121886" y="1921397"/>
            <a:ext cx="1635747" cy="3854370"/>
          </a:xfrm>
          <a:prstGeom prst="rect">
            <a:avLst/>
          </a:prstGeom>
        </p:spPr>
      </p:pic>
    </p:spTree>
    <p:extLst>
      <p:ext uri="{BB962C8B-B14F-4D97-AF65-F5344CB8AC3E}">
        <p14:creationId xmlns:p14="http://schemas.microsoft.com/office/powerpoint/2010/main" val="140250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903327" cy="38755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Often a geometric figure is used to model a real-world object to estimate a measurement. </a:t>
            </a:r>
            <a:r>
              <a:rPr lang="en-US" sz="2800" b="1" dirty="0">
                <a:solidFill>
                  <a:schemeClr val="tx1"/>
                </a:solidFill>
              </a:rPr>
              <a:t>Surface area</a:t>
            </a:r>
            <a:r>
              <a:rPr lang="en-US" sz="2800" b="1" dirty="0"/>
              <a:t> </a:t>
            </a:r>
            <a:r>
              <a:rPr lang="en-US" sz="2800" dirty="0"/>
              <a:t>is the sum of the areas of all faces and side surfaces of a three-dimensional figure. </a:t>
            </a:r>
            <a:r>
              <a:rPr lang="en-US" sz="2800" b="1" dirty="0">
                <a:solidFill>
                  <a:schemeClr val="tx1"/>
                </a:solidFill>
              </a:rPr>
              <a:t>Volume</a:t>
            </a:r>
            <a:r>
              <a:rPr lang="en-US" sz="2800" b="1" dirty="0"/>
              <a:t> </a:t>
            </a:r>
            <a:r>
              <a:rPr lang="en-US" sz="2800" dirty="0"/>
              <a:t>is the measure of the amount of space enclosed by a three-dimensional figure. The surface area of a right pyramid or right cone can be found by using the slant height of the figure. The </a:t>
            </a:r>
            <a:r>
              <a:rPr lang="en-US" sz="2800" b="1" dirty="0">
                <a:solidFill>
                  <a:schemeClr val="tx1"/>
                </a:solidFill>
              </a:rPr>
              <a:t>slant height of a pyramid or cone</a:t>
            </a:r>
            <a:r>
              <a:rPr lang="en-US" sz="2800" b="1" dirty="0"/>
              <a:t> </a:t>
            </a:r>
            <a:r>
              <a:rPr lang="en-US" sz="2800" dirty="0"/>
              <a:t>is the length of a segment with one endpoint on the base edge of the figure and the other at the vertex. </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Measuring Three-Dimensional Figures </a:t>
            </a:r>
          </a:p>
        </p:txBody>
      </p:sp>
    </p:spTree>
    <p:extLst>
      <p:ext uri="{BB962C8B-B14F-4D97-AF65-F5344CB8AC3E}">
        <p14:creationId xmlns:p14="http://schemas.microsoft.com/office/powerpoint/2010/main" val="418036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4"/>
            <a:ext cx="9992974" cy="38755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To find the surface area or volume of a sphere, you must use the radius or diameter of the sphere. The </a:t>
            </a:r>
            <a:r>
              <a:rPr lang="en-US" sz="2800" b="1" dirty="0">
                <a:solidFill>
                  <a:schemeClr val="tx1"/>
                </a:solidFill>
              </a:rPr>
              <a:t>radius of a sphere</a:t>
            </a:r>
            <a:r>
              <a:rPr lang="en-US" sz="2800" b="1" dirty="0"/>
              <a:t> </a:t>
            </a:r>
            <a:r>
              <a:rPr lang="en-US" sz="2800" dirty="0"/>
              <a:t>is a line segment from the center to a point on the sphere. The </a:t>
            </a:r>
            <a:r>
              <a:rPr lang="en-US" sz="2800" b="1" dirty="0">
                <a:solidFill>
                  <a:schemeClr val="tx1"/>
                </a:solidFill>
              </a:rPr>
              <a:t>diameter of a</a:t>
            </a:r>
            <a:r>
              <a:rPr lang="en-US" sz="2800" b="1" dirty="0"/>
              <a:t> </a:t>
            </a:r>
            <a:r>
              <a:rPr lang="en-US" sz="2800" b="1" dirty="0">
                <a:solidFill>
                  <a:schemeClr val="tx1"/>
                </a:solidFill>
              </a:rPr>
              <a:t>sphere</a:t>
            </a:r>
            <a:r>
              <a:rPr lang="en-US" sz="2800" b="1" dirty="0"/>
              <a:t> </a:t>
            </a:r>
            <a:r>
              <a:rPr lang="en-US" sz="2800" dirty="0"/>
              <a:t>is a line segment that passes through the center of the sphere with endpoints on the sphere.</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Measuring Three-Dimensional Figures </a:t>
            </a:r>
          </a:p>
        </p:txBody>
      </p:sp>
    </p:spTree>
    <p:extLst>
      <p:ext uri="{BB962C8B-B14F-4D97-AF65-F5344CB8AC3E}">
        <p14:creationId xmlns:p14="http://schemas.microsoft.com/office/powerpoint/2010/main" val="288275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0526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Measuring Three-Dimensional Figures </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614237108"/>
                  </p:ext>
                </p:extLst>
              </p:nvPr>
            </p:nvGraphicFramePr>
            <p:xfrm>
              <a:off x="459872" y="1472454"/>
              <a:ext cx="11499046" cy="4858864"/>
            </p:xfrm>
            <a:graphic>
              <a:graphicData uri="http://schemas.openxmlformats.org/drawingml/2006/table">
                <a:tbl>
                  <a:tblPr firstRow="1" bandRow="1">
                    <a:tableStyleId>{5C22544A-7EE6-4342-B048-85BDC9FD1C3A}</a:tableStyleId>
                  </a:tblPr>
                  <a:tblGrid>
                    <a:gridCol w="4010528">
                      <a:extLst>
                        <a:ext uri="{9D8B030D-6E8A-4147-A177-3AD203B41FA5}">
                          <a16:colId xmlns:a16="http://schemas.microsoft.com/office/drawing/2014/main" val="585435570"/>
                        </a:ext>
                      </a:extLst>
                    </a:gridCol>
                    <a:gridCol w="4165600">
                      <a:extLst>
                        <a:ext uri="{9D8B030D-6E8A-4147-A177-3AD203B41FA5}">
                          <a16:colId xmlns:a16="http://schemas.microsoft.com/office/drawing/2014/main" val="2291091789"/>
                        </a:ext>
                      </a:extLst>
                    </a:gridCol>
                    <a:gridCol w="3322918">
                      <a:extLst>
                        <a:ext uri="{9D8B030D-6E8A-4147-A177-3AD203B41FA5}">
                          <a16:colId xmlns:a16="http://schemas.microsoft.com/office/drawing/2014/main" val="346258777"/>
                        </a:ext>
                      </a:extLst>
                    </a:gridCol>
                  </a:tblGrid>
                  <a:tr h="639771">
                    <a:tc>
                      <a:txBody>
                        <a:bodyPr/>
                        <a:lstStyle/>
                        <a:p>
                          <a:pPr algn="ctr"/>
                          <a:r>
                            <a:rPr lang="en-US" sz="2800" b="1" kern="1200" dirty="0">
                              <a:solidFill>
                                <a:schemeClr val="tx1"/>
                              </a:solidFill>
                              <a:latin typeface="+mn-lt"/>
                              <a:ea typeface="+mn-ea"/>
                              <a:cs typeface="+mn-cs"/>
                            </a:rPr>
                            <a:t>Prism</a:t>
                          </a:r>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kern="1200" dirty="0">
                              <a:solidFill>
                                <a:schemeClr val="tx1"/>
                              </a:solidFill>
                              <a:latin typeface="+mn-lt"/>
                              <a:ea typeface="+mn-ea"/>
                              <a:cs typeface="+mn-cs"/>
                            </a:rPr>
                            <a:t>Right Regular Pyramid</a:t>
                          </a: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kern="1200" dirty="0">
                              <a:solidFill>
                                <a:schemeClr val="tx1"/>
                              </a:solidFill>
                              <a:latin typeface="+mn-lt"/>
                              <a:ea typeface="+mn-ea"/>
                              <a:cs typeface="+mn-cs"/>
                            </a:rPr>
                            <a:t>Cylinder</a:t>
                          </a:r>
                          <a:endParaRPr lang="en-IN"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2261062"/>
                      </a:ext>
                    </a:extLst>
                  </a:tr>
                  <a:tr h="1635023">
                    <a:tc>
                      <a:txBody>
                        <a:bodyPr/>
                        <a:lstStyle/>
                        <a:p>
                          <a:endParaRPr lang="en-IN" sz="26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969408"/>
                      </a:ext>
                    </a:extLst>
                  </a:tr>
                  <a:tr h="639771">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a:t>
                          </a:r>
                          <a:r>
                            <a:rPr lang="en-IN" sz="2600" b="0" i="1" u="none" strike="noStrike" kern="1200" baseline="0" dirty="0" err="1">
                              <a:solidFill>
                                <a:schemeClr val="tx2"/>
                              </a:solidFill>
                              <a:latin typeface="+mn-lt"/>
                              <a:ea typeface="+mn-ea"/>
                              <a:cs typeface="+mn-cs"/>
                            </a:rPr>
                            <a:t>Ph</a:t>
                          </a:r>
                          <a:r>
                            <a:rPr lang="en-IN" sz="2600" b="0" i="1" u="none" strike="noStrike" kern="1200" baseline="0" dirty="0">
                              <a:solidFill>
                                <a:schemeClr val="tx2"/>
                              </a:solidFill>
                              <a:latin typeface="+mn-lt"/>
                              <a:ea typeface="+mn-ea"/>
                              <a:cs typeface="+mn-cs"/>
                            </a:rPr>
                            <a:t> </a:t>
                          </a:r>
                          <a:r>
                            <a:rPr lang="en-IN" sz="2600" b="0" i="0" u="none" strike="noStrike" kern="1200" baseline="0" dirty="0">
                              <a:solidFill>
                                <a:schemeClr val="tx2"/>
                              </a:solidFill>
                              <a:latin typeface="+mn-lt"/>
                              <a:ea typeface="+mn-ea"/>
                              <a:cs typeface="+mn-cs"/>
                            </a:rPr>
                            <a:t>+ 2</a:t>
                          </a: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a:t>
                          </a:r>
                          <a14:m>
                            <m:oMath xmlns:m="http://schemas.openxmlformats.org/officeDocument/2006/math">
                              <m:f>
                                <m:fPr>
                                  <m:ctrlPr>
                                    <a:rPr lang="en-US" sz="2600" b="0" i="1" smtClean="0">
                                      <a:solidFill>
                                        <a:schemeClr val="tx2"/>
                                      </a:solidFill>
                                      <a:latin typeface="Cambria Math" panose="02040503050406030204" pitchFamily="18" charset="0"/>
                                      <a:ea typeface="Cambria Math" panose="02040503050406030204" pitchFamily="18" charset="0"/>
                                    </a:rPr>
                                  </m:ctrlPr>
                                </m:fPr>
                                <m:num>
                                  <m:r>
                                    <a:rPr lang="en-US" sz="2600" b="0" i="1" smtClean="0">
                                      <a:solidFill>
                                        <a:schemeClr val="tx2"/>
                                      </a:solidFill>
                                      <a:latin typeface="Cambria Math" panose="02040503050406030204" pitchFamily="18" charset="0"/>
                                      <a:ea typeface="Cambria Math" panose="02040503050406030204" pitchFamily="18" charset="0"/>
                                    </a:rPr>
                                    <m:t>1</m:t>
                                  </m:r>
                                </m:num>
                                <m:den>
                                  <m:r>
                                    <a:rPr lang="en-US" sz="2600" b="0" i="1" smtClean="0">
                                      <a:solidFill>
                                        <a:schemeClr val="tx2"/>
                                      </a:solidFill>
                                      <a:latin typeface="Cambria Math" panose="02040503050406030204" pitchFamily="18" charset="0"/>
                                      <a:ea typeface="Cambria Math" panose="02040503050406030204" pitchFamily="18" charset="0"/>
                                    </a:rPr>
                                    <m:t>2</m:t>
                                  </m:r>
                                </m:den>
                              </m:f>
                            </m:oMath>
                          </a14:m>
                          <a:r>
                            <a:rPr lang="en-IN" sz="2600" b="0" i="1" u="none" strike="noStrike" kern="1200" baseline="0" dirty="0">
                              <a:solidFill>
                                <a:schemeClr val="tx2"/>
                              </a:solidFill>
                              <a:latin typeface="+mn-lt"/>
                              <a:ea typeface="+mn-ea"/>
                              <a:cs typeface="+mn-cs"/>
                            </a:rPr>
                            <a:t>Pℓ </a:t>
                          </a:r>
                          <a:r>
                            <a:rPr lang="en-IN" sz="2600" b="0" i="0" u="none" strike="noStrike" kern="1200" baseline="0" dirty="0">
                              <a:solidFill>
                                <a:schemeClr val="tx2"/>
                              </a:solidFill>
                              <a:latin typeface="+mn-lt"/>
                              <a:ea typeface="+mn-ea"/>
                              <a:cs typeface="+mn-cs"/>
                            </a:rPr>
                            <a:t>+ </a:t>
                          </a:r>
                          <a:r>
                            <a:rPr lang="en-IN" sz="2600" b="0" i="1" u="none" strike="noStrike" kern="1200" baseline="0" dirty="0">
                              <a:solidFill>
                                <a:schemeClr val="tx2"/>
                              </a:solidFill>
                              <a:latin typeface="+mn-lt"/>
                              <a:ea typeface="+mn-ea"/>
                              <a:cs typeface="+mn-cs"/>
                            </a:rPr>
                            <a:t>B</a:t>
                          </a:r>
                          <a:endParaRPr lang="en-IN"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2</a:t>
                          </a:r>
                          <a:r>
                            <a:rPr lang="el-GR" sz="2600" b="0" i="0" u="none" strike="noStrike" kern="1200" baseline="0" dirty="0">
                              <a:solidFill>
                                <a:schemeClr val="tx2"/>
                              </a:solidFill>
                              <a:latin typeface="+mn-lt"/>
                              <a:ea typeface="+mn-ea"/>
                              <a:cs typeface="+mn-cs"/>
                            </a:rPr>
                            <a:t>π</a:t>
                          </a:r>
                          <a:r>
                            <a:rPr lang="en-IN" sz="2600" b="0" i="1" u="none" strike="noStrike" kern="1200" baseline="0" dirty="0">
                              <a:solidFill>
                                <a:schemeClr val="tx2"/>
                              </a:solidFill>
                              <a:latin typeface="+mn-lt"/>
                              <a:ea typeface="+mn-ea"/>
                              <a:cs typeface="+mn-cs"/>
                            </a:rPr>
                            <a:t>rh </a:t>
                          </a:r>
                          <a:r>
                            <a:rPr lang="en-IN" sz="2600" b="0" i="0" u="none" strike="noStrike" kern="1200" baseline="0" dirty="0">
                              <a:solidFill>
                                <a:schemeClr val="tx2"/>
                              </a:solidFill>
                              <a:latin typeface="+mn-lt"/>
                              <a:ea typeface="+mn-ea"/>
                              <a:cs typeface="+mn-cs"/>
                            </a:rPr>
                            <a:t>+ 2</a:t>
                          </a:r>
                          <a:r>
                            <a:rPr lang="el-GR" sz="2600" b="0" i="0" u="none" strike="noStrike" kern="1200" baseline="0" dirty="0">
                              <a:solidFill>
                                <a:schemeClr val="tx2"/>
                              </a:solidFill>
                              <a:latin typeface="+mn-lt"/>
                              <a:ea typeface="+mn-ea"/>
                              <a:cs typeface="+mn-cs"/>
                            </a:rPr>
                            <a:t>π</a:t>
                          </a:r>
                          <a:r>
                            <a:rPr lang="en-IN" sz="2600" b="0" i="1" u="none" strike="noStrike" kern="1200" baseline="0" dirty="0">
                              <a:solidFill>
                                <a:schemeClr val="tx2"/>
                              </a:solidFill>
                              <a:latin typeface="+mn-lt"/>
                              <a:ea typeface="+mn-ea"/>
                              <a:cs typeface="+mn-cs"/>
                            </a:rPr>
                            <a:t>r²</a:t>
                          </a:r>
                          <a:endParaRPr lang="en-IN" sz="2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2439609"/>
                      </a:ext>
                    </a:extLst>
                  </a:tr>
                  <a:tr h="370840">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a:t>
                          </a:r>
                          <a:r>
                            <a:rPr lang="en-IN" sz="2600" b="0" i="1" u="none" strike="noStrike" kern="1200" baseline="0" dirty="0" err="1">
                              <a:solidFill>
                                <a:schemeClr val="tx2"/>
                              </a:solidFill>
                              <a:latin typeface="+mn-lt"/>
                              <a:ea typeface="+mn-ea"/>
                              <a:cs typeface="+mn-cs"/>
                            </a:rPr>
                            <a:t>Bh</a:t>
                          </a:r>
                          <a:endParaRPr lang="en-IN" sz="2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a:t>
                          </a:r>
                          <a14:m>
                            <m:oMath xmlns:m="http://schemas.openxmlformats.org/officeDocument/2006/math">
                              <m:f>
                                <m:fPr>
                                  <m:ctrlPr>
                                    <a:rPr lang="en-US" sz="2600" b="0" i="1" smtClean="0">
                                      <a:solidFill>
                                        <a:schemeClr val="tx2"/>
                                      </a:solidFill>
                                      <a:latin typeface="Cambria Math" panose="02040503050406030204" pitchFamily="18" charset="0"/>
                                      <a:ea typeface="Cambria Math" panose="02040503050406030204" pitchFamily="18" charset="0"/>
                                    </a:rPr>
                                  </m:ctrlPr>
                                </m:fPr>
                                <m:num>
                                  <m:r>
                                    <a:rPr lang="en-US" sz="2600" b="0" i="1" smtClean="0">
                                      <a:solidFill>
                                        <a:schemeClr val="tx2"/>
                                      </a:solidFill>
                                      <a:latin typeface="Cambria Math" panose="02040503050406030204" pitchFamily="18" charset="0"/>
                                      <a:ea typeface="Cambria Math" panose="02040503050406030204" pitchFamily="18" charset="0"/>
                                    </a:rPr>
                                    <m:t>1</m:t>
                                  </m:r>
                                </m:num>
                                <m:den>
                                  <m:r>
                                    <a:rPr lang="en-US" sz="2600" b="0" i="1" smtClean="0">
                                      <a:solidFill>
                                        <a:schemeClr val="tx2"/>
                                      </a:solidFill>
                                      <a:latin typeface="Cambria Math" panose="02040503050406030204" pitchFamily="18" charset="0"/>
                                      <a:ea typeface="Cambria Math" panose="02040503050406030204" pitchFamily="18" charset="0"/>
                                    </a:rPr>
                                    <m:t>3</m:t>
                                  </m:r>
                                </m:den>
                              </m:f>
                            </m:oMath>
                          </a14:m>
                          <a:r>
                            <a:rPr lang="en-IN" sz="2600" b="0" i="1" u="none" strike="noStrike" kern="1200" baseline="0" dirty="0">
                              <a:solidFill>
                                <a:schemeClr val="tx2"/>
                              </a:solidFill>
                              <a:latin typeface="+mn-lt"/>
                              <a:ea typeface="+mn-ea"/>
                              <a:cs typeface="+mn-cs"/>
                            </a:rPr>
                            <a:t>Bh</a:t>
                          </a:r>
                          <a:r>
                            <a:rPr lang="en-IN" sz="26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a:t>
                          </a:r>
                          <a:r>
                            <a:rPr lang="el-GR" sz="2600" b="0" i="0" u="none" strike="noStrike" kern="1200" baseline="0" dirty="0">
                              <a:solidFill>
                                <a:schemeClr val="tx2"/>
                              </a:solidFill>
                              <a:latin typeface="+mn-lt"/>
                              <a:ea typeface="+mn-ea"/>
                              <a:cs typeface="+mn-cs"/>
                            </a:rPr>
                            <a:t>π</a:t>
                          </a:r>
                          <a:r>
                            <a:rPr lang="en-IN" sz="2600" b="0" i="1" u="none" strike="noStrike" kern="1200" baseline="0" dirty="0">
                              <a:solidFill>
                                <a:schemeClr val="tx2"/>
                              </a:solidFill>
                              <a:latin typeface="+mn-lt"/>
                              <a:ea typeface="+mn-ea"/>
                              <a:cs typeface="+mn-cs"/>
                            </a:rPr>
                            <a:t>r²h</a:t>
                          </a:r>
                          <a:r>
                            <a:rPr lang="en-IN" sz="26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5664559"/>
                      </a:ext>
                    </a:extLst>
                  </a:tr>
                  <a:tr h="370840">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total surface area 	</a:t>
                          </a:r>
                        </a:p>
                        <a:p>
                          <a:r>
                            <a:rPr lang="en-US" sz="2600" b="0" i="1" u="none" strike="noStrike" kern="1200" baseline="0" dirty="0">
                              <a:solidFill>
                                <a:schemeClr val="tx2"/>
                              </a:solidFill>
                              <a:latin typeface="+mn-lt"/>
                              <a:ea typeface="+mn-ea"/>
                              <a:cs typeface="+mn-cs"/>
                            </a:rPr>
                            <a:t>P </a:t>
                          </a:r>
                          <a:r>
                            <a:rPr lang="en-US" sz="2600" b="0" i="0" u="none" strike="noStrike" kern="1200" baseline="0" dirty="0">
                              <a:solidFill>
                                <a:schemeClr val="tx2"/>
                              </a:solidFill>
                              <a:latin typeface="+mn-lt"/>
                              <a:ea typeface="+mn-ea"/>
                              <a:cs typeface="+mn-cs"/>
                            </a:rPr>
                            <a:t>= perimeter of the base </a:t>
                          </a:r>
                        </a:p>
                        <a:p>
                          <a:r>
                            <a:rPr lang="en-IN" sz="2600" b="0" i="1" u="none" strike="noStrike" kern="1200" baseline="0" dirty="0">
                              <a:solidFill>
                                <a:schemeClr val="tx2"/>
                              </a:solidFill>
                              <a:latin typeface="+mn-lt"/>
                              <a:ea typeface="+mn-ea"/>
                              <a:cs typeface="+mn-cs"/>
                            </a:rPr>
                            <a:t>r </a:t>
                          </a:r>
                          <a:r>
                            <a:rPr lang="en-IN" sz="2600" b="0" i="0" u="none" strike="noStrike" kern="1200" baseline="0" dirty="0">
                              <a:solidFill>
                                <a:schemeClr val="tx2"/>
                              </a:solidFill>
                              <a:latin typeface="+mn-lt"/>
                              <a:ea typeface="+mn-ea"/>
                              <a:cs typeface="+mn-cs"/>
                            </a:rPr>
                            <a:t>= radius </a:t>
                          </a:r>
                          <a:r>
                            <a:rPr lang="en-IN" sz="26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volume</a:t>
                          </a:r>
                        </a:p>
                        <a:p>
                          <a:pPr marL="0" marR="0" indent="0" algn="l" defTabSz="914400" rtl="0" eaLnBrk="1" fontAlgn="auto" latinLnBrk="0" hangingPunct="1">
                            <a:lnSpc>
                              <a:spcPct val="100000"/>
                            </a:lnSpc>
                            <a:spcBef>
                              <a:spcPts val="0"/>
                            </a:spcBef>
                            <a:spcAft>
                              <a:spcPts val="0"/>
                            </a:spcAft>
                            <a:buClrTx/>
                            <a:buSzTx/>
                            <a:buFontTx/>
                            <a:buNone/>
                            <a:tabLst/>
                            <a:defRPr/>
                          </a:pP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 area of base </a:t>
                          </a:r>
                          <a:r>
                            <a:rPr lang="en-IN" sz="2600" b="0" i="0" u="none" strike="noStrike" kern="1200" baseline="0" dirty="0">
                              <a:solidFill>
                                <a:schemeClr val="dk1"/>
                              </a:solidFill>
                              <a:latin typeface="+mn-lt"/>
                              <a:ea typeface="+mn-ea"/>
                              <a:cs typeface="+mn-cs"/>
                            </a:rPr>
                            <a:t>	</a:t>
                          </a:r>
                        </a:p>
                        <a:p>
                          <a:endParaRPr lang="en-IN" sz="26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600" b="0" i="1" u="none" strike="noStrike" kern="1200" baseline="0" dirty="0">
                              <a:solidFill>
                                <a:schemeClr val="tx2"/>
                              </a:solidFill>
                              <a:latin typeface="+mn-lt"/>
                              <a:ea typeface="+mn-ea"/>
                              <a:cs typeface="+mn-cs"/>
                            </a:rPr>
                            <a:t>h </a:t>
                          </a:r>
                          <a:r>
                            <a:rPr lang="en-US" sz="2600" b="0" i="0" u="none" strike="noStrike" kern="1200" baseline="0" dirty="0">
                              <a:solidFill>
                                <a:schemeClr val="tx2"/>
                              </a:solidFill>
                              <a:latin typeface="+mn-lt"/>
                              <a:ea typeface="+mn-ea"/>
                              <a:cs typeface="+mn-cs"/>
                            </a:rPr>
                            <a:t>= height of a solid</a:t>
                          </a:r>
                        </a:p>
                        <a:p>
                          <a:r>
                            <a:rPr lang="en-IN" sz="2600" b="0" i="1" u="none" strike="noStrike" kern="1200" baseline="0" dirty="0">
                              <a:solidFill>
                                <a:schemeClr val="tx2"/>
                              </a:solidFill>
                              <a:latin typeface="+mn-lt"/>
                              <a:ea typeface="+mn-ea"/>
                              <a:cs typeface="+mn-cs"/>
                            </a:rPr>
                            <a:t>ℓ </a:t>
                          </a:r>
                          <a:r>
                            <a:rPr lang="en-IN" sz="2600" b="0" i="0" u="none" strike="noStrike" kern="1200" baseline="0" dirty="0">
                              <a:solidFill>
                                <a:schemeClr val="tx2"/>
                              </a:solidFill>
                              <a:latin typeface="+mn-lt"/>
                              <a:ea typeface="+mn-ea"/>
                              <a:cs typeface="+mn-cs"/>
                            </a:rPr>
                            <a:t>= slant height</a:t>
                          </a:r>
                          <a:endParaRPr lang="en-IN" sz="2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351178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14237108"/>
                  </p:ext>
                </p:extLst>
              </p:nvPr>
            </p:nvGraphicFramePr>
            <p:xfrm>
              <a:off x="459872" y="1472454"/>
              <a:ext cx="11499046" cy="4858864"/>
            </p:xfrm>
            <a:graphic>
              <a:graphicData uri="http://schemas.openxmlformats.org/drawingml/2006/table">
                <a:tbl>
                  <a:tblPr firstRow="1" bandRow="1">
                    <a:tableStyleId>{5C22544A-7EE6-4342-B048-85BDC9FD1C3A}</a:tableStyleId>
                  </a:tblPr>
                  <a:tblGrid>
                    <a:gridCol w="4010528">
                      <a:extLst>
                        <a:ext uri="{9D8B030D-6E8A-4147-A177-3AD203B41FA5}">
                          <a16:colId xmlns:a16="http://schemas.microsoft.com/office/drawing/2014/main" val="585435570"/>
                        </a:ext>
                      </a:extLst>
                    </a:gridCol>
                    <a:gridCol w="4165600">
                      <a:extLst>
                        <a:ext uri="{9D8B030D-6E8A-4147-A177-3AD203B41FA5}">
                          <a16:colId xmlns:a16="http://schemas.microsoft.com/office/drawing/2014/main" val="2291091789"/>
                        </a:ext>
                      </a:extLst>
                    </a:gridCol>
                    <a:gridCol w="3322918">
                      <a:extLst>
                        <a:ext uri="{9D8B030D-6E8A-4147-A177-3AD203B41FA5}">
                          <a16:colId xmlns:a16="http://schemas.microsoft.com/office/drawing/2014/main" val="346258777"/>
                        </a:ext>
                      </a:extLst>
                    </a:gridCol>
                  </a:tblGrid>
                  <a:tr h="639771">
                    <a:tc>
                      <a:txBody>
                        <a:bodyPr/>
                        <a:lstStyle/>
                        <a:p>
                          <a:pPr algn="ctr"/>
                          <a:r>
                            <a:rPr lang="en-US" sz="2800" b="1" kern="1200" dirty="0">
                              <a:solidFill>
                                <a:schemeClr val="tx1"/>
                              </a:solidFill>
                              <a:latin typeface="+mn-lt"/>
                              <a:ea typeface="+mn-ea"/>
                              <a:cs typeface="+mn-cs"/>
                            </a:rPr>
                            <a:t>Prism</a:t>
                          </a:r>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kern="1200" dirty="0">
                              <a:solidFill>
                                <a:schemeClr val="tx1"/>
                              </a:solidFill>
                              <a:latin typeface="+mn-lt"/>
                              <a:ea typeface="+mn-ea"/>
                              <a:cs typeface="+mn-cs"/>
                            </a:rPr>
                            <a:t>Right Regular Pyramid</a:t>
                          </a: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kern="1200" dirty="0">
                              <a:solidFill>
                                <a:schemeClr val="tx1"/>
                              </a:solidFill>
                              <a:latin typeface="+mn-lt"/>
                              <a:ea typeface="+mn-ea"/>
                              <a:cs typeface="+mn-cs"/>
                            </a:rPr>
                            <a:t>Cylinder</a:t>
                          </a:r>
                          <a:endParaRPr lang="en-IN"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2261062"/>
                      </a:ext>
                    </a:extLst>
                  </a:tr>
                  <a:tr h="1635023">
                    <a:tc>
                      <a:txBody>
                        <a:bodyPr/>
                        <a:lstStyle/>
                        <a:p>
                          <a:endParaRPr lang="en-IN" sz="26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969408"/>
                      </a:ext>
                    </a:extLst>
                  </a:tr>
                  <a:tr h="650939">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a:t>
                          </a:r>
                          <a:r>
                            <a:rPr lang="en-IN" sz="2600" b="0" i="1" u="none" strike="noStrike" kern="1200" baseline="0" dirty="0" err="1">
                              <a:solidFill>
                                <a:schemeClr val="tx2"/>
                              </a:solidFill>
                              <a:latin typeface="+mn-lt"/>
                              <a:ea typeface="+mn-ea"/>
                              <a:cs typeface="+mn-cs"/>
                            </a:rPr>
                            <a:t>Ph</a:t>
                          </a:r>
                          <a:r>
                            <a:rPr lang="en-IN" sz="2600" b="0" i="1" u="none" strike="noStrike" kern="1200" baseline="0" dirty="0">
                              <a:solidFill>
                                <a:schemeClr val="tx2"/>
                              </a:solidFill>
                              <a:latin typeface="+mn-lt"/>
                              <a:ea typeface="+mn-ea"/>
                              <a:cs typeface="+mn-cs"/>
                            </a:rPr>
                            <a:t> </a:t>
                          </a:r>
                          <a:r>
                            <a:rPr lang="en-IN" sz="2600" b="0" i="0" u="none" strike="noStrike" kern="1200" baseline="0" dirty="0">
                              <a:solidFill>
                                <a:schemeClr val="tx2"/>
                              </a:solidFill>
                              <a:latin typeface="+mn-lt"/>
                              <a:ea typeface="+mn-ea"/>
                              <a:cs typeface="+mn-cs"/>
                            </a:rPr>
                            <a:t>+ 2</a:t>
                          </a: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45" t="-358879" r="-79971" b="-319626"/>
                          </a:stretch>
                        </a:blipFill>
                      </a:tcPr>
                    </a:tc>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2</a:t>
                          </a:r>
                          <a:r>
                            <a:rPr lang="el-GR" sz="2600" b="0" i="0" u="none" strike="noStrike" kern="1200" baseline="0" dirty="0">
                              <a:solidFill>
                                <a:schemeClr val="tx2"/>
                              </a:solidFill>
                              <a:latin typeface="+mn-lt"/>
                              <a:ea typeface="+mn-ea"/>
                              <a:cs typeface="+mn-cs"/>
                            </a:rPr>
                            <a:t>π</a:t>
                          </a:r>
                          <a:r>
                            <a:rPr lang="en-IN" sz="2600" b="0" i="1" u="none" strike="noStrike" kern="1200" baseline="0" dirty="0">
                              <a:solidFill>
                                <a:schemeClr val="tx2"/>
                              </a:solidFill>
                              <a:latin typeface="+mn-lt"/>
                              <a:ea typeface="+mn-ea"/>
                              <a:cs typeface="+mn-cs"/>
                            </a:rPr>
                            <a:t>rh </a:t>
                          </a:r>
                          <a:r>
                            <a:rPr lang="en-IN" sz="2600" b="0" i="0" u="none" strike="noStrike" kern="1200" baseline="0" dirty="0">
                              <a:solidFill>
                                <a:schemeClr val="tx2"/>
                              </a:solidFill>
                              <a:latin typeface="+mn-lt"/>
                              <a:ea typeface="+mn-ea"/>
                              <a:cs typeface="+mn-cs"/>
                            </a:rPr>
                            <a:t>+ 2</a:t>
                          </a:r>
                          <a:r>
                            <a:rPr lang="el-GR" sz="2600" b="0" i="0" u="none" strike="noStrike" kern="1200" baseline="0" dirty="0">
                              <a:solidFill>
                                <a:schemeClr val="tx2"/>
                              </a:solidFill>
                              <a:latin typeface="+mn-lt"/>
                              <a:ea typeface="+mn-ea"/>
                              <a:cs typeface="+mn-cs"/>
                            </a:rPr>
                            <a:t>π</a:t>
                          </a:r>
                          <a:r>
                            <a:rPr lang="en-IN" sz="2600" b="0" i="1" u="none" strike="noStrike" kern="1200" baseline="0" dirty="0">
                              <a:solidFill>
                                <a:schemeClr val="tx2"/>
                              </a:solidFill>
                              <a:latin typeface="+mn-lt"/>
                              <a:ea typeface="+mn-ea"/>
                              <a:cs typeface="+mn-cs"/>
                            </a:rPr>
                            <a:t>r²</a:t>
                          </a:r>
                          <a:endParaRPr lang="en-IN" sz="2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2439609"/>
                      </a:ext>
                    </a:extLst>
                  </a:tr>
                  <a:tr h="652971">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a:t>
                          </a:r>
                          <a:r>
                            <a:rPr lang="en-IN" sz="2600" b="0" i="1" u="none" strike="noStrike" kern="1200" baseline="0" dirty="0" err="1">
                              <a:solidFill>
                                <a:schemeClr val="tx2"/>
                              </a:solidFill>
                              <a:latin typeface="+mn-lt"/>
                              <a:ea typeface="+mn-ea"/>
                              <a:cs typeface="+mn-cs"/>
                            </a:rPr>
                            <a:t>Bh</a:t>
                          </a:r>
                          <a:endParaRPr lang="en-IN" sz="2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96345" t="-458879" r="-79971" b="-219626"/>
                          </a:stretch>
                        </a:blipFill>
                      </a:tcPr>
                    </a:tc>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a:t>
                          </a:r>
                          <a:r>
                            <a:rPr lang="el-GR" sz="2600" b="0" i="0" u="none" strike="noStrike" kern="1200" baseline="0" dirty="0">
                              <a:solidFill>
                                <a:schemeClr val="tx2"/>
                              </a:solidFill>
                              <a:latin typeface="+mn-lt"/>
                              <a:ea typeface="+mn-ea"/>
                              <a:cs typeface="+mn-cs"/>
                            </a:rPr>
                            <a:t>π</a:t>
                          </a:r>
                          <a:r>
                            <a:rPr lang="en-IN" sz="2600" b="0" i="1" u="none" strike="noStrike" kern="1200" baseline="0" dirty="0">
                              <a:solidFill>
                                <a:schemeClr val="tx2"/>
                              </a:solidFill>
                              <a:latin typeface="+mn-lt"/>
                              <a:ea typeface="+mn-ea"/>
                              <a:cs typeface="+mn-cs"/>
                            </a:rPr>
                            <a:t>r²h</a:t>
                          </a:r>
                          <a:r>
                            <a:rPr lang="en-IN" sz="26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5664559"/>
                      </a:ext>
                    </a:extLst>
                  </a:tr>
                  <a:tr h="1280160">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total surface area 	</a:t>
                          </a:r>
                        </a:p>
                        <a:p>
                          <a:r>
                            <a:rPr lang="en-US" sz="2600" b="0" i="1" u="none" strike="noStrike" kern="1200" baseline="0" dirty="0">
                              <a:solidFill>
                                <a:schemeClr val="tx2"/>
                              </a:solidFill>
                              <a:latin typeface="+mn-lt"/>
                              <a:ea typeface="+mn-ea"/>
                              <a:cs typeface="+mn-cs"/>
                            </a:rPr>
                            <a:t>P </a:t>
                          </a:r>
                          <a:r>
                            <a:rPr lang="en-US" sz="2600" b="0" i="0" u="none" strike="noStrike" kern="1200" baseline="0" dirty="0">
                              <a:solidFill>
                                <a:schemeClr val="tx2"/>
                              </a:solidFill>
                              <a:latin typeface="+mn-lt"/>
                              <a:ea typeface="+mn-ea"/>
                              <a:cs typeface="+mn-cs"/>
                            </a:rPr>
                            <a:t>= perimeter of the base </a:t>
                          </a:r>
                        </a:p>
                        <a:p>
                          <a:r>
                            <a:rPr lang="en-IN" sz="2600" b="0" i="1" u="none" strike="noStrike" kern="1200" baseline="0" dirty="0">
                              <a:solidFill>
                                <a:schemeClr val="tx2"/>
                              </a:solidFill>
                              <a:latin typeface="+mn-lt"/>
                              <a:ea typeface="+mn-ea"/>
                              <a:cs typeface="+mn-cs"/>
                            </a:rPr>
                            <a:t>r </a:t>
                          </a:r>
                          <a:r>
                            <a:rPr lang="en-IN" sz="2600" b="0" i="0" u="none" strike="noStrike" kern="1200" baseline="0" dirty="0">
                              <a:solidFill>
                                <a:schemeClr val="tx2"/>
                              </a:solidFill>
                              <a:latin typeface="+mn-lt"/>
                              <a:ea typeface="+mn-ea"/>
                              <a:cs typeface="+mn-cs"/>
                            </a:rPr>
                            <a:t>= radius </a:t>
                          </a:r>
                          <a:r>
                            <a:rPr lang="en-IN" sz="26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volume</a:t>
                          </a:r>
                        </a:p>
                        <a:p>
                          <a:pPr marL="0" marR="0" indent="0" algn="l" defTabSz="914400" rtl="0" eaLnBrk="1" fontAlgn="auto" latinLnBrk="0" hangingPunct="1">
                            <a:lnSpc>
                              <a:spcPct val="100000"/>
                            </a:lnSpc>
                            <a:spcBef>
                              <a:spcPts val="0"/>
                            </a:spcBef>
                            <a:spcAft>
                              <a:spcPts val="0"/>
                            </a:spcAft>
                            <a:buClrTx/>
                            <a:buSzTx/>
                            <a:buFontTx/>
                            <a:buNone/>
                            <a:tabLst/>
                            <a:defRPr/>
                          </a:pP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 area of base </a:t>
                          </a:r>
                          <a:r>
                            <a:rPr lang="en-IN" sz="2600" b="0" i="0" u="none" strike="noStrike" kern="1200" baseline="0" dirty="0">
                              <a:solidFill>
                                <a:schemeClr val="dk1"/>
                              </a:solidFill>
                              <a:latin typeface="+mn-lt"/>
                              <a:ea typeface="+mn-ea"/>
                              <a:cs typeface="+mn-cs"/>
                            </a:rPr>
                            <a:t>	</a:t>
                          </a:r>
                        </a:p>
                        <a:p>
                          <a:endParaRPr lang="en-IN" sz="26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600" b="0" i="1" u="none" strike="noStrike" kern="1200" baseline="0" dirty="0">
                              <a:solidFill>
                                <a:schemeClr val="tx2"/>
                              </a:solidFill>
                              <a:latin typeface="+mn-lt"/>
                              <a:ea typeface="+mn-ea"/>
                              <a:cs typeface="+mn-cs"/>
                            </a:rPr>
                            <a:t>h </a:t>
                          </a:r>
                          <a:r>
                            <a:rPr lang="en-US" sz="2600" b="0" i="0" u="none" strike="noStrike" kern="1200" baseline="0" dirty="0">
                              <a:solidFill>
                                <a:schemeClr val="tx2"/>
                              </a:solidFill>
                              <a:latin typeface="+mn-lt"/>
                              <a:ea typeface="+mn-ea"/>
                              <a:cs typeface="+mn-cs"/>
                            </a:rPr>
                            <a:t>= height of a solid</a:t>
                          </a:r>
                        </a:p>
                        <a:p>
                          <a:r>
                            <a:rPr lang="en-IN" sz="2600" b="0" i="1" u="none" strike="noStrike" kern="1200" baseline="0" dirty="0">
                              <a:solidFill>
                                <a:schemeClr val="tx2"/>
                              </a:solidFill>
                              <a:latin typeface="+mn-lt"/>
                              <a:ea typeface="+mn-ea"/>
                              <a:cs typeface="+mn-cs"/>
                            </a:rPr>
                            <a:t>ℓ </a:t>
                          </a:r>
                          <a:r>
                            <a:rPr lang="en-IN" sz="2600" b="0" i="0" u="none" strike="noStrike" kern="1200" baseline="0" dirty="0">
                              <a:solidFill>
                                <a:schemeClr val="tx2"/>
                              </a:solidFill>
                              <a:latin typeface="+mn-lt"/>
                              <a:ea typeface="+mn-ea"/>
                              <a:cs typeface="+mn-cs"/>
                            </a:rPr>
                            <a:t>= slant height</a:t>
                          </a:r>
                          <a:endParaRPr lang="en-IN" sz="2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3511782"/>
                      </a:ext>
                    </a:extLst>
                  </a:tr>
                </a:tbl>
              </a:graphicData>
            </a:graphic>
          </p:graphicFrame>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07" y="2157775"/>
            <a:ext cx="1439988" cy="1419707"/>
          </a:xfrm>
          <a:prstGeom prst="rect">
            <a:avLst/>
          </a:prstGeom>
        </p:spPr>
      </p:pic>
      <p:pic>
        <p:nvPicPr>
          <p:cNvPr id="8" name="Picture 7" descr="Shape, rectangle&#10;&#10;Description automatically generated">
            <a:extLst>
              <a:ext uri="{FF2B5EF4-FFF2-40B4-BE49-F238E27FC236}">
                <a16:creationId xmlns:a16="http://schemas.microsoft.com/office/drawing/2014/main" id="{AE4B9A8A-42A1-4BC7-9C03-4D836665B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903" y="2233418"/>
            <a:ext cx="2109121" cy="1348455"/>
          </a:xfrm>
          <a:prstGeom prst="rect">
            <a:avLst/>
          </a:prstGeom>
        </p:spPr>
      </p:pic>
      <p:pic>
        <p:nvPicPr>
          <p:cNvPr id="11" name="Picture 10">
            <a:extLst>
              <a:ext uri="{FF2B5EF4-FFF2-40B4-BE49-F238E27FC236}">
                <a16:creationId xmlns:a16="http://schemas.microsoft.com/office/drawing/2014/main" id="{E78C324E-A62C-41DD-87DD-C432F5909D75}"/>
              </a:ext>
            </a:extLst>
          </p:cNvPr>
          <p:cNvPicPr>
            <a:picLocks noChangeAspect="1"/>
          </p:cNvPicPr>
          <p:nvPr/>
        </p:nvPicPr>
        <p:blipFill>
          <a:blip r:embed="rId5"/>
          <a:stretch>
            <a:fillRect/>
          </a:stretch>
        </p:blipFill>
        <p:spPr>
          <a:xfrm>
            <a:off x="5900363" y="2220334"/>
            <a:ext cx="1467036" cy="1424098"/>
          </a:xfrm>
          <a:prstGeom prst="rect">
            <a:avLst/>
          </a:prstGeom>
        </p:spPr>
      </p:pic>
    </p:spTree>
    <p:extLst>
      <p:ext uri="{BB962C8B-B14F-4D97-AF65-F5344CB8AC3E}">
        <p14:creationId xmlns:p14="http://schemas.microsoft.com/office/powerpoint/2010/main" val="173323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0526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Measuring Three-Dimensional Figures </a:t>
            </a:r>
          </a:p>
        </p:txBody>
      </p:sp>
      <p:cxnSp>
        <p:nvCxnSpPr>
          <p:cNvPr id="9" name="Straight Connector 8">
            <a:extLst>
              <a:ext uri="{FF2B5EF4-FFF2-40B4-BE49-F238E27FC236}">
                <a16:creationId xmlns:a16="http://schemas.microsoft.com/office/drawing/2014/main" id="{88A07CCD-76A1-4BC2-A39F-158FD83042DA}"/>
              </a:ext>
            </a:extLst>
          </p:cNvPr>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383D3271-F007-4EDA-A1AB-09687B8BDF8D}"/>
                  </a:ext>
                </a:extLst>
              </p:cNvPr>
              <p:cNvGraphicFramePr>
                <a:graphicFrameLocks noGrp="1"/>
              </p:cNvGraphicFramePr>
              <p:nvPr>
                <p:extLst>
                  <p:ext uri="{D42A27DB-BD31-4B8C-83A1-F6EECF244321}">
                    <p14:modId xmlns:p14="http://schemas.microsoft.com/office/powerpoint/2010/main" val="2699968690"/>
                  </p:ext>
                </p:extLst>
              </p:nvPr>
            </p:nvGraphicFramePr>
            <p:xfrm>
              <a:off x="459872" y="1472454"/>
              <a:ext cx="11499046" cy="4788922"/>
            </p:xfrm>
            <a:graphic>
              <a:graphicData uri="http://schemas.openxmlformats.org/drawingml/2006/table">
                <a:tbl>
                  <a:tblPr firstRow="1" bandRow="1">
                    <a:tableStyleId>{5C22544A-7EE6-4342-B048-85BDC9FD1C3A}</a:tableStyleId>
                  </a:tblPr>
                  <a:tblGrid>
                    <a:gridCol w="4255563">
                      <a:extLst>
                        <a:ext uri="{9D8B030D-6E8A-4147-A177-3AD203B41FA5}">
                          <a16:colId xmlns:a16="http://schemas.microsoft.com/office/drawing/2014/main" val="585435570"/>
                        </a:ext>
                      </a:extLst>
                    </a:gridCol>
                    <a:gridCol w="4123765">
                      <a:extLst>
                        <a:ext uri="{9D8B030D-6E8A-4147-A177-3AD203B41FA5}">
                          <a16:colId xmlns:a16="http://schemas.microsoft.com/office/drawing/2014/main" val="2291091789"/>
                        </a:ext>
                      </a:extLst>
                    </a:gridCol>
                    <a:gridCol w="3119718">
                      <a:extLst>
                        <a:ext uri="{9D8B030D-6E8A-4147-A177-3AD203B41FA5}">
                          <a16:colId xmlns:a16="http://schemas.microsoft.com/office/drawing/2014/main" val="346258777"/>
                        </a:ext>
                      </a:extLst>
                    </a:gridCol>
                  </a:tblGrid>
                  <a:tr h="639771">
                    <a:tc>
                      <a:txBody>
                        <a:bodyPr/>
                        <a:lstStyle/>
                        <a:p>
                          <a:pPr algn="ctr"/>
                          <a:r>
                            <a:rPr lang="en-US" sz="2800" b="1" kern="1200" dirty="0">
                              <a:solidFill>
                                <a:schemeClr val="tx1"/>
                              </a:solidFill>
                              <a:latin typeface="+mn-lt"/>
                              <a:ea typeface="+mn-ea"/>
                              <a:cs typeface="+mn-cs"/>
                            </a:rPr>
                            <a:t>Right Cone</a:t>
                          </a:r>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kern="1200" dirty="0">
                              <a:solidFill>
                                <a:schemeClr val="tx1"/>
                              </a:solidFill>
                              <a:latin typeface="+mn-lt"/>
                              <a:ea typeface="+mn-ea"/>
                              <a:cs typeface="+mn-cs"/>
                            </a:rPr>
                            <a:t>Sphere</a:t>
                          </a: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N"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2261062"/>
                      </a:ext>
                    </a:extLst>
                  </a:tr>
                  <a:tr h="1635023">
                    <a:tc>
                      <a:txBody>
                        <a:bodyPr/>
                        <a:lstStyle/>
                        <a:p>
                          <a:endParaRPr lang="en-IN" sz="26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969408"/>
                      </a:ext>
                    </a:extLst>
                  </a:tr>
                  <a:tr h="537881">
                    <a:tc>
                      <a:txBody>
                        <a:bodyPr/>
                        <a:lstStyle/>
                        <a:p>
                          <a:r>
                            <a:rPr lang="en-IN" sz="2800" b="0" i="1" u="none" strike="noStrike" kern="1200" baseline="0" dirty="0">
                              <a:solidFill>
                                <a:schemeClr val="tx2"/>
                              </a:solidFill>
                              <a:latin typeface="+mn-lt"/>
                              <a:ea typeface="+mn-ea"/>
                              <a:cs typeface="+mn-cs"/>
                            </a:rPr>
                            <a:t>S </a:t>
                          </a:r>
                          <a:r>
                            <a:rPr lang="en-IN"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rℓ </a:t>
                          </a:r>
                          <a:r>
                            <a:rPr lang="en-IN"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r²</a:t>
                          </a:r>
                          <a:r>
                            <a:rPr lang="en-IN"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800" b="0" i="1" u="none" strike="noStrike" kern="1200" baseline="0" dirty="0">
                              <a:solidFill>
                                <a:schemeClr val="tx2"/>
                              </a:solidFill>
                              <a:latin typeface="+mn-lt"/>
                              <a:ea typeface="+mn-ea"/>
                              <a:cs typeface="+mn-cs"/>
                            </a:rPr>
                            <a:t>S </a:t>
                          </a:r>
                          <a:r>
                            <a:rPr lang="en-IN" sz="2800" b="0" i="0" u="none" strike="noStrike" kern="1200" baseline="0" dirty="0">
                              <a:solidFill>
                                <a:schemeClr val="tx2"/>
                              </a:solidFill>
                              <a:latin typeface="+mn-lt"/>
                              <a:ea typeface="+mn-ea"/>
                              <a:cs typeface="+mn-cs"/>
                            </a:rPr>
                            <a:t>= 4</a:t>
                          </a:r>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r²</a:t>
                          </a:r>
                          <a:endParaRPr lang="en-IN" sz="2800" b="0" i="0" u="none" strike="noStrike" kern="1200" baseline="-2500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2439609"/>
                      </a:ext>
                    </a:extLst>
                  </a:tr>
                  <a:tr h="370840">
                    <a:tc>
                      <a:txBody>
                        <a:bodyPr/>
                        <a:lstStyle/>
                        <a:p>
                          <a:r>
                            <a:rPr lang="en-IN" sz="2800" b="0" i="1" u="none" strike="noStrike" kern="1200" baseline="0" dirty="0">
                              <a:solidFill>
                                <a:schemeClr val="tx2"/>
                              </a:solidFill>
                              <a:latin typeface="+mn-lt"/>
                              <a:ea typeface="+mn-ea"/>
                              <a:cs typeface="+mn-cs"/>
                            </a:rPr>
                            <a:t>V </a:t>
                          </a:r>
                          <a:r>
                            <a:rPr lang="en-IN" sz="2800" b="0" i="0" u="none" strike="noStrike" kern="1200" baseline="0" dirty="0">
                              <a:solidFill>
                                <a:schemeClr val="tx2"/>
                              </a:solidFill>
                              <a:latin typeface="+mn-lt"/>
                              <a:ea typeface="+mn-ea"/>
                              <a:cs typeface="+mn-cs"/>
                            </a:rPr>
                            <a:t>= </a:t>
                          </a:r>
                          <a14:m>
                            <m:oMath xmlns:m="http://schemas.openxmlformats.org/officeDocument/2006/math">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1</m:t>
                                  </m:r>
                                </m:num>
                                <m:den>
                                  <m:r>
                                    <a:rPr lang="en-US" sz="2800" b="0" i="1" smtClean="0">
                                      <a:solidFill>
                                        <a:schemeClr val="tx2"/>
                                      </a:solidFill>
                                      <a:latin typeface="Cambria Math" panose="02040503050406030204" pitchFamily="18" charset="0"/>
                                      <a:ea typeface="Cambria Math" panose="02040503050406030204" pitchFamily="18" charset="0"/>
                                    </a:rPr>
                                    <m:t>3</m:t>
                                  </m:r>
                                </m:den>
                              </m:f>
                            </m:oMath>
                          </a14:m>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r²</a:t>
                          </a:r>
                          <a:r>
                            <a:rPr lang="en-IN" sz="2800" b="0" i="0" u="none" strike="noStrike" kern="1200" baseline="0" dirty="0">
                              <a:solidFill>
                                <a:schemeClr val="tx2"/>
                              </a:solidFill>
                              <a:latin typeface="+mn-lt"/>
                              <a:ea typeface="+mn-ea"/>
                              <a:cs typeface="+mn-cs"/>
                            </a:rPr>
                            <a:t>ℎ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800" b="0" i="1" u="none" strike="noStrike" kern="1200" baseline="0" dirty="0">
                              <a:solidFill>
                                <a:schemeClr val="tx2"/>
                              </a:solidFill>
                              <a:latin typeface="+mn-lt"/>
                              <a:ea typeface="+mn-ea"/>
                              <a:cs typeface="+mn-cs"/>
                            </a:rPr>
                            <a:t>V </a:t>
                          </a:r>
                          <a:r>
                            <a:rPr lang="en-IN" sz="2800" b="0" i="0" u="none" strike="noStrike" kern="1200" baseline="0" dirty="0">
                              <a:solidFill>
                                <a:schemeClr val="tx2"/>
                              </a:solidFill>
                              <a:latin typeface="+mn-lt"/>
                              <a:ea typeface="+mn-ea"/>
                              <a:cs typeface="+mn-cs"/>
                            </a:rPr>
                            <a:t>= </a:t>
                          </a:r>
                          <a14:m>
                            <m:oMath xmlns:m="http://schemas.openxmlformats.org/officeDocument/2006/math">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4</m:t>
                                  </m:r>
                                </m:num>
                                <m:den>
                                  <m:r>
                                    <a:rPr lang="en-US" sz="2800" b="0" i="1" smtClean="0">
                                      <a:solidFill>
                                        <a:schemeClr val="tx2"/>
                                      </a:solidFill>
                                      <a:latin typeface="Cambria Math" panose="02040503050406030204" pitchFamily="18" charset="0"/>
                                      <a:ea typeface="Cambria Math" panose="02040503050406030204" pitchFamily="18" charset="0"/>
                                    </a:rPr>
                                    <m:t>3</m:t>
                                  </m:r>
                                </m:den>
                              </m:f>
                            </m:oMath>
                          </a14:m>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a:t>
                          </a:r>
                          <a:r>
                            <a:rPr lang="en-IN" sz="2800" b="0" i="0" u="none" strike="noStrike" kern="1200" baseline="30000" dirty="0">
                              <a:solidFill>
                                <a:schemeClr val="tx2"/>
                              </a:solidFill>
                              <a:latin typeface="+mn-lt"/>
                              <a:ea typeface="+mn-ea"/>
                              <a:cs typeface="+mn-cs"/>
                            </a:rPr>
                            <a:t>3</a:t>
                          </a:r>
                          <a:r>
                            <a:rPr lang="en-IN"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5664559"/>
                      </a:ext>
                    </a:extLst>
                  </a:tr>
                  <a:tr h="370840">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total surface area 	</a:t>
                          </a:r>
                        </a:p>
                        <a:p>
                          <a:r>
                            <a:rPr lang="en-US" sz="2600" b="0" i="1" u="none" strike="noStrike" kern="1200" baseline="0" dirty="0">
                              <a:solidFill>
                                <a:schemeClr val="tx2"/>
                              </a:solidFill>
                              <a:latin typeface="+mn-lt"/>
                              <a:ea typeface="+mn-ea"/>
                              <a:cs typeface="+mn-cs"/>
                            </a:rPr>
                            <a:t>P </a:t>
                          </a:r>
                          <a:r>
                            <a:rPr lang="en-US" sz="2600" b="0" i="0" u="none" strike="noStrike" kern="1200" baseline="0" dirty="0">
                              <a:solidFill>
                                <a:schemeClr val="tx2"/>
                              </a:solidFill>
                              <a:latin typeface="+mn-lt"/>
                              <a:ea typeface="+mn-ea"/>
                              <a:cs typeface="+mn-cs"/>
                            </a:rPr>
                            <a:t>= perimeter of the base </a:t>
                          </a:r>
                        </a:p>
                        <a:p>
                          <a:r>
                            <a:rPr lang="en-IN" sz="2600" b="0" i="1" u="none" strike="noStrike" kern="1200" baseline="0" dirty="0">
                              <a:solidFill>
                                <a:schemeClr val="tx2"/>
                              </a:solidFill>
                              <a:latin typeface="+mn-lt"/>
                              <a:ea typeface="+mn-ea"/>
                              <a:cs typeface="+mn-cs"/>
                            </a:rPr>
                            <a:t>r </a:t>
                          </a:r>
                          <a:r>
                            <a:rPr lang="en-IN" sz="2600" b="0" i="0" u="none" strike="noStrike" kern="1200" baseline="0" dirty="0">
                              <a:solidFill>
                                <a:schemeClr val="tx2"/>
                              </a:solidFill>
                              <a:latin typeface="+mn-lt"/>
                              <a:ea typeface="+mn-ea"/>
                              <a:cs typeface="+mn-cs"/>
                            </a:rPr>
                            <a:t>= radius </a:t>
                          </a:r>
                          <a:r>
                            <a:rPr lang="en-IN" sz="26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volume</a:t>
                          </a:r>
                        </a:p>
                        <a:p>
                          <a:pPr marL="0" marR="0" indent="0" algn="l" defTabSz="914400" rtl="0" eaLnBrk="1" fontAlgn="auto" latinLnBrk="0" hangingPunct="1">
                            <a:lnSpc>
                              <a:spcPct val="100000"/>
                            </a:lnSpc>
                            <a:spcBef>
                              <a:spcPts val="0"/>
                            </a:spcBef>
                            <a:spcAft>
                              <a:spcPts val="0"/>
                            </a:spcAft>
                            <a:buClrTx/>
                            <a:buSzTx/>
                            <a:buFontTx/>
                            <a:buNone/>
                            <a:tabLst/>
                            <a:defRPr/>
                          </a:pP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 area of base </a:t>
                          </a:r>
                          <a:r>
                            <a:rPr lang="en-IN" sz="2600" b="0" i="0" u="none" strike="noStrike" kern="1200" baseline="0" dirty="0">
                              <a:solidFill>
                                <a:schemeClr val="dk1"/>
                              </a:solidFill>
                              <a:latin typeface="+mn-lt"/>
                              <a:ea typeface="+mn-ea"/>
                              <a:cs typeface="+mn-cs"/>
                            </a:rPr>
                            <a:t>	</a:t>
                          </a:r>
                        </a:p>
                        <a:p>
                          <a:endParaRPr lang="en-IN" sz="26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600" b="0" i="1" u="none" strike="noStrike" kern="1200" baseline="0" dirty="0">
                              <a:solidFill>
                                <a:schemeClr val="tx2"/>
                              </a:solidFill>
                              <a:latin typeface="+mn-lt"/>
                              <a:ea typeface="+mn-ea"/>
                              <a:cs typeface="+mn-cs"/>
                            </a:rPr>
                            <a:t>h </a:t>
                          </a:r>
                          <a:r>
                            <a:rPr lang="en-US" sz="2600" b="0" i="0" u="none" strike="noStrike" kern="1200" baseline="0" dirty="0">
                              <a:solidFill>
                                <a:schemeClr val="tx2"/>
                              </a:solidFill>
                              <a:latin typeface="+mn-lt"/>
                              <a:ea typeface="+mn-ea"/>
                              <a:cs typeface="+mn-cs"/>
                            </a:rPr>
                            <a:t>= height of a solid</a:t>
                          </a:r>
                        </a:p>
                        <a:p>
                          <a:r>
                            <a:rPr lang="en-IN" sz="2600" b="0" i="1" u="none" strike="noStrike" kern="1200" baseline="0" dirty="0">
                              <a:solidFill>
                                <a:schemeClr val="tx2"/>
                              </a:solidFill>
                              <a:latin typeface="+mn-lt"/>
                              <a:ea typeface="+mn-ea"/>
                              <a:cs typeface="+mn-cs"/>
                            </a:rPr>
                            <a:t>ℓ </a:t>
                          </a:r>
                          <a:r>
                            <a:rPr lang="en-IN" sz="2600" b="0" i="0" u="none" strike="noStrike" kern="1200" baseline="0" dirty="0">
                              <a:solidFill>
                                <a:schemeClr val="tx2"/>
                              </a:solidFill>
                              <a:latin typeface="+mn-lt"/>
                              <a:ea typeface="+mn-ea"/>
                              <a:cs typeface="+mn-cs"/>
                            </a:rPr>
                            <a:t>= slant height</a:t>
                          </a:r>
                          <a:endParaRPr lang="en-IN" sz="2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3511782"/>
                      </a:ext>
                    </a:extLst>
                  </a:tr>
                </a:tbl>
              </a:graphicData>
            </a:graphic>
          </p:graphicFrame>
        </mc:Choice>
        <mc:Fallback xmlns="">
          <p:graphicFrame>
            <p:nvGraphicFramePr>
              <p:cNvPr id="10" name="Table 9">
                <a:extLst>
                  <a:ext uri="{FF2B5EF4-FFF2-40B4-BE49-F238E27FC236}">
                    <a16:creationId xmlns:a16="http://schemas.microsoft.com/office/drawing/2014/main" id="{383D3271-F007-4EDA-A1AB-09687B8BDF8D}"/>
                  </a:ext>
                </a:extLst>
              </p:cNvPr>
              <p:cNvGraphicFramePr>
                <a:graphicFrameLocks noGrp="1"/>
              </p:cNvGraphicFramePr>
              <p:nvPr>
                <p:extLst>
                  <p:ext uri="{D42A27DB-BD31-4B8C-83A1-F6EECF244321}">
                    <p14:modId xmlns:p14="http://schemas.microsoft.com/office/powerpoint/2010/main" val="2699968690"/>
                  </p:ext>
                </p:extLst>
              </p:nvPr>
            </p:nvGraphicFramePr>
            <p:xfrm>
              <a:off x="459872" y="1472454"/>
              <a:ext cx="11499046" cy="4788922"/>
            </p:xfrm>
            <a:graphic>
              <a:graphicData uri="http://schemas.openxmlformats.org/drawingml/2006/table">
                <a:tbl>
                  <a:tblPr firstRow="1" bandRow="1">
                    <a:tableStyleId>{5C22544A-7EE6-4342-B048-85BDC9FD1C3A}</a:tableStyleId>
                  </a:tblPr>
                  <a:tblGrid>
                    <a:gridCol w="4255563">
                      <a:extLst>
                        <a:ext uri="{9D8B030D-6E8A-4147-A177-3AD203B41FA5}">
                          <a16:colId xmlns:a16="http://schemas.microsoft.com/office/drawing/2014/main" val="585435570"/>
                        </a:ext>
                      </a:extLst>
                    </a:gridCol>
                    <a:gridCol w="4123765">
                      <a:extLst>
                        <a:ext uri="{9D8B030D-6E8A-4147-A177-3AD203B41FA5}">
                          <a16:colId xmlns:a16="http://schemas.microsoft.com/office/drawing/2014/main" val="2291091789"/>
                        </a:ext>
                      </a:extLst>
                    </a:gridCol>
                    <a:gridCol w="3119718">
                      <a:extLst>
                        <a:ext uri="{9D8B030D-6E8A-4147-A177-3AD203B41FA5}">
                          <a16:colId xmlns:a16="http://schemas.microsoft.com/office/drawing/2014/main" val="346258777"/>
                        </a:ext>
                      </a:extLst>
                    </a:gridCol>
                  </a:tblGrid>
                  <a:tr h="639771">
                    <a:tc>
                      <a:txBody>
                        <a:bodyPr/>
                        <a:lstStyle/>
                        <a:p>
                          <a:pPr algn="ctr"/>
                          <a:r>
                            <a:rPr lang="en-US" sz="2800" b="1" kern="1200" dirty="0">
                              <a:solidFill>
                                <a:schemeClr val="tx1"/>
                              </a:solidFill>
                              <a:latin typeface="+mn-lt"/>
                              <a:ea typeface="+mn-ea"/>
                              <a:cs typeface="+mn-cs"/>
                            </a:rPr>
                            <a:t>Right Cone</a:t>
                          </a:r>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kern="1200" dirty="0">
                              <a:solidFill>
                                <a:schemeClr val="tx1"/>
                              </a:solidFill>
                              <a:latin typeface="+mn-lt"/>
                              <a:ea typeface="+mn-ea"/>
                              <a:cs typeface="+mn-cs"/>
                            </a:rPr>
                            <a:t>Sphere</a:t>
                          </a: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N"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2261062"/>
                      </a:ext>
                    </a:extLst>
                  </a:tr>
                  <a:tr h="1635023">
                    <a:tc>
                      <a:txBody>
                        <a:bodyPr/>
                        <a:lstStyle/>
                        <a:p>
                          <a:endParaRPr lang="en-IN" sz="26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969408"/>
                      </a:ext>
                    </a:extLst>
                  </a:tr>
                  <a:tr h="537881">
                    <a:tc>
                      <a:txBody>
                        <a:bodyPr/>
                        <a:lstStyle/>
                        <a:p>
                          <a:r>
                            <a:rPr lang="en-IN" sz="2800" b="0" i="1" u="none" strike="noStrike" kern="1200" baseline="0" dirty="0">
                              <a:solidFill>
                                <a:schemeClr val="tx2"/>
                              </a:solidFill>
                              <a:latin typeface="+mn-lt"/>
                              <a:ea typeface="+mn-ea"/>
                              <a:cs typeface="+mn-cs"/>
                            </a:rPr>
                            <a:t>S </a:t>
                          </a:r>
                          <a:r>
                            <a:rPr lang="en-IN"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rℓ </a:t>
                          </a:r>
                          <a:r>
                            <a:rPr lang="en-IN"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r²</a:t>
                          </a:r>
                          <a:r>
                            <a:rPr lang="en-IN" sz="2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800" b="0" i="1" u="none" strike="noStrike" kern="1200" baseline="0" dirty="0">
                              <a:solidFill>
                                <a:schemeClr val="tx2"/>
                              </a:solidFill>
                              <a:latin typeface="+mn-lt"/>
                              <a:ea typeface="+mn-ea"/>
                              <a:cs typeface="+mn-cs"/>
                            </a:rPr>
                            <a:t>S </a:t>
                          </a:r>
                          <a:r>
                            <a:rPr lang="en-IN" sz="2800" b="0" i="0" u="none" strike="noStrike" kern="1200" baseline="0" dirty="0">
                              <a:solidFill>
                                <a:schemeClr val="tx2"/>
                              </a:solidFill>
                              <a:latin typeface="+mn-lt"/>
                              <a:ea typeface="+mn-ea"/>
                              <a:cs typeface="+mn-cs"/>
                            </a:rPr>
                            <a:t>= 4</a:t>
                          </a:r>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r²</a:t>
                          </a:r>
                          <a:endParaRPr lang="en-IN" sz="2800" b="0" i="0" u="none" strike="noStrike" kern="1200" baseline="-2500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6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2439609"/>
                      </a:ext>
                    </a:extLst>
                  </a:tr>
                  <a:tr h="6960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3" t="-410435" r="-170630" b="-2043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3250" t="-410435" r="-75923" b="-204348"/>
                          </a:stretch>
                        </a:blipFill>
                      </a:tcPr>
                    </a:tc>
                    <a:tc>
                      <a:txBody>
                        <a:bodyPr/>
                        <a:lstStyle/>
                        <a:p>
                          <a:endParaRPr lang="en-IN" sz="26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5664559"/>
                      </a:ext>
                    </a:extLst>
                  </a:tr>
                  <a:tr h="1280160">
                    <a:tc>
                      <a:txBody>
                        <a:bodyPr/>
                        <a:lstStyle/>
                        <a:p>
                          <a:r>
                            <a:rPr lang="en-IN" sz="2600" b="0" i="1" u="none" strike="noStrike" kern="1200" baseline="0" dirty="0">
                              <a:solidFill>
                                <a:schemeClr val="tx2"/>
                              </a:solidFill>
                              <a:latin typeface="+mn-lt"/>
                              <a:ea typeface="+mn-ea"/>
                              <a:cs typeface="+mn-cs"/>
                            </a:rPr>
                            <a:t>S </a:t>
                          </a:r>
                          <a:r>
                            <a:rPr lang="en-IN" sz="2600" b="0" i="0" u="none" strike="noStrike" kern="1200" baseline="0" dirty="0">
                              <a:solidFill>
                                <a:schemeClr val="tx2"/>
                              </a:solidFill>
                              <a:latin typeface="+mn-lt"/>
                              <a:ea typeface="+mn-ea"/>
                              <a:cs typeface="+mn-cs"/>
                            </a:rPr>
                            <a:t>= total surface area 	</a:t>
                          </a:r>
                        </a:p>
                        <a:p>
                          <a:r>
                            <a:rPr lang="en-US" sz="2600" b="0" i="1" u="none" strike="noStrike" kern="1200" baseline="0" dirty="0">
                              <a:solidFill>
                                <a:schemeClr val="tx2"/>
                              </a:solidFill>
                              <a:latin typeface="+mn-lt"/>
                              <a:ea typeface="+mn-ea"/>
                              <a:cs typeface="+mn-cs"/>
                            </a:rPr>
                            <a:t>P </a:t>
                          </a:r>
                          <a:r>
                            <a:rPr lang="en-US" sz="2600" b="0" i="0" u="none" strike="noStrike" kern="1200" baseline="0" dirty="0">
                              <a:solidFill>
                                <a:schemeClr val="tx2"/>
                              </a:solidFill>
                              <a:latin typeface="+mn-lt"/>
                              <a:ea typeface="+mn-ea"/>
                              <a:cs typeface="+mn-cs"/>
                            </a:rPr>
                            <a:t>= perimeter of the base </a:t>
                          </a:r>
                        </a:p>
                        <a:p>
                          <a:r>
                            <a:rPr lang="en-IN" sz="2600" b="0" i="1" u="none" strike="noStrike" kern="1200" baseline="0" dirty="0">
                              <a:solidFill>
                                <a:schemeClr val="tx2"/>
                              </a:solidFill>
                              <a:latin typeface="+mn-lt"/>
                              <a:ea typeface="+mn-ea"/>
                              <a:cs typeface="+mn-cs"/>
                            </a:rPr>
                            <a:t>r </a:t>
                          </a:r>
                          <a:r>
                            <a:rPr lang="en-IN" sz="2600" b="0" i="0" u="none" strike="noStrike" kern="1200" baseline="0" dirty="0">
                              <a:solidFill>
                                <a:schemeClr val="tx2"/>
                              </a:solidFill>
                              <a:latin typeface="+mn-lt"/>
                              <a:ea typeface="+mn-ea"/>
                              <a:cs typeface="+mn-cs"/>
                            </a:rPr>
                            <a:t>= radius </a:t>
                          </a:r>
                          <a:r>
                            <a:rPr lang="en-IN" sz="26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600" b="0" i="1" u="none" strike="noStrike" kern="1200" baseline="0" dirty="0">
                              <a:solidFill>
                                <a:schemeClr val="tx2"/>
                              </a:solidFill>
                              <a:latin typeface="+mn-lt"/>
                              <a:ea typeface="+mn-ea"/>
                              <a:cs typeface="+mn-cs"/>
                            </a:rPr>
                            <a:t>V </a:t>
                          </a:r>
                          <a:r>
                            <a:rPr lang="en-IN" sz="2600" b="0" i="0" u="none" strike="noStrike" kern="1200" baseline="0" dirty="0">
                              <a:solidFill>
                                <a:schemeClr val="tx2"/>
                              </a:solidFill>
                              <a:latin typeface="+mn-lt"/>
                              <a:ea typeface="+mn-ea"/>
                              <a:cs typeface="+mn-cs"/>
                            </a:rPr>
                            <a:t>= volume</a:t>
                          </a:r>
                        </a:p>
                        <a:p>
                          <a:pPr marL="0" marR="0" indent="0" algn="l" defTabSz="914400" rtl="0" eaLnBrk="1" fontAlgn="auto" latinLnBrk="0" hangingPunct="1">
                            <a:lnSpc>
                              <a:spcPct val="100000"/>
                            </a:lnSpc>
                            <a:spcBef>
                              <a:spcPts val="0"/>
                            </a:spcBef>
                            <a:spcAft>
                              <a:spcPts val="0"/>
                            </a:spcAft>
                            <a:buClrTx/>
                            <a:buSzTx/>
                            <a:buFontTx/>
                            <a:buNone/>
                            <a:tabLst/>
                            <a:defRPr/>
                          </a:pPr>
                          <a:r>
                            <a:rPr lang="en-IN" sz="2600" b="0" i="1" u="none" strike="noStrike" kern="1200" baseline="0" dirty="0">
                              <a:solidFill>
                                <a:schemeClr val="tx2"/>
                              </a:solidFill>
                              <a:latin typeface="+mn-lt"/>
                              <a:ea typeface="+mn-ea"/>
                              <a:cs typeface="+mn-cs"/>
                            </a:rPr>
                            <a:t>B </a:t>
                          </a:r>
                          <a:r>
                            <a:rPr lang="en-IN" sz="2600" b="0" i="0" u="none" strike="noStrike" kern="1200" baseline="0" dirty="0">
                              <a:solidFill>
                                <a:schemeClr val="tx2"/>
                              </a:solidFill>
                              <a:latin typeface="+mn-lt"/>
                              <a:ea typeface="+mn-ea"/>
                              <a:cs typeface="+mn-cs"/>
                            </a:rPr>
                            <a:t>= area of base </a:t>
                          </a:r>
                          <a:r>
                            <a:rPr lang="en-IN" sz="2600" b="0" i="0" u="none" strike="noStrike" kern="1200" baseline="0" dirty="0">
                              <a:solidFill>
                                <a:schemeClr val="dk1"/>
                              </a:solidFill>
                              <a:latin typeface="+mn-lt"/>
                              <a:ea typeface="+mn-ea"/>
                              <a:cs typeface="+mn-cs"/>
                            </a:rPr>
                            <a:t>	</a:t>
                          </a:r>
                        </a:p>
                        <a:p>
                          <a:endParaRPr lang="en-IN" sz="26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600" b="0" i="1" u="none" strike="noStrike" kern="1200" baseline="0" dirty="0">
                              <a:solidFill>
                                <a:schemeClr val="tx2"/>
                              </a:solidFill>
                              <a:latin typeface="+mn-lt"/>
                              <a:ea typeface="+mn-ea"/>
                              <a:cs typeface="+mn-cs"/>
                            </a:rPr>
                            <a:t>h </a:t>
                          </a:r>
                          <a:r>
                            <a:rPr lang="en-US" sz="2600" b="0" i="0" u="none" strike="noStrike" kern="1200" baseline="0" dirty="0">
                              <a:solidFill>
                                <a:schemeClr val="tx2"/>
                              </a:solidFill>
                              <a:latin typeface="+mn-lt"/>
                              <a:ea typeface="+mn-ea"/>
                              <a:cs typeface="+mn-cs"/>
                            </a:rPr>
                            <a:t>= height of a solid</a:t>
                          </a:r>
                        </a:p>
                        <a:p>
                          <a:r>
                            <a:rPr lang="en-IN" sz="2600" b="0" i="1" u="none" strike="noStrike" kern="1200" baseline="0" dirty="0">
                              <a:solidFill>
                                <a:schemeClr val="tx2"/>
                              </a:solidFill>
                              <a:latin typeface="+mn-lt"/>
                              <a:ea typeface="+mn-ea"/>
                              <a:cs typeface="+mn-cs"/>
                            </a:rPr>
                            <a:t>ℓ </a:t>
                          </a:r>
                          <a:r>
                            <a:rPr lang="en-IN" sz="2600" b="0" i="0" u="none" strike="noStrike" kern="1200" baseline="0" dirty="0">
                              <a:solidFill>
                                <a:schemeClr val="tx2"/>
                              </a:solidFill>
                              <a:latin typeface="+mn-lt"/>
                              <a:ea typeface="+mn-ea"/>
                              <a:cs typeface="+mn-cs"/>
                            </a:rPr>
                            <a:t>= slant height</a:t>
                          </a:r>
                          <a:endParaRPr lang="en-IN" sz="2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3511782"/>
                      </a:ext>
                    </a:extLst>
                  </a:tr>
                </a:tbl>
              </a:graphicData>
            </a:graphic>
          </p:graphicFrame>
        </mc:Fallback>
      </mc:AlternateContent>
      <p:pic>
        <p:nvPicPr>
          <p:cNvPr id="11" name="Picture 10">
            <a:extLst>
              <a:ext uri="{FF2B5EF4-FFF2-40B4-BE49-F238E27FC236}">
                <a16:creationId xmlns:a16="http://schemas.microsoft.com/office/drawing/2014/main" id="{50948740-8160-4E0E-8CDB-CF0FD3D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767" y="2201772"/>
            <a:ext cx="1168977" cy="1461221"/>
          </a:xfrm>
          <a:prstGeom prst="rect">
            <a:avLst/>
          </a:prstGeom>
        </p:spPr>
      </p:pic>
      <p:pic>
        <p:nvPicPr>
          <p:cNvPr id="12" name="Picture 11">
            <a:extLst>
              <a:ext uri="{FF2B5EF4-FFF2-40B4-BE49-F238E27FC236}">
                <a16:creationId xmlns:a16="http://schemas.microsoft.com/office/drawing/2014/main" id="{FC3F990A-BF06-49E8-8B51-B51DFB204354}"/>
              </a:ext>
            </a:extLst>
          </p:cNvPr>
          <p:cNvPicPr>
            <a:picLocks noChangeAspect="1"/>
          </p:cNvPicPr>
          <p:nvPr/>
        </p:nvPicPr>
        <p:blipFill>
          <a:blip r:embed="rId4"/>
          <a:stretch>
            <a:fillRect/>
          </a:stretch>
        </p:blipFill>
        <p:spPr>
          <a:xfrm>
            <a:off x="5836252" y="2137564"/>
            <a:ext cx="1519277" cy="1566508"/>
          </a:xfrm>
          <a:prstGeom prst="rect">
            <a:avLst/>
          </a:prstGeom>
        </p:spPr>
      </p:pic>
    </p:spTree>
    <p:extLst>
      <p:ext uri="{BB962C8B-B14F-4D97-AF65-F5344CB8AC3E}">
        <p14:creationId xmlns:p14="http://schemas.microsoft.com/office/powerpoint/2010/main" val="261867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Find Measurements of Three-Dimensional Figures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7375280" cy="15478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surface area and volume of the cone. Round each measure to the nearest tenth, if necessary.</a:t>
            </a:r>
          </a:p>
        </p:txBody>
      </p:sp>
      <p:pic>
        <p:nvPicPr>
          <p:cNvPr id="6" name="Picture 5">
            <a:extLst>
              <a:ext uri="{FF2B5EF4-FFF2-40B4-BE49-F238E27FC236}">
                <a16:creationId xmlns:a16="http://schemas.microsoft.com/office/drawing/2014/main" id="{2B9BE8A9-A6D0-4522-B4D2-7D98A6BC9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397" y="1934737"/>
            <a:ext cx="3497297" cy="1429184"/>
          </a:xfrm>
          <a:prstGeom prst="rect">
            <a:avLst/>
          </a:prstGeom>
        </p:spPr>
      </p:pic>
    </p:spTree>
    <p:extLst>
      <p:ext uri="{BB962C8B-B14F-4D97-AF65-F5344CB8AC3E}">
        <p14:creationId xmlns:p14="http://schemas.microsoft.com/office/powerpoint/2010/main" val="2119845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5816236" cy="34737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surface area and volume of the rectangular prism. Round each measure to the nearest tenth, if necessary.</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Find Measurements of Three-Dimensional Figures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489" y="2328862"/>
            <a:ext cx="4049856" cy="2662701"/>
          </a:xfrm>
          <a:prstGeom prst="rect">
            <a:avLst/>
          </a:prstGeom>
        </p:spPr>
      </p:pic>
    </p:spTree>
    <p:extLst>
      <p:ext uri="{BB962C8B-B14F-4D97-AF65-F5344CB8AC3E}">
        <p14:creationId xmlns:p14="http://schemas.microsoft.com/office/powerpoint/2010/main" val="1168061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Calculate Measurements by Using</a:t>
            </a:r>
          </a:p>
          <a:p>
            <a:r>
              <a:rPr lang="en-US" sz="2800" b="0" dirty="0">
                <a:solidFill>
                  <a:schemeClr val="tx1"/>
                </a:solidFill>
              </a:rPr>
              <a:t>Three-Dimensional Models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84667"/>
            <a:ext cx="8271751" cy="23124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NEW YEAR’S EVE </a:t>
            </a:r>
            <a:r>
              <a:rPr lang="en-US" sz="2800" b="1" dirty="0"/>
              <a:t>The New Year’s Eve ball is a geodesic sphere that is 12 feet in diameter. It weighs 11,875 pounds, is lit by 32,256 LED lights, and is covered with 2688 crystal triangles.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9483" y="862500"/>
            <a:ext cx="2355045" cy="2312420"/>
          </a:xfrm>
          <a:prstGeom prst="rect">
            <a:avLst/>
          </a:prstGeom>
        </p:spPr>
      </p:pic>
      <p:sp>
        <p:nvSpPr>
          <p:cNvPr id="6" name="Content Placeholder 2">
            <a:extLst>
              <a:ext uri="{FF2B5EF4-FFF2-40B4-BE49-F238E27FC236}">
                <a16:creationId xmlns:a16="http://schemas.microsoft.com/office/drawing/2014/main" id="{88774084-48C1-4197-8566-37C5D196FD7F}"/>
              </a:ext>
            </a:extLst>
          </p:cNvPr>
          <p:cNvSpPr txBox="1">
            <a:spLocks/>
          </p:cNvSpPr>
          <p:nvPr/>
        </p:nvSpPr>
        <p:spPr>
          <a:xfrm>
            <a:off x="459872" y="4097087"/>
            <a:ext cx="10853587" cy="21104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7763" indent="-1147763"/>
            <a:r>
              <a:rPr lang="en-US" sz="2800" b="1" dirty="0">
                <a:solidFill>
                  <a:schemeClr val="tx1"/>
                </a:solidFill>
              </a:rPr>
              <a:t>Part A </a:t>
            </a:r>
            <a:r>
              <a:rPr lang="en-US" sz="2800" b="1" dirty="0"/>
              <a:t>How many lights are contained on the ball’s surface within an area of 4 square feet?</a:t>
            </a:r>
          </a:p>
          <a:p>
            <a:pPr marL="1147763" indent="-1147763"/>
            <a:r>
              <a:rPr lang="en-US" sz="2800" b="1" dirty="0">
                <a:solidFill>
                  <a:schemeClr val="tx1"/>
                </a:solidFill>
              </a:rPr>
              <a:t>Part B </a:t>
            </a:r>
            <a:r>
              <a:rPr lang="en-US" sz="2800" b="1" dirty="0"/>
              <a:t>Tony is repairing a section of the ball that has a volume of 8 cubic feet. How much does the section weigh?</a:t>
            </a:r>
          </a:p>
        </p:txBody>
      </p:sp>
    </p:spTree>
    <p:extLst>
      <p:ext uri="{BB962C8B-B14F-4D97-AF65-F5344CB8AC3E}">
        <p14:creationId xmlns:p14="http://schemas.microsoft.com/office/powerpoint/2010/main" val="1374332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Calculate Measurements by Using</a:t>
            </a:r>
          </a:p>
          <a:p>
            <a:r>
              <a:rPr lang="en-US" sz="2800" b="0" dirty="0">
                <a:solidFill>
                  <a:schemeClr val="tx1"/>
                </a:solidFill>
              </a:rPr>
              <a:t>Three-Dimensional Models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873664"/>
            <a:ext cx="9737072" cy="14106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7763" indent="-1147763"/>
            <a:r>
              <a:rPr lang="en-US" sz="2800" b="1" dirty="0">
                <a:solidFill>
                  <a:schemeClr val="tx1"/>
                </a:solidFill>
              </a:rPr>
              <a:t>Part A How many lights are contained on the ball’s surface within an area of 4 square feet?</a:t>
            </a:r>
          </a:p>
          <a:p>
            <a:r>
              <a:rPr lang="en-US" sz="2800" b="1" dirty="0">
                <a:solidFill>
                  <a:schemeClr val="tx1"/>
                </a:solidFill>
              </a:rPr>
              <a:t>Step 1 Find the surface area of the ball.</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3453394"/>
            <a:ext cx="10582200" cy="5309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Because the diameter is 12 feet, the radius of the sphere is 6 feet.</a:t>
            </a:r>
            <a:endParaRPr lang="en-US" sz="2800" b="0" i="0" u="none" strike="noStrike" baseline="0" dirty="0"/>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5928845"/>
            <a:ext cx="10582200" cy="5309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surface area of the ball is about 452.4 square feet.</a:t>
            </a:r>
            <a:endParaRPr lang="en-US" sz="2800" b="0" i="0" u="none" strike="noStrike" baseline="0" dirty="0"/>
          </a:p>
        </p:txBody>
      </p:sp>
      <p:graphicFrame>
        <p:nvGraphicFramePr>
          <p:cNvPr id="8"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3006879080"/>
              </p:ext>
            </p:extLst>
          </p:nvPr>
        </p:nvGraphicFramePr>
        <p:xfrm>
          <a:off x="459873" y="4236828"/>
          <a:ext cx="10277400" cy="1554480"/>
        </p:xfrm>
        <a:graphic>
          <a:graphicData uri="http://schemas.openxmlformats.org/drawingml/2006/table">
            <a:tbl>
              <a:tblPr firstRow="1" bandRow="1">
                <a:tableStyleId>{2D5ABB26-0587-4C30-8999-92F81FD0307C}</a:tableStyleId>
              </a:tblPr>
              <a:tblGrid>
                <a:gridCol w="5331327">
                  <a:extLst>
                    <a:ext uri="{9D8B030D-6E8A-4147-A177-3AD203B41FA5}">
                      <a16:colId xmlns:a16="http://schemas.microsoft.com/office/drawing/2014/main" val="1231724626"/>
                    </a:ext>
                  </a:extLst>
                </a:gridCol>
                <a:gridCol w="4946073">
                  <a:extLst>
                    <a:ext uri="{9D8B030D-6E8A-4147-A177-3AD203B41FA5}">
                      <a16:colId xmlns:a16="http://schemas.microsoft.com/office/drawing/2014/main" val="837143839"/>
                    </a:ext>
                  </a:extLst>
                </a:gridCol>
              </a:tblGrid>
              <a:tr h="370840">
                <a:tc>
                  <a:txBody>
                    <a:bodyPr/>
                    <a:lstStyle/>
                    <a:p>
                      <a:pPr algn="l"/>
                      <a:r>
                        <a:rPr lang="en-IN" sz="2800" b="0" i="1" u="none" strike="noStrike" kern="1200" baseline="0" dirty="0">
                          <a:solidFill>
                            <a:schemeClr val="tx2"/>
                          </a:solidFill>
                          <a:latin typeface="+mn-lt"/>
                          <a:ea typeface="+mn-ea"/>
                          <a:cs typeface="+mn-cs"/>
                        </a:rPr>
                        <a:t>S </a:t>
                      </a:r>
                      <a:r>
                        <a:rPr lang="en-IN" sz="2800" b="0" i="0" u="none" strike="noStrike" kern="1200" baseline="0" dirty="0">
                          <a:solidFill>
                            <a:schemeClr val="tx2"/>
                          </a:solidFill>
                          <a:latin typeface="+mn-lt"/>
                          <a:ea typeface="+mn-ea"/>
                          <a:cs typeface="+mn-cs"/>
                        </a:rPr>
                        <a:t>= 4</a:t>
                      </a:r>
                      <a:r>
                        <a:rPr lang="el-GR" sz="2800" b="0" i="0" u="none" strike="noStrike" kern="1200" baseline="0" dirty="0">
                          <a:solidFill>
                            <a:schemeClr val="tx2"/>
                          </a:solidFill>
                          <a:latin typeface="+mn-lt"/>
                          <a:ea typeface="+mn-ea"/>
                          <a:cs typeface="+mn-cs"/>
                        </a:rPr>
                        <a:t>π</a:t>
                      </a:r>
                      <a:r>
                        <a:rPr lang="en-IN" sz="2800" b="0" i="1" u="none" strike="noStrike" kern="1200" baseline="0" dirty="0">
                          <a:solidFill>
                            <a:schemeClr val="tx2"/>
                          </a:solidFill>
                          <a:latin typeface="+mn-lt"/>
                          <a:ea typeface="+mn-ea"/>
                          <a:cs typeface="+mn-cs"/>
                        </a:rPr>
                        <a:t>r</a:t>
                      </a:r>
                      <a:r>
                        <a:rPr lang="en-IN" sz="2800" b="0" i="0" u="none" strike="noStrike" kern="1200" baseline="30000" dirty="0">
                          <a:solidFill>
                            <a:schemeClr val="tx2"/>
                          </a:solidFill>
                          <a:latin typeface="+mn-lt"/>
                          <a:ea typeface="+mn-ea"/>
                          <a:cs typeface="+mn-cs"/>
                        </a:rPr>
                        <a:t>2</a:t>
                      </a:r>
                      <a:r>
                        <a:rPr lang="en-IN" sz="2800" b="0" i="0" u="none" strike="noStrike" kern="1200" baseline="0" dirty="0">
                          <a:solidFill>
                            <a:schemeClr val="tx2"/>
                          </a:solidFill>
                          <a:latin typeface="+mn-lt"/>
                          <a:ea typeface="+mn-ea"/>
                          <a:cs typeface="+mn-cs"/>
                        </a:rPr>
                        <a:t> </a:t>
                      </a:r>
                      <a:endParaRPr lang="en-US" sz="2800" i="0" u="none" strike="noStrike" baseline="0" dirty="0">
                        <a:solidFill>
                          <a:schemeClr val="tx2"/>
                        </a:solidFill>
                        <a:latin typeface="Cambria Math" panose="02040503050406030204" pitchFamily="18" charset="0"/>
                        <a:ea typeface="Cambria Math" panose="02040503050406030204" pitchFamily="18" charset="0"/>
                      </a:endParaRPr>
                    </a:p>
                  </a:txBody>
                  <a:tcPr/>
                </a:tc>
                <a:tc>
                  <a:txBody>
                    <a:bodyPr/>
                    <a:lstStyle/>
                    <a:p>
                      <a:pPr algn="l"/>
                      <a:r>
                        <a:rPr lang="en-US" sz="2800" b="0" i="0" u="none" strike="noStrike" kern="1200" baseline="0" dirty="0">
                          <a:solidFill>
                            <a:srgbClr val="0070C0"/>
                          </a:solidFill>
                          <a:latin typeface="+mn-lt"/>
                          <a:ea typeface="+mn-ea"/>
                          <a:cs typeface="+mn-cs"/>
                        </a:rPr>
                        <a:t>Surface area of a sphere</a:t>
                      </a:r>
                      <a:endParaRPr lang="en-US" sz="2800" dirty="0">
                        <a:solidFill>
                          <a:srgbClr val="0070C0"/>
                        </a:solidFill>
                      </a:endParaRPr>
                    </a:p>
                  </a:txBody>
                  <a:tcPr/>
                </a:tc>
                <a:extLst>
                  <a:ext uri="{0D108BD9-81ED-4DB2-BD59-A6C34878D82A}">
                    <a16:rowId xmlns:a16="http://schemas.microsoft.com/office/drawing/2014/main" val="2610860241"/>
                  </a:ext>
                </a:extLst>
              </a:tr>
              <a:tr h="503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4</a:t>
                      </a:r>
                      <a:r>
                        <a:rPr lang="el-GR" sz="2800" b="0" i="0" u="none" strike="noStrike" kern="1200" baseline="0" dirty="0">
                          <a:solidFill>
                            <a:schemeClr val="tx2"/>
                          </a:solidFill>
                          <a:latin typeface="+mn-lt"/>
                          <a:ea typeface="+mn-ea"/>
                          <a:cs typeface="+mn-cs"/>
                        </a:rPr>
                        <a:t>π</a:t>
                      </a:r>
                      <a:r>
                        <a:rPr lang="en-US" sz="2800" b="0" i="0" u="none" strike="noStrike" kern="1200" baseline="0" dirty="0">
                          <a:solidFill>
                            <a:schemeClr val="tx2"/>
                          </a:solidFill>
                          <a:latin typeface="+mn-lt"/>
                          <a:ea typeface="+mn-ea"/>
                          <a:cs typeface="+mn-cs"/>
                        </a:rPr>
                        <a:t>(6)</a:t>
                      </a:r>
                      <a:r>
                        <a:rPr lang="el-GR" sz="2800" b="0" i="0" u="none" strike="noStrike" kern="1200" baseline="30000" dirty="0">
                          <a:solidFill>
                            <a:schemeClr val="tx2"/>
                          </a:solidFill>
                          <a:latin typeface="+mn-lt"/>
                          <a:ea typeface="+mn-ea"/>
                          <a:cs typeface="+mn-cs"/>
                        </a:rPr>
                        <a:t>2</a:t>
                      </a:r>
                      <a:r>
                        <a:rPr lang="el-GR" sz="2800" b="0" i="0" u="none" strike="noStrike" kern="1200" baseline="0" dirty="0">
                          <a:solidFill>
                            <a:schemeClr val="tx2"/>
                          </a:solidFill>
                          <a:latin typeface="+mn-lt"/>
                          <a:ea typeface="+mn-ea"/>
                          <a:cs typeface="+mn-cs"/>
                        </a:rPr>
                        <a:t> </a:t>
                      </a:r>
                      <a:endParaRPr lang="en-US" sz="2800" i="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1" u="none" strike="noStrike" kern="1200" baseline="0" dirty="0">
                          <a:solidFill>
                            <a:srgbClr val="01708C"/>
                          </a:solidFill>
                          <a:latin typeface="+mn-lt"/>
                          <a:ea typeface="+mn-ea"/>
                          <a:cs typeface="+mn-cs"/>
                        </a:rPr>
                        <a:t>r </a:t>
                      </a:r>
                      <a:r>
                        <a:rPr lang="en-US" sz="2800" b="0" i="0" u="none" strike="noStrike" kern="1200" baseline="0" dirty="0">
                          <a:solidFill>
                            <a:srgbClr val="01708C"/>
                          </a:solidFill>
                          <a:latin typeface="+mn-lt"/>
                          <a:ea typeface="+mn-ea"/>
                          <a:cs typeface="+mn-cs"/>
                        </a:rPr>
                        <a:t>= 6 </a:t>
                      </a:r>
                      <a:endParaRPr lang="en-US" sz="2800" i="0" dirty="0">
                        <a:solidFill>
                          <a:srgbClr val="01708C"/>
                        </a:solidFill>
                      </a:endParaRPr>
                    </a:p>
                  </a:txBody>
                  <a:tcPr/>
                </a:tc>
                <a:extLst>
                  <a:ext uri="{0D108BD9-81ED-4DB2-BD59-A6C34878D82A}">
                    <a16:rowId xmlns:a16="http://schemas.microsoft.com/office/drawing/2014/main" val="298577847"/>
                  </a:ext>
                </a:extLst>
              </a:tr>
              <a:tr h="503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 144π </a:t>
                      </a:r>
                      <a:r>
                        <a:rPr lang="en-IN" sz="2800" b="0" i="0" u="none" strike="noStrike" kern="1200" baseline="0" dirty="0">
                          <a:solidFill>
                            <a:schemeClr val="tx2"/>
                          </a:solidFill>
                          <a:latin typeface="+mn-lt"/>
                          <a:ea typeface="+mn-ea"/>
                          <a:cs typeface="+mn-cs"/>
                        </a:rPr>
                        <a:t>or about 452.4</a:t>
                      </a:r>
                      <a:endParaRPr lang="en-US" sz="2800" i="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1708C"/>
                          </a:solidFill>
                          <a:latin typeface="+mn-lt"/>
                          <a:ea typeface="+mn-ea"/>
                          <a:cs typeface="+mn-cs"/>
                        </a:rPr>
                        <a:t>Use a calculator.</a:t>
                      </a:r>
                      <a:endParaRPr lang="en-US" sz="2800" i="0" dirty="0">
                        <a:solidFill>
                          <a:srgbClr val="01708C"/>
                        </a:solidFill>
                      </a:endParaRPr>
                    </a:p>
                  </a:txBody>
                  <a:tcPr/>
                </a:tc>
                <a:extLst>
                  <a:ext uri="{0D108BD9-81ED-4DB2-BD59-A6C34878D82A}">
                    <a16:rowId xmlns:a16="http://schemas.microsoft.com/office/drawing/2014/main" val="868623787"/>
                  </a:ext>
                </a:extLst>
              </a:tr>
            </a:tbl>
          </a:graphicData>
        </a:graphic>
      </p:graphicFrame>
    </p:spTree>
    <p:extLst>
      <p:ext uri="{BB962C8B-B14F-4D97-AF65-F5344CB8AC3E}">
        <p14:creationId xmlns:p14="http://schemas.microsoft.com/office/powerpoint/2010/main" val="60731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Calculate Measurements by Using</a:t>
            </a:r>
          </a:p>
          <a:p>
            <a:r>
              <a:rPr lang="en-US" sz="2800" b="0" dirty="0">
                <a:solidFill>
                  <a:schemeClr val="tx1"/>
                </a:solidFill>
              </a:rPr>
              <a:t>Three-Dimensional Models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893867"/>
            <a:ext cx="10748454" cy="11036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r>
              <a:rPr lang="en-US" sz="2800" b="1" dirty="0">
                <a:solidFill>
                  <a:schemeClr val="tx1"/>
                </a:solidFill>
              </a:rPr>
              <a:t>Step 2 Determine the number of lights within an area of 4 square feet.</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459873" y="4634502"/>
            <a:ext cx="10485218" cy="5309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There are about 285 lights within an area of 4 square feet.</a:t>
            </a:r>
            <a:endParaRPr lang="en-US" sz="2800" b="0" i="0" u="none" strike="noStrike" baseline="0" dirty="0"/>
          </a:p>
        </p:txBody>
      </p:sp>
      <mc:AlternateContent xmlns:mc="http://schemas.openxmlformats.org/markup-compatibility/2006" xmlns:a14="http://schemas.microsoft.com/office/drawing/2010/main">
        <mc:Choice Requires="a14">
          <p:graphicFrame>
            <p:nvGraphicFramePr>
              <p:cNvPr id="8"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2706608471"/>
                  </p:ext>
                </p:extLst>
              </p:nvPr>
            </p:nvGraphicFramePr>
            <p:xfrm>
              <a:off x="459873" y="3256108"/>
              <a:ext cx="7658891" cy="717741"/>
            </p:xfrm>
            <a:graphic>
              <a:graphicData uri="http://schemas.openxmlformats.org/drawingml/2006/table">
                <a:tbl>
                  <a:tblPr firstRow="1" bandRow="1">
                    <a:tableStyleId>{2D5ABB26-0587-4C30-8999-92F81FD0307C}</a:tableStyleId>
                  </a:tblPr>
                  <a:tblGrid>
                    <a:gridCol w="7658891">
                      <a:extLst>
                        <a:ext uri="{9D8B030D-6E8A-4147-A177-3AD203B41FA5}">
                          <a16:colId xmlns:a16="http://schemas.microsoft.com/office/drawing/2014/main" val="1231724626"/>
                        </a:ext>
                      </a:extLst>
                    </a:gridCol>
                  </a:tblGrid>
                  <a:tr h="370840">
                    <a:tc>
                      <a:txBody>
                        <a:bodyPr/>
                        <a:lstStyle/>
                        <a:p>
                          <a:pPr algn="l"/>
                          <a:r>
                            <a:rPr lang="en-IN" sz="2800" b="0" i="0" u="none" strike="noStrike" kern="1200" baseline="0" dirty="0">
                              <a:solidFill>
                                <a:schemeClr val="tx2"/>
                              </a:solidFill>
                              <a:latin typeface="+mn-lt"/>
                              <a:ea typeface="+mn-ea"/>
                              <a:cs typeface="+mn-cs"/>
                            </a:rPr>
                            <a:t>4 </a:t>
                          </a:r>
                          <a:r>
                            <a:rPr lang="en-IN" sz="2800" b="0" i="0" u="none" strike="sngStrike" kern="1200" baseline="0" dirty="0">
                              <a:solidFill>
                                <a:schemeClr val="tx2"/>
                              </a:solidFill>
                              <a:latin typeface="+mn-lt"/>
                              <a:ea typeface="+mn-ea"/>
                              <a:cs typeface="+mn-cs"/>
                            </a:rPr>
                            <a:t>ft</a:t>
                          </a:r>
                          <a:r>
                            <a:rPr lang="en-IN" sz="2800" b="0" i="0" u="none" strike="sngStrike" kern="1200" baseline="30000" dirty="0">
                              <a:solidFill>
                                <a:schemeClr val="tx2"/>
                              </a:solidFill>
                              <a:latin typeface="+mn-lt"/>
                              <a:ea typeface="+mn-ea"/>
                              <a:cs typeface="+mn-cs"/>
                            </a:rPr>
                            <a:t>2</a:t>
                          </a:r>
                          <a:r>
                            <a:rPr lang="en-IN" sz="2800" b="0" i="0" u="none" strike="noStrike" kern="1200" baseline="0" dirty="0">
                              <a:solidFill>
                                <a:schemeClr val="tx2"/>
                              </a:solidFill>
                              <a:latin typeface="+mn-lt"/>
                              <a:ea typeface="+mn-ea"/>
                              <a:cs typeface="+mn-cs"/>
                            </a:rPr>
                            <a:t> × </a:t>
                          </a:r>
                          <a14:m>
                            <m:oMath xmlns:m="http://schemas.openxmlformats.org/officeDocument/2006/math">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32,256 </m:t>
                                  </m:r>
                                  <m:r>
                                    <m:rPr>
                                      <m:sty m:val="p"/>
                                    </m:rPr>
                                    <a:rPr lang="en-US" sz="2800" b="0" i="0" smtClean="0">
                                      <a:solidFill>
                                        <a:schemeClr val="tx2"/>
                                      </a:solidFill>
                                      <a:latin typeface="Cambria Math" panose="02040503050406030204" pitchFamily="18" charset="0"/>
                                      <a:ea typeface="Cambria Math" panose="02040503050406030204" pitchFamily="18" charset="0"/>
                                    </a:rPr>
                                    <m:t>lights</m:t>
                                  </m:r>
                                </m:num>
                                <m:den>
                                  <m:r>
                                    <a:rPr lang="en-US" sz="2800" b="0" i="1" smtClean="0">
                                      <a:solidFill>
                                        <a:schemeClr val="tx2"/>
                                      </a:solidFill>
                                      <a:latin typeface="Cambria Math" panose="02040503050406030204" pitchFamily="18" charset="0"/>
                                      <a:ea typeface="Cambria Math" panose="02040503050406030204" pitchFamily="18" charset="0"/>
                                    </a:rPr>
                                    <m:t>452.4</m:t>
                                  </m:r>
                                  <m:r>
                                    <a:rPr lang="en-IN" sz="2800" b="0" i="1" smtClean="0">
                                      <a:solidFill>
                                        <a:schemeClr val="tx2"/>
                                      </a:solidFill>
                                      <a:latin typeface="Cambria Math" panose="02040503050406030204" pitchFamily="18" charset="0"/>
                                      <a:ea typeface="Cambria Math" panose="02040503050406030204" pitchFamily="18" charset="0"/>
                                    </a:rPr>
                                    <m:t> </m:t>
                                  </m:r>
                                  <m:r>
                                    <m:rPr>
                                      <m:sty m:val="p"/>
                                    </m:rPr>
                                    <a:rPr lang="en-US" sz="2800" b="0" i="0" strike="sngStrike" smtClean="0">
                                      <a:solidFill>
                                        <a:schemeClr val="tx2"/>
                                      </a:solidFill>
                                      <a:latin typeface="Cambria Math" panose="02040503050406030204" pitchFamily="18" charset="0"/>
                                      <a:ea typeface="Cambria Math" panose="02040503050406030204" pitchFamily="18" charset="0"/>
                                    </a:rPr>
                                    <m:t>ft</m:t>
                                  </m:r>
                                  <m:r>
                                    <a:rPr lang="en-US" sz="2800" b="0" i="0" strike="sngStrike" baseline="30000" smtClean="0">
                                      <a:solidFill>
                                        <a:schemeClr val="tx2"/>
                                      </a:solidFill>
                                      <a:latin typeface="Cambria Math" panose="02040503050406030204" pitchFamily="18" charset="0"/>
                                      <a:ea typeface="Cambria Math" panose="02040503050406030204" pitchFamily="18" charset="0"/>
                                    </a:rPr>
                                    <m:t>2</m:t>
                                  </m:r>
                                </m:den>
                              </m:f>
                            </m:oMath>
                          </a14:m>
                          <a:r>
                            <a:rPr lang="en-IN" sz="2800" b="0" i="0" u="none" strike="noStrike" kern="1200" baseline="0" dirty="0">
                              <a:solidFill>
                                <a:schemeClr val="tx2"/>
                              </a:solidFill>
                              <a:latin typeface="+mn-lt"/>
                              <a:ea typeface="+mn-ea"/>
                              <a:cs typeface="+mn-cs"/>
                            </a:rPr>
                            <a:t> = 285.2 or 285 lights</a:t>
                          </a:r>
                          <a:endParaRPr lang="en-US" sz="2800" i="0" u="none" strike="noStrike" baseline="0" dirty="0">
                            <a:solidFill>
                              <a:schemeClr val="tx2"/>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610860241"/>
                      </a:ext>
                    </a:extLst>
                  </a:tr>
                </a:tbl>
              </a:graphicData>
            </a:graphic>
          </p:graphicFrame>
        </mc:Choice>
        <mc:Fallback xmlns="">
          <p:graphicFrame>
            <p:nvGraphicFramePr>
              <p:cNvPr id="8"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2706608471"/>
                  </p:ext>
                </p:extLst>
              </p:nvPr>
            </p:nvGraphicFramePr>
            <p:xfrm>
              <a:off x="459873" y="3256108"/>
              <a:ext cx="7658891" cy="717741"/>
            </p:xfrm>
            <a:graphic>
              <a:graphicData uri="http://schemas.openxmlformats.org/drawingml/2006/table">
                <a:tbl>
                  <a:tblPr firstRow="1" bandRow="1">
                    <a:tableStyleId>{2D5ABB26-0587-4C30-8999-92F81FD0307C}</a:tableStyleId>
                  </a:tblPr>
                  <a:tblGrid>
                    <a:gridCol w="7658891">
                      <a:extLst>
                        <a:ext uri="{9D8B030D-6E8A-4147-A177-3AD203B41FA5}">
                          <a16:colId xmlns:a16="http://schemas.microsoft.com/office/drawing/2014/main" val="1231724626"/>
                        </a:ext>
                      </a:extLst>
                    </a:gridCol>
                  </a:tblGrid>
                  <a:tr h="717741">
                    <a:tc>
                      <a:txBody>
                        <a:bodyPr/>
                        <a:lstStyle/>
                        <a:p>
                          <a:endParaRPr lang="en-US"/>
                        </a:p>
                      </a:txBody>
                      <a:tcPr>
                        <a:blipFill>
                          <a:blip r:embed="rId2"/>
                          <a:stretch>
                            <a:fillRect b="-9322"/>
                          </a:stretch>
                        </a:blipFill>
                      </a:tcPr>
                    </a:tc>
                    <a:extLst>
                      <a:ext uri="{0D108BD9-81ED-4DB2-BD59-A6C34878D82A}">
                        <a16:rowId xmlns:a16="http://schemas.microsoft.com/office/drawing/2014/main" val="2610860241"/>
                      </a:ext>
                    </a:extLst>
                  </a:tr>
                </a:tbl>
              </a:graphicData>
            </a:graphic>
          </p:graphicFrame>
        </mc:Fallback>
      </mc:AlternateContent>
    </p:spTree>
    <p:extLst>
      <p:ext uri="{BB962C8B-B14F-4D97-AF65-F5344CB8AC3E}">
        <p14:creationId xmlns:p14="http://schemas.microsoft.com/office/powerpoint/2010/main" val="159543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008569"/>
            <a:ext cx="11002999" cy="1107996"/>
          </a:xfrm>
          <a:prstGeom prst="rect">
            <a:avLst/>
          </a:prstGeom>
          <a:noFill/>
        </p:spPr>
        <p:txBody>
          <a:bodyPr wrap="square" rtlCol="0">
            <a:spAutoFit/>
          </a:bodyPr>
          <a:lstStyle/>
          <a:p>
            <a:pPr>
              <a:spcBef>
                <a:spcPts val="1200"/>
              </a:spcBef>
            </a:pPr>
            <a:r>
              <a:rPr lang="en-US" sz="2800" b="1" dirty="0"/>
              <a:t>Identify each figure. </a:t>
            </a:r>
            <a:endParaRPr lang="en-US" sz="2800" dirty="0"/>
          </a:p>
          <a:p>
            <a:pPr>
              <a:spcBef>
                <a:spcPts val="1200"/>
              </a:spcBef>
            </a:pPr>
            <a:r>
              <a:rPr lang="en-US" sz="2800" b="1" dirty="0">
                <a:latin typeface="Proxima Nova" panose="02000506030000020004" pitchFamily="50" charset="0"/>
              </a:rPr>
              <a:t>3. </a:t>
            </a:r>
            <a:r>
              <a:rPr lang="en-IN" sz="2800" dirty="0">
                <a:solidFill>
                  <a:schemeClr val="tx2"/>
                </a:solidFill>
              </a:rPr>
              <a:t>			</a:t>
            </a:r>
            <a:r>
              <a:rPr lang="en-US" sz="2800" b="1" dirty="0">
                <a:latin typeface="Proxima Nova" panose="02000506030000020004" pitchFamily="50" charset="0"/>
              </a:rPr>
              <a:t> 	4. </a:t>
            </a:r>
            <a:r>
              <a:rPr lang="en-US" sz="2800" dirty="0">
                <a:solidFill>
                  <a:srgbClr val="FF0000"/>
                </a:solidFill>
              </a:rPr>
              <a:t>				</a:t>
            </a:r>
            <a:r>
              <a:rPr lang="en-US" sz="2800" b="1" dirty="0">
                <a:latin typeface="Proxima Nova" panose="02000506030000020004" pitchFamily="50" charset="0"/>
              </a:rPr>
              <a:t>5. </a:t>
            </a:r>
            <a:endParaRPr lang="en-US" sz="2800" b="1" dirty="0">
              <a:solidFill>
                <a:srgbClr val="FF0000"/>
              </a:solidFill>
              <a:latin typeface="Proxima Nova" panose="02000506030000020004" pitchFamily="50" charset="0"/>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340" y="1845338"/>
            <a:ext cx="1804406" cy="182014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381" y="1845338"/>
            <a:ext cx="1938763" cy="2014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5382" y="1845338"/>
            <a:ext cx="1862534" cy="1618298"/>
          </a:xfrm>
          <a:prstGeom prst="rect">
            <a:avLst/>
          </a:prstGeom>
        </p:spPr>
      </p:pic>
    </p:spTree>
    <p:extLst>
      <p:ext uri="{BB962C8B-B14F-4D97-AF65-F5344CB8AC3E}">
        <p14:creationId xmlns:p14="http://schemas.microsoft.com/office/powerpoint/2010/main" val="55977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Calculate Measurements by Using</a:t>
            </a:r>
          </a:p>
          <a:p>
            <a:r>
              <a:rPr lang="en-US" sz="2800" b="0" dirty="0">
                <a:solidFill>
                  <a:schemeClr val="tx1"/>
                </a:solidFill>
              </a:rPr>
              <a:t>Three-Dimensional Models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17020"/>
            <a:ext cx="10728080" cy="9516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5225" indent="-1165225"/>
            <a:r>
              <a:rPr lang="en-US" sz="2800" b="1" dirty="0">
                <a:solidFill>
                  <a:schemeClr val="tx1"/>
                </a:solidFill>
              </a:rPr>
              <a:t>Part B Tony is repairing a section of the ball that has a volume of 8 cubic feet. How much does the section weigh?</a:t>
            </a:r>
          </a:p>
        </p:txBody>
      </p:sp>
      <p:sp>
        <p:nvSpPr>
          <p:cNvPr id="6" name="Content Placeholder 2">
            <a:extLst>
              <a:ext uri="{FF2B5EF4-FFF2-40B4-BE49-F238E27FC236}">
                <a16:creationId xmlns:a16="http://schemas.microsoft.com/office/drawing/2014/main" id="{66BD4E7D-0912-754B-9237-13B457F2A578}"/>
              </a:ext>
            </a:extLst>
          </p:cNvPr>
          <p:cNvSpPr txBox="1">
            <a:spLocks/>
          </p:cNvSpPr>
          <p:nvPr/>
        </p:nvSpPr>
        <p:spPr>
          <a:xfrm>
            <a:off x="459873" y="3075224"/>
            <a:ext cx="6783609" cy="5823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1 Find the volume of the ball.</a:t>
            </a:r>
          </a:p>
        </p:txBody>
      </p:sp>
      <mc:AlternateContent xmlns:mc="http://schemas.openxmlformats.org/markup-compatibility/2006" xmlns:a14="http://schemas.microsoft.com/office/drawing/2010/main">
        <mc:Choice Requires="a14">
          <p:graphicFrame>
            <p:nvGraphicFramePr>
              <p:cNvPr id="7"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1262258474"/>
                  </p:ext>
                </p:extLst>
              </p:nvPr>
            </p:nvGraphicFramePr>
            <p:xfrm>
              <a:off x="459873" y="3708589"/>
              <a:ext cx="10277400" cy="1908556"/>
            </p:xfrm>
            <a:graphic>
              <a:graphicData uri="http://schemas.openxmlformats.org/drawingml/2006/table">
                <a:tbl>
                  <a:tblPr firstRow="1" bandRow="1">
                    <a:tableStyleId>{2D5ABB26-0587-4C30-8999-92F81FD0307C}</a:tableStyleId>
                  </a:tblPr>
                  <a:tblGrid>
                    <a:gridCol w="5331327">
                      <a:extLst>
                        <a:ext uri="{9D8B030D-6E8A-4147-A177-3AD203B41FA5}">
                          <a16:colId xmlns:a16="http://schemas.microsoft.com/office/drawing/2014/main" val="1231724626"/>
                        </a:ext>
                      </a:extLst>
                    </a:gridCol>
                    <a:gridCol w="4946073">
                      <a:extLst>
                        <a:ext uri="{9D8B030D-6E8A-4147-A177-3AD203B41FA5}">
                          <a16:colId xmlns:a16="http://schemas.microsoft.com/office/drawing/2014/main" val="837143839"/>
                        </a:ext>
                      </a:extLst>
                    </a:gridCol>
                  </a:tblGrid>
                  <a:tr h="370840">
                    <a:tc>
                      <a:txBody>
                        <a:bodyPr/>
                        <a:lstStyle/>
                        <a:p>
                          <a:pPr algn="l"/>
                          <a:r>
                            <a:rPr lang="en-IN" sz="2800" b="0" i="1" u="none" strike="noStrike" kern="1200" baseline="0" dirty="0">
                              <a:solidFill>
                                <a:schemeClr val="tx2"/>
                              </a:solidFill>
                              <a:latin typeface="+mn-lt"/>
                              <a:ea typeface="+mn-ea"/>
                              <a:cs typeface="+mn-cs"/>
                            </a:rPr>
                            <a:t>V </a:t>
                          </a:r>
                          <a:r>
                            <a:rPr lang="en-IN" sz="2800" b="0" i="0" u="none" strike="noStrike" kern="1200" baseline="0" dirty="0">
                              <a:solidFill>
                                <a:schemeClr val="tx2"/>
                              </a:solidFill>
                              <a:latin typeface="+mn-lt"/>
                              <a:ea typeface="+mn-ea"/>
                              <a:cs typeface="+mn-cs"/>
                            </a:rPr>
                            <a:t>= </a:t>
                          </a:r>
                          <a14:m>
                            <m:oMath xmlns:m="http://schemas.openxmlformats.org/officeDocument/2006/math">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4</m:t>
                                  </m:r>
                                </m:num>
                                <m:den>
                                  <m:r>
                                    <a:rPr lang="en-US" sz="2800" b="0" i="1" smtClean="0">
                                      <a:solidFill>
                                        <a:schemeClr val="tx2"/>
                                      </a:solidFill>
                                      <a:latin typeface="Cambria Math" panose="02040503050406030204" pitchFamily="18" charset="0"/>
                                      <a:ea typeface="Cambria Math" panose="02040503050406030204" pitchFamily="18" charset="0"/>
                                    </a:rPr>
                                    <m:t>3</m:t>
                                  </m:r>
                                </m:den>
                              </m:f>
                            </m:oMath>
                          </a14:m>
                          <a:r>
                            <a:rPr lang="el-GR" sz="2800" b="0" i="0" u="none" strike="noStrike" kern="1200" baseline="0" dirty="0">
                              <a:solidFill>
                                <a:schemeClr val="tx2"/>
                              </a:solidFill>
                              <a:latin typeface="+mn-lt"/>
                              <a:ea typeface="+mn-ea"/>
                              <a:cs typeface="+mn-cs"/>
                            </a:rPr>
                            <a:t>π</a:t>
                          </a:r>
                          <a:r>
                            <a:rPr lang="en-US" sz="2800" b="0" i="1" u="none" strike="noStrike" kern="1200" baseline="0" dirty="0">
                              <a:solidFill>
                                <a:schemeClr val="tx2"/>
                              </a:solidFill>
                              <a:latin typeface="+mn-lt"/>
                              <a:ea typeface="+mn-ea"/>
                              <a:cs typeface="+mn-cs"/>
                            </a:rPr>
                            <a:t>r</a:t>
                          </a:r>
                          <a:r>
                            <a:rPr lang="el-GR" sz="2800" b="0" i="0" u="none" strike="noStrike" kern="1200" baseline="30000" dirty="0">
                              <a:solidFill>
                                <a:schemeClr val="tx2"/>
                              </a:solidFill>
                              <a:latin typeface="+mn-lt"/>
                              <a:ea typeface="+mn-ea"/>
                              <a:cs typeface="+mn-cs"/>
                            </a:rPr>
                            <a:t>3</a:t>
                          </a:r>
                          <a:r>
                            <a:rPr lang="el-GR" sz="2800" b="0" i="0" u="none" strike="noStrike" kern="1200" baseline="0" dirty="0">
                              <a:solidFill>
                                <a:schemeClr val="tx2"/>
                              </a:solidFill>
                              <a:latin typeface="+mn-lt"/>
                              <a:ea typeface="+mn-ea"/>
                              <a:cs typeface="+mn-cs"/>
                            </a:rPr>
                            <a:t> </a:t>
                          </a:r>
                          <a:endParaRPr lang="en-US" sz="2800" i="0" u="none" strike="noStrike" baseline="0" dirty="0">
                            <a:solidFill>
                              <a:schemeClr val="tx2"/>
                            </a:solidFill>
                            <a:latin typeface="Cambria Math" panose="02040503050406030204" pitchFamily="18" charset="0"/>
                            <a:ea typeface="Cambria Math" panose="02040503050406030204" pitchFamily="18" charset="0"/>
                          </a:endParaRPr>
                        </a:p>
                      </a:txBody>
                      <a:tcPr/>
                    </a:tc>
                    <a:tc>
                      <a:txBody>
                        <a:bodyPr/>
                        <a:lstStyle/>
                        <a:p>
                          <a:pPr algn="l"/>
                          <a:r>
                            <a:rPr lang="en-US" sz="2800" b="0" i="0" u="none" strike="noStrike" kern="1200" baseline="0" dirty="0">
                              <a:solidFill>
                                <a:srgbClr val="0070C0"/>
                              </a:solidFill>
                              <a:latin typeface="+mn-lt"/>
                              <a:ea typeface="+mn-ea"/>
                              <a:cs typeface="+mn-cs"/>
                            </a:rPr>
                            <a:t>Volume of a sphere</a:t>
                          </a:r>
                          <a:endParaRPr lang="en-US" sz="2800" dirty="0">
                            <a:solidFill>
                              <a:srgbClr val="0070C0"/>
                            </a:solidFill>
                          </a:endParaRPr>
                        </a:p>
                      </a:txBody>
                      <a:tcPr/>
                    </a:tc>
                    <a:extLst>
                      <a:ext uri="{0D108BD9-81ED-4DB2-BD59-A6C34878D82A}">
                        <a16:rowId xmlns:a16="http://schemas.microsoft.com/office/drawing/2014/main" val="2610860241"/>
                      </a:ext>
                    </a:extLst>
                  </a:tr>
                  <a:tr h="503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 </a:t>
                          </a:r>
                          <a14:m>
                            <m:oMath xmlns:m="http://schemas.openxmlformats.org/officeDocument/2006/math">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4</m:t>
                                  </m:r>
                                </m:num>
                                <m:den>
                                  <m:r>
                                    <a:rPr lang="en-US" sz="2800" b="0" i="1" smtClean="0">
                                      <a:solidFill>
                                        <a:schemeClr val="tx2"/>
                                      </a:solidFill>
                                      <a:latin typeface="Cambria Math" panose="02040503050406030204" pitchFamily="18" charset="0"/>
                                      <a:ea typeface="Cambria Math" panose="02040503050406030204" pitchFamily="18" charset="0"/>
                                    </a:rPr>
                                    <m:t>3</m:t>
                                  </m:r>
                                </m:den>
                              </m:f>
                            </m:oMath>
                          </a14:m>
                          <a:r>
                            <a:rPr lang="el-GR" sz="2800" b="0" i="0" u="none" strike="noStrike" kern="1200" baseline="0" dirty="0">
                              <a:solidFill>
                                <a:schemeClr val="tx2"/>
                              </a:solidFill>
                              <a:latin typeface="+mn-lt"/>
                              <a:ea typeface="+mn-ea"/>
                              <a:cs typeface="+mn-cs"/>
                            </a:rPr>
                            <a:t>π</a:t>
                          </a:r>
                          <a:r>
                            <a:rPr lang="en-US" sz="2800" b="0" i="0" u="none" strike="noStrike" kern="1200" baseline="0" dirty="0">
                              <a:solidFill>
                                <a:schemeClr val="tx2"/>
                              </a:solidFill>
                              <a:latin typeface="+mn-lt"/>
                              <a:ea typeface="+mn-ea"/>
                              <a:cs typeface="+mn-cs"/>
                            </a:rPr>
                            <a:t>(6)</a:t>
                          </a:r>
                          <a:r>
                            <a:rPr lang="el-GR" sz="2800" b="0" i="0" u="none" strike="noStrike" kern="1200" baseline="30000" dirty="0">
                              <a:solidFill>
                                <a:schemeClr val="tx2"/>
                              </a:solidFill>
                              <a:latin typeface="+mn-lt"/>
                              <a:ea typeface="+mn-ea"/>
                              <a:cs typeface="+mn-cs"/>
                            </a:rPr>
                            <a:t>3</a:t>
                          </a:r>
                          <a:r>
                            <a:rPr lang="el-GR" sz="2800" b="0" i="0" u="none" strike="noStrike" kern="1200" baseline="0" dirty="0">
                              <a:solidFill>
                                <a:schemeClr val="tx2"/>
                              </a:solidFill>
                              <a:latin typeface="+mn-lt"/>
                              <a:ea typeface="+mn-ea"/>
                              <a:cs typeface="+mn-cs"/>
                            </a:rPr>
                            <a:t> </a:t>
                          </a:r>
                          <a:endParaRPr lang="en-US" sz="2800" i="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1" u="none" strike="noStrike" kern="1200" baseline="0" dirty="0">
                              <a:solidFill>
                                <a:srgbClr val="01708C"/>
                              </a:solidFill>
                              <a:latin typeface="+mn-lt"/>
                              <a:ea typeface="+mn-ea"/>
                              <a:cs typeface="+mn-cs"/>
                            </a:rPr>
                            <a:t>r </a:t>
                          </a:r>
                          <a:r>
                            <a:rPr lang="en-US" sz="2800" b="0" i="0" u="none" strike="noStrike" kern="1200" baseline="0" dirty="0">
                              <a:solidFill>
                                <a:srgbClr val="01708C"/>
                              </a:solidFill>
                              <a:latin typeface="+mn-lt"/>
                              <a:ea typeface="+mn-ea"/>
                              <a:cs typeface="+mn-cs"/>
                            </a:rPr>
                            <a:t>= 6 </a:t>
                          </a:r>
                          <a:endParaRPr lang="en-US" sz="2800" i="0" dirty="0">
                            <a:solidFill>
                              <a:srgbClr val="01708C"/>
                            </a:solidFill>
                          </a:endParaRPr>
                        </a:p>
                      </a:txBody>
                      <a:tcPr/>
                    </a:tc>
                    <a:extLst>
                      <a:ext uri="{0D108BD9-81ED-4DB2-BD59-A6C34878D82A}">
                        <a16:rowId xmlns:a16="http://schemas.microsoft.com/office/drawing/2014/main" val="298577847"/>
                      </a:ext>
                    </a:extLst>
                  </a:tr>
                  <a:tr h="503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288</a:t>
                          </a:r>
                          <a:r>
                            <a:rPr lang="el-GR" sz="2800" b="0" i="0" u="none" strike="noStrike" kern="1200" baseline="0" dirty="0">
                              <a:solidFill>
                                <a:schemeClr val="tx2"/>
                              </a:solidFill>
                              <a:latin typeface="+mn-lt"/>
                              <a:ea typeface="+mn-ea"/>
                              <a:cs typeface="+mn-cs"/>
                            </a:rPr>
                            <a:t>π </a:t>
                          </a:r>
                          <a:r>
                            <a:rPr lang="en-IN" sz="2800" b="0" i="0" u="none" strike="noStrike" kern="1200" baseline="0" dirty="0">
                              <a:solidFill>
                                <a:schemeClr val="tx2"/>
                              </a:solidFill>
                              <a:latin typeface="+mn-lt"/>
                              <a:ea typeface="+mn-ea"/>
                              <a:cs typeface="+mn-cs"/>
                            </a:rPr>
                            <a:t>or about 904.8 </a:t>
                          </a:r>
                          <a:endParaRPr lang="en-US" sz="2800" i="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1708C"/>
                              </a:solidFill>
                              <a:latin typeface="+mn-lt"/>
                              <a:ea typeface="+mn-ea"/>
                              <a:cs typeface="+mn-cs"/>
                            </a:rPr>
                            <a:t>Use a calculator.</a:t>
                          </a:r>
                          <a:endParaRPr lang="en-US" sz="2800" i="0" dirty="0">
                            <a:solidFill>
                              <a:srgbClr val="01708C"/>
                            </a:solidFill>
                          </a:endParaRPr>
                        </a:p>
                      </a:txBody>
                      <a:tcPr/>
                    </a:tc>
                    <a:extLst>
                      <a:ext uri="{0D108BD9-81ED-4DB2-BD59-A6C34878D82A}">
                        <a16:rowId xmlns:a16="http://schemas.microsoft.com/office/drawing/2014/main" val="868623787"/>
                      </a:ext>
                    </a:extLst>
                  </a:tr>
                </a:tbl>
              </a:graphicData>
            </a:graphic>
          </p:graphicFrame>
        </mc:Choice>
        <mc:Fallback xmlns="">
          <p:graphicFrame>
            <p:nvGraphicFramePr>
              <p:cNvPr id="7"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1262258474"/>
                  </p:ext>
                </p:extLst>
              </p:nvPr>
            </p:nvGraphicFramePr>
            <p:xfrm>
              <a:off x="459873" y="3708589"/>
              <a:ext cx="10277400" cy="1908556"/>
            </p:xfrm>
            <a:graphic>
              <a:graphicData uri="http://schemas.openxmlformats.org/drawingml/2006/table">
                <a:tbl>
                  <a:tblPr firstRow="1" bandRow="1">
                    <a:tableStyleId>{2D5ABB26-0587-4C30-8999-92F81FD0307C}</a:tableStyleId>
                  </a:tblPr>
                  <a:tblGrid>
                    <a:gridCol w="5331327">
                      <a:extLst>
                        <a:ext uri="{9D8B030D-6E8A-4147-A177-3AD203B41FA5}">
                          <a16:colId xmlns:a16="http://schemas.microsoft.com/office/drawing/2014/main" val="1231724626"/>
                        </a:ext>
                      </a:extLst>
                    </a:gridCol>
                    <a:gridCol w="4946073">
                      <a:extLst>
                        <a:ext uri="{9D8B030D-6E8A-4147-A177-3AD203B41FA5}">
                          <a16:colId xmlns:a16="http://schemas.microsoft.com/office/drawing/2014/main" val="837143839"/>
                        </a:ext>
                      </a:extLst>
                    </a:gridCol>
                  </a:tblGrid>
                  <a:tr h="695198">
                    <a:tc>
                      <a:txBody>
                        <a:bodyPr/>
                        <a:lstStyle/>
                        <a:p>
                          <a:endParaRPr lang="en-US"/>
                        </a:p>
                      </a:txBody>
                      <a:tcPr>
                        <a:blipFill>
                          <a:blip r:embed="rId2"/>
                          <a:stretch>
                            <a:fillRect t="-8772" r="-92800" b="-199123"/>
                          </a:stretch>
                        </a:blipFill>
                      </a:tcPr>
                    </a:tc>
                    <a:tc>
                      <a:txBody>
                        <a:bodyPr/>
                        <a:lstStyle/>
                        <a:p>
                          <a:pPr algn="l"/>
                          <a:r>
                            <a:rPr lang="en-US" sz="2800" b="0" i="0" u="none" strike="noStrike" kern="1200" baseline="0" dirty="0">
                              <a:solidFill>
                                <a:srgbClr val="0070C0"/>
                              </a:solidFill>
                              <a:latin typeface="+mn-lt"/>
                              <a:ea typeface="+mn-ea"/>
                              <a:cs typeface="+mn-cs"/>
                            </a:rPr>
                            <a:t>Volume of a sphere</a:t>
                          </a:r>
                          <a:endParaRPr lang="en-US" sz="2800" dirty="0">
                            <a:solidFill>
                              <a:srgbClr val="0070C0"/>
                            </a:solidFill>
                          </a:endParaRPr>
                        </a:p>
                      </a:txBody>
                      <a:tcPr/>
                    </a:tc>
                    <a:extLst>
                      <a:ext uri="{0D108BD9-81ED-4DB2-BD59-A6C34878D82A}">
                        <a16:rowId xmlns:a16="http://schemas.microsoft.com/office/drawing/2014/main" val="2610860241"/>
                      </a:ext>
                    </a:extLst>
                  </a:tr>
                  <a:tr h="695198">
                    <a:tc>
                      <a:txBody>
                        <a:bodyPr/>
                        <a:lstStyle/>
                        <a:p>
                          <a:endParaRPr lang="en-US"/>
                        </a:p>
                      </a:txBody>
                      <a:tcPr>
                        <a:blipFill>
                          <a:blip r:embed="rId2"/>
                          <a:stretch>
                            <a:fillRect t="-107826" r="-92800" b="-9739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1" u="none" strike="noStrike" kern="1200" baseline="0" dirty="0">
                              <a:solidFill>
                                <a:srgbClr val="01708C"/>
                              </a:solidFill>
                              <a:latin typeface="+mn-lt"/>
                              <a:ea typeface="+mn-ea"/>
                              <a:cs typeface="+mn-cs"/>
                            </a:rPr>
                            <a:t>r </a:t>
                          </a:r>
                          <a:r>
                            <a:rPr lang="en-US" sz="2800" b="0" i="0" u="none" strike="noStrike" kern="1200" baseline="0" dirty="0">
                              <a:solidFill>
                                <a:srgbClr val="01708C"/>
                              </a:solidFill>
                              <a:latin typeface="+mn-lt"/>
                              <a:ea typeface="+mn-ea"/>
                              <a:cs typeface="+mn-cs"/>
                            </a:rPr>
                            <a:t>= 6 </a:t>
                          </a:r>
                          <a:endParaRPr lang="en-US" sz="2800" i="0" dirty="0">
                            <a:solidFill>
                              <a:srgbClr val="01708C"/>
                            </a:solidFill>
                          </a:endParaRPr>
                        </a:p>
                      </a:txBody>
                      <a:tcPr/>
                    </a:tc>
                    <a:extLst>
                      <a:ext uri="{0D108BD9-81ED-4DB2-BD59-A6C34878D82A}">
                        <a16:rowId xmlns:a16="http://schemas.microsoft.com/office/drawing/2014/main" val="298577847"/>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chemeClr val="tx2"/>
                              </a:solidFill>
                              <a:latin typeface="+mn-lt"/>
                              <a:ea typeface="+mn-ea"/>
                              <a:cs typeface="+mn-cs"/>
                            </a:rPr>
                            <a:t>   </a:t>
                          </a:r>
                          <a:r>
                            <a:rPr lang="el-GR" sz="2800" b="0"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288</a:t>
                          </a:r>
                          <a:r>
                            <a:rPr lang="el-GR" sz="2800" b="0" i="0" u="none" strike="noStrike" kern="1200" baseline="0" dirty="0">
                              <a:solidFill>
                                <a:schemeClr val="tx2"/>
                              </a:solidFill>
                              <a:latin typeface="+mn-lt"/>
                              <a:ea typeface="+mn-ea"/>
                              <a:cs typeface="+mn-cs"/>
                            </a:rPr>
                            <a:t>π </a:t>
                          </a:r>
                          <a:r>
                            <a:rPr lang="en-IN" sz="2800" b="0" i="0" u="none" strike="noStrike" kern="1200" baseline="0" dirty="0">
                              <a:solidFill>
                                <a:schemeClr val="tx2"/>
                              </a:solidFill>
                              <a:latin typeface="+mn-lt"/>
                              <a:ea typeface="+mn-ea"/>
                              <a:cs typeface="+mn-cs"/>
                            </a:rPr>
                            <a:t>or about 904.8 </a:t>
                          </a:r>
                          <a:endParaRPr lang="en-US" sz="2800" i="0" dirty="0">
                            <a:solidFill>
                              <a:schemeClr val="tx2"/>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i="0" u="none" strike="noStrike" kern="1200" baseline="0" dirty="0">
                              <a:solidFill>
                                <a:srgbClr val="01708C"/>
                              </a:solidFill>
                              <a:latin typeface="+mn-lt"/>
                              <a:ea typeface="+mn-ea"/>
                              <a:cs typeface="+mn-cs"/>
                            </a:rPr>
                            <a:t>Use a calculator.</a:t>
                          </a:r>
                          <a:endParaRPr lang="en-US" sz="2800" i="0" dirty="0">
                            <a:solidFill>
                              <a:srgbClr val="01708C"/>
                            </a:solidFill>
                          </a:endParaRPr>
                        </a:p>
                      </a:txBody>
                      <a:tcPr/>
                    </a:tc>
                    <a:extLst>
                      <a:ext uri="{0D108BD9-81ED-4DB2-BD59-A6C34878D82A}">
                        <a16:rowId xmlns:a16="http://schemas.microsoft.com/office/drawing/2014/main" val="868623787"/>
                      </a:ext>
                    </a:extLst>
                  </a:tr>
                </a:tbl>
              </a:graphicData>
            </a:graphic>
          </p:graphicFrame>
        </mc:Fallback>
      </mc:AlternateContent>
    </p:spTree>
    <p:extLst>
      <p:ext uri="{BB962C8B-B14F-4D97-AF65-F5344CB8AC3E}">
        <p14:creationId xmlns:p14="http://schemas.microsoft.com/office/powerpoint/2010/main" val="210407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Calculate Measurements by Using</a:t>
            </a:r>
          </a:p>
          <a:p>
            <a:r>
              <a:rPr lang="en-US" sz="2800" b="0" dirty="0">
                <a:solidFill>
                  <a:schemeClr val="tx1"/>
                </a:solidFill>
              </a:rPr>
              <a:t>Three-Dimensional Models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893867"/>
            <a:ext cx="8146245" cy="5309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2 Determine the weight of the section.</a:t>
            </a:r>
          </a:p>
        </p:txBody>
      </p:sp>
      <p:sp>
        <p:nvSpPr>
          <p:cNvPr id="7" name="Content Placeholder 2">
            <a:extLst>
              <a:ext uri="{FF2B5EF4-FFF2-40B4-BE49-F238E27FC236}">
                <a16:creationId xmlns:a16="http://schemas.microsoft.com/office/drawing/2014/main" id="{83F3EB91-17DF-D044-83E2-63ED6DCD3089}"/>
              </a:ext>
            </a:extLst>
          </p:cNvPr>
          <p:cNvSpPr txBox="1">
            <a:spLocks/>
          </p:cNvSpPr>
          <p:nvPr/>
        </p:nvSpPr>
        <p:spPr>
          <a:xfrm>
            <a:off x="362891" y="3592008"/>
            <a:ext cx="10582200" cy="5309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section of the ball weighs about 105.0 pounds.</a:t>
            </a:r>
            <a:endParaRPr lang="en-US" sz="2800" b="0" i="0" u="none" strike="noStrike" baseline="0" dirty="0"/>
          </a:p>
        </p:txBody>
      </p:sp>
      <mc:AlternateContent xmlns:mc="http://schemas.openxmlformats.org/markup-compatibility/2006" xmlns:a14="http://schemas.microsoft.com/office/drawing/2010/main">
        <mc:Choice Requires="a14">
          <p:graphicFrame>
            <p:nvGraphicFramePr>
              <p:cNvPr id="8"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3970907189"/>
                  </p:ext>
                </p:extLst>
              </p:nvPr>
            </p:nvGraphicFramePr>
            <p:xfrm>
              <a:off x="459873" y="2680602"/>
              <a:ext cx="4470715" cy="717995"/>
            </p:xfrm>
            <a:graphic>
              <a:graphicData uri="http://schemas.openxmlformats.org/drawingml/2006/table">
                <a:tbl>
                  <a:tblPr firstRow="1" bandRow="1">
                    <a:tableStyleId>{2D5ABB26-0587-4C30-8999-92F81FD0307C}</a:tableStyleId>
                  </a:tblPr>
                  <a:tblGrid>
                    <a:gridCol w="4470715">
                      <a:extLst>
                        <a:ext uri="{9D8B030D-6E8A-4147-A177-3AD203B41FA5}">
                          <a16:colId xmlns:a16="http://schemas.microsoft.com/office/drawing/2014/main" val="1231724626"/>
                        </a:ext>
                      </a:extLst>
                    </a:gridCol>
                  </a:tblGrid>
                  <a:tr h="370840">
                    <a:tc>
                      <a:txBody>
                        <a:bodyPr/>
                        <a:lstStyle/>
                        <a:p>
                          <a:pPr algn="l"/>
                          <a:r>
                            <a:rPr lang="en-IN" sz="2800" b="0" i="0" u="none" strike="noStrike" kern="1200" baseline="0" dirty="0">
                              <a:solidFill>
                                <a:schemeClr val="tx2"/>
                              </a:solidFill>
                              <a:latin typeface="+mn-lt"/>
                              <a:ea typeface="+mn-ea"/>
                              <a:cs typeface="+mn-cs"/>
                            </a:rPr>
                            <a:t>8 </a:t>
                          </a:r>
                          <a:r>
                            <a:rPr lang="en-IN" sz="2800" b="0" i="0" u="none" strike="sngStrike" kern="1200" baseline="0" dirty="0">
                              <a:solidFill>
                                <a:schemeClr val="tx2"/>
                              </a:solidFill>
                              <a:latin typeface="+mn-lt"/>
                              <a:ea typeface="+mn-ea"/>
                              <a:cs typeface="+mn-cs"/>
                            </a:rPr>
                            <a:t>ft</a:t>
                          </a:r>
                          <a:r>
                            <a:rPr lang="en-IN" sz="2800" b="0" i="0" u="none" strike="sngStrike" kern="1200" baseline="30000" dirty="0">
                              <a:solidFill>
                                <a:schemeClr val="tx2"/>
                              </a:solidFill>
                              <a:latin typeface="+mn-lt"/>
                              <a:ea typeface="+mn-ea"/>
                              <a:cs typeface="+mn-cs"/>
                            </a:rPr>
                            <a:t>3</a:t>
                          </a:r>
                          <a:r>
                            <a:rPr lang="en-IN" sz="2800" b="0" i="0" u="none" strike="noStrike" kern="1200" baseline="0" dirty="0">
                              <a:solidFill>
                                <a:schemeClr val="tx2"/>
                              </a:solidFill>
                              <a:latin typeface="+mn-lt"/>
                              <a:ea typeface="+mn-ea"/>
                              <a:cs typeface="+mn-cs"/>
                            </a:rPr>
                            <a:t> × </a:t>
                          </a:r>
                          <a14:m>
                            <m:oMath xmlns:m="http://schemas.openxmlformats.org/officeDocument/2006/math">
                              <m:f>
                                <m:fPr>
                                  <m:ctrlPr>
                                    <a:rPr lang="en-US" sz="2800" b="0" i="1" smtClean="0">
                                      <a:solidFill>
                                        <a:schemeClr val="tx2"/>
                                      </a:solidFill>
                                      <a:latin typeface="Cambria Math" panose="02040503050406030204" pitchFamily="18" charset="0"/>
                                      <a:ea typeface="Cambria Math" panose="02040503050406030204" pitchFamily="18" charset="0"/>
                                    </a:rPr>
                                  </m:ctrlPr>
                                </m:fPr>
                                <m:num>
                                  <m:r>
                                    <a:rPr lang="en-US" sz="2800" b="0" i="1" smtClean="0">
                                      <a:solidFill>
                                        <a:schemeClr val="tx2"/>
                                      </a:solidFill>
                                      <a:latin typeface="Cambria Math" panose="02040503050406030204" pitchFamily="18" charset="0"/>
                                      <a:ea typeface="Cambria Math" panose="02040503050406030204" pitchFamily="18" charset="0"/>
                                    </a:rPr>
                                    <m:t>11,  875 </m:t>
                                  </m:r>
                                  <m:r>
                                    <m:rPr>
                                      <m:sty m:val="p"/>
                                    </m:rPr>
                                    <a:rPr lang="en-US" sz="2800" b="0" i="0" smtClean="0">
                                      <a:solidFill>
                                        <a:schemeClr val="tx2"/>
                                      </a:solidFill>
                                      <a:latin typeface="Cambria Math" panose="02040503050406030204" pitchFamily="18" charset="0"/>
                                      <a:ea typeface="Cambria Math" panose="02040503050406030204" pitchFamily="18" charset="0"/>
                                    </a:rPr>
                                    <m:t>lb</m:t>
                                  </m:r>
                                </m:num>
                                <m:den>
                                  <m:r>
                                    <a:rPr lang="en-US" sz="2800" b="0" i="1" smtClean="0">
                                      <a:solidFill>
                                        <a:schemeClr val="tx2"/>
                                      </a:solidFill>
                                      <a:latin typeface="Cambria Math" panose="02040503050406030204" pitchFamily="18" charset="0"/>
                                      <a:ea typeface="Cambria Math" panose="02040503050406030204" pitchFamily="18" charset="0"/>
                                    </a:rPr>
                                    <m:t>904.8 </m:t>
                                  </m:r>
                                  <m:r>
                                    <m:rPr>
                                      <m:sty m:val="p"/>
                                    </m:rPr>
                                    <a:rPr lang="en-US" sz="2800" b="0" i="0" strike="sngStrike" smtClean="0">
                                      <a:solidFill>
                                        <a:schemeClr val="tx2"/>
                                      </a:solidFill>
                                      <a:latin typeface="Cambria Math" panose="02040503050406030204" pitchFamily="18" charset="0"/>
                                      <a:ea typeface="Cambria Math" panose="02040503050406030204" pitchFamily="18" charset="0"/>
                                    </a:rPr>
                                    <m:t>ft</m:t>
                                  </m:r>
                                  <m:r>
                                    <a:rPr lang="en-US" sz="2800" b="0" i="0" strike="sngStrike" baseline="30000" smtClean="0">
                                      <a:solidFill>
                                        <a:schemeClr val="tx2"/>
                                      </a:solidFill>
                                      <a:latin typeface="Cambria Math" panose="02040503050406030204" pitchFamily="18" charset="0"/>
                                      <a:ea typeface="Cambria Math" panose="02040503050406030204" pitchFamily="18" charset="0"/>
                                    </a:rPr>
                                    <m:t>3</m:t>
                                  </m:r>
                                </m:den>
                              </m:f>
                            </m:oMath>
                          </a14:m>
                          <a:r>
                            <a:rPr lang="en-IN" sz="2800" b="0" i="0" u="none" strike="noStrike" kern="1200" baseline="0" dirty="0">
                              <a:solidFill>
                                <a:schemeClr val="tx2"/>
                              </a:solidFill>
                              <a:latin typeface="+mn-lt"/>
                              <a:ea typeface="+mn-ea"/>
                              <a:cs typeface="+mn-cs"/>
                            </a:rPr>
                            <a:t> = 105.0</a:t>
                          </a:r>
                          <a:endParaRPr lang="en-US" sz="2800" i="0" u="none" strike="noStrike" baseline="0" dirty="0">
                            <a:solidFill>
                              <a:schemeClr val="tx2"/>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610860241"/>
                      </a:ext>
                    </a:extLst>
                  </a:tr>
                </a:tbl>
              </a:graphicData>
            </a:graphic>
          </p:graphicFrame>
        </mc:Choice>
        <mc:Fallback xmlns="">
          <p:graphicFrame>
            <p:nvGraphicFramePr>
              <p:cNvPr id="8" name="Table 2">
                <a:extLst>
                  <a:ext uri="{FF2B5EF4-FFF2-40B4-BE49-F238E27FC236}">
                    <a16:creationId xmlns:a16="http://schemas.microsoft.com/office/drawing/2014/main" id="{A1A27226-6EBD-4D56-8B95-B9713A9DD6DE}"/>
                  </a:ext>
                </a:extLst>
              </p:cNvPr>
              <p:cNvGraphicFramePr>
                <a:graphicFrameLocks noGrp="1"/>
              </p:cNvGraphicFramePr>
              <p:nvPr>
                <p:extLst>
                  <p:ext uri="{D42A27DB-BD31-4B8C-83A1-F6EECF244321}">
                    <p14:modId xmlns:p14="http://schemas.microsoft.com/office/powerpoint/2010/main" val="3970907189"/>
                  </p:ext>
                </p:extLst>
              </p:nvPr>
            </p:nvGraphicFramePr>
            <p:xfrm>
              <a:off x="459873" y="2680602"/>
              <a:ext cx="4470715" cy="717995"/>
            </p:xfrm>
            <a:graphic>
              <a:graphicData uri="http://schemas.openxmlformats.org/drawingml/2006/table">
                <a:tbl>
                  <a:tblPr firstRow="1" bandRow="1">
                    <a:tableStyleId>{2D5ABB26-0587-4C30-8999-92F81FD0307C}</a:tableStyleId>
                  </a:tblPr>
                  <a:tblGrid>
                    <a:gridCol w="4470715">
                      <a:extLst>
                        <a:ext uri="{9D8B030D-6E8A-4147-A177-3AD203B41FA5}">
                          <a16:colId xmlns:a16="http://schemas.microsoft.com/office/drawing/2014/main" val="1231724626"/>
                        </a:ext>
                      </a:extLst>
                    </a:gridCol>
                  </a:tblGrid>
                  <a:tr h="717995">
                    <a:tc>
                      <a:txBody>
                        <a:bodyPr/>
                        <a:lstStyle/>
                        <a:p>
                          <a:endParaRPr lang="en-US"/>
                        </a:p>
                      </a:txBody>
                      <a:tcPr>
                        <a:blipFill>
                          <a:blip r:embed="rId2"/>
                          <a:stretch>
                            <a:fillRect b="-9244"/>
                          </a:stretch>
                        </a:blipFill>
                      </a:tcPr>
                    </a:tc>
                    <a:extLst>
                      <a:ext uri="{0D108BD9-81ED-4DB2-BD59-A6C34878D82A}">
                        <a16:rowId xmlns:a16="http://schemas.microsoft.com/office/drawing/2014/main" val="2610860241"/>
                      </a:ext>
                    </a:extLst>
                  </a:tr>
                </a:tbl>
              </a:graphicData>
            </a:graphic>
          </p:graphicFrame>
        </mc:Fallback>
      </mc:AlternateContent>
    </p:spTree>
    <p:extLst>
      <p:ext uri="{BB962C8B-B14F-4D97-AF65-F5344CB8AC3E}">
        <p14:creationId xmlns:p14="http://schemas.microsoft.com/office/powerpoint/2010/main" val="2456268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5816236" cy="18943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b="1" dirty="0">
                <a:solidFill>
                  <a:schemeClr val="tx1"/>
                </a:solidFill>
              </a:rPr>
              <a:t>POOLS</a:t>
            </a:r>
            <a:r>
              <a:rPr lang="en-US" sz="2800" b="1" dirty="0"/>
              <a:t> </a:t>
            </a:r>
            <a:r>
              <a:rPr lang="en-US" sz="2800" dirty="0"/>
              <a:t>Mateo’s family is building a new </a:t>
            </a:r>
            <a:r>
              <a:rPr lang="en-US" sz="2800" dirty="0" err="1"/>
              <a:t>inground</a:t>
            </a:r>
            <a:r>
              <a:rPr lang="en-US" sz="2800" dirty="0"/>
              <a:t> pool. A cross section of the pool is shown.</a:t>
            </a:r>
            <a:endParaRPr lang="en-US" sz="2800" baseline="3000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Calculate Measurements by Using</a:t>
            </a:r>
          </a:p>
          <a:p>
            <a:r>
              <a:rPr lang="en-US" sz="2800" b="0" dirty="0">
                <a:solidFill>
                  <a:schemeClr val="tx1"/>
                </a:solidFill>
              </a:rPr>
              <a:t>Three-Dimensional Models</a:t>
            </a:r>
          </a:p>
        </p:txBody>
      </p:sp>
      <p:pic>
        <p:nvPicPr>
          <p:cNvPr id="6" name="Picture 5">
            <a:extLst>
              <a:ext uri="{FF2B5EF4-FFF2-40B4-BE49-F238E27FC236}">
                <a16:creationId xmlns:a16="http://schemas.microsoft.com/office/drawing/2014/main" id="{6B4F05C9-DC7C-4589-AF62-9E2C8CED7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507" y="1630926"/>
            <a:ext cx="3897457" cy="2102172"/>
          </a:xfrm>
          <a:prstGeom prst="rect">
            <a:avLst/>
          </a:prstGeom>
        </p:spPr>
      </p:pic>
    </p:spTree>
    <p:extLst>
      <p:ext uri="{BB962C8B-B14F-4D97-AF65-F5344CB8AC3E}">
        <p14:creationId xmlns:p14="http://schemas.microsoft.com/office/powerpoint/2010/main" val="3638794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Calculate Measurements by Using</a:t>
            </a:r>
          </a:p>
          <a:p>
            <a:r>
              <a:rPr lang="en-US" sz="2800" b="0" dirty="0">
                <a:solidFill>
                  <a:schemeClr val="tx1"/>
                </a:solidFill>
              </a:rPr>
              <a:t>Three-Dimensional Models</a:t>
            </a:r>
          </a:p>
        </p:txBody>
      </p:sp>
      <p:sp>
        <p:nvSpPr>
          <p:cNvPr id="6" name="Content Placeholder 2">
            <a:extLst>
              <a:ext uri="{FF2B5EF4-FFF2-40B4-BE49-F238E27FC236}">
                <a16:creationId xmlns:a16="http://schemas.microsoft.com/office/drawing/2014/main" id="{66BD4E7D-0912-754B-9237-13B457F2A578}"/>
              </a:ext>
            </a:extLst>
          </p:cNvPr>
          <p:cNvSpPr txBox="1">
            <a:spLocks/>
          </p:cNvSpPr>
          <p:nvPr/>
        </p:nvSpPr>
        <p:spPr>
          <a:xfrm>
            <a:off x="459874" y="1809446"/>
            <a:ext cx="6389162" cy="16264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7763" indent="-1147763"/>
            <a:r>
              <a:rPr lang="en-US" sz="2800" b="1" dirty="0">
                <a:solidFill>
                  <a:schemeClr val="tx1"/>
                </a:solidFill>
              </a:rPr>
              <a:t>Part A </a:t>
            </a:r>
            <a:r>
              <a:rPr lang="en-US" sz="2800" dirty="0">
                <a:solidFill>
                  <a:schemeClr val="tx1"/>
                </a:solidFill>
              </a:rPr>
              <a:t>What is the volume of the pool to the nearest tenth?</a:t>
            </a:r>
          </a:p>
          <a:p>
            <a:pPr marL="1147763" indent="-1147763"/>
            <a:r>
              <a:rPr lang="en-US" sz="2800" dirty="0">
                <a:solidFill>
                  <a:schemeClr val="tx1"/>
                </a:solidFill>
              </a:rPr>
              <a:t>	</a:t>
            </a:r>
            <a:endParaRPr lang="en-US" sz="2800" b="1" dirty="0"/>
          </a:p>
        </p:txBody>
      </p:sp>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3929988"/>
            <a:ext cx="11164091" cy="25952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5225" indent="-1165225"/>
            <a:r>
              <a:rPr lang="en-US" sz="2800" b="1" dirty="0">
                <a:solidFill>
                  <a:schemeClr val="tx1"/>
                </a:solidFill>
              </a:rPr>
              <a:t>Part B </a:t>
            </a:r>
            <a:r>
              <a:rPr lang="en-US" sz="2800" dirty="0">
                <a:solidFill>
                  <a:schemeClr val="tx1"/>
                </a:solidFill>
              </a:rPr>
              <a:t>Mateo’s family needs to install a protective liner to cover the walls and flat base of the deep end of the pool. How much liner is required to cover the deep end of the pool in square feet? </a:t>
            </a:r>
            <a:endParaRPr lang="en-US" sz="2800" b="1" dirty="0">
              <a:solidFill>
                <a:schemeClr val="tx1"/>
              </a:solidFill>
            </a:endParaRPr>
          </a:p>
          <a:p>
            <a:r>
              <a:rPr lang="en-IN" sz="2800" dirty="0"/>
              <a:t>A. 570 ft</a:t>
            </a:r>
            <a:r>
              <a:rPr lang="en-IN" sz="2800" baseline="30000" dirty="0"/>
              <a:t>2</a:t>
            </a:r>
            <a:r>
              <a:rPr lang="en-IN" sz="2800" dirty="0"/>
              <a:t>		B. 750 ft</a:t>
            </a:r>
            <a:r>
              <a:rPr lang="en-IN" sz="2800" baseline="30000" dirty="0"/>
              <a:t>2</a:t>
            </a:r>
            <a:r>
              <a:rPr lang="en-IN" sz="2800" dirty="0"/>
              <a:t>		C. 900 ft</a:t>
            </a:r>
            <a:r>
              <a:rPr lang="en-IN" sz="2800" baseline="30000" dirty="0"/>
              <a:t>2</a:t>
            </a:r>
            <a:r>
              <a:rPr lang="en-IN" sz="2800" dirty="0"/>
              <a:t>		D. 1800 ft</a:t>
            </a:r>
            <a:r>
              <a:rPr lang="en-IN" sz="2800" baseline="30000" dirty="0"/>
              <a:t>2</a:t>
            </a:r>
            <a:endParaRPr lang="en-US" sz="2800" b="1" dirty="0"/>
          </a:p>
        </p:txBody>
      </p:sp>
      <p:pic>
        <p:nvPicPr>
          <p:cNvPr id="8" name="Picture 7">
            <a:extLst>
              <a:ext uri="{FF2B5EF4-FFF2-40B4-BE49-F238E27FC236}">
                <a16:creationId xmlns:a16="http://schemas.microsoft.com/office/drawing/2014/main" id="{558AB1DE-A5D8-4F27-9718-370F51165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507" y="1630926"/>
            <a:ext cx="3897457" cy="2102172"/>
          </a:xfrm>
          <a:prstGeom prst="rect">
            <a:avLst/>
          </a:prstGeom>
        </p:spPr>
      </p:pic>
    </p:spTree>
    <p:extLst>
      <p:ext uri="{BB962C8B-B14F-4D97-AF65-F5344CB8AC3E}">
        <p14:creationId xmlns:p14="http://schemas.microsoft.com/office/powerpoint/2010/main" val="2261998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8586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5</a:t>
            </a:r>
            <a:br>
              <a:rPr lang="en-US" sz="2800" dirty="0">
                <a:solidFill>
                  <a:srgbClr val="33175A"/>
                </a:solidFill>
              </a:rPr>
            </a:br>
            <a:r>
              <a:rPr lang="en-US" sz="2800" b="0" dirty="0">
                <a:solidFill>
                  <a:schemeClr val="tx1"/>
                </a:solidFill>
              </a:rPr>
              <a:t>Solve for Unknown Values</a:t>
            </a:r>
          </a:p>
        </p:txBody>
      </p:sp>
      <p:sp>
        <p:nvSpPr>
          <p:cNvPr id="18" name="Content Placeholder 2">
            <a:extLst>
              <a:ext uri="{FF2B5EF4-FFF2-40B4-BE49-F238E27FC236}">
                <a16:creationId xmlns:a16="http://schemas.microsoft.com/office/drawing/2014/main" id="{00EFBB1C-446A-E947-9E15-A86BF7F8D5DE}"/>
              </a:ext>
            </a:extLst>
          </p:cNvPr>
          <p:cNvSpPr txBox="1">
            <a:spLocks/>
          </p:cNvSpPr>
          <p:nvPr/>
        </p:nvSpPr>
        <p:spPr>
          <a:xfrm>
            <a:off x="459872" y="1635410"/>
            <a:ext cx="6121037" cy="47157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en-US" sz="2800" b="1" dirty="0">
                <a:solidFill>
                  <a:schemeClr val="tx1"/>
                </a:solidFill>
              </a:rPr>
              <a:t>WATER PARK</a:t>
            </a:r>
            <a:r>
              <a:rPr lang="en-US" sz="2800" b="1" dirty="0"/>
              <a:t> Destiny visits a water park where a new cyclone water ride has opened. On the new ride, a tunnel flows into a large funnel. The slant height of the funnel is 29 meters, and the surface area of the funnel is 910 square meters. When the funnel is at its widest, what is the diameter? Round your answer to the nearest tenth.</a:t>
            </a:r>
          </a:p>
        </p:txBody>
      </p:sp>
      <p:pic>
        <p:nvPicPr>
          <p:cNvPr id="4" name="Picture 4" descr="A picture containing sky, outdoor, tree, outdoor object&#10;&#10;Description automatically generated">
            <a:extLst>
              <a:ext uri="{FF2B5EF4-FFF2-40B4-BE49-F238E27FC236}">
                <a16:creationId xmlns:a16="http://schemas.microsoft.com/office/drawing/2014/main" id="{5637F07C-1DDE-4869-9FB8-8A8CBFC216E4}"/>
              </a:ext>
            </a:extLst>
          </p:cNvPr>
          <p:cNvPicPr>
            <a:picLocks noChangeAspect="1"/>
          </p:cNvPicPr>
          <p:nvPr/>
        </p:nvPicPr>
        <p:blipFill>
          <a:blip r:embed="rId2"/>
          <a:stretch>
            <a:fillRect/>
          </a:stretch>
        </p:blipFill>
        <p:spPr>
          <a:xfrm>
            <a:off x="6817488" y="1964124"/>
            <a:ext cx="4816997" cy="3074438"/>
          </a:xfrm>
          <a:prstGeom prst="rect">
            <a:avLst/>
          </a:prstGeom>
        </p:spPr>
      </p:pic>
    </p:spTree>
    <p:extLst>
      <p:ext uri="{BB962C8B-B14F-4D97-AF65-F5344CB8AC3E}">
        <p14:creationId xmlns:p14="http://schemas.microsoft.com/office/powerpoint/2010/main" val="78035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1" y="1468152"/>
            <a:ext cx="11458271" cy="35879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1.</a:t>
            </a:r>
            <a:r>
              <a:rPr lang="en-US" sz="2800" dirty="0">
                <a:solidFill>
                  <a:schemeClr val="tx1"/>
                </a:solidFill>
              </a:rPr>
              <a:t> </a:t>
            </a:r>
            <a:r>
              <a:rPr lang="en-US" sz="2800" dirty="0"/>
              <a:t>Which two types of three-dimensional figures have circular bases?</a:t>
            </a:r>
            <a:endParaRPr lang="en-US" sz="2800" dirty="0">
              <a:sym typeface="Symbol" panose="05050102010706020507" pitchFamily="18" charset="2"/>
            </a:endParaRPr>
          </a:p>
          <a:p>
            <a:endParaRPr lang="en-US" sz="2800" b="1" dirty="0">
              <a:solidFill>
                <a:srgbClr val="FF0000"/>
              </a:solidFill>
            </a:endParaRPr>
          </a:p>
          <a:p>
            <a:r>
              <a:rPr lang="en-US" sz="2800" b="1" dirty="0">
                <a:solidFill>
                  <a:schemeClr val="tx1"/>
                </a:solidFill>
              </a:rPr>
              <a:t>2. </a:t>
            </a:r>
            <a:r>
              <a:rPr lang="en-US" sz="2800" dirty="0"/>
              <a:t>Which two types of three-dimensional figures have only one base?	</a:t>
            </a:r>
          </a:p>
          <a:p>
            <a:endParaRPr lang="en-US" sz="2800" b="1" dirty="0">
              <a:solidFill>
                <a:srgbClr val="FF0000"/>
              </a:solidFill>
            </a:endParaRPr>
          </a:p>
          <a:p>
            <a:pPr marL="442913" indent="-442913"/>
            <a:r>
              <a:rPr lang="en-US" sz="2800" b="1" dirty="0">
                <a:solidFill>
                  <a:schemeClr val="tx1"/>
                </a:solidFill>
              </a:rPr>
              <a:t>3.</a:t>
            </a:r>
            <a:r>
              <a:rPr lang="en-US" sz="2800" dirty="0">
                <a:solidFill>
                  <a:schemeClr val="tx1"/>
                </a:solidFill>
              </a:rPr>
              <a:t> </a:t>
            </a:r>
            <a:r>
              <a:rPr lang="en-US" sz="2800" dirty="0"/>
              <a:t>Which three-dimensional figure has five faces, one of which is a rectangular base and the others are triangles? 		</a:t>
            </a:r>
          </a:p>
          <a:p>
            <a:endParaRPr lang="en-US" sz="2800" b="1" dirty="0">
              <a:solidFill>
                <a:srgbClr val="FF0000"/>
              </a:solidFill>
            </a:endParaRPr>
          </a:p>
        </p:txBody>
      </p:sp>
    </p:spTree>
    <p:extLst>
      <p:ext uri="{BB962C8B-B14F-4D97-AF65-F5344CB8AC3E}">
        <p14:creationId xmlns:p14="http://schemas.microsoft.com/office/powerpoint/2010/main" val="1752505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2" y="1539865"/>
            <a:ext cx="9562670" cy="28886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indent="-360363"/>
            <a:r>
              <a:rPr lang="en-US" sz="2800" b="1" dirty="0">
                <a:solidFill>
                  <a:schemeClr val="tx1"/>
                </a:solidFill>
              </a:rPr>
              <a:t>4.</a:t>
            </a:r>
            <a:r>
              <a:rPr lang="en-US" sz="2800" dirty="0">
                <a:solidFill>
                  <a:schemeClr val="tx1"/>
                </a:solidFill>
              </a:rPr>
              <a:t> </a:t>
            </a:r>
            <a:r>
              <a:rPr lang="en-US" sz="2800" dirty="0"/>
              <a:t>Which three-dimensional figure has two triangular faces and three rectangular faces?</a:t>
            </a:r>
          </a:p>
          <a:p>
            <a:endParaRPr lang="en-US" sz="2800" b="1" dirty="0">
              <a:solidFill>
                <a:srgbClr val="FF0000"/>
              </a:solidFill>
            </a:endParaRPr>
          </a:p>
          <a:p>
            <a:r>
              <a:rPr lang="en-US" sz="2800" b="1" dirty="0">
                <a:solidFill>
                  <a:schemeClr val="tx1"/>
                </a:solidFill>
              </a:rPr>
              <a:t>5. </a:t>
            </a:r>
            <a:r>
              <a:rPr lang="en-US" sz="2800" dirty="0"/>
              <a:t>Which three-dimensional figure has six square faces? 	</a:t>
            </a:r>
          </a:p>
          <a:p>
            <a:endParaRPr lang="en-US" sz="2800" b="1" dirty="0">
              <a:solidFill>
                <a:srgbClr val="FF0000"/>
              </a:solidFill>
            </a:endParaRPr>
          </a:p>
          <a:p>
            <a:r>
              <a:rPr lang="en-US" sz="2800" dirty="0"/>
              <a:t>	</a:t>
            </a:r>
            <a:endParaRPr lang="en-US" sz="2800" dirty="0">
              <a:solidFill>
                <a:srgbClr val="FF0000"/>
              </a:solidFill>
              <a:sym typeface="Symbol" panose="05050102010706020507" pitchFamily="18" charset="2"/>
            </a:endParaRPr>
          </a:p>
        </p:txBody>
      </p:sp>
    </p:spTree>
    <p:extLst>
      <p:ext uri="{BB962C8B-B14F-4D97-AF65-F5344CB8AC3E}">
        <p14:creationId xmlns:p14="http://schemas.microsoft.com/office/powerpoint/2010/main" val="120046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970318"/>
          </a:xfrm>
          <a:prstGeom prst="rect">
            <a:avLst/>
          </a:prstGeom>
          <a:noFill/>
        </p:spPr>
        <p:txBody>
          <a:bodyPr wrap="square" rtlCol="0">
            <a:spAutoFit/>
          </a:bodyPr>
          <a:lstStyle/>
          <a:p>
            <a:r>
              <a:rPr lang="en-US" sz="2800" b="1" dirty="0">
                <a:solidFill>
                  <a:srgbClr val="221E1F"/>
                </a:solidFill>
              </a:rPr>
              <a:t>MA.912.GR.4.5 </a:t>
            </a:r>
          </a:p>
          <a:p>
            <a:r>
              <a:rPr lang="en-US" sz="2800" dirty="0">
                <a:solidFill>
                  <a:schemeClr val="tx2"/>
                </a:solidFill>
              </a:rPr>
              <a:t>Solve mathematical and real-world problems involving the volume of three-dimensional figures limited to cylinders, pyramids, prisms, cones and spheres.</a:t>
            </a:r>
          </a:p>
          <a:p>
            <a:endParaRPr lang="en-US" sz="2800" b="1" dirty="0"/>
          </a:p>
          <a:p>
            <a:r>
              <a:rPr lang="en-US" sz="2800" b="1" dirty="0"/>
              <a:t>MA.912.GR.4.6</a:t>
            </a:r>
          </a:p>
          <a:p>
            <a:r>
              <a:rPr lang="en-US" sz="2800" dirty="0">
                <a:solidFill>
                  <a:schemeClr val="tx2"/>
                </a:solidFill>
              </a:rPr>
              <a:t>Solve mathematical and real-world problems involving the surface area of three-dimensional figures limited to cylinders, pyramids, prisms, cones and spheres.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418510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06063"/>
            <a:ext cx="9209228" cy="43188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US" sz="2800" dirty="0"/>
              <a:t>Students find surface area, volume, and missing measures of three-dimensional objects.</a:t>
            </a:r>
            <a:br>
              <a:rPr lang="en-US" sz="2800" dirty="0"/>
            </a:br>
            <a:endParaRPr lang="en-US" sz="2800" b="0" i="0" u="none" strike="noStrike" baseline="0" dirty="0"/>
          </a:p>
          <a:p>
            <a:r>
              <a:rPr lang="en-US" sz="2800" b="1" dirty="0">
                <a:solidFill>
                  <a:srgbClr val="221E1F"/>
                </a:solidFill>
              </a:rPr>
              <a:t>Language Objectives</a:t>
            </a:r>
            <a:endParaRPr lang="en-US" sz="2800" b="0" i="0" u="none" strike="noStrike" baseline="0" dirty="0">
              <a:solidFill>
                <a:srgbClr val="221E1F"/>
              </a:solidFill>
            </a:endParaRPr>
          </a:p>
          <a:p>
            <a:pPr marL="291600" indent="-291600">
              <a:buClr>
                <a:schemeClr val="tx1"/>
              </a:buClr>
              <a:buFont typeface="Arial" panose="020B0604020202020204" pitchFamily="34" charset="0"/>
              <a:buChar char="•"/>
            </a:pPr>
            <a:r>
              <a:rPr lang="en-US" sz="2800" dirty="0"/>
              <a:t>Students use </a:t>
            </a:r>
            <a:r>
              <a:rPr lang="en-US" sz="2800" i="1" dirty="0"/>
              <a:t>base, height, surface, </a:t>
            </a:r>
            <a:r>
              <a:rPr lang="en-US" sz="2800" dirty="0"/>
              <a:t>and </a:t>
            </a:r>
            <a:r>
              <a:rPr lang="en-US" sz="2800" i="1" dirty="0"/>
              <a:t>surface area </a:t>
            </a:r>
            <a:r>
              <a:rPr lang="en-US" sz="2800" dirty="0"/>
              <a:t>to talk about three-dimensional figures. </a:t>
            </a:r>
            <a:endParaRPr lang="en-US" sz="2800" b="0" i="0" u="none" strike="noStrike" baseline="0" dirty="0"/>
          </a:p>
          <a:p>
            <a:pPr marL="291600" indent="-291600">
              <a:buClr>
                <a:schemeClr val="tx1"/>
              </a:buClr>
              <a:buFont typeface="Arial" panose="020B0604020202020204" pitchFamily="34" charset="0"/>
              <a:buChar char="•"/>
            </a:pPr>
            <a:r>
              <a:rPr lang="en-US" sz="2800" dirty="0"/>
              <a:t>To optimize output, students participate in MLR7: Compare and Connect.</a:t>
            </a:r>
            <a:endParaRPr lang="en-US" sz="2800" b="0" i="0" u="none" strike="noStrike" baseline="0"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861763" cy="38755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a:t>
            </a:r>
            <a:r>
              <a:rPr lang="en-US" sz="2800" b="1" dirty="0">
                <a:solidFill>
                  <a:schemeClr val="tx1"/>
                </a:solidFill>
              </a:rPr>
              <a:t>polyhedron</a:t>
            </a:r>
            <a:r>
              <a:rPr lang="en-US" sz="2800" b="1" dirty="0"/>
              <a:t> </a:t>
            </a:r>
            <a:r>
              <a:rPr lang="en-US" sz="2800" dirty="0"/>
              <a:t>is a closed three-dimensional figure made up of flat polygonal regions. A </a:t>
            </a:r>
            <a:r>
              <a:rPr lang="en-US" sz="2800" b="1" dirty="0">
                <a:solidFill>
                  <a:schemeClr val="tx1"/>
                </a:solidFill>
              </a:rPr>
              <a:t>face of a polyhedron</a:t>
            </a:r>
            <a:r>
              <a:rPr lang="en-US" sz="2800" b="1" dirty="0"/>
              <a:t> </a:t>
            </a:r>
            <a:r>
              <a:rPr lang="en-US" sz="2800" dirty="0"/>
              <a:t>is a flat surface on the polyhedron. An </a:t>
            </a:r>
            <a:r>
              <a:rPr lang="en-US" sz="2800" b="1" dirty="0">
                <a:solidFill>
                  <a:schemeClr val="tx1"/>
                </a:solidFill>
              </a:rPr>
              <a:t>edge of a polyhedron</a:t>
            </a:r>
            <a:r>
              <a:rPr lang="en-US" sz="2800" b="1" dirty="0"/>
              <a:t> </a:t>
            </a:r>
            <a:r>
              <a:rPr lang="en-US" sz="2800" dirty="0"/>
              <a:t>is a line segment where the faces of the polyhedron intersect. A </a:t>
            </a:r>
            <a:r>
              <a:rPr lang="en-US" sz="2800" b="1" dirty="0">
                <a:solidFill>
                  <a:schemeClr val="tx1"/>
                </a:solidFill>
              </a:rPr>
              <a:t>vertex of a polyhedron</a:t>
            </a:r>
            <a:r>
              <a:rPr lang="en-US" sz="2800" b="1" dirty="0"/>
              <a:t> </a:t>
            </a:r>
            <a:r>
              <a:rPr lang="en-US" sz="2800" dirty="0"/>
              <a:t>is the intersection of the edges of the polyhedron. The </a:t>
            </a:r>
            <a:r>
              <a:rPr lang="en-US" sz="2800" b="1" dirty="0">
                <a:solidFill>
                  <a:schemeClr val="tx1"/>
                </a:solidFill>
              </a:rPr>
              <a:t>bases of a prism or cylinder</a:t>
            </a:r>
            <a:r>
              <a:rPr lang="en-US" sz="2800" b="1" dirty="0"/>
              <a:t> </a:t>
            </a:r>
            <a:r>
              <a:rPr lang="en-US" sz="2800" dirty="0"/>
              <a:t>are the two parallel congruent faces of the solid. The </a:t>
            </a:r>
            <a:r>
              <a:rPr lang="en-US" sz="2800" b="1" dirty="0">
                <a:solidFill>
                  <a:schemeClr val="tx1"/>
                </a:solidFill>
              </a:rPr>
              <a:t>base of a pyramid or cone</a:t>
            </a:r>
            <a:r>
              <a:rPr lang="en-US" sz="2800" b="1" dirty="0"/>
              <a:t> </a:t>
            </a:r>
            <a:r>
              <a:rPr lang="en-US" sz="2800" dirty="0"/>
              <a:t>is the face of the solid opposite the vertex of the solid.</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Three-Dimensional Figures </a:t>
            </a:r>
          </a:p>
        </p:txBody>
      </p:sp>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Three-Dimensional Figures </a:t>
            </a:r>
          </a:p>
        </p:txBody>
      </p:sp>
      <p:sp>
        <p:nvSpPr>
          <p:cNvPr id="5" name="Content Placeholder 2">
            <a:extLst>
              <a:ext uri="{FF2B5EF4-FFF2-40B4-BE49-F238E27FC236}">
                <a16:creationId xmlns:a16="http://schemas.microsoft.com/office/drawing/2014/main" id="{D201104B-FD48-1B42-8014-F9EF2EB20A4F}"/>
              </a:ext>
            </a:extLst>
          </p:cNvPr>
          <p:cNvSpPr txBox="1">
            <a:spLocks/>
          </p:cNvSpPr>
          <p:nvPr/>
        </p:nvSpPr>
        <p:spPr>
          <a:xfrm>
            <a:off x="459872" y="1707846"/>
            <a:ext cx="10109515" cy="54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Types of Solids</a:t>
            </a:r>
            <a:endParaRPr lang="en-US" sz="2800" dirty="0">
              <a:latin typeface="+mj-lt"/>
            </a:endParaRPr>
          </a:p>
          <a:p>
            <a:endParaRPr lang="en-US" sz="2800" dirty="0">
              <a:latin typeface="+mj-lt"/>
            </a:endParaRPr>
          </a:p>
        </p:txBody>
      </p:sp>
      <p:graphicFrame>
        <p:nvGraphicFramePr>
          <p:cNvPr id="6" name="Table 2">
            <a:extLst>
              <a:ext uri="{FF2B5EF4-FFF2-40B4-BE49-F238E27FC236}">
                <a16:creationId xmlns:a16="http://schemas.microsoft.com/office/drawing/2014/main" id="{670BF045-0CA0-764E-925F-A174B71F967B}"/>
              </a:ext>
            </a:extLst>
          </p:cNvPr>
          <p:cNvGraphicFramePr>
            <a:graphicFrameLocks noGrp="1"/>
          </p:cNvGraphicFramePr>
          <p:nvPr>
            <p:extLst>
              <p:ext uri="{D42A27DB-BD31-4B8C-83A1-F6EECF244321}">
                <p14:modId xmlns:p14="http://schemas.microsoft.com/office/powerpoint/2010/main" val="605005105"/>
              </p:ext>
            </p:extLst>
          </p:nvPr>
        </p:nvGraphicFramePr>
        <p:xfrm>
          <a:off x="459872" y="2507256"/>
          <a:ext cx="5779563" cy="2231000"/>
        </p:xfrm>
        <a:graphic>
          <a:graphicData uri="http://schemas.openxmlformats.org/drawingml/2006/table">
            <a:tbl>
              <a:tblPr firstRow="1" bandRow="1">
                <a:tableStyleId>{5C22544A-7EE6-4342-B048-85BDC9FD1C3A}</a:tableStyleId>
              </a:tblPr>
              <a:tblGrid>
                <a:gridCol w="5779563">
                  <a:extLst>
                    <a:ext uri="{9D8B030D-6E8A-4147-A177-3AD203B41FA5}">
                      <a16:colId xmlns:a16="http://schemas.microsoft.com/office/drawing/2014/main" val="2418661591"/>
                    </a:ext>
                  </a:extLst>
                </a:gridCol>
              </a:tblGrid>
              <a:tr h="2231000">
                <a:tc>
                  <a:txBody>
                    <a:bodyPr/>
                    <a:lstStyle/>
                    <a:p>
                      <a:r>
                        <a:rPr lang="en-US" sz="2800" b="0" i="0" u="none" strike="noStrike" kern="1200" baseline="0" dirty="0">
                          <a:solidFill>
                            <a:schemeClr val="tx2"/>
                          </a:solidFill>
                          <a:latin typeface="+mn-lt"/>
                          <a:ea typeface="+mn-ea"/>
                          <a:cs typeface="+mn-cs"/>
                        </a:rPr>
                        <a:t>A </a:t>
                      </a:r>
                      <a:r>
                        <a:rPr lang="en-US" sz="2800" b="1" i="0" u="none" strike="noStrike" kern="1200" baseline="0" dirty="0">
                          <a:solidFill>
                            <a:schemeClr val="tx1"/>
                          </a:solidFill>
                          <a:latin typeface="+mn-lt"/>
                          <a:ea typeface="+mn-ea"/>
                          <a:cs typeface="+mn-cs"/>
                        </a:rPr>
                        <a:t>prism</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a polyhedron that has two parallel congruent bases, connected by parallelogram faces.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847927"/>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762" y="1971803"/>
            <a:ext cx="3036756" cy="1919933"/>
          </a:xfrm>
          <a:prstGeom prst="rect">
            <a:avLst/>
          </a:prstGeom>
        </p:spPr>
      </p:pic>
      <p:graphicFrame>
        <p:nvGraphicFramePr>
          <p:cNvPr id="7" name="Table 2">
            <a:extLst>
              <a:ext uri="{FF2B5EF4-FFF2-40B4-BE49-F238E27FC236}">
                <a16:creationId xmlns:a16="http://schemas.microsoft.com/office/drawing/2014/main" id="{C37491BA-6F5C-492E-B625-F01387957DBC}"/>
              </a:ext>
            </a:extLst>
          </p:cNvPr>
          <p:cNvGraphicFramePr>
            <a:graphicFrameLocks noGrp="1"/>
          </p:cNvGraphicFramePr>
          <p:nvPr>
            <p:extLst>
              <p:ext uri="{D42A27DB-BD31-4B8C-83A1-F6EECF244321}">
                <p14:modId xmlns:p14="http://schemas.microsoft.com/office/powerpoint/2010/main" val="1914517950"/>
              </p:ext>
            </p:extLst>
          </p:nvPr>
        </p:nvGraphicFramePr>
        <p:xfrm>
          <a:off x="459872" y="4177358"/>
          <a:ext cx="6353304" cy="2231000"/>
        </p:xfrm>
        <a:graphic>
          <a:graphicData uri="http://schemas.openxmlformats.org/drawingml/2006/table">
            <a:tbl>
              <a:tblPr firstRow="1" bandRow="1">
                <a:tableStyleId>{5C22544A-7EE6-4342-B048-85BDC9FD1C3A}</a:tableStyleId>
              </a:tblPr>
              <a:tblGrid>
                <a:gridCol w="6353304">
                  <a:extLst>
                    <a:ext uri="{9D8B030D-6E8A-4147-A177-3AD203B41FA5}">
                      <a16:colId xmlns:a16="http://schemas.microsoft.com/office/drawing/2014/main" val="2418661591"/>
                    </a:ext>
                  </a:extLst>
                </a:gridCol>
              </a:tblGrid>
              <a:tr h="2231000">
                <a:tc>
                  <a:txBody>
                    <a:bodyPr/>
                    <a:lstStyle/>
                    <a:p>
                      <a:r>
                        <a:rPr lang="en-US" sz="2800" b="0" i="0" u="none" strike="noStrike" kern="1200" baseline="0" dirty="0">
                          <a:solidFill>
                            <a:schemeClr val="tx2"/>
                          </a:solidFill>
                          <a:latin typeface="+mn-lt"/>
                          <a:ea typeface="+mn-ea"/>
                          <a:cs typeface="+mn-cs"/>
                        </a:rPr>
                        <a:t>A </a:t>
                      </a:r>
                      <a:r>
                        <a:rPr lang="en-US" sz="2800" b="1" i="0" u="none" strike="noStrike" kern="1200" baseline="0" dirty="0">
                          <a:solidFill>
                            <a:schemeClr val="tx1"/>
                          </a:solidFill>
                          <a:latin typeface="+mn-lt"/>
                          <a:ea typeface="+mn-ea"/>
                          <a:cs typeface="+mn-cs"/>
                        </a:rPr>
                        <a:t>pyramid</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a polyhedron that has a polygonal base and three or more triangular faces that meet at a common vertex. A </a:t>
                      </a:r>
                      <a:r>
                        <a:rPr lang="en-US" sz="2800" b="0" i="1" u="none" strike="noStrike" kern="1200" baseline="0" dirty="0">
                          <a:solidFill>
                            <a:schemeClr val="tx2"/>
                          </a:solidFill>
                          <a:latin typeface="+mn-lt"/>
                          <a:ea typeface="+mn-ea"/>
                          <a:cs typeface="+mn-cs"/>
                        </a:rPr>
                        <a:t>regular pyramid </a:t>
                      </a:r>
                      <a:r>
                        <a:rPr lang="en-US" sz="2800" b="0" i="0" u="none" strike="noStrike" kern="1200" baseline="0" dirty="0">
                          <a:solidFill>
                            <a:schemeClr val="tx2"/>
                          </a:solidFill>
                          <a:latin typeface="+mn-lt"/>
                          <a:ea typeface="+mn-ea"/>
                          <a:cs typeface="+mn-cs"/>
                        </a:rPr>
                        <a:t>has a base that is a regular polygon.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847927"/>
                  </a:ext>
                </a:extLst>
              </a:tr>
            </a:tbl>
          </a:graphicData>
        </a:graphic>
      </p:graphicFrame>
      <p:pic>
        <p:nvPicPr>
          <p:cNvPr id="8" name="Picture 7">
            <a:extLst>
              <a:ext uri="{FF2B5EF4-FFF2-40B4-BE49-F238E27FC236}">
                <a16:creationId xmlns:a16="http://schemas.microsoft.com/office/drawing/2014/main" id="{F14E6957-8ADA-4A67-8244-DCB32E8C6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3104" y="3891736"/>
            <a:ext cx="3092565" cy="2516622"/>
          </a:xfrm>
          <a:prstGeom prst="rect">
            <a:avLst/>
          </a:prstGeom>
        </p:spPr>
      </p:pic>
    </p:spTree>
    <p:extLst>
      <p:ext uri="{BB962C8B-B14F-4D97-AF65-F5344CB8AC3E}">
        <p14:creationId xmlns:p14="http://schemas.microsoft.com/office/powerpoint/2010/main" val="268776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Identifying Three-Dimensional Figures </a:t>
            </a:r>
          </a:p>
        </p:txBody>
      </p:sp>
      <p:sp>
        <p:nvSpPr>
          <p:cNvPr id="5" name="Content Placeholder 2">
            <a:extLst>
              <a:ext uri="{FF2B5EF4-FFF2-40B4-BE49-F238E27FC236}">
                <a16:creationId xmlns:a16="http://schemas.microsoft.com/office/drawing/2014/main" id="{D201104B-FD48-1B42-8014-F9EF2EB20A4F}"/>
              </a:ext>
            </a:extLst>
          </p:cNvPr>
          <p:cNvSpPr txBox="1">
            <a:spLocks/>
          </p:cNvSpPr>
          <p:nvPr/>
        </p:nvSpPr>
        <p:spPr>
          <a:xfrm>
            <a:off x="459872" y="1707846"/>
            <a:ext cx="10109515" cy="5495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Types of Solids</a:t>
            </a:r>
            <a:endParaRPr lang="en-US" sz="2800" dirty="0">
              <a:latin typeface="+mj-lt"/>
            </a:endParaRPr>
          </a:p>
          <a:p>
            <a:endParaRPr lang="en-US" sz="2800" dirty="0">
              <a:latin typeface="+mj-lt"/>
            </a:endParaRPr>
          </a:p>
        </p:txBody>
      </p:sp>
      <p:graphicFrame>
        <p:nvGraphicFramePr>
          <p:cNvPr id="6" name="Table 2">
            <a:extLst>
              <a:ext uri="{FF2B5EF4-FFF2-40B4-BE49-F238E27FC236}">
                <a16:creationId xmlns:a16="http://schemas.microsoft.com/office/drawing/2014/main" id="{670BF045-0CA0-764E-925F-A174B71F967B}"/>
              </a:ext>
            </a:extLst>
          </p:cNvPr>
          <p:cNvGraphicFramePr>
            <a:graphicFrameLocks noGrp="1"/>
          </p:cNvGraphicFramePr>
          <p:nvPr>
            <p:extLst>
              <p:ext uri="{D42A27DB-BD31-4B8C-83A1-F6EECF244321}">
                <p14:modId xmlns:p14="http://schemas.microsoft.com/office/powerpoint/2010/main" val="3811137999"/>
              </p:ext>
            </p:extLst>
          </p:nvPr>
        </p:nvGraphicFramePr>
        <p:xfrm>
          <a:off x="459872" y="2507256"/>
          <a:ext cx="6425022" cy="1777873"/>
        </p:xfrm>
        <a:graphic>
          <a:graphicData uri="http://schemas.openxmlformats.org/drawingml/2006/table">
            <a:tbl>
              <a:tblPr firstRow="1" bandRow="1">
                <a:tableStyleId>{5C22544A-7EE6-4342-B048-85BDC9FD1C3A}</a:tableStyleId>
              </a:tblPr>
              <a:tblGrid>
                <a:gridCol w="6425022">
                  <a:extLst>
                    <a:ext uri="{9D8B030D-6E8A-4147-A177-3AD203B41FA5}">
                      <a16:colId xmlns:a16="http://schemas.microsoft.com/office/drawing/2014/main" val="2418661591"/>
                    </a:ext>
                  </a:extLst>
                </a:gridCol>
              </a:tblGrid>
              <a:tr h="1777873">
                <a:tc>
                  <a:txBody>
                    <a:bodyPr/>
                    <a:lstStyle/>
                    <a:p>
                      <a:r>
                        <a:rPr lang="en-US" sz="2800" b="0" i="0" u="none" strike="noStrike" kern="1200" baseline="0" dirty="0">
                          <a:solidFill>
                            <a:schemeClr val="tx2"/>
                          </a:solidFill>
                          <a:latin typeface="+mn-lt"/>
                          <a:ea typeface="+mn-ea"/>
                          <a:cs typeface="+mn-cs"/>
                        </a:rPr>
                        <a:t>A </a:t>
                      </a:r>
                      <a:r>
                        <a:rPr lang="en-US" sz="2800" b="1" i="0" u="none" strike="noStrike" kern="1200" baseline="0" dirty="0">
                          <a:solidFill>
                            <a:schemeClr val="tx1"/>
                          </a:solidFill>
                          <a:latin typeface="+mn-lt"/>
                          <a:ea typeface="+mn-ea"/>
                          <a:cs typeface="+mn-cs"/>
                        </a:rPr>
                        <a:t>cylinder</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a solid figure that has two congruent and parallel circular bases connected by a curved surface.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847927"/>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257" y="1311502"/>
            <a:ext cx="2590799" cy="2391507"/>
          </a:xfrm>
          <a:prstGeom prst="rect">
            <a:avLst/>
          </a:prstGeom>
        </p:spPr>
      </p:pic>
      <p:graphicFrame>
        <p:nvGraphicFramePr>
          <p:cNvPr id="7" name="Table 2">
            <a:extLst>
              <a:ext uri="{FF2B5EF4-FFF2-40B4-BE49-F238E27FC236}">
                <a16:creationId xmlns:a16="http://schemas.microsoft.com/office/drawing/2014/main" id="{6A272604-9173-4D8A-A470-6F9CD306AFD0}"/>
              </a:ext>
            </a:extLst>
          </p:cNvPr>
          <p:cNvGraphicFramePr>
            <a:graphicFrameLocks noGrp="1"/>
          </p:cNvGraphicFramePr>
          <p:nvPr>
            <p:extLst>
              <p:ext uri="{D42A27DB-BD31-4B8C-83A1-F6EECF244321}">
                <p14:modId xmlns:p14="http://schemas.microsoft.com/office/powerpoint/2010/main" val="640608129"/>
              </p:ext>
            </p:extLst>
          </p:nvPr>
        </p:nvGraphicFramePr>
        <p:xfrm>
          <a:off x="459872" y="4534960"/>
          <a:ext cx="6425022" cy="1777873"/>
        </p:xfrm>
        <a:graphic>
          <a:graphicData uri="http://schemas.openxmlformats.org/drawingml/2006/table">
            <a:tbl>
              <a:tblPr firstRow="1" bandRow="1">
                <a:tableStyleId>{5C22544A-7EE6-4342-B048-85BDC9FD1C3A}</a:tableStyleId>
              </a:tblPr>
              <a:tblGrid>
                <a:gridCol w="6425022">
                  <a:extLst>
                    <a:ext uri="{9D8B030D-6E8A-4147-A177-3AD203B41FA5}">
                      <a16:colId xmlns:a16="http://schemas.microsoft.com/office/drawing/2014/main" val="2418661591"/>
                    </a:ext>
                  </a:extLst>
                </a:gridCol>
              </a:tblGrid>
              <a:tr h="1777873">
                <a:tc>
                  <a:txBody>
                    <a:bodyPr/>
                    <a:lstStyle/>
                    <a:p>
                      <a:r>
                        <a:rPr lang="en-US" sz="2800" b="0" i="0" u="none" strike="noStrike" kern="1200" baseline="0" dirty="0">
                          <a:solidFill>
                            <a:schemeClr val="tx2"/>
                          </a:solidFill>
                          <a:latin typeface="+mn-lt"/>
                          <a:ea typeface="+mn-ea"/>
                          <a:cs typeface="+mn-cs"/>
                        </a:rPr>
                        <a:t>A </a:t>
                      </a:r>
                      <a:r>
                        <a:rPr lang="en-US" sz="2800" b="1" i="0" u="none" strike="noStrike" kern="1200" baseline="0" dirty="0">
                          <a:solidFill>
                            <a:schemeClr val="tx1"/>
                          </a:solidFill>
                          <a:latin typeface="+mn-lt"/>
                          <a:ea typeface="+mn-ea"/>
                          <a:cs typeface="+mn-cs"/>
                        </a:rPr>
                        <a:t>cone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a solid figure that has a circular base connected by a curved surface to a single vertex.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1847927"/>
                  </a:ext>
                </a:extLst>
              </a:tr>
            </a:tbl>
          </a:graphicData>
        </a:graphic>
      </p:graphicFrame>
      <p:pic>
        <p:nvPicPr>
          <p:cNvPr id="8" name="Picture 7">
            <a:extLst>
              <a:ext uri="{FF2B5EF4-FFF2-40B4-BE49-F238E27FC236}">
                <a16:creationId xmlns:a16="http://schemas.microsoft.com/office/drawing/2014/main" id="{BE6A853B-EA86-4ECC-B85B-40A2D74E7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3988" y="3977290"/>
            <a:ext cx="2218766" cy="2335543"/>
          </a:xfrm>
          <a:prstGeom prst="rect">
            <a:avLst/>
          </a:prstGeom>
        </p:spPr>
      </p:pic>
    </p:spTree>
    <p:extLst>
      <p:ext uri="{BB962C8B-B14F-4D97-AF65-F5344CB8AC3E}">
        <p14:creationId xmlns:p14="http://schemas.microsoft.com/office/powerpoint/2010/main" val="898479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019317-E879-42C5-A38E-278820CBC08E}">
  <ds:schemaRefs>
    <ds:schemaRef ds:uri="http://schemas.microsoft.com/sharepoint/v3/contenttype/forms"/>
  </ds:schemaRefs>
</ds:datastoreItem>
</file>

<file path=customXml/itemProps2.xml><?xml version="1.0" encoding="utf-8"?>
<ds:datastoreItem xmlns:ds="http://schemas.openxmlformats.org/officeDocument/2006/customXml" ds:itemID="{3A7B8949-CBC3-4377-A494-7591C33E696E}">
  <ds:schemaRefs>
    <ds:schemaRef ds:uri="http://schemas.microsoft.com/office/infopath/2007/PartnerControls"/>
    <ds:schemaRef ds:uri="http://purl.org/dc/elements/1.1/"/>
    <ds:schemaRef ds:uri="http://schemas.microsoft.com/office/2006/metadata/properties"/>
    <ds:schemaRef ds:uri="http://purl.org/dc/terms/"/>
    <ds:schemaRef ds:uri="9450ef5d-1a70-432a-a187-b784c13ee2c7"/>
    <ds:schemaRef ds:uri="http://schemas.openxmlformats.org/package/2006/metadata/core-properties"/>
    <ds:schemaRef ds:uri="http://schemas.microsoft.com/office/2006/documentManagement/types"/>
    <ds:schemaRef ds:uri="eebb11a2-b469-44b8-8bf8-081d58bb6473"/>
    <ds:schemaRef ds:uri="http://www.w3.org/XML/1998/namespace"/>
    <ds:schemaRef ds:uri="http://purl.org/dc/dcmitype/"/>
  </ds:schemaRefs>
</ds:datastoreItem>
</file>

<file path=customXml/itemProps3.xml><?xml version="1.0" encoding="utf-8"?>
<ds:datastoreItem xmlns:ds="http://schemas.openxmlformats.org/officeDocument/2006/customXml" ds:itemID="{24A28042-8FA6-4577-9EB4-F9B2C0341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7787</TotalTime>
  <Words>1824</Words>
  <Application>Microsoft Office PowerPoint</Application>
  <PresentationFormat>Widescreen</PresentationFormat>
  <Paragraphs>201</Paragraphs>
  <Slides>36</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Cambria Math</vt:lpstr>
      <vt:lpstr>Proxima Nova</vt:lpstr>
      <vt:lpstr>Symbol</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1029</cp:revision>
  <cp:lastPrinted>2018-08-01T21:17:27Z</cp:lastPrinted>
  <dcterms:created xsi:type="dcterms:W3CDTF">2020-09-17T18:06:02Z</dcterms:created>
  <dcterms:modified xsi:type="dcterms:W3CDTF">2024-09-04T22:04:38Z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