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327" r:id="rId6"/>
    <p:sldId id="465" r:id="rId7"/>
    <p:sldId id="357" r:id="rId8"/>
    <p:sldId id="378" r:id="rId9"/>
    <p:sldId id="358" r:id="rId10"/>
    <p:sldId id="359" r:id="rId11"/>
    <p:sldId id="516" r:id="rId12"/>
    <p:sldId id="501" r:id="rId13"/>
    <p:sldId id="504" r:id="rId14"/>
    <p:sldId id="517" r:id="rId15"/>
    <p:sldId id="521" r:id="rId16"/>
    <p:sldId id="541" r:id="rId17"/>
    <p:sldId id="527" r:id="rId18"/>
    <p:sldId id="528" r:id="rId19"/>
    <p:sldId id="529" r:id="rId20"/>
    <p:sldId id="530" r:id="rId21"/>
    <p:sldId id="531" r:id="rId22"/>
    <p:sldId id="532" r:id="rId23"/>
    <p:sldId id="533" r:id="rId2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368" userDrawn="1">
          <p15:clr>
            <a:srgbClr val="A4A3A4"/>
          </p15:clr>
        </p15:guide>
        <p15:guide id="2" orient="horz" pos="3022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orient="horz" pos="2455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orient="horz" pos="1661" userDrawn="1">
          <p15:clr>
            <a:srgbClr val="A4A3A4"/>
          </p15:clr>
        </p15:guide>
        <p15:guide id="7" orient="horz" pos="3453" userDrawn="1">
          <p15:clr>
            <a:srgbClr val="A4A3A4"/>
          </p15:clr>
        </p15:guide>
        <p15:guide id="8" orient="horz" pos="3181" userDrawn="1">
          <p15:clr>
            <a:srgbClr val="A4A3A4"/>
          </p15:clr>
        </p15:guide>
        <p15:guide id="9" pos="75" userDrawn="1">
          <p15:clr>
            <a:srgbClr val="A4A3A4"/>
          </p15:clr>
        </p15:guide>
        <p15:guide id="10" pos="36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616" userDrawn="1">
          <p15:clr>
            <a:srgbClr val="A4A3A4"/>
          </p15:clr>
        </p15:guide>
        <p15:guide id="13" pos="302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890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72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86" userDrawn="1">
          <p15:clr>
            <a:srgbClr val="A4A3A4"/>
          </p15:clr>
        </p15:guide>
        <p15:guide id="22" orient="horz" pos="2954" userDrawn="1">
          <p15:clr>
            <a:srgbClr val="A4A3A4"/>
          </p15:clr>
        </p15:guide>
        <p15:guide id="23" orient="horz" pos="2840" userDrawn="1">
          <p15:clr>
            <a:srgbClr val="A4A3A4"/>
          </p15:clr>
        </p15:guide>
        <p15:guide id="24" pos="7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6021C-E680-05DE-E3D2-006596088D92}" name="Oxley, Angela" initials="OA" userId="S::angela.oxley@mheducation.com::2701a8e4-ff8b-43b5-b1ab-b049b2cef046" providerId="AD"/>
  <p188:author id="{89121024-C2F1-772D-4EE0-0DA310714C15}" name="Nithiyanadhan Rajagopal" initials="NR" userId="S::Nithiyanandhan.R@spi-global.com::7ab3c0d7-e1d9-4568-9b85-35969e8fd21e" providerId="AD"/>
  <p188:author id="{D1433D37-D2E3-4444-6BDD-3E1ACC9A2A8D}" name="Joel B" initials="JB" userId="S::joel.benjamin@spi-global.com::95ddb632-f0c2-46ff-aefc-0c5d5f4a0b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5E5E5E"/>
    <a:srgbClr val="01708C"/>
    <a:srgbClr val="02F0DE"/>
    <a:srgbClr val="33F0E1"/>
    <a:srgbClr val="33175A"/>
    <a:srgbClr val="FFB600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82931" autoAdjust="0"/>
  </p:normalViewPr>
  <p:slideViewPr>
    <p:cSldViewPr snapToGrid="0">
      <p:cViewPr>
        <p:scale>
          <a:sx n="49" d="100"/>
          <a:sy n="49" d="100"/>
        </p:scale>
        <p:origin x="1320" y="44"/>
      </p:cViewPr>
      <p:guideLst>
        <p:guide pos="1368"/>
        <p:guide orient="horz" pos="3022"/>
        <p:guide orient="horz" pos="368"/>
        <p:guide orient="horz" pos="2455"/>
        <p:guide orient="horz" pos="1117"/>
        <p:guide orient="horz" pos="1661"/>
        <p:guide orient="horz" pos="3453"/>
        <p:guide orient="horz" pos="3181"/>
        <p:guide pos="75"/>
        <p:guide pos="360"/>
        <p:guide pos="6480"/>
        <p:guide pos="2616"/>
        <p:guide pos="302"/>
        <p:guide orient="horz" pos="2160"/>
        <p:guide orient="horz" pos="216"/>
        <p:guide orient="horz" pos="890"/>
        <p:guide pos="4368"/>
        <p:guide pos="7272"/>
        <p:guide pos="3288"/>
        <p:guide pos="5904"/>
        <p:guide pos="5586"/>
        <p:guide orient="horz" pos="2954"/>
        <p:guide orient="horz" pos="2840"/>
        <p:guide pos="7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31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𝟐.𝟖°</a:t>
                </a:r>
                <a:endParaRPr lang="en-US" dirty="0"/>
              </a:p>
              <a:p>
                <a:endParaRPr lang="en-US" dirty="0"/>
              </a:p>
              <a:p>
                <a:pPr/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𝟒.𝟕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pPr/>
                <a:endParaRPr lang="en-US" dirty="0"/>
              </a:p>
              <a:p>
                <a:pPr/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𝟖.𝟖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45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9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25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32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6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25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9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7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4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2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𝟒/𝟓=𝟎.𝟖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𝟑/𝟓=𝟎.𝟔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𝟒/𝟑</a:t>
                </a:r>
                <a:r>
                  <a:rPr lang="en-US"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u="none" strike="noStrike" kern="1200" baseline="0">
                    <a:solidFill>
                      <a:srgbClr val="FF0000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"≈ </a:t>
                </a:r>
                <a:r>
                  <a:rPr lang="en-US" sz="1200" b="1" i="0" u="none" strike="noStrike" kern="1200" baseline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𝟏.𝟑𝟑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𝟑/𝟓=𝟎.𝟔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𝟒/𝟓=𝟎.𝟖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𝟑/𝟒</a:t>
                </a:r>
                <a:r>
                  <a:rPr lang="en-US"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u="none" strike="noStrike" kern="1200" baseline="0">
                    <a:solidFill>
                      <a:srgbClr val="FF0000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"≈ </a:t>
                </a:r>
                <a:r>
                  <a:rPr lang="en-US" sz="1200" b="1" i="0" u="none" strike="noStrike" kern="1200" baseline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𝟎.𝟕𝟓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5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1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𝟒𝟒.𝟒°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4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Trigonometry</a:t>
            </a:r>
            <a:endParaRPr lang="en-US" sz="9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coolmath.com/copy-of-videos-topic-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Trigonometry 9-3B </a:t>
            </a:r>
            <a:endParaRPr lang="en-US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3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Find Angle Measures by Using Inverse Trigonometric Ratios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2103120"/>
                <a:ext cx="6986017" cy="181771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Use a calculator to find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m:rPr>
                        <m:nor/>
                      </m:rPr>
                      <a:rPr lang="en-IN" sz="2800" b="1" dirty="0">
                        <a:solidFill>
                          <a:schemeClr val="tx1"/>
                        </a:solidFill>
                      </a:rPr>
                      <m:t>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 to the nearest tenth.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103120"/>
                <a:ext cx="6986017" cy="1817716"/>
              </a:xfrm>
              <a:prstGeom prst="rect">
                <a:avLst/>
              </a:prstGeom>
              <a:blipFill>
                <a:blip r:embed="rId3"/>
                <a:stretch>
                  <a:fillRect l="-1745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AA55FC-3D40-47FF-9FB7-6133A9312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51" y="2185047"/>
            <a:ext cx="3065717" cy="10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2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4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Find Angle Measures by Using Inverse Trigonometric Ratios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1770736"/>
                <a:ext cx="6539346" cy="163526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Check </a:t>
                </a:r>
              </a:p>
              <a:p>
                <a:r>
                  <a:rPr lang="en-IN" sz="2800" dirty="0"/>
                  <a:t>Use a calculator to 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IN" sz="2800" dirty="0"/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/>
                  <a:t>to the nearest tenth.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770736"/>
                <a:ext cx="6539346" cy="1635266"/>
              </a:xfrm>
              <a:prstGeom prst="rect">
                <a:avLst/>
              </a:prstGeom>
              <a:blipFill>
                <a:blip r:embed="rId3"/>
                <a:stretch>
                  <a:fillRect l="-1864" t="-3717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A75DCF9-0AE0-4543-800A-C346BCB42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36" y="2510123"/>
            <a:ext cx="2500980" cy="24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5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5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Solve a Right Triangle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199" y="1551280"/>
            <a:ext cx="6539346" cy="1635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Solve the right triangle. Round side and angle measures to the nearest tenth.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BAB26-C5A2-42E8-A790-52D347523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91" y="1551280"/>
            <a:ext cx="2316576" cy="21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6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Solve a Right Triangle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1551280"/>
                <a:ext cx="6858002" cy="28607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Check </a:t>
                </a:r>
              </a:p>
              <a:p>
                <a:r>
                  <a:rPr lang="en-IN" sz="2800" dirty="0"/>
                  <a:t>Solve the right triangle </a:t>
                </a:r>
                <a:r>
                  <a:rPr lang="en-IN" sz="2800" dirty="0">
                    <a:solidFill>
                      <a:schemeClr val="tx2"/>
                    </a:solidFill>
                  </a:rPr>
                  <a:t>by finding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IN" sz="2800" dirty="0">
                        <a:solidFill>
                          <a:schemeClr val="tx2"/>
                        </a:solidFill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</a:t>
                </a:r>
                <a:r>
                  <a:rPr lang="en-US" sz="2800" dirty="0">
                    <a:solidFill>
                      <a:schemeClr val="tx2"/>
                    </a:solidFill>
                  </a:rPr>
                  <a:t>, and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BC</a:t>
                </a:r>
                <a:r>
                  <a:rPr lang="en-US" sz="2800" dirty="0">
                    <a:solidFill>
                      <a:schemeClr val="tx2"/>
                    </a:solidFill>
                  </a:rPr>
                  <a:t>. </a:t>
                </a:r>
                <a:r>
                  <a:rPr lang="en-IN" sz="2800" dirty="0">
                    <a:solidFill>
                      <a:schemeClr val="tx2"/>
                    </a:solidFill>
                  </a:rPr>
                  <a:t>Round side and angle measures to the nearest tenth.</a:t>
                </a:r>
              </a:p>
              <a:p>
                <a:endParaRPr lang="en-IN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551280"/>
                <a:ext cx="6858002" cy="2860700"/>
              </a:xfrm>
              <a:prstGeom prst="rect">
                <a:avLst/>
              </a:prstGeom>
              <a:blipFill>
                <a:blip r:embed="rId3"/>
                <a:stretch>
                  <a:fillRect l="-1778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577AD75-2919-4726-9A53-7DB66D899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16" y="2036588"/>
            <a:ext cx="27336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7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Trigonometric Ratios on the Coordinate Plane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8" y="1551280"/>
                <a:ext cx="6719457" cy="428148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/>
                  <a:t>On the coordinate plane, the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unit circle </a:t>
                </a:r>
                <a:r>
                  <a:rPr lang="en-IN" sz="2800" dirty="0"/>
                  <a:t>is a circle with the </a:t>
                </a:r>
                <a:r>
                  <a:rPr lang="en-IN" sz="2800" dirty="0" err="1"/>
                  <a:t>center</a:t>
                </a:r>
                <a:r>
                  <a:rPr lang="en-IN" sz="2800" dirty="0"/>
                  <a:t> at the origin and a radius of 1. Any point (</a:t>
                </a:r>
                <a:r>
                  <a:rPr lang="en-IN" sz="2800" i="1" dirty="0">
                    <a:solidFill>
                      <a:schemeClr val="accent2"/>
                    </a:solidFill>
                  </a:rPr>
                  <a:t>x</a:t>
                </a:r>
                <a:r>
                  <a:rPr lang="en-IN" sz="2800" dirty="0"/>
                  <a:t>,</a:t>
                </a:r>
                <a:r>
                  <a:rPr lang="en-I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i="1" dirty="0">
                    <a:solidFill>
                      <a:schemeClr val="accent3"/>
                    </a:solidFill>
                  </a:rPr>
                  <a:t>y</a:t>
                </a:r>
                <a:r>
                  <a:rPr lang="en-IN" sz="2800" dirty="0"/>
                  <a:t>) on the circle can be represented by a right triangle where the hypotenuse is </a:t>
                </a:r>
                <a:r>
                  <a:rPr lang="en-IN" sz="2800" i="1" dirty="0"/>
                  <a:t>r</a:t>
                </a:r>
                <a:r>
                  <a:rPr lang="en-IN" sz="2800" dirty="0"/>
                  <a:t>, or the radius of the circle. The angle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is formed by the hypotenuse and the </a:t>
                </a:r>
                <a:r>
                  <a:rPr lang="en-IN" sz="2800" i="1" dirty="0"/>
                  <a:t>x</a:t>
                </a:r>
                <a:r>
                  <a:rPr lang="en-IN" sz="2800" dirty="0"/>
                  <a:t>-axis, </a:t>
                </a:r>
                <a:r>
                  <a:rPr lang="en-IN" sz="2800" i="1" dirty="0"/>
                  <a:t>x </a:t>
                </a:r>
                <a:r>
                  <a:rPr lang="en-IN" sz="2800" dirty="0"/>
                  <a:t>is the measure of the adjacent side, and </a:t>
                </a:r>
                <a:r>
                  <a:rPr lang="en-IN" sz="2800" i="1" dirty="0"/>
                  <a:t>y </a:t>
                </a:r>
                <a:r>
                  <a:rPr lang="en-IN" sz="2800" dirty="0"/>
                  <a:t>is the measure of the opposite side.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1551280"/>
                <a:ext cx="6719457" cy="4281484"/>
              </a:xfrm>
              <a:prstGeom prst="rect">
                <a:avLst/>
              </a:prstGeom>
              <a:blipFill>
                <a:blip r:embed="rId3"/>
                <a:stretch>
                  <a:fillRect l="-1815" t="-1422" r="-3267" b="-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32E28A9-D39F-4ABB-A6D5-3FD725E31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62" y="2197927"/>
            <a:ext cx="3548181" cy="35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Trigonometric Ratios on the Coordinate Plane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198" y="1551280"/>
            <a:ext cx="6719457" cy="9425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trigonometric ratios can then be rewritten.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FC36D4-8AE3-4A19-BF4F-59F74460EF53}"/>
                  </a:ext>
                </a:extLst>
              </p:cNvPr>
              <p:cNvSpPr txBox="1"/>
              <p:nvPr/>
            </p:nvSpPr>
            <p:spPr>
              <a:xfrm>
                <a:off x="479425" y="2636838"/>
                <a:ext cx="4147993" cy="199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8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chemeClr val="tx2"/>
                          </a:solidFill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br>
                  <a:rPr lang="en-US" sz="2800" i="1" dirty="0">
                    <a:solidFill>
                      <a:schemeClr val="tx2"/>
                    </a:solidFill>
                  </a:rPr>
                </a:br>
                <a:endParaRPr lang="en-US" sz="2800" i="1" dirty="0">
                  <a:solidFill>
                    <a:schemeClr val="tx2"/>
                  </a:solidFill>
                </a:endParaRPr>
              </a:p>
              <a:p>
                <a:endParaRPr lang="en-US" sz="2800" i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8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chemeClr val="tx2"/>
                          </a:solidFill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2"/>
                          </a:solidFill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8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FC36D4-8AE3-4A19-BF4F-59F74460E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" y="2636838"/>
                <a:ext cx="4147993" cy="1993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215811-50F3-4A27-8654-3CEECEEAAF28}"/>
                  </a:ext>
                </a:extLst>
              </p:cNvPr>
              <p:cNvSpPr txBox="1"/>
              <p:nvPr/>
            </p:nvSpPr>
            <p:spPr>
              <a:xfrm>
                <a:off x="457198" y="5068570"/>
                <a:ext cx="66086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>
                    <a:solidFill>
                      <a:schemeClr val="tx2"/>
                    </a:solidFill>
                  </a:rPr>
                  <a:t>Because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r </a:t>
                </a:r>
                <a:r>
                  <a:rPr lang="en-IN" sz="2800" dirty="0">
                    <a:solidFill>
                      <a:schemeClr val="tx2"/>
                    </a:solidFill>
                  </a:rPr>
                  <a:t>= 1, the trigonometric ratios simplify to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tx2"/>
                        </a:solidFill>
                      </a:rPr>
                      <m:t>.</m:t>
                    </m:r>
                  </m:oMath>
                </a14:m>
                <a:endParaRPr lang="el-G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215811-50F3-4A27-8654-3CEECEEAA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5068570"/>
                <a:ext cx="6608620" cy="954107"/>
              </a:xfrm>
              <a:prstGeom prst="rect">
                <a:avLst/>
              </a:prstGeom>
              <a:blipFill>
                <a:blip r:embed="rId4"/>
                <a:stretch>
                  <a:fillRect l="-184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6AADAAD-2828-4E0B-8FB4-864CB3045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62" y="2197927"/>
            <a:ext cx="3548181" cy="35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5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7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Trigonometric Ratios on the Coordinate Plane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8" y="1551279"/>
                <a:ext cx="5961890" cy="316139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A point on the unit circle has coordinates (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−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0.5,</a:t>
                </a:r>
                <a:r>
                  <a:rPr lang="en-IN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−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0.866). Find </a:t>
                </a:r>
                <a14:m>
                  <m:oMath xmlns:m="http://schemas.openxmlformats.org/officeDocument/2006/math">
                    <m:r>
                      <a:rPr lang="el-GR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1551279"/>
                <a:ext cx="5961890" cy="3161397"/>
              </a:xfrm>
              <a:prstGeom prst="rect">
                <a:avLst/>
              </a:prstGeom>
              <a:blipFill>
                <a:blip r:embed="rId3"/>
                <a:stretch>
                  <a:fillRect l="-2045" t="-1927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73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6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Trigonometric Ratios on the Coordinate Plane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8" y="1551279"/>
                <a:ext cx="7018022" cy="421221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Step 1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 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Draw a right triangle.</a:t>
                </a:r>
              </a:p>
              <a:p>
                <a:r>
                  <a:rPr lang="en-IN" sz="2800" dirty="0"/>
                  <a:t>The point at (−0.5,</a:t>
                </a:r>
                <a:r>
                  <a:rPr lang="en-I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−0.866) can be used to draw a right triangle. The angle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is formed by the </a:t>
                </a:r>
                <a:r>
                  <a:rPr lang="en-IN" sz="2800" i="1" dirty="0"/>
                  <a:t>x</a:t>
                </a:r>
                <a:r>
                  <a:rPr lang="en-IN" sz="2800" dirty="0"/>
                  <a:t>-axis and the hypotenuse with an endpoint at (−0.5,</a:t>
                </a:r>
                <a:r>
                  <a:rPr lang="en-I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−0.866). The adjacent side length is 0.5 unit, the opposite side length is 0.866 unit, and the hypotenuse has a length of 1 unit.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1551279"/>
                <a:ext cx="7018022" cy="4212211"/>
              </a:xfrm>
              <a:prstGeom prst="rect">
                <a:avLst/>
              </a:prstGeom>
              <a:blipFill>
                <a:blip r:embed="rId3"/>
                <a:stretch>
                  <a:fillRect l="-1738" t="-1447" r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721E49B-6BCD-4BDF-A212-4FCC5E170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31" y="1986651"/>
            <a:ext cx="3406371" cy="34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1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6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Trigonometric Ratios on the Coordinate Plane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198" y="1551280"/>
            <a:ext cx="3230881" cy="5684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Step 2 Find </a:t>
            </a:r>
            <a:r>
              <a:rPr lang="el-GR" sz="2800" b="1" i="1" dirty="0">
                <a:solidFill>
                  <a:schemeClr val="tx1"/>
                </a:solidFill>
              </a:rPr>
              <a:t>θ</a:t>
            </a:r>
            <a:r>
              <a:rPr lang="el-GR" sz="2800" b="1" dirty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E0C11E85-DC94-439B-951E-4083BB6B6B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756891"/>
                  </p:ext>
                </p:extLst>
              </p:nvPr>
            </p:nvGraphicFramePr>
            <p:xfrm>
              <a:off x="457198" y="2303293"/>
              <a:ext cx="7052312" cy="2434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3292">
                      <a:extLst>
                        <a:ext uri="{9D8B030D-6E8A-4147-A177-3AD203B41FA5}">
                          <a16:colId xmlns:a16="http://schemas.microsoft.com/office/drawing/2014/main" val="2053152419"/>
                        </a:ext>
                      </a:extLst>
                    </a:gridCol>
                    <a:gridCol w="3589020">
                      <a:extLst>
                        <a:ext uri="{9D8B030D-6E8A-4147-A177-3AD203B41FA5}">
                          <a16:colId xmlns:a16="http://schemas.microsoft.com/office/drawing/2014/main" val="1975251762"/>
                        </a:ext>
                      </a:extLst>
                    </a:gridCol>
                  </a:tblGrid>
                  <a:tr h="5452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l-GR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l-GR" sz="28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sz="2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  <a:p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3432315"/>
                      </a:ext>
                    </a:extLst>
                  </a:tr>
                  <a:tr h="545202">
                    <a:tc>
                      <a:txBody>
                        <a:bodyPr/>
                        <a:lstStyle/>
                        <a:p>
                          <a:pPr marL="0" marR="0" lvl="0" indent="55403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l-GR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(0.5)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Use the inverse cosine function.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5285173"/>
                      </a:ext>
                    </a:extLst>
                  </a:tr>
                  <a:tr h="545202">
                    <a:tc>
                      <a:txBody>
                        <a:bodyPr/>
                        <a:lstStyle/>
                        <a:p>
                          <a:pPr marL="0" indent="52705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l-GR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=60°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Use a calculator.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0064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E0C11E85-DC94-439B-951E-4083BB6B6B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756891"/>
                  </p:ext>
                </p:extLst>
              </p:nvPr>
            </p:nvGraphicFramePr>
            <p:xfrm>
              <a:off x="457198" y="2303293"/>
              <a:ext cx="7052312" cy="2434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3292">
                      <a:extLst>
                        <a:ext uri="{9D8B030D-6E8A-4147-A177-3AD203B41FA5}">
                          <a16:colId xmlns:a16="http://schemas.microsoft.com/office/drawing/2014/main" val="2053152419"/>
                        </a:ext>
                      </a:extLst>
                    </a:gridCol>
                    <a:gridCol w="3589020">
                      <a:extLst>
                        <a:ext uri="{9D8B030D-6E8A-4147-A177-3AD203B41FA5}">
                          <a16:colId xmlns:a16="http://schemas.microsoft.com/office/drawing/2014/main" val="1975251762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" t="-641" r="-104394" b="-17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6774" t="-641" r="-849" b="-171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343231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" t="-101290" r="-104394" b="-7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Use the inverse cosine function.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5285173"/>
                      </a:ext>
                    </a:extLst>
                  </a:tr>
                  <a:tr h="545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" t="-346667" r="-104394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Use a calculator.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0064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38857C2-5520-44EF-945C-F0FDB0868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31" y="1986651"/>
            <a:ext cx="3406371" cy="34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448EA26-F99A-8715-CE98-194F7D01D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8" y="1099163"/>
            <a:ext cx="8973388" cy="18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1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EDC7FE8-47A1-3ED0-2BD1-997D2EA3B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0" y="1509996"/>
            <a:ext cx="11204779" cy="14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9872" y="1491122"/>
            <a:ext cx="9208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MA.912.T.1.1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Define trigonometric ratios for acute angles in right triangles. </a:t>
            </a:r>
          </a:p>
          <a:p>
            <a:pPr fontAlgn="t"/>
            <a:endParaRPr lang="en-US" sz="2800" b="1" dirty="0"/>
          </a:p>
          <a:p>
            <a:pPr fontAlgn="t"/>
            <a:r>
              <a:rPr lang="en-US" sz="2800" b="1" dirty="0"/>
              <a:t>MA.912.T.1.2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Solve mathematical and real-world problems involving right triangles using trigonometric ratios and the Pythagorean Theorem.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6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MA.K12.MTR.2.1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Demonstrate understanding by representing problems in multiple ways.</a:t>
            </a:r>
          </a:p>
          <a:p>
            <a:pPr fontAlgn="t"/>
            <a:endParaRPr lang="en-US" sz="2800" b="1" dirty="0"/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MA.K12.MTR.5.1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Use patterns and structure to help understand and connect mathematical concepts.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Lesson Objectives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10820400" cy="47663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Content Objective</a:t>
            </a:r>
          </a:p>
          <a:p>
            <a:r>
              <a:rPr lang="en-IN" sz="2800" dirty="0"/>
              <a:t>Students will solve problems using the trigonometric ratios and inverse trigonometric ratios for acute angles.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Language Objectives</a:t>
            </a:r>
          </a:p>
          <a:p>
            <a:pPr marL="255600" indent="-255600">
              <a:buFont typeface="Arial" panose="020B0604020202020204" pitchFamily="34" charset="0"/>
              <a:buChar char="•"/>
            </a:pPr>
            <a:r>
              <a:rPr lang="en-IN" sz="2800" dirty="0"/>
              <a:t>Students talk about solving problems using the trigonometric ratios and inverse trigonometric ratios for acute angles with </a:t>
            </a:r>
            <a:r>
              <a:rPr lang="en-IN" sz="2800" i="1" dirty="0"/>
              <a:t>distance, length</a:t>
            </a:r>
            <a:r>
              <a:rPr lang="en-IN" sz="2800" dirty="0"/>
              <a:t>, and </a:t>
            </a:r>
            <a:r>
              <a:rPr lang="en-IN" sz="2800" i="1" dirty="0"/>
              <a:t>angle</a:t>
            </a:r>
          </a:p>
          <a:p>
            <a:pPr marL="255600" indent="-255600">
              <a:buFont typeface="Arial" panose="020B0604020202020204" pitchFamily="34" charset="0"/>
              <a:buChar char="•"/>
            </a:pPr>
            <a:r>
              <a:rPr lang="en-IN" sz="2800" dirty="0"/>
              <a:t>To support sense-making, students participate in MLR2: Collect and Display.</a:t>
            </a:r>
          </a:p>
        </p:txBody>
      </p:sp>
    </p:spTree>
    <p:extLst>
      <p:ext uri="{BB962C8B-B14F-4D97-AF65-F5344CB8AC3E}">
        <p14:creationId xmlns:p14="http://schemas.microsoft.com/office/powerpoint/2010/main" val="89264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/>
            <a:extLst>
              <a:ext uri="{FF2B5EF4-FFF2-40B4-BE49-F238E27FC236}">
                <a16:creationId xmlns:a16="http://schemas.microsoft.com/office/drawing/2014/main" id="{1179A461-8CE1-4584-EE60-04BF6827C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734990" cy="39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ght Triangle Png - Right Angled Triangle Diagram Clipart - Full Size ...">
            <a:extLst>
              <a:ext uri="{FF2B5EF4-FFF2-40B4-BE49-F238E27FC236}">
                <a16:creationId xmlns:a16="http://schemas.microsoft.com/office/drawing/2014/main" id="{1EF7E07C-757A-6049-EC69-190EFE2F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31" y="143691"/>
            <a:ext cx="4127169" cy="32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1"/>
            <a:ext cx="8697983" cy="10526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Inverse Trigonometric Ratios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81"/>
            <a:ext cx="10820400" cy="5269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Key Concept: </a:t>
            </a:r>
            <a:r>
              <a:rPr lang="en-IN" sz="2800" b="1" dirty="0"/>
              <a:t>Inverse Trigonometric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E1ACB10-54A3-466A-A230-751A7F11BF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742351"/>
                  </p:ext>
                </p:extLst>
              </p:nvPr>
            </p:nvGraphicFramePr>
            <p:xfrm>
              <a:off x="457200" y="2244009"/>
              <a:ext cx="11069781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89927">
                      <a:extLst>
                        <a:ext uri="{9D8B030D-6E8A-4147-A177-3AD203B41FA5}">
                          <a16:colId xmlns:a16="http://schemas.microsoft.com/office/drawing/2014/main" val="3048156315"/>
                        </a:ext>
                      </a:extLst>
                    </a:gridCol>
                    <a:gridCol w="3689927">
                      <a:extLst>
                        <a:ext uri="{9D8B030D-6E8A-4147-A177-3AD203B41FA5}">
                          <a16:colId xmlns:a16="http://schemas.microsoft.com/office/drawing/2014/main" val="644437763"/>
                        </a:ext>
                      </a:extLst>
                    </a:gridCol>
                    <a:gridCol w="3689927">
                      <a:extLst>
                        <a:ext uri="{9D8B030D-6E8A-4147-A177-3AD203B41FA5}">
                          <a16:colId xmlns:a16="http://schemas.microsoft.com/office/drawing/2014/main" val="16251904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Inverse Sine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Inverse Cosine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Inverse Tangent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8314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Words</a:t>
                          </a:r>
                          <a:endParaRPr lang="en-US" sz="24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5427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IN" sz="2400" dirty="0" smtClean="0">
                                  <a:solidFill>
                                    <a:schemeClr val="tx2"/>
                                  </a:solidFill>
                                </a:rPr>
                                <m:t>∠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an acute angle and the sine of 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the </a:t>
                          </a:r>
                          <a:r>
                            <a:rPr lang="en-IN" sz="24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inverse sine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of 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the measure</a:t>
                          </a:r>
                        </a:p>
                        <a:p>
                          <a:pPr algn="l"/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IN" sz="2400" dirty="0" smtClean="0">
                                  <a:solidFill>
                                    <a:schemeClr val="tx2"/>
                                  </a:solidFill>
                                </a:rPr>
                                <m:t>∠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IN" sz="2400" dirty="0" smtClean="0">
                                  <a:solidFill>
                                    <a:schemeClr val="tx2"/>
                                  </a:solidFill>
                                </a:rPr>
                                <m:t>∠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an acute angle and the cosine of 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the </a:t>
                          </a:r>
                          <a:r>
                            <a:rPr lang="en-IN" sz="24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inverse cosine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of 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the measure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IN" sz="2400" dirty="0" smtClean="0">
                                  <a:solidFill>
                                    <a:schemeClr val="tx2"/>
                                  </a:solidFill>
                                </a:rPr>
                                <m:t>∠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IN" sz="2400" dirty="0" smtClean="0"/>
                                <m:t>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an acute angle and the tangent of 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the </a:t>
                          </a:r>
                          <a:r>
                            <a:rPr lang="en-IN" sz="24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inverse tangent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of 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the measure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IN" sz="2400" dirty="0" smtClean="0">
                                  <a:solidFill>
                                    <a:schemeClr val="tx2"/>
                                  </a:solidFill>
                                </a:rPr>
                                <m:t>∠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348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Symbols</a:t>
                          </a:r>
                          <a:endParaRPr lang="en-US" sz="24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74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sin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nor/>
                                  </m:rPr>
                                  <a:rPr lang="en-IN" sz="2400" dirty="0" smtClean="0">
                                    <a:solidFill>
                                      <a:schemeClr val="tx2"/>
                                    </a:solidFill>
                                  </a:rPr>
                                  <m:t>∠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IN" sz="24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cos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nor/>
                                </m:rPr>
                                <a:rPr lang="en-IN" sz="2400" dirty="0" smtClean="0">
                                  <a:solidFill>
                                    <a:schemeClr val="tx2"/>
                                  </a:solidFill>
                                </a:rPr>
                                <m:t>∠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tan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IN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nor/>
                                </m:rPr>
                                <a:rPr lang="en-IN" sz="2400" dirty="0" smtClean="0">
                                  <a:solidFill>
                                    <a:schemeClr val="tx2"/>
                                  </a:solidFill>
                                </a:rPr>
                                <m:t>∠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3450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E1ACB10-54A3-466A-A230-751A7F11BF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742351"/>
                  </p:ext>
                </p:extLst>
              </p:nvPr>
            </p:nvGraphicFramePr>
            <p:xfrm>
              <a:off x="457200" y="2244009"/>
              <a:ext cx="11069781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89927">
                      <a:extLst>
                        <a:ext uri="{9D8B030D-6E8A-4147-A177-3AD203B41FA5}">
                          <a16:colId xmlns:a16="http://schemas.microsoft.com/office/drawing/2014/main" val="3048156315"/>
                        </a:ext>
                      </a:extLst>
                    </a:gridCol>
                    <a:gridCol w="3689927">
                      <a:extLst>
                        <a:ext uri="{9D8B030D-6E8A-4147-A177-3AD203B41FA5}">
                          <a16:colId xmlns:a16="http://schemas.microsoft.com/office/drawing/2014/main" val="644437763"/>
                        </a:ext>
                      </a:extLst>
                    </a:gridCol>
                    <a:gridCol w="3689927">
                      <a:extLst>
                        <a:ext uri="{9D8B030D-6E8A-4147-A177-3AD203B41FA5}">
                          <a16:colId xmlns:a16="http://schemas.microsoft.com/office/drawing/2014/main" val="162519046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Inverse Sine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Inverse Cosine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Inverse Tangent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83148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Words</a:t>
                          </a:r>
                          <a:endParaRPr lang="en-US" sz="24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5427779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" t="-49684" r="-200496" b="-73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5" t="-49684" r="-100165" b="-73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96" t="-49684" r="-331" b="-737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3485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Symbols</a:t>
                          </a:r>
                          <a:endParaRPr lang="en-US" sz="24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7487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31" t="-405926" r="-200496" b="-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165" t="-405926" r="-100165" b="-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496" t="-405926" r="-331" b="-1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34501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957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1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Find Trigonometric Ratios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9872" y="1918004"/>
            <a:ext cx="7633856" cy="14274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m&lt; </a:t>
            </a:r>
            <a:r>
              <a:rPr lang="en-IN" sz="2800" b="1" i="1" dirty="0">
                <a:solidFill>
                  <a:schemeClr val="tx1"/>
                </a:solidFill>
              </a:rPr>
              <a:t>J and</a:t>
            </a:r>
            <a:r>
              <a:rPr lang="en-IN" sz="2800" b="1" dirty="0">
                <a:solidFill>
                  <a:schemeClr val="tx1"/>
                </a:solidFill>
              </a:rPr>
              <a:t> m&lt;</a:t>
            </a:r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b="1" i="1" dirty="0">
                <a:solidFill>
                  <a:schemeClr val="tx1"/>
                </a:solidFill>
              </a:rPr>
              <a:t>K</a:t>
            </a:r>
            <a:r>
              <a:rPr lang="en-IN" sz="2800" b="1" dirty="0">
                <a:solidFill>
                  <a:schemeClr val="tx1"/>
                </a:solidFill>
              </a:rPr>
              <a:t>. 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912A9-1FBC-4393-9E4E-492DA664E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80" y="419974"/>
            <a:ext cx="4050983" cy="24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2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Find Trigonometric Ratios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81"/>
            <a:ext cx="7928518" cy="20231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b="1" dirty="0" err="1">
                <a:solidFill>
                  <a:schemeClr val="tx1"/>
                </a:solidFill>
              </a:rPr>
              <a:t>Check</a:t>
            </a:r>
            <a:endParaRPr lang="es-ES" sz="2600" b="1" dirty="0">
              <a:solidFill>
                <a:schemeClr val="tx1"/>
              </a:solidFill>
            </a:endParaRPr>
          </a:p>
          <a:p>
            <a:r>
              <a:rPr lang="es-ES" sz="2600" dirty="0" err="1"/>
              <a:t>Find</a:t>
            </a:r>
            <a:r>
              <a:rPr lang="es-ES" sz="2600" dirty="0"/>
              <a:t> </a:t>
            </a:r>
            <a:r>
              <a:rPr lang="en-US" sz="2600" dirty="0"/>
              <a:t>the measurement of &lt; A and &lt; C.</a:t>
            </a:r>
            <a:endParaRPr lang="es-E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FF37C-6EAA-40D1-A9D6-2F0123FF5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37" y="843845"/>
            <a:ext cx="3280300" cy="27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219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0EC8B5-3819-4979-9120-C477F29E8895}">
  <ds:schemaRefs>
    <ds:schemaRef ds:uri="http://purl.org/dc/terms/"/>
    <ds:schemaRef ds:uri="9450ef5d-1a70-432a-a187-b784c13ee2c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A1DA00-293E-40BC-A1E6-49E523BA7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8601</TotalTime>
  <Words>763</Words>
  <Application>Microsoft Office PowerPoint</Application>
  <PresentationFormat>Widescreen</PresentationFormat>
  <Paragraphs>106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856</cp:revision>
  <cp:lastPrinted>2018-08-01T21:17:27Z</cp:lastPrinted>
  <dcterms:created xsi:type="dcterms:W3CDTF">2020-09-17T18:06:02Z</dcterms:created>
  <dcterms:modified xsi:type="dcterms:W3CDTF">2023-02-13T13:30:02Z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