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22"/>
  </p:notesMasterIdLst>
  <p:handoutMasterIdLst>
    <p:handoutMasterId r:id="rId23"/>
  </p:handoutMasterIdLst>
  <p:sldIdLst>
    <p:sldId id="362" r:id="rId6"/>
    <p:sldId id="374" r:id="rId7"/>
    <p:sldId id="368" r:id="rId8"/>
    <p:sldId id="414" r:id="rId9"/>
    <p:sldId id="304" r:id="rId10"/>
    <p:sldId id="305" r:id="rId11"/>
    <p:sldId id="400" r:id="rId12"/>
    <p:sldId id="401" r:id="rId13"/>
    <p:sldId id="402" r:id="rId14"/>
    <p:sldId id="307" r:id="rId15"/>
    <p:sldId id="385" r:id="rId16"/>
    <p:sldId id="308" r:id="rId17"/>
    <p:sldId id="333" r:id="rId18"/>
    <p:sldId id="334" r:id="rId19"/>
    <p:sldId id="370" r:id="rId20"/>
    <p:sldId id="413" r:id="rId21"/>
  </p:sldIdLst>
  <p:sldSz cx="12192000" cy="6858000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27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710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Oxley, Angela" initials="OA" lastIdx="108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3" name="Crowl, Jennifer" initials="CJ" lastIdx="1" clrIdx="2">
    <p:extLst>
      <p:ext uri="{19B8F6BF-5375-455C-9EA6-DF929625EA0E}">
        <p15:presenceInfo xmlns:p15="http://schemas.microsoft.com/office/powerpoint/2012/main" userId="S::jennifer.crowl@mheducation.com::77259450-2fd8-46bb-9e27-f3a51ab93a25" providerId="AD"/>
      </p:ext>
    </p:extLst>
  </p:cmAuthor>
  <p:cmAuthor id="4" name="R2, Ranjithkumar" initials="RR" lastIdx="7" clrIdx="3">
    <p:extLst>
      <p:ext uri="{19B8F6BF-5375-455C-9EA6-DF929625EA0E}">
        <p15:presenceInfo xmlns:p15="http://schemas.microsoft.com/office/powerpoint/2012/main" userId="R2, Ranjithkumar" providerId="None"/>
      </p:ext>
    </p:extLst>
  </p:cmAuthor>
  <p:cmAuthor id="5" name="T, Karthika" initials="TK" lastIdx="14" clrIdx="4">
    <p:extLst>
      <p:ext uri="{19B8F6BF-5375-455C-9EA6-DF929625EA0E}">
        <p15:presenceInfo xmlns:p15="http://schemas.microsoft.com/office/powerpoint/2012/main" userId="T, Karthika" providerId="None"/>
      </p:ext>
    </p:extLst>
  </p:cmAuthor>
  <p:cmAuthor id="6" name="Nithiyanadhan Rajagopal" initials="NR" lastIdx="18" clrIdx="5">
    <p:extLst>
      <p:ext uri="{19B8F6BF-5375-455C-9EA6-DF929625EA0E}">
        <p15:presenceInfo xmlns:p15="http://schemas.microsoft.com/office/powerpoint/2012/main" userId="S::Nithiyanandhan.R@spi-global.com::7ab3c0d7-e1d9-4568-9b85-35969e8fd2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3B91"/>
    <a:srgbClr val="8D2F72"/>
    <a:srgbClr val="33175A"/>
    <a:srgbClr val="692146"/>
    <a:srgbClr val="FF0000"/>
    <a:srgbClr val="00A6B9"/>
    <a:srgbClr val="00C7C3"/>
    <a:srgbClr val="02F0DE"/>
    <a:srgbClr val="FFB600"/>
    <a:srgbClr val="33F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01236-091E-49CC-9934-750D7C003263}" v="20" dt="2021-11-25T12:34:53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0" autoAdjust="0"/>
    <p:restoredTop sz="82261" autoAdjust="0"/>
  </p:normalViewPr>
  <p:slideViewPr>
    <p:cSldViewPr snapToGrid="0">
      <p:cViewPr varScale="1">
        <p:scale>
          <a:sx n="68" d="100"/>
          <a:sy n="68" d="100"/>
        </p:scale>
        <p:origin x="1267" y="53"/>
      </p:cViewPr>
      <p:guideLst>
        <p:guide pos="1527"/>
        <p:guide orient="horz" pos="2999"/>
        <p:guide orient="horz" pos="384"/>
        <p:guide orient="horz" pos="2520"/>
        <p:guide orient="horz" pos="1080"/>
        <p:guide orient="horz" pos="1680"/>
        <p:guide orient="horz" pos="3430"/>
        <p:guide orient="horz" pos="3120"/>
        <p:guide pos="48"/>
        <p:guide pos="710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outlineViewPr>
    <p:cViewPr>
      <p:scale>
        <a:sx n="33" d="100"/>
        <a:sy n="33" d="100"/>
      </p:scale>
      <p:origin x="0" y="-58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145" cy="465743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5743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58"/>
            <a:ext cx="3038145" cy="465742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58"/>
            <a:ext cx="3038145" cy="465742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1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8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8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16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6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665.1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m^2</a:t>
                </a:r>
                <a:endParaRPr lang="en-US" sz="12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4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93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FF0000"/>
                    </a:solidFill>
                  </a:rPr>
                  <a:t>12 units,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〖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</a:t>
                </a:r>
                <a:r>
                  <a:rPr lang="en-US" sz="1200" i="0" dirty="0">
                    <a:solidFill>
                      <a:srgbClr val="FF0000"/>
                    </a:solidFill>
                  </a:rPr>
                  <a:t>6 units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〗^2</a:t>
                </a:r>
                <a:r>
                  <a:rPr lang="en-US" sz="1200" dirty="0">
                    <a:solidFill>
                      <a:srgbClr val="EE2126"/>
                    </a:solidFill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FF0000"/>
                    </a:solidFill>
                  </a:rPr>
                  <a:t>4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√20</a:t>
                </a:r>
                <a:r>
                  <a:rPr lang="en-US" sz="1200" dirty="0">
                    <a:solidFill>
                      <a:srgbClr val="FF0000"/>
                    </a:solidFill>
                  </a:rPr>
                  <a:t> units,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〖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</a:t>
                </a:r>
                <a:r>
                  <a:rPr lang="en-US" sz="1200" i="0" dirty="0">
                    <a:solidFill>
                      <a:srgbClr val="FF0000"/>
                    </a:solidFill>
                  </a:rPr>
                  <a:t>6 units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〗^2</a:t>
                </a:r>
                <a:endParaRPr lang="en-US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EE2126"/>
                    </a:solidFill>
                  </a:rPr>
                  <a:t>12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√2</a:t>
                </a:r>
                <a:r>
                  <a:rPr lang="en-US" sz="1200" dirty="0">
                    <a:solidFill>
                      <a:srgbClr val="EE2126"/>
                    </a:solidFill>
                  </a:rPr>
                  <a:t> units, 1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〖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</a:t>
                </a:r>
                <a:r>
                  <a:rPr lang="en-US" sz="1200" i="0" dirty="0">
                    <a:solidFill>
                      <a:srgbClr val="FF0000"/>
                    </a:solidFill>
                  </a:rPr>
                  <a:t>6 units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〗^2</a:t>
                </a:r>
                <a:endParaRPr lang="en-US" sz="1200" dirty="0">
                  <a:solidFill>
                    <a:srgbClr val="EE2126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rgbClr val="EE2126"/>
                    </a:solidFill>
                  </a:rPr>
                  <a:t>12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√2</a:t>
                </a:r>
                <a:r>
                  <a:rPr lang="en-US" sz="1200" dirty="0">
                    <a:solidFill>
                      <a:srgbClr val="EE2126"/>
                    </a:solidFill>
                  </a:rPr>
                  <a:t> units, 1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〖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</a:t>
                </a:r>
                <a:r>
                  <a:rPr lang="en-US" sz="1200" i="0" dirty="0">
                    <a:solidFill>
                      <a:srgbClr val="FF0000"/>
                    </a:solidFill>
                  </a:rPr>
                  <a:t>6 units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〗^2</a:t>
                </a:r>
                <a:endParaRPr lang="en-US" sz="1200" dirty="0">
                  <a:solidFill>
                    <a:srgbClr val="EE2126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3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solidFill>
                  <a:schemeClr val="tx2"/>
                </a:solidFill>
              </a:rPr>
              <a:t>Two-Dimensional Figures</a:t>
            </a:r>
            <a:endParaRPr lang="en-US" sz="9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2277665" y="1967892"/>
            <a:ext cx="763667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Two-Dimensional Figures </a:t>
            </a:r>
          </a:p>
        </p:txBody>
      </p:sp>
    </p:spTree>
    <p:extLst>
      <p:ext uri="{BB962C8B-B14F-4D97-AF65-F5344CB8AC3E}">
        <p14:creationId xmlns:p14="http://schemas.microsoft.com/office/powerpoint/2010/main" val="96327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 pg. 83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Perimeter, Circumference, and Area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88799"/>
            <a:ext cx="6468465" cy="2985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Find the perimeter or circumference and area of each figure</a:t>
            </a:r>
            <a:r>
              <a:rPr lang="en-US" sz="2800" b="1" i="0" u="none" strike="noStrike" baseline="0" dirty="0">
                <a:solidFill>
                  <a:schemeClr val="tx1"/>
                </a:solidFill>
              </a:rPr>
              <a:t>.</a:t>
            </a:r>
            <a:br>
              <a:rPr lang="en-US" sz="2800" b="1" i="0" u="none" strike="noStrike" baseline="0" dirty="0">
                <a:solidFill>
                  <a:schemeClr val="tx1"/>
                </a:solidFill>
              </a:rPr>
            </a:br>
            <a:endParaRPr lang="en-US" sz="2800" b="1" i="0" u="none" strike="noStrike" baseline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800" b="1" dirty="0">
                <a:solidFill>
                  <a:schemeClr val="tx1"/>
                </a:solidFill>
              </a:rPr>
              <a:t>Rectangle </a:t>
            </a:r>
            <a:r>
              <a:rPr lang="en-US" sz="2800" b="1" i="1" dirty="0">
                <a:solidFill>
                  <a:schemeClr val="tx1"/>
                </a:solidFill>
              </a:rPr>
              <a:t>ABCD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800" b="1" dirty="0">
                <a:solidFill>
                  <a:schemeClr val="tx1"/>
                </a:solidFill>
              </a:rPr>
              <a:t>Circle </a:t>
            </a:r>
            <a:r>
              <a:rPr lang="en-US" sz="2800" b="1" i="1" dirty="0">
                <a:solidFill>
                  <a:schemeClr val="tx1"/>
                </a:solidFill>
              </a:rPr>
              <a:t>C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LcPeriod"/>
            </a:pP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76" y="2512262"/>
            <a:ext cx="4350068" cy="3209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918E1-76BE-4321-8A1B-DAFD68681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22" y="1894853"/>
            <a:ext cx="3185705" cy="42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 pg. 84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/>
              <a:t>Modeling with Two-Dimensional Figures</a:t>
            </a:r>
            <a:endParaRPr lang="en-US" sz="2800" b="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7" y="1774223"/>
            <a:ext cx="9966745" cy="4391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</a:t>
            </a:r>
            <a:r>
              <a:rPr lang="en-US" sz="2800" b="1" dirty="0">
                <a:solidFill>
                  <a:schemeClr val="tx1"/>
                </a:solidFill>
              </a:rPr>
              <a:t>geometric model </a:t>
            </a:r>
            <a:r>
              <a:rPr lang="en-US" sz="2800" dirty="0"/>
              <a:t>is a geometric figure that represents a real-world object. A good model shows all the important characteristics of the object it represents, although some of the detail may be lost.</a:t>
            </a:r>
          </a:p>
          <a:p>
            <a:r>
              <a:rPr lang="en-US" sz="2800" dirty="0"/>
              <a:t>Drafters use two-dimensional geometric models to create technical drawings that communicate an object’s function or construction. Scientists may use two-dimensional models to record an object’s general shape or mechanics in a field notebook. You can use two-dimensional models to estimate the perimeter, circumference, and area of objects. </a:t>
            </a:r>
          </a:p>
        </p:txBody>
      </p:sp>
    </p:spTree>
    <p:extLst>
      <p:ext uri="{BB962C8B-B14F-4D97-AF65-F5344CB8AC3E}">
        <p14:creationId xmlns:p14="http://schemas.microsoft.com/office/powerpoint/2010/main" val="229136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2 pg. 84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Modeling with Two-Dimensional Figures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7" y="1774225"/>
            <a:ext cx="7736569" cy="39673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TABLEWARE </a:t>
            </a:r>
            <a:r>
              <a:rPr lang="en-US" sz="2800" b="1" dirty="0"/>
              <a:t>Use an appropriate two-dimensional model and the dimensions provided in the image to calculate the perimeter and area of the serving platter</a:t>
            </a:r>
            <a:r>
              <a:rPr lang="en-US" b="1" dirty="0"/>
              <a:t>.</a:t>
            </a:r>
            <a:endParaRPr lang="en-US" sz="2800" b="1" i="0" u="none" strike="noStrike" baseline="0" dirty="0"/>
          </a:p>
        </p:txBody>
      </p:sp>
      <p:pic>
        <p:nvPicPr>
          <p:cNvPr id="6" name="Picture 3" descr="Diagram&#10;&#10;Description automatically generated">
            <a:extLst>
              <a:ext uri="{FF2B5EF4-FFF2-40B4-BE49-F238E27FC236}">
                <a16:creationId xmlns:a16="http://schemas.microsoft.com/office/drawing/2014/main" id="{A3B49407-82EB-46D1-B779-D10C9137C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352" y="1906082"/>
            <a:ext cx="3666564" cy="28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6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6610779" cy="28206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FRAMES</a:t>
            </a:r>
            <a:r>
              <a:rPr lang="en-US" sz="2800" b="1" dirty="0"/>
              <a:t> </a:t>
            </a:r>
            <a:r>
              <a:rPr lang="en-US" sz="2800" dirty="0"/>
              <a:t>Use an appropriate two-dimensional model and the dimensions provided in the image to calculate the perimeter and area of the framed art. </a:t>
            </a:r>
          </a:p>
          <a:p>
            <a:r>
              <a:rPr lang="en-US" sz="2800" dirty="0"/>
              <a:t>What two-dimensional figure can be used to model the art?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2 pg. 84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Modeling with Two-Dimensional Figures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3D21E27-692E-464B-8B66-D34A633E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306" y="2209909"/>
            <a:ext cx="4168588" cy="30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6621411" cy="6660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BUSINESS </a:t>
            </a:r>
            <a:r>
              <a:rPr lang="en-US" sz="2800" b="1" dirty="0"/>
              <a:t>Isaiah owns a small café.</a:t>
            </a:r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3 pg. 85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Using a Two-Dimensional Model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873" y="2283474"/>
            <a:ext cx="66214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0613" indent="-1090613"/>
            <a:r>
              <a:rPr lang="en-US" sz="2800" b="1" dirty="0"/>
              <a:t>Part A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b="1" dirty="0">
                <a:solidFill>
                  <a:schemeClr val="tx2"/>
                </a:solidFill>
              </a:rPr>
              <a:t> new fire code states that there must be 15 square feet of free space for every customer in the café. How many people can be in the café?</a:t>
            </a:r>
          </a:p>
          <a:p>
            <a:pPr marL="1160463" indent="-1160463"/>
            <a:r>
              <a:rPr lang="en-US" sz="2800" b="1" dirty="0"/>
              <a:t>Part B </a:t>
            </a:r>
            <a:r>
              <a:rPr lang="en-US" sz="2800" b="1" dirty="0">
                <a:solidFill>
                  <a:schemeClr val="tx2"/>
                </a:solidFill>
              </a:rPr>
              <a:t>Isaiah wants to hang garland around the tables and the drink station. How much garland does Isaiah need?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760B65-2D6D-40C7-8D2F-0A29F93D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74" y="1230923"/>
            <a:ext cx="5264226" cy="52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8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872" y="934272"/>
            <a:ext cx="1173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21E1F"/>
                </a:solidFill>
              </a:rPr>
              <a:t>Find the exact perimeter or circumference and area of each figure</a:t>
            </a:r>
            <a:r>
              <a:rPr lang="en-US" b="1" dirty="0">
                <a:solidFill>
                  <a:srgbClr val="221E1F"/>
                </a:solidFill>
                <a:latin typeface="Proxima Nova Cond"/>
              </a:rPr>
              <a:t>.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BFAA66-9E65-4787-8259-90CEAE5EE711}"/>
              </a:ext>
            </a:extLst>
          </p:cNvPr>
          <p:cNvSpPr/>
          <p:nvPr/>
        </p:nvSpPr>
        <p:spPr>
          <a:xfrm>
            <a:off x="459872" y="14828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Proxima Nova Cond"/>
            </a:endParaRPr>
          </a:p>
          <a:p>
            <a:r>
              <a:rPr lang="en-US" sz="2800" b="1" dirty="0">
                <a:solidFill>
                  <a:srgbClr val="221E1F"/>
                </a:solidFill>
              </a:rPr>
              <a:t>1.    </a:t>
            </a:r>
            <a:r>
              <a:rPr lang="en-US" dirty="0">
                <a:solidFill>
                  <a:srgbClr val="221E1F"/>
                </a:solidFill>
                <a:latin typeface="Proxima Nova Cond"/>
              </a:rPr>
              <a:t>	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051963-11FF-4A66-95D9-8E21B74F9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93" y="1823117"/>
            <a:ext cx="2936690" cy="29626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5E40C8-9576-4A97-9643-6E16751A7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091" y="1928468"/>
            <a:ext cx="2975730" cy="296267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F1C9DC1-008B-42DA-846F-CF6946F0D1B1}"/>
              </a:ext>
            </a:extLst>
          </p:cNvPr>
          <p:cNvSpPr/>
          <p:nvPr/>
        </p:nvSpPr>
        <p:spPr>
          <a:xfrm>
            <a:off x="5295195" y="1823117"/>
            <a:ext cx="1454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21E1F"/>
                </a:solidFill>
              </a:rPr>
              <a:t>2.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595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3" y="3768874"/>
            <a:ext cx="5888376" cy="23071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buAutoNum type="arabicPeriod"/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9872" y="934272"/>
            <a:ext cx="11444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21E1F"/>
                </a:solidFill>
              </a:rPr>
              <a:t>Find the exact perimeter or circumference and area of each figure</a:t>
            </a:r>
            <a:r>
              <a:rPr lang="en-US" b="1" dirty="0">
                <a:solidFill>
                  <a:srgbClr val="221E1F"/>
                </a:solidFill>
                <a:latin typeface="Proxima Nova Cond"/>
              </a:rPr>
              <a:t>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69" y="1849554"/>
            <a:ext cx="2636913" cy="2660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008" y="1849554"/>
            <a:ext cx="2889542" cy="27649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9872" y="15165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Proxima Nova Cond"/>
            </a:endParaRPr>
          </a:p>
          <a:p>
            <a:r>
              <a:rPr lang="en-US" sz="2800" b="1" dirty="0">
                <a:solidFill>
                  <a:srgbClr val="221E1F"/>
                </a:solidFill>
              </a:rPr>
              <a:t>3.    </a:t>
            </a:r>
            <a:r>
              <a:rPr lang="en-US" dirty="0">
                <a:solidFill>
                  <a:srgbClr val="221E1F"/>
                </a:solidFill>
                <a:latin typeface="Proxima Nova Cond"/>
              </a:rPr>
              <a:t>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95195" y="1904739"/>
            <a:ext cx="1454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21E1F"/>
                </a:solidFill>
              </a:rPr>
              <a:t>4.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223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2" y="981718"/>
            <a:ext cx="680200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Complete each exercise. </a:t>
            </a:r>
            <a:endParaRPr lang="en-US" sz="2800" dirty="0"/>
          </a:p>
          <a:p>
            <a:pPr marL="544513" indent="-544513"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1.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What angles are supplementary to </a:t>
            </a:r>
            <a:r>
              <a:rPr lang="en-US" sz="28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</a:t>
            </a:r>
            <a:r>
              <a:rPr lang="en-US" sz="2800" i="1" dirty="0">
                <a:solidFill>
                  <a:schemeClr val="tx2"/>
                </a:solidFill>
              </a:rPr>
              <a:t>AEB</a:t>
            </a:r>
            <a:r>
              <a:rPr lang="en-US" sz="2800" dirty="0">
                <a:solidFill>
                  <a:schemeClr val="tx2"/>
                </a:solidFill>
              </a:rPr>
              <a:t>? </a:t>
            </a:r>
            <a:endParaRPr lang="en-US" sz="2800" b="1" dirty="0">
              <a:solidFill>
                <a:srgbClr val="FF0000"/>
              </a:solidFill>
              <a:latin typeface="Proxima Nova" panose="02000506030000020004"/>
            </a:endParaRPr>
          </a:p>
          <a:p>
            <a:pPr marL="544513" indent="-544513"/>
            <a:r>
              <a:rPr lang="en-US" sz="2800" b="1" dirty="0">
                <a:latin typeface="Proxima Nova" panose="02000506030000020004" pitchFamily="50" charset="0"/>
              </a:rPr>
              <a:t>2.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Name a pair of vertical angles. </a:t>
            </a:r>
            <a:endParaRPr lang="en-US" sz="2800" b="1" dirty="0">
              <a:solidFill>
                <a:srgbClr val="FF0000"/>
              </a:solidFill>
              <a:latin typeface="Proxima Nova" panose="02000506030000020004"/>
            </a:endParaRPr>
          </a:p>
          <a:p>
            <a:pPr marL="536575" indent="-536575"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3.  </a:t>
            </a:r>
            <a:r>
              <a:rPr lang="en-US" sz="2800" dirty="0">
                <a:solidFill>
                  <a:schemeClr val="tx2"/>
                </a:solidFill>
              </a:rPr>
              <a:t>If the measure of ∠</a:t>
            </a:r>
            <a:r>
              <a:rPr lang="en-US" sz="2800" i="1" dirty="0">
                <a:solidFill>
                  <a:schemeClr val="tx2"/>
                </a:solidFill>
              </a:rPr>
              <a:t>AED</a:t>
            </a:r>
            <a:r>
              <a:rPr lang="en-US" sz="2800" dirty="0">
                <a:solidFill>
                  <a:schemeClr val="tx2"/>
                </a:solidFill>
              </a:rPr>
              <a:t> is 70°, then what is the measure of ∠</a:t>
            </a:r>
            <a:r>
              <a:rPr lang="en-US" sz="2800" i="1" dirty="0">
                <a:solidFill>
                  <a:schemeClr val="tx2"/>
                </a:solidFill>
              </a:rPr>
              <a:t>CEB</a:t>
            </a:r>
            <a:r>
              <a:rPr lang="en-US" sz="2800" dirty="0">
                <a:solidFill>
                  <a:schemeClr val="tx2"/>
                </a:solidFill>
              </a:rPr>
              <a:t>? </a:t>
            </a:r>
            <a:endParaRPr lang="en-US" sz="2800" b="1" dirty="0">
              <a:solidFill>
                <a:srgbClr val="FF0000"/>
              </a:solidFill>
              <a:latin typeface="Proxima Nova" panose="020005060300000200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Warm Up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549" y="106506"/>
            <a:ext cx="4550822" cy="3653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33D2D8-33E8-573B-1960-413AA2D6595A}"/>
              </a:ext>
            </a:extLst>
          </p:cNvPr>
          <p:cNvSpPr txBox="1"/>
          <p:nvPr/>
        </p:nvSpPr>
        <p:spPr>
          <a:xfrm>
            <a:off x="454711" y="3967151"/>
            <a:ext cx="68020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4513" indent="-544513"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4.  </a:t>
            </a:r>
            <a:r>
              <a:rPr lang="en-US" sz="2800" dirty="0">
                <a:solidFill>
                  <a:schemeClr val="tx2"/>
                </a:solidFill>
              </a:rPr>
              <a:t>What is the measure of ∠</a:t>
            </a:r>
            <a:r>
              <a:rPr lang="en-US" sz="2800" i="1" dirty="0">
                <a:solidFill>
                  <a:schemeClr val="tx2"/>
                </a:solidFill>
              </a:rPr>
              <a:t>CED </a:t>
            </a:r>
            <a:r>
              <a:rPr lang="en-US" sz="2800" dirty="0">
                <a:solidFill>
                  <a:schemeClr val="tx2"/>
                </a:solidFill>
              </a:rPr>
              <a:t>if the measure of ∠</a:t>
            </a:r>
            <a:r>
              <a:rPr lang="en-US" sz="2800" i="1" dirty="0">
                <a:solidFill>
                  <a:schemeClr val="tx2"/>
                </a:solidFill>
              </a:rPr>
              <a:t>AED </a:t>
            </a:r>
            <a:r>
              <a:rPr lang="en-US" sz="2800" dirty="0">
                <a:solidFill>
                  <a:schemeClr val="tx2"/>
                </a:solidFill>
              </a:rPr>
              <a:t>is 70°? </a:t>
            </a:r>
            <a:endParaRPr lang="en-US" sz="2800" b="1" dirty="0">
              <a:solidFill>
                <a:schemeClr val="tx2"/>
              </a:solidFill>
              <a:latin typeface="Proxima Nova" panose="02000506030000020004"/>
            </a:endParaRPr>
          </a:p>
          <a:p>
            <a:pPr marL="404813" indent="-404813">
              <a:spcBef>
                <a:spcPts val="1200"/>
              </a:spcBef>
            </a:pPr>
            <a:r>
              <a:rPr lang="en-US" sz="2800" b="1" dirty="0">
                <a:latin typeface="Proxima Nova" panose="02000506030000020004"/>
              </a:rPr>
              <a:t>5. </a:t>
            </a:r>
            <a:r>
              <a:rPr lang="en-US" sz="2800" dirty="0">
                <a:solidFill>
                  <a:schemeClr val="tx2"/>
                </a:solidFill>
              </a:rPr>
              <a:t>If two angles are supplementary, are they </a:t>
            </a:r>
            <a:r>
              <a:rPr lang="en-US" sz="2800" i="1" dirty="0">
                <a:solidFill>
                  <a:schemeClr val="tx2"/>
                </a:solidFill>
              </a:rPr>
              <a:t>sometimes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i="1" dirty="0">
                <a:solidFill>
                  <a:schemeClr val="tx2"/>
                </a:solidFill>
              </a:rPr>
              <a:t>always</a:t>
            </a:r>
            <a:r>
              <a:rPr lang="en-US" sz="2800" dirty="0">
                <a:solidFill>
                  <a:schemeClr val="tx2"/>
                </a:solidFill>
              </a:rPr>
              <a:t>, or </a:t>
            </a:r>
            <a:r>
              <a:rPr lang="en-US" sz="2800" i="1" dirty="0">
                <a:solidFill>
                  <a:schemeClr val="tx2"/>
                </a:solidFill>
              </a:rPr>
              <a:t>never </a:t>
            </a:r>
            <a:r>
              <a:rPr lang="en-US" sz="2800" dirty="0">
                <a:solidFill>
                  <a:schemeClr val="tx2"/>
                </a:solidFill>
              </a:rPr>
              <a:t>congruent?</a:t>
            </a:r>
          </a:p>
        </p:txBody>
      </p:sp>
    </p:spTree>
    <p:extLst>
      <p:ext uri="{BB962C8B-B14F-4D97-AF65-F5344CB8AC3E}">
        <p14:creationId xmlns:p14="http://schemas.microsoft.com/office/powerpoint/2010/main" val="396383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MA.912.GR.3.4</a:t>
            </a:r>
            <a:r>
              <a:rPr lang="en-US" b="1" dirty="0"/>
              <a:t> </a:t>
            </a:r>
            <a:endParaRPr lang="en-US" sz="2800" b="1" i="0" u="none" strike="noStrike" baseline="0" dirty="0">
              <a:solidFill>
                <a:srgbClr val="221E1F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Use coordinate geometry to solve mathematical and real-world problems on the coordinate plane involving perimeter or area of polygons.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/>
              <a:t>MA.912.GR.4.4</a:t>
            </a:r>
          </a:p>
          <a:p>
            <a:r>
              <a:rPr lang="en-US" sz="2800" dirty="0">
                <a:solidFill>
                  <a:schemeClr val="tx2"/>
                </a:solidFill>
              </a:rPr>
              <a:t>Solve mathematical and real-world problems involving the area of two-dimensional figures.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0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MA.K12.MTR.6.1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Assess the reasonableness of solutions.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MA.K12.MTR.7.1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Apply mathematics to real-world contexts.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756789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rgbClr val="221E1F"/>
                </a:solidFill>
              </a:rPr>
              <a:t>Content Objective</a:t>
            </a:r>
          </a:p>
          <a:p>
            <a:r>
              <a:rPr lang="en-US" sz="2800" dirty="0"/>
              <a:t>Students model and find measures of two-dimensional objects</a:t>
            </a:r>
            <a:r>
              <a:rPr lang="en-US" sz="2800" b="0" i="0" u="none" strike="noStrike" baseline="0" dirty="0"/>
              <a:t>.</a:t>
            </a:r>
            <a:endParaRPr lang="en-US" sz="2800" dirty="0"/>
          </a:p>
          <a:p>
            <a:r>
              <a:rPr lang="en-US" sz="2800" b="1" dirty="0">
                <a:solidFill>
                  <a:srgbClr val="221E1F"/>
                </a:solidFill>
              </a:rPr>
              <a:t>Language Objectives</a:t>
            </a:r>
            <a:endParaRPr lang="en-US" sz="2800" b="0" i="0" u="none" strike="noStrike" baseline="0" dirty="0">
              <a:solidFill>
                <a:srgbClr val="221E1F"/>
              </a:solidFill>
            </a:endParaRPr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Students use </a:t>
            </a:r>
            <a:r>
              <a:rPr lang="en-US" sz="2800" i="1" dirty="0"/>
              <a:t>can</a:t>
            </a:r>
            <a:r>
              <a:rPr lang="en-US" sz="2800" dirty="0"/>
              <a:t> and </a:t>
            </a:r>
            <a:r>
              <a:rPr lang="en-US" sz="2800" i="1" dirty="0"/>
              <a:t>could</a:t>
            </a:r>
            <a:r>
              <a:rPr lang="en-US" sz="2800" dirty="0"/>
              <a:t> to talk about two-dimensional figures. </a:t>
            </a:r>
            <a:endParaRPr lang="en-US" sz="2800" b="0" i="0" u="none" strike="noStrike" baseline="0" dirty="0"/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To optimize output, students participate in MLR5: Co-Craft Questions and Problems.</a:t>
            </a:r>
            <a:endParaRPr lang="en-US" sz="2800" b="0" i="0" u="none" strike="noStrike" baseline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Lesson Objectives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11528926" cy="34702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</a:t>
            </a:r>
            <a:r>
              <a:rPr lang="en-US" sz="2800" b="1" dirty="0">
                <a:solidFill>
                  <a:schemeClr val="tx1"/>
                </a:solidFill>
              </a:rPr>
              <a:t>polygon</a:t>
            </a:r>
            <a:r>
              <a:rPr lang="en-US" sz="2800" b="1" dirty="0"/>
              <a:t> </a:t>
            </a:r>
            <a:r>
              <a:rPr lang="en-US" sz="2800" dirty="0"/>
              <a:t>is a closed plane figure with at least three straight sides. </a:t>
            </a:r>
          </a:p>
          <a:p>
            <a:r>
              <a:rPr lang="en-US" sz="2800" dirty="0"/>
              <a:t>The </a:t>
            </a:r>
            <a:r>
              <a:rPr lang="en-US" sz="2800" b="1" dirty="0">
                <a:solidFill>
                  <a:schemeClr val="tx1"/>
                </a:solidFill>
              </a:rPr>
              <a:t>perimeter</a:t>
            </a:r>
            <a:r>
              <a:rPr lang="en-US" sz="2800" b="1" dirty="0"/>
              <a:t> </a:t>
            </a:r>
            <a:r>
              <a:rPr lang="en-US" sz="2800" dirty="0"/>
              <a:t>of a polygon is the sum of the lengths of the sides of the polygon. Some shapes have special formulas for perimeter, but all are derived from the basic definition of perimeter.</a:t>
            </a:r>
          </a:p>
          <a:p>
            <a:r>
              <a:rPr lang="en-US" sz="2800" dirty="0"/>
              <a:t>The </a:t>
            </a:r>
            <a:r>
              <a:rPr lang="en-US" sz="2800" b="1" dirty="0">
                <a:solidFill>
                  <a:schemeClr val="tx1"/>
                </a:solidFill>
              </a:rPr>
              <a:t>circumference</a:t>
            </a:r>
            <a:r>
              <a:rPr lang="en-US" sz="2800" b="1" dirty="0"/>
              <a:t> </a:t>
            </a:r>
            <a:r>
              <a:rPr lang="en-US" sz="2800" dirty="0"/>
              <a:t>of a circle is the distance around the circle.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Area</a:t>
            </a:r>
            <a:r>
              <a:rPr lang="en-US" sz="2800" dirty="0"/>
              <a:t> is the number of square units needed to cover a surface.</a:t>
            </a:r>
            <a:endParaRPr lang="en-US" sz="2800" b="0" i="0" u="none" strike="noStrike" baseline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 pg.81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Perimeter, Circumference, and Area</a:t>
            </a:r>
          </a:p>
        </p:txBody>
      </p:sp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 pg. 81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Perimeter, Circumference, and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119F1FCD-4274-4298-99CF-C40D408F57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1483687"/>
                  </p:ext>
                </p:extLst>
              </p:nvPr>
            </p:nvGraphicFramePr>
            <p:xfrm>
              <a:off x="808892" y="1423045"/>
              <a:ext cx="10146323" cy="4985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87108">
                      <a:extLst>
                        <a:ext uri="{9D8B030D-6E8A-4147-A177-3AD203B41FA5}">
                          <a16:colId xmlns:a16="http://schemas.microsoft.com/office/drawing/2014/main" val="3616807549"/>
                        </a:ext>
                      </a:extLst>
                    </a:gridCol>
                    <a:gridCol w="4859215">
                      <a:extLst>
                        <a:ext uri="{9D8B030D-6E8A-4147-A177-3AD203B41FA5}">
                          <a16:colId xmlns:a16="http://schemas.microsoft.com/office/drawing/2014/main" val="1149974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Perimeter, Circumference, and Area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20581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221E1F"/>
                              </a:solidFill>
                            </a:rPr>
                            <a:t>Triangle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221E1F"/>
                              </a:solidFill>
                            </a:rPr>
                            <a:t>Square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1656396"/>
                      </a:ext>
                    </a:extLst>
                  </a:tr>
                  <a:tr h="1778523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4469858"/>
                      </a:ext>
                    </a:extLst>
                  </a:tr>
                  <a:tr h="1186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Perimeter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Area	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Perimeter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b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</a:b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Area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IN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87656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119F1FCD-4274-4298-99CF-C40D408F57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1483687"/>
                  </p:ext>
                </p:extLst>
              </p:nvPr>
            </p:nvGraphicFramePr>
            <p:xfrm>
              <a:off x="808892" y="1423045"/>
              <a:ext cx="10146323" cy="4985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87108">
                      <a:extLst>
                        <a:ext uri="{9D8B030D-6E8A-4147-A177-3AD203B41FA5}">
                          <a16:colId xmlns:a16="http://schemas.microsoft.com/office/drawing/2014/main" val="3616807549"/>
                        </a:ext>
                      </a:extLst>
                    </a:gridCol>
                    <a:gridCol w="4859215">
                      <a:extLst>
                        <a:ext uri="{9D8B030D-6E8A-4147-A177-3AD203B41FA5}">
                          <a16:colId xmlns:a16="http://schemas.microsoft.com/office/drawing/2014/main" val="11499740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Perimeter, Circumference, and Area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205812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221E1F"/>
                              </a:solidFill>
                            </a:rPr>
                            <a:t>Triangle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221E1F"/>
                              </a:solidFill>
                            </a:rPr>
                            <a:t>Square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1656396"/>
                      </a:ext>
                    </a:extLst>
                  </a:tr>
                  <a:tr h="1778523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4469858"/>
                      </a:ext>
                    </a:extLst>
                  </a:tr>
                  <a:tr h="2170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5" t="-132213" r="-92166" b="-5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897" t="-132213" r="-251" b="-5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87656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9A06B005-74B5-42DC-B943-389F1FF67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46" y="2542017"/>
            <a:ext cx="1429131" cy="1636586"/>
          </a:xfrm>
          <a:prstGeom prst="rect">
            <a:avLst/>
          </a:prstGeom>
        </p:spPr>
      </p:pic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CBE66E59-8234-4300-86EE-C037AA59B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39" y="2524432"/>
            <a:ext cx="1383030" cy="16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9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 pg. 81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Perimeter, Circumference, and Area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D76E79-64E1-4ACF-AF4D-460C8A360C47}"/>
              </a:ext>
            </a:extLst>
          </p:cNvPr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9">
                <a:extLst>
                  <a:ext uri="{FF2B5EF4-FFF2-40B4-BE49-F238E27FC236}">
                    <a16:creationId xmlns:a16="http://schemas.microsoft.com/office/drawing/2014/main" id="{5EC643A0-D354-4B7E-AFE6-FB85FCF3C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204508"/>
                  </p:ext>
                </p:extLst>
              </p:nvPr>
            </p:nvGraphicFramePr>
            <p:xfrm>
              <a:off x="808892" y="1598895"/>
              <a:ext cx="10146323" cy="46131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87108">
                      <a:extLst>
                        <a:ext uri="{9D8B030D-6E8A-4147-A177-3AD203B41FA5}">
                          <a16:colId xmlns:a16="http://schemas.microsoft.com/office/drawing/2014/main" val="3616807549"/>
                        </a:ext>
                      </a:extLst>
                    </a:gridCol>
                    <a:gridCol w="4859215">
                      <a:extLst>
                        <a:ext uri="{9D8B030D-6E8A-4147-A177-3AD203B41FA5}">
                          <a16:colId xmlns:a16="http://schemas.microsoft.com/office/drawing/2014/main" val="1149974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Perimeter, Circumference, and Area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20581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Rectangle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Circle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1656396"/>
                      </a:ext>
                    </a:extLst>
                  </a:tr>
                  <a:tr h="1778523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4469858"/>
                      </a:ext>
                    </a:extLst>
                  </a:tr>
                  <a:tr h="1186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Perimeter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pl-PL" sz="2800" dirty="0" smtClean="0">
                                    <a:solidFill>
                                      <a:schemeClr val="tx2"/>
                                    </a:solidFill>
                                  </a:rPr>
                                  <m:t>𝓁</m:t>
                                </m:r>
                                <m:r>
                                  <m:rPr>
                                    <m:nor/>
                                  </m:rPr>
                                  <a:rPr lang="en-IN" sz="2800" b="0" i="0" dirty="0" smtClean="0">
                                    <a:solidFill>
                                      <a:schemeClr val="tx2"/>
                                    </a:solidFill>
                                  </a:rPr>
                                  <m:t> +</m:t>
                                </m:r>
                                <m:r>
                                  <a:rPr lang="en-IN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nor/>
                                  </m:rPr>
                                  <a:rPr lang="en-IN" sz="2800" b="0" i="0" dirty="0" smtClean="0">
                                    <a:solidFill>
                                      <a:schemeClr val="tx2"/>
                                    </a:solidFill>
                                  </a:rPr>
                                  <m:t> + </m:t>
                                </m:r>
                                <m:r>
                                  <m:rPr>
                                    <m:nor/>
                                  </m:rPr>
                                  <a:rPr lang="pl-PL" sz="2800" dirty="0" smtClean="0">
                                    <a:solidFill>
                                      <a:schemeClr val="tx2"/>
                                    </a:solidFill>
                                  </a:rPr>
                                  <m:t>𝓁</m:t>
                                </m:r>
                                <m:r>
                                  <m:rPr>
                                    <m:nor/>
                                  </m:rPr>
                                  <a:rPr lang="en-IN" sz="2800" b="0" i="0" dirty="0" smtClean="0">
                                    <a:solidFill>
                                      <a:schemeClr val="tx2"/>
                                    </a:solidFill>
                                  </a:rPr>
                                  <m:t> +</m:t>
                                </m:r>
                                <m:r>
                                  <a:rPr lang="en-IN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IN" sz="2800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pl-PL" sz="2800" dirty="0" smtClean="0">
                                    <a:solidFill>
                                      <a:schemeClr val="tx2"/>
                                    </a:solidFill>
                                  </a:rPr>
                                  <m:t>𝓁</m:t>
                                </m:r>
                                <m:r>
                                  <m:rPr>
                                    <m:nor/>
                                  </m:rPr>
                                  <a:rPr lang="en-IN" sz="2800" b="0" i="0" dirty="0" smtClean="0">
                                    <a:solidFill>
                                      <a:schemeClr val="tx2"/>
                                    </a:solidFill>
                                  </a:rPr>
                                  <m:t> + 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pl-PL" sz="2800" dirty="0">
                            <a:solidFill>
                              <a:schemeClr val="tx2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Area	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pl-PL" sz="2800" dirty="0" smtClean="0">
                                    <a:solidFill>
                                      <a:schemeClr val="tx2"/>
                                    </a:solidFill>
                                  </a:rPr>
                                  <m:t>𝓁</m:t>
                                </m:r>
                                <m:r>
                                  <m:rPr>
                                    <m:nor/>
                                  </m:rPr>
                                  <a:rPr lang="en-IN" sz="2800" b="0" i="1" dirty="0" smtClean="0">
                                    <a:solidFill>
                                      <a:schemeClr val="tx2"/>
                                    </a:solidFill>
                                  </a:rPr>
                                  <m:t>w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Circumference</a:t>
                          </a:r>
                          <a:endParaRPr lang="en-US" sz="28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m:rPr>
                                    <m:nor/>
                                  </m:rP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m:rPr>
                                    <m:nor/>
                                  </m:rP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800" dirty="0">
                              <a:solidFill>
                                <a:schemeClr val="tx2"/>
                              </a:solidFill>
                              <a:latin typeface="Proxima Nova"/>
                            </a:rPr>
                            <a:t>Area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  <m:sSup>
                                  <m:sSupPr>
                                    <m:ctrlPr>
                                      <a:rPr lang="el-GR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IN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87656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9">
                <a:extLst>
                  <a:ext uri="{FF2B5EF4-FFF2-40B4-BE49-F238E27FC236}">
                    <a16:creationId xmlns:a16="http://schemas.microsoft.com/office/drawing/2014/main" id="{5EC643A0-D354-4B7E-AFE6-FB85FCF3C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204508"/>
                  </p:ext>
                </p:extLst>
              </p:nvPr>
            </p:nvGraphicFramePr>
            <p:xfrm>
              <a:off x="808892" y="1598895"/>
              <a:ext cx="10146323" cy="46131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87108">
                      <a:extLst>
                        <a:ext uri="{9D8B030D-6E8A-4147-A177-3AD203B41FA5}">
                          <a16:colId xmlns:a16="http://schemas.microsoft.com/office/drawing/2014/main" val="3616807549"/>
                        </a:ext>
                      </a:extLst>
                    </a:gridCol>
                    <a:gridCol w="4859215">
                      <a:extLst>
                        <a:ext uri="{9D8B030D-6E8A-4147-A177-3AD203B41FA5}">
                          <a16:colId xmlns:a16="http://schemas.microsoft.com/office/drawing/2014/main" val="11499740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Perimeter, Circumference, and Area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205812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Rectangle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Circle</a:t>
                          </a:r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1656396"/>
                      </a:ext>
                    </a:extLst>
                  </a:tr>
                  <a:tr h="1778523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4469858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5" t="-160339" r="-92166" b="-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897" t="-160339" r="-251" b="-6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87656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90AB681-22B7-4C74-AED0-BB2BF879C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49" y="2831526"/>
            <a:ext cx="1774889" cy="1429131"/>
          </a:xfrm>
          <a:prstGeom prst="rect">
            <a:avLst/>
          </a:prstGeom>
        </p:spPr>
      </p:pic>
      <p:pic>
        <p:nvPicPr>
          <p:cNvPr id="17" name="Picture 1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2EE845C-4331-4991-9FF3-6F17ABEB6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71" y="2831526"/>
            <a:ext cx="1359980" cy="13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0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461102"/>
            <a:ext cx="11528926" cy="4801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	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 pg. 81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Perimeter, Circumference, and Area</a:t>
            </a:r>
          </a:p>
        </p:txBody>
      </p:sp>
      <p:sp>
        <p:nvSpPr>
          <p:cNvPr id="2" name="Rectangle 1"/>
          <p:cNvSpPr/>
          <p:nvPr/>
        </p:nvSpPr>
        <p:spPr>
          <a:xfrm>
            <a:off x="459873" y="1640826"/>
            <a:ext cx="928200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You can use the Distance Formula to find the perimeter and area of a polygon graphed on a coordinate plane. You can also use the Distance Formula to calculate the radius of a circle and then use the appropriate equations for circumference and area.</a:t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sz="2800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2"/>
                </a:solidFill>
              </a:rPr>
              <a:t>An </a:t>
            </a:r>
            <a:r>
              <a:rPr lang="en-US" sz="2800" b="1" dirty="0"/>
              <a:t>equilateral polygon </a:t>
            </a:r>
            <a:r>
              <a:rPr lang="en-US" sz="2800" dirty="0">
                <a:solidFill>
                  <a:schemeClr val="tx2"/>
                </a:solidFill>
              </a:rPr>
              <a:t>has all sides congruent. An</a:t>
            </a:r>
            <a:r>
              <a:rPr lang="en-US" sz="2800" dirty="0"/>
              <a:t> </a:t>
            </a:r>
            <a:r>
              <a:rPr lang="en-US" sz="2800" b="1" dirty="0"/>
              <a:t>equiangular polygon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has all angles congruent. A </a:t>
            </a:r>
            <a:r>
              <a:rPr lang="en-US" sz="2800" b="1" dirty="0"/>
              <a:t>regular polygon </a:t>
            </a:r>
            <a:r>
              <a:rPr lang="en-US" sz="2800" dirty="0">
                <a:solidFill>
                  <a:schemeClr val="tx2"/>
                </a:solidFill>
              </a:rPr>
              <a:t>is a convex polygon that is both equilateral and equiangular.</a:t>
            </a:r>
          </a:p>
        </p:txBody>
      </p:sp>
    </p:spTree>
    <p:extLst>
      <p:ext uri="{BB962C8B-B14F-4D97-AF65-F5344CB8AC3E}">
        <p14:creationId xmlns:p14="http://schemas.microsoft.com/office/powerpoint/2010/main" val="2648865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dfdc7cc7edec5a1815d882a7f7ce31defdd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019317-E879-42C5-A38E-278820CBC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7B8949-CBC3-4377-A494-7591C33E696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ebb11a2-b469-44b8-8bf8-081d58bb6473"/>
    <ds:schemaRef ds:uri="9450ef5d-1a70-432a-a187-b784c13ee2c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AB0ACC-5D39-4255-992D-B59923223F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6923</TotalTime>
  <Words>814</Words>
  <Application>Microsoft Office PowerPoint</Application>
  <PresentationFormat>Widescreen</PresentationFormat>
  <Paragraphs>102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Proxima Nova</vt:lpstr>
      <vt:lpstr>Proxima Nova Cond</vt:lpstr>
      <vt:lpstr>Vectipede Bk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Jaime Sobalvarro</cp:lastModifiedBy>
  <cp:revision>346</cp:revision>
  <cp:lastPrinted>2022-09-06T12:26:11Z</cp:lastPrinted>
  <dcterms:created xsi:type="dcterms:W3CDTF">2020-09-17T18:06:02Z</dcterms:created>
  <dcterms:modified xsi:type="dcterms:W3CDTF">2024-09-04T22:02:24Z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