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45"/>
  </p:notesMasterIdLst>
  <p:handoutMasterIdLst>
    <p:handoutMasterId r:id="rId46"/>
  </p:handoutMasterIdLst>
  <p:sldIdLst>
    <p:sldId id="327" r:id="rId6"/>
    <p:sldId id="261" r:id="rId7"/>
    <p:sldId id="329" r:id="rId8"/>
    <p:sldId id="303" r:id="rId9"/>
    <p:sldId id="378" r:id="rId10"/>
    <p:sldId id="304" r:id="rId11"/>
    <p:sldId id="291" r:id="rId12"/>
    <p:sldId id="305" r:id="rId13"/>
    <p:sldId id="330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61" r:id="rId32"/>
    <p:sldId id="350" r:id="rId33"/>
    <p:sldId id="351" r:id="rId34"/>
    <p:sldId id="362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3" r:id="rId4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3045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152" userDrawn="1">
          <p15:clr>
            <a:srgbClr val="A4A3A4"/>
          </p15:clr>
        </p15:guide>
        <p15:guide id="6" orient="horz" pos="1661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13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632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Schilling, Kate" initials="SK" lastIdx="2" clrIdx="1">
    <p:extLst>
      <p:ext uri="{19B8F6BF-5375-455C-9EA6-DF929625EA0E}">
        <p15:presenceInfo xmlns:p15="http://schemas.microsoft.com/office/powerpoint/2012/main" userId="S::Kate.Schilling@mheducation.com::208af9e5-fb00-4cc1-af35-d15ed655bb62" providerId="AD"/>
      </p:ext>
    </p:extLst>
  </p:cmAuthor>
  <p:cmAuthor id="3" name="Oxley, Angela" initials="OA" lastIdx="8" clrIdx="2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4" name="Joel B" initials="JB" lastIdx="2" clrIdx="3">
    <p:extLst>
      <p:ext uri="{19B8F6BF-5375-455C-9EA6-DF929625EA0E}">
        <p15:presenceInfo xmlns:p15="http://schemas.microsoft.com/office/powerpoint/2012/main" userId="S::joel.benjamin@spi-global.com::95ddb632-f0c2-46ff-aefc-0c5d5f4a0b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02F0DE"/>
    <a:srgbClr val="33F0E1"/>
    <a:srgbClr val="33175A"/>
    <a:srgbClr val="FFB600"/>
    <a:srgbClr val="01708C"/>
    <a:srgbClr val="692146"/>
    <a:srgbClr val="720F11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645BB-E671-4199-8E48-69F30FC7CAF7}" v="8" dt="2021-12-20T16:04:07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79788" autoAdjust="0"/>
  </p:normalViewPr>
  <p:slideViewPr>
    <p:cSldViewPr snapToGrid="0">
      <p:cViewPr varScale="1">
        <p:scale>
          <a:sx n="47" d="100"/>
          <a:sy n="47" d="100"/>
        </p:scale>
        <p:origin x="1520" y="48"/>
      </p:cViewPr>
      <p:guideLst>
        <p:guide pos="1512"/>
        <p:guide orient="horz" pos="3045"/>
        <p:guide orient="horz" pos="384"/>
        <p:guide orient="horz" pos="2520"/>
        <p:guide orient="horz" pos="1152"/>
        <p:guide orient="horz" pos="1661"/>
        <p:guide orient="horz" pos="3432"/>
        <p:guide orient="horz" pos="3113"/>
        <p:guide pos="48"/>
        <p:guide pos="384"/>
        <p:guide pos="6480"/>
        <p:guide pos="2597"/>
        <p:guide pos="288"/>
        <p:guide orient="horz" pos="2160"/>
        <p:guide orient="horz" pos="216"/>
        <p:guide orient="horz" pos="936"/>
        <p:guide pos="4632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2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5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1" dirty="0">
                <a:solidFill>
                  <a:srgbClr val="FF0000"/>
                </a:solidFill>
              </a:rPr>
              <a:t>estimated: (7, 4)</a:t>
            </a:r>
          </a:p>
          <a:p>
            <a:r>
              <a:rPr lang="en-IN" sz="1200" b="1" dirty="0">
                <a:solidFill>
                  <a:srgbClr val="FF0000"/>
                </a:solidFill>
              </a:rPr>
              <a:t>calculated: (7, 4.1)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52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9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12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b="1" dirty="0">
                    <a:solidFill>
                      <a:srgbClr val="FF0000"/>
                    </a:solidFill>
                    <a:latin typeface="Proxima Nova"/>
                  </a:rPr>
                  <a:t>1.</a:t>
                </a:r>
                <a:r>
                  <a:rPr lang="en-IN" sz="1200" dirty="0">
                    <a:solidFill>
                      <a:srgbClr val="FF0000"/>
                    </a:solidFill>
                  </a:rPr>
                  <a:t> Find the midpoint and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IN" sz="1200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IN" sz="1200" b="1" dirty="0">
                    <a:solidFill>
                      <a:srgbClr val="FF0000"/>
                    </a:solidFill>
                    <a:latin typeface="Proxima Nova"/>
                  </a:rPr>
                  <a:t>2.</a:t>
                </a:r>
                <a:r>
                  <a:rPr lang="en-IN" sz="1200" dirty="0">
                    <a:solidFill>
                      <a:srgbClr val="FF0000"/>
                    </a:solidFill>
                  </a:rPr>
                  <a:t> Write the equation in point-slope form of the line through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with the negative reciprocal of the slope you found.</a:t>
                </a:r>
              </a:p>
              <a:p>
                <a:r>
                  <a:rPr lang="en-IN" sz="1200" b="1" dirty="0">
                    <a:solidFill>
                      <a:srgbClr val="FF0000"/>
                    </a:solidFill>
                    <a:latin typeface="Proxima Nova"/>
                  </a:rPr>
                  <a:t>3.</a:t>
                </a:r>
                <a:r>
                  <a:rPr lang="en-IN" sz="1200" dirty="0">
                    <a:solidFill>
                      <a:srgbClr val="FF0000"/>
                    </a:solidFill>
                  </a:rPr>
                  <a:t> Write the equation in slope-intercept form.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IN" sz="1200" b="1" dirty="0" smtClean="0">
                    <a:solidFill>
                      <a:srgbClr val="FF0000"/>
                    </a:solidFill>
                    <a:latin typeface="Proxima Nova"/>
                  </a:rPr>
                  <a:t>1.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 Find the midpoint and slope of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𝐴𝐶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.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r>
                  <a:rPr lang="en-IN" sz="1200" b="1" dirty="0">
                    <a:solidFill>
                      <a:srgbClr val="FF0000"/>
                    </a:solidFill>
                    <a:latin typeface="Proxima Nova"/>
                  </a:rPr>
                  <a:t>2.</a:t>
                </a:r>
                <a:r>
                  <a:rPr lang="en-IN" sz="1200" dirty="0">
                    <a:solidFill>
                      <a:srgbClr val="FF0000"/>
                    </a:solidFill>
                  </a:rPr>
                  <a:t> Write the equation in point-slope form of the line through the midpoint of 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𝐴𝐶</a:t>
                </a:r>
                <a:r>
                  <a:rPr lang="en-IN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 ̅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1200" dirty="0">
                    <a:solidFill>
                      <a:srgbClr val="FF0000"/>
                    </a:solidFill>
                  </a:rPr>
                  <a:t>with the negative reciprocal of the slope you found</a:t>
                </a:r>
                <a:r>
                  <a:rPr lang="en-IN" sz="1200" dirty="0" smtClean="0">
                    <a:solidFill>
                      <a:srgbClr val="FF0000"/>
                    </a:solidFill>
                  </a:rPr>
                  <a:t>.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r>
                  <a:rPr lang="en-IN" sz="1200" b="1" dirty="0">
                    <a:solidFill>
                      <a:srgbClr val="FF0000"/>
                    </a:solidFill>
                    <a:latin typeface="Proxima Nova"/>
                  </a:rPr>
                  <a:t>3.</a:t>
                </a:r>
                <a:r>
                  <a:rPr lang="en-IN" sz="1200" dirty="0">
                    <a:solidFill>
                      <a:srgbClr val="FF0000"/>
                    </a:solidFill>
                  </a:rPr>
                  <a:t> Write the equation in slope-intercept form.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12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 dirty="0">
                <a:solidFill>
                  <a:srgbClr val="FF0000"/>
                </a:solidFill>
              </a:rPr>
              <a:t>y </a:t>
            </a:r>
            <a:r>
              <a:rPr lang="en-IN" sz="1200" dirty="0">
                <a:solidFill>
                  <a:srgbClr val="FF0000"/>
                </a:solidFill>
              </a:rPr>
              <a:t>= −7</a:t>
            </a:r>
            <a:r>
              <a:rPr lang="en-IN" sz="1200" i="1" dirty="0">
                <a:solidFill>
                  <a:srgbClr val="FF0000"/>
                </a:solidFill>
              </a:rPr>
              <a:t>x </a:t>
            </a:r>
            <a:r>
              <a:rPr lang="en-IN" sz="1200" dirty="0">
                <a:solidFill>
                  <a:srgbClr val="FF0000"/>
                </a:solidFill>
              </a:rPr>
              <a:t>+ 65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dirty="0">
                <a:solidFill>
                  <a:srgbClr val="FF0000"/>
                </a:solidFill>
              </a:rPr>
              <a:t>(3, 3)</a:t>
            </a:r>
          </a:p>
          <a:p>
            <a:r>
              <a:rPr lang="en-IN" sz="1200" dirty="0">
                <a:solidFill>
                  <a:srgbClr val="FF0000"/>
                </a:solidFill>
              </a:rPr>
              <a:t>(−2, 2)</a:t>
            </a:r>
          </a:p>
          <a:p>
            <a:r>
              <a:rPr lang="en-IN" sz="1200" dirty="0">
                <a:solidFill>
                  <a:srgbClr val="FF0000"/>
                </a:solidFill>
              </a:rPr>
              <a:t>(−1.5, −4)</a:t>
            </a:r>
          </a:p>
          <a:p>
            <a:r>
              <a:rPr lang="en-IN" sz="1200" dirty="0">
                <a:solidFill>
                  <a:srgbClr val="FF0000"/>
                </a:solidFill>
              </a:rPr>
              <a:t>(−4, 2)</a:t>
            </a:r>
          </a:p>
          <a:p>
            <a:r>
              <a:rPr lang="en-IN" sz="1200" dirty="0">
                <a:solidFill>
                  <a:srgbClr val="FF0000"/>
                </a:solidFill>
              </a:rPr>
              <a:t>(2, −2)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7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 dirty="0">
                <a:solidFill>
                  <a:srgbClr val="FF0000"/>
                </a:solidFill>
              </a:rPr>
              <a:t>SV </a:t>
            </a:r>
            <a:r>
              <a:rPr lang="en-IN" sz="1200" dirty="0">
                <a:solidFill>
                  <a:srgbClr val="FF0000"/>
                </a:solidFill>
              </a:rPr>
              <a:t>= 1.7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7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1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4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4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4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Perpendicular Bisectors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 Perpendicular Bisectors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Perpendicular Bisectors of Segments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872" y="1714500"/>
                <a:ext cx="6400800" cy="187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97025" indent="-1597025"/>
                <a:r>
                  <a:rPr lang="en-IN" sz="2800" b="1" dirty="0"/>
                  <a:t>STEP 2</a:t>
                </a:r>
                <a:r>
                  <a:rPr lang="en-US" sz="2800" b="1" dirty="0"/>
                  <a:t> 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Label the points where the arcs intersect as 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R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and 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S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. Use a straightedge to draw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𝑹𝑺</m:t>
                        </m:r>
                      </m:e>
                    </m:acc>
                  </m:oMath>
                </a14:m>
                <a:r>
                  <a:rPr lang="en-IN" sz="2800" b="1" dirty="0">
                    <a:solidFill>
                      <a:schemeClr val="tx1"/>
                    </a:solidFill>
                  </a:rPr>
                  <a:t>.</a:t>
                </a:r>
                <a:endParaRPr lang="en-IN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14500"/>
                <a:ext cx="6400800" cy="1870961"/>
              </a:xfrm>
              <a:prstGeom prst="rect">
                <a:avLst/>
              </a:prstGeom>
              <a:blipFill>
                <a:blip r:embed="rId2"/>
                <a:stretch>
                  <a:fillRect l="-1905" t="-3257" r="-2476" b="-8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81290E-0787-4F1C-A890-95CB298DF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32" y="1828800"/>
            <a:ext cx="22479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4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Perpendicular Bisectors of Segments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9872" y="1714500"/>
                <a:ext cx="6400800" cy="1926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97025" indent="-1597025"/>
                <a:r>
                  <a:rPr lang="en-IN" sz="2800" b="1" dirty="0"/>
                  <a:t>STEP 3</a:t>
                </a:r>
                <a:r>
                  <a:rPr lang="en-US" sz="2800" b="1" dirty="0"/>
                  <a:t> 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Label the point where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𝑹𝑺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intersects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as 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M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. 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M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IN" sz="2800" b="1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𝑹𝑺</m:t>
                        </m:r>
                      </m:e>
                    </m:acc>
                    <m:r>
                      <a:rPr lang="en-IN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⟂</m:t>
                    </m:r>
                    <m:acc>
                      <m:accPr>
                        <m:chr m:val="̅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.</a:t>
                </a:r>
                <a:endParaRPr lang="en-IN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14500"/>
                <a:ext cx="6400800" cy="1926040"/>
              </a:xfrm>
              <a:prstGeom prst="rect">
                <a:avLst/>
              </a:prstGeom>
              <a:blipFill>
                <a:blip r:embed="rId2"/>
                <a:stretch>
                  <a:fillRect l="-1905" t="-316" b="-7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8D6857-E78F-42B6-B8B6-7139CD5C1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32" y="1828800"/>
            <a:ext cx="22479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7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Perpendicular Bisectors of Segments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873" y="1714500"/>
            <a:ext cx="837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Theorem 6.1: Perpendicular Bisector Theorem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2585072"/>
                  </p:ext>
                </p:extLst>
              </p:nvPr>
            </p:nvGraphicFramePr>
            <p:xfrm>
              <a:off x="457200" y="2333145"/>
              <a:ext cx="6638307" cy="32403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975673757"/>
                        </a:ext>
                      </a:extLst>
                    </a:gridCol>
                    <a:gridCol w="4809507">
                      <a:extLst>
                        <a:ext uri="{9D8B030D-6E8A-4147-A177-3AD203B41FA5}">
                          <a16:colId xmlns:a16="http://schemas.microsoft.com/office/drawing/2014/main" val="2841951003"/>
                        </a:ext>
                      </a:extLst>
                    </a:gridCol>
                  </a:tblGrid>
                  <a:tr h="1831947">
                    <a:tc>
                      <a:txBody>
                        <a:bodyPr/>
                        <a:lstStyle/>
                        <a:p>
                          <a:r>
                            <a:rPr lang="en-IN" sz="2800" b="1" dirty="0"/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a point is on the perpendicular bisector of a segment, then it is equidistant from the endpoints of the segment.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44355177"/>
                      </a:ext>
                    </a:extLst>
                  </a:tr>
                  <a:tr h="1015301">
                    <a:tc>
                      <a:txBody>
                        <a:bodyPr/>
                        <a:lstStyle/>
                        <a:p>
                          <a:r>
                            <a:rPr lang="en-IN" sz="2800" b="1" dirty="0"/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a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⟂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bisector 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AC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BC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16319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2585072"/>
                  </p:ext>
                </p:extLst>
              </p:nvPr>
            </p:nvGraphicFramePr>
            <p:xfrm>
              <a:off x="457200" y="2333145"/>
              <a:ext cx="6638307" cy="32403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975673757"/>
                        </a:ext>
                      </a:extLst>
                    </a:gridCol>
                    <a:gridCol w="4809507">
                      <a:extLst>
                        <a:ext uri="{9D8B030D-6E8A-4147-A177-3AD203B41FA5}">
                          <a16:colId xmlns:a16="http://schemas.microsoft.com/office/drawing/2014/main" val="2841951003"/>
                        </a:ext>
                      </a:extLst>
                    </a:gridCol>
                  </a:tblGrid>
                  <a:tr h="2225040">
                    <a:tc>
                      <a:txBody>
                        <a:bodyPr/>
                        <a:lstStyle/>
                        <a:p>
                          <a:r>
                            <a:rPr lang="en-IN" sz="2800" b="1" dirty="0"/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a point is on the perpendicular bisector of a segment, then it is equidistant from the endpoints of the segment.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44355177"/>
                      </a:ext>
                    </a:extLst>
                  </a:tr>
                  <a:tr h="1015301">
                    <a:tc>
                      <a:txBody>
                        <a:bodyPr/>
                        <a:lstStyle/>
                        <a:p>
                          <a:r>
                            <a:rPr lang="en-IN" sz="2800" b="1" dirty="0"/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276" t="-225150" r="-380" b="-9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631905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05" y="2381271"/>
            <a:ext cx="3270867" cy="31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8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Perpendicular Bisectors of Segments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873" y="1714500"/>
            <a:ext cx="8494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5688" indent="-2325688"/>
            <a:r>
              <a:rPr lang="en-IN" sz="2800" b="1" dirty="0"/>
              <a:t>Theorem 6.2: </a:t>
            </a:r>
            <a:r>
              <a:rPr lang="en-IN" sz="2800" b="1" dirty="0">
                <a:solidFill>
                  <a:schemeClr val="tx2"/>
                </a:solidFill>
              </a:rPr>
              <a:t>Converse of the Perpendicular Bisector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4078851"/>
                  </p:ext>
                </p:extLst>
              </p:nvPr>
            </p:nvGraphicFramePr>
            <p:xfrm>
              <a:off x="457200" y="2764031"/>
              <a:ext cx="9113464" cy="231736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975673757"/>
                        </a:ext>
                      </a:extLst>
                    </a:gridCol>
                    <a:gridCol w="7284664">
                      <a:extLst>
                        <a:ext uri="{9D8B030D-6E8A-4147-A177-3AD203B41FA5}">
                          <a16:colId xmlns:a16="http://schemas.microsoft.com/office/drawing/2014/main" val="2841951003"/>
                        </a:ext>
                      </a:extLst>
                    </a:gridCol>
                  </a:tblGrid>
                  <a:tr h="785232">
                    <a:tc>
                      <a:txBody>
                        <a:bodyPr/>
                        <a:lstStyle/>
                        <a:p>
                          <a:r>
                            <a:rPr lang="en-IN" sz="2800" b="1" dirty="0"/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a point is equidistant from the endpoints of a segment, then it is on the perpendicular bisector of the segment.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44355177"/>
                      </a:ext>
                    </a:extLst>
                  </a:tr>
                  <a:tr h="785232">
                    <a:tc>
                      <a:txBody>
                        <a:bodyPr/>
                        <a:lstStyle/>
                        <a:p>
                          <a:r>
                            <a:rPr lang="en-IN" sz="2800" b="1" dirty="0"/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 the triangle above, if 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AC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BC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lies on the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⟂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bisector 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16319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4078851"/>
                  </p:ext>
                </p:extLst>
              </p:nvPr>
            </p:nvGraphicFramePr>
            <p:xfrm>
              <a:off x="457200" y="2764031"/>
              <a:ext cx="9113464" cy="231736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975673757"/>
                        </a:ext>
                      </a:extLst>
                    </a:gridCol>
                    <a:gridCol w="7284664">
                      <a:extLst>
                        <a:ext uri="{9D8B030D-6E8A-4147-A177-3AD203B41FA5}">
                          <a16:colId xmlns:a16="http://schemas.microsoft.com/office/drawing/2014/main" val="2841951003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r>
                            <a:rPr lang="en-IN" sz="2800" b="1" dirty="0"/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a point is equidistant from the endpoints of a segment, then it is on the perpendicular bisector of the segment.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44355177"/>
                      </a:ext>
                    </a:extLst>
                  </a:tr>
                  <a:tr h="945769">
                    <a:tc>
                      <a:txBody>
                        <a:bodyPr/>
                        <a:lstStyle/>
                        <a:p>
                          <a:r>
                            <a:rPr lang="en-IN" sz="2800" b="1" dirty="0"/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5272" t="-152258" r="-251" b="-1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63190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037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4515888" cy="24010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</a:t>
            </a:r>
            <a:r>
              <a:rPr lang="en-IN" sz="2800" b="1" i="1" dirty="0">
                <a:solidFill>
                  <a:schemeClr val="tx1"/>
                </a:solidFill>
              </a:rPr>
              <a:t>EF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Perpendicular Bisector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69" y="1707845"/>
            <a:ext cx="28765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6"/>
                <a:ext cx="7757851" cy="59596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𝐹𝐺</m:t>
                        </m:r>
                      </m:e>
                    </m:acc>
                  </m:oMath>
                </a14:m>
                <a:r>
                  <a:rPr lang="en-IN" sz="2800" dirty="0"/>
                  <a:t> is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𝐸𝐻</m:t>
                        </m:r>
                      </m:e>
                    </m:acc>
                  </m:oMath>
                </a14:m>
                <a:r>
                  <a:rPr lang="en-IN" sz="2800" dirty="0"/>
                  <a:t>. </a:t>
                </a:r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6"/>
                <a:ext cx="7757851" cy="595968"/>
              </a:xfrm>
              <a:prstGeom prst="rect">
                <a:avLst/>
              </a:prstGeom>
              <a:blipFill>
                <a:blip r:embed="rId2"/>
                <a:stretch>
                  <a:fillRect t="-1020" b="-244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Perpendicular Bisector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25165"/>
              </p:ext>
            </p:extLst>
          </p:nvPr>
        </p:nvGraphicFramePr>
        <p:xfrm>
          <a:off x="459873" y="2489089"/>
          <a:ext cx="7561909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309">
                  <a:extLst>
                    <a:ext uri="{9D8B030D-6E8A-4147-A177-3AD203B41FA5}">
                      <a16:colId xmlns:a16="http://schemas.microsoft.com/office/drawing/2014/main" val="383296660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991683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90241373"/>
                    </a:ext>
                  </a:extLst>
                </a:gridCol>
              </a:tblGrid>
              <a:tr h="1066808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EF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HF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Perpendicular Bisector Theorem</a:t>
                      </a:r>
                      <a:endParaRPr lang="en-IN" sz="2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256015"/>
                  </a:ext>
                </a:extLst>
              </a:tr>
              <a:tr h="609596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− 15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= 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+ 12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IN" sz="2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729026"/>
                  </a:ext>
                </a:extLst>
              </a:tr>
              <a:tr h="609596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= 9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  <a:endParaRPr lang="en-IN" sz="2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76739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17" y="2303814"/>
            <a:ext cx="2876550" cy="2314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FCB34B-4656-4F20-9EC4-05227D487E0D}"/>
              </a:ext>
            </a:extLst>
          </p:cNvPr>
          <p:cNvSpPr txBox="1"/>
          <p:nvPr/>
        </p:nvSpPr>
        <p:spPr>
          <a:xfrm>
            <a:off x="459872" y="5150154"/>
            <a:ext cx="756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So, </a:t>
            </a:r>
            <a:r>
              <a:rPr lang="en-IN" sz="2800" b="0" i="1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EF </a:t>
            </a:r>
            <a:r>
              <a:rPr lang="en-IN" sz="28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= 4(9) − 15 or 21.</a:t>
            </a:r>
            <a:endParaRPr lang="en-IN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7757851" cy="18310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 dirty="0"/>
              <a:t>Is your answer reasonable? Explain.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Perpendicular Bisector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3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7757851" cy="18310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</a:t>
            </a:r>
            <a:r>
              <a:rPr lang="en-IN" sz="2800" b="1" i="1" dirty="0">
                <a:solidFill>
                  <a:schemeClr val="tx1"/>
                </a:solidFill>
              </a:rPr>
              <a:t>XY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Converse of the Perpendicular Bisector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39" y="1707846"/>
            <a:ext cx="26479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6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6"/>
                <a:ext cx="6400800" cy="27691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/>
                  <a:t>Because </a:t>
                </a:r>
                <a:r>
                  <a:rPr lang="en-IN" sz="2800" i="1" dirty="0"/>
                  <a:t>WX </a:t>
                </a:r>
                <a:r>
                  <a:rPr lang="en-IN" sz="2800" dirty="0"/>
                  <a:t>= </a:t>
                </a:r>
                <a:r>
                  <a:rPr lang="en-IN" sz="2800" i="1" dirty="0"/>
                  <a:t>WZ </a:t>
                </a:r>
                <a:r>
                  <a:rPr lang="en-IN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𝑊𝑌</m:t>
                        </m:r>
                      </m:e>
                    </m:acc>
                    <m:r>
                      <a:rPr lang="en-IN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⟂</m:t>
                    </m:r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𝑋𝑍</m:t>
                        </m:r>
                      </m:e>
                    </m:acc>
                  </m:oMath>
                </a14:m>
                <a:r>
                  <a:rPr lang="en-IN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𝑊𝑌</m:t>
                        </m:r>
                      </m:e>
                    </m:acc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is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𝑋𝑍</m:t>
                        </m:r>
                      </m:e>
                    </m:acc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by the Converse of the Perpendicular Bisector Theorem. By the definition of segment bisector, </a:t>
                </a:r>
                <a:r>
                  <a:rPr lang="en-IN" sz="2800" i="1" dirty="0"/>
                  <a:t>XY </a:t>
                </a:r>
                <a:r>
                  <a:rPr lang="en-IN" sz="2800" dirty="0"/>
                  <a:t>= </a:t>
                </a:r>
                <a:r>
                  <a:rPr lang="en-IN" sz="2800" i="1" dirty="0"/>
                  <a:t>ZY</a:t>
                </a:r>
                <a:r>
                  <a:rPr lang="en-IN" sz="2800" dirty="0"/>
                  <a:t>. Because </a:t>
                </a:r>
                <a:r>
                  <a:rPr lang="en-IN" sz="2800" i="1" dirty="0"/>
                  <a:t>ZY </a:t>
                </a:r>
                <a:r>
                  <a:rPr lang="en-IN" sz="2800" dirty="0"/>
                  <a:t>= 22.4, </a:t>
                </a:r>
                <a:r>
                  <a:rPr lang="en-IN" sz="2800" i="1" dirty="0"/>
                  <a:t>XY </a:t>
                </a:r>
                <a:r>
                  <a:rPr lang="en-IN" sz="2800" dirty="0"/>
                  <a:t>= 22.4.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6"/>
                <a:ext cx="6400800" cy="2769151"/>
              </a:xfrm>
              <a:prstGeom prst="rect">
                <a:avLst/>
              </a:prstGeom>
              <a:blipFill>
                <a:blip r:embed="rId2"/>
                <a:stretch>
                  <a:fillRect l="-1905" t="-441" r="-3238" b="-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Converse of the Perpendicular Bisector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36" y="1707846"/>
            <a:ext cx="26479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9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8912727" cy="43604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When three or more lines intersect at a common point, the lines are called </a:t>
            </a:r>
            <a:r>
              <a:rPr lang="en-IN" sz="2800" b="1" dirty="0">
                <a:solidFill>
                  <a:schemeClr val="tx1"/>
                </a:solidFill>
              </a:rPr>
              <a:t>concurrent lines</a:t>
            </a:r>
            <a:r>
              <a:rPr lang="en-IN" sz="2800" dirty="0"/>
              <a:t>. The point of intersection of concurrent lines is called the </a:t>
            </a:r>
            <a:r>
              <a:rPr lang="en-IN" sz="2800" b="1" dirty="0">
                <a:solidFill>
                  <a:schemeClr val="tx1"/>
                </a:solidFill>
              </a:rPr>
              <a:t>point of concurrency</a:t>
            </a:r>
            <a:r>
              <a:rPr lang="en-IN" sz="2800" dirty="0"/>
              <a:t>. </a:t>
            </a:r>
          </a:p>
          <a:p>
            <a:r>
              <a:rPr lang="en-IN" sz="2800" dirty="0"/>
              <a:t>A triangle has three sides, so it also has three perpendicular bisectors. These bisectors are concurrent lines. The point of concurrency of the perpendicular bisectors of the sides of a triangle is called the </a:t>
            </a:r>
            <a:r>
              <a:rPr lang="en-IN" sz="2800" b="1" dirty="0" err="1">
                <a:solidFill>
                  <a:schemeClr val="tx1"/>
                </a:solidFill>
              </a:rPr>
              <a:t>circumcenter</a:t>
            </a:r>
            <a:r>
              <a:rPr lang="en-IN" sz="2800" b="1" dirty="0"/>
              <a:t> </a:t>
            </a:r>
            <a:r>
              <a:rPr lang="en-IN" sz="2800" dirty="0"/>
              <a:t>of the triangle.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Perpendicular Bisectors of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0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2"/>
            <a:ext cx="8940202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Visually determine the point that lies midway between each pair of points.</a:t>
            </a:r>
          </a:p>
          <a:p>
            <a:r>
              <a:rPr lang="en-IN" sz="2800" b="1" dirty="0">
                <a:solidFill>
                  <a:schemeClr val="tx1"/>
                </a:solidFill>
                <a:latin typeface="Proxima Nova" panose="02000506030000020004"/>
              </a:rPr>
              <a:t>1.</a:t>
            </a:r>
            <a:r>
              <a:rPr lang="en-IN" sz="2800" b="1" dirty="0"/>
              <a:t> </a:t>
            </a:r>
            <a:r>
              <a:rPr lang="en-IN" sz="2800" i="1" dirty="0"/>
              <a:t>A </a:t>
            </a:r>
            <a:r>
              <a:rPr lang="en-IN" sz="2800" dirty="0"/>
              <a:t>and </a:t>
            </a:r>
            <a:r>
              <a:rPr lang="en-IN" sz="2800" i="1" dirty="0"/>
              <a:t>B</a:t>
            </a:r>
            <a:endParaRPr lang="en-IN" sz="2800" dirty="0"/>
          </a:p>
          <a:p>
            <a:r>
              <a:rPr lang="en-IN" sz="2800" b="1" dirty="0">
                <a:solidFill>
                  <a:schemeClr val="tx1"/>
                </a:solidFill>
                <a:latin typeface="Proxima Nova" panose="02000506030000020004"/>
              </a:rPr>
              <a:t>2.</a:t>
            </a:r>
            <a:r>
              <a:rPr lang="en-IN" sz="2800" b="1" dirty="0"/>
              <a:t> </a:t>
            </a:r>
            <a:r>
              <a:rPr lang="en-IN" sz="2800" i="1" dirty="0"/>
              <a:t>C </a:t>
            </a:r>
            <a:r>
              <a:rPr lang="en-IN" sz="2800" dirty="0"/>
              <a:t>and </a:t>
            </a:r>
            <a:r>
              <a:rPr lang="en-IN" sz="2800" i="1" dirty="0"/>
              <a:t>D</a:t>
            </a:r>
            <a:endParaRPr lang="en-IN" sz="2800" dirty="0"/>
          </a:p>
          <a:p>
            <a:r>
              <a:rPr lang="en-IN" sz="2800" b="1" dirty="0">
                <a:solidFill>
                  <a:schemeClr val="tx1"/>
                </a:solidFill>
                <a:latin typeface="Proxima Nova" panose="02000506030000020004"/>
              </a:rPr>
              <a:t>3.</a:t>
            </a:r>
            <a:r>
              <a:rPr lang="en-IN" sz="2800" b="1" dirty="0"/>
              <a:t> </a:t>
            </a:r>
            <a:r>
              <a:rPr lang="en-IN" sz="2800" i="1" dirty="0"/>
              <a:t>E </a:t>
            </a:r>
            <a:r>
              <a:rPr lang="en-IN" sz="2800" dirty="0"/>
              <a:t>and </a:t>
            </a:r>
            <a:r>
              <a:rPr lang="en-IN" sz="2800" i="1" dirty="0"/>
              <a:t>F</a:t>
            </a:r>
            <a:endParaRPr lang="en-IN" sz="2800" dirty="0"/>
          </a:p>
          <a:p>
            <a:r>
              <a:rPr lang="en-IN" sz="2800" b="1" dirty="0">
                <a:solidFill>
                  <a:schemeClr val="tx1"/>
                </a:solidFill>
                <a:latin typeface="Proxima Nova" panose="02000506030000020004"/>
              </a:rPr>
              <a:t>4.</a:t>
            </a:r>
            <a:r>
              <a:rPr lang="en-IN" sz="2800" b="1" dirty="0"/>
              <a:t> </a:t>
            </a:r>
            <a:r>
              <a:rPr lang="en-IN" sz="2800" i="1" dirty="0"/>
              <a:t>G </a:t>
            </a:r>
            <a:r>
              <a:rPr lang="en-IN" sz="2800" dirty="0"/>
              <a:t>and </a:t>
            </a:r>
            <a:r>
              <a:rPr lang="en-IN" sz="2800" i="1" dirty="0"/>
              <a:t>H</a:t>
            </a:r>
            <a:endParaRPr lang="en-IN" sz="2800" dirty="0"/>
          </a:p>
          <a:p>
            <a:r>
              <a:rPr lang="en-IN" sz="2800" b="1" dirty="0">
                <a:solidFill>
                  <a:schemeClr val="tx1"/>
                </a:solidFill>
                <a:latin typeface="Proxima Nova" panose="02000506030000020004"/>
              </a:rPr>
              <a:t>5.</a:t>
            </a:r>
            <a:r>
              <a:rPr lang="en-IN" sz="2800" b="1" dirty="0"/>
              <a:t> </a:t>
            </a:r>
            <a:r>
              <a:rPr lang="en-IN" sz="2800" i="1" dirty="0"/>
              <a:t>I </a:t>
            </a:r>
            <a:r>
              <a:rPr lang="en-IN" sz="2800" dirty="0"/>
              <a:t>and </a:t>
            </a:r>
            <a:r>
              <a:rPr lang="en-IN" sz="2800" i="1" dirty="0"/>
              <a:t>J</a:t>
            </a:r>
            <a:endParaRPr lang="en-US" sz="2800" dirty="0">
              <a:latin typeface="Proxima Nova" panose="02000506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461" y="2221162"/>
            <a:ext cx="3550939" cy="35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9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7"/>
            <a:ext cx="8912727" cy="25553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Theorem 6.3: </a:t>
            </a:r>
            <a:r>
              <a:rPr lang="en-IN" sz="2800" b="1" dirty="0" err="1"/>
              <a:t>Circumcenter</a:t>
            </a:r>
            <a:r>
              <a:rPr lang="en-IN" sz="2800" b="1" dirty="0"/>
              <a:t> Theorem</a:t>
            </a:r>
            <a:endParaRPr lang="en-IN" sz="2800" dirty="0"/>
          </a:p>
          <a:p>
            <a:r>
              <a:rPr lang="en-IN" sz="2800" dirty="0"/>
              <a:t>The perpendicular bisectors of a triangle intersect at a point called the </a:t>
            </a:r>
            <a:r>
              <a:rPr lang="en-IN" sz="2800" i="1" dirty="0" err="1"/>
              <a:t>circumcenter</a:t>
            </a:r>
            <a:r>
              <a:rPr lang="en-IN" sz="2800" i="1" dirty="0"/>
              <a:t> </a:t>
            </a:r>
            <a:r>
              <a:rPr lang="en-IN" sz="2800" dirty="0"/>
              <a:t>that is equidistant from the vertices of the triangle. 	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Perpendicular Bisectors of Triangles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7"/>
            <a:ext cx="5486400" cy="25553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</a:t>
            </a:r>
            <a:r>
              <a:rPr lang="en-IN" sz="2800" b="1" i="1" dirty="0">
                <a:solidFill>
                  <a:schemeClr val="tx1"/>
                </a:solidFill>
              </a:rPr>
              <a:t>BF </a:t>
            </a:r>
            <a:r>
              <a:rPr lang="en-IN" sz="2800" b="1" dirty="0">
                <a:solidFill>
                  <a:schemeClr val="tx1"/>
                </a:solidFill>
              </a:rPr>
              <a:t>if </a:t>
            </a:r>
            <a:r>
              <a:rPr lang="en-IN" sz="2800" b="1" i="1" dirty="0">
                <a:solidFill>
                  <a:schemeClr val="tx1"/>
                </a:solidFill>
              </a:rPr>
              <a:t>D </a:t>
            </a:r>
            <a:r>
              <a:rPr lang="en-IN" sz="2800" b="1" dirty="0">
                <a:solidFill>
                  <a:schemeClr val="tx1"/>
                </a:solidFill>
              </a:rPr>
              <a:t>is the </a:t>
            </a:r>
            <a:r>
              <a:rPr lang="en-IN" sz="2800" b="1" dirty="0" err="1">
                <a:solidFill>
                  <a:schemeClr val="tx1"/>
                </a:solidFill>
              </a:rPr>
              <a:t>circumcenter</a:t>
            </a:r>
            <a:r>
              <a:rPr lang="en-IN" sz="2800" b="1" dirty="0">
                <a:solidFill>
                  <a:schemeClr val="tx1"/>
                </a:solidFill>
              </a:rPr>
              <a:t> of △</a:t>
            </a:r>
            <a:r>
              <a:rPr lang="en-IN" sz="2800" b="1" i="1" dirty="0">
                <a:solidFill>
                  <a:schemeClr val="tx1"/>
                </a:solidFill>
              </a:rPr>
              <a:t>ABC</a:t>
            </a:r>
            <a:r>
              <a:rPr lang="en-IN" sz="2800" b="1" dirty="0">
                <a:solidFill>
                  <a:schemeClr val="tx1"/>
                </a:solidFill>
              </a:rPr>
              <a:t>, </a:t>
            </a:r>
            <a:r>
              <a:rPr lang="en-IN" sz="2800" b="1" i="1" dirty="0">
                <a:solidFill>
                  <a:schemeClr val="tx1"/>
                </a:solidFill>
              </a:rPr>
              <a:t>AC </a:t>
            </a:r>
            <a:r>
              <a:rPr lang="en-IN" sz="2800" b="1" dirty="0">
                <a:solidFill>
                  <a:schemeClr val="tx1"/>
                </a:solidFill>
              </a:rPr>
              <a:t>= 9, </a:t>
            </a:r>
            <a:r>
              <a:rPr lang="en-IN" sz="2800" b="1" i="1" dirty="0">
                <a:solidFill>
                  <a:schemeClr val="tx1"/>
                </a:solidFill>
              </a:rPr>
              <a:t>DE </a:t>
            </a:r>
            <a:r>
              <a:rPr lang="en-IN" sz="2800" b="1" dirty="0">
                <a:solidFill>
                  <a:schemeClr val="tx1"/>
                </a:solidFill>
              </a:rPr>
              <a:t>= 1.83, and </a:t>
            </a:r>
            <a:r>
              <a:rPr lang="en-IN" sz="2800" b="1" i="1" dirty="0">
                <a:solidFill>
                  <a:schemeClr val="tx1"/>
                </a:solidFill>
              </a:rPr>
              <a:t>DF </a:t>
            </a:r>
            <a:r>
              <a:rPr lang="en-IN" sz="2800" b="1" dirty="0">
                <a:solidFill>
                  <a:schemeClr val="tx1"/>
                </a:solidFill>
              </a:rPr>
              <a:t>= 1.53.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</a:t>
            </a:r>
            <a:r>
              <a:rPr lang="en-IN" sz="2800" b="0" dirty="0" err="1">
                <a:solidFill>
                  <a:schemeClr val="tx1"/>
                </a:solidFill>
              </a:rPr>
              <a:t>Circumcenter</a:t>
            </a:r>
            <a:r>
              <a:rPr lang="en-IN" sz="2800" b="0" dirty="0">
                <a:solidFill>
                  <a:schemeClr val="tx1"/>
                </a:solidFill>
              </a:rPr>
              <a:t>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38E3084A-8C45-4F5D-9F13-B90909655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23" y="1779849"/>
            <a:ext cx="3925194" cy="29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72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7"/>
                <a:ext cx="6047805" cy="255539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i="1" dirty="0">
                    <a:solidFill>
                      <a:schemeClr val="tx2"/>
                    </a:solidFill>
                  </a:rPr>
                  <a:t>D </a:t>
                </a:r>
                <a:r>
                  <a:rPr lang="en-IN" sz="2800" dirty="0">
                    <a:solidFill>
                      <a:schemeClr val="tx2"/>
                    </a:solidFill>
                  </a:rPr>
                  <a:t>is the </a:t>
                </a:r>
                <a:r>
                  <a:rPr lang="en-IN" sz="2800" dirty="0" err="1">
                    <a:solidFill>
                      <a:schemeClr val="tx2"/>
                    </a:solidFill>
                  </a:rPr>
                  <a:t>circumcenter</a:t>
                </a:r>
                <a:r>
                  <a:rPr lang="en-IN" sz="2800" dirty="0">
                    <a:solidFill>
                      <a:schemeClr val="tx2"/>
                    </a:solidFill>
                  </a:rPr>
                  <a:t> of </a:t>
                </a:r>
                <a:r>
                  <a:rPr lang="en-IN" sz="2800" b="1" dirty="0">
                    <a:solidFill>
                      <a:schemeClr val="tx2"/>
                    </a:solidFill>
                  </a:rPr>
                  <a:t>△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ABC</a:t>
                </a:r>
                <a:r>
                  <a:rPr lang="en-IN" sz="2800" dirty="0">
                    <a:solidFill>
                      <a:schemeClr val="tx2"/>
                    </a:solidFill>
                  </a:rPr>
                  <a:t>, 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𝐷𝐹</m:t>
                        </m:r>
                      </m:e>
                    </m:acc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𝐷𝐺</m:t>
                        </m:r>
                      </m:e>
                    </m:acc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are the perpendicular bisectors of the triangle. 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bisects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𝐸𝐶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. So,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𝐸𝐶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2800" b="0" i="0" dirty="0">
                    <a:solidFill>
                      <a:schemeClr val="tx2"/>
                    </a:solidFill>
                    <a:latin typeface="+mj-lt"/>
                  </a:rPr>
                  <a:t> or 4.5</a:t>
                </a:r>
                <a:endParaRPr lang="en-IN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7"/>
                <a:ext cx="6047805" cy="2555396"/>
              </a:xfrm>
              <a:prstGeom prst="rect">
                <a:avLst/>
              </a:prstGeom>
              <a:blipFill>
                <a:blip r:embed="rId2"/>
                <a:stretch>
                  <a:fillRect l="-2014" t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</a:t>
            </a:r>
            <a:r>
              <a:rPr lang="en-IN" sz="2800" b="0" dirty="0" err="1">
                <a:solidFill>
                  <a:schemeClr val="tx1"/>
                </a:solidFill>
              </a:rPr>
              <a:t>Circumcenter</a:t>
            </a:r>
            <a:r>
              <a:rPr lang="en-IN" sz="2800" b="0" dirty="0">
                <a:solidFill>
                  <a:schemeClr val="tx1"/>
                </a:solidFill>
              </a:rPr>
              <a:t>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9241FC3B-7ACC-4C76-82FD-76AB9CF74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23" y="1779849"/>
            <a:ext cx="3925194" cy="29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7"/>
            <a:ext cx="9827127" cy="4669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Use the Pythagorean Theorem to find </a:t>
            </a:r>
            <a:r>
              <a:rPr lang="en-IN" sz="2800" i="1" dirty="0"/>
              <a:t>DC</a:t>
            </a:r>
            <a:r>
              <a:rPr lang="en-IN" sz="2800" dirty="0"/>
              <a:t>.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IN" sz="2800" dirty="0"/>
              <a:t>Because length cannot be negative, use the positive square root, 4.86.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</a:t>
            </a:r>
            <a:r>
              <a:rPr lang="en-IN" sz="2800" b="0" dirty="0" err="1">
                <a:solidFill>
                  <a:schemeClr val="tx1"/>
                </a:solidFill>
              </a:rPr>
              <a:t>Circumcenter</a:t>
            </a:r>
            <a:r>
              <a:rPr lang="en-IN" sz="2800" b="0" dirty="0">
                <a:solidFill>
                  <a:schemeClr val="tx1"/>
                </a:solidFill>
              </a:rPr>
              <a:t>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46206"/>
              </p:ext>
            </p:extLst>
          </p:nvPr>
        </p:nvGraphicFramePr>
        <p:xfrm>
          <a:off x="459873" y="2310959"/>
          <a:ext cx="10153402" cy="2795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06043644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451725653"/>
                    </a:ext>
                  </a:extLst>
                </a:gridCol>
                <a:gridCol w="5581402">
                  <a:extLst>
                    <a:ext uri="{9D8B030D-6E8A-4147-A177-3AD203B41FA5}">
                      <a16:colId xmlns:a16="http://schemas.microsoft.com/office/drawing/2014/main" val="283754957"/>
                    </a:ext>
                  </a:extLst>
                </a:gridCol>
              </a:tblGrid>
              <a:tr h="559086">
                <a:tc>
                  <a:txBody>
                    <a:bodyPr/>
                    <a:lstStyle/>
                    <a:p>
                      <a:pPr algn="r"/>
                      <a:r>
                        <a:rPr lang="en-US" sz="2800" b="0" i="1" dirty="0">
                          <a:solidFill>
                            <a:schemeClr val="tx2"/>
                          </a:solidFill>
                          <a:latin typeface="+mj-lt"/>
                        </a:rPr>
                        <a:t>c</a:t>
                      </a:r>
                      <a:r>
                        <a:rPr lang="en-US" sz="2800" b="0" i="0" baseline="30000" dirty="0">
                          <a:solidFill>
                            <a:schemeClr val="tx2"/>
                          </a:solidFill>
                          <a:latin typeface="+mj-lt"/>
                        </a:rPr>
                        <a:t>2</a:t>
                      </a:r>
                      <a:endParaRPr lang="en-IN" sz="2800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dirty="0">
                          <a:solidFill>
                            <a:schemeClr val="tx2"/>
                          </a:solidFill>
                          <a:latin typeface="+mj-lt"/>
                        </a:rPr>
                        <a:t>= 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  <a:latin typeface="+mj-lt"/>
                        </a:rPr>
                        <a:t>a</a:t>
                      </a:r>
                      <a:r>
                        <a:rPr lang="en-US" sz="2800" b="0" i="0" baseline="30000" dirty="0">
                          <a:solidFill>
                            <a:schemeClr val="tx2"/>
                          </a:solidFill>
                          <a:latin typeface="+mj-lt"/>
                        </a:rPr>
                        <a:t>2 </a:t>
                      </a:r>
                      <a:r>
                        <a:rPr lang="en-US" sz="2800" b="0" i="0" dirty="0">
                          <a:solidFill>
                            <a:schemeClr val="tx2"/>
                          </a:solidFill>
                          <a:latin typeface="+mj-lt"/>
                        </a:rPr>
                        <a:t>+ 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  <a:latin typeface="+mj-lt"/>
                        </a:rPr>
                        <a:t>b</a:t>
                      </a:r>
                      <a:r>
                        <a:rPr lang="en-US" sz="2800" b="0" i="0" baseline="30000" dirty="0">
                          <a:solidFill>
                            <a:schemeClr val="tx2"/>
                          </a:solidFill>
                          <a:latin typeface="+mj-lt"/>
                        </a:rPr>
                        <a:t>2</a:t>
                      </a:r>
                      <a:endParaRPr lang="en-IN" sz="2800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Pythagorean Theorem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048893"/>
                  </a:ext>
                </a:extLst>
              </a:tr>
              <a:tr h="5590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dirty="0">
                          <a:solidFill>
                            <a:schemeClr val="tx2"/>
                          </a:solidFill>
                          <a:latin typeface="+mj-lt"/>
                        </a:rPr>
                        <a:t>DC</a:t>
                      </a:r>
                      <a:r>
                        <a:rPr lang="en-US" sz="2800" b="0" i="0" baseline="30000" dirty="0">
                          <a:solidFill>
                            <a:schemeClr val="tx2"/>
                          </a:solidFill>
                          <a:latin typeface="+mj-lt"/>
                        </a:rPr>
                        <a:t>2</a:t>
                      </a:r>
                      <a:endParaRPr lang="en-IN" sz="2800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chemeClr val="tx2"/>
                          </a:solidFill>
                          <a:latin typeface="+mj-lt"/>
                        </a:rPr>
                        <a:t>= 1.83</a:t>
                      </a:r>
                      <a:r>
                        <a:rPr lang="en-US" sz="2800" b="0" i="0" baseline="30000" dirty="0">
                          <a:solidFill>
                            <a:schemeClr val="tx2"/>
                          </a:solidFill>
                          <a:latin typeface="+mj-lt"/>
                        </a:rPr>
                        <a:t>2</a:t>
                      </a:r>
                      <a:r>
                        <a:rPr lang="en-US" sz="2800" b="0" i="0" dirty="0">
                          <a:solidFill>
                            <a:schemeClr val="tx2"/>
                          </a:solidFill>
                          <a:latin typeface="+mj-lt"/>
                        </a:rPr>
                        <a:t> + 4.5</a:t>
                      </a:r>
                      <a:r>
                        <a:rPr lang="en-US" sz="2800" b="0" i="0" baseline="30000" dirty="0">
                          <a:solidFill>
                            <a:schemeClr val="tx2"/>
                          </a:solidFill>
                          <a:latin typeface="+mj-lt"/>
                        </a:rPr>
                        <a:t>2</a:t>
                      </a:r>
                      <a:endParaRPr lang="en-IN" sz="2800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74685"/>
                  </a:ext>
                </a:extLst>
              </a:tr>
              <a:tr h="5590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DC</a:t>
                      </a:r>
                      <a:r>
                        <a:rPr lang="en-US" sz="2800" b="0" i="0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800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0" dirty="0">
                          <a:solidFill>
                            <a:schemeClr val="tx2"/>
                          </a:solidFill>
                          <a:latin typeface="+mj-lt"/>
                        </a:rPr>
                        <a:t>= 3.35 + 20.25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Simplify.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026556"/>
                  </a:ext>
                </a:extLst>
              </a:tr>
              <a:tr h="5590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DC</a:t>
                      </a:r>
                      <a:r>
                        <a:rPr lang="en-US" sz="2800" b="0" i="0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800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0" dirty="0">
                          <a:solidFill>
                            <a:schemeClr val="tx2"/>
                          </a:solidFill>
                          <a:latin typeface="+mj-lt"/>
                        </a:rPr>
                        <a:t>= 23.60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Add.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107261"/>
                  </a:ext>
                </a:extLst>
              </a:tr>
              <a:tr h="559086">
                <a:tc>
                  <a:txBody>
                    <a:bodyPr/>
                    <a:lstStyle/>
                    <a:p>
                      <a:pPr algn="r"/>
                      <a:r>
                        <a:rPr lang="en-US" sz="2800" i="1" dirty="0">
                          <a:solidFill>
                            <a:schemeClr val="tx2"/>
                          </a:solidFill>
                          <a:latin typeface="+mj-lt"/>
                        </a:rPr>
                        <a:t>DC</a:t>
                      </a:r>
                      <a:endParaRPr lang="en-IN" sz="28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chemeClr val="tx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≈ ±4.86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Take the square root of each side.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729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56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7"/>
            <a:ext cx="9827127" cy="4669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By the </a:t>
            </a:r>
            <a:r>
              <a:rPr lang="en-IN" sz="2800" dirty="0" err="1"/>
              <a:t>Circumcenter</a:t>
            </a:r>
            <a:r>
              <a:rPr lang="en-IN" sz="2800" dirty="0"/>
              <a:t> Theorem, </a:t>
            </a:r>
            <a:r>
              <a:rPr lang="en-IN" sz="2800" i="1" dirty="0"/>
              <a:t>DC </a:t>
            </a:r>
            <a:r>
              <a:rPr lang="en-IN" sz="2800" dirty="0"/>
              <a:t>= </a:t>
            </a:r>
            <a:r>
              <a:rPr lang="en-IN" sz="2800" i="1" dirty="0"/>
              <a:t>DB</a:t>
            </a:r>
            <a:r>
              <a:rPr lang="en-IN" sz="2800" dirty="0"/>
              <a:t>. So, </a:t>
            </a:r>
            <a:r>
              <a:rPr lang="en-IN" sz="2800" i="1" dirty="0"/>
              <a:t>DB </a:t>
            </a:r>
            <a:r>
              <a:rPr lang="en-IN" sz="2800" dirty="0"/>
              <a:t>≈ 4.86. Because </a:t>
            </a:r>
            <a:r>
              <a:rPr lang="en-IN" sz="2800" i="1" dirty="0"/>
              <a:t>DB </a:t>
            </a:r>
            <a:r>
              <a:rPr lang="en-IN" sz="2800" dirty="0"/>
              <a:t>≈ 4.86 and </a:t>
            </a:r>
            <a:r>
              <a:rPr lang="en-IN" sz="2800" i="1" dirty="0"/>
              <a:t>DF </a:t>
            </a:r>
            <a:r>
              <a:rPr lang="en-IN" sz="2800" dirty="0"/>
              <a:t>= 1.53, we can use the Pythagorean Theorem to find </a:t>
            </a:r>
            <a:r>
              <a:rPr lang="en-IN" sz="2800" i="1" dirty="0"/>
              <a:t>BF.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</a:t>
            </a:r>
            <a:r>
              <a:rPr lang="en-IN" sz="2800" b="0" dirty="0" err="1">
                <a:solidFill>
                  <a:schemeClr val="tx1"/>
                </a:solidFill>
              </a:rPr>
              <a:t>Circumcenter</a:t>
            </a:r>
            <a:r>
              <a:rPr lang="en-IN" sz="2800" b="0" dirty="0">
                <a:solidFill>
                  <a:schemeClr val="tx1"/>
                </a:solidFill>
              </a:rPr>
              <a:t>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77656"/>
              </p:ext>
            </p:extLst>
          </p:nvPr>
        </p:nvGraphicFramePr>
        <p:xfrm>
          <a:off x="457200" y="3107520"/>
          <a:ext cx="10324407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44113269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271252915"/>
                    </a:ext>
                  </a:extLst>
                </a:gridCol>
                <a:gridCol w="5569527">
                  <a:extLst>
                    <a:ext uri="{9D8B030D-6E8A-4147-A177-3AD203B41FA5}">
                      <a16:colId xmlns:a16="http://schemas.microsoft.com/office/drawing/2014/main" val="3199882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N" sz="2800" i="1" dirty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en-IN" sz="2800" i="0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IN" sz="2800" i="0" baseline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IN" sz="2800" i="1" baseline="0" dirty="0">
                          <a:solidFill>
                            <a:schemeClr val="tx2"/>
                          </a:solidFill>
                        </a:rPr>
                        <a:t>b</a:t>
                      </a:r>
                      <a:r>
                        <a:rPr lang="en-IN" sz="2800" i="0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IN" sz="28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chemeClr val="tx2"/>
                          </a:solidFill>
                        </a:rPr>
                        <a:t>= </a:t>
                      </a:r>
                      <a:r>
                        <a:rPr lang="en-IN" sz="2800" i="1" dirty="0">
                          <a:solidFill>
                            <a:schemeClr val="tx2"/>
                          </a:solidFill>
                        </a:rPr>
                        <a:t>c</a:t>
                      </a:r>
                      <a:r>
                        <a:rPr lang="en-IN" sz="2800" i="0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0070C0"/>
                          </a:solidFill>
                        </a:rPr>
                        <a:t>Pythagorean Theorem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48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N" sz="2800" dirty="0">
                          <a:solidFill>
                            <a:schemeClr val="tx2"/>
                          </a:solidFill>
                        </a:rPr>
                        <a:t>1.53</a:t>
                      </a:r>
                      <a:r>
                        <a:rPr lang="en-IN" sz="2800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IN" sz="2800" baseline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IN" sz="2800" i="1" baseline="0" dirty="0">
                          <a:solidFill>
                            <a:schemeClr val="tx2"/>
                          </a:solidFill>
                        </a:rPr>
                        <a:t>BF</a:t>
                      </a:r>
                      <a:r>
                        <a:rPr lang="en-IN" sz="2800" i="0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chemeClr val="tx2"/>
                          </a:solidFill>
                        </a:rPr>
                        <a:t>= 4.86</a:t>
                      </a:r>
                      <a:r>
                        <a:rPr lang="en-IN" sz="2800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0070C0"/>
                          </a:solidFill>
                        </a:rPr>
                        <a:t>Substitution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095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N" sz="2800" dirty="0">
                          <a:solidFill>
                            <a:schemeClr val="tx2"/>
                          </a:solidFill>
                        </a:rPr>
                        <a:t>2.34 + </a:t>
                      </a:r>
                      <a:r>
                        <a:rPr lang="en-IN" sz="2800" i="1" dirty="0">
                          <a:solidFill>
                            <a:schemeClr val="tx2"/>
                          </a:solidFill>
                        </a:rPr>
                        <a:t>BF</a:t>
                      </a:r>
                      <a:r>
                        <a:rPr lang="en-IN" sz="2800" i="0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2"/>
                          </a:solidFill>
                        </a:rPr>
                        <a:t>= 23.62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0070C0"/>
                          </a:solidFill>
                        </a:rPr>
                        <a:t>Simplify.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670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N" sz="2800" i="1" dirty="0">
                          <a:solidFill>
                            <a:schemeClr val="tx2"/>
                          </a:solidFill>
                        </a:rPr>
                        <a:t>BF</a:t>
                      </a:r>
                      <a:r>
                        <a:rPr lang="en-IN" sz="2800" i="0" baseline="30000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IN" sz="28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2"/>
                          </a:solidFill>
                        </a:rPr>
                        <a:t>= 21.28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0070C0"/>
                          </a:solidFill>
                        </a:rPr>
                        <a:t>Subtract.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157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IN" sz="2800" i="1" dirty="0">
                          <a:solidFill>
                            <a:schemeClr val="tx2"/>
                          </a:solidFill>
                        </a:rPr>
                        <a:t>BF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chemeClr val="tx2"/>
                          </a:solidFill>
                        </a:rPr>
                        <a:t>= ±4.61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0070C0"/>
                          </a:solidFill>
                        </a:rPr>
                        <a:t>Take the square root of each side.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39918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787092"/>
            <a:ext cx="964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tx2"/>
                </a:solidFill>
              </a:rPr>
              <a:t>The length of the segment must be positive, so </a:t>
            </a:r>
            <a:r>
              <a:rPr lang="en-IN" sz="2800" i="1" dirty="0">
                <a:solidFill>
                  <a:schemeClr val="tx2"/>
                </a:solidFill>
              </a:rPr>
              <a:t>BF </a:t>
            </a:r>
            <a:r>
              <a:rPr lang="en-IN" sz="2800" dirty="0">
                <a:solidFill>
                  <a:schemeClr val="tx2"/>
                </a:solidFill>
              </a:rPr>
              <a:t>≈ 4.61.</a:t>
            </a:r>
          </a:p>
        </p:txBody>
      </p:sp>
    </p:spTree>
    <p:extLst>
      <p:ext uri="{BB962C8B-B14F-4D97-AF65-F5344CB8AC3E}">
        <p14:creationId xmlns:p14="http://schemas.microsoft.com/office/powerpoint/2010/main" val="3316771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7"/>
            <a:ext cx="8379327" cy="42760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 dirty="0"/>
              <a:t>Determine whether the statement is </a:t>
            </a:r>
            <a:r>
              <a:rPr lang="en-IN" sz="2800" i="1" dirty="0"/>
              <a:t>sometimes</a:t>
            </a:r>
            <a:r>
              <a:rPr lang="en-IN" sz="2800" dirty="0"/>
              <a:t>, </a:t>
            </a:r>
            <a:r>
              <a:rPr lang="en-IN" sz="2800" i="1" dirty="0"/>
              <a:t>always</a:t>
            </a:r>
            <a:r>
              <a:rPr lang="en-IN" sz="2800" dirty="0"/>
              <a:t>, or </a:t>
            </a:r>
            <a:r>
              <a:rPr lang="en-IN" sz="2800" i="1" dirty="0"/>
              <a:t>never </a:t>
            </a:r>
            <a:r>
              <a:rPr lang="en-IN" sz="2800" dirty="0"/>
              <a:t>true. Justify your argument.</a:t>
            </a:r>
          </a:p>
          <a:p>
            <a:r>
              <a:rPr lang="en-IN" sz="2800" i="1" dirty="0"/>
              <a:t>The perpendicular bisectors of a triangle intersect at a point that is equidistant from the sides of the triangle.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</a:t>
            </a:r>
            <a:r>
              <a:rPr lang="en-IN" sz="2800" b="0" dirty="0" err="1">
                <a:solidFill>
                  <a:schemeClr val="tx1"/>
                </a:solidFill>
              </a:rPr>
              <a:t>Circumcenter</a:t>
            </a:r>
            <a:r>
              <a:rPr lang="en-IN" sz="2800" b="0" dirty="0">
                <a:solidFill>
                  <a:schemeClr val="tx1"/>
                </a:solidFill>
              </a:rPr>
              <a:t>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37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7"/>
            <a:ext cx="5486400" cy="3185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</a:t>
            </a:r>
            <a:r>
              <a:rPr lang="en-IN" sz="2800" i="1" dirty="0"/>
              <a:t>SV </a:t>
            </a:r>
            <a:r>
              <a:rPr lang="en-IN" sz="2800" dirty="0"/>
              <a:t>if </a:t>
            </a:r>
            <a:r>
              <a:rPr lang="en-IN" sz="2800" i="1" dirty="0"/>
              <a:t>S </a:t>
            </a:r>
            <a:r>
              <a:rPr lang="en-IN" sz="2800" dirty="0"/>
              <a:t>is the </a:t>
            </a:r>
            <a:r>
              <a:rPr lang="en-IN" sz="2800" dirty="0" err="1"/>
              <a:t>circumcenter</a:t>
            </a:r>
            <a:r>
              <a:rPr lang="en-IN" sz="2800" dirty="0"/>
              <a:t> of </a:t>
            </a:r>
            <a:r>
              <a:rPr lang="en-IN" sz="2800" b="1" dirty="0"/>
              <a:t>△</a:t>
            </a:r>
            <a:r>
              <a:rPr lang="en-IN" sz="2800" i="1" dirty="0"/>
              <a:t>QPR</a:t>
            </a:r>
            <a:r>
              <a:rPr lang="en-IN" sz="2800" dirty="0"/>
              <a:t>, </a:t>
            </a:r>
            <a:r>
              <a:rPr lang="en-IN" sz="2800" i="1" dirty="0"/>
              <a:t>QR </a:t>
            </a:r>
            <a:r>
              <a:rPr lang="en-IN" sz="2800" dirty="0"/>
              <a:t>= 7.79, and </a:t>
            </a:r>
            <a:r>
              <a:rPr lang="en-IN" sz="2800" i="1" dirty="0"/>
              <a:t>PS </a:t>
            </a:r>
            <a:r>
              <a:rPr lang="en-IN" sz="2800" dirty="0"/>
              <a:t>= 4.25. If necessary, round your answer to the nearest tenth.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</a:t>
            </a:r>
            <a:r>
              <a:rPr lang="en-IN" sz="2800" b="0" dirty="0" err="1">
                <a:solidFill>
                  <a:schemeClr val="tx1"/>
                </a:solidFill>
              </a:rPr>
              <a:t>Circumcenter</a:t>
            </a:r>
            <a:r>
              <a:rPr lang="en-IN" sz="2800" b="0" dirty="0">
                <a:solidFill>
                  <a:schemeClr val="tx1"/>
                </a:solidFill>
              </a:rPr>
              <a:t>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Shape, polygon&#10;&#10;Description automatically generated">
            <a:extLst>
              <a:ext uri="{FF2B5EF4-FFF2-40B4-BE49-F238E27FC236}">
                <a16:creationId xmlns:a16="http://schemas.microsoft.com/office/drawing/2014/main" id="{B2529682-439A-4B16-B7FD-B48C6E169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97" y="2160976"/>
            <a:ext cx="3455187" cy="34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65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7"/>
            <a:ext cx="5486400" cy="3185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</a:t>
            </a:r>
            <a:r>
              <a:rPr lang="en-IN" sz="2800" i="1" dirty="0"/>
              <a:t>SV </a:t>
            </a:r>
            <a:r>
              <a:rPr lang="en-IN" sz="2800" dirty="0"/>
              <a:t>if </a:t>
            </a:r>
            <a:r>
              <a:rPr lang="en-IN" sz="2800" i="1" dirty="0"/>
              <a:t>S </a:t>
            </a:r>
            <a:r>
              <a:rPr lang="en-IN" sz="2800" dirty="0"/>
              <a:t>is the </a:t>
            </a:r>
            <a:r>
              <a:rPr lang="en-IN" sz="2800" dirty="0" err="1"/>
              <a:t>circumcenter</a:t>
            </a:r>
            <a:r>
              <a:rPr lang="en-IN" sz="2800" dirty="0"/>
              <a:t> of </a:t>
            </a:r>
            <a:r>
              <a:rPr lang="en-IN" sz="2800" b="1" dirty="0"/>
              <a:t>△</a:t>
            </a:r>
            <a:r>
              <a:rPr lang="en-IN" sz="2800" i="1" dirty="0"/>
              <a:t>QPR</a:t>
            </a:r>
            <a:r>
              <a:rPr lang="en-IN" sz="2800" dirty="0"/>
              <a:t>, </a:t>
            </a:r>
            <a:r>
              <a:rPr lang="en-IN" sz="2800" i="1" dirty="0"/>
              <a:t>QR </a:t>
            </a:r>
            <a:r>
              <a:rPr lang="en-IN" sz="2800" dirty="0"/>
              <a:t>= 7.79, and </a:t>
            </a:r>
            <a:r>
              <a:rPr lang="en-IN" sz="2800" i="1" dirty="0"/>
              <a:t>PS </a:t>
            </a:r>
            <a:r>
              <a:rPr lang="en-IN" sz="2800" dirty="0"/>
              <a:t>= 4.25. If necessary, round your answer to the nearest tenth.</a:t>
            </a:r>
          </a:p>
          <a:p>
            <a:r>
              <a:rPr lang="en-IN" sz="2800" i="1" dirty="0">
                <a:solidFill>
                  <a:srgbClr val="FF0000"/>
                </a:solidFill>
              </a:rPr>
              <a:t>SV </a:t>
            </a:r>
            <a:r>
              <a:rPr lang="en-IN" sz="2800" dirty="0">
                <a:solidFill>
                  <a:srgbClr val="FF0000"/>
                </a:solidFill>
              </a:rPr>
              <a:t>= 1.7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</a:t>
            </a:r>
            <a:r>
              <a:rPr lang="en-IN" sz="2800" b="0" dirty="0" err="1">
                <a:solidFill>
                  <a:schemeClr val="tx1"/>
                </a:solidFill>
              </a:rPr>
              <a:t>Circumcenter</a:t>
            </a:r>
            <a:r>
              <a:rPr lang="en-IN" sz="2800" b="0" dirty="0">
                <a:solidFill>
                  <a:schemeClr val="tx1"/>
                </a:solidFill>
              </a:rPr>
              <a:t> Theorem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Shape, polygon&#10;&#10;Description automatically generated">
            <a:extLst>
              <a:ext uri="{FF2B5EF4-FFF2-40B4-BE49-F238E27FC236}">
                <a16:creationId xmlns:a16="http://schemas.microsoft.com/office/drawing/2014/main" id="{B2529682-439A-4B16-B7FD-B48C6E169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97" y="2160976"/>
            <a:ext cx="3455187" cy="34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3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5636127" cy="31260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GARDEN FOUNTAINS  </a:t>
            </a:r>
            <a:r>
              <a:rPr lang="en-IN" sz="2800" b="1" dirty="0"/>
              <a:t>Alonzo wants to install a fountain in his triangular garden. Where should Alonzo place the fountain so it is equidistant from the vertices of the garden? </a:t>
            </a:r>
            <a:endParaRPr lang="en-IN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Perpendicular Bisectors in Design Problems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4490F-3217-4DAA-9048-05AB316A8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37" y="1819275"/>
            <a:ext cx="42767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03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6"/>
                <a:ext cx="5817638" cy="396348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chemeClr val="tx2"/>
                    </a:solidFill>
                  </a:rPr>
                  <a:t>The circumcenter of a triangle is equidistant from the vertices of the triangle. To locate the circumcenter, find two perpendicular bisectors of △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PQR</a:t>
                </a:r>
                <a:r>
                  <a:rPr lang="en-US" sz="2800" dirty="0">
                    <a:solidFill>
                      <a:schemeClr val="tx2"/>
                    </a:solidFill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is horizontal, so the perpendicular bisector will be a vertical line through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at (0, 2). Draw in the line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x </a:t>
                </a:r>
                <a:r>
                  <a:rPr lang="en-US" sz="2800" dirty="0">
                    <a:solidFill>
                      <a:schemeClr val="tx2"/>
                    </a:solidFill>
                  </a:rPr>
                  <a:t>= 0.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6"/>
                <a:ext cx="5817638" cy="3963489"/>
              </a:xfrm>
              <a:prstGeom prst="rect">
                <a:avLst/>
              </a:prstGeom>
              <a:blipFill>
                <a:blip r:embed="rId3"/>
                <a:stretch>
                  <a:fillRect l="-2094" t="-1538" r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Perpendicular Bisectors in Design Problems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2E0F2-DA1A-4917-8953-F31127A89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37" y="1819275"/>
            <a:ext cx="42767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2"/>
            <a:ext cx="8940202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Visually determine the point that lies midway between each pair of points.</a:t>
            </a:r>
          </a:p>
          <a:p>
            <a:r>
              <a:rPr lang="en-IN" sz="2800" b="1" dirty="0">
                <a:solidFill>
                  <a:schemeClr val="tx1"/>
                </a:solidFill>
                <a:latin typeface="Proxima Nova" panose="02000506030000020004"/>
              </a:rPr>
              <a:t>1.</a:t>
            </a:r>
            <a:r>
              <a:rPr lang="en-IN" sz="2800" b="1" dirty="0"/>
              <a:t> </a:t>
            </a:r>
            <a:r>
              <a:rPr lang="en-IN" sz="2800" i="1" dirty="0"/>
              <a:t>A </a:t>
            </a:r>
            <a:r>
              <a:rPr lang="en-IN" sz="2800" dirty="0"/>
              <a:t>and </a:t>
            </a:r>
            <a:r>
              <a:rPr lang="en-IN" sz="2800" i="1" dirty="0"/>
              <a:t>B </a:t>
            </a:r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(3, 3)</a:t>
            </a:r>
          </a:p>
          <a:p>
            <a:r>
              <a:rPr lang="en-IN" sz="2800" b="1" dirty="0">
                <a:solidFill>
                  <a:schemeClr val="tx1"/>
                </a:solidFill>
                <a:latin typeface="Proxima Nova" panose="02000506030000020004"/>
              </a:rPr>
              <a:t>2.</a:t>
            </a:r>
            <a:r>
              <a:rPr lang="en-IN" sz="2800" b="1" dirty="0"/>
              <a:t> </a:t>
            </a:r>
            <a:r>
              <a:rPr lang="en-IN" sz="2800" i="1" dirty="0"/>
              <a:t>C </a:t>
            </a:r>
            <a:r>
              <a:rPr lang="en-IN" sz="2800" dirty="0"/>
              <a:t>and </a:t>
            </a:r>
            <a:r>
              <a:rPr lang="en-IN" sz="2800" i="1" dirty="0"/>
              <a:t>D </a:t>
            </a:r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(−2, 2)</a:t>
            </a:r>
          </a:p>
          <a:p>
            <a:r>
              <a:rPr lang="en-IN" sz="2800" b="1" dirty="0">
                <a:solidFill>
                  <a:schemeClr val="tx1"/>
                </a:solidFill>
                <a:latin typeface="Proxima Nova" panose="02000506030000020004"/>
              </a:rPr>
              <a:t>3.</a:t>
            </a:r>
            <a:r>
              <a:rPr lang="en-IN" sz="2800" b="1" dirty="0"/>
              <a:t> </a:t>
            </a:r>
            <a:r>
              <a:rPr lang="en-IN" sz="2800" i="1" dirty="0"/>
              <a:t>E </a:t>
            </a:r>
            <a:r>
              <a:rPr lang="en-IN" sz="2800" dirty="0"/>
              <a:t>and </a:t>
            </a:r>
            <a:r>
              <a:rPr lang="en-IN" sz="2800" i="1" dirty="0"/>
              <a:t>F </a:t>
            </a:r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(−1.5, −4)</a:t>
            </a:r>
          </a:p>
          <a:p>
            <a:r>
              <a:rPr lang="en-IN" sz="2800" b="1" dirty="0">
                <a:solidFill>
                  <a:schemeClr val="tx1"/>
                </a:solidFill>
                <a:latin typeface="Proxima Nova" panose="02000506030000020004"/>
              </a:rPr>
              <a:t>4.</a:t>
            </a:r>
            <a:r>
              <a:rPr lang="en-IN" sz="2800" b="1" dirty="0"/>
              <a:t> </a:t>
            </a:r>
            <a:r>
              <a:rPr lang="en-IN" sz="2800" i="1" dirty="0"/>
              <a:t>G </a:t>
            </a:r>
            <a:r>
              <a:rPr lang="en-IN" sz="2800" dirty="0"/>
              <a:t>and </a:t>
            </a:r>
            <a:r>
              <a:rPr lang="en-IN" sz="2800" i="1" dirty="0"/>
              <a:t>H </a:t>
            </a:r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(−4, 2)</a:t>
            </a:r>
          </a:p>
          <a:p>
            <a:r>
              <a:rPr lang="en-IN" sz="2800" b="1" dirty="0">
                <a:solidFill>
                  <a:schemeClr val="tx1"/>
                </a:solidFill>
                <a:latin typeface="Proxima Nova" panose="02000506030000020004"/>
              </a:rPr>
              <a:t>5.</a:t>
            </a:r>
            <a:r>
              <a:rPr lang="en-IN" sz="2800" b="1" dirty="0"/>
              <a:t> </a:t>
            </a:r>
            <a:r>
              <a:rPr lang="en-IN" sz="2800" i="1" dirty="0"/>
              <a:t>I </a:t>
            </a:r>
            <a:r>
              <a:rPr lang="en-IN" sz="2800" dirty="0"/>
              <a:t>and </a:t>
            </a:r>
            <a:r>
              <a:rPr lang="en-IN" sz="2800" i="1" dirty="0"/>
              <a:t>J </a:t>
            </a:r>
            <a:r>
              <a:rPr lang="en-IN" sz="2800" b="1" dirty="0">
                <a:solidFill>
                  <a:srgbClr val="FF0000"/>
                </a:solidFill>
                <a:latin typeface="Proxima Nova" panose="02000506030000020004"/>
              </a:rPr>
              <a:t>(2, −2)</a:t>
            </a:r>
            <a:endParaRPr lang="en-US" sz="2800" b="1" dirty="0">
              <a:solidFill>
                <a:srgbClr val="FF0000"/>
              </a:solidFill>
              <a:latin typeface="Proxima Nova" panose="0200050603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461" y="2221162"/>
            <a:ext cx="3550939" cy="35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28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6"/>
                <a:ext cx="5815584" cy="481170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chemeClr val="tx2"/>
                    </a:solidFill>
                  </a:rPr>
                  <a:t>The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, so the slope of a line perpendicular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is at (4, 7). Starting at the midpoint, use the slope to draw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 The point of intersection for the two perpendicular bisectors appears to be just below (0, 4).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6"/>
                <a:ext cx="5815584" cy="4811707"/>
              </a:xfrm>
              <a:prstGeom prst="rect">
                <a:avLst/>
              </a:prstGeom>
              <a:blipFill>
                <a:blip r:embed="rId3"/>
                <a:stretch>
                  <a:fillRect l="-2096" r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Perpendicular Bisectors in Design Problems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8E346-8B28-4FA0-BF7B-9C2E8D951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1790700"/>
            <a:ext cx="42767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53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11403577" cy="10591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Calculate the point of intersection using the equations of the two perpendicular bisectors.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Perpendicular Bisectors in Design Problems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7703573"/>
                  </p:ext>
                </p:extLst>
              </p:nvPr>
            </p:nvGraphicFramePr>
            <p:xfrm>
              <a:off x="459872" y="2653935"/>
              <a:ext cx="10952315" cy="328561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2050">
                      <a:extLst>
                        <a:ext uri="{9D8B030D-6E8A-4147-A177-3AD203B41FA5}">
                          <a16:colId xmlns:a16="http://schemas.microsoft.com/office/drawing/2014/main" val="2283393820"/>
                        </a:ext>
                      </a:extLst>
                    </a:gridCol>
                    <a:gridCol w="3562597">
                      <a:extLst>
                        <a:ext uri="{9D8B030D-6E8A-4147-A177-3AD203B41FA5}">
                          <a16:colId xmlns:a16="http://schemas.microsoft.com/office/drawing/2014/main" val="214793068"/>
                        </a:ext>
                      </a:extLst>
                    </a:gridCol>
                    <a:gridCol w="6127668">
                      <a:extLst>
                        <a:ext uri="{9D8B030D-6E8A-4147-A177-3AD203B41FA5}">
                          <a16:colId xmlns:a16="http://schemas.microsoft.com/office/drawing/2014/main" val="788344966"/>
                        </a:ext>
                      </a:extLst>
                    </a:gridCol>
                  </a:tblGrid>
                  <a:tr h="27257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− 7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Equation for the perpendicular bisector 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𝑄𝑅</m:t>
                                  </m:r>
                                </m:e>
                              </m:acc>
                            </m:oMath>
                          </a14:m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784988"/>
                      </a:ext>
                    </a:extLst>
                  </a:tr>
                  <a:tr h="25719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− 7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(0−4)</m:t>
                              </m:r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0 is the perpendicular bisector 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𝑃𝑅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dirty="0">
                              <a:solidFill>
                                <a:srgbClr val="0070C0"/>
                              </a:solidFill>
                            </a:rPr>
                            <a:t>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1775632"/>
                      </a:ext>
                    </a:extLst>
                  </a:tr>
                  <a:tr h="25763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− 7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Multiply.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3206283"/>
                      </a:ext>
                    </a:extLst>
                  </a:tr>
                  <a:tr h="25763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b="0" i="0" dirty="0">
                              <a:solidFill>
                                <a:schemeClr val="tx2"/>
                              </a:solidFill>
                              <a:latin typeface="+mj-lt"/>
                            </a:rPr>
                            <a:t>or</a:t>
                          </a:r>
                          <a:r>
                            <a:rPr lang="en-US" sz="2800" b="0" i="0" baseline="0" dirty="0">
                              <a:solidFill>
                                <a:schemeClr val="tx2"/>
                              </a:solidFill>
                              <a:latin typeface="+mj-lt"/>
                            </a:rPr>
                            <a:t> 3.8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Simplify.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5621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7703573"/>
                  </p:ext>
                </p:extLst>
              </p:nvPr>
            </p:nvGraphicFramePr>
            <p:xfrm>
              <a:off x="459872" y="2653935"/>
              <a:ext cx="10952315" cy="328561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2050">
                      <a:extLst>
                        <a:ext uri="{9D8B030D-6E8A-4147-A177-3AD203B41FA5}">
                          <a16:colId xmlns:a16="http://schemas.microsoft.com/office/drawing/2014/main" val="2283393820"/>
                        </a:ext>
                      </a:extLst>
                    </a:gridCol>
                    <a:gridCol w="3562597">
                      <a:extLst>
                        <a:ext uri="{9D8B030D-6E8A-4147-A177-3AD203B41FA5}">
                          <a16:colId xmlns:a16="http://schemas.microsoft.com/office/drawing/2014/main" val="214793068"/>
                        </a:ext>
                      </a:extLst>
                    </a:gridCol>
                    <a:gridCol w="6127668">
                      <a:extLst>
                        <a:ext uri="{9D8B030D-6E8A-4147-A177-3AD203B41FA5}">
                          <a16:colId xmlns:a16="http://schemas.microsoft.com/office/drawing/2014/main" val="788344966"/>
                        </a:ext>
                      </a:extLst>
                    </a:gridCol>
                  </a:tblGrid>
                  <a:tr h="94576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− 7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385" t="-6452" r="-171966" b="-25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728" t="-6452" b="-25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784988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− 7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385" t="-105769" r="-171966" b="-15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728" t="-105769" b="-15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1775632"/>
                      </a:ext>
                    </a:extLst>
                  </a:tr>
                  <a:tr h="697484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− 7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385" t="-281579" r="-171966" b="-1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Multiply.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3206283"/>
                      </a:ext>
                    </a:extLst>
                  </a:tr>
                  <a:tr h="697484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385" t="-378261" r="-171966" b="-1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Simplify.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56218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2549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5940927" cy="25910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This is close to my estimate of </a:t>
            </a:r>
            <a:br>
              <a:rPr lang="en-IN" sz="2800" dirty="0"/>
            </a:br>
            <a:r>
              <a:rPr lang="en-IN" sz="2800" dirty="0"/>
              <a:t>(0, 4), so it is reasonable for the </a:t>
            </a:r>
            <a:r>
              <a:rPr lang="en-IN" sz="2800" dirty="0" err="1"/>
              <a:t>circumcenter</a:t>
            </a:r>
            <a:r>
              <a:rPr lang="en-IN" sz="2800" dirty="0"/>
              <a:t>, and Alonzo’s fountain, to be located at (0, 3.8).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Perpendicular Bisectors in Design Problems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A43F0-BC51-4D30-833F-795B88786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1714500"/>
            <a:ext cx="42767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71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963270"/>
            <a:ext cx="8379328" cy="2335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 dirty="0"/>
              <a:t>Ask a classmate for feedback about your work. What could you do to improve the efficiency of your model or process?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Perpendicular Bisectors in Design Problems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77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1" y="1707846"/>
            <a:ext cx="7406640" cy="45799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  <a:br>
              <a:rPr lang="en-IN" sz="2800" b="1" dirty="0">
                <a:solidFill>
                  <a:schemeClr val="tx1"/>
                </a:solidFill>
              </a:rPr>
            </a:br>
            <a:r>
              <a:rPr lang="en-IN" sz="2800" b="1" dirty="0">
                <a:solidFill>
                  <a:schemeClr val="tx1"/>
                </a:solidFill>
              </a:rPr>
              <a:t>HOME IMPROVEMENT </a:t>
            </a:r>
            <a:r>
              <a:rPr lang="en-IN" sz="2800" dirty="0"/>
              <a:t>Lana wants to install a skylight in her bedroom. The section of roof where she plans to install the skylight has an incline and is triangular. The vertices of the roof are at </a:t>
            </a:r>
            <a:r>
              <a:rPr lang="en-IN" sz="2800" i="1" dirty="0"/>
              <a:t>X</a:t>
            </a:r>
            <a:r>
              <a:rPr lang="en-IN" sz="2800" dirty="0"/>
              <a:t>(2, 1), </a:t>
            </a:r>
            <a:r>
              <a:rPr lang="en-IN" sz="2800" i="1" dirty="0"/>
              <a:t>Y</a:t>
            </a:r>
            <a:r>
              <a:rPr lang="en-IN" sz="2800" dirty="0"/>
              <a:t>(7, 10), and </a:t>
            </a:r>
            <a:r>
              <a:rPr lang="en-IN" sz="2800" i="1" dirty="0"/>
              <a:t>Z</a:t>
            </a:r>
            <a:r>
              <a:rPr lang="en-IN" sz="2800" dirty="0"/>
              <a:t>(12, 1). Estimate where the </a:t>
            </a:r>
            <a:r>
              <a:rPr lang="en-IN" sz="2800" dirty="0" err="1"/>
              <a:t>center</a:t>
            </a:r>
            <a:r>
              <a:rPr lang="en-IN" sz="2800" dirty="0"/>
              <a:t> of the skylight should be located so that it is equidistant from the vertices of the roof. Then calculate the coordinates to the nearest tenth.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Perpendicular Bisectors in Design Problems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A665E67-6DC5-4E5C-A52F-55FCE1A74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74" y="2215579"/>
            <a:ext cx="283014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38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7406640" cy="40516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  <a:br>
              <a:rPr lang="en-IN" sz="2800" b="1" dirty="0">
                <a:solidFill>
                  <a:schemeClr val="tx1"/>
                </a:solidFill>
              </a:rPr>
            </a:br>
            <a:r>
              <a:rPr lang="en-IN" sz="2800" b="1" dirty="0">
                <a:solidFill>
                  <a:schemeClr val="tx1"/>
                </a:solidFill>
              </a:rPr>
              <a:t>HOME IMPROVEMENT </a:t>
            </a:r>
            <a:r>
              <a:rPr lang="en-IN" sz="2800" dirty="0"/>
              <a:t>Lana wants to install a skylight in her bedroom. The section of roof where she plans to install the skylight has an incline and is triangular. The vertices of the roof are at </a:t>
            </a:r>
            <a:r>
              <a:rPr lang="en-IN" sz="2800" i="1" dirty="0"/>
              <a:t>X</a:t>
            </a:r>
            <a:r>
              <a:rPr lang="en-IN" sz="2800" dirty="0"/>
              <a:t>(2, 1), </a:t>
            </a:r>
            <a:r>
              <a:rPr lang="en-IN" sz="2800" i="1" dirty="0"/>
              <a:t>Y</a:t>
            </a:r>
            <a:r>
              <a:rPr lang="en-IN" sz="2800" dirty="0"/>
              <a:t>(7, 10), and </a:t>
            </a:r>
            <a:r>
              <a:rPr lang="en-IN" sz="2800" i="1" dirty="0"/>
              <a:t>Z</a:t>
            </a:r>
            <a:r>
              <a:rPr lang="en-IN" sz="2800" dirty="0"/>
              <a:t>(12, 1). Estimate where the </a:t>
            </a:r>
            <a:r>
              <a:rPr lang="en-IN" sz="2800" dirty="0" err="1"/>
              <a:t>center</a:t>
            </a:r>
            <a:r>
              <a:rPr lang="en-IN" sz="2800" dirty="0"/>
              <a:t> of the skylight should be located so that it is equidistant from the vertices of the roof. Then calculate the coordinates to the nearest tenth.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Perpendicular Bisectors in Design Problems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28" y="2212848"/>
            <a:ext cx="2830143" cy="2926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ECF98-51D3-4C19-9F21-9D9676276E9B}"/>
              </a:ext>
            </a:extLst>
          </p:cNvPr>
          <p:cNvSpPr txBox="1"/>
          <p:nvPr/>
        </p:nvSpPr>
        <p:spPr>
          <a:xfrm>
            <a:off x="8355932" y="5138928"/>
            <a:ext cx="342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estimated: (7, 4)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calculated: (7, 4.1)</a:t>
            </a:r>
          </a:p>
        </p:txBody>
      </p:sp>
    </p:spTree>
    <p:extLst>
      <p:ext uri="{BB962C8B-B14F-4D97-AF65-F5344CB8AC3E}">
        <p14:creationId xmlns:p14="http://schemas.microsoft.com/office/powerpoint/2010/main" val="2446682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557125"/>
                <a:ext cx="10726684" cy="45979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Suppose you want to write the equation of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in slope-intercept form.</a:t>
                </a: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1.</a:t>
                </a:r>
                <a:r>
                  <a:rPr lang="en-IN" sz="2800" b="1" dirty="0"/>
                  <a:t> </a:t>
                </a:r>
                <a:r>
                  <a:rPr lang="en-IN" sz="2800" dirty="0"/>
                  <a:t>What steps would you follow?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557125"/>
                <a:ext cx="10726684" cy="4597951"/>
              </a:xfrm>
              <a:prstGeom prst="rect">
                <a:avLst/>
              </a:prstGeom>
              <a:blipFill>
                <a:blip r:embed="rId3"/>
                <a:stretch>
                  <a:fillRect l="-1136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810" y="2486118"/>
            <a:ext cx="3820590" cy="34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2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557125"/>
                <a:ext cx="10726684" cy="92899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Suppose you want to write the equation of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in slope-intercept form.</a:t>
                </a:r>
              </a:p>
              <a:p>
                <a:pPr marL="401638" indent="-401638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What is the equation of the</a:t>
                </a:r>
                <a:br>
                  <a:rPr lang="en-IN" sz="2800" dirty="0">
                    <a:solidFill>
                      <a:schemeClr val="tx2"/>
                    </a:solidFill>
                  </a:rPr>
                </a:br>
                <a:r>
                  <a:rPr lang="en-IN" sz="2800" dirty="0">
                    <a:solidFill>
                      <a:schemeClr val="tx2"/>
                    </a:solidFill>
                  </a:rPr>
                  <a:t>perpendicular bisector?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557125"/>
                <a:ext cx="10726684" cy="928993"/>
              </a:xfrm>
              <a:prstGeom prst="rect">
                <a:avLst/>
              </a:prstGeom>
              <a:blipFill>
                <a:blip r:embed="rId3"/>
                <a:stretch>
                  <a:fillRect l="-1136" t="-6536" b="-1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810" y="2486118"/>
            <a:ext cx="3820590" cy="34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97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557125"/>
                <a:ext cx="10726684" cy="155786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Suppose you want to write the equation of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in slope-intercept form.</a:t>
                </a:r>
              </a:p>
              <a:p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1.</a:t>
                </a:r>
                <a:r>
                  <a:rPr lang="en-IN" sz="2800" b="1" dirty="0"/>
                  <a:t> </a:t>
                </a:r>
                <a:r>
                  <a:rPr lang="en-IN" sz="2800" dirty="0"/>
                  <a:t>What steps would you follow?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557125"/>
                <a:ext cx="10726684" cy="1557869"/>
              </a:xfrm>
              <a:prstGeom prst="rect">
                <a:avLst/>
              </a:prstGeom>
              <a:blipFill>
                <a:blip r:embed="rId3"/>
                <a:stretch>
                  <a:fillRect l="-1136" t="-3906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872" y="3278280"/>
                <a:ext cx="7069084" cy="3110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>
                    <a:solidFill>
                      <a:srgbClr val="FF0000"/>
                    </a:solidFill>
                  </a:rPr>
                  <a:t>1. Find the midpoint and 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363538" indent="-363538"/>
                <a:r>
                  <a:rPr lang="en-IN" sz="2800" dirty="0">
                    <a:solidFill>
                      <a:srgbClr val="FF0000"/>
                    </a:solidFill>
                  </a:rPr>
                  <a:t>2. Write the equation in point-slope form of the line through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IN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IN" sz="2800" dirty="0">
                    <a:solidFill>
                      <a:srgbClr val="FF0000"/>
                    </a:solidFill>
                  </a:rPr>
                  <a:t>with the negative reciprocal of the slope you found.</a:t>
                </a:r>
              </a:p>
              <a:p>
                <a:pPr marL="363538" indent="-363538"/>
                <a:r>
                  <a:rPr lang="en-IN" sz="2800" dirty="0">
                    <a:solidFill>
                      <a:srgbClr val="FF0000"/>
                    </a:solidFill>
                  </a:rPr>
                  <a:t>3. Write the equation in slope-intercept form.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278280"/>
                <a:ext cx="7069084" cy="3110339"/>
              </a:xfrm>
              <a:prstGeom prst="rect">
                <a:avLst/>
              </a:prstGeom>
              <a:blipFill>
                <a:blip r:embed="rId5"/>
                <a:stretch>
                  <a:fillRect l="-1724" t="-2157" r="-603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E65D2B8-D830-4A73-B49D-BD90C87EE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810" y="2486118"/>
            <a:ext cx="3820590" cy="34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4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557125"/>
                <a:ext cx="10726684" cy="92899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Suppose you want to write the equation of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IN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in slope-intercept form.</a:t>
                </a:r>
              </a:p>
              <a:p>
                <a:pPr marL="401638" indent="-401638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What is the equation of the</a:t>
                </a:r>
                <a:br>
                  <a:rPr lang="en-IN" sz="2800" dirty="0">
                    <a:solidFill>
                      <a:schemeClr val="tx2"/>
                    </a:solidFill>
                  </a:rPr>
                </a:br>
                <a:r>
                  <a:rPr lang="en-IN" sz="2800" dirty="0">
                    <a:solidFill>
                      <a:schemeClr val="tx2"/>
                    </a:solidFill>
                  </a:rPr>
                  <a:t>perpendicular bisector?</a:t>
                </a:r>
              </a:p>
              <a:p>
                <a:pPr marL="401638" indent="-401638"/>
                <a:r>
                  <a:rPr lang="en-IN" sz="2800" dirty="0"/>
                  <a:t>	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y </a:t>
                </a:r>
                <a:r>
                  <a:rPr lang="en-IN" sz="2800" dirty="0">
                    <a:solidFill>
                      <a:srgbClr val="FF0000"/>
                    </a:solidFill>
                  </a:rPr>
                  <a:t>= −7</a:t>
                </a:r>
                <a:r>
                  <a:rPr lang="en-IN" sz="28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2800" dirty="0">
                    <a:solidFill>
                      <a:srgbClr val="FF0000"/>
                    </a:solidFill>
                  </a:rPr>
                  <a:t>+ 65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557125"/>
                <a:ext cx="10726684" cy="928993"/>
              </a:xfrm>
              <a:prstGeom prst="rect">
                <a:avLst/>
              </a:prstGeom>
              <a:blipFill>
                <a:blip r:embed="rId3"/>
                <a:stretch>
                  <a:fillRect l="-1136" t="-6536" b="-189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810" y="2486118"/>
            <a:ext cx="3820590" cy="34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2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10058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N" sz="2800" b="1" dirty="0"/>
              <a:t>MA.912.GR.1.1 </a:t>
            </a:r>
            <a:r>
              <a:rPr lang="en-IN" sz="2800" dirty="0">
                <a:solidFill>
                  <a:schemeClr val="tx2"/>
                </a:solidFill>
              </a:rPr>
              <a:t>Prove relationships and theorems about lines and angles. Solve mathematical and real-world problems involving postulates, relationships and theorems of lines and angles.</a:t>
            </a:r>
          </a:p>
          <a:p>
            <a:pPr>
              <a:spcBef>
                <a:spcPts val="1200"/>
              </a:spcBef>
            </a:pPr>
            <a:r>
              <a:rPr lang="en-IN" sz="2800" b="1" dirty="0"/>
              <a:t>MA.912.GR.3.3 </a:t>
            </a:r>
            <a:r>
              <a:rPr lang="en-IN" sz="2800" dirty="0">
                <a:solidFill>
                  <a:schemeClr val="tx2"/>
                </a:solidFill>
              </a:rPr>
              <a:t>Use coordinate geometry to solve mathematical and real-world geometric problems involving lines, circles, triangles and quadrilaterals.</a:t>
            </a:r>
          </a:p>
          <a:p>
            <a:pPr>
              <a:spcBef>
                <a:spcPts val="1200"/>
              </a:spcBef>
            </a:pPr>
            <a:r>
              <a:rPr lang="en-IN" sz="2800" b="1" dirty="0"/>
              <a:t>MA.912.GR.5.2 </a:t>
            </a:r>
            <a:r>
              <a:rPr lang="en-IN" sz="2800" dirty="0">
                <a:solidFill>
                  <a:schemeClr val="tx2"/>
                </a:solidFill>
              </a:rPr>
              <a:t>Construct the bisector of a segment or an angle, including the perpendicular bisector of a line segment.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7264249" cy="115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MA.K12.MTR.3.1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Complete tasks with mathematical fluency.</a:t>
            </a:r>
          </a:p>
          <a:p>
            <a:pPr fontAlgn="t"/>
            <a:endParaRPr lang="en-US" sz="2800" b="1" dirty="0"/>
          </a:p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MA.K12.MTR.6.1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Assess the reasonableness of solutions.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465799"/>
            <a:ext cx="9827127" cy="4704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chemeClr val="tx1"/>
                </a:solidFill>
              </a:rPr>
              <a:t>Content Objective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dirty="0"/>
              <a:t>Students solve problems using perpendicular bisectors in triangles.</a:t>
            </a:r>
            <a:br>
              <a:rPr lang="en-US" sz="2800" dirty="0"/>
            </a:br>
            <a:endParaRPr lang="en-US" sz="2800" dirty="0"/>
          </a:p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chemeClr val="tx1"/>
                </a:solidFill>
              </a:rPr>
              <a:t>Language Objectives</a:t>
            </a:r>
          </a:p>
          <a:p>
            <a:pPr marL="291600" indent="-291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Students talk about solving problems involving perpendicular bisectors and the circumcenter of a triangle using </a:t>
            </a:r>
            <a:r>
              <a:rPr lang="en-US" sz="2800" i="1" dirty="0"/>
              <a:t>will </a:t>
            </a:r>
            <a:r>
              <a:rPr lang="en-US" sz="2800" dirty="0"/>
              <a:t>and </a:t>
            </a:r>
            <a:r>
              <a:rPr lang="en-US" sz="2800" i="1" dirty="0"/>
              <a:t>would</a:t>
            </a:r>
            <a:r>
              <a:rPr lang="en-US" sz="2800" dirty="0"/>
              <a:t>.</a:t>
            </a:r>
          </a:p>
          <a:p>
            <a:pPr marL="291600" indent="-291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To support sense-making, students participate in MLR2: Collect and Display.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83C32D9-A995-46C7-8658-D653CDD4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89" y="0"/>
            <a:ext cx="9565377" cy="65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8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379327" cy="3740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A </a:t>
            </a:r>
            <a:r>
              <a:rPr lang="en-IN" sz="2800" b="1" dirty="0">
                <a:solidFill>
                  <a:schemeClr val="tx1"/>
                </a:solidFill>
              </a:rPr>
              <a:t>perpendicular bisector</a:t>
            </a:r>
            <a:r>
              <a:rPr lang="en-IN" sz="2800" b="1" dirty="0"/>
              <a:t> </a:t>
            </a:r>
            <a:r>
              <a:rPr lang="en-IN" sz="2800" dirty="0"/>
              <a:t>is a line, segment, or ray that passes through the midpoint of a segment and is perpendicular to that segment.</a:t>
            </a:r>
          </a:p>
          <a:p>
            <a:r>
              <a:rPr lang="en-IN" sz="2800" dirty="0"/>
              <a:t>You can use various tools to construct the perpendicular bisector of a segment. To use string, start by wrapping the end of the string around a pencil. Use a thumbtack to fix the string to a point.</a:t>
            </a:r>
            <a:endParaRPr lang="en-US" sz="280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Perpendicular Bisectors of Segments</a:t>
            </a:r>
          </a:p>
        </p:txBody>
      </p:sp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004760" cy="5959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Construction:</a:t>
            </a:r>
            <a:r>
              <a:rPr lang="en-IN" sz="2800" b="1" dirty="0"/>
              <a:t> Perpendicular Bisector of a Segment</a:t>
            </a:r>
            <a:endParaRPr lang="en-IN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Perpendicular Bisectors of Segments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873" y="2552035"/>
                <a:ext cx="64008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97025" indent="-1597025"/>
                <a:r>
                  <a:rPr lang="en-IN" sz="2800" b="1" dirty="0"/>
                  <a:t>STEP 1</a:t>
                </a:r>
                <a:r>
                  <a:rPr lang="en-US" sz="2800" b="1" dirty="0"/>
                  <a:t> 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Draw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IN" sz="2800" b="1" dirty="0">
                    <a:solidFill>
                      <a:schemeClr val="tx1"/>
                    </a:solidFill>
                  </a:rPr>
                  <a:t>. Place a thumbtack on 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A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and draw a large arc through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IN" sz="2800" b="1" dirty="0">
                    <a:solidFill>
                      <a:schemeClr val="tx1"/>
                    </a:solidFill>
                  </a:rPr>
                  <a:t>. Repeat for </a:t>
                </a:r>
                <a:r>
                  <a:rPr lang="en-IN" sz="2800" b="1" i="1" dirty="0">
                    <a:solidFill>
                      <a:schemeClr val="tx1"/>
                    </a:solidFill>
                  </a:rPr>
                  <a:t>B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.</a:t>
                </a:r>
                <a:endParaRPr lang="en-IN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2552035"/>
                <a:ext cx="6400800" cy="2677656"/>
              </a:xfrm>
              <a:prstGeom prst="rect">
                <a:avLst/>
              </a:prstGeom>
              <a:blipFill>
                <a:blip r:embed="rId2"/>
                <a:stretch>
                  <a:fillRect l="-1905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13EB2AC-897D-4BB3-BEB4-23B3C112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94" y="2552035"/>
            <a:ext cx="22479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1221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0EC8B5-3819-4979-9120-C477F29E8895}">
  <ds:schemaRefs>
    <ds:schemaRef ds:uri="http://purl.org/dc/terms/"/>
    <ds:schemaRef ds:uri="9450ef5d-1a70-432a-a187-b784c13ee2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93ED02-505A-43F3-B6B2-309DE2AE5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8657</TotalTime>
  <Words>2043</Words>
  <Application>Microsoft Office PowerPoint</Application>
  <PresentationFormat>Widescreen</PresentationFormat>
  <Paragraphs>211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Proxima 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133</cp:revision>
  <cp:lastPrinted>2018-08-01T21:17:27Z</cp:lastPrinted>
  <dcterms:created xsi:type="dcterms:W3CDTF">2020-09-17T18:06:02Z</dcterms:created>
  <dcterms:modified xsi:type="dcterms:W3CDTF">2023-11-15T12:38:08Z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