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32"/>
  </p:notesMasterIdLst>
  <p:handoutMasterIdLst>
    <p:handoutMasterId r:id="rId33"/>
  </p:handoutMasterIdLst>
  <p:sldIdLst>
    <p:sldId id="327" r:id="rId6"/>
    <p:sldId id="261" r:id="rId7"/>
    <p:sldId id="303" r:id="rId8"/>
    <p:sldId id="377" r:id="rId9"/>
    <p:sldId id="304" r:id="rId10"/>
    <p:sldId id="305" r:id="rId11"/>
    <p:sldId id="259" r:id="rId12"/>
    <p:sldId id="332" r:id="rId13"/>
    <p:sldId id="333" r:id="rId14"/>
    <p:sldId id="272" r:id="rId15"/>
    <p:sldId id="282" r:id="rId16"/>
    <p:sldId id="307" r:id="rId17"/>
    <p:sldId id="378" r:id="rId18"/>
    <p:sldId id="335" r:id="rId19"/>
    <p:sldId id="336" r:id="rId20"/>
    <p:sldId id="338" r:id="rId21"/>
    <p:sldId id="339" r:id="rId22"/>
    <p:sldId id="337" r:id="rId23"/>
    <p:sldId id="340" r:id="rId24"/>
    <p:sldId id="341" r:id="rId25"/>
    <p:sldId id="342" r:id="rId26"/>
    <p:sldId id="343" r:id="rId27"/>
    <p:sldId id="284" r:id="rId28"/>
    <p:sldId id="379" r:id="rId29"/>
    <p:sldId id="344" r:id="rId30"/>
    <p:sldId id="345" r:id="rId3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20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30"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3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Schilling, Kate" initials="SK" lastIdx="7" clrIdx="1">
    <p:extLst>
      <p:ext uri="{19B8F6BF-5375-455C-9EA6-DF929625EA0E}">
        <p15:presenceInfo xmlns:p15="http://schemas.microsoft.com/office/powerpoint/2012/main" userId="S::Kate.Schilling@mheducation.com::208af9e5-fb00-4cc1-af35-d15ed655bb62" providerId="AD"/>
      </p:ext>
    </p:extLst>
  </p:cmAuthor>
  <p:cmAuthor id="3" name="Justus, Joseph" initials="JJ" lastIdx="1" clrIdx="2">
    <p:extLst>
      <p:ext uri="{19B8F6BF-5375-455C-9EA6-DF929625EA0E}">
        <p15:presenceInfo xmlns:p15="http://schemas.microsoft.com/office/powerpoint/2012/main" userId="S::joseph.justus@mheducation.com::c36d40d1-f060-4972-8bd9-850308908a0f" providerId="AD"/>
      </p:ext>
    </p:extLst>
  </p:cmAuthor>
  <p:cmAuthor id="4" name="Gowthami D" initials="GD" lastIdx="8" clrIdx="3">
    <p:extLst>
      <p:ext uri="{19B8F6BF-5375-455C-9EA6-DF929625EA0E}">
        <p15:presenceInfo xmlns:p15="http://schemas.microsoft.com/office/powerpoint/2012/main" userId="S::D.Gowthami@spi-global.com::66d66eb3-f333-4bee-83bc-5dd82344484a" providerId="AD"/>
      </p:ext>
    </p:extLst>
  </p:cmAuthor>
  <p:cmAuthor id="5" name="Oxley, Angela" initials="OA" lastIdx="7" clrIdx="4">
    <p:extLst>
      <p:ext uri="{19B8F6BF-5375-455C-9EA6-DF929625EA0E}">
        <p15:presenceInfo xmlns:p15="http://schemas.microsoft.com/office/powerpoint/2012/main" userId="S::angela.oxley@mheducation.com::2701a8e4-ff8b-43b5-b1ab-b049b2cef046" providerId="AD"/>
      </p:ext>
    </p:extLst>
  </p:cmAuthor>
  <p:cmAuthor id="6" name="Joel B" initials="JB" lastIdx="1" clrIdx="5">
    <p:extLst>
      <p:ext uri="{19B8F6BF-5375-455C-9EA6-DF929625EA0E}">
        <p15:presenceInfo xmlns:p15="http://schemas.microsoft.com/office/powerpoint/2012/main" userId="S::joel.benjamin@spi-global.com::95ddb632-f0c2-46ff-aefc-0c5d5f4a0b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9"/>
    <a:srgbClr val="00C7C3"/>
    <a:srgbClr val="02F0DE"/>
    <a:srgbClr val="33F0E1"/>
    <a:srgbClr val="33175A"/>
    <a:srgbClr val="FFB600"/>
    <a:srgbClr val="01708C"/>
    <a:srgbClr val="692146"/>
    <a:srgbClr val="720F11"/>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9" d="100"/>
          <a:sy n="59" d="100"/>
        </p:scale>
        <p:origin x="964" y="60"/>
      </p:cViewPr>
      <p:guideLst>
        <p:guide pos="1512"/>
        <p:guide orient="horz" pos="3024"/>
        <p:guide orient="horz" pos="384"/>
        <p:guide orient="horz" pos="2520"/>
        <p:guide orient="horz" pos="1200"/>
        <p:guide orient="horz" pos="1680"/>
        <p:guide orient="horz" pos="3432"/>
        <p:guide orient="horz" pos="3120"/>
        <p:guide pos="30"/>
        <p:guide pos="384"/>
        <p:guide pos="6480"/>
        <p:guide pos="2597"/>
        <p:guide pos="288"/>
        <p:guide orient="horz" pos="2160"/>
        <p:guide orient="horz" pos="216"/>
        <p:guide orient="horz" pos="936"/>
        <p:guide pos="4368"/>
        <p:guide pos="7296"/>
        <p:guide pos="3288"/>
        <p:guide pos="5904"/>
        <p:guide pos="5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10/22/2023</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10/22/2023</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139422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a:solidFill>
                  <a:srgbClr val="FF0000"/>
                </a:solidFill>
              </a:rPr>
              <a:t>reflection in the line </a:t>
            </a:r>
            <a:r>
              <a:rPr lang="en-IN" sz="1200" i="1">
                <a:solidFill>
                  <a:srgbClr val="FF0000"/>
                </a:solidFill>
              </a:rPr>
              <a:t>x </a:t>
            </a:r>
            <a:r>
              <a:rPr lang="en-IN" sz="1200">
                <a:solidFill>
                  <a:srgbClr val="FF0000"/>
                </a:solidFill>
              </a:rPr>
              <a:t>= 3</a:t>
            </a:r>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a:p>
        </p:txBody>
      </p:sp>
    </p:spTree>
    <p:extLst>
      <p:ext uri="{BB962C8B-B14F-4D97-AF65-F5344CB8AC3E}">
        <p14:creationId xmlns:p14="http://schemas.microsoft.com/office/powerpoint/2010/main" val="6274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a:p>
        </p:txBody>
      </p:sp>
    </p:spTree>
    <p:extLst>
      <p:ext uri="{BB962C8B-B14F-4D97-AF65-F5344CB8AC3E}">
        <p14:creationId xmlns:p14="http://schemas.microsoft.com/office/powerpoint/2010/main" val="328715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a:p>
        </p:txBody>
      </p:sp>
    </p:spTree>
    <p:extLst>
      <p:ext uri="{BB962C8B-B14F-4D97-AF65-F5344CB8AC3E}">
        <p14:creationId xmlns:p14="http://schemas.microsoft.com/office/powerpoint/2010/main" val="19211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a:p>
        </p:txBody>
      </p:sp>
    </p:spTree>
    <p:extLst>
      <p:ext uri="{BB962C8B-B14F-4D97-AF65-F5344CB8AC3E}">
        <p14:creationId xmlns:p14="http://schemas.microsoft.com/office/powerpoint/2010/main" val="219731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a:solidFill>
                  <a:srgbClr val="FF0000"/>
                </a:solidFill>
              </a:rPr>
              <a:t>A'</a:t>
            </a:r>
            <a:r>
              <a:rPr lang="en-IN" sz="1200">
                <a:solidFill>
                  <a:srgbClr val="FF0000"/>
                </a:solidFill>
              </a:rPr>
              <a:t>(0, 2), </a:t>
            </a:r>
            <a:r>
              <a:rPr lang="en-IN" sz="1200" i="1">
                <a:solidFill>
                  <a:srgbClr val="FF0000"/>
                </a:solidFill>
              </a:rPr>
              <a:t>B'</a:t>
            </a:r>
            <a:r>
              <a:rPr lang="en-IN" sz="1200">
                <a:solidFill>
                  <a:srgbClr val="FF0000"/>
                </a:solidFill>
              </a:rPr>
              <a:t>(−3, 4), </a:t>
            </a:r>
            <a:r>
              <a:rPr lang="en-IN" sz="1200" i="1">
                <a:solidFill>
                  <a:srgbClr val="FF0000"/>
                </a:solidFill>
              </a:rPr>
              <a:t>C'</a:t>
            </a:r>
            <a:r>
              <a:rPr lang="en-IN" sz="1200">
                <a:solidFill>
                  <a:srgbClr val="FF0000"/>
                </a:solidFill>
              </a:rPr>
              <a:t>(−4, 2), </a:t>
            </a:r>
            <a:r>
              <a:rPr lang="en-IN" sz="1200" i="1">
                <a:solidFill>
                  <a:srgbClr val="FF0000"/>
                </a:solidFill>
              </a:rPr>
              <a:t>D'</a:t>
            </a:r>
            <a:r>
              <a:rPr lang="en-IN" sz="1200">
                <a:solidFill>
                  <a:srgbClr val="FF0000"/>
                </a:solidFill>
              </a:rPr>
              <a:t>(-3, 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a:solidFill>
                  <a:srgbClr val="FF0000"/>
                </a:solidFill>
              </a:rPr>
              <a:t>A'</a:t>
            </a:r>
            <a:r>
              <a:rPr lang="en-IN" sz="1200">
                <a:solidFill>
                  <a:srgbClr val="FF0000"/>
                </a:solidFill>
              </a:rPr>
              <a:t>(0, 0), </a:t>
            </a:r>
            <a:r>
              <a:rPr lang="en-IN" sz="1200" i="1">
                <a:solidFill>
                  <a:srgbClr val="FF0000"/>
                </a:solidFill>
              </a:rPr>
              <a:t>B'</a:t>
            </a:r>
            <a:r>
              <a:rPr lang="en-IN" sz="1200">
                <a:solidFill>
                  <a:srgbClr val="FF0000"/>
                </a:solidFill>
              </a:rPr>
              <a:t>(3, −2), </a:t>
            </a:r>
            <a:r>
              <a:rPr lang="en-IN" sz="1200" i="1">
                <a:solidFill>
                  <a:srgbClr val="FF0000"/>
                </a:solidFill>
              </a:rPr>
              <a:t>C'</a:t>
            </a:r>
            <a:r>
              <a:rPr lang="en-IN" sz="1200">
                <a:solidFill>
                  <a:srgbClr val="FF0000"/>
                </a:solidFill>
              </a:rPr>
              <a:t>(4, 0), </a:t>
            </a:r>
            <a:r>
              <a:rPr lang="en-IN" sz="1200" i="1">
                <a:solidFill>
                  <a:srgbClr val="FF0000"/>
                </a:solidFill>
              </a:rPr>
              <a:t>D'</a:t>
            </a:r>
            <a:r>
              <a:rPr lang="en-IN" sz="1200">
                <a:solidFill>
                  <a:srgbClr val="FF0000"/>
                </a:solidFill>
              </a:rPr>
              <a:t>(3, 2)</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a:solidFill>
                  <a:srgbClr val="FF0000"/>
                </a:solidFill>
              </a:rPr>
              <a:t>A'</a:t>
            </a:r>
            <a:r>
              <a:rPr lang="en-IN" sz="1200">
                <a:solidFill>
                  <a:srgbClr val="FF0000"/>
                </a:solidFill>
              </a:rPr>
              <a:t>(2, 0), </a:t>
            </a:r>
            <a:r>
              <a:rPr lang="en-IN" sz="1200" i="1">
                <a:solidFill>
                  <a:srgbClr val="FF0000"/>
                </a:solidFill>
              </a:rPr>
              <a:t>B'</a:t>
            </a:r>
            <a:r>
              <a:rPr lang="en-IN" sz="1200">
                <a:solidFill>
                  <a:srgbClr val="FF0000"/>
                </a:solidFill>
              </a:rPr>
              <a:t>(4, 3), </a:t>
            </a:r>
            <a:r>
              <a:rPr lang="en-IN" sz="1200" i="1">
                <a:solidFill>
                  <a:srgbClr val="FF0000"/>
                </a:solidFill>
              </a:rPr>
              <a:t>C'</a:t>
            </a:r>
            <a:r>
              <a:rPr lang="en-IN" sz="1200">
                <a:solidFill>
                  <a:srgbClr val="FF0000"/>
                </a:solidFill>
              </a:rPr>
              <a:t>(2, 4), </a:t>
            </a:r>
            <a:r>
              <a:rPr lang="en-IN" sz="1200" i="1">
                <a:solidFill>
                  <a:srgbClr val="FF0000"/>
                </a:solidFill>
              </a:rPr>
              <a:t>D'</a:t>
            </a:r>
            <a:r>
              <a:rPr lang="en-IN" sz="1200">
                <a:solidFill>
                  <a:srgbClr val="FF0000"/>
                </a:solidFill>
              </a:rPr>
              <a:t>(0, 3)</a:t>
            </a:r>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a:p>
        </p:txBody>
      </p:sp>
    </p:spTree>
    <p:extLst>
      <p:ext uri="{BB962C8B-B14F-4D97-AF65-F5344CB8AC3E}">
        <p14:creationId xmlns:p14="http://schemas.microsoft.com/office/powerpoint/2010/main" val="180071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10/22/2023</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7116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8346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a:solidFill>
                  <a:schemeClr val="tx2"/>
                </a:solidFill>
                <a:latin typeface="Arial" panose="020B0604020202020204" pitchFamily="34" charset="0"/>
                <a:cs typeface="Arial" panose="020B0604020202020204" pitchFamily="34" charset="0"/>
              </a:rPr>
              <a:t>Reflections</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 id="2147483684" r:id="rId3"/>
    <p:sldLayoutId id="2147483685"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Section 4-1 Reflections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map&#10;&#10;Description generated with very high confidence">
            <a:extLst>
              <a:ext uri="{FF2B5EF4-FFF2-40B4-BE49-F238E27FC236}">
                <a16:creationId xmlns:a16="http://schemas.microsoft.com/office/drawing/2014/main" id="{4F76083F-1C5E-4B30-B8FE-72D87E71AB64}"/>
              </a:ext>
            </a:extLst>
          </p:cNvPr>
          <p:cNvPicPr>
            <a:picLocks noChangeAspect="1"/>
          </p:cNvPicPr>
          <p:nvPr/>
        </p:nvPicPr>
        <p:blipFill>
          <a:blip r:embed="rId2"/>
          <a:stretch>
            <a:fillRect/>
          </a:stretch>
        </p:blipFill>
        <p:spPr>
          <a:xfrm>
            <a:off x="1093695" y="470087"/>
            <a:ext cx="10148045" cy="5720602"/>
          </a:xfrm>
          <a:prstGeom prst="rect">
            <a:avLst/>
          </a:prstGeom>
        </p:spPr>
      </p:pic>
    </p:spTree>
    <p:extLst>
      <p:ext uri="{BB962C8B-B14F-4D97-AF65-F5344CB8AC3E}">
        <p14:creationId xmlns:p14="http://schemas.microsoft.com/office/powerpoint/2010/main" val="277612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A close up of a tiled wall&#10;&#10;Description generated with high confidence">
            <a:extLst>
              <a:ext uri="{FF2B5EF4-FFF2-40B4-BE49-F238E27FC236}">
                <a16:creationId xmlns:a16="http://schemas.microsoft.com/office/drawing/2014/main" id="{B9390A71-7D63-4813-A8A2-251162AF7E49}"/>
              </a:ext>
            </a:extLst>
          </p:cNvPr>
          <p:cNvPicPr>
            <a:picLocks noChangeAspect="1"/>
          </p:cNvPicPr>
          <p:nvPr/>
        </p:nvPicPr>
        <p:blipFill>
          <a:blip r:embed="rId2"/>
          <a:stretch>
            <a:fillRect/>
          </a:stretch>
        </p:blipFill>
        <p:spPr>
          <a:xfrm>
            <a:off x="2384055" y="-571050"/>
            <a:ext cx="7682001" cy="7757144"/>
          </a:xfrm>
          <a:prstGeom prst="rect">
            <a:avLst/>
          </a:prstGeom>
        </p:spPr>
      </p:pic>
      <p:cxnSp>
        <p:nvCxnSpPr>
          <p:cNvPr id="15" name="Straight Arrow Connector 14">
            <a:extLst>
              <a:ext uri="{FF2B5EF4-FFF2-40B4-BE49-F238E27FC236}">
                <a16:creationId xmlns:a16="http://schemas.microsoft.com/office/drawing/2014/main" id="{17EEB838-78BD-4958-8CAF-FF07F0368EDD}"/>
              </a:ext>
            </a:extLst>
          </p:cNvPr>
          <p:cNvCxnSpPr/>
          <p:nvPr/>
        </p:nvCxnSpPr>
        <p:spPr>
          <a:xfrm>
            <a:off x="2850132" y="99204"/>
            <a:ext cx="6935278" cy="6887293"/>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3D36C9C-4221-4453-85D1-659CA948D96B}"/>
              </a:ext>
            </a:extLst>
          </p:cNvPr>
          <p:cNvCxnSpPr>
            <a:cxnSpLocks/>
          </p:cNvCxnSpPr>
          <p:nvPr/>
        </p:nvCxnSpPr>
        <p:spPr>
          <a:xfrm flipH="1">
            <a:off x="2599067" y="-238305"/>
            <a:ext cx="7076356" cy="7095046"/>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9C95E4D-1DE3-4D77-9624-46C500B99A7D}"/>
              </a:ext>
            </a:extLst>
          </p:cNvPr>
          <p:cNvSpPr txBox="1"/>
          <p:nvPr/>
        </p:nvSpPr>
        <p:spPr>
          <a:xfrm>
            <a:off x="3961501" y="1063026"/>
            <a:ext cx="96202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Y = - x</a:t>
            </a:r>
          </a:p>
        </p:txBody>
      </p:sp>
      <p:sp>
        <p:nvSpPr>
          <p:cNvPr id="18" name="TextBox 17">
            <a:extLst>
              <a:ext uri="{FF2B5EF4-FFF2-40B4-BE49-F238E27FC236}">
                <a16:creationId xmlns:a16="http://schemas.microsoft.com/office/drawing/2014/main" id="{C9ACE76F-5972-47B3-A696-D1869491A7BB}"/>
              </a:ext>
            </a:extLst>
          </p:cNvPr>
          <p:cNvSpPr txBox="1"/>
          <p:nvPr/>
        </p:nvSpPr>
        <p:spPr>
          <a:xfrm>
            <a:off x="8752395" y="432040"/>
            <a:ext cx="96202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Y = x</a:t>
            </a:r>
          </a:p>
        </p:txBody>
      </p:sp>
    </p:spTree>
    <p:extLst>
      <p:ext uri="{BB962C8B-B14F-4D97-AF65-F5344CB8AC3E}">
        <p14:creationId xmlns:p14="http://schemas.microsoft.com/office/powerpoint/2010/main" val="54781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Reflection in a Horizontal or Vertical Line</a:t>
            </a:r>
            <a:endParaRPr lang="en-US" sz="2800" b="0">
              <a:solidFill>
                <a:schemeClr val="tx1"/>
              </a:solidFill>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823966"/>
                <a:ext cx="8379327" cy="396136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Consider quadrilateral </a:t>
                </a:r>
                <a:r>
                  <a:rPr lang="en-IN" sz="2800" b="1" i="1" dirty="0">
                    <a:solidFill>
                      <a:schemeClr val="tx1"/>
                    </a:solidFill>
                  </a:rPr>
                  <a:t>RSTV </a:t>
                </a:r>
                <a:r>
                  <a:rPr lang="en-IN" sz="2800" b="1" dirty="0">
                    <a:solidFill>
                      <a:schemeClr val="tx1"/>
                    </a:solidFill>
                  </a:rPr>
                  <a:t>with vertices at </a:t>
                </a:r>
                <a:r>
                  <a:rPr lang="en-IN" sz="2800" b="1" i="1" dirty="0">
                    <a:solidFill>
                      <a:schemeClr val="tx1"/>
                    </a:solidFill>
                  </a:rPr>
                  <a:t>R</a:t>
                </a:r>
                <a:r>
                  <a:rPr lang="en-IN" sz="2800" b="1" dirty="0">
                    <a:solidFill>
                      <a:schemeClr val="tx1"/>
                    </a:solidFill>
                  </a:rPr>
                  <a:t>(2, 1), </a:t>
                </a:r>
                <a:r>
                  <a:rPr lang="en-IN" sz="2800" b="1" i="1" dirty="0">
                    <a:solidFill>
                      <a:schemeClr val="tx1"/>
                    </a:solidFill>
                  </a:rPr>
                  <a:t>S</a:t>
                </a:r>
                <a:r>
                  <a:rPr lang="en-IN" sz="2800" b="1" dirty="0">
                    <a:solidFill>
                      <a:schemeClr val="tx1"/>
                    </a:solidFill>
                  </a:rPr>
                  <a:t>(2, 4), </a:t>
                </a:r>
                <a:r>
                  <a:rPr lang="en-IN" sz="2800" b="1" i="1" dirty="0">
                    <a:solidFill>
                      <a:schemeClr val="tx1"/>
                    </a:solidFill>
                  </a:rPr>
                  <a:t>T</a:t>
                </a:r>
                <a:r>
                  <a:rPr lang="en-IN" sz="2800" b="1" dirty="0">
                    <a:solidFill>
                      <a:schemeClr val="tx1"/>
                    </a:solidFill>
                  </a:rPr>
                  <a:t>(5, 4), and </a:t>
                </a:r>
                <a:r>
                  <a:rPr lang="en-IN" sz="2800" b="1" i="1" dirty="0">
                    <a:solidFill>
                      <a:schemeClr val="tx1"/>
                    </a:solidFill>
                  </a:rPr>
                  <a:t>V</a:t>
                </a:r>
                <a:r>
                  <a:rPr lang="en-IN" sz="2800" b="1" dirty="0">
                    <a:solidFill>
                      <a:schemeClr val="tx1"/>
                    </a:solidFill>
                  </a:rPr>
                  <a:t>(5, 3) and its image given below. Describe each transformation using the stated method.</a:t>
                </a:r>
              </a:p>
              <a:p>
                <a:pPr marL="439738" indent="-439738"/>
                <a:r>
                  <a:rPr lang="en-IN" sz="2800" b="1" dirty="0">
                    <a:solidFill>
                      <a:schemeClr val="tx1"/>
                    </a:solidFill>
                  </a:rPr>
                  <a:t>a. </a:t>
                </a:r>
                <a14:m>
                  <m:oMath xmlns:m="http://schemas.openxmlformats.org/officeDocument/2006/math">
                    <m:r>
                      <a:rPr lang="en-IN" sz="2800" b="1" i="1" dirty="0" smtClean="0">
                        <a:solidFill>
                          <a:schemeClr val="tx1"/>
                        </a:solidFill>
                        <a:latin typeface="Cambria Math" panose="02040503050406030204" pitchFamily="18" charset="0"/>
                      </a:rPr>
                      <m:t>𝑹</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𝟑</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𝑺</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𝟔</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𝑻</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𝟔</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𝑽</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m:t>
                    </m:r>
                  </m:oMath>
                </a14:m>
                <a:r>
                  <a:rPr lang="en-IN" sz="2800" b="1" dirty="0">
                    <a:solidFill>
                      <a:schemeClr val="tx1"/>
                    </a:solidFill>
                  </a:rPr>
                  <a:t>, using words</a:t>
                </a:r>
              </a:p>
              <a:p>
                <a:pPr marL="439738" indent="-439738"/>
                <a:r>
                  <a:rPr lang="en-IN" sz="2800" b="1" dirty="0">
                    <a:solidFill>
                      <a:schemeClr val="tx1"/>
                    </a:solidFill>
                  </a:rPr>
                  <a:t>b. </a:t>
                </a:r>
                <a14:m>
                  <m:oMath xmlns:m="http://schemas.openxmlformats.org/officeDocument/2006/math">
                    <m:r>
                      <a:rPr lang="en-IN" sz="2800" b="1" i="1" dirty="0" smtClean="0">
                        <a:solidFill>
                          <a:schemeClr val="tx1"/>
                        </a:solidFill>
                        <a:latin typeface="Cambria Math" panose="02040503050406030204" pitchFamily="18" charset="0"/>
                      </a:rPr>
                      <m:t>𝑹</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𝟏</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𝑺</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𝟒</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𝑻</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𝟒</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𝑽</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𝟑</m:t>
                    </m:r>
                    <m:r>
                      <a:rPr lang="en-IN" sz="2800" b="1" i="1" dirty="0" smtClean="0">
                        <a:solidFill>
                          <a:schemeClr val="tx1"/>
                        </a:solidFill>
                        <a:latin typeface="Cambria Math" panose="02040503050406030204" pitchFamily="18" charset="0"/>
                      </a:rPr>
                      <m:t>)</m:t>
                    </m:r>
                  </m:oMath>
                </a14:m>
                <a:r>
                  <a:rPr lang="en-IN" sz="2800" b="1" dirty="0">
                    <a:solidFill>
                      <a:schemeClr val="tx1"/>
                    </a:solidFill>
                  </a:rPr>
                  <a:t>, using coordinates</a:t>
                </a:r>
              </a:p>
              <a:p>
                <a:endParaRPr lang="en-IN" sz="2800" b="1" dirty="0">
                  <a:solidFill>
                    <a:schemeClr val="tx1"/>
                  </a:solidFill>
                </a:endParaRPr>
              </a:p>
              <a:p>
                <a:endParaRPr lang="en-US" sz="2800" b="1" dirty="0">
                  <a:solidFill>
                    <a:schemeClr val="tx1"/>
                  </a:solidFill>
                </a:endParaRP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2" y="1823966"/>
                <a:ext cx="8379327" cy="3961369"/>
              </a:xfrm>
              <a:prstGeom prst="rect">
                <a:avLst/>
              </a:prstGeom>
              <a:blipFill>
                <a:blip r:embed="rId2"/>
                <a:stretch>
                  <a:fillRect l="-1455" t="-1538" b="-462"/>
                </a:stretch>
              </a:blipFill>
            </p:spPr>
            <p:txBody>
              <a:bodyPr/>
              <a:lstStyle/>
              <a:p>
                <a:r>
                  <a:rPr lang="en-US">
                    <a:noFill/>
                  </a:rPr>
                  <a:t> </a:t>
                </a:r>
              </a:p>
            </p:txBody>
          </p:sp>
        </mc:Fallback>
      </mc:AlternateContent>
    </p:spTree>
    <p:extLst>
      <p:ext uri="{BB962C8B-B14F-4D97-AF65-F5344CB8AC3E}">
        <p14:creationId xmlns:p14="http://schemas.microsoft.com/office/powerpoint/2010/main" val="209284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B7D584-7D94-E876-C64E-CCB33DD097E9}"/>
              </a:ext>
            </a:extLst>
          </p:cNvPr>
          <p:cNvPicPr>
            <a:picLocks noChangeAspect="1"/>
          </p:cNvPicPr>
          <p:nvPr/>
        </p:nvPicPr>
        <p:blipFill>
          <a:blip r:embed="rId2"/>
          <a:stretch>
            <a:fillRect/>
          </a:stretch>
        </p:blipFill>
        <p:spPr>
          <a:xfrm>
            <a:off x="0" y="74297"/>
            <a:ext cx="6655441" cy="6709405"/>
          </a:xfrm>
          <a:prstGeom prst="rect">
            <a:avLst/>
          </a:prstGeom>
        </p:spPr>
      </p:pic>
      <mc:AlternateContent xmlns:mc="http://schemas.openxmlformats.org/markup-compatibility/2006">
        <mc:Choice xmlns:a14="http://schemas.microsoft.com/office/drawing/2010/main" Requires="a14">
          <p:sp>
            <p:nvSpPr>
              <p:cNvPr id="2" name="Content Placeholder 2">
                <a:extLst>
                  <a:ext uri="{FF2B5EF4-FFF2-40B4-BE49-F238E27FC236}">
                    <a16:creationId xmlns:a16="http://schemas.microsoft.com/office/drawing/2014/main" id="{AF51F954-0261-918A-0BAC-4E633A641062}"/>
                  </a:ext>
                </a:extLst>
              </p:cNvPr>
              <p:cNvSpPr txBox="1">
                <a:spLocks/>
              </p:cNvSpPr>
              <p:nvPr/>
            </p:nvSpPr>
            <p:spPr>
              <a:xfrm>
                <a:off x="6893330" y="310853"/>
                <a:ext cx="5091842" cy="250854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Consider quadrilateral </a:t>
                </a:r>
                <a:r>
                  <a:rPr lang="en-IN" sz="2800" b="1" i="1" dirty="0">
                    <a:solidFill>
                      <a:schemeClr val="tx1"/>
                    </a:solidFill>
                  </a:rPr>
                  <a:t>RSTV </a:t>
                </a:r>
                <a:r>
                  <a:rPr lang="en-IN" sz="2800" b="1" dirty="0">
                    <a:solidFill>
                      <a:schemeClr val="tx1"/>
                    </a:solidFill>
                  </a:rPr>
                  <a:t>with vertices at </a:t>
                </a:r>
                <a:r>
                  <a:rPr lang="en-IN" sz="2800" b="1" i="1" dirty="0">
                    <a:solidFill>
                      <a:schemeClr val="tx1"/>
                    </a:solidFill>
                  </a:rPr>
                  <a:t>R</a:t>
                </a:r>
                <a:r>
                  <a:rPr lang="en-IN" sz="2800" b="1" dirty="0">
                    <a:solidFill>
                      <a:schemeClr val="tx1"/>
                    </a:solidFill>
                  </a:rPr>
                  <a:t>(2, 1), </a:t>
                </a:r>
                <a:r>
                  <a:rPr lang="en-IN" sz="2800" b="1" i="1" dirty="0">
                    <a:solidFill>
                      <a:schemeClr val="tx1"/>
                    </a:solidFill>
                  </a:rPr>
                  <a:t>S</a:t>
                </a:r>
                <a:r>
                  <a:rPr lang="en-IN" sz="2800" b="1" dirty="0">
                    <a:solidFill>
                      <a:schemeClr val="tx1"/>
                    </a:solidFill>
                  </a:rPr>
                  <a:t>(2, 4), </a:t>
                </a:r>
                <a:r>
                  <a:rPr lang="en-IN" sz="2800" b="1" i="1" dirty="0">
                    <a:solidFill>
                      <a:schemeClr val="tx1"/>
                    </a:solidFill>
                  </a:rPr>
                  <a:t>T</a:t>
                </a:r>
                <a:r>
                  <a:rPr lang="en-IN" sz="2800" b="1" dirty="0">
                    <a:solidFill>
                      <a:schemeClr val="tx1"/>
                    </a:solidFill>
                  </a:rPr>
                  <a:t>(5, 4), and </a:t>
                </a:r>
                <a:r>
                  <a:rPr lang="en-IN" sz="2800" b="1" i="1" dirty="0">
                    <a:solidFill>
                      <a:schemeClr val="tx1"/>
                    </a:solidFill>
                  </a:rPr>
                  <a:t>V</a:t>
                </a:r>
                <a:r>
                  <a:rPr lang="en-IN" sz="2800" b="1" dirty="0">
                    <a:solidFill>
                      <a:schemeClr val="tx1"/>
                    </a:solidFill>
                  </a:rPr>
                  <a:t>(5, 3) and its image given below. Describe each transformation using the stated method.</a:t>
                </a:r>
              </a:p>
              <a:p>
                <a:pPr marL="439738" indent="-439738"/>
                <a:r>
                  <a:rPr lang="en-IN" sz="2800" b="1" dirty="0">
                    <a:solidFill>
                      <a:schemeClr val="tx1"/>
                    </a:solidFill>
                  </a:rPr>
                  <a:t>a. </a:t>
                </a:r>
                <a14:m>
                  <m:oMath xmlns:m="http://schemas.openxmlformats.org/officeDocument/2006/math">
                    <m:r>
                      <a:rPr lang="en-IN" sz="2800" b="1" i="1" dirty="0" smtClean="0">
                        <a:solidFill>
                          <a:schemeClr val="tx1"/>
                        </a:solidFill>
                        <a:latin typeface="Cambria Math" panose="02040503050406030204" pitchFamily="18" charset="0"/>
                      </a:rPr>
                      <m:t>𝑹</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𝟑</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𝑺</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𝟔</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𝑻</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𝟔</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𝑽</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m:t>
                    </m:r>
                  </m:oMath>
                </a14:m>
                <a:r>
                  <a:rPr lang="en-IN" sz="2800" b="1" dirty="0">
                    <a:solidFill>
                      <a:schemeClr val="tx1"/>
                    </a:solidFill>
                  </a:rPr>
                  <a:t>, using words</a:t>
                </a:r>
              </a:p>
              <a:p>
                <a:pPr marL="439738" indent="-439738"/>
                <a:r>
                  <a:rPr lang="en-IN" sz="2800" b="1" dirty="0">
                    <a:solidFill>
                      <a:schemeClr val="tx1"/>
                    </a:solidFill>
                  </a:rPr>
                  <a:t>b. </a:t>
                </a:r>
                <a14:m>
                  <m:oMath xmlns:m="http://schemas.openxmlformats.org/officeDocument/2006/math">
                    <m:r>
                      <a:rPr lang="en-IN" sz="2800" b="1" i="1" dirty="0" smtClean="0">
                        <a:solidFill>
                          <a:schemeClr val="tx1"/>
                        </a:solidFill>
                        <a:latin typeface="Cambria Math" panose="02040503050406030204" pitchFamily="18" charset="0"/>
                      </a:rPr>
                      <m:t>𝑹</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𝟏</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𝑺</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𝟒</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𝑻</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𝟒</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𝑽</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𝟑</m:t>
                    </m:r>
                    <m:r>
                      <a:rPr lang="en-IN" sz="2800" b="1" i="1" dirty="0" smtClean="0">
                        <a:solidFill>
                          <a:schemeClr val="tx1"/>
                        </a:solidFill>
                        <a:latin typeface="Cambria Math" panose="02040503050406030204" pitchFamily="18" charset="0"/>
                      </a:rPr>
                      <m:t>)</m:t>
                    </m:r>
                  </m:oMath>
                </a14:m>
                <a:r>
                  <a:rPr lang="en-IN" sz="2800" b="1" dirty="0">
                    <a:solidFill>
                      <a:schemeClr val="tx1"/>
                    </a:solidFill>
                  </a:rPr>
                  <a:t>, using coordinates</a:t>
                </a:r>
              </a:p>
              <a:p>
                <a:endParaRPr lang="en-IN" sz="2800" b="1" dirty="0">
                  <a:solidFill>
                    <a:schemeClr val="tx1"/>
                  </a:solidFill>
                </a:endParaRPr>
              </a:p>
              <a:p>
                <a:endParaRPr lang="en-US" sz="2800" b="1" dirty="0">
                  <a:solidFill>
                    <a:schemeClr val="tx1"/>
                  </a:solidFill>
                </a:endParaRPr>
              </a:p>
            </p:txBody>
          </p:sp>
        </mc:Choice>
        <mc:Fallback>
          <p:sp>
            <p:nvSpPr>
              <p:cNvPr id="2" name="Content Placeholder 2">
                <a:extLst>
                  <a:ext uri="{FF2B5EF4-FFF2-40B4-BE49-F238E27FC236}">
                    <a16:creationId xmlns:a16="http://schemas.microsoft.com/office/drawing/2014/main" id="{AF51F954-0261-918A-0BAC-4E633A641062}"/>
                  </a:ext>
                </a:extLst>
              </p:cNvPr>
              <p:cNvSpPr txBox="1">
                <a:spLocks noRot="1" noChangeAspect="1" noMove="1" noResize="1" noEditPoints="1" noAdjustHandles="1" noChangeArrowheads="1" noChangeShapeType="1" noTextEdit="1"/>
              </p:cNvSpPr>
              <p:nvPr/>
            </p:nvSpPr>
            <p:spPr>
              <a:xfrm>
                <a:off x="6893330" y="310853"/>
                <a:ext cx="5091842" cy="2508548"/>
              </a:xfrm>
              <a:prstGeom prst="rect">
                <a:avLst/>
              </a:prstGeom>
              <a:blipFill>
                <a:blip r:embed="rId3"/>
                <a:stretch>
                  <a:fillRect l="-2515" t="-2670" r="-3234" b="-126456"/>
                </a:stretch>
              </a:blipFill>
            </p:spPr>
            <p:txBody>
              <a:bodyPr/>
              <a:lstStyle/>
              <a:p>
                <a:r>
                  <a:rPr lang="en-US">
                    <a:noFill/>
                  </a:rPr>
                  <a:t> </a:t>
                </a:r>
              </a:p>
            </p:txBody>
          </p:sp>
        </mc:Fallback>
      </mc:AlternateContent>
    </p:spTree>
    <p:extLst>
      <p:ext uri="{BB962C8B-B14F-4D97-AF65-F5344CB8AC3E}">
        <p14:creationId xmlns:p14="http://schemas.microsoft.com/office/powerpoint/2010/main" val="428374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Reflection in a Horizontal or Vertical Line</a:t>
            </a:r>
            <a:endParaRPr lang="en-US" sz="2800" b="0">
              <a:solidFill>
                <a:schemeClr val="tx1"/>
              </a:solidFill>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619076"/>
                <a:ext cx="7401592" cy="473207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9738" indent="-439738"/>
                <a:r>
                  <a:rPr lang="en-IN" sz="2800" b="1" dirty="0">
                    <a:solidFill>
                      <a:schemeClr val="tx1"/>
                    </a:solidFill>
                  </a:rPr>
                  <a:t>a. </a:t>
                </a:r>
                <a14:m>
                  <m:oMath xmlns:m="http://schemas.openxmlformats.org/officeDocument/2006/math">
                    <m:r>
                      <a:rPr lang="en-IN" sz="2800" b="1" i="1" dirty="0" smtClean="0">
                        <a:solidFill>
                          <a:schemeClr val="tx1"/>
                        </a:solidFill>
                        <a:latin typeface="Cambria Math" panose="02040503050406030204" pitchFamily="18" charset="0"/>
                      </a:rPr>
                      <m:t>𝑹</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𝟑</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𝑺</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𝟔</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𝑻</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𝟔</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𝑽</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m:t>
                    </m:r>
                  </m:oMath>
                </a14:m>
                <a:r>
                  <a:rPr lang="en-IN" sz="2800" b="1" dirty="0">
                    <a:solidFill>
                      <a:schemeClr val="tx1"/>
                    </a:solidFill>
                  </a:rPr>
                  <a:t>, using words</a:t>
                </a:r>
              </a:p>
              <a:p>
                <a:r>
                  <a:rPr lang="en-IN" sz="2800" dirty="0">
                    <a:solidFill>
                      <a:schemeClr val="tx2"/>
                    </a:solidFill>
                  </a:rPr>
                  <a:t>The distance from each point on the preimage to the line of reflection is the same as the distance from each point on the image to the line of reflection. So, the midpoints of </a:t>
                </a:r>
                <a14:m>
                  <m:oMath xmlns:m="http://schemas.openxmlformats.org/officeDocument/2006/math">
                    <m:acc>
                      <m:accPr>
                        <m:chr m:val="̅"/>
                        <m:ctrlPr>
                          <a:rPr lang="en-IN"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𝑅𝑅</m:t>
                        </m:r>
                        <m:r>
                          <a:rPr lang="en-US" sz="2800" i="1">
                            <a:solidFill>
                              <a:schemeClr val="tx2"/>
                            </a:solidFill>
                            <a:latin typeface="Cambria Math" panose="02040503050406030204" pitchFamily="18" charset="0"/>
                          </a:rPr>
                          <m:t>′</m:t>
                        </m:r>
                      </m:e>
                    </m:acc>
                  </m:oMath>
                </a14:m>
                <a:r>
                  <a:rPr lang="en-IN" sz="2800" dirty="0">
                    <a:solidFill>
                      <a:schemeClr val="tx2"/>
                    </a:solidFill>
                  </a:rPr>
                  <a:t> and </a:t>
                </a:r>
                <a14:m>
                  <m:oMath xmlns:m="http://schemas.openxmlformats.org/officeDocument/2006/math">
                    <m:acc>
                      <m:accPr>
                        <m:chr m:val="̅"/>
                        <m:ctrlPr>
                          <a:rPr lang="en-IN"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𝑉𝑉</m:t>
                        </m:r>
                        <m:r>
                          <a:rPr lang="en-US" sz="2800" i="1">
                            <a:solidFill>
                              <a:schemeClr val="tx2"/>
                            </a:solidFill>
                            <a:latin typeface="Cambria Math" panose="02040503050406030204" pitchFamily="18" charset="0"/>
                          </a:rPr>
                          <m:t>′</m:t>
                        </m:r>
                      </m:e>
                    </m:acc>
                  </m:oMath>
                </a14:m>
                <a:r>
                  <a:rPr lang="en-IN" sz="2800" dirty="0">
                    <a:solidFill>
                      <a:schemeClr val="tx2"/>
                    </a:solidFill>
                  </a:rPr>
                  <a:t> will lie on the line of reflection. </a:t>
                </a:r>
                <a:endParaRPr lang="en-US" sz="2800" dirty="0">
                  <a:solidFill>
                    <a:schemeClr val="tx2"/>
                  </a:solidFill>
                </a:endParaRP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619076"/>
                <a:ext cx="7401592" cy="4732078"/>
              </a:xfrm>
              <a:prstGeom prst="rect">
                <a:avLst/>
              </a:prstGeom>
              <a:blipFill>
                <a:blip r:embed="rId2"/>
                <a:stretch>
                  <a:fillRect l="-1646" t="-1418" r="-1481"/>
                </a:stretch>
              </a:blipFill>
            </p:spPr>
            <p:txBody>
              <a:bodyPr/>
              <a:lstStyle/>
              <a:p>
                <a:r>
                  <a:rPr lang="en-US">
                    <a:noFill/>
                  </a:rPr>
                  <a:t> </a:t>
                </a:r>
              </a:p>
            </p:txBody>
          </p:sp>
        </mc:Fallback>
      </mc:AlternateContent>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3840" y="1714500"/>
            <a:ext cx="3018560" cy="3011373"/>
          </a:xfrm>
          <a:prstGeom prst="rect">
            <a:avLst/>
          </a:prstGeom>
        </p:spPr>
      </p:pic>
    </p:spTree>
    <p:extLst>
      <p:ext uri="{BB962C8B-B14F-4D97-AF65-F5344CB8AC3E}">
        <p14:creationId xmlns:p14="http://schemas.microsoft.com/office/powerpoint/2010/main" val="96363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Reflection in a Horizontal or Vertical Line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4007414"/>
            <a:ext cx="7092834" cy="162528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a:t>
            </a:r>
            <a:r>
              <a:rPr lang="en-IN" sz="2800" i="1"/>
              <a:t>y</a:t>
            </a:r>
            <a:r>
              <a:rPr lang="en-IN" sz="2800"/>
              <a:t>-coordinates of the midpoints are the same, so this transformation is a reflection in the line </a:t>
            </a:r>
            <a:r>
              <a:rPr lang="en-IN" sz="2800" i="1"/>
              <a:t>y </a:t>
            </a:r>
            <a:r>
              <a:rPr lang="en-IN" sz="2800"/>
              <a:t>= −1.</a:t>
            </a:r>
            <a:endParaRPr lang="en-US" sz="280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3840" y="1714500"/>
            <a:ext cx="3018560" cy="3011373"/>
          </a:xfrm>
          <a:prstGeom prst="rect">
            <a:avLst/>
          </a:prstGeom>
        </p:spPr>
      </p:pic>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93735934"/>
                  </p:ext>
                </p:extLst>
              </p:nvPr>
            </p:nvGraphicFramePr>
            <p:xfrm>
              <a:off x="609597" y="1714498"/>
              <a:ext cx="7337762" cy="2077143"/>
            </p:xfrm>
            <a:graphic>
              <a:graphicData uri="http://schemas.openxmlformats.org/drawingml/2006/table">
                <a:tbl>
                  <a:tblPr firstRow="1" bandRow="1">
                    <a:tableStyleId>{2D5ABB26-0587-4C30-8999-92F81FD0307C}</a:tableStyleId>
                  </a:tblPr>
                  <a:tblGrid>
                    <a:gridCol w="2468880">
                      <a:extLst>
                        <a:ext uri="{9D8B030D-6E8A-4147-A177-3AD203B41FA5}">
                          <a16:colId xmlns:a16="http://schemas.microsoft.com/office/drawing/2014/main" val="1058463982"/>
                        </a:ext>
                      </a:extLst>
                    </a:gridCol>
                    <a:gridCol w="403761">
                      <a:extLst>
                        <a:ext uri="{9D8B030D-6E8A-4147-A177-3AD203B41FA5}">
                          <a16:colId xmlns:a16="http://schemas.microsoft.com/office/drawing/2014/main" val="4116215689"/>
                        </a:ext>
                      </a:extLst>
                    </a:gridCol>
                    <a:gridCol w="1713273">
                      <a:extLst>
                        <a:ext uri="{9D8B030D-6E8A-4147-A177-3AD203B41FA5}">
                          <a16:colId xmlns:a16="http://schemas.microsoft.com/office/drawing/2014/main" val="172302245"/>
                        </a:ext>
                      </a:extLst>
                    </a:gridCol>
                    <a:gridCol w="2751848">
                      <a:extLst>
                        <a:ext uri="{9D8B030D-6E8A-4147-A177-3AD203B41FA5}">
                          <a16:colId xmlns:a16="http://schemas.microsoft.com/office/drawing/2014/main" val="351658439"/>
                        </a:ext>
                      </a:extLst>
                    </a:gridCol>
                  </a:tblGrid>
                  <a:tr h="731520">
                    <a:tc>
                      <a:txBody>
                        <a:bodyPr/>
                        <a:lstStyle/>
                        <a:p>
                          <a:pPr algn="r"/>
                          <a14:m>
                            <m:oMath xmlns:m="http://schemas.openxmlformats.org/officeDocument/2006/math">
                              <m:d>
                                <m:dPr>
                                  <m:ctrlPr>
                                    <a:rPr lang="en-IN" sz="2800" i="1" smtClean="0">
                                      <a:solidFill>
                                        <a:schemeClr val="tx2"/>
                                      </a:solidFill>
                                      <a:latin typeface="Cambria Math" panose="02040503050406030204" pitchFamily="18" charset="0"/>
                                    </a:rPr>
                                  </m:ctrlPr>
                                </m:dPr>
                                <m:e>
                                  <m:f>
                                    <m:fPr>
                                      <m:ctrlPr>
                                        <a:rPr lang="en-IN"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2+2</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1+(−3)</m:t>
                                      </m:r>
                                    </m:num>
                                    <m:den>
                                      <m:r>
                                        <a:rPr lang="en-US" sz="2800" b="0" i="1" smtClean="0">
                                          <a:solidFill>
                                            <a:schemeClr val="tx2"/>
                                          </a:solidFill>
                                          <a:latin typeface="Cambria Math" panose="02040503050406030204" pitchFamily="18" charset="0"/>
                                        </a:rPr>
                                        <m:t>2</m:t>
                                      </m:r>
                                    </m:den>
                                  </m:f>
                                </m:e>
                              </m:d>
                            </m:oMath>
                          </a14:m>
                          <a:r>
                            <a:rPr lang="en-IN" sz="28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a:solidFill>
                                <a:schemeClr val="tx2"/>
                              </a:solidFill>
                            </a:rPr>
                            <a:t>=</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(2, −1) </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rgbClr val="0070C0"/>
                              </a:solidFill>
                              <a:latin typeface="+mn-lt"/>
                              <a:ea typeface="+mn-ea"/>
                              <a:cs typeface="+mn-cs"/>
                            </a:rPr>
                            <a:t>Midpoint of </a:t>
                          </a:r>
                          <a14:m>
                            <m:oMath xmlns:m="http://schemas.openxmlformats.org/officeDocument/2006/math">
                              <m:acc>
                                <m:accPr>
                                  <m:chr m:val="̅"/>
                                  <m:ctrlPr>
                                    <a:rPr lang="en-IN" sz="2800" b="0" i="1" u="none" strike="noStrike" kern="1200" baseline="0" smtClean="0">
                                      <a:solidFill>
                                        <a:srgbClr val="0070C0"/>
                                      </a:solidFill>
                                      <a:latin typeface="Cambria Math" panose="02040503050406030204" pitchFamily="18" charset="0"/>
                                      <a:ea typeface="+mn-ea"/>
                                      <a:cs typeface="+mn-cs"/>
                                    </a:rPr>
                                  </m:ctrlPr>
                                </m:accPr>
                                <m:e>
                                  <m:r>
                                    <a:rPr lang="en-US" sz="2800" b="0" i="1" u="none" strike="noStrike" kern="1200" baseline="0" smtClean="0">
                                      <a:solidFill>
                                        <a:srgbClr val="0070C0"/>
                                      </a:solidFill>
                                      <a:latin typeface="Cambria Math" panose="02040503050406030204" pitchFamily="18" charset="0"/>
                                      <a:ea typeface="+mn-ea"/>
                                      <a:cs typeface="+mn-cs"/>
                                    </a:rPr>
                                    <m:t>𝑅𝑅</m:t>
                                  </m:r>
                                  <m:r>
                                    <a:rPr lang="en-US" sz="2800" b="0" i="1" u="none" strike="noStrike" kern="1200" baseline="0" smtClean="0">
                                      <a:solidFill>
                                        <a:srgbClr val="0070C0"/>
                                      </a:solidFill>
                                      <a:latin typeface="Cambria Math" panose="02040503050406030204" pitchFamily="18" charset="0"/>
                                      <a:ea typeface="+mn-ea"/>
                                      <a:cs typeface="+mn-cs"/>
                                    </a:rPr>
                                    <m:t>′</m:t>
                                  </m:r>
                                </m:e>
                              </m:acc>
                            </m:oMath>
                          </a14:m>
                          <a:endParaRPr lang="en-IN" sz="280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08885214"/>
                      </a:ext>
                    </a:extLst>
                  </a:tr>
                  <a:tr h="13456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ctrlPr>
                                    <a:rPr lang="en-IN" sz="2800" i="1" smtClean="0">
                                      <a:solidFill>
                                        <a:schemeClr val="tx2"/>
                                      </a:solidFill>
                                      <a:latin typeface="Cambria Math" panose="02040503050406030204" pitchFamily="18" charset="0"/>
                                    </a:rPr>
                                  </m:ctrlPr>
                                </m:dPr>
                                <m:e>
                                  <m:f>
                                    <m:fPr>
                                      <m:ctrlPr>
                                        <a:rPr lang="en-IN"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5+5</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3+(−5)</m:t>
                                      </m:r>
                                    </m:num>
                                    <m:den>
                                      <m:r>
                                        <a:rPr lang="en-US" sz="2800" b="0" i="1" smtClean="0">
                                          <a:solidFill>
                                            <a:schemeClr val="tx2"/>
                                          </a:solidFill>
                                          <a:latin typeface="Cambria Math" panose="02040503050406030204" pitchFamily="18" charset="0"/>
                                        </a:rPr>
                                        <m:t>2</m:t>
                                      </m:r>
                                    </m:den>
                                  </m:f>
                                </m:e>
                              </m:d>
                            </m:oMath>
                          </a14:m>
                          <a:r>
                            <a:rPr lang="en-IN" sz="28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a:solidFill>
                                <a:schemeClr val="tx2"/>
                              </a:solidFill>
                            </a:rPr>
                            <a:t>=</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(5, −1)</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rgbClr val="0070C0"/>
                              </a:solidFill>
                              <a:latin typeface="+mn-lt"/>
                              <a:ea typeface="+mn-ea"/>
                              <a:cs typeface="+mn-cs"/>
                            </a:rPr>
                            <a:t>Midpoint of </a:t>
                          </a:r>
                          <a14:m>
                            <m:oMath xmlns:m="http://schemas.openxmlformats.org/officeDocument/2006/math">
                              <m:acc>
                                <m:accPr>
                                  <m:chr m:val="̅"/>
                                  <m:ctrlPr>
                                    <a:rPr lang="en-IN" sz="2800" b="0" i="1" u="none" strike="noStrike" kern="1200" baseline="0" smtClean="0">
                                      <a:solidFill>
                                        <a:srgbClr val="0070C0"/>
                                      </a:solidFill>
                                      <a:latin typeface="Cambria Math" panose="02040503050406030204" pitchFamily="18" charset="0"/>
                                      <a:ea typeface="+mn-ea"/>
                                      <a:cs typeface="+mn-cs"/>
                                    </a:rPr>
                                  </m:ctrlPr>
                                </m:accPr>
                                <m:e>
                                  <m:r>
                                    <a:rPr lang="en-US" sz="2800" b="0" i="1" u="none" strike="noStrike" kern="1200" baseline="0" smtClean="0">
                                      <a:solidFill>
                                        <a:srgbClr val="0070C0"/>
                                      </a:solidFill>
                                      <a:latin typeface="Cambria Math" panose="02040503050406030204" pitchFamily="18" charset="0"/>
                                      <a:ea typeface="+mn-ea"/>
                                      <a:cs typeface="+mn-cs"/>
                                    </a:rPr>
                                    <m:t>𝑉𝑉</m:t>
                                  </m:r>
                                  <m:r>
                                    <a:rPr lang="en-US" sz="2800" b="0" i="1" u="none" strike="noStrike" kern="1200" baseline="0" smtClean="0">
                                      <a:solidFill>
                                        <a:srgbClr val="0070C0"/>
                                      </a:solidFill>
                                      <a:latin typeface="Cambria Math" panose="02040503050406030204" pitchFamily="18" charset="0"/>
                                      <a:ea typeface="+mn-ea"/>
                                      <a:cs typeface="+mn-cs"/>
                                    </a:rPr>
                                    <m:t>′</m:t>
                                  </m:r>
                                </m:e>
                              </m:acc>
                            </m:oMath>
                          </a14:m>
                          <a:endParaRPr lang="en-IN" sz="280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4154252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93735934"/>
                  </p:ext>
                </p:extLst>
              </p:nvPr>
            </p:nvGraphicFramePr>
            <p:xfrm>
              <a:off x="609597" y="1714498"/>
              <a:ext cx="7337762" cy="2077143"/>
            </p:xfrm>
            <a:graphic>
              <a:graphicData uri="http://schemas.openxmlformats.org/drawingml/2006/table">
                <a:tbl>
                  <a:tblPr firstRow="1" bandRow="1">
                    <a:tableStyleId>{2D5ABB26-0587-4C30-8999-92F81FD0307C}</a:tableStyleId>
                  </a:tblPr>
                  <a:tblGrid>
                    <a:gridCol w="2468880">
                      <a:extLst>
                        <a:ext uri="{9D8B030D-6E8A-4147-A177-3AD203B41FA5}">
                          <a16:colId xmlns:a16="http://schemas.microsoft.com/office/drawing/2014/main" val="1058463982"/>
                        </a:ext>
                      </a:extLst>
                    </a:gridCol>
                    <a:gridCol w="403761">
                      <a:extLst>
                        <a:ext uri="{9D8B030D-6E8A-4147-A177-3AD203B41FA5}">
                          <a16:colId xmlns:a16="http://schemas.microsoft.com/office/drawing/2014/main" val="4116215689"/>
                        </a:ext>
                      </a:extLst>
                    </a:gridCol>
                    <a:gridCol w="1713273">
                      <a:extLst>
                        <a:ext uri="{9D8B030D-6E8A-4147-A177-3AD203B41FA5}">
                          <a16:colId xmlns:a16="http://schemas.microsoft.com/office/drawing/2014/main" val="172302245"/>
                        </a:ext>
                      </a:extLst>
                    </a:gridCol>
                    <a:gridCol w="2751848">
                      <a:extLst>
                        <a:ext uri="{9D8B030D-6E8A-4147-A177-3AD203B41FA5}">
                          <a16:colId xmlns:a16="http://schemas.microsoft.com/office/drawing/2014/main" val="351658439"/>
                        </a:ext>
                      </a:extLst>
                    </a:gridCol>
                  </a:tblGrid>
                  <a:tr h="73152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47" r="-197531" b="-184167"/>
                          </a:stretch>
                        </a:blipFill>
                      </a:tcPr>
                    </a:tc>
                    <a:tc>
                      <a:txBody>
                        <a:bodyPr/>
                        <a:lstStyle/>
                        <a:p>
                          <a:r>
                            <a:rPr lang="en-US" sz="2800">
                              <a:solidFill>
                                <a:schemeClr val="tx2"/>
                              </a:solidFill>
                            </a:rPr>
                            <a:t>=</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(2, −1) </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66372" b="-184167"/>
                          </a:stretch>
                        </a:blipFill>
                      </a:tcPr>
                    </a:tc>
                    <a:extLst>
                      <a:ext uri="{0D108BD9-81ED-4DB2-BD59-A6C34878D82A}">
                        <a16:rowId xmlns:a16="http://schemas.microsoft.com/office/drawing/2014/main" val="3708885214"/>
                      </a:ext>
                    </a:extLst>
                  </a:tr>
                  <a:tr h="1345623">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47" t="-54299" r="-197531"/>
                          </a:stretch>
                        </a:blipFill>
                      </a:tcPr>
                    </a:tc>
                    <a:tc>
                      <a:txBody>
                        <a:bodyPr/>
                        <a:lstStyle/>
                        <a:p>
                          <a:r>
                            <a:rPr lang="en-US" sz="2800">
                              <a:solidFill>
                                <a:schemeClr val="tx2"/>
                              </a:solidFill>
                            </a:rPr>
                            <a:t>=</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(5, −1)</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66372" t="-54299"/>
                          </a:stretch>
                        </a:blipFill>
                      </a:tcPr>
                    </a:tc>
                    <a:extLst>
                      <a:ext uri="{0D108BD9-81ED-4DB2-BD59-A6C34878D82A}">
                        <a16:rowId xmlns:a16="http://schemas.microsoft.com/office/drawing/2014/main" val="2241542522"/>
                      </a:ext>
                    </a:extLst>
                  </a:tr>
                </a:tbl>
              </a:graphicData>
            </a:graphic>
          </p:graphicFrame>
        </mc:Fallback>
      </mc:AlternateContent>
    </p:spTree>
    <p:extLst>
      <p:ext uri="{BB962C8B-B14F-4D97-AF65-F5344CB8AC3E}">
        <p14:creationId xmlns:p14="http://schemas.microsoft.com/office/powerpoint/2010/main" val="413361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Reflection in a Horizontal or Vertical Line</a:t>
            </a:r>
            <a:endParaRPr lang="en-US" sz="2800" b="0">
              <a:solidFill>
                <a:schemeClr val="tx1"/>
              </a:solidFill>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619076"/>
                <a:ext cx="7401592" cy="473207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9738" indent="-439738"/>
                <a:r>
                  <a:rPr lang="en-IN" sz="2800" b="1" dirty="0">
                    <a:solidFill>
                      <a:schemeClr val="tx1"/>
                    </a:solidFill>
                  </a:rPr>
                  <a:t>b. </a:t>
                </a:r>
                <a14:m>
                  <m:oMath xmlns:m="http://schemas.openxmlformats.org/officeDocument/2006/math">
                    <m:r>
                      <a:rPr lang="en-IN" sz="2800" b="1" i="1" dirty="0" smtClean="0">
                        <a:solidFill>
                          <a:schemeClr val="tx1"/>
                        </a:solidFill>
                        <a:latin typeface="Cambria Math" panose="02040503050406030204" pitchFamily="18" charset="0"/>
                      </a:rPr>
                      <m:t>𝑹</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𝟏</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𝑺</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𝟐</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𝟒</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𝑻</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𝟒</m:t>
                    </m:r>
                    <m:r>
                      <a:rPr lang="en-IN" sz="2800" b="1" i="1" dirty="0" smtClean="0">
                        <a:solidFill>
                          <a:schemeClr val="tx1"/>
                        </a:solidFill>
                        <a:latin typeface="Cambria Math" panose="02040503050406030204" pitchFamily="18" charset="0"/>
                      </a:rPr>
                      <m:t>)</m:t>
                    </m:r>
                  </m:oMath>
                </a14:m>
                <a:r>
                  <a:rPr lang="en-IN" sz="2800" b="1" dirty="0">
                    <a:solidFill>
                      <a:schemeClr val="tx1"/>
                    </a:solidFill>
                  </a:rPr>
                  <a:t>, </a:t>
                </a:r>
                <a14:m>
                  <m:oMath xmlns:m="http://schemas.openxmlformats.org/officeDocument/2006/math">
                    <m:r>
                      <a:rPr lang="en-IN" sz="2800" b="1" i="1" dirty="0" smtClean="0">
                        <a:solidFill>
                          <a:schemeClr val="tx1"/>
                        </a:solidFill>
                        <a:latin typeface="Cambria Math" panose="02040503050406030204" pitchFamily="18" charset="0"/>
                      </a:rPr>
                      <m:t>𝑽</m:t>
                    </m:r>
                    <m:r>
                      <a:rPr lang="en-IN" sz="2800" b="1" i="1" dirty="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𝟓</m:t>
                    </m:r>
                    <m:r>
                      <a:rPr lang="en-IN" sz="2800" b="1" i="1" dirty="0" smtClean="0">
                        <a:solidFill>
                          <a:schemeClr val="tx1"/>
                        </a:solidFill>
                        <a:latin typeface="Cambria Math" panose="02040503050406030204" pitchFamily="18" charset="0"/>
                      </a:rPr>
                      <m:t>, </m:t>
                    </m:r>
                    <m:r>
                      <a:rPr lang="en-IN" sz="2800" b="1" i="1" dirty="0" smtClean="0">
                        <a:solidFill>
                          <a:schemeClr val="tx1"/>
                        </a:solidFill>
                        <a:latin typeface="Cambria Math" panose="02040503050406030204" pitchFamily="18" charset="0"/>
                      </a:rPr>
                      <m:t>𝟑</m:t>
                    </m:r>
                    <m:r>
                      <a:rPr lang="en-IN" sz="2800" b="1" i="1" dirty="0" smtClean="0">
                        <a:solidFill>
                          <a:schemeClr val="tx1"/>
                        </a:solidFill>
                        <a:latin typeface="Cambria Math" panose="02040503050406030204" pitchFamily="18" charset="0"/>
                      </a:rPr>
                      <m:t>)</m:t>
                    </m:r>
                  </m:oMath>
                </a14:m>
                <a:r>
                  <a:rPr lang="en-IN" sz="2800" b="1" dirty="0">
                    <a:solidFill>
                      <a:schemeClr val="tx1"/>
                    </a:solidFill>
                  </a:rPr>
                  <a:t>, using coordinates</a:t>
                </a:r>
              </a:p>
              <a:p>
                <a:r>
                  <a:rPr lang="en-IN" sz="2800" dirty="0"/>
                  <a:t>The image appears to be a reflection of the preimage in the </a:t>
                </a:r>
                <a:r>
                  <a:rPr lang="en-IN" sz="2800" i="1" dirty="0"/>
                  <a:t>y</a:t>
                </a:r>
                <a:r>
                  <a:rPr lang="en-IN" sz="2800" dirty="0"/>
                  <a:t>-axis. Use the coordinate rule for a reflection in the </a:t>
                </a:r>
                <a:r>
                  <a:rPr lang="en-IN" sz="2800" i="1" dirty="0"/>
                  <a:t>y</a:t>
                </a:r>
                <a:r>
                  <a:rPr lang="en-IN" sz="2800" dirty="0"/>
                  <a:t>-axis to verify this transformation. </a:t>
                </a:r>
                <a:endParaRPr lang="en-US" sz="2800" dirty="0">
                  <a:solidFill>
                    <a:schemeClr val="tx2"/>
                  </a:solidFill>
                </a:endParaRP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619076"/>
                <a:ext cx="7401592" cy="4732078"/>
              </a:xfrm>
              <a:prstGeom prst="rect">
                <a:avLst/>
              </a:prstGeom>
              <a:blipFill>
                <a:blip r:embed="rId2"/>
                <a:stretch>
                  <a:fillRect l="-1646" t="-1418"/>
                </a:stretch>
              </a:blipFill>
            </p:spPr>
            <p:txBody>
              <a:bodyPr/>
              <a:lstStyle/>
              <a:p>
                <a:r>
                  <a:rPr lang="en-US">
                    <a:noFill/>
                  </a:rPr>
                  <a:t> </a:t>
                </a:r>
              </a:p>
            </p:txBody>
          </p:sp>
        </mc:Fallback>
      </mc:AlternateContent>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358" y="1714500"/>
            <a:ext cx="3175042" cy="3164242"/>
          </a:xfrm>
          <a:prstGeom prst="rect">
            <a:avLst/>
          </a:prstGeom>
        </p:spPr>
      </p:pic>
    </p:spTree>
    <p:extLst>
      <p:ext uri="{BB962C8B-B14F-4D97-AF65-F5344CB8AC3E}">
        <p14:creationId xmlns:p14="http://schemas.microsoft.com/office/powerpoint/2010/main" val="255501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Reflection in a Horizontal or Vertical Line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4000500"/>
            <a:ext cx="7639099" cy="23506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Because the transformation of the preimage using the coordinate rule for a reflection in the </a:t>
            </a:r>
            <a:r>
              <a:rPr lang="en-IN" sz="2800" i="1"/>
              <a:t>y</a:t>
            </a:r>
            <a:r>
              <a:rPr lang="en-IN" sz="2800"/>
              <a:t>-axis corresponds to the image on the coordinate plane, the transformation shown is a reflection in the </a:t>
            </a:r>
            <a:r>
              <a:rPr lang="en-IN" sz="2800" i="1"/>
              <a:t>y</a:t>
            </a:r>
            <a:r>
              <a:rPr lang="en-IN" sz="2800"/>
              <a:t>-axis, (</a:t>
            </a:r>
            <a:r>
              <a:rPr lang="en-IN" sz="2800" i="1"/>
              <a:t>x</a:t>
            </a:r>
            <a:r>
              <a:rPr lang="en-IN" sz="2800"/>
              <a:t>, </a:t>
            </a:r>
            <a:r>
              <a:rPr lang="en-IN" sz="2800" i="1"/>
              <a:t>y</a:t>
            </a:r>
            <a:r>
              <a:rPr lang="en-IN" sz="2800"/>
              <a:t>) → (−</a:t>
            </a:r>
            <a:r>
              <a:rPr lang="en-IN" sz="2800" i="1"/>
              <a:t>x</a:t>
            </a:r>
            <a:r>
              <a:rPr lang="en-IN" sz="2800"/>
              <a:t>, </a:t>
            </a:r>
            <a:r>
              <a:rPr lang="en-IN" sz="2800" i="1"/>
              <a:t>y</a:t>
            </a:r>
            <a:r>
              <a:rPr lang="en-IN" sz="2800"/>
              <a:t>)</a:t>
            </a:r>
            <a:endParaRPr lang="en-US" sz="2800">
              <a:solidFill>
                <a:schemeClr val="tx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7358" y="1714500"/>
            <a:ext cx="3175042" cy="3164242"/>
          </a:xfrm>
          <a:prstGeom prst="rect">
            <a:avLst/>
          </a:prstGeom>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808163973"/>
                  </p:ext>
                </p:extLst>
              </p:nvPr>
            </p:nvGraphicFramePr>
            <p:xfrm>
              <a:off x="609598" y="1567842"/>
              <a:ext cx="4663046" cy="2438400"/>
            </p:xfrm>
            <a:graphic>
              <a:graphicData uri="http://schemas.openxmlformats.org/drawingml/2006/table">
                <a:tbl>
                  <a:tblPr firstRow="1" bandRow="1">
                    <a:tableStyleId>{2D5ABB26-0587-4C30-8999-92F81FD0307C}</a:tableStyleId>
                  </a:tblPr>
                  <a:tblGrid>
                    <a:gridCol w="1480459">
                      <a:extLst>
                        <a:ext uri="{9D8B030D-6E8A-4147-A177-3AD203B41FA5}">
                          <a16:colId xmlns:a16="http://schemas.microsoft.com/office/drawing/2014/main" val="2969700889"/>
                        </a:ext>
                      </a:extLst>
                    </a:gridCol>
                    <a:gridCol w="570016">
                      <a:extLst>
                        <a:ext uri="{9D8B030D-6E8A-4147-A177-3AD203B41FA5}">
                          <a16:colId xmlns:a16="http://schemas.microsoft.com/office/drawing/2014/main" val="3546480810"/>
                        </a:ext>
                      </a:extLst>
                    </a:gridCol>
                    <a:gridCol w="2612571">
                      <a:extLst>
                        <a:ext uri="{9D8B030D-6E8A-4147-A177-3AD203B41FA5}">
                          <a16:colId xmlns:a16="http://schemas.microsoft.com/office/drawing/2014/main" val="1866278645"/>
                        </a:ext>
                      </a:extLst>
                    </a:gridCol>
                  </a:tblGrid>
                  <a:tr h="289699">
                    <a:tc>
                      <a:txBody>
                        <a:bodyPr/>
                        <a:lstStyle/>
                        <a:p>
                          <a:pPr algn="r"/>
                          <a:r>
                            <a:rPr lang="en-IN" sz="2600" b="0" i="0" u="none" strike="noStrike" kern="1200" baseline="0">
                              <a:solidFill>
                                <a:schemeClr val="tx2"/>
                              </a:solidFill>
                              <a:latin typeface="+mn-lt"/>
                              <a:ea typeface="+mn-ea"/>
                              <a:cs typeface="+mn-cs"/>
                            </a:rPr>
                            <a:t>(</a:t>
                          </a:r>
                          <a:r>
                            <a:rPr lang="en-IN" sz="2600" b="0" i="1" u="none" strike="noStrike" kern="1200" baseline="0">
                              <a:solidFill>
                                <a:schemeClr val="tx2"/>
                              </a:solidFill>
                              <a:latin typeface="+mn-lt"/>
                              <a:ea typeface="+mn-ea"/>
                              <a:cs typeface="+mn-cs"/>
                            </a:rPr>
                            <a:t>x</a:t>
                          </a:r>
                          <a:r>
                            <a:rPr lang="en-IN" sz="2600" b="0" i="0" u="none" strike="noStrike" kern="1200" baseline="0">
                              <a:solidFill>
                                <a:schemeClr val="tx2"/>
                              </a:solidFill>
                              <a:latin typeface="+mn-lt"/>
                              <a:ea typeface="+mn-ea"/>
                              <a:cs typeface="+mn-cs"/>
                            </a:rPr>
                            <a:t>, </a:t>
                          </a:r>
                          <a:r>
                            <a:rPr lang="en-IN" sz="2600" b="0" i="1" u="none" strike="noStrike" kern="1200" baseline="0">
                              <a:solidFill>
                                <a:schemeClr val="tx2"/>
                              </a:solidFill>
                              <a:latin typeface="+mn-lt"/>
                              <a:ea typeface="+mn-ea"/>
                              <a:cs typeface="+mn-cs"/>
                            </a:rPr>
                            <a:t>y</a:t>
                          </a:r>
                          <a:r>
                            <a:rPr lang="en-IN" sz="2600" b="0" i="0" u="none" strike="noStrike" kern="1200" baseline="0">
                              <a:solidFill>
                                <a:schemeClr val="tx2"/>
                              </a:solidFill>
                              <a:latin typeface="+mn-lt"/>
                              <a:ea typeface="+mn-ea"/>
                              <a:cs typeface="+mn-cs"/>
                            </a:rPr>
                            <a:t>)</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sz="2600" b="0" i="0" u="none" strike="noStrike" baseline="0">
                              <a:solidFill>
                                <a:schemeClr val="tx2"/>
                              </a:solidFill>
                              <a:latin typeface="+mn-lt"/>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N" sz="2600" b="0" i="0" u="none" strike="noStrike" kern="1200" baseline="0">
                              <a:solidFill>
                                <a:schemeClr val="tx2"/>
                              </a:solidFill>
                              <a:latin typeface="+mn-lt"/>
                              <a:ea typeface="+mn-ea"/>
                              <a:cs typeface="+mn-cs"/>
                            </a:rPr>
                            <a:t>(−</a:t>
                          </a:r>
                          <a:r>
                            <a:rPr lang="en-IN" sz="2600" b="0" i="1" u="none" strike="noStrike" kern="1200" baseline="0">
                              <a:solidFill>
                                <a:schemeClr val="tx2"/>
                              </a:solidFill>
                              <a:latin typeface="+mn-lt"/>
                              <a:ea typeface="+mn-ea"/>
                              <a:cs typeface="+mn-cs"/>
                            </a:rPr>
                            <a:t>x</a:t>
                          </a:r>
                          <a:r>
                            <a:rPr lang="en-IN" sz="2600" b="0" i="0" u="none" strike="noStrike" kern="1200" baseline="0">
                              <a:solidFill>
                                <a:schemeClr val="tx2"/>
                              </a:solidFill>
                              <a:latin typeface="+mn-lt"/>
                              <a:ea typeface="+mn-ea"/>
                              <a:cs typeface="+mn-cs"/>
                            </a:rPr>
                            <a:t>, </a:t>
                          </a:r>
                          <a:r>
                            <a:rPr lang="en-IN" sz="2600" b="0" i="1" u="none" strike="noStrike" kern="1200" baseline="0">
                              <a:solidFill>
                                <a:schemeClr val="tx2"/>
                              </a:solidFill>
                              <a:latin typeface="+mn-lt"/>
                              <a:ea typeface="+mn-ea"/>
                              <a:cs typeface="+mn-cs"/>
                            </a:rPr>
                            <a:t>y</a:t>
                          </a:r>
                          <a:r>
                            <a:rPr lang="en-IN" sz="2600" b="0" i="0" u="none" strike="noStrike" kern="1200" baseline="0">
                              <a:solidFill>
                                <a:schemeClr val="tx2"/>
                              </a:solidFill>
                              <a:latin typeface="+mn-lt"/>
                              <a:ea typeface="+mn-ea"/>
                              <a:cs typeface="+mn-cs"/>
                            </a:rPr>
                            <a:t>)</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97160483"/>
                      </a:ext>
                    </a:extLst>
                  </a:tr>
                  <a:tr h="289699">
                    <a:tc>
                      <a:txBody>
                        <a:bodyPr/>
                        <a:lstStyle/>
                        <a:p>
                          <a:pPr algn="r"/>
                          <a14:m>
                            <m:oMath xmlns:m="http://schemas.openxmlformats.org/officeDocument/2006/math">
                              <m:r>
                                <a:rPr lang="en-IN" sz="2600" b="0" i="1" u="none" strike="noStrike" kern="1200" baseline="0" dirty="0" smtClean="0">
                                  <a:solidFill>
                                    <a:schemeClr val="tx2"/>
                                  </a:solidFill>
                                  <a:latin typeface="Cambria Math" panose="02040503050406030204" pitchFamily="18" charset="0"/>
                                  <a:ea typeface="+mn-ea"/>
                                  <a:cs typeface="+mn-cs"/>
                                </a:rPr>
                                <m:t>𝑅</m:t>
                              </m:r>
                              <m:r>
                                <a:rPr lang="en-IN" sz="2600" b="0" i="1" u="none" strike="noStrike" kern="1200" baseline="0" dirty="0" smtClean="0">
                                  <a:solidFill>
                                    <a:schemeClr val="tx2"/>
                                  </a:solidFill>
                                  <a:latin typeface="Cambria Math" panose="02040503050406030204" pitchFamily="18" charset="0"/>
                                  <a:ea typeface="+mn-ea"/>
                                  <a:cs typeface="+mn-cs"/>
                                </a:rPr>
                                <m:t>(2, 1)</m:t>
                              </m:r>
                            </m:oMath>
                          </a14:m>
                          <a:r>
                            <a:rPr lang="en-IN" sz="260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sz="2600" b="0" i="0" u="none" strike="noStrike" baseline="0">
                              <a:solidFill>
                                <a:schemeClr val="tx2"/>
                              </a:solidFill>
                              <a:latin typeface="+mn-lt"/>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14:m>
                            <m:oMath xmlns:m="http://schemas.openxmlformats.org/officeDocument/2006/math">
                              <m:r>
                                <a:rPr lang="en-IN" sz="2600" b="0" i="1" u="none" strike="noStrike" kern="1200" baseline="0" dirty="0" smtClean="0">
                                  <a:solidFill>
                                    <a:schemeClr val="tx2"/>
                                  </a:solidFill>
                                  <a:latin typeface="Cambria Math" panose="02040503050406030204" pitchFamily="18" charset="0"/>
                                  <a:ea typeface="+mn-ea"/>
                                  <a:cs typeface="+mn-cs"/>
                                </a:rPr>
                                <m:t>𝑅</m:t>
                              </m:r>
                              <m:r>
                                <a:rPr lang="en-IN" sz="2400" b="1" i="1" dirty="0" smtClean="0">
                                  <a:solidFill>
                                    <a:schemeClr val="tx2"/>
                                  </a:solidFill>
                                  <a:latin typeface="Cambria Math" panose="02040503050406030204" pitchFamily="18" charset="0"/>
                                </a:rPr>
                                <m:t>′</m:t>
                              </m:r>
                              <m:r>
                                <a:rPr lang="en-IN" sz="2600" b="0" i="1" u="none" strike="noStrike" kern="1200" baseline="0" dirty="0" smtClean="0">
                                  <a:solidFill>
                                    <a:schemeClr val="tx2"/>
                                  </a:solidFill>
                                  <a:latin typeface="Cambria Math" panose="02040503050406030204" pitchFamily="18" charset="0"/>
                                  <a:ea typeface="+mn-ea"/>
                                  <a:cs typeface="+mn-cs"/>
                                </a:rPr>
                                <m:t>(−2, 1)</m:t>
                              </m:r>
                            </m:oMath>
                          </a14:m>
                          <a:r>
                            <a:rPr lang="en-IN" sz="2600" dirty="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22624480"/>
                      </a:ext>
                    </a:extLst>
                  </a:tr>
                  <a:tr h="289699">
                    <a:tc>
                      <a:txBody>
                        <a:bodyPr/>
                        <a:lstStyle/>
                        <a:p>
                          <a:pPr algn="r"/>
                          <a14:m>
                            <m:oMath xmlns:m="http://schemas.openxmlformats.org/officeDocument/2006/math">
                              <m:r>
                                <a:rPr lang="en-IN" sz="2600" b="0" i="1" u="none" strike="noStrike" kern="1200" baseline="0" dirty="0" smtClean="0">
                                  <a:solidFill>
                                    <a:schemeClr val="tx2"/>
                                  </a:solidFill>
                                  <a:latin typeface="Cambria Math" panose="02040503050406030204" pitchFamily="18" charset="0"/>
                                  <a:ea typeface="+mn-ea"/>
                                  <a:cs typeface="+mn-cs"/>
                                </a:rPr>
                                <m:t>𝑆</m:t>
                              </m:r>
                              <m:r>
                                <a:rPr lang="en-IN" sz="2600" b="0" i="1" u="none" strike="noStrike" kern="1200" baseline="0" dirty="0" smtClean="0">
                                  <a:solidFill>
                                    <a:schemeClr val="tx2"/>
                                  </a:solidFill>
                                  <a:latin typeface="Cambria Math" panose="02040503050406030204" pitchFamily="18" charset="0"/>
                                  <a:ea typeface="+mn-ea"/>
                                  <a:cs typeface="+mn-cs"/>
                                </a:rPr>
                                <m:t>(2, 4)</m:t>
                              </m:r>
                            </m:oMath>
                          </a14:m>
                          <a:r>
                            <a:rPr lang="en-IN" sz="260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sz="2600" b="0" i="0" u="none" strike="noStrike" baseline="0">
                              <a:solidFill>
                                <a:schemeClr val="tx2"/>
                              </a:solidFill>
                              <a:latin typeface="+mn-lt"/>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14:m>
                            <m:oMath xmlns:m="http://schemas.openxmlformats.org/officeDocument/2006/math">
                              <m:r>
                                <a:rPr lang="en-IN" sz="2600" b="0" i="1" u="none" strike="noStrike" kern="1200" baseline="0" dirty="0" smtClean="0">
                                  <a:solidFill>
                                    <a:schemeClr val="tx2"/>
                                  </a:solidFill>
                                  <a:latin typeface="Cambria Math" panose="02040503050406030204" pitchFamily="18" charset="0"/>
                                  <a:ea typeface="+mn-ea"/>
                                  <a:cs typeface="+mn-cs"/>
                                </a:rPr>
                                <m:t>𝑆</m:t>
                              </m:r>
                              <m:r>
                                <a:rPr lang="en-IN" sz="2800" b="1" i="1" dirty="0" smtClean="0">
                                  <a:solidFill>
                                    <a:schemeClr val="tx2"/>
                                  </a:solidFill>
                                  <a:latin typeface="Cambria Math" panose="02040503050406030204" pitchFamily="18" charset="0"/>
                                </a:rPr>
                                <m:t>′</m:t>
                              </m:r>
                              <m:r>
                                <a:rPr lang="en-IN" sz="2600" b="0" i="1" u="none" strike="noStrike" kern="1200" baseline="0" dirty="0" smtClean="0">
                                  <a:solidFill>
                                    <a:schemeClr val="tx2"/>
                                  </a:solidFill>
                                  <a:latin typeface="Cambria Math" panose="02040503050406030204" pitchFamily="18" charset="0"/>
                                  <a:ea typeface="+mn-ea"/>
                                  <a:cs typeface="+mn-cs"/>
                                </a:rPr>
                                <m:t>(−2, 4)</m:t>
                              </m:r>
                            </m:oMath>
                          </a14:m>
                          <a:r>
                            <a:rPr lang="en-IN" sz="2600" b="0" i="0" u="none" strike="noStrike" kern="1200" baseline="0" dirty="0">
                              <a:solidFill>
                                <a:schemeClr val="tx2"/>
                              </a:solidFill>
                              <a:latin typeface="+mn-lt"/>
                              <a:ea typeface="+mn-ea"/>
                              <a:cs typeface="+mn-cs"/>
                            </a:rPr>
                            <a:t> </a:t>
                          </a:r>
                          <a:endParaRPr lang="en-IN" sz="26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4214824"/>
                      </a:ext>
                    </a:extLst>
                  </a:tr>
                  <a:tr h="289699">
                    <a:tc>
                      <a:txBody>
                        <a:bodyPr/>
                        <a:lstStyle/>
                        <a:p>
                          <a:pPr algn="r"/>
                          <a14:m>
                            <m:oMath xmlns:m="http://schemas.openxmlformats.org/officeDocument/2006/math">
                              <m:r>
                                <a:rPr lang="en-IN" sz="2600" b="0" i="1" u="none" strike="noStrike" kern="1200" baseline="0" dirty="0" smtClean="0">
                                  <a:solidFill>
                                    <a:schemeClr val="tx2"/>
                                  </a:solidFill>
                                  <a:latin typeface="Cambria Math" panose="02040503050406030204" pitchFamily="18" charset="0"/>
                                  <a:ea typeface="+mn-ea"/>
                                  <a:cs typeface="+mn-cs"/>
                                </a:rPr>
                                <m:t>𝑇</m:t>
                              </m:r>
                              <m:r>
                                <a:rPr lang="en-IN" sz="2600" b="0" i="1" u="none" strike="noStrike" kern="1200" baseline="0" dirty="0" smtClean="0">
                                  <a:solidFill>
                                    <a:schemeClr val="tx2"/>
                                  </a:solidFill>
                                  <a:latin typeface="Cambria Math" panose="02040503050406030204" pitchFamily="18" charset="0"/>
                                  <a:ea typeface="+mn-ea"/>
                                  <a:cs typeface="+mn-cs"/>
                                </a:rPr>
                                <m:t>(5, 4)</m:t>
                              </m:r>
                            </m:oMath>
                          </a14:m>
                          <a:r>
                            <a:rPr lang="en-IN" sz="2600" b="0" i="0" u="none" strike="noStrike" kern="1200" baseline="0">
                              <a:solidFill>
                                <a:schemeClr val="tx2"/>
                              </a:solidFill>
                              <a:latin typeface="+mn-lt"/>
                              <a:ea typeface="+mn-ea"/>
                              <a:cs typeface="+mn-cs"/>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sz="2600" b="0" i="0" u="none" strike="noStrike" baseline="0">
                              <a:solidFill>
                                <a:schemeClr val="tx2"/>
                              </a:solidFill>
                              <a:latin typeface="+mn-lt"/>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14:m>
                            <m:oMath xmlns:m="http://schemas.openxmlformats.org/officeDocument/2006/math">
                              <m:r>
                                <a:rPr lang="en-IN" sz="2600" b="0" i="1" u="none" strike="noStrike" kern="1200" baseline="0" dirty="0" smtClean="0">
                                  <a:solidFill>
                                    <a:schemeClr val="tx2"/>
                                  </a:solidFill>
                                  <a:latin typeface="Cambria Math" panose="02040503050406030204" pitchFamily="18" charset="0"/>
                                  <a:ea typeface="+mn-ea"/>
                                  <a:cs typeface="+mn-cs"/>
                                </a:rPr>
                                <m:t>𝑇</m:t>
                              </m:r>
                              <m:r>
                                <a:rPr lang="en-IN" sz="2800" b="1" i="1" dirty="0" smtClean="0">
                                  <a:solidFill>
                                    <a:schemeClr val="tx2"/>
                                  </a:solidFill>
                                  <a:latin typeface="Cambria Math" panose="02040503050406030204" pitchFamily="18" charset="0"/>
                                </a:rPr>
                                <m:t>′</m:t>
                              </m:r>
                              <m:r>
                                <a:rPr lang="en-IN" sz="2600" b="0" i="1" u="none" strike="noStrike" kern="1200" baseline="0" dirty="0" smtClean="0">
                                  <a:solidFill>
                                    <a:schemeClr val="tx2"/>
                                  </a:solidFill>
                                  <a:latin typeface="Cambria Math" panose="02040503050406030204" pitchFamily="18" charset="0"/>
                                  <a:ea typeface="+mn-ea"/>
                                  <a:cs typeface="+mn-cs"/>
                                </a:rPr>
                                <m:t>(−5, 4)</m:t>
                              </m:r>
                            </m:oMath>
                          </a14:m>
                          <a:r>
                            <a:rPr lang="en-IN" sz="2600" dirty="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50392668"/>
                      </a:ext>
                    </a:extLst>
                  </a:tr>
                  <a:tr h="289699">
                    <a:tc>
                      <a:txBody>
                        <a:bodyPr/>
                        <a:lstStyle/>
                        <a:p>
                          <a:pPr algn="r"/>
                          <a14:m>
                            <m:oMath xmlns:m="http://schemas.openxmlformats.org/officeDocument/2006/math">
                              <m:r>
                                <a:rPr lang="en-IN" sz="2600" b="0" i="1" u="none" strike="noStrike" kern="1200" baseline="0" dirty="0" smtClean="0">
                                  <a:solidFill>
                                    <a:schemeClr val="tx2"/>
                                  </a:solidFill>
                                  <a:latin typeface="Cambria Math" panose="02040503050406030204" pitchFamily="18" charset="0"/>
                                  <a:ea typeface="+mn-ea"/>
                                  <a:cs typeface="+mn-cs"/>
                                </a:rPr>
                                <m:t>𝑉</m:t>
                              </m:r>
                              <m:r>
                                <a:rPr lang="en-IN" sz="2600" b="0" i="1" u="none" strike="noStrike" kern="1200" baseline="0" dirty="0" smtClean="0">
                                  <a:solidFill>
                                    <a:schemeClr val="tx2"/>
                                  </a:solidFill>
                                  <a:latin typeface="Cambria Math" panose="02040503050406030204" pitchFamily="18" charset="0"/>
                                  <a:ea typeface="+mn-ea"/>
                                  <a:cs typeface="+mn-cs"/>
                                </a:rPr>
                                <m:t>(5, 3)</m:t>
                              </m:r>
                            </m:oMath>
                          </a14:m>
                          <a:r>
                            <a:rPr lang="en-IN" sz="260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sz="2600" b="0" i="0" u="none" strike="noStrike" baseline="0">
                              <a:solidFill>
                                <a:schemeClr val="tx2"/>
                              </a:solidFill>
                              <a:latin typeface="+mn-lt"/>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14:m>
                            <m:oMath xmlns:m="http://schemas.openxmlformats.org/officeDocument/2006/math">
                              <m:r>
                                <a:rPr lang="en-IN" sz="2600" b="0" i="1" u="none" strike="noStrike" kern="1200" baseline="0" dirty="0" smtClean="0">
                                  <a:solidFill>
                                    <a:schemeClr val="tx2"/>
                                  </a:solidFill>
                                  <a:latin typeface="Cambria Math" panose="02040503050406030204" pitchFamily="18" charset="0"/>
                                  <a:ea typeface="+mn-ea"/>
                                  <a:cs typeface="+mn-cs"/>
                                </a:rPr>
                                <m:t>𝑉</m:t>
                              </m:r>
                              <m:r>
                                <a:rPr lang="en-IN" sz="2800" b="1" i="1" dirty="0" smtClean="0">
                                  <a:solidFill>
                                    <a:schemeClr val="tx2"/>
                                  </a:solidFill>
                                  <a:latin typeface="Cambria Math" panose="02040503050406030204" pitchFamily="18" charset="0"/>
                                </a:rPr>
                                <m:t>′</m:t>
                              </m:r>
                              <m:r>
                                <a:rPr lang="en-IN" sz="2600" b="0" i="1" u="none" strike="noStrike" kern="1200" baseline="0" dirty="0" smtClean="0">
                                  <a:solidFill>
                                    <a:schemeClr val="tx2"/>
                                  </a:solidFill>
                                  <a:latin typeface="Cambria Math" panose="02040503050406030204" pitchFamily="18" charset="0"/>
                                  <a:ea typeface="+mn-ea"/>
                                  <a:cs typeface="+mn-cs"/>
                                </a:rPr>
                                <m:t>(−5, 3)</m:t>
                              </m:r>
                            </m:oMath>
                          </a14:m>
                          <a:r>
                            <a:rPr lang="en-IN" sz="2600" dirty="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3750208"/>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808163973"/>
                  </p:ext>
                </p:extLst>
              </p:nvPr>
            </p:nvGraphicFramePr>
            <p:xfrm>
              <a:off x="609598" y="1567842"/>
              <a:ext cx="4663046" cy="2438400"/>
            </p:xfrm>
            <a:graphic>
              <a:graphicData uri="http://schemas.openxmlformats.org/drawingml/2006/table">
                <a:tbl>
                  <a:tblPr firstRow="1" bandRow="1">
                    <a:tableStyleId>{2D5ABB26-0587-4C30-8999-92F81FD0307C}</a:tableStyleId>
                  </a:tblPr>
                  <a:tblGrid>
                    <a:gridCol w="1480459">
                      <a:extLst>
                        <a:ext uri="{9D8B030D-6E8A-4147-A177-3AD203B41FA5}">
                          <a16:colId xmlns:a16="http://schemas.microsoft.com/office/drawing/2014/main" val="2969700889"/>
                        </a:ext>
                      </a:extLst>
                    </a:gridCol>
                    <a:gridCol w="570016">
                      <a:extLst>
                        <a:ext uri="{9D8B030D-6E8A-4147-A177-3AD203B41FA5}">
                          <a16:colId xmlns:a16="http://schemas.microsoft.com/office/drawing/2014/main" val="3546480810"/>
                        </a:ext>
                      </a:extLst>
                    </a:gridCol>
                    <a:gridCol w="2612571">
                      <a:extLst>
                        <a:ext uri="{9D8B030D-6E8A-4147-A177-3AD203B41FA5}">
                          <a16:colId xmlns:a16="http://schemas.microsoft.com/office/drawing/2014/main" val="1866278645"/>
                        </a:ext>
                      </a:extLst>
                    </a:gridCol>
                  </a:tblGrid>
                  <a:tr h="487680">
                    <a:tc>
                      <a:txBody>
                        <a:bodyPr/>
                        <a:lstStyle/>
                        <a:p>
                          <a:pPr algn="r"/>
                          <a:r>
                            <a:rPr lang="en-IN" sz="2600" b="0" i="0" u="none" strike="noStrike" kern="1200" baseline="0">
                              <a:solidFill>
                                <a:schemeClr val="tx2"/>
                              </a:solidFill>
                              <a:latin typeface="+mn-lt"/>
                              <a:ea typeface="+mn-ea"/>
                              <a:cs typeface="+mn-cs"/>
                            </a:rPr>
                            <a:t>(</a:t>
                          </a:r>
                          <a:r>
                            <a:rPr lang="en-IN" sz="2600" b="0" i="1" u="none" strike="noStrike" kern="1200" baseline="0">
                              <a:solidFill>
                                <a:schemeClr val="tx2"/>
                              </a:solidFill>
                              <a:latin typeface="+mn-lt"/>
                              <a:ea typeface="+mn-ea"/>
                              <a:cs typeface="+mn-cs"/>
                            </a:rPr>
                            <a:t>x</a:t>
                          </a:r>
                          <a:r>
                            <a:rPr lang="en-IN" sz="2600" b="0" i="0" u="none" strike="noStrike" kern="1200" baseline="0">
                              <a:solidFill>
                                <a:schemeClr val="tx2"/>
                              </a:solidFill>
                              <a:latin typeface="+mn-lt"/>
                              <a:ea typeface="+mn-ea"/>
                              <a:cs typeface="+mn-cs"/>
                            </a:rPr>
                            <a:t>, </a:t>
                          </a:r>
                          <a:r>
                            <a:rPr lang="en-IN" sz="2600" b="0" i="1" u="none" strike="noStrike" kern="1200" baseline="0">
                              <a:solidFill>
                                <a:schemeClr val="tx2"/>
                              </a:solidFill>
                              <a:latin typeface="+mn-lt"/>
                              <a:ea typeface="+mn-ea"/>
                              <a:cs typeface="+mn-cs"/>
                            </a:rPr>
                            <a:t>y</a:t>
                          </a:r>
                          <a:r>
                            <a:rPr lang="en-IN" sz="2600" b="0" i="0" u="none" strike="noStrike" kern="1200" baseline="0">
                              <a:solidFill>
                                <a:schemeClr val="tx2"/>
                              </a:solidFill>
                              <a:latin typeface="+mn-lt"/>
                              <a:ea typeface="+mn-ea"/>
                              <a:cs typeface="+mn-cs"/>
                            </a:rPr>
                            <a:t>)</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sz="2600" b="0" i="0" u="none" strike="noStrike" baseline="0">
                              <a:solidFill>
                                <a:schemeClr val="tx2"/>
                              </a:solidFill>
                              <a:latin typeface="+mn-lt"/>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N" sz="2600" b="0" i="0" u="none" strike="noStrike" kern="1200" baseline="0">
                              <a:solidFill>
                                <a:schemeClr val="tx2"/>
                              </a:solidFill>
                              <a:latin typeface="+mn-lt"/>
                              <a:ea typeface="+mn-ea"/>
                              <a:cs typeface="+mn-cs"/>
                            </a:rPr>
                            <a:t>(−</a:t>
                          </a:r>
                          <a:r>
                            <a:rPr lang="en-IN" sz="2600" b="0" i="1" u="none" strike="noStrike" kern="1200" baseline="0">
                              <a:solidFill>
                                <a:schemeClr val="tx2"/>
                              </a:solidFill>
                              <a:latin typeface="+mn-lt"/>
                              <a:ea typeface="+mn-ea"/>
                              <a:cs typeface="+mn-cs"/>
                            </a:rPr>
                            <a:t>x</a:t>
                          </a:r>
                          <a:r>
                            <a:rPr lang="en-IN" sz="2600" b="0" i="0" u="none" strike="noStrike" kern="1200" baseline="0">
                              <a:solidFill>
                                <a:schemeClr val="tx2"/>
                              </a:solidFill>
                              <a:latin typeface="+mn-lt"/>
                              <a:ea typeface="+mn-ea"/>
                              <a:cs typeface="+mn-cs"/>
                            </a:rPr>
                            <a:t>, </a:t>
                          </a:r>
                          <a:r>
                            <a:rPr lang="en-IN" sz="2600" b="0" i="1" u="none" strike="noStrike" kern="1200" baseline="0">
                              <a:solidFill>
                                <a:schemeClr val="tx2"/>
                              </a:solidFill>
                              <a:latin typeface="+mn-lt"/>
                              <a:ea typeface="+mn-ea"/>
                              <a:cs typeface="+mn-cs"/>
                            </a:rPr>
                            <a:t>y</a:t>
                          </a:r>
                          <a:r>
                            <a:rPr lang="en-IN" sz="2600" b="0" i="0" u="none" strike="noStrike" kern="1200" baseline="0">
                              <a:solidFill>
                                <a:schemeClr val="tx2"/>
                              </a:solidFill>
                              <a:latin typeface="+mn-lt"/>
                              <a:ea typeface="+mn-ea"/>
                              <a:cs typeface="+mn-cs"/>
                            </a:rPr>
                            <a:t>)</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97160483"/>
                      </a:ext>
                    </a:extLst>
                  </a:tr>
                  <a:tr h="4876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12" t="-111250" r="-215226" b="-332500"/>
                          </a:stretch>
                        </a:blipFill>
                      </a:tcPr>
                    </a:tc>
                    <a:tc>
                      <a:txBody>
                        <a:bodyPr/>
                        <a:lstStyle/>
                        <a:p>
                          <a:pPr algn="ctr"/>
                          <a:r>
                            <a:rPr lang="en-IN" sz="2600" b="0" i="0" u="none" strike="noStrike" baseline="0">
                              <a:solidFill>
                                <a:schemeClr val="tx2"/>
                              </a:solidFill>
                              <a:latin typeface="+mn-lt"/>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8322" t="-111250" b="-332500"/>
                          </a:stretch>
                        </a:blipFill>
                      </a:tcPr>
                    </a:tc>
                    <a:extLst>
                      <a:ext uri="{0D108BD9-81ED-4DB2-BD59-A6C34878D82A}">
                        <a16:rowId xmlns:a16="http://schemas.microsoft.com/office/drawing/2014/main" val="2422624480"/>
                      </a:ext>
                    </a:extLst>
                  </a:tr>
                  <a:tr h="4876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12" t="-208642" r="-215226" b="-228395"/>
                          </a:stretch>
                        </a:blipFill>
                      </a:tcPr>
                    </a:tc>
                    <a:tc>
                      <a:txBody>
                        <a:bodyPr/>
                        <a:lstStyle/>
                        <a:p>
                          <a:pPr algn="ctr"/>
                          <a:r>
                            <a:rPr lang="en-IN" sz="2600" b="0" i="0" u="none" strike="noStrike" baseline="0">
                              <a:solidFill>
                                <a:schemeClr val="tx2"/>
                              </a:solidFill>
                              <a:latin typeface="+mn-lt"/>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8322" t="-208642" b="-228395"/>
                          </a:stretch>
                        </a:blipFill>
                      </a:tcPr>
                    </a:tc>
                    <a:extLst>
                      <a:ext uri="{0D108BD9-81ED-4DB2-BD59-A6C34878D82A}">
                        <a16:rowId xmlns:a16="http://schemas.microsoft.com/office/drawing/2014/main" val="4244214824"/>
                      </a:ext>
                    </a:extLst>
                  </a:tr>
                  <a:tr h="4876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12" t="-312500" r="-215226" b="-131250"/>
                          </a:stretch>
                        </a:blipFill>
                      </a:tcPr>
                    </a:tc>
                    <a:tc>
                      <a:txBody>
                        <a:bodyPr/>
                        <a:lstStyle/>
                        <a:p>
                          <a:pPr algn="ctr"/>
                          <a:r>
                            <a:rPr lang="en-IN" sz="2600" b="0" i="0" u="none" strike="noStrike" baseline="0">
                              <a:solidFill>
                                <a:schemeClr val="tx2"/>
                              </a:solidFill>
                              <a:latin typeface="+mn-lt"/>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8322" t="-312500" b="-131250"/>
                          </a:stretch>
                        </a:blipFill>
                      </a:tcPr>
                    </a:tc>
                    <a:extLst>
                      <a:ext uri="{0D108BD9-81ED-4DB2-BD59-A6C34878D82A}">
                        <a16:rowId xmlns:a16="http://schemas.microsoft.com/office/drawing/2014/main" val="1150392668"/>
                      </a:ext>
                    </a:extLst>
                  </a:tr>
                  <a:tr h="4876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12" t="-412500" r="-215226" b="-31250"/>
                          </a:stretch>
                        </a:blipFill>
                      </a:tcPr>
                    </a:tc>
                    <a:tc>
                      <a:txBody>
                        <a:bodyPr/>
                        <a:lstStyle/>
                        <a:p>
                          <a:pPr algn="ctr"/>
                          <a:r>
                            <a:rPr lang="en-IN" sz="2600" b="0" i="0" u="none" strike="noStrike" baseline="0">
                              <a:solidFill>
                                <a:schemeClr val="tx2"/>
                              </a:solidFill>
                              <a:latin typeface="+mn-lt"/>
                            </a:rPr>
                            <a:t>→ </a:t>
                          </a:r>
                          <a:endParaRPr lang="en-IN" sz="26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8322" t="-412500" b="-31250"/>
                          </a:stretch>
                        </a:blipFill>
                      </a:tcPr>
                    </a:tc>
                    <a:extLst>
                      <a:ext uri="{0D108BD9-81ED-4DB2-BD59-A6C34878D82A}">
                        <a16:rowId xmlns:a16="http://schemas.microsoft.com/office/drawing/2014/main" val="223750208"/>
                      </a:ext>
                    </a:extLst>
                  </a:tr>
                </a:tbl>
              </a:graphicData>
            </a:graphic>
          </p:graphicFrame>
        </mc:Fallback>
      </mc:AlternateContent>
    </p:spTree>
    <p:extLst>
      <p:ext uri="{BB962C8B-B14F-4D97-AF65-F5344CB8AC3E}">
        <p14:creationId xmlns:p14="http://schemas.microsoft.com/office/powerpoint/2010/main" val="65233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Reflection in a Horizontal or Vertical Line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714500"/>
            <a:ext cx="7092834" cy="463665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Talk About It!</a:t>
            </a:r>
          </a:p>
          <a:p>
            <a:r>
              <a:rPr lang="en-IN" sz="2800"/>
              <a:t>What appears to be the same about the two figures after a reflection? What appears to be different?</a:t>
            </a:r>
            <a:endParaRPr lang="en-US" sz="2800">
              <a:solidFill>
                <a:schemeClr val="tx1"/>
              </a:solidFill>
            </a:endParaRPr>
          </a:p>
        </p:txBody>
      </p:sp>
    </p:spTree>
    <p:extLst>
      <p:ext uri="{BB962C8B-B14F-4D97-AF65-F5344CB8AC3E}">
        <p14:creationId xmlns:p14="http://schemas.microsoft.com/office/powerpoint/2010/main" val="283238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Reflection in a Horizontal or Vertical Line</a:t>
            </a:r>
            <a:endParaRPr lang="en-US" sz="2800" b="0">
              <a:solidFill>
                <a:schemeClr val="tx1"/>
              </a:solidFill>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7787313" cy="46366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Triangle </a:t>
                </a:r>
                <a:r>
                  <a:rPr lang="en-IN" sz="2800" i="1" dirty="0"/>
                  <a:t>BCD </a:t>
                </a:r>
                <a:r>
                  <a:rPr lang="en-IN" sz="2800" dirty="0"/>
                  <a:t>has coordinates </a:t>
                </a:r>
                <a:r>
                  <a:rPr lang="en-IN" sz="2800" i="1" dirty="0"/>
                  <a:t>B</a:t>
                </a:r>
                <a:r>
                  <a:rPr lang="en-IN" sz="2800" dirty="0"/>
                  <a:t>(−3, 3), </a:t>
                </a:r>
                <a:r>
                  <a:rPr lang="en-IN" sz="2800" i="1" dirty="0"/>
                  <a:t>C</a:t>
                </a:r>
                <a:r>
                  <a:rPr lang="en-IN" sz="2800" dirty="0"/>
                  <a:t>(1, 4), and </a:t>
                </a:r>
                <a:r>
                  <a:rPr lang="en-IN" sz="2800" i="1" dirty="0"/>
                  <a:t>D</a:t>
                </a:r>
                <a:r>
                  <a:rPr lang="en-IN" sz="2800" dirty="0"/>
                  <a:t>(−2, −4), and its image has coordinates </a:t>
                </a:r>
                <a14:m>
                  <m:oMath xmlns:m="http://schemas.openxmlformats.org/officeDocument/2006/math">
                    <m:r>
                      <a:rPr lang="en-IN" sz="2800" i="1" dirty="0" smtClean="0">
                        <a:latin typeface="Cambria Math" panose="02040503050406030204" pitchFamily="18" charset="0"/>
                      </a:rPr>
                      <m:t>𝐵</m:t>
                    </m:r>
                    <m:r>
                      <a:rPr lang="en-IN" sz="2800" b="1" i="1" dirty="0">
                        <a:latin typeface="Cambria Math" panose="02040503050406030204" pitchFamily="18" charset="0"/>
                      </a:rPr>
                      <m:t>′</m:t>
                    </m:r>
                    <m:r>
                      <a:rPr lang="en-IN" sz="2800" i="1" dirty="0" smtClean="0">
                        <a:latin typeface="Cambria Math" panose="02040503050406030204" pitchFamily="18" charset="0"/>
                      </a:rPr>
                      <m:t>(9, 3)</m:t>
                    </m:r>
                  </m:oMath>
                </a14:m>
                <a:r>
                  <a:rPr lang="en-IN" sz="2800" dirty="0"/>
                  <a:t>, </a:t>
                </a:r>
                <a14:m>
                  <m:oMath xmlns:m="http://schemas.openxmlformats.org/officeDocument/2006/math">
                    <m:r>
                      <a:rPr lang="en-IN" sz="2800" i="1" dirty="0" smtClean="0">
                        <a:latin typeface="Cambria Math" panose="02040503050406030204" pitchFamily="18" charset="0"/>
                      </a:rPr>
                      <m:t>𝐶</m:t>
                    </m:r>
                    <m:r>
                      <a:rPr lang="en-IN" sz="2800" b="1" i="1" dirty="0">
                        <a:latin typeface="Cambria Math" panose="02040503050406030204" pitchFamily="18" charset="0"/>
                      </a:rPr>
                      <m:t>′</m:t>
                    </m:r>
                    <m:r>
                      <a:rPr lang="en-IN" sz="2800" i="1" dirty="0" smtClean="0">
                        <a:latin typeface="Cambria Math" panose="02040503050406030204" pitchFamily="18" charset="0"/>
                      </a:rPr>
                      <m:t>(5, 4)</m:t>
                    </m:r>
                  </m:oMath>
                </a14:m>
                <a:r>
                  <a:rPr lang="en-IN" sz="2800" dirty="0"/>
                  <a:t>, and </a:t>
                </a:r>
                <a14:m>
                  <m:oMath xmlns:m="http://schemas.openxmlformats.org/officeDocument/2006/math">
                    <m:r>
                      <a:rPr lang="en-IN" sz="2800" i="1" dirty="0" smtClean="0">
                        <a:latin typeface="Cambria Math" panose="02040503050406030204" pitchFamily="18" charset="0"/>
                      </a:rPr>
                      <m:t>𝐷</m:t>
                    </m:r>
                    <m:r>
                      <a:rPr lang="en-IN" sz="2800" b="1" i="1" dirty="0">
                        <a:latin typeface="Cambria Math" panose="02040503050406030204" pitchFamily="18" charset="0"/>
                      </a:rPr>
                      <m:t>′</m:t>
                    </m:r>
                    <m:r>
                      <a:rPr lang="en-IN" sz="2800" i="1" dirty="0" smtClean="0">
                        <a:latin typeface="Cambria Math" panose="02040503050406030204" pitchFamily="18" charset="0"/>
                      </a:rPr>
                      <m:t>(8, −4)</m:t>
                    </m:r>
                  </m:oMath>
                </a14:m>
                <a:r>
                  <a:rPr lang="en-IN" sz="2800" dirty="0"/>
                  <a:t>. Describe the reflection.</a:t>
                </a:r>
                <a:endParaRPr lang="en-US" sz="2800" dirty="0">
                  <a:solidFill>
                    <a:schemeClr val="tx2"/>
                  </a:solidFill>
                </a:endParaRP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2" y="1714500"/>
                <a:ext cx="7787313" cy="4636654"/>
              </a:xfrm>
              <a:prstGeom prst="rect">
                <a:avLst/>
              </a:prstGeom>
              <a:blipFill>
                <a:blip r:embed="rId2"/>
                <a:stretch>
                  <a:fillRect l="-1565" t="-1314" r="-1487"/>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8398" y="1714500"/>
            <a:ext cx="2624002" cy="2615076"/>
          </a:xfrm>
          <a:prstGeom prst="rect">
            <a:avLst/>
          </a:prstGeom>
        </p:spPr>
      </p:pic>
    </p:spTree>
    <p:extLst>
      <p:ext uri="{BB962C8B-B14F-4D97-AF65-F5344CB8AC3E}">
        <p14:creationId xmlns:p14="http://schemas.microsoft.com/office/powerpoint/2010/main" val="136252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pic>
        <p:nvPicPr>
          <p:cNvPr id="2" name="Picture 1">
            <a:extLst>
              <a:ext uri="{FF2B5EF4-FFF2-40B4-BE49-F238E27FC236}">
                <a16:creationId xmlns:a16="http://schemas.microsoft.com/office/drawing/2014/main" id="{26190EFA-94C5-F99F-9488-87A1018F488E}"/>
              </a:ext>
            </a:extLst>
          </p:cNvPr>
          <p:cNvPicPr>
            <a:picLocks noChangeAspect="1"/>
          </p:cNvPicPr>
          <p:nvPr/>
        </p:nvPicPr>
        <p:blipFill>
          <a:blip r:embed="rId3"/>
          <a:stretch>
            <a:fillRect/>
          </a:stretch>
        </p:blipFill>
        <p:spPr>
          <a:xfrm>
            <a:off x="139194" y="993932"/>
            <a:ext cx="6531747" cy="2652486"/>
          </a:xfrm>
          <a:prstGeom prst="rect">
            <a:avLst/>
          </a:prstGeom>
        </p:spPr>
      </p:pic>
      <p:pic>
        <p:nvPicPr>
          <p:cNvPr id="3" name="Picture 2">
            <a:extLst>
              <a:ext uri="{FF2B5EF4-FFF2-40B4-BE49-F238E27FC236}">
                <a16:creationId xmlns:a16="http://schemas.microsoft.com/office/drawing/2014/main" id="{A1D14A5B-6A1B-8687-D413-FF42709AE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951" y="485720"/>
            <a:ext cx="5502855" cy="5610788"/>
          </a:xfrm>
          <a:prstGeom prst="rect">
            <a:avLst/>
          </a:prstGeom>
        </p:spPr>
      </p:pic>
    </p:spTree>
    <p:extLst>
      <p:ext uri="{BB962C8B-B14F-4D97-AF65-F5344CB8AC3E}">
        <p14:creationId xmlns:p14="http://schemas.microsoft.com/office/powerpoint/2010/main" val="121779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Reflection in a Horizontal or Vertical Line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7804897" cy="46366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Triangle </a:t>
            </a:r>
            <a:r>
              <a:rPr lang="en-IN" sz="2800" i="1" dirty="0"/>
              <a:t>BCD </a:t>
            </a:r>
            <a:r>
              <a:rPr lang="en-IN" sz="2800" dirty="0"/>
              <a:t>has coordinates </a:t>
            </a:r>
            <a:r>
              <a:rPr lang="en-IN" sz="2800" i="1" dirty="0"/>
              <a:t>B</a:t>
            </a:r>
            <a:r>
              <a:rPr lang="en-IN" sz="2800" dirty="0"/>
              <a:t>(−3, 3), </a:t>
            </a:r>
            <a:r>
              <a:rPr lang="en-IN" sz="2800" i="1" dirty="0"/>
              <a:t>C</a:t>
            </a:r>
            <a:r>
              <a:rPr lang="en-IN" sz="2800" dirty="0"/>
              <a:t>(1, 4), and </a:t>
            </a:r>
            <a:r>
              <a:rPr lang="en-IN" sz="2800" i="1" dirty="0"/>
              <a:t>D</a:t>
            </a:r>
            <a:r>
              <a:rPr lang="en-IN" sz="2800" dirty="0"/>
              <a:t>(−2, −4), and its image has coordinates </a:t>
            </a:r>
            <a:r>
              <a:rPr lang="en-IN" sz="2800" i="1" dirty="0"/>
              <a:t>B′</a:t>
            </a:r>
            <a:r>
              <a:rPr lang="en-IN" sz="2800" dirty="0"/>
              <a:t>(9, 3), </a:t>
            </a:r>
            <a:r>
              <a:rPr lang="en-IN" sz="2800" i="1" dirty="0"/>
              <a:t>C'</a:t>
            </a:r>
            <a:r>
              <a:rPr lang="en-IN" sz="2800" dirty="0"/>
              <a:t>(5, 4), and </a:t>
            </a:r>
            <a:r>
              <a:rPr lang="en-IN" sz="2800" i="1" dirty="0"/>
              <a:t>D</a:t>
            </a:r>
            <a:r>
              <a:rPr lang="en-IN" sz="2800" dirty="0"/>
              <a:t>′(8, −4). </a:t>
            </a:r>
          </a:p>
          <a:p>
            <a:r>
              <a:rPr lang="en-IN" sz="2800" dirty="0">
                <a:solidFill>
                  <a:srgbClr val="FF0000"/>
                </a:solidFill>
              </a:rPr>
              <a:t>reflection in the line </a:t>
            </a:r>
            <a:r>
              <a:rPr lang="en-IN" sz="2800" i="1" dirty="0">
                <a:solidFill>
                  <a:srgbClr val="FF0000"/>
                </a:solidFill>
              </a:rPr>
              <a:t>x </a:t>
            </a:r>
            <a:r>
              <a:rPr lang="en-IN" sz="2800" dirty="0">
                <a:solidFill>
                  <a:srgbClr val="FF0000"/>
                </a:solidFill>
              </a:rPr>
              <a:t>= 3</a:t>
            </a:r>
            <a:endParaRPr lang="en-US" sz="28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8398" y="1714500"/>
            <a:ext cx="2624002" cy="2615076"/>
          </a:xfrm>
          <a:prstGeom prst="rect">
            <a:avLst/>
          </a:prstGeom>
        </p:spPr>
      </p:pic>
    </p:spTree>
    <p:extLst>
      <p:ext uri="{BB962C8B-B14F-4D97-AF65-F5344CB8AC3E}">
        <p14:creationId xmlns:p14="http://schemas.microsoft.com/office/powerpoint/2010/main" val="272180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Reflection in the Line </a:t>
            </a:r>
            <a:r>
              <a:rPr lang="en-IN" sz="2800" b="0" i="1">
                <a:solidFill>
                  <a:schemeClr val="tx1"/>
                </a:solidFill>
              </a:rPr>
              <a:t>y</a:t>
            </a:r>
            <a:r>
              <a:rPr lang="en-IN" sz="2800" b="0">
                <a:solidFill>
                  <a:schemeClr val="tx1"/>
                </a:solidFill>
              </a:rPr>
              <a:t> = </a:t>
            </a:r>
            <a:r>
              <a:rPr lang="en-IN" sz="2800" b="0" i="1">
                <a:solidFill>
                  <a:schemeClr val="tx1"/>
                </a:solidFill>
              </a:rPr>
              <a:t>x</a:t>
            </a:r>
            <a:endParaRPr lang="en-US" sz="2800" b="0" i="1">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7639099" cy="46366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DESIGN</a:t>
            </a:r>
            <a:r>
              <a:rPr lang="en-IN" sz="2800" b="1" dirty="0"/>
              <a:t> Winona is designing a logo for her blog header. She graphs a figure on the coordinate plane and wants to reflect it in the line </a:t>
            </a:r>
            <a:r>
              <a:rPr lang="en-IN" sz="2800" b="1" i="1" dirty="0"/>
              <a:t>y </a:t>
            </a:r>
            <a:r>
              <a:rPr lang="en-IN" sz="2800" b="1" dirty="0"/>
              <a:t>= </a:t>
            </a:r>
            <a:r>
              <a:rPr lang="en-IN" sz="2800" b="1" i="1" dirty="0"/>
              <a:t>x </a:t>
            </a:r>
            <a:r>
              <a:rPr lang="en-IN" sz="2800" b="1" dirty="0"/>
              <a:t>to complete the basic shape for her logo design. What are the coordinates of the vertices of the image after the reflection? </a:t>
            </a:r>
            <a:endParaRPr lang="en-US" sz="2800" dirty="0"/>
          </a:p>
        </p:txBody>
      </p:sp>
      <p:pic>
        <p:nvPicPr>
          <p:cNvPr id="4" name="Picture 3">
            <a:extLst>
              <a:ext uri="{FF2B5EF4-FFF2-40B4-BE49-F238E27FC236}">
                <a16:creationId xmlns:a16="http://schemas.microsoft.com/office/drawing/2014/main" id="{CC797F8D-8A11-4102-98BE-43C14B453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369" y="1900631"/>
            <a:ext cx="2870854" cy="2908963"/>
          </a:xfrm>
          <a:prstGeom prst="rect">
            <a:avLst/>
          </a:prstGeom>
        </p:spPr>
      </p:pic>
    </p:spTree>
    <p:extLst>
      <p:ext uri="{BB962C8B-B14F-4D97-AF65-F5344CB8AC3E}">
        <p14:creationId xmlns:p14="http://schemas.microsoft.com/office/powerpoint/2010/main" val="21540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Reflection in the Line </a:t>
            </a:r>
            <a:r>
              <a:rPr lang="en-IN" sz="2800" b="0" i="1">
                <a:solidFill>
                  <a:schemeClr val="tx1"/>
                </a:solidFill>
              </a:rPr>
              <a:t>y</a:t>
            </a:r>
            <a:r>
              <a:rPr lang="en-IN" sz="2800" b="0">
                <a:solidFill>
                  <a:schemeClr val="tx1"/>
                </a:solidFill>
              </a:rPr>
              <a:t> = </a:t>
            </a:r>
            <a:r>
              <a:rPr lang="en-IN" sz="2800" b="0" i="1">
                <a:solidFill>
                  <a:schemeClr val="tx1"/>
                </a:solidFill>
              </a:rPr>
              <a:t>x</a:t>
            </a:r>
            <a:endParaRPr lang="en-US" sz="2800" b="0" i="1">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4968430"/>
                  </p:ext>
                </p:extLst>
              </p:nvPr>
            </p:nvGraphicFramePr>
            <p:xfrm>
              <a:off x="609600" y="1714500"/>
              <a:ext cx="4045527" cy="3108960"/>
            </p:xfrm>
            <a:graphic>
              <a:graphicData uri="http://schemas.openxmlformats.org/drawingml/2006/table">
                <a:tbl>
                  <a:tblPr firstRow="1" bandRow="1">
                    <a:tableStyleId>{2D5ABB26-0587-4C30-8999-92F81FD0307C}</a:tableStyleId>
                  </a:tblPr>
                  <a:tblGrid>
                    <a:gridCol w="1717964">
                      <a:extLst>
                        <a:ext uri="{9D8B030D-6E8A-4147-A177-3AD203B41FA5}">
                          <a16:colId xmlns:a16="http://schemas.microsoft.com/office/drawing/2014/main" val="3402771254"/>
                        </a:ext>
                      </a:extLst>
                    </a:gridCol>
                    <a:gridCol w="605641">
                      <a:extLst>
                        <a:ext uri="{9D8B030D-6E8A-4147-A177-3AD203B41FA5}">
                          <a16:colId xmlns:a16="http://schemas.microsoft.com/office/drawing/2014/main" val="3933128590"/>
                        </a:ext>
                      </a:extLst>
                    </a:gridCol>
                    <a:gridCol w="1721922">
                      <a:extLst>
                        <a:ext uri="{9D8B030D-6E8A-4147-A177-3AD203B41FA5}">
                          <a16:colId xmlns:a16="http://schemas.microsoft.com/office/drawing/2014/main" val="2449624485"/>
                        </a:ext>
                      </a:extLst>
                    </a:gridCol>
                  </a:tblGrid>
                  <a:tr h="370840">
                    <a:tc>
                      <a:txBody>
                        <a:bodyPr/>
                        <a:lstStyle/>
                        <a:p>
                          <a:pPr algn="r"/>
                          <a:r>
                            <a:rPr lang="en-IN" sz="2800" b="0"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x</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y</a:t>
                          </a:r>
                          <a:r>
                            <a:rPr lang="en-IN" sz="2800" b="0" i="0" u="none" strike="noStrike" kern="1200" baseline="0">
                              <a:solidFill>
                                <a:schemeClr val="tx2"/>
                              </a:solidFill>
                              <a:latin typeface="+mn-lt"/>
                              <a:ea typeface="+mn-ea"/>
                              <a:cs typeface="+mn-cs"/>
                            </a:rPr>
                            <a:t>)</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y</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x</a:t>
                          </a:r>
                          <a:r>
                            <a:rPr lang="en-IN" sz="2800" b="0" i="0" u="none" strike="noStrike" kern="1200" baseline="0">
                              <a:solidFill>
                                <a:schemeClr val="tx2"/>
                              </a:solidFill>
                              <a:latin typeface="+mn-lt"/>
                              <a:ea typeface="+mn-ea"/>
                              <a:cs typeface="+mn-cs"/>
                            </a:rPr>
                            <a:t>)</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25486125"/>
                      </a:ext>
                    </a:extLst>
                  </a:tr>
                  <a:tr h="370840">
                    <a:tc>
                      <a:txBody>
                        <a:bodyPr/>
                        <a:lstStyle/>
                        <a:p>
                          <a:pPr algn="r"/>
                          <a14:m>
                            <m:oMath xmlns:m="http://schemas.openxmlformats.org/officeDocument/2006/math">
                              <m:r>
                                <a:rPr lang="en-IN" sz="2800" b="0" i="1" u="none" strike="noStrike" kern="1200" baseline="0" dirty="0" smtClean="0">
                                  <a:solidFill>
                                    <a:schemeClr val="tx2"/>
                                  </a:solidFill>
                                  <a:latin typeface="Cambria Math" panose="02040503050406030204" pitchFamily="18" charset="0"/>
                                  <a:ea typeface="+mn-ea"/>
                                  <a:cs typeface="+mn-cs"/>
                                </a:rPr>
                                <m:t>𝐴</m:t>
                              </m:r>
                              <m:r>
                                <a:rPr lang="en-IN" sz="2800" b="0" i="1" u="none" strike="noStrike" kern="1200" baseline="0" dirty="0" smtClean="0">
                                  <a:solidFill>
                                    <a:schemeClr val="tx2"/>
                                  </a:solidFill>
                                  <a:latin typeface="Cambria Math" panose="02040503050406030204" pitchFamily="18" charset="0"/>
                                  <a:ea typeface="+mn-ea"/>
                                  <a:cs typeface="+mn-cs"/>
                                </a:rPr>
                                <m:t>(−2, 1)</m:t>
                              </m:r>
                            </m:oMath>
                          </a14:m>
                          <a:r>
                            <a:rPr lang="en-IN" sz="280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IN" sz="2800" b="0" i="1" u="none" strike="noStrike" kern="1200" baseline="0" dirty="0" smtClean="0">
                                    <a:solidFill>
                                      <a:schemeClr val="tx2"/>
                                    </a:solidFill>
                                    <a:latin typeface="Cambria Math" panose="02040503050406030204" pitchFamily="18" charset="0"/>
                                    <a:ea typeface="+mn-ea"/>
                                    <a:cs typeface="+mn-cs"/>
                                  </a:rPr>
                                  <m:t>𝐴</m:t>
                                </m:r>
                                <m:r>
                                  <a:rPr lang="en-IN" sz="2800" b="0" i="1" u="none" strike="noStrike" kern="1200" baseline="0" dirty="0" smtClean="0">
                                    <a:solidFill>
                                      <a:schemeClr val="tx2"/>
                                    </a:solidFill>
                                    <a:latin typeface="Cambria Math" panose="02040503050406030204" pitchFamily="18" charset="0"/>
                                    <a:ea typeface="+mn-ea"/>
                                    <a:cs typeface="+mn-cs"/>
                                  </a:rPr>
                                  <m:t>′(1, −2)</m:t>
                                </m:r>
                              </m:oMath>
                            </m:oMathPara>
                          </a14:m>
                          <a:endParaRPr lang="en-IN" sz="2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51330749"/>
                      </a:ext>
                    </a:extLst>
                  </a:tr>
                  <a:tr h="370840">
                    <a:tc>
                      <a:txBody>
                        <a:bodyPr/>
                        <a:lstStyle/>
                        <a:p>
                          <a:pPr algn="r"/>
                          <a14:m>
                            <m:oMath xmlns:m="http://schemas.openxmlformats.org/officeDocument/2006/math">
                              <m:r>
                                <a:rPr lang="en-IN" sz="2800" b="0" i="1" u="none" strike="noStrike" kern="1200" baseline="0" dirty="0" smtClean="0">
                                  <a:solidFill>
                                    <a:schemeClr val="tx2"/>
                                  </a:solidFill>
                                  <a:latin typeface="Cambria Math" panose="02040503050406030204" pitchFamily="18" charset="0"/>
                                  <a:ea typeface="+mn-ea"/>
                                  <a:cs typeface="+mn-cs"/>
                                </a:rPr>
                                <m:t>𝐵</m:t>
                              </m:r>
                              <m:r>
                                <a:rPr lang="en-IN" sz="2800" b="0" i="1" u="none" strike="noStrike" kern="1200" baseline="0" dirty="0" smtClean="0">
                                  <a:solidFill>
                                    <a:schemeClr val="tx2"/>
                                  </a:solidFill>
                                  <a:latin typeface="Cambria Math" panose="02040503050406030204" pitchFamily="18" charset="0"/>
                                  <a:ea typeface="+mn-ea"/>
                                  <a:cs typeface="+mn-cs"/>
                                </a:rPr>
                                <m:t>(1, 8)</m:t>
                              </m:r>
                            </m:oMath>
                          </a14:m>
                          <a:r>
                            <a:rPr lang="en-IN" sz="280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IN" sz="2800" b="0" i="1" u="none" strike="noStrike" kern="1200" baseline="0" dirty="0" smtClean="0">
                                    <a:solidFill>
                                      <a:schemeClr val="tx2"/>
                                    </a:solidFill>
                                    <a:latin typeface="Cambria Math" panose="02040503050406030204" pitchFamily="18" charset="0"/>
                                    <a:ea typeface="+mn-ea"/>
                                    <a:cs typeface="+mn-cs"/>
                                  </a:rPr>
                                  <m:t>𝐵</m:t>
                                </m:r>
                                <m:r>
                                  <a:rPr lang="en-IN" sz="2800" b="0" i="1" u="none" strike="noStrike" kern="1200" baseline="0" dirty="0" smtClean="0">
                                    <a:solidFill>
                                      <a:schemeClr val="tx2"/>
                                    </a:solidFill>
                                    <a:latin typeface="Cambria Math" panose="02040503050406030204" pitchFamily="18" charset="0"/>
                                    <a:ea typeface="+mn-ea"/>
                                    <a:cs typeface="+mn-cs"/>
                                  </a:rPr>
                                  <m:t>′(8, 1)</m:t>
                                </m:r>
                              </m:oMath>
                            </m:oMathPara>
                          </a14:m>
                          <a:endParaRPr lang="en-IN" sz="2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7683219"/>
                      </a:ext>
                    </a:extLst>
                  </a:tr>
                  <a:tr h="370840">
                    <a:tc>
                      <a:txBody>
                        <a:bodyPr/>
                        <a:lstStyle/>
                        <a:p>
                          <a:pPr algn="r"/>
                          <a14:m>
                            <m:oMath xmlns:m="http://schemas.openxmlformats.org/officeDocument/2006/math">
                              <m:r>
                                <a:rPr lang="en-IN" sz="2800" b="0" i="1" u="none" strike="noStrike" kern="1200" baseline="0" dirty="0" smtClean="0">
                                  <a:solidFill>
                                    <a:schemeClr val="tx2"/>
                                  </a:solidFill>
                                  <a:latin typeface="Cambria Math" panose="02040503050406030204" pitchFamily="18" charset="0"/>
                                  <a:ea typeface="+mn-ea"/>
                                  <a:cs typeface="+mn-cs"/>
                                </a:rPr>
                                <m:t>𝐶</m:t>
                              </m:r>
                              <m:r>
                                <a:rPr lang="en-IN" sz="2800" b="0" i="1" u="none" strike="noStrike" kern="1200" baseline="0" dirty="0" smtClean="0">
                                  <a:solidFill>
                                    <a:schemeClr val="tx2"/>
                                  </a:solidFill>
                                  <a:latin typeface="Cambria Math" panose="02040503050406030204" pitchFamily="18" charset="0"/>
                                  <a:ea typeface="+mn-ea"/>
                                  <a:cs typeface="+mn-cs"/>
                                </a:rPr>
                                <m:t>(1, 4)</m:t>
                              </m:r>
                            </m:oMath>
                          </a14:m>
                          <a:r>
                            <a:rPr lang="en-IN" sz="280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IN" sz="2800" b="0" i="1" u="none" strike="noStrike" kern="1200" baseline="0" dirty="0" smtClean="0">
                                    <a:solidFill>
                                      <a:schemeClr val="tx2"/>
                                    </a:solidFill>
                                    <a:latin typeface="Cambria Math" panose="02040503050406030204" pitchFamily="18" charset="0"/>
                                    <a:ea typeface="+mn-ea"/>
                                    <a:cs typeface="+mn-cs"/>
                                  </a:rPr>
                                  <m:t>𝐶</m:t>
                                </m:r>
                                <m:r>
                                  <a:rPr lang="en-IN" sz="2800" b="0" i="1" u="none" strike="noStrike" kern="1200" baseline="0" dirty="0" smtClean="0">
                                    <a:solidFill>
                                      <a:schemeClr val="tx2"/>
                                    </a:solidFill>
                                    <a:latin typeface="Cambria Math" panose="02040503050406030204" pitchFamily="18" charset="0"/>
                                    <a:ea typeface="+mn-ea"/>
                                    <a:cs typeface="+mn-cs"/>
                                  </a:rPr>
                                  <m:t>′(4, 1)</m:t>
                                </m:r>
                              </m:oMath>
                            </m:oMathPara>
                          </a14:m>
                          <a:endParaRPr lang="en-IN" sz="2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65105138"/>
                      </a:ext>
                    </a:extLst>
                  </a:tr>
                  <a:tr h="370840">
                    <a:tc>
                      <a:txBody>
                        <a:bodyPr/>
                        <a:lstStyle/>
                        <a:p>
                          <a:pPr algn="r"/>
                          <a14:m>
                            <m:oMath xmlns:m="http://schemas.openxmlformats.org/officeDocument/2006/math">
                              <m:r>
                                <a:rPr lang="en-IN" sz="2800" b="0" i="1" u="none" strike="noStrike" kern="1200" baseline="0" dirty="0" smtClean="0">
                                  <a:solidFill>
                                    <a:schemeClr val="tx2"/>
                                  </a:solidFill>
                                  <a:latin typeface="Cambria Math" panose="02040503050406030204" pitchFamily="18" charset="0"/>
                                  <a:ea typeface="+mn-ea"/>
                                  <a:cs typeface="+mn-cs"/>
                                </a:rPr>
                                <m:t>𝐷</m:t>
                              </m:r>
                              <m:r>
                                <a:rPr lang="en-IN" sz="2800" b="0" i="1" u="none" strike="noStrike" kern="1200" baseline="0" dirty="0" smtClean="0">
                                  <a:solidFill>
                                    <a:schemeClr val="tx2"/>
                                  </a:solidFill>
                                  <a:latin typeface="Cambria Math" panose="02040503050406030204" pitchFamily="18" charset="0"/>
                                  <a:ea typeface="+mn-ea"/>
                                  <a:cs typeface="+mn-cs"/>
                                </a:rPr>
                                <m:t>(4, 4)</m:t>
                              </m:r>
                            </m:oMath>
                          </a14:m>
                          <a:r>
                            <a:rPr lang="en-IN" sz="280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IN" sz="2800" b="0" i="1" u="none" strike="noStrike" kern="1200" baseline="0" dirty="0" smtClean="0">
                                    <a:solidFill>
                                      <a:schemeClr val="tx2"/>
                                    </a:solidFill>
                                    <a:latin typeface="Cambria Math" panose="02040503050406030204" pitchFamily="18" charset="0"/>
                                    <a:ea typeface="+mn-ea"/>
                                    <a:cs typeface="+mn-cs"/>
                                  </a:rPr>
                                  <m:t>𝐷</m:t>
                                </m:r>
                                <m:r>
                                  <a:rPr lang="en-IN" sz="2800" b="0" i="1" u="none" strike="noStrike" kern="1200" baseline="0" dirty="0" smtClean="0">
                                    <a:solidFill>
                                      <a:schemeClr val="tx2"/>
                                    </a:solidFill>
                                    <a:latin typeface="Cambria Math" panose="02040503050406030204" pitchFamily="18" charset="0"/>
                                    <a:ea typeface="+mn-ea"/>
                                    <a:cs typeface="+mn-cs"/>
                                  </a:rPr>
                                  <m:t>′(4, 4)</m:t>
                                </m:r>
                              </m:oMath>
                            </m:oMathPara>
                          </a14:m>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95374634"/>
                      </a:ext>
                    </a:extLst>
                  </a:tr>
                  <a:tr h="370840">
                    <a:tc>
                      <a:txBody>
                        <a:bodyPr/>
                        <a:lstStyle/>
                        <a:p>
                          <a:pPr algn="r"/>
                          <a14:m>
                            <m:oMath xmlns:m="http://schemas.openxmlformats.org/officeDocument/2006/math">
                              <m:r>
                                <a:rPr lang="en-IN" sz="2800" b="0" i="1" u="none" strike="noStrike" kern="1200" baseline="0" dirty="0" smtClean="0">
                                  <a:solidFill>
                                    <a:schemeClr val="tx2"/>
                                  </a:solidFill>
                                  <a:latin typeface="Cambria Math" panose="02040503050406030204" pitchFamily="18" charset="0"/>
                                  <a:ea typeface="+mn-ea"/>
                                  <a:cs typeface="+mn-cs"/>
                                </a:rPr>
                                <m:t>𝐸</m:t>
                              </m:r>
                              <m:r>
                                <a:rPr lang="en-IN" sz="2800" b="0" i="1" u="none" strike="noStrike" kern="1200" baseline="0" dirty="0" smtClean="0">
                                  <a:solidFill>
                                    <a:schemeClr val="tx2"/>
                                  </a:solidFill>
                                  <a:latin typeface="Cambria Math" panose="02040503050406030204" pitchFamily="18" charset="0"/>
                                  <a:ea typeface="+mn-ea"/>
                                  <a:cs typeface="+mn-cs"/>
                                </a:rPr>
                                <m:t>(2, 2)</m:t>
                              </m:r>
                            </m:oMath>
                          </a14:m>
                          <a:r>
                            <a:rPr lang="en-IN" sz="280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IN" sz="2800" b="0" i="1" u="none" strike="noStrike" kern="1200" baseline="0" dirty="0" smtClean="0">
                                    <a:solidFill>
                                      <a:schemeClr val="tx2"/>
                                    </a:solidFill>
                                    <a:latin typeface="Cambria Math" panose="02040503050406030204" pitchFamily="18" charset="0"/>
                                    <a:ea typeface="+mn-ea"/>
                                    <a:cs typeface="+mn-cs"/>
                                  </a:rPr>
                                  <m:t>𝐸</m:t>
                                </m:r>
                                <m:r>
                                  <a:rPr lang="en-IN" sz="2800" b="0" i="1" u="none" strike="noStrike" kern="1200" baseline="0" dirty="0" smtClean="0">
                                    <a:solidFill>
                                      <a:schemeClr val="tx2"/>
                                    </a:solidFill>
                                    <a:latin typeface="Cambria Math" panose="02040503050406030204" pitchFamily="18" charset="0"/>
                                    <a:ea typeface="+mn-ea"/>
                                    <a:cs typeface="+mn-cs"/>
                                  </a:rPr>
                                  <m:t>′(2, 2)</m:t>
                                </m:r>
                              </m:oMath>
                            </m:oMathPara>
                          </a14:m>
                          <a:endParaRPr lang="en-IN" sz="2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804525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4968430"/>
                  </p:ext>
                </p:extLst>
              </p:nvPr>
            </p:nvGraphicFramePr>
            <p:xfrm>
              <a:off x="609600" y="1714500"/>
              <a:ext cx="4045527" cy="3108960"/>
            </p:xfrm>
            <a:graphic>
              <a:graphicData uri="http://schemas.openxmlformats.org/drawingml/2006/table">
                <a:tbl>
                  <a:tblPr firstRow="1" bandRow="1">
                    <a:tableStyleId>{2D5ABB26-0587-4C30-8999-92F81FD0307C}</a:tableStyleId>
                  </a:tblPr>
                  <a:tblGrid>
                    <a:gridCol w="1717964">
                      <a:extLst>
                        <a:ext uri="{9D8B030D-6E8A-4147-A177-3AD203B41FA5}">
                          <a16:colId xmlns:a16="http://schemas.microsoft.com/office/drawing/2014/main" val="3402771254"/>
                        </a:ext>
                      </a:extLst>
                    </a:gridCol>
                    <a:gridCol w="605641">
                      <a:extLst>
                        <a:ext uri="{9D8B030D-6E8A-4147-A177-3AD203B41FA5}">
                          <a16:colId xmlns:a16="http://schemas.microsoft.com/office/drawing/2014/main" val="3933128590"/>
                        </a:ext>
                      </a:extLst>
                    </a:gridCol>
                    <a:gridCol w="1721922">
                      <a:extLst>
                        <a:ext uri="{9D8B030D-6E8A-4147-A177-3AD203B41FA5}">
                          <a16:colId xmlns:a16="http://schemas.microsoft.com/office/drawing/2014/main" val="2449624485"/>
                        </a:ext>
                      </a:extLst>
                    </a:gridCol>
                  </a:tblGrid>
                  <a:tr h="518160">
                    <a:tc>
                      <a:txBody>
                        <a:bodyPr/>
                        <a:lstStyle/>
                        <a:p>
                          <a:pPr algn="r"/>
                          <a:r>
                            <a:rPr lang="en-IN" sz="2800" b="0"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x</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y</a:t>
                          </a:r>
                          <a:r>
                            <a:rPr lang="en-IN" sz="2800" b="0" i="0" u="none" strike="noStrike" kern="1200" baseline="0">
                              <a:solidFill>
                                <a:schemeClr val="tx2"/>
                              </a:solidFill>
                              <a:latin typeface="+mn-lt"/>
                              <a:ea typeface="+mn-ea"/>
                              <a:cs typeface="+mn-cs"/>
                            </a:rPr>
                            <a:t>)</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y</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x</a:t>
                          </a:r>
                          <a:r>
                            <a:rPr lang="en-IN" sz="2800" b="0" i="0" u="none" strike="noStrike" kern="1200" baseline="0">
                              <a:solidFill>
                                <a:schemeClr val="tx2"/>
                              </a:solidFill>
                              <a:latin typeface="+mn-lt"/>
                              <a:ea typeface="+mn-ea"/>
                              <a:cs typeface="+mn-cs"/>
                            </a:rPr>
                            <a:t>)</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25486125"/>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111765" r="-135461" b="-432941"/>
                          </a:stretch>
                        </a:blipFill>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4629" t="-111765" b="-432941"/>
                          </a:stretch>
                        </a:blipFill>
                      </a:tcPr>
                    </a:tc>
                    <a:extLst>
                      <a:ext uri="{0D108BD9-81ED-4DB2-BD59-A6C34878D82A}">
                        <a16:rowId xmlns:a16="http://schemas.microsoft.com/office/drawing/2014/main" val="951330749"/>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09302" r="-135461" b="-327907"/>
                          </a:stretch>
                        </a:blipFill>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4629" t="-209302" b="-327907"/>
                          </a:stretch>
                        </a:blipFill>
                      </a:tcPr>
                    </a:tc>
                    <a:extLst>
                      <a:ext uri="{0D108BD9-81ED-4DB2-BD59-A6C34878D82A}">
                        <a16:rowId xmlns:a16="http://schemas.microsoft.com/office/drawing/2014/main" val="2047683219"/>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312941" r="-135461" b="-231765"/>
                          </a:stretch>
                        </a:blipFill>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4629" t="-312941" b="-231765"/>
                          </a:stretch>
                        </a:blipFill>
                      </a:tcPr>
                    </a:tc>
                    <a:extLst>
                      <a:ext uri="{0D108BD9-81ED-4DB2-BD59-A6C34878D82A}">
                        <a16:rowId xmlns:a16="http://schemas.microsoft.com/office/drawing/2014/main" val="1365105138"/>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412941" r="-135461" b="-131765"/>
                          </a:stretch>
                        </a:blipFill>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4629" t="-412941" b="-131765"/>
                          </a:stretch>
                        </a:blipFill>
                      </a:tcPr>
                    </a:tc>
                    <a:extLst>
                      <a:ext uri="{0D108BD9-81ED-4DB2-BD59-A6C34878D82A}">
                        <a16:rowId xmlns:a16="http://schemas.microsoft.com/office/drawing/2014/main" val="2595374634"/>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512941" r="-135461" b="-31765"/>
                          </a:stretch>
                        </a:blipFill>
                      </a:tcPr>
                    </a:tc>
                    <a:tc>
                      <a:txBody>
                        <a:bodyPr/>
                        <a:lstStyle/>
                        <a:p>
                          <a:r>
                            <a:rPr lang="en-IN" sz="2800" b="0" i="1" u="none" strike="noStrike" baseline="0">
                              <a:solidFill>
                                <a:schemeClr val="tx2"/>
                              </a:solidFill>
                              <a:latin typeface="+mn-lt"/>
                            </a:rPr>
                            <a:t>→ </a:t>
                          </a:r>
                          <a:endParaRPr lang="en-IN" sz="280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4629" t="-512941" b="-31765"/>
                          </a:stretch>
                        </a:blipFill>
                      </a:tcPr>
                    </a:tc>
                    <a:extLst>
                      <a:ext uri="{0D108BD9-81ED-4DB2-BD59-A6C34878D82A}">
                        <a16:rowId xmlns:a16="http://schemas.microsoft.com/office/drawing/2014/main" val="4248045251"/>
                      </a:ext>
                    </a:extLst>
                  </a:tr>
                </a:tbl>
              </a:graphicData>
            </a:graphic>
          </p:graphicFrame>
        </mc:Fallback>
      </mc:AlternateContent>
      <p:pic>
        <p:nvPicPr>
          <p:cNvPr id="4" name="Picture 3">
            <a:extLst>
              <a:ext uri="{FF2B5EF4-FFF2-40B4-BE49-F238E27FC236}">
                <a16:creationId xmlns:a16="http://schemas.microsoft.com/office/drawing/2014/main" id="{304073B6-AAC1-49D3-B051-C85875C90F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0747" y="1958485"/>
            <a:ext cx="2882034" cy="2882034"/>
          </a:xfrm>
          <a:prstGeom prst="rect">
            <a:avLst/>
          </a:prstGeom>
        </p:spPr>
      </p:pic>
    </p:spTree>
    <p:extLst>
      <p:ext uri="{BB962C8B-B14F-4D97-AF65-F5344CB8AC3E}">
        <p14:creationId xmlns:p14="http://schemas.microsoft.com/office/powerpoint/2010/main" val="86375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screenshot of a cell phone&#10;&#10;Description generated with very high confidence">
            <a:extLst>
              <a:ext uri="{FF2B5EF4-FFF2-40B4-BE49-F238E27FC236}">
                <a16:creationId xmlns:a16="http://schemas.microsoft.com/office/drawing/2014/main" id="{54E595E0-A73F-4BC5-B72D-FBF24D0CC8AE}"/>
              </a:ext>
            </a:extLst>
          </p:cNvPr>
          <p:cNvPicPr>
            <a:picLocks noChangeAspect="1"/>
          </p:cNvPicPr>
          <p:nvPr/>
        </p:nvPicPr>
        <p:blipFill>
          <a:blip r:embed="rId2"/>
          <a:stretch>
            <a:fillRect/>
          </a:stretch>
        </p:blipFill>
        <p:spPr>
          <a:xfrm>
            <a:off x="66136" y="-710"/>
            <a:ext cx="5776822" cy="6715645"/>
          </a:xfrm>
          <a:prstGeom prst="rect">
            <a:avLst/>
          </a:prstGeom>
        </p:spPr>
      </p:pic>
    </p:spTree>
    <p:extLst>
      <p:ext uri="{BB962C8B-B14F-4D97-AF65-F5344CB8AC3E}">
        <p14:creationId xmlns:p14="http://schemas.microsoft.com/office/powerpoint/2010/main" val="109588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close up of a map&#10;&#10;Description generated with very high confidence">
            <a:extLst>
              <a:ext uri="{FF2B5EF4-FFF2-40B4-BE49-F238E27FC236}">
                <a16:creationId xmlns:a16="http://schemas.microsoft.com/office/drawing/2014/main" id="{33C1F070-510C-49FD-A814-FC0176307A05}"/>
              </a:ext>
            </a:extLst>
          </p:cNvPr>
          <p:cNvPicPr>
            <a:picLocks noChangeAspect="1"/>
          </p:cNvPicPr>
          <p:nvPr/>
        </p:nvPicPr>
        <p:blipFill>
          <a:blip r:embed="rId2"/>
          <a:stretch>
            <a:fillRect/>
          </a:stretch>
        </p:blipFill>
        <p:spPr>
          <a:xfrm>
            <a:off x="233459" y="189017"/>
            <a:ext cx="6308784" cy="6203626"/>
          </a:xfrm>
          <a:prstGeom prst="rect">
            <a:avLst/>
          </a:prstGeom>
        </p:spPr>
      </p:pic>
    </p:spTree>
    <p:extLst>
      <p:ext uri="{BB962C8B-B14F-4D97-AF65-F5344CB8AC3E}">
        <p14:creationId xmlns:p14="http://schemas.microsoft.com/office/powerpoint/2010/main" val="798571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br>
              <a:rPr lang="en-US" sz="2800">
                <a:solidFill>
                  <a:srgbClr val="33175A"/>
                </a:solidFill>
              </a:rPr>
            </a:br>
            <a:endParaRPr lang="en-US" sz="2800" b="0" i="1">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10429801" cy="46366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Quadrilateral </a:t>
            </a:r>
            <a:r>
              <a:rPr lang="en-IN" sz="2800" b="1" i="1">
                <a:solidFill>
                  <a:schemeClr val="tx1"/>
                </a:solidFill>
              </a:rPr>
              <a:t>ABCD </a:t>
            </a:r>
            <a:r>
              <a:rPr lang="en-IN" sz="2800" b="1">
                <a:solidFill>
                  <a:schemeClr val="tx1"/>
                </a:solidFill>
              </a:rPr>
              <a:t>has coordinates </a:t>
            </a:r>
            <a:r>
              <a:rPr lang="en-IN" sz="2800" b="1" i="1">
                <a:solidFill>
                  <a:schemeClr val="tx1"/>
                </a:solidFill>
              </a:rPr>
              <a:t>A</a:t>
            </a:r>
            <a:r>
              <a:rPr lang="en-IN" sz="2800" b="1">
                <a:solidFill>
                  <a:schemeClr val="tx1"/>
                </a:solidFill>
              </a:rPr>
              <a:t>(0, 2), </a:t>
            </a:r>
            <a:r>
              <a:rPr lang="en-IN" sz="2800" b="1" i="1">
                <a:solidFill>
                  <a:schemeClr val="tx1"/>
                </a:solidFill>
              </a:rPr>
              <a:t>B</a:t>
            </a:r>
            <a:r>
              <a:rPr lang="en-IN" sz="2800" b="1">
                <a:solidFill>
                  <a:schemeClr val="tx1"/>
                </a:solidFill>
              </a:rPr>
              <a:t>(3, 4), </a:t>
            </a:r>
            <a:r>
              <a:rPr lang="en-IN" sz="2800" b="1" i="1">
                <a:solidFill>
                  <a:schemeClr val="tx1"/>
                </a:solidFill>
              </a:rPr>
              <a:t>C</a:t>
            </a:r>
            <a:r>
              <a:rPr lang="en-IN" sz="2800" b="1">
                <a:solidFill>
                  <a:schemeClr val="tx1"/>
                </a:solidFill>
              </a:rPr>
              <a:t>(4, 2), and </a:t>
            </a:r>
            <a:r>
              <a:rPr lang="en-IN" sz="2800" b="1" i="1">
                <a:solidFill>
                  <a:schemeClr val="tx1"/>
                </a:solidFill>
              </a:rPr>
              <a:t>D</a:t>
            </a:r>
            <a:r>
              <a:rPr lang="en-IN" sz="2800" b="1">
                <a:solidFill>
                  <a:schemeClr val="tx1"/>
                </a:solidFill>
              </a:rPr>
              <a:t>(3, 0). Determine the coordinates of the vertices of </a:t>
            </a:r>
            <a:r>
              <a:rPr lang="en-IN" sz="2800" b="1" i="1">
                <a:solidFill>
                  <a:schemeClr val="tx1"/>
                </a:solidFill>
              </a:rPr>
              <a:t>A</a:t>
            </a:r>
            <a:r>
              <a:rPr lang="en-IN" sz="2800">
                <a:solidFill>
                  <a:schemeClr val="tx1"/>
                </a:solidFill>
              </a:rPr>
              <a:t>'</a:t>
            </a:r>
            <a:r>
              <a:rPr lang="en-IN" sz="2800" b="1" i="1">
                <a:solidFill>
                  <a:schemeClr val="tx1"/>
                </a:solidFill>
              </a:rPr>
              <a:t>B</a:t>
            </a:r>
            <a:r>
              <a:rPr lang="en-IN" sz="2800">
                <a:solidFill>
                  <a:schemeClr val="tx1"/>
                </a:solidFill>
              </a:rPr>
              <a:t>'</a:t>
            </a:r>
            <a:r>
              <a:rPr lang="en-IN" sz="2800" b="1" i="1">
                <a:solidFill>
                  <a:schemeClr val="tx1"/>
                </a:solidFill>
              </a:rPr>
              <a:t>C</a:t>
            </a:r>
            <a:r>
              <a:rPr lang="en-IN" sz="2800">
                <a:solidFill>
                  <a:schemeClr val="tx1"/>
                </a:solidFill>
              </a:rPr>
              <a:t>'</a:t>
            </a:r>
            <a:r>
              <a:rPr lang="en-IN" sz="2800" b="1" i="1">
                <a:solidFill>
                  <a:schemeClr val="tx1"/>
                </a:solidFill>
              </a:rPr>
              <a:t>D</a:t>
            </a:r>
            <a:r>
              <a:rPr lang="en-IN" sz="2800">
                <a:solidFill>
                  <a:schemeClr val="tx1"/>
                </a:solidFill>
              </a:rPr>
              <a:t>' </a:t>
            </a:r>
            <a:r>
              <a:rPr lang="en-IN" sz="2800" b="1">
                <a:solidFill>
                  <a:schemeClr val="tx1"/>
                </a:solidFill>
              </a:rPr>
              <a:t>after reflections in:</a:t>
            </a:r>
          </a:p>
          <a:p>
            <a:r>
              <a:rPr lang="en-IN" sz="2800" b="1">
                <a:solidFill>
                  <a:schemeClr val="tx1"/>
                </a:solidFill>
                <a:latin typeface="Proxima Nova"/>
              </a:rPr>
              <a:t>1.</a:t>
            </a:r>
            <a:r>
              <a:rPr lang="en-IN" sz="2800" b="1"/>
              <a:t> </a:t>
            </a:r>
            <a:r>
              <a:rPr lang="en-IN" sz="2800"/>
              <a:t>the </a:t>
            </a:r>
            <a:r>
              <a:rPr lang="en-IN" sz="2800" i="1"/>
              <a:t>y</a:t>
            </a:r>
            <a:r>
              <a:rPr lang="en-IN" sz="2800"/>
              <a:t>-axis</a:t>
            </a:r>
          </a:p>
          <a:p>
            <a:r>
              <a:rPr lang="en-IN" sz="2800" b="1">
                <a:solidFill>
                  <a:schemeClr val="tx1"/>
                </a:solidFill>
                <a:latin typeface="Proxima Nova"/>
              </a:rPr>
              <a:t>2.</a:t>
            </a:r>
            <a:r>
              <a:rPr lang="en-IN" sz="2800" b="1"/>
              <a:t> </a:t>
            </a:r>
            <a:r>
              <a:rPr lang="en-IN" sz="2800"/>
              <a:t>the line </a:t>
            </a:r>
            <a:r>
              <a:rPr lang="en-IN" sz="2800" i="1"/>
              <a:t>y </a:t>
            </a:r>
            <a:r>
              <a:rPr lang="en-IN" sz="2800"/>
              <a:t>= 1</a:t>
            </a:r>
          </a:p>
          <a:p>
            <a:r>
              <a:rPr lang="en-IN" sz="2800" b="1">
                <a:solidFill>
                  <a:schemeClr val="tx1"/>
                </a:solidFill>
                <a:latin typeface="Proxima Nova"/>
              </a:rPr>
              <a:t>3.</a:t>
            </a:r>
            <a:r>
              <a:rPr lang="en-IN" sz="2800" b="1"/>
              <a:t> </a:t>
            </a:r>
            <a:r>
              <a:rPr lang="en-IN" sz="2800"/>
              <a:t>the line </a:t>
            </a:r>
            <a:r>
              <a:rPr lang="en-IN" sz="2800" i="1"/>
              <a:t>y </a:t>
            </a:r>
            <a:r>
              <a:rPr lang="en-IN" sz="2800"/>
              <a:t>= </a:t>
            </a:r>
            <a:r>
              <a:rPr lang="en-IN" sz="2800" i="1"/>
              <a:t>x</a:t>
            </a:r>
            <a:endParaRPr lang="en-US" sz="2800">
              <a:solidFill>
                <a:srgbClr val="FF0000"/>
              </a:solidFill>
            </a:endParaRPr>
          </a:p>
        </p:txBody>
      </p:sp>
    </p:spTree>
    <p:extLst>
      <p:ext uri="{BB962C8B-B14F-4D97-AF65-F5344CB8AC3E}">
        <p14:creationId xmlns:p14="http://schemas.microsoft.com/office/powerpoint/2010/main" val="816740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br>
              <a:rPr lang="en-US" sz="2800">
                <a:solidFill>
                  <a:srgbClr val="33175A"/>
                </a:solidFill>
              </a:rPr>
            </a:br>
            <a:endParaRPr lang="en-US" sz="2800" b="0" i="1">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10429801" cy="46366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Quadrilateral </a:t>
            </a:r>
            <a:r>
              <a:rPr lang="en-IN" sz="2800" b="1" i="1">
                <a:solidFill>
                  <a:schemeClr val="tx1"/>
                </a:solidFill>
              </a:rPr>
              <a:t>ABCD </a:t>
            </a:r>
            <a:r>
              <a:rPr lang="en-IN" sz="2800" b="1">
                <a:solidFill>
                  <a:schemeClr val="tx1"/>
                </a:solidFill>
              </a:rPr>
              <a:t>has coordinates </a:t>
            </a:r>
            <a:r>
              <a:rPr lang="en-IN" sz="2800" b="1" i="1">
                <a:solidFill>
                  <a:schemeClr val="tx1"/>
                </a:solidFill>
              </a:rPr>
              <a:t>A</a:t>
            </a:r>
            <a:r>
              <a:rPr lang="en-IN" sz="2800" b="1">
                <a:solidFill>
                  <a:schemeClr val="tx1"/>
                </a:solidFill>
              </a:rPr>
              <a:t>(0, 2), </a:t>
            </a:r>
            <a:r>
              <a:rPr lang="en-IN" sz="2800" b="1" i="1">
                <a:solidFill>
                  <a:schemeClr val="tx1"/>
                </a:solidFill>
              </a:rPr>
              <a:t>B</a:t>
            </a:r>
            <a:r>
              <a:rPr lang="en-IN" sz="2800" b="1">
                <a:solidFill>
                  <a:schemeClr val="tx1"/>
                </a:solidFill>
              </a:rPr>
              <a:t>(3, 4), </a:t>
            </a:r>
            <a:r>
              <a:rPr lang="en-IN" sz="2800" b="1" i="1">
                <a:solidFill>
                  <a:schemeClr val="tx1"/>
                </a:solidFill>
              </a:rPr>
              <a:t>C</a:t>
            </a:r>
            <a:r>
              <a:rPr lang="en-IN" sz="2800" b="1">
                <a:solidFill>
                  <a:schemeClr val="tx1"/>
                </a:solidFill>
              </a:rPr>
              <a:t>(4, 2), and </a:t>
            </a:r>
            <a:r>
              <a:rPr lang="en-IN" sz="2800" b="1" i="1">
                <a:solidFill>
                  <a:schemeClr val="tx1"/>
                </a:solidFill>
              </a:rPr>
              <a:t>D</a:t>
            </a:r>
            <a:r>
              <a:rPr lang="en-IN" sz="2800" b="1">
                <a:solidFill>
                  <a:schemeClr val="tx1"/>
                </a:solidFill>
              </a:rPr>
              <a:t>(3, 0). Determine the coordinates of the vertices of </a:t>
            </a:r>
            <a:r>
              <a:rPr lang="en-IN" sz="2800" b="1" i="1">
                <a:solidFill>
                  <a:schemeClr val="tx1"/>
                </a:solidFill>
              </a:rPr>
              <a:t>A</a:t>
            </a:r>
            <a:r>
              <a:rPr lang="en-IN" sz="2800">
                <a:solidFill>
                  <a:schemeClr val="tx1"/>
                </a:solidFill>
              </a:rPr>
              <a:t>'</a:t>
            </a:r>
            <a:r>
              <a:rPr lang="en-IN" sz="2800" b="1" i="1">
                <a:solidFill>
                  <a:schemeClr val="tx1"/>
                </a:solidFill>
              </a:rPr>
              <a:t>B</a:t>
            </a:r>
            <a:r>
              <a:rPr lang="en-IN" sz="2800">
                <a:solidFill>
                  <a:schemeClr val="tx1"/>
                </a:solidFill>
              </a:rPr>
              <a:t>'</a:t>
            </a:r>
            <a:r>
              <a:rPr lang="en-IN" sz="2800" b="1" i="1">
                <a:solidFill>
                  <a:schemeClr val="tx1"/>
                </a:solidFill>
              </a:rPr>
              <a:t>C</a:t>
            </a:r>
            <a:r>
              <a:rPr lang="en-IN" sz="2800">
                <a:solidFill>
                  <a:schemeClr val="tx1"/>
                </a:solidFill>
              </a:rPr>
              <a:t>'</a:t>
            </a:r>
            <a:r>
              <a:rPr lang="en-IN" sz="2800" b="1" i="1">
                <a:solidFill>
                  <a:schemeClr val="tx1"/>
                </a:solidFill>
              </a:rPr>
              <a:t>D</a:t>
            </a:r>
            <a:r>
              <a:rPr lang="en-IN" sz="2800">
                <a:solidFill>
                  <a:schemeClr val="tx1"/>
                </a:solidFill>
              </a:rPr>
              <a:t>' </a:t>
            </a:r>
            <a:r>
              <a:rPr lang="en-IN" sz="2800" b="1">
                <a:solidFill>
                  <a:schemeClr val="tx1"/>
                </a:solidFill>
              </a:rPr>
              <a:t>after reflections in:</a:t>
            </a:r>
          </a:p>
          <a:p>
            <a:r>
              <a:rPr lang="en-IN" sz="2800" b="1">
                <a:solidFill>
                  <a:schemeClr val="tx1"/>
                </a:solidFill>
                <a:latin typeface="Proxima Nova"/>
              </a:rPr>
              <a:t>1.</a:t>
            </a:r>
            <a:r>
              <a:rPr lang="en-IN" sz="2800" b="1"/>
              <a:t> </a:t>
            </a:r>
            <a:r>
              <a:rPr lang="en-IN" sz="2800"/>
              <a:t>the </a:t>
            </a:r>
            <a:r>
              <a:rPr lang="en-IN" sz="2800" i="1"/>
              <a:t>y</a:t>
            </a:r>
            <a:r>
              <a:rPr lang="en-IN" sz="2800"/>
              <a:t>-axis </a:t>
            </a:r>
            <a:r>
              <a:rPr lang="en-IN" sz="2800" i="1">
                <a:solidFill>
                  <a:srgbClr val="FF0000"/>
                </a:solidFill>
              </a:rPr>
              <a:t>A'</a:t>
            </a:r>
            <a:r>
              <a:rPr lang="en-IN" sz="2800">
                <a:solidFill>
                  <a:srgbClr val="FF0000"/>
                </a:solidFill>
              </a:rPr>
              <a:t>(0, 2), </a:t>
            </a:r>
            <a:r>
              <a:rPr lang="en-IN" sz="2800" i="1">
                <a:solidFill>
                  <a:srgbClr val="FF0000"/>
                </a:solidFill>
              </a:rPr>
              <a:t>B'</a:t>
            </a:r>
            <a:r>
              <a:rPr lang="en-IN" sz="2800">
                <a:solidFill>
                  <a:srgbClr val="FF0000"/>
                </a:solidFill>
              </a:rPr>
              <a:t>(−3, 4), </a:t>
            </a:r>
            <a:r>
              <a:rPr lang="en-IN" sz="2800" i="1">
                <a:solidFill>
                  <a:srgbClr val="FF0000"/>
                </a:solidFill>
              </a:rPr>
              <a:t>C'</a:t>
            </a:r>
            <a:r>
              <a:rPr lang="en-IN" sz="2800">
                <a:solidFill>
                  <a:srgbClr val="FF0000"/>
                </a:solidFill>
              </a:rPr>
              <a:t>(−4, 2), </a:t>
            </a:r>
            <a:r>
              <a:rPr lang="en-IN" sz="2800" i="1">
                <a:solidFill>
                  <a:srgbClr val="FF0000"/>
                </a:solidFill>
              </a:rPr>
              <a:t>D'</a:t>
            </a:r>
            <a:r>
              <a:rPr lang="en-IN" sz="2800">
                <a:solidFill>
                  <a:srgbClr val="FF0000"/>
                </a:solidFill>
              </a:rPr>
              <a:t>(-3, 0)</a:t>
            </a:r>
          </a:p>
          <a:p>
            <a:r>
              <a:rPr lang="en-IN" sz="2800" b="1">
                <a:solidFill>
                  <a:schemeClr val="tx1"/>
                </a:solidFill>
                <a:latin typeface="Proxima Nova"/>
              </a:rPr>
              <a:t>2.</a:t>
            </a:r>
            <a:r>
              <a:rPr lang="en-IN" sz="2800" b="1"/>
              <a:t> </a:t>
            </a:r>
            <a:r>
              <a:rPr lang="en-IN" sz="2800"/>
              <a:t>the line </a:t>
            </a:r>
            <a:r>
              <a:rPr lang="en-IN" sz="2800" i="1"/>
              <a:t>y </a:t>
            </a:r>
            <a:r>
              <a:rPr lang="en-IN" sz="2800"/>
              <a:t>= 1 </a:t>
            </a:r>
            <a:r>
              <a:rPr lang="en-IN" sz="2800" i="1">
                <a:solidFill>
                  <a:srgbClr val="FF0000"/>
                </a:solidFill>
              </a:rPr>
              <a:t>A'</a:t>
            </a:r>
            <a:r>
              <a:rPr lang="en-IN" sz="2800">
                <a:solidFill>
                  <a:srgbClr val="FF0000"/>
                </a:solidFill>
              </a:rPr>
              <a:t>(0, 0), </a:t>
            </a:r>
            <a:r>
              <a:rPr lang="en-IN" sz="2800" i="1">
                <a:solidFill>
                  <a:srgbClr val="FF0000"/>
                </a:solidFill>
              </a:rPr>
              <a:t>B'</a:t>
            </a:r>
            <a:r>
              <a:rPr lang="en-IN" sz="2800">
                <a:solidFill>
                  <a:srgbClr val="FF0000"/>
                </a:solidFill>
              </a:rPr>
              <a:t>(3, −2), </a:t>
            </a:r>
            <a:r>
              <a:rPr lang="en-IN" sz="2800" i="1">
                <a:solidFill>
                  <a:srgbClr val="FF0000"/>
                </a:solidFill>
              </a:rPr>
              <a:t>C'</a:t>
            </a:r>
            <a:r>
              <a:rPr lang="en-IN" sz="2800">
                <a:solidFill>
                  <a:srgbClr val="FF0000"/>
                </a:solidFill>
              </a:rPr>
              <a:t>(4, 0), </a:t>
            </a:r>
            <a:r>
              <a:rPr lang="en-IN" sz="2800" i="1">
                <a:solidFill>
                  <a:srgbClr val="FF0000"/>
                </a:solidFill>
              </a:rPr>
              <a:t>D'</a:t>
            </a:r>
            <a:r>
              <a:rPr lang="en-IN" sz="2800">
                <a:solidFill>
                  <a:srgbClr val="FF0000"/>
                </a:solidFill>
              </a:rPr>
              <a:t>(3, 2)</a:t>
            </a:r>
          </a:p>
          <a:p>
            <a:r>
              <a:rPr lang="en-IN" sz="2800" b="1">
                <a:solidFill>
                  <a:schemeClr val="tx1"/>
                </a:solidFill>
                <a:latin typeface="Proxima Nova"/>
              </a:rPr>
              <a:t>3.</a:t>
            </a:r>
            <a:r>
              <a:rPr lang="en-IN" sz="2800" b="1"/>
              <a:t> </a:t>
            </a:r>
            <a:r>
              <a:rPr lang="en-IN" sz="2800"/>
              <a:t>the line </a:t>
            </a:r>
            <a:r>
              <a:rPr lang="en-IN" sz="2800" i="1"/>
              <a:t>y </a:t>
            </a:r>
            <a:r>
              <a:rPr lang="en-IN" sz="2800"/>
              <a:t>= </a:t>
            </a:r>
            <a:r>
              <a:rPr lang="en-IN" sz="2800" i="1"/>
              <a:t>x </a:t>
            </a:r>
            <a:r>
              <a:rPr lang="en-IN" sz="2800" i="1">
                <a:solidFill>
                  <a:srgbClr val="FF0000"/>
                </a:solidFill>
              </a:rPr>
              <a:t>A'</a:t>
            </a:r>
            <a:r>
              <a:rPr lang="en-IN" sz="2800">
                <a:solidFill>
                  <a:srgbClr val="FF0000"/>
                </a:solidFill>
              </a:rPr>
              <a:t>(2, 0), </a:t>
            </a:r>
            <a:r>
              <a:rPr lang="en-IN" sz="2800" i="1">
                <a:solidFill>
                  <a:srgbClr val="FF0000"/>
                </a:solidFill>
              </a:rPr>
              <a:t>B'</a:t>
            </a:r>
            <a:r>
              <a:rPr lang="en-IN" sz="2800">
                <a:solidFill>
                  <a:srgbClr val="FF0000"/>
                </a:solidFill>
              </a:rPr>
              <a:t>(4, 3), </a:t>
            </a:r>
            <a:r>
              <a:rPr lang="en-IN" sz="2800" i="1">
                <a:solidFill>
                  <a:srgbClr val="FF0000"/>
                </a:solidFill>
              </a:rPr>
              <a:t>C'</a:t>
            </a:r>
            <a:r>
              <a:rPr lang="en-IN" sz="2800">
                <a:solidFill>
                  <a:srgbClr val="FF0000"/>
                </a:solidFill>
              </a:rPr>
              <a:t>(2, 4), </a:t>
            </a:r>
            <a:r>
              <a:rPr lang="en-IN" sz="2800" i="1">
                <a:solidFill>
                  <a:srgbClr val="FF0000"/>
                </a:solidFill>
              </a:rPr>
              <a:t>D'</a:t>
            </a:r>
            <a:r>
              <a:rPr lang="en-IN" sz="2800">
                <a:solidFill>
                  <a:srgbClr val="FF0000"/>
                </a:solidFill>
              </a:rPr>
              <a:t>(0, 3)</a:t>
            </a:r>
            <a:endParaRPr lang="en-US" sz="2800">
              <a:solidFill>
                <a:srgbClr val="FF0000"/>
              </a:solidFill>
            </a:endParaRPr>
          </a:p>
        </p:txBody>
      </p:sp>
    </p:spTree>
    <p:extLst>
      <p:ext uri="{BB962C8B-B14F-4D97-AF65-F5344CB8AC3E}">
        <p14:creationId xmlns:p14="http://schemas.microsoft.com/office/powerpoint/2010/main" val="310059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r>
              <a:rPr lang="en-IN" sz="2800" b="1"/>
              <a:t>MA.912.GR.2.1</a:t>
            </a:r>
            <a:r>
              <a:rPr lang="en-IN" sz="2800" b="1">
                <a:solidFill>
                  <a:schemeClr val="tx2"/>
                </a:solidFill>
              </a:rPr>
              <a:t> </a:t>
            </a:r>
            <a:r>
              <a:rPr lang="en-IN" sz="2800">
                <a:solidFill>
                  <a:schemeClr val="tx2"/>
                </a:solidFill>
              </a:rPr>
              <a:t>Given a preimage and image, describe the transformation and represent the transformation algebraically using coordinates.</a:t>
            </a:r>
          </a:p>
          <a:p>
            <a:endParaRPr lang="en-IN" sz="2800">
              <a:solidFill>
                <a:schemeClr val="tx2"/>
              </a:solidFill>
            </a:endParaRPr>
          </a:p>
          <a:p>
            <a:r>
              <a:rPr lang="en-IN" sz="2800" b="1"/>
              <a:t>MA.912.GR.2.3</a:t>
            </a:r>
            <a:r>
              <a:rPr lang="en-IN" sz="2800" b="1">
                <a:solidFill>
                  <a:schemeClr val="tx2"/>
                </a:solidFill>
              </a:rPr>
              <a:t> </a:t>
            </a:r>
            <a:r>
              <a:rPr lang="en-IN" sz="2800">
                <a:solidFill>
                  <a:schemeClr val="tx2"/>
                </a:solidFill>
              </a:rPr>
              <a:t>Identify a sequence of transformations that will map a given figure onto itself or onto another congruent or similar figure.</a:t>
            </a:r>
            <a:endParaRPr lang="en-US" sz="280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7620509" cy="1153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pPr fontAlgn="t"/>
            <a:r>
              <a:rPr lang="en-US" sz="2800" b="1" dirty="0"/>
              <a:t>MA.K12.MTR.2.1</a:t>
            </a:r>
          </a:p>
          <a:p>
            <a:pPr fontAlgn="t"/>
            <a:r>
              <a:rPr lang="en-US" sz="2800" dirty="0">
                <a:solidFill>
                  <a:schemeClr val="tx2"/>
                </a:solidFill>
              </a:rPr>
              <a:t>Demonstrate understanding by representing problems in multiple ways.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584749"/>
            <a:ext cx="9622278" cy="472858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Content Objective</a:t>
            </a:r>
            <a:br>
              <a:rPr lang="en-US" sz="2800" b="1" dirty="0">
                <a:solidFill>
                  <a:schemeClr val="tx1"/>
                </a:solidFill>
                <a:latin typeface="+mj-lt"/>
              </a:rPr>
            </a:br>
            <a:r>
              <a:rPr lang="en-IN" sz="2800" dirty="0">
                <a:latin typeface="+mj-lt"/>
              </a:rPr>
              <a:t>Students will use rigid transformations to reflect figures on the coordinate plane and describe the effects of the reflections.</a:t>
            </a:r>
            <a:br>
              <a:rPr lang="en-US" sz="2800" dirty="0">
                <a:latin typeface="+mj-lt"/>
              </a:rPr>
            </a:br>
            <a:endParaRPr lang="en-US" sz="2800" dirty="0">
              <a:latin typeface="+mj-lt"/>
            </a:endParaRPr>
          </a:p>
          <a:p>
            <a:r>
              <a:rPr lang="en-US" sz="2800" b="1" dirty="0">
                <a:solidFill>
                  <a:schemeClr val="tx1"/>
                </a:solidFill>
                <a:latin typeface="+mj-lt"/>
              </a:rPr>
              <a:t>Language Objectives</a:t>
            </a:r>
          </a:p>
          <a:p>
            <a:pPr marL="291600" indent="-291600">
              <a:spcBef>
                <a:spcPts val="1000"/>
              </a:spcBef>
              <a:buFont typeface="Arial" panose="020B0604020202020204" pitchFamily="34" charset="0"/>
              <a:buChar char="•"/>
            </a:pPr>
            <a:r>
              <a:rPr lang="en-IN" sz="2800" dirty="0"/>
              <a:t>Students use </a:t>
            </a:r>
            <a:r>
              <a:rPr lang="en-IN" sz="2800" i="1" dirty="0"/>
              <a:t>the same </a:t>
            </a:r>
            <a:r>
              <a:rPr lang="en-IN" sz="2800" dirty="0"/>
              <a:t>and </a:t>
            </a:r>
            <a:r>
              <a:rPr lang="en-IN" sz="2800" i="1" dirty="0"/>
              <a:t>the opposite </a:t>
            </a:r>
            <a:r>
              <a:rPr lang="en-IN" sz="2800" dirty="0"/>
              <a:t>to describe reflections from rigid transformations.</a:t>
            </a:r>
          </a:p>
          <a:p>
            <a:pPr marL="291600" indent="-291600">
              <a:spcBef>
                <a:spcPts val="1000"/>
              </a:spcBef>
              <a:buFont typeface="Arial" panose="020B0604020202020204" pitchFamily="34" charset="0"/>
              <a:buChar char="•"/>
            </a:pPr>
            <a:r>
              <a:rPr lang="en-IN" sz="2800" dirty="0"/>
              <a:t>To cultivate conversation, students participate in MLR8: Discussion Supports.</a:t>
            </a:r>
            <a:endParaRPr lang="en-US" sz="2800" dirty="0">
              <a:latin typeface="+mj-lt"/>
            </a:endParaRP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784515"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You’ve learned that when a figure is reflected in a line, each point on the preimage and its corresponding point on the image are the same distance from the line of reflection.</a:t>
            </a:r>
            <a:endParaRPr lang="en-US" sz="280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Reflections</a:t>
            </a:r>
          </a:p>
        </p:txBody>
      </p:sp>
    </p:spTree>
    <p:extLst>
      <p:ext uri="{BB962C8B-B14F-4D97-AF65-F5344CB8AC3E}">
        <p14:creationId xmlns:p14="http://schemas.microsoft.com/office/powerpoint/2010/main" val="339455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F60B-E16B-4572-8E10-A16EC4F804D8}"/>
              </a:ext>
            </a:extLst>
          </p:cNvPr>
          <p:cNvSpPr>
            <a:spLocks noGrp="1"/>
          </p:cNvSpPr>
          <p:nvPr>
            <p:ph type="title"/>
          </p:nvPr>
        </p:nvSpPr>
        <p:spPr>
          <a:xfrm>
            <a:off x="838200" y="203200"/>
            <a:ext cx="10515600" cy="744538"/>
          </a:xfrm>
        </p:spPr>
        <p:txBody>
          <a:bodyPr>
            <a:normAutofit/>
          </a:bodyPr>
          <a:lstStyle/>
          <a:p>
            <a:pPr algn="ctr"/>
            <a:r>
              <a:rPr lang="en-US" b="1">
                <a:cs typeface="Calibri Light"/>
              </a:rPr>
              <a:t>Rules for Transformations</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2607E8DD-9082-4C00-B35B-7039D7C60EAC}"/>
              </a:ext>
            </a:extLst>
          </p:cNvPr>
          <p:cNvPicPr>
            <a:picLocks noGrp="1" noChangeAspect="1"/>
          </p:cNvPicPr>
          <p:nvPr>
            <p:ph idx="1"/>
          </p:nvPr>
        </p:nvPicPr>
        <p:blipFill>
          <a:blip r:embed="rId2"/>
          <a:stretch>
            <a:fillRect/>
          </a:stretch>
        </p:blipFill>
        <p:spPr>
          <a:xfrm>
            <a:off x="1212284" y="1195257"/>
            <a:ext cx="9767432" cy="4188401"/>
          </a:xfrm>
          <a:prstGeom prst="rect">
            <a:avLst/>
          </a:prstGeom>
        </p:spPr>
      </p:pic>
    </p:spTree>
    <p:extLst>
      <p:ext uri="{BB962C8B-B14F-4D97-AF65-F5344CB8AC3E}">
        <p14:creationId xmlns:p14="http://schemas.microsoft.com/office/powerpoint/2010/main" val="163846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8784515" cy="46573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Key Concept: </a:t>
            </a:r>
            <a:r>
              <a:rPr lang="en-IN" sz="2800" b="1" dirty="0"/>
              <a:t>Reflection</a:t>
            </a:r>
          </a:p>
          <a:p>
            <a:r>
              <a:rPr lang="en-IN" sz="2800" b="1" dirty="0">
                <a:solidFill>
                  <a:schemeClr val="tx1"/>
                </a:solidFill>
              </a:rPr>
              <a:t>Reflection in a Vertical Line</a:t>
            </a:r>
            <a:endParaRPr lang="en-IN" sz="2800" dirty="0">
              <a:solidFill>
                <a:schemeClr val="tx1"/>
              </a:solidFill>
            </a:endParaRPr>
          </a:p>
          <a:p>
            <a:r>
              <a:rPr lang="en-IN" sz="2800" dirty="0"/>
              <a:t>When a figure is reflected in a vertical line that is not the </a:t>
            </a:r>
            <a:r>
              <a:rPr lang="en-IN" sz="2800" i="1" dirty="0"/>
              <a:t>y</a:t>
            </a:r>
            <a:r>
              <a:rPr lang="en-IN" sz="2800" dirty="0"/>
              <a:t>-axis, the </a:t>
            </a:r>
            <a:r>
              <a:rPr lang="en-IN" sz="2800" i="1" dirty="0"/>
              <a:t>y</a:t>
            </a:r>
            <a:r>
              <a:rPr lang="en-IN" sz="2800" dirty="0"/>
              <a:t>-coordinates of the image remain the same as the preimage.</a:t>
            </a:r>
          </a:p>
          <a:p>
            <a:r>
              <a:rPr lang="en-IN" sz="2800" b="1" dirty="0"/>
              <a:t>Reflection in a Horizontal Line</a:t>
            </a:r>
            <a:endParaRPr lang="en-IN" sz="2800" dirty="0"/>
          </a:p>
          <a:p>
            <a:r>
              <a:rPr lang="en-IN" sz="2800" dirty="0"/>
              <a:t>When a figure is reflected in a horizontal line that is not the </a:t>
            </a:r>
            <a:r>
              <a:rPr lang="en-IN" sz="2800" i="1" dirty="0"/>
              <a:t>x</a:t>
            </a:r>
            <a:r>
              <a:rPr lang="en-IN" sz="2800" dirty="0"/>
              <a:t>-axis, the </a:t>
            </a:r>
            <a:r>
              <a:rPr lang="en-IN" sz="2800" i="1" dirty="0"/>
              <a:t>x</a:t>
            </a:r>
            <a:r>
              <a:rPr lang="en-IN" sz="2800" dirty="0"/>
              <a:t>-coordinates of the image remain the same as the preimage.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Reflections</a:t>
            </a:r>
          </a:p>
        </p:txBody>
      </p:sp>
    </p:spTree>
    <p:extLst>
      <p:ext uri="{BB962C8B-B14F-4D97-AF65-F5344CB8AC3E}">
        <p14:creationId xmlns:p14="http://schemas.microsoft.com/office/powerpoint/2010/main" val="306999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784515"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Key Concept: </a:t>
            </a:r>
            <a:r>
              <a:rPr lang="en-IN" sz="2800" b="1" dirty="0"/>
              <a:t>Reflection</a:t>
            </a:r>
          </a:p>
          <a:p>
            <a:r>
              <a:rPr lang="en-IN" sz="2800" b="1" dirty="0">
                <a:solidFill>
                  <a:schemeClr val="tx1"/>
                </a:solidFill>
              </a:rPr>
              <a:t>Reflection in </a:t>
            </a:r>
            <a:r>
              <a:rPr lang="en-IN" sz="2800" b="1" i="1" dirty="0">
                <a:solidFill>
                  <a:schemeClr val="tx1"/>
                </a:solidFill>
              </a:rPr>
              <a:t>y </a:t>
            </a:r>
            <a:r>
              <a:rPr lang="en-IN" sz="2800" b="1" dirty="0">
                <a:solidFill>
                  <a:schemeClr val="tx1"/>
                </a:solidFill>
              </a:rPr>
              <a:t>= </a:t>
            </a:r>
            <a:r>
              <a:rPr lang="en-IN" sz="2800" b="1" i="1" dirty="0">
                <a:solidFill>
                  <a:schemeClr val="tx1"/>
                </a:solidFill>
              </a:rPr>
              <a:t>x</a:t>
            </a:r>
            <a:endParaRPr lang="en-IN" sz="2800" dirty="0">
              <a:solidFill>
                <a:schemeClr val="tx1"/>
              </a:solidFill>
            </a:endParaRPr>
          </a:p>
          <a:p>
            <a:r>
              <a:rPr lang="en-IN" sz="2800" dirty="0"/>
              <a:t>To reflect a point in the line </a:t>
            </a:r>
            <a:r>
              <a:rPr lang="en-IN" sz="2800" i="1" dirty="0"/>
              <a:t>y </a:t>
            </a:r>
            <a:r>
              <a:rPr lang="en-IN" sz="2800" dirty="0"/>
              <a:t>= </a:t>
            </a:r>
            <a:r>
              <a:rPr lang="en-IN" sz="2800" i="1" dirty="0"/>
              <a:t>x </a:t>
            </a:r>
            <a:r>
              <a:rPr lang="en-IN" sz="2800" dirty="0"/>
              <a:t>interchange the </a:t>
            </a:r>
            <a:r>
              <a:rPr lang="en-IN" sz="2800" i="1" dirty="0"/>
              <a:t>x</a:t>
            </a:r>
            <a:r>
              <a:rPr lang="en-IN" sz="2800" dirty="0"/>
              <a:t>- and </a:t>
            </a:r>
            <a:r>
              <a:rPr lang="en-IN" sz="2800" i="1" dirty="0"/>
              <a:t>y</a:t>
            </a:r>
            <a:r>
              <a:rPr lang="en-IN" sz="2800" dirty="0"/>
              <a:t>-coordinates;</a:t>
            </a:r>
          </a:p>
          <a:p>
            <a:r>
              <a:rPr lang="en-IN" sz="2800" dirty="0"/>
              <a:t>(</a:t>
            </a:r>
            <a:r>
              <a:rPr lang="en-IN" sz="2800" i="1" dirty="0"/>
              <a:t>x</a:t>
            </a:r>
            <a:r>
              <a:rPr lang="en-IN" sz="2800" dirty="0"/>
              <a:t>, </a:t>
            </a:r>
            <a:r>
              <a:rPr lang="en-IN" sz="2800" i="1" dirty="0"/>
              <a:t>y</a:t>
            </a:r>
            <a:r>
              <a:rPr lang="en-IN" sz="2800" dirty="0"/>
              <a:t>) </a:t>
            </a:r>
            <a:r>
              <a:rPr lang="en-IN" sz="2800" i="1" dirty="0"/>
              <a:t>→ </a:t>
            </a:r>
            <a:r>
              <a:rPr lang="en-IN" sz="2800" dirty="0"/>
              <a:t>(</a:t>
            </a:r>
            <a:r>
              <a:rPr lang="en-IN" sz="2800" i="1" dirty="0"/>
              <a:t>y</a:t>
            </a:r>
            <a:r>
              <a:rPr lang="en-IN" sz="2800" dirty="0"/>
              <a:t>, </a:t>
            </a:r>
            <a:r>
              <a:rPr lang="en-IN" sz="2800" i="1" dirty="0"/>
              <a:t>x</a:t>
            </a:r>
            <a:r>
              <a:rPr lang="en-IN" sz="2800" dirty="0"/>
              <a: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Reflections</a:t>
            </a:r>
          </a:p>
        </p:txBody>
      </p:sp>
    </p:spTree>
    <p:extLst>
      <p:ext uri="{BB962C8B-B14F-4D97-AF65-F5344CB8AC3E}">
        <p14:creationId xmlns:p14="http://schemas.microsoft.com/office/powerpoint/2010/main" val="2142506931"/>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2E7C71-38C8-4AE5-BA32-A0BF338EEF46}">
  <ds:schemaRefs>
    <ds:schemaRef ds:uri="http://schemas.microsoft.com/sharepoint/v3/contenttype/forms"/>
  </ds:schemaRefs>
</ds:datastoreItem>
</file>

<file path=customXml/itemProps2.xml><?xml version="1.0" encoding="utf-8"?>
<ds:datastoreItem xmlns:ds="http://schemas.openxmlformats.org/officeDocument/2006/customXml" ds:itemID="{2C0EC8B5-3819-4979-9120-C477F29E88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9450ef5d-1a70-432a-a187-b784c13ee2c7"/>
    <ds:schemaRef ds:uri="http://schemas.openxmlformats.org/package/2006/metadata/core-properties"/>
    <ds:schemaRef ds:uri="eebb11a2-b469-44b8-8bf8-081d58bb6473"/>
    <ds:schemaRef ds:uri="http://www.w3.org/XML/1998/namespace"/>
    <ds:schemaRef ds:uri="http://purl.org/dc/dcmitype/"/>
  </ds:schemaRefs>
</ds:datastoreItem>
</file>

<file path=customXml/itemProps3.xml><?xml version="1.0" encoding="utf-8"?>
<ds:datastoreItem xmlns:ds="http://schemas.openxmlformats.org/officeDocument/2006/customXml" ds:itemID="{739E259A-C5C2-494A-B2E0-AD7404503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804</TotalTime>
  <Words>1480</Words>
  <Application>Microsoft Office PowerPoint</Application>
  <PresentationFormat>Widescreen</PresentationFormat>
  <Paragraphs>121</Paragraphs>
  <Slides>26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Rules for 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23</cp:revision>
  <cp:lastPrinted>2018-08-01T21:17:27Z</cp:lastPrinted>
  <dcterms:created xsi:type="dcterms:W3CDTF">2020-09-17T18:06:02Z</dcterms:created>
  <dcterms:modified xsi:type="dcterms:W3CDTF">2023-10-23T01:26:45Z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