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3"/>
  </p:notesMasterIdLst>
  <p:handoutMasterIdLst>
    <p:handoutMasterId r:id="rId44"/>
  </p:handoutMasterIdLst>
  <p:sldIdLst>
    <p:sldId id="362" r:id="rId6"/>
    <p:sldId id="303" r:id="rId7"/>
    <p:sldId id="413" r:id="rId8"/>
    <p:sldId id="368" r:id="rId9"/>
    <p:sldId id="377" r:id="rId10"/>
    <p:sldId id="304" r:id="rId11"/>
    <p:sldId id="305" r:id="rId12"/>
    <p:sldId id="403" r:id="rId13"/>
    <p:sldId id="375" r:id="rId14"/>
    <p:sldId id="404" r:id="rId15"/>
    <p:sldId id="307" r:id="rId16"/>
    <p:sldId id="376" r:id="rId17"/>
    <p:sldId id="378" r:id="rId18"/>
    <p:sldId id="380" r:id="rId19"/>
    <p:sldId id="381" r:id="rId20"/>
    <p:sldId id="382" r:id="rId21"/>
    <p:sldId id="383" r:id="rId22"/>
    <p:sldId id="384" r:id="rId23"/>
    <p:sldId id="385" r:id="rId24"/>
    <p:sldId id="386" r:id="rId25"/>
    <p:sldId id="388" r:id="rId26"/>
    <p:sldId id="329" r:id="rId27"/>
    <p:sldId id="405" r:id="rId28"/>
    <p:sldId id="390" r:id="rId29"/>
    <p:sldId id="409" r:id="rId30"/>
    <p:sldId id="391" r:id="rId31"/>
    <p:sldId id="392" r:id="rId32"/>
    <p:sldId id="394" r:id="rId33"/>
    <p:sldId id="407" r:id="rId34"/>
    <p:sldId id="396" r:id="rId35"/>
    <p:sldId id="397" r:id="rId36"/>
    <p:sldId id="408" r:id="rId37"/>
    <p:sldId id="399" r:id="rId38"/>
    <p:sldId id="401" r:id="rId39"/>
    <p:sldId id="412" r:id="rId40"/>
    <p:sldId id="406" r:id="rId41"/>
    <p:sldId id="410" r:id="rId42"/>
  </p:sldIdLst>
  <p:sldSz cx="12192000" cy="6858000"/>
  <p:notesSz cx="7010400" cy="92964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27" userDrawn="1">
          <p15:clr>
            <a:srgbClr val="A4A3A4"/>
          </p15:clr>
        </p15:guide>
        <p15:guide id="2" orient="horz" pos="2999"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0" userDrawn="1">
          <p15:clr>
            <a:srgbClr val="A4A3A4"/>
          </p15:clr>
        </p15:guide>
        <p15:guide id="8" orient="horz" pos="3120" userDrawn="1">
          <p15:clr>
            <a:srgbClr val="A4A3A4"/>
          </p15:clr>
        </p15:guide>
        <p15:guide id="9" pos="48" userDrawn="1">
          <p15:clr>
            <a:srgbClr val="A4A3A4"/>
          </p15:clr>
        </p15:guide>
        <p15:guide id="10" pos="710"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Oxley, Angela" initials="OA" lastIdx="95" clrIdx="1">
    <p:extLst>
      <p:ext uri="{19B8F6BF-5375-455C-9EA6-DF929625EA0E}">
        <p15:presenceInfo xmlns:p15="http://schemas.microsoft.com/office/powerpoint/2012/main" userId="S::angela.oxley@mheducation.com::2701a8e4-ff8b-43b5-b1ab-b049b2cef046" providerId="AD"/>
      </p:ext>
    </p:extLst>
  </p:cmAuthor>
  <p:cmAuthor id="3" name="Crowl, Jennifer" initials="CJ" lastIdx="1" clrIdx="2">
    <p:extLst>
      <p:ext uri="{19B8F6BF-5375-455C-9EA6-DF929625EA0E}">
        <p15:presenceInfo xmlns:p15="http://schemas.microsoft.com/office/powerpoint/2012/main" userId="S::jennifer.crowl@mheducation.com::77259450-2fd8-46bb-9e27-f3a51ab93a25" providerId="AD"/>
      </p:ext>
    </p:extLst>
  </p:cmAuthor>
  <p:cmAuthor id="4" name="R2, Ranjithkumar" initials="RR" lastIdx="7" clrIdx="3">
    <p:extLst>
      <p:ext uri="{19B8F6BF-5375-455C-9EA6-DF929625EA0E}">
        <p15:presenceInfo xmlns:p15="http://schemas.microsoft.com/office/powerpoint/2012/main" userId="R2, Ranjithkumar" providerId="None"/>
      </p:ext>
    </p:extLst>
  </p:cmAuthor>
  <p:cmAuthor id="5" name="T, Karthika" initials="TK" lastIdx="14" clrIdx="4">
    <p:extLst>
      <p:ext uri="{19B8F6BF-5375-455C-9EA6-DF929625EA0E}">
        <p15:presenceInfo xmlns:p15="http://schemas.microsoft.com/office/powerpoint/2012/main" userId="T, Karthika" providerId="None"/>
      </p:ext>
    </p:extLst>
  </p:cmAuthor>
  <p:cmAuthor id="6" name="Nithiyanadhan Rajagopal" initials="NR" lastIdx="13" clrIdx="5">
    <p:extLst>
      <p:ext uri="{19B8F6BF-5375-455C-9EA6-DF929625EA0E}">
        <p15:presenceInfo xmlns:p15="http://schemas.microsoft.com/office/powerpoint/2012/main" userId="S::Nithiyanandhan.R@spi-global.com::7ab3c0d7-e1d9-4568-9b85-35969e8fd2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75A"/>
    <a:srgbClr val="00A6B9"/>
    <a:srgbClr val="FF0000"/>
    <a:srgbClr val="00C7C3"/>
    <a:srgbClr val="02F0DE"/>
    <a:srgbClr val="FFB600"/>
    <a:srgbClr val="33F0E1"/>
    <a:srgbClr val="01708C"/>
    <a:srgbClr val="692146"/>
    <a:srgbClr val="720F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36D68D-3670-471A-8800-8059A0EF9FC3}" v="3" dt="2021-11-18T20:40:30.4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3" autoAdjust="0"/>
    <p:restoredTop sz="86481" autoAdjust="0"/>
  </p:normalViewPr>
  <p:slideViewPr>
    <p:cSldViewPr snapToGrid="0">
      <p:cViewPr varScale="1">
        <p:scale>
          <a:sx n="71" d="100"/>
          <a:sy n="71" d="100"/>
        </p:scale>
        <p:origin x="922" y="58"/>
      </p:cViewPr>
      <p:guideLst>
        <p:guide pos="1527"/>
        <p:guide orient="horz" pos="2999"/>
        <p:guide orient="horz" pos="384"/>
        <p:guide orient="horz" pos="2520"/>
        <p:guide orient="horz" pos="1080"/>
        <p:guide orient="horz" pos="1680"/>
        <p:guide orient="horz" pos="3430"/>
        <p:guide orient="horz" pos="3120"/>
        <p:guide pos="48"/>
        <p:guide pos="710"/>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2352"/>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commentAuthors" Target="commentAuthor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38145" cy="465743"/>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5" y="1"/>
            <a:ext cx="3038145" cy="465743"/>
          </a:xfrm>
          <a:prstGeom prst="rect">
            <a:avLst/>
          </a:prstGeom>
        </p:spPr>
        <p:txBody>
          <a:bodyPr vert="horz" lIns="87304" tIns="43652" rIns="87304" bIns="43652" rtlCol="0"/>
          <a:lstStyle>
            <a:lvl1pPr algn="r">
              <a:defRPr sz="1100"/>
            </a:lvl1pPr>
          </a:lstStyle>
          <a:p>
            <a:fld id="{7CF79C4C-9A95-4F23-B503-12D2C6F00E19}" type="datetimeFigureOut">
              <a:rPr lang="en-US" smtClean="0"/>
              <a:t>8/28/2024</a:t>
            </a:fld>
            <a:endParaRPr lang="en-US" dirty="0"/>
          </a:p>
        </p:txBody>
      </p:sp>
      <p:sp>
        <p:nvSpPr>
          <p:cNvPr id="4" name="Footer Placeholder 3"/>
          <p:cNvSpPr>
            <a:spLocks noGrp="1"/>
          </p:cNvSpPr>
          <p:nvPr>
            <p:ph type="ftr" sz="quarter" idx="2"/>
          </p:nvPr>
        </p:nvSpPr>
        <p:spPr>
          <a:xfrm>
            <a:off x="2" y="8830658"/>
            <a:ext cx="3038145" cy="465742"/>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5" y="8830658"/>
            <a:ext cx="3038145" cy="465742"/>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6434"/>
          </a:xfrm>
          <a:prstGeom prst="rect">
            <a:avLst/>
          </a:prstGeom>
        </p:spPr>
        <p:txBody>
          <a:bodyPr vert="horz" lIns="92290" tIns="46144" rIns="92290" bIns="46144" rtlCol="0"/>
          <a:lstStyle>
            <a:lvl1pPr algn="r">
              <a:defRPr sz="1200"/>
            </a:lvl1pPr>
          </a:lstStyle>
          <a:p>
            <a:fld id="{2BE65169-DB50-4446-8324-0D580DBE95C4}" type="datetimeFigureOut">
              <a:rPr lang="en-US" smtClean="0"/>
              <a:t>8/28/2024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0DC0D4C-FD52-4CA4-A998-31C73A5A5BDE}" type="slidenum">
              <a:rPr lang="en-US" smtClean="0"/>
              <a:t>1</a:t>
            </a:fld>
            <a:endParaRPr lang="en-US" dirty="0"/>
          </a:p>
        </p:txBody>
      </p:sp>
    </p:spTree>
    <p:extLst>
      <p:ext uri="{BB962C8B-B14F-4D97-AF65-F5344CB8AC3E}">
        <p14:creationId xmlns:p14="http://schemas.microsoft.com/office/powerpoint/2010/main" val="5706182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14:m>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rPr>
                      <m:t>𝑃</m:t>
                    </m:r>
                    <m:r>
                      <a:rPr lang="en-US" sz="1200" b="0" i="1" smtClean="0">
                        <a:solidFill>
                          <a:srgbClr val="FF0000"/>
                        </a:solidFill>
                        <a:latin typeface="Cambria Math" panose="02040503050406030204" pitchFamily="18" charset="0"/>
                        <a:ea typeface="Cambria Math" panose="02040503050406030204" pitchFamily="18" charset="0"/>
                      </a:rPr>
                      <m:t>=</m:t>
                    </m:r>
                    <m:f>
                      <m:fPr>
                        <m:ctrlPr>
                          <a:rPr lang="en-US" sz="1200" b="1" i="1" smtClean="0">
                            <a:solidFill>
                              <a:srgbClr val="FF0000"/>
                            </a:solidFill>
                            <a:latin typeface="Cambria Math" panose="02040503050406030204" pitchFamily="18" charset="0"/>
                            <a:ea typeface="Cambria Math" panose="02040503050406030204" pitchFamily="18" charset="0"/>
                          </a:rPr>
                        </m:ctrlPr>
                      </m:fPr>
                      <m:num>
                        <m:r>
                          <a:rPr lang="en-US" sz="1200" b="1" i="1" smtClean="0">
                            <a:solidFill>
                              <a:srgbClr val="FF0000"/>
                            </a:solidFill>
                            <a:latin typeface="Cambria Math" panose="02040503050406030204" pitchFamily="18" charset="0"/>
                            <a:ea typeface="Cambria Math" panose="02040503050406030204" pitchFamily="18" charset="0"/>
                          </a:rPr>
                          <m:t>𝟔</m:t>
                        </m:r>
                      </m:num>
                      <m:den>
                        <m:r>
                          <a:rPr lang="en-US" sz="1200" b="1" i="1" smtClean="0">
                            <a:solidFill>
                              <a:srgbClr val="FF0000"/>
                            </a:solidFill>
                            <a:latin typeface="Cambria Math" panose="02040503050406030204" pitchFamily="18" charset="0"/>
                            <a:ea typeface="Cambria Math" panose="02040503050406030204" pitchFamily="18" charset="0"/>
                          </a:rPr>
                          <m:t>𝟓</m:t>
                        </m:r>
                      </m:den>
                    </m:f>
                  </m:oMath>
                </a14:m>
                <a:r>
                  <a:rPr lang="en-US" sz="1200" dirty="0">
                    <a:solidFill>
                      <a:schemeClr val="tx2"/>
                    </a:solidFill>
                    <a:latin typeface="Cambria Math" panose="02040503050406030204" pitchFamily="18" charset="0"/>
                    <a:ea typeface="Cambria Math"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b="0" i="1" smtClean="0">
                        <a:solidFill>
                          <a:srgbClr val="FF0000"/>
                        </a:solidFill>
                        <a:latin typeface="Cambria Math" panose="02040503050406030204" pitchFamily="18" charset="0"/>
                        <a:ea typeface="Cambria Math" panose="02040503050406030204" pitchFamily="18" charset="0"/>
                      </a:rPr>
                      <m:t>𝑃</m:t>
                    </m:r>
                    <m:r>
                      <a:rPr lang="en-US" sz="1200" b="0" i="0" smtClean="0">
                        <a:solidFill>
                          <a:srgbClr val="FF0000"/>
                        </a:solidFill>
                        <a:latin typeface="Cambria Math" panose="02040503050406030204" pitchFamily="18" charset="0"/>
                        <a:ea typeface="Cambria Math" panose="02040503050406030204" pitchFamily="18" charset="0"/>
                      </a:rPr>
                      <m:t>=</m:t>
                    </m:r>
                    <m:f>
                      <m:fPr>
                        <m:ctrlPr>
                          <a:rPr lang="en-US" sz="1200" i="1">
                            <a:solidFill>
                              <a:srgbClr val="FF0000"/>
                            </a:solidFill>
                            <a:latin typeface="Cambria Math" panose="02040503050406030204" pitchFamily="18" charset="0"/>
                            <a:ea typeface="Cambria Math" panose="02040503050406030204" pitchFamily="18" charset="0"/>
                          </a:rPr>
                        </m:ctrlPr>
                      </m:fPr>
                      <m:num>
                        <m:r>
                          <a:rPr lang="en-US" sz="1200" b="0" i="0" smtClean="0">
                            <a:solidFill>
                              <a:srgbClr val="FF0000"/>
                            </a:solidFill>
                            <a:latin typeface="Cambria Math" panose="02040503050406030204" pitchFamily="18" charset="0"/>
                            <a:ea typeface="Cambria Math" panose="02040503050406030204" pitchFamily="18" charset="0"/>
                          </a:rPr>
                          <m:t>41</m:t>
                        </m:r>
                      </m:num>
                      <m:den>
                        <m:r>
                          <a:rPr lang="en-US" sz="1200" b="0" i="0" smtClean="0">
                            <a:solidFill>
                              <a:srgbClr val="FF0000"/>
                            </a:solidFill>
                            <a:latin typeface="Cambria Math" panose="02040503050406030204" pitchFamily="18" charset="0"/>
                            <a:ea typeface="Cambria Math" panose="02040503050406030204" pitchFamily="18" charset="0"/>
                          </a:rPr>
                          <m:t>7</m:t>
                        </m:r>
                      </m:den>
                    </m:f>
                  </m:oMath>
                </a14:m>
                <a:r>
                  <a:rPr lang="en-US" sz="1200" dirty="0">
                    <a:solidFill>
                      <a:schemeClr val="tx2"/>
                    </a:solidFill>
                    <a:ea typeface="Cambria Math" panose="02040503050406030204" pitchFamily="18" charset="0"/>
                  </a:rPr>
                  <a:t> </a:t>
                </a:r>
              </a:p>
              <a:p>
                <a:endParaRPr lang="en-US" dirty="0"/>
              </a:p>
            </p:txBody>
          </p:sp>
        </mc:Choice>
        <mc:Fallback xmlns="">
          <p:sp>
            <p:nvSpPr>
              <p:cNvPr id="3" name="Notes Placeholder 2"/>
              <p:cNvSpPr>
                <a:spLocks noGrp="1"/>
              </p:cNvSpPr>
              <p:nvPr>
                <p:ph type="body" idx="1"/>
              </p:nvPr>
            </p:nvSpPr>
            <p:spPr/>
            <p:txBody>
              <a:bodyPr/>
              <a:lstStyle/>
              <a:p>
                <a:r>
                  <a:rPr lang="en-US" sz="1200" b="0" i="0">
                    <a:solidFill>
                      <a:srgbClr val="FF0000"/>
                    </a:solidFill>
                    <a:latin typeface="Cambria Math" panose="02040503050406030204" pitchFamily="18" charset="0"/>
                    <a:ea typeface="Cambria Math" panose="02040503050406030204" pitchFamily="18" charset="0"/>
                  </a:rPr>
                  <a:t>𝑃=</a:t>
                </a:r>
                <a:r>
                  <a:rPr lang="en-US" sz="1200" b="1" i="0">
                    <a:solidFill>
                      <a:srgbClr val="FF0000"/>
                    </a:solidFill>
                    <a:latin typeface="Cambria Math" panose="02040503050406030204" pitchFamily="18" charset="0"/>
                    <a:ea typeface="Cambria Math" panose="02040503050406030204" pitchFamily="18" charset="0"/>
                  </a:rPr>
                  <a:t>𝟔/𝟓</a:t>
                </a:r>
                <a:r>
                  <a:rPr lang="en-US" sz="1200" dirty="0">
                    <a:solidFill>
                      <a:schemeClr val="tx2"/>
                    </a:solidFill>
                    <a:latin typeface="Cambria Math" panose="02040503050406030204" pitchFamily="18" charset="0"/>
                    <a:ea typeface="Cambria Math" panose="020405030504060302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a:solidFill>
                      <a:srgbClr val="FF0000"/>
                    </a:solidFill>
                    <a:latin typeface="Cambria Math" panose="02040503050406030204" pitchFamily="18" charset="0"/>
                    <a:ea typeface="Cambria Math" panose="02040503050406030204" pitchFamily="18" charset="0"/>
                  </a:rPr>
                  <a:t>𝑃=41/7</a:t>
                </a:r>
                <a:r>
                  <a:rPr lang="en-US" sz="1200" dirty="0">
                    <a:solidFill>
                      <a:schemeClr val="tx2"/>
                    </a:solidFill>
                    <a:ea typeface="Cambria Math" panose="02040503050406030204" pitchFamily="18" charset="0"/>
                  </a:rPr>
                  <a:t> </a:t>
                </a:r>
              </a:p>
              <a:p>
                <a:endParaRPr lang="en-US" dirty="0"/>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16</a:t>
            </a:fld>
            <a:endParaRPr lang="en-US" dirty="0"/>
          </a:p>
        </p:txBody>
      </p:sp>
    </p:spTree>
    <p:extLst>
      <p:ext uri="{BB962C8B-B14F-4D97-AF65-F5344CB8AC3E}">
        <p14:creationId xmlns:p14="http://schemas.microsoft.com/office/powerpoint/2010/main" val="3179534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17</a:t>
            </a:fld>
            <a:endParaRPr lang="en-US" dirty="0"/>
          </a:p>
        </p:txBody>
      </p:sp>
    </p:spTree>
    <p:extLst>
      <p:ext uri="{BB962C8B-B14F-4D97-AF65-F5344CB8AC3E}">
        <p14:creationId xmlns:p14="http://schemas.microsoft.com/office/powerpoint/2010/main" val="903539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20</a:t>
            </a:fld>
            <a:endParaRPr lang="en-US" dirty="0"/>
          </a:p>
        </p:txBody>
      </p:sp>
    </p:spTree>
    <p:extLst>
      <p:ext uri="{BB962C8B-B14F-4D97-AF65-F5344CB8AC3E}">
        <p14:creationId xmlns:p14="http://schemas.microsoft.com/office/powerpoint/2010/main" val="15693036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21</a:t>
            </a:fld>
            <a:endParaRPr lang="en-US" dirty="0"/>
          </a:p>
        </p:txBody>
      </p:sp>
    </p:spTree>
    <p:extLst>
      <p:ext uri="{BB962C8B-B14F-4D97-AF65-F5344CB8AC3E}">
        <p14:creationId xmlns:p14="http://schemas.microsoft.com/office/powerpoint/2010/main" val="1831903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22</a:t>
            </a:fld>
            <a:endParaRPr lang="en-US" dirty="0"/>
          </a:p>
        </p:txBody>
      </p:sp>
    </p:spTree>
    <p:extLst>
      <p:ext uri="{BB962C8B-B14F-4D97-AF65-F5344CB8AC3E}">
        <p14:creationId xmlns:p14="http://schemas.microsoft.com/office/powerpoint/2010/main" val="11309735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solidFill>
                          <a:srgbClr val="FF0000"/>
                        </a:solidFill>
                        <a:latin typeface="Cambria Math" panose="02040503050406030204" pitchFamily="18" charset="0"/>
                      </a:rPr>
                      <m:t>𝑃</m:t>
                    </m:r>
                    <m:d>
                      <m:dPr>
                        <m:ctrlPr>
                          <a:rPr lang="pt-BR" sz="1200" i="1" dirty="0">
                            <a:solidFill>
                              <a:srgbClr val="FF0000"/>
                            </a:solidFill>
                            <a:latin typeface="Cambria Math" panose="02040503050406030204" pitchFamily="18" charset="0"/>
                            <a:ea typeface="Cambria Math" panose="02040503050406030204" pitchFamily="18" charset="0"/>
                          </a:rPr>
                        </m:ctrlPr>
                      </m:dPr>
                      <m:e>
                        <m:r>
                          <a:rPr lang="en-US" sz="1200" i="1" dirty="0">
                            <a:solidFill>
                              <a:srgbClr val="FF0000"/>
                            </a:solidFill>
                            <a:latin typeface="Cambria Math" panose="02040503050406030204" pitchFamily="18" charset="0"/>
                            <a:ea typeface="Cambria Math" panose="02040503050406030204" pitchFamily="18" charset="0"/>
                          </a:rPr>
                          <m:t>−</m:t>
                        </m:r>
                        <m:f>
                          <m:fPr>
                            <m:ctrlPr>
                              <a:rPr lang="en-US" sz="1200" i="1">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8</m:t>
                            </m:r>
                          </m:num>
                          <m:den>
                            <m:r>
                              <a:rPr lang="en-US" sz="1200" b="0" i="1" smtClean="0">
                                <a:solidFill>
                                  <a:srgbClr val="FF0000"/>
                                </a:solidFill>
                                <a:latin typeface="Cambria Math" panose="02040503050406030204" pitchFamily="18" charset="0"/>
                                <a:ea typeface="Cambria Math" panose="02040503050406030204" pitchFamily="18" charset="0"/>
                              </a:rPr>
                              <m:t>5</m:t>
                            </m:r>
                          </m:den>
                        </m:f>
                        <m:r>
                          <a:rPr lang="en-US" sz="1200" i="1">
                            <a:solidFill>
                              <a:srgbClr val="FF0000"/>
                            </a:solidFill>
                            <a:latin typeface="Cambria Math" panose="02040503050406030204" pitchFamily="18" charset="0"/>
                            <a:ea typeface="Cambria Math" panose="02040503050406030204" pitchFamily="18" charset="0"/>
                          </a:rPr>
                          <m:t>,</m:t>
                        </m:r>
                        <m:f>
                          <m:fPr>
                            <m:ctrlPr>
                              <a:rPr lang="en-US" sz="1200" i="1">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3</m:t>
                            </m:r>
                          </m:num>
                          <m:den>
                            <m:r>
                              <a:rPr lang="en-US" sz="1200" b="0" i="1" smtClean="0">
                                <a:solidFill>
                                  <a:srgbClr val="FF0000"/>
                                </a:solidFill>
                                <a:latin typeface="Cambria Math" panose="02040503050406030204" pitchFamily="18" charset="0"/>
                                <a:ea typeface="Cambria Math" panose="02040503050406030204" pitchFamily="18" charset="0"/>
                              </a:rPr>
                              <m:t>5</m:t>
                            </m:r>
                          </m:den>
                        </m:f>
                      </m:e>
                    </m:d>
                  </m:oMath>
                </a14:m>
                <a:r>
                  <a:rPr lang="en-US" sz="1200" dirty="0">
                    <a:solidFill>
                      <a:srgbClr val="FF0000"/>
                    </a:solidFill>
                    <a:latin typeface="Proxima Nova"/>
                  </a:rPr>
                  <a:t> or </a:t>
                </a:r>
                <a14:m>
                  <m:oMath xmlns:m="http://schemas.openxmlformats.org/officeDocument/2006/math">
                    <m:r>
                      <a:rPr lang="en-US" sz="1200" i="1">
                        <a:solidFill>
                          <a:srgbClr val="FF0000"/>
                        </a:solidFill>
                        <a:latin typeface="Cambria Math" panose="02040503050406030204" pitchFamily="18" charset="0"/>
                      </a:rPr>
                      <m:t>𝑃</m:t>
                    </m:r>
                  </m:oMath>
                </a14:m>
                <a:r>
                  <a:rPr lang="en-US" sz="1200" dirty="0">
                    <a:solidFill>
                      <a:srgbClr val="FF0000"/>
                    </a:solidFill>
                  </a:rPr>
                  <a:t>(</a:t>
                </a:r>
                <a:r>
                  <a:rPr lang="en-US" sz="1200" dirty="0">
                    <a:solidFill>
                      <a:srgbClr val="FF0000"/>
                    </a:solidFill>
                    <a:cs typeface="Arial" panose="020B0604020202020204" pitchFamily="34" charset="0"/>
                  </a:rPr>
                  <a:t>−</a:t>
                </a:r>
                <a:r>
                  <a:rPr lang="en-US" sz="1200" dirty="0">
                    <a:solidFill>
                      <a:srgbClr val="FF0000"/>
                    </a:solidFill>
                  </a:rPr>
                  <a:t>1.6, 0.6)</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US" sz="1200" i="1" smtClean="0">
                        <a:solidFill>
                          <a:srgbClr val="FF0000"/>
                        </a:solidFill>
                        <a:latin typeface="Cambria Math" panose="02040503050406030204" pitchFamily="18" charset="0"/>
                      </a:rPr>
                      <m:t>𝑃</m:t>
                    </m:r>
                    <m:d>
                      <m:dPr>
                        <m:ctrlPr>
                          <a:rPr lang="pt-BR" sz="1200" i="1" dirty="0">
                            <a:solidFill>
                              <a:srgbClr val="FF0000"/>
                            </a:solidFill>
                            <a:latin typeface="Cambria Math" panose="02040503050406030204" pitchFamily="18" charset="0"/>
                            <a:ea typeface="Cambria Math" panose="02040503050406030204" pitchFamily="18" charset="0"/>
                          </a:rPr>
                        </m:ctrlPr>
                      </m:dPr>
                      <m:e>
                        <m:f>
                          <m:fPr>
                            <m:ctrlPr>
                              <a:rPr lang="en-US" sz="1200" i="1">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13</m:t>
                            </m:r>
                          </m:num>
                          <m:den>
                            <m:r>
                              <a:rPr lang="en-US" sz="1200" b="0" i="1" smtClean="0">
                                <a:solidFill>
                                  <a:srgbClr val="FF0000"/>
                                </a:solidFill>
                                <a:latin typeface="Cambria Math" panose="02040503050406030204" pitchFamily="18" charset="0"/>
                                <a:ea typeface="Cambria Math" panose="02040503050406030204" pitchFamily="18" charset="0"/>
                              </a:rPr>
                              <m:t>8</m:t>
                            </m:r>
                          </m:den>
                        </m:f>
                        <m:r>
                          <a:rPr lang="en-US" sz="1200" i="1">
                            <a:solidFill>
                              <a:srgbClr val="FF0000"/>
                            </a:solidFill>
                            <a:latin typeface="Cambria Math" panose="02040503050406030204" pitchFamily="18" charset="0"/>
                            <a:ea typeface="Cambria Math" panose="02040503050406030204" pitchFamily="18" charset="0"/>
                          </a:rPr>
                          <m:t>,</m:t>
                        </m:r>
                        <m:f>
                          <m:fPr>
                            <m:ctrlPr>
                              <a:rPr lang="en-US" sz="1200" i="1">
                                <a:solidFill>
                                  <a:srgbClr val="FF0000"/>
                                </a:solidFill>
                                <a:latin typeface="Cambria Math" panose="02040503050406030204" pitchFamily="18" charset="0"/>
                                <a:ea typeface="Cambria Math" panose="02040503050406030204" pitchFamily="18" charset="0"/>
                              </a:rPr>
                            </m:ctrlPr>
                          </m:fPr>
                          <m:num>
                            <m:r>
                              <a:rPr lang="en-US" sz="1200" b="0" i="1" smtClean="0">
                                <a:solidFill>
                                  <a:srgbClr val="FF0000"/>
                                </a:solidFill>
                                <a:latin typeface="Cambria Math" panose="02040503050406030204" pitchFamily="18" charset="0"/>
                                <a:ea typeface="Cambria Math" panose="02040503050406030204" pitchFamily="18" charset="0"/>
                              </a:rPr>
                              <m:t>11</m:t>
                            </m:r>
                          </m:num>
                          <m:den>
                            <m:r>
                              <a:rPr lang="en-US" sz="1200" b="0" i="1" smtClean="0">
                                <a:solidFill>
                                  <a:srgbClr val="FF0000"/>
                                </a:solidFill>
                                <a:latin typeface="Cambria Math" panose="02040503050406030204" pitchFamily="18" charset="0"/>
                                <a:ea typeface="Cambria Math" panose="02040503050406030204" pitchFamily="18" charset="0"/>
                              </a:rPr>
                              <m:t>4</m:t>
                            </m:r>
                          </m:den>
                        </m:f>
                      </m:e>
                    </m:d>
                    <m:r>
                      <a:rPr lang="en-US" sz="1200" b="0" i="1" smtClean="0">
                        <a:solidFill>
                          <a:srgbClr val="FF0000"/>
                        </a:solidFill>
                        <a:latin typeface="Cambria Math" panose="02040503050406030204" pitchFamily="18" charset="0"/>
                        <a:ea typeface="Cambria Math" panose="02040503050406030204" pitchFamily="18" charset="0"/>
                      </a:rPr>
                      <m:t> </m:t>
                    </m:r>
                    <m:r>
                      <m:rPr>
                        <m:sty m:val="p"/>
                      </m:rPr>
                      <a:rPr lang="en-US" sz="1200" b="0" i="0" smtClean="0">
                        <a:solidFill>
                          <a:srgbClr val="FF0000"/>
                        </a:solidFill>
                        <a:latin typeface="Cambria Math" panose="02040503050406030204" pitchFamily="18" charset="0"/>
                        <a:ea typeface="Cambria Math" panose="02040503050406030204" pitchFamily="18" charset="0"/>
                      </a:rPr>
                      <m:t>or</m:t>
                    </m:r>
                    <m:r>
                      <a:rPr lang="en-US" sz="1200" b="0" i="1" smtClean="0">
                        <a:solidFill>
                          <a:srgbClr val="FF0000"/>
                        </a:solidFill>
                        <a:latin typeface="Cambria Math" panose="02040503050406030204" pitchFamily="18" charset="0"/>
                        <a:ea typeface="Cambria Math" panose="02040503050406030204" pitchFamily="18" charset="0"/>
                      </a:rPr>
                      <m:t> </m:t>
                    </m:r>
                    <m:r>
                      <a:rPr lang="en-US" sz="1200" i="1">
                        <a:solidFill>
                          <a:srgbClr val="FF0000"/>
                        </a:solidFill>
                        <a:latin typeface="Cambria Math" panose="02040503050406030204" pitchFamily="18" charset="0"/>
                      </a:rPr>
                      <m:t>𝑃</m:t>
                    </m:r>
                  </m:oMath>
                </a14:m>
                <a:r>
                  <a:rPr lang="en-US" sz="1200" dirty="0">
                    <a:solidFill>
                      <a:srgbClr val="FF0000"/>
                    </a:solidFill>
                  </a:rPr>
                  <a:t>(1.625, 2.75)</a:t>
                </a:r>
                <a:endParaRPr lang="en-US" sz="1200" dirty="0">
                  <a:solidFill>
                    <a:schemeClr val="tx2"/>
                  </a:solidFill>
                </a:endParaRPr>
              </a:p>
              <a:p>
                <a:endParaRPr lang="en-US" dirty="0"/>
              </a:p>
            </p:txBody>
          </p:sp>
        </mc:Choice>
        <mc:Fallback xmlns="">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𝑃</a:t>
                </a:r>
                <a:r>
                  <a:rPr lang="pt-BR" sz="1200" i="0" dirty="0">
                    <a:solidFill>
                      <a:srgbClr val="FF0000"/>
                    </a:solidFill>
                    <a:latin typeface="Cambria Math" panose="02040503050406030204" pitchFamily="18" charset="0"/>
                    <a:ea typeface="Cambria Math" panose="02040503050406030204" pitchFamily="18" charset="0"/>
                  </a:rPr>
                  <a:t>(</a:t>
                </a:r>
                <a:r>
                  <a:rPr lang="en-US" sz="1200" i="0" dirty="0">
                    <a:solidFill>
                      <a:srgbClr val="FF0000"/>
                    </a:solidFill>
                    <a:latin typeface="Cambria Math" panose="02040503050406030204" pitchFamily="18" charset="0"/>
                    <a:ea typeface="Cambria Math" panose="02040503050406030204" pitchFamily="18" charset="0"/>
                  </a:rPr>
                  <a:t>−</a:t>
                </a:r>
                <a:r>
                  <a:rPr lang="en-US" sz="1200" b="0" i="0">
                    <a:solidFill>
                      <a:srgbClr val="FF0000"/>
                    </a:solidFill>
                    <a:latin typeface="Cambria Math" panose="02040503050406030204" pitchFamily="18" charset="0"/>
                    <a:ea typeface="Cambria Math" panose="02040503050406030204" pitchFamily="18" charset="0"/>
                  </a:rPr>
                  <a:t>8/5</a:t>
                </a:r>
                <a:r>
                  <a:rPr lang="en-US" sz="1200" i="0">
                    <a:solidFill>
                      <a:srgbClr val="FF0000"/>
                    </a:solidFill>
                    <a:latin typeface="Cambria Math" panose="02040503050406030204" pitchFamily="18" charset="0"/>
                    <a:ea typeface="Cambria Math" panose="02040503050406030204" pitchFamily="18" charset="0"/>
                  </a:rPr>
                  <a:t>,</a:t>
                </a:r>
                <a:r>
                  <a:rPr lang="en-US" sz="1200" b="0" i="0">
                    <a:solidFill>
                      <a:srgbClr val="FF0000"/>
                    </a:solidFill>
                    <a:latin typeface="Cambria Math" panose="02040503050406030204" pitchFamily="18" charset="0"/>
                    <a:ea typeface="Cambria Math" panose="02040503050406030204" pitchFamily="18" charset="0"/>
                  </a:rPr>
                  <a:t>3/5)</a:t>
                </a:r>
                <a:r>
                  <a:rPr lang="en-US" sz="1200" dirty="0">
                    <a:solidFill>
                      <a:srgbClr val="FF0000"/>
                    </a:solidFill>
                    <a:latin typeface="Proxima Nova"/>
                  </a:rPr>
                  <a:t> or </a:t>
                </a:r>
                <a:r>
                  <a:rPr lang="en-US" sz="1200" i="0">
                    <a:solidFill>
                      <a:srgbClr val="FF0000"/>
                    </a:solidFill>
                    <a:latin typeface="Cambria Math" panose="02040503050406030204" pitchFamily="18" charset="0"/>
                  </a:rPr>
                  <a:t>𝑃</a:t>
                </a:r>
                <a:r>
                  <a:rPr lang="en-US" sz="1200" dirty="0">
                    <a:solidFill>
                      <a:srgbClr val="FF0000"/>
                    </a:solidFill>
                  </a:rPr>
                  <a:t>(</a:t>
                </a:r>
                <a:r>
                  <a:rPr lang="en-US" sz="1200" dirty="0">
                    <a:solidFill>
                      <a:srgbClr val="FF0000"/>
                    </a:solidFill>
                    <a:cs typeface="Arial" panose="020B0604020202020204" pitchFamily="34" charset="0"/>
                  </a:rPr>
                  <a:t>−</a:t>
                </a:r>
                <a:r>
                  <a:rPr lang="en-US" sz="1200" dirty="0">
                    <a:solidFill>
                      <a:srgbClr val="FF0000"/>
                    </a:solidFill>
                  </a:rPr>
                  <a:t>1.6, 0.6)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a:solidFill>
                      <a:srgbClr val="FF0000"/>
                    </a:solidFill>
                    <a:latin typeface="Cambria Math" panose="02040503050406030204" pitchFamily="18" charset="0"/>
                  </a:rPr>
                  <a:t>𝑃</a:t>
                </a:r>
                <a:r>
                  <a:rPr lang="pt-BR" sz="1200" i="0" dirty="0">
                    <a:solidFill>
                      <a:srgbClr val="FF0000"/>
                    </a:solidFill>
                    <a:latin typeface="Cambria Math" panose="02040503050406030204" pitchFamily="18" charset="0"/>
                    <a:ea typeface="Cambria Math" panose="02040503050406030204" pitchFamily="18" charset="0"/>
                  </a:rPr>
                  <a:t>(</a:t>
                </a:r>
                <a:r>
                  <a:rPr lang="en-US" sz="1200" b="0" i="0">
                    <a:solidFill>
                      <a:srgbClr val="FF0000"/>
                    </a:solidFill>
                    <a:latin typeface="Cambria Math" panose="02040503050406030204" pitchFamily="18" charset="0"/>
                    <a:ea typeface="Cambria Math" panose="02040503050406030204" pitchFamily="18" charset="0"/>
                  </a:rPr>
                  <a:t>13/8</a:t>
                </a:r>
                <a:r>
                  <a:rPr lang="en-US" sz="1200" i="0">
                    <a:solidFill>
                      <a:srgbClr val="FF0000"/>
                    </a:solidFill>
                    <a:latin typeface="Cambria Math" panose="02040503050406030204" pitchFamily="18" charset="0"/>
                    <a:ea typeface="Cambria Math" panose="02040503050406030204" pitchFamily="18" charset="0"/>
                  </a:rPr>
                  <a:t>,</a:t>
                </a:r>
                <a:r>
                  <a:rPr lang="en-US" sz="1200" b="0" i="0">
                    <a:solidFill>
                      <a:srgbClr val="FF0000"/>
                    </a:solidFill>
                    <a:latin typeface="Cambria Math" panose="02040503050406030204" pitchFamily="18" charset="0"/>
                    <a:ea typeface="Cambria Math" panose="02040503050406030204" pitchFamily="18" charset="0"/>
                  </a:rPr>
                  <a:t>11/4)  or </a:t>
                </a:r>
                <a:r>
                  <a:rPr lang="en-US" sz="1200" i="0">
                    <a:solidFill>
                      <a:srgbClr val="FF0000"/>
                    </a:solidFill>
                    <a:latin typeface="Cambria Math" panose="02040503050406030204" pitchFamily="18" charset="0"/>
                  </a:rPr>
                  <a:t>𝑃</a:t>
                </a:r>
                <a:r>
                  <a:rPr lang="en-US" sz="1200" dirty="0">
                    <a:solidFill>
                      <a:srgbClr val="FF0000"/>
                    </a:solidFill>
                  </a:rPr>
                  <a:t>(1.625, 2.75)</a:t>
                </a:r>
                <a:endParaRPr lang="en-US" sz="1200" dirty="0">
                  <a:solidFill>
                    <a:schemeClr val="tx2"/>
                  </a:solidFill>
                </a:endParaRPr>
              </a:p>
              <a:p>
                <a:endParaRPr lang="en-US" dirty="0"/>
              </a:p>
            </p:txBody>
          </p:sp>
        </mc:Fallback>
      </mc:AlternateContent>
      <p:sp>
        <p:nvSpPr>
          <p:cNvPr id="4" name="Slide Number Placeholder 3"/>
          <p:cNvSpPr>
            <a:spLocks noGrp="1"/>
          </p:cNvSpPr>
          <p:nvPr>
            <p:ph type="sldNum" sz="quarter" idx="10"/>
          </p:nvPr>
        </p:nvSpPr>
        <p:spPr/>
        <p:txBody>
          <a:bodyPr/>
          <a:lstStyle/>
          <a:p>
            <a:fld id="{30DC0D4C-FD52-4CA4-A998-31C73A5A5BDE}" type="slidenum">
              <a:rPr lang="en-US" smtClean="0"/>
              <a:t>23</a:t>
            </a:fld>
            <a:endParaRPr lang="en-US" dirty="0"/>
          </a:p>
        </p:txBody>
      </p:sp>
    </p:spTree>
    <p:extLst>
      <p:ext uri="{BB962C8B-B14F-4D97-AF65-F5344CB8AC3E}">
        <p14:creationId xmlns:p14="http://schemas.microsoft.com/office/powerpoint/2010/main" val="2434478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24</a:t>
            </a:fld>
            <a:endParaRPr lang="en-US" dirty="0"/>
          </a:p>
        </p:txBody>
      </p:sp>
    </p:spTree>
    <p:extLst>
      <p:ext uri="{BB962C8B-B14F-4D97-AF65-F5344CB8AC3E}">
        <p14:creationId xmlns:p14="http://schemas.microsoft.com/office/powerpoint/2010/main" val="7873093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25</a:t>
            </a:fld>
            <a:endParaRPr lang="en-US" dirty="0"/>
          </a:p>
        </p:txBody>
      </p:sp>
    </p:spTree>
    <p:extLst>
      <p:ext uri="{BB962C8B-B14F-4D97-AF65-F5344CB8AC3E}">
        <p14:creationId xmlns:p14="http://schemas.microsoft.com/office/powerpoint/2010/main" val="89222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26</a:t>
            </a:fld>
            <a:endParaRPr lang="en-US" dirty="0"/>
          </a:p>
        </p:txBody>
      </p:sp>
    </p:spTree>
    <p:extLst>
      <p:ext uri="{BB962C8B-B14F-4D97-AF65-F5344CB8AC3E}">
        <p14:creationId xmlns:p14="http://schemas.microsoft.com/office/powerpoint/2010/main" val="2976120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27</a:t>
            </a:fld>
            <a:endParaRPr lang="en-US" dirty="0"/>
          </a:p>
        </p:txBody>
      </p:sp>
    </p:spTree>
    <p:extLst>
      <p:ext uri="{BB962C8B-B14F-4D97-AF65-F5344CB8AC3E}">
        <p14:creationId xmlns:p14="http://schemas.microsoft.com/office/powerpoint/2010/main" val="2303630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2766272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28</a:t>
            </a:fld>
            <a:endParaRPr lang="en-US" dirty="0"/>
          </a:p>
        </p:txBody>
      </p:sp>
    </p:spTree>
    <p:extLst>
      <p:ext uri="{BB962C8B-B14F-4D97-AF65-F5344CB8AC3E}">
        <p14:creationId xmlns:p14="http://schemas.microsoft.com/office/powerpoint/2010/main" val="2714781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29</a:t>
            </a:fld>
            <a:endParaRPr lang="en-US" dirty="0"/>
          </a:p>
        </p:txBody>
      </p:sp>
    </p:spTree>
    <p:extLst>
      <p:ext uri="{BB962C8B-B14F-4D97-AF65-F5344CB8AC3E}">
        <p14:creationId xmlns:p14="http://schemas.microsoft.com/office/powerpoint/2010/main" val="381676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ED1B23"/>
                </a:solidFill>
              </a:rPr>
              <a:t>P </a:t>
            </a:r>
            <a:r>
              <a:rPr lang="en-US" sz="1200" dirty="0">
                <a:solidFill>
                  <a:srgbClr val="ED1B23"/>
                </a:solidFill>
              </a:rPr>
              <a:t>= 142.6; The mail drop box should be located between 142 and 143 Burnside Avenue.</a:t>
            </a:r>
            <a:r>
              <a:rPr lang="en-US" sz="1200" dirty="0"/>
              <a:t> </a:t>
            </a:r>
          </a:p>
        </p:txBody>
      </p:sp>
      <p:sp>
        <p:nvSpPr>
          <p:cNvPr id="4" name="Slide Number Placeholder 3"/>
          <p:cNvSpPr>
            <a:spLocks noGrp="1"/>
          </p:cNvSpPr>
          <p:nvPr>
            <p:ph type="sldNum" sz="quarter" idx="10"/>
          </p:nvPr>
        </p:nvSpPr>
        <p:spPr/>
        <p:txBody>
          <a:bodyPr/>
          <a:lstStyle/>
          <a:p>
            <a:fld id="{30DC0D4C-FD52-4CA4-A998-31C73A5A5BDE}" type="slidenum">
              <a:rPr lang="en-US" smtClean="0"/>
              <a:t>30</a:t>
            </a:fld>
            <a:endParaRPr lang="en-US" dirty="0"/>
          </a:p>
        </p:txBody>
      </p:sp>
    </p:spTree>
    <p:extLst>
      <p:ext uri="{BB962C8B-B14F-4D97-AF65-F5344CB8AC3E}">
        <p14:creationId xmlns:p14="http://schemas.microsoft.com/office/powerpoint/2010/main" val="12400163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P </a:t>
            </a:r>
            <a:r>
              <a:rPr lang="en-US" sz="1200" dirty="0">
                <a:solidFill>
                  <a:srgbClr val="FF0000"/>
                </a:solidFill>
              </a:rPr>
              <a:t>≈ 132.67; The mail drop box should be located between 132 and 133 Burnside Avenue.</a:t>
            </a:r>
          </a:p>
        </p:txBody>
      </p:sp>
      <p:sp>
        <p:nvSpPr>
          <p:cNvPr id="4" name="Slide Number Placeholder 3"/>
          <p:cNvSpPr>
            <a:spLocks noGrp="1"/>
          </p:cNvSpPr>
          <p:nvPr>
            <p:ph type="sldNum" sz="quarter" idx="10"/>
          </p:nvPr>
        </p:nvSpPr>
        <p:spPr/>
        <p:txBody>
          <a:bodyPr/>
          <a:lstStyle/>
          <a:p>
            <a:fld id="{30DC0D4C-FD52-4CA4-A998-31C73A5A5BDE}" type="slidenum">
              <a:rPr lang="en-US" smtClean="0"/>
              <a:t>31</a:t>
            </a:fld>
            <a:endParaRPr lang="en-US" dirty="0"/>
          </a:p>
        </p:txBody>
      </p:sp>
    </p:spTree>
    <p:extLst>
      <p:ext uri="{BB962C8B-B14F-4D97-AF65-F5344CB8AC3E}">
        <p14:creationId xmlns:p14="http://schemas.microsoft.com/office/powerpoint/2010/main" val="33871777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FF0000"/>
                </a:solidFill>
              </a:rPr>
              <a:t>The location of the mail drop box is closer to the midpoint because the small business has more mail than what was originally recorded. It makes sense that the mail drop box will still be between the five-story office building and the shared office space because the five-story building has more mail than the other two businesses. </a:t>
            </a:r>
          </a:p>
        </p:txBody>
      </p:sp>
      <p:sp>
        <p:nvSpPr>
          <p:cNvPr id="4" name="Slide Number Placeholder 3"/>
          <p:cNvSpPr>
            <a:spLocks noGrp="1"/>
          </p:cNvSpPr>
          <p:nvPr>
            <p:ph type="sldNum" sz="quarter" idx="10"/>
          </p:nvPr>
        </p:nvSpPr>
        <p:spPr/>
        <p:txBody>
          <a:bodyPr/>
          <a:lstStyle/>
          <a:p>
            <a:fld id="{30DC0D4C-FD52-4CA4-A998-31C73A5A5BDE}" type="slidenum">
              <a:rPr lang="en-US" smtClean="0"/>
              <a:t>32</a:t>
            </a:fld>
            <a:endParaRPr lang="en-US" dirty="0"/>
          </a:p>
        </p:txBody>
      </p:sp>
    </p:spTree>
    <p:extLst>
      <p:ext uri="{BB962C8B-B14F-4D97-AF65-F5344CB8AC3E}">
        <p14:creationId xmlns:p14="http://schemas.microsoft.com/office/powerpoint/2010/main" val="151627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33</a:t>
            </a:fld>
            <a:endParaRPr lang="en-US" dirty="0"/>
          </a:p>
        </p:txBody>
      </p:sp>
    </p:spTree>
    <p:extLst>
      <p:ext uri="{BB962C8B-B14F-4D97-AF65-F5344CB8AC3E}">
        <p14:creationId xmlns:p14="http://schemas.microsoft.com/office/powerpoint/2010/main" val="9836704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34</a:t>
            </a:fld>
            <a:endParaRPr lang="en-US" dirty="0"/>
          </a:p>
        </p:txBody>
      </p:sp>
    </p:spTree>
    <p:extLst>
      <p:ext uri="{BB962C8B-B14F-4D97-AF65-F5344CB8AC3E}">
        <p14:creationId xmlns:p14="http://schemas.microsoft.com/office/powerpoint/2010/main" val="35965751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2</a:t>
                </a:r>
              </a:p>
              <a:p>
                <a:r>
                  <a:rPr lang="en-US" sz="1200" dirty="0">
                    <a:solidFill>
                      <a:srgbClr val="FF0000"/>
                    </a:solidFill>
                  </a:rPr>
                  <a:t>0.5</a:t>
                </a:r>
              </a:p>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4</a:t>
                </a:r>
              </a:p>
              <a:p>
                <a:pPr/>
                <a:r>
                  <a:rPr lang="pt-BR"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10/3,7/3)</a:t>
                </a:r>
                <a:endParaRPr lang="en-US" dirty="0"/>
              </a:p>
              <a:p>
                <a:pPr/>
                <a:r>
                  <a:rPr lang="pt-BR"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7/2,13/4)</a:t>
                </a:r>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35</a:t>
            </a:fld>
            <a:endParaRPr lang="en-US" dirty="0"/>
          </a:p>
        </p:txBody>
      </p:sp>
    </p:spTree>
    <p:extLst>
      <p:ext uri="{BB962C8B-B14F-4D97-AF65-F5344CB8AC3E}">
        <p14:creationId xmlns:p14="http://schemas.microsoft.com/office/powerpoint/2010/main" val="845459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2</a:t>
                </a:r>
              </a:p>
              <a:p>
                <a:r>
                  <a:rPr lang="en-US" sz="1200" dirty="0">
                    <a:solidFill>
                      <a:srgbClr val="FF0000"/>
                    </a:solidFill>
                  </a:rPr>
                  <a:t>0.5</a:t>
                </a:r>
              </a:p>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4</a:t>
                </a:r>
              </a:p>
            </p:txBody>
          </p:sp>
        </mc:Choice>
        <mc:Fallback xmlns="">
          <p:sp>
            <p:nvSpPr>
              <p:cNvPr id="3" name="Notes Placeholder 2"/>
              <p:cNvSpPr>
                <a:spLocks noGrp="1"/>
              </p:cNvSpPr>
              <p:nvPr>
                <p:ph type="body" idx="1"/>
              </p:nvPr>
            </p:nvSpPr>
            <p:spPr/>
            <p:txBody>
              <a:bodyPr/>
              <a:lstStyle/>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2</a:t>
                </a:r>
              </a:p>
              <a:p>
                <a:r>
                  <a:rPr lang="en-US" sz="1200" dirty="0">
                    <a:solidFill>
                      <a:srgbClr val="FF0000"/>
                    </a:solidFill>
                  </a:rPr>
                  <a:t>0.5</a:t>
                </a:r>
              </a:p>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4</a:t>
                </a:r>
              </a:p>
              <a:p>
                <a:pPr/>
                <a:r>
                  <a:rPr lang="pt-BR"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10/3,7/3)</a:t>
                </a:r>
                <a:endParaRPr lang="en-US" dirty="0"/>
              </a:p>
              <a:p>
                <a:pPr/>
                <a:r>
                  <a:rPr lang="pt-BR"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7/2,13/4)</a:t>
                </a:r>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36</a:t>
            </a:fld>
            <a:endParaRPr lang="en-US" dirty="0"/>
          </a:p>
        </p:txBody>
      </p:sp>
    </p:spTree>
    <p:extLst>
      <p:ext uri="{BB962C8B-B14F-4D97-AF65-F5344CB8AC3E}">
        <p14:creationId xmlns:p14="http://schemas.microsoft.com/office/powerpoint/2010/main" val="3537725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14:m>
                  <m:oMathPara xmlns:m="http://schemas.openxmlformats.org/officeDocument/2006/math">
                    <m:oMathParaPr>
                      <m:jc m:val="left"/>
                    </m:oMathParaPr>
                    <m:oMath xmlns:m="http://schemas.openxmlformats.org/officeDocument/2006/math">
                      <m:d>
                        <m:dPr>
                          <m:ctrlPr>
                            <a:rPr lang="pt-BR" sz="1200" i="1" smtClean="0">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10</m:t>
                              </m:r>
                            </m:num>
                            <m:den>
                              <m:r>
                                <a:rPr lang="en-US" sz="1200" i="1">
                                  <a:solidFill>
                                    <a:srgbClr val="FF0000"/>
                                  </a:solidFill>
                                  <a:latin typeface="Cambria Math" panose="02040503050406030204" pitchFamily="18" charset="0"/>
                                </a:rPr>
                                <m:t>3</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7</m:t>
                              </m:r>
                            </m:num>
                            <m:den>
                              <m:r>
                                <a:rPr lang="en-US" sz="1200" i="1">
                                  <a:solidFill>
                                    <a:srgbClr val="FF0000"/>
                                  </a:solidFill>
                                  <a:latin typeface="Cambria Math" panose="02040503050406030204" pitchFamily="18" charset="0"/>
                                </a:rPr>
                                <m:t>3</m:t>
                              </m:r>
                            </m:den>
                          </m:f>
                        </m:e>
                      </m:d>
                    </m:oMath>
                  </m:oMathPara>
                </a14:m>
                <a:endParaRPr lang="en-US" dirty="0"/>
              </a:p>
              <a:p>
                <a:pPr/>
                <a14:m>
                  <m:oMathPara xmlns:m="http://schemas.openxmlformats.org/officeDocument/2006/math">
                    <m:oMathParaPr>
                      <m:jc m:val="left"/>
                    </m:oMathParaPr>
                    <m:oMath xmlns:m="http://schemas.openxmlformats.org/officeDocument/2006/math">
                      <m:d>
                        <m:dPr>
                          <m:ctrlPr>
                            <a:rPr lang="pt-BR" sz="1200" i="1" smtClean="0">
                              <a:solidFill>
                                <a:srgbClr val="FF0000"/>
                              </a:solidFill>
                              <a:latin typeface="Cambria Math" panose="02040503050406030204" pitchFamily="18" charset="0"/>
                            </a:rPr>
                          </m:ctrlPr>
                        </m:dPr>
                        <m:e>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7</m:t>
                              </m:r>
                            </m:num>
                            <m:den>
                              <m:r>
                                <a:rPr lang="en-US" sz="1200" i="1">
                                  <a:solidFill>
                                    <a:srgbClr val="FF0000"/>
                                  </a:solidFill>
                                  <a:latin typeface="Cambria Math" panose="02040503050406030204" pitchFamily="18" charset="0"/>
                                </a:rPr>
                                <m:t>2</m:t>
                              </m:r>
                            </m:den>
                          </m:f>
                          <m:r>
                            <a:rPr lang="en-US" sz="1200" i="1">
                              <a:solidFill>
                                <a:srgbClr val="FF0000"/>
                              </a:solidFill>
                              <a:latin typeface="Cambria Math" panose="02040503050406030204" pitchFamily="18" charset="0"/>
                            </a:rPr>
                            <m:t>,</m:t>
                          </m:r>
                          <m:f>
                            <m:fPr>
                              <m:ctrlPr>
                                <a:rPr lang="en-US" sz="1200" i="1">
                                  <a:solidFill>
                                    <a:srgbClr val="FF0000"/>
                                  </a:solidFill>
                                  <a:latin typeface="Cambria Math" panose="02040503050406030204" pitchFamily="18" charset="0"/>
                                </a:rPr>
                              </m:ctrlPr>
                            </m:fPr>
                            <m:num>
                              <m:r>
                                <a:rPr lang="en-US" sz="1200" i="1">
                                  <a:solidFill>
                                    <a:srgbClr val="FF0000"/>
                                  </a:solidFill>
                                  <a:latin typeface="Cambria Math" panose="02040503050406030204" pitchFamily="18" charset="0"/>
                                </a:rPr>
                                <m:t>13</m:t>
                              </m:r>
                            </m:num>
                            <m:den>
                              <m:r>
                                <a:rPr lang="en-US" sz="1200" i="1">
                                  <a:solidFill>
                                    <a:srgbClr val="FF0000"/>
                                  </a:solidFill>
                                  <a:latin typeface="Cambria Math" panose="02040503050406030204" pitchFamily="18" charset="0"/>
                                </a:rPr>
                                <m:t>4</m:t>
                              </m:r>
                            </m:den>
                          </m:f>
                        </m:e>
                      </m:d>
                    </m:oMath>
                  </m:oMathPara>
                </a14:m>
                <a:endParaRPr lang="en-US" dirty="0"/>
              </a:p>
            </p:txBody>
          </p:sp>
        </mc:Choice>
        <mc:Fallback xmlns="">
          <p:sp>
            <p:nvSpPr>
              <p:cNvPr id="3" name="Notes Placeholder 2"/>
              <p:cNvSpPr>
                <a:spLocks noGrp="1"/>
              </p:cNvSpPr>
              <p:nvPr>
                <p:ph type="body" idx="1"/>
              </p:nvPr>
            </p:nvSpPr>
            <p:spPr/>
            <p:txBody>
              <a:bodyPr/>
              <a:lstStyle/>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2</a:t>
                </a:r>
              </a:p>
              <a:p>
                <a:r>
                  <a:rPr lang="en-US" sz="1200" dirty="0">
                    <a:solidFill>
                      <a:srgbClr val="FF0000"/>
                    </a:solidFill>
                  </a:rPr>
                  <a:t>0.5</a:t>
                </a:r>
              </a:p>
              <a:p>
                <a:r>
                  <a:rPr lang="en-US" sz="1200" dirty="0">
                    <a:solidFill>
                      <a:srgbClr val="FF0000"/>
                    </a:solidFill>
                    <a:latin typeface="Arial" panose="020B0604020202020204" pitchFamily="34" charset="0"/>
                    <a:cs typeface="Arial" panose="020B0604020202020204" pitchFamily="34" charset="0"/>
                  </a:rPr>
                  <a:t>−</a:t>
                </a:r>
                <a:r>
                  <a:rPr lang="en-US" sz="1200" dirty="0">
                    <a:solidFill>
                      <a:srgbClr val="FF0000"/>
                    </a:solidFill>
                  </a:rPr>
                  <a:t>4</a:t>
                </a:r>
              </a:p>
              <a:p>
                <a:pPr/>
                <a:r>
                  <a:rPr lang="pt-BR"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10/3,7/3)</a:t>
                </a:r>
                <a:endParaRPr lang="en-US" dirty="0"/>
              </a:p>
              <a:p>
                <a:pPr/>
                <a:r>
                  <a:rPr lang="pt-BR" sz="1200" i="0">
                    <a:solidFill>
                      <a:srgbClr val="FF0000"/>
                    </a:solidFill>
                    <a:latin typeface="Cambria Math" panose="02040503050406030204" pitchFamily="18" charset="0"/>
                  </a:rPr>
                  <a:t>(</a:t>
                </a:r>
                <a:r>
                  <a:rPr lang="en-US" sz="1200" i="0">
                    <a:solidFill>
                      <a:srgbClr val="FF0000"/>
                    </a:solidFill>
                    <a:latin typeface="Cambria Math" panose="02040503050406030204" pitchFamily="18" charset="0"/>
                  </a:rPr>
                  <a:t>7/2,13/4)</a:t>
                </a:r>
                <a:endParaRPr lang="en-US" dirty="0"/>
              </a:p>
            </p:txBody>
          </p:sp>
        </mc:Fallback>
      </mc:AlternateContent>
      <p:sp>
        <p:nvSpPr>
          <p:cNvPr id="4" name="Slide Number Placeholder 3"/>
          <p:cNvSpPr>
            <a:spLocks noGrp="1"/>
          </p:cNvSpPr>
          <p:nvPr>
            <p:ph type="sldNum" sz="quarter" idx="5"/>
          </p:nvPr>
        </p:nvSpPr>
        <p:spPr/>
        <p:txBody>
          <a:bodyPr/>
          <a:lstStyle/>
          <a:p>
            <a:fld id="{30DC0D4C-FD52-4CA4-A998-31C73A5A5BDE}" type="slidenum">
              <a:rPr lang="en-US" smtClean="0"/>
              <a:t>37</a:t>
            </a:fld>
            <a:endParaRPr lang="en-US" dirty="0"/>
          </a:p>
        </p:txBody>
      </p:sp>
    </p:spTree>
    <p:extLst>
      <p:ext uri="{BB962C8B-B14F-4D97-AF65-F5344CB8AC3E}">
        <p14:creationId xmlns:p14="http://schemas.microsoft.com/office/powerpoint/2010/main" val="3727897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2320548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241723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6</a:t>
            </a:fld>
            <a:endParaRPr lang="en-US" dirty="0"/>
          </a:p>
        </p:txBody>
      </p:sp>
    </p:spTree>
    <p:extLst>
      <p:ext uri="{BB962C8B-B14F-4D97-AF65-F5344CB8AC3E}">
        <p14:creationId xmlns:p14="http://schemas.microsoft.com/office/powerpoint/2010/main" val="2313491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12</a:t>
            </a:fld>
            <a:endParaRPr lang="en-US" dirty="0"/>
          </a:p>
        </p:txBody>
      </p:sp>
    </p:spTree>
    <p:extLst>
      <p:ext uri="{BB962C8B-B14F-4D97-AF65-F5344CB8AC3E}">
        <p14:creationId xmlns:p14="http://schemas.microsoft.com/office/powerpoint/2010/main" val="835543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13</a:t>
            </a:fld>
            <a:endParaRPr lang="en-US" dirty="0"/>
          </a:p>
        </p:txBody>
      </p:sp>
    </p:spTree>
    <p:extLst>
      <p:ext uri="{BB962C8B-B14F-4D97-AF65-F5344CB8AC3E}">
        <p14:creationId xmlns:p14="http://schemas.microsoft.com/office/powerpoint/2010/main" val="2150337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14</a:t>
            </a:fld>
            <a:endParaRPr lang="en-US" dirty="0"/>
          </a:p>
        </p:txBody>
      </p:sp>
    </p:spTree>
    <p:extLst>
      <p:ext uri="{BB962C8B-B14F-4D97-AF65-F5344CB8AC3E}">
        <p14:creationId xmlns:p14="http://schemas.microsoft.com/office/powerpoint/2010/main" val="392604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DC0D4C-FD52-4CA4-A998-31C73A5A5BDE}" type="slidenum">
              <a:rPr lang="en-US" smtClean="0"/>
              <a:t>15</a:t>
            </a:fld>
            <a:endParaRPr lang="en-US" dirty="0"/>
          </a:p>
        </p:txBody>
      </p:sp>
    </p:spTree>
    <p:extLst>
      <p:ext uri="{BB962C8B-B14F-4D97-AF65-F5344CB8AC3E}">
        <p14:creationId xmlns:p14="http://schemas.microsoft.com/office/powerpoint/2010/main" val="4267951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8/28/2024</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2"/>
                </a:solidFill>
              </a:rPr>
              <a:t>Locating Points Using Weighted Averages</a:t>
            </a:r>
            <a:r>
              <a:rPr lang="en-US" sz="900" b="1" dirty="0">
                <a:solidFill>
                  <a:srgbClr val="7030A0"/>
                </a:solidFill>
              </a:rPr>
              <a:t> </a:t>
            </a:r>
            <a:endParaRPr lang="en-US" sz="900" b="1" dirty="0">
              <a:solidFill>
                <a:srgbClr val="7030A0"/>
              </a:solidFill>
              <a:latin typeface="Arial" panose="020B0604020202020204" pitchFamily="34" charset="0"/>
              <a:cs typeface="Arial" panose="020B0604020202020204" pitchFamily="34" charset="0"/>
            </a:endParaRPr>
          </a:p>
          <a:p>
            <a:endParaRPr lang="en-US" sz="900" b="0" dirty="0">
              <a:solidFill>
                <a:schemeClr val="tx2"/>
              </a:solidFill>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9144000"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Locating Points Using Weighted Averages  </a:t>
            </a:r>
          </a:p>
        </p:txBody>
      </p:sp>
    </p:spTree>
    <p:extLst>
      <p:ext uri="{BB962C8B-B14F-4D97-AF65-F5344CB8AC3E}">
        <p14:creationId xmlns:p14="http://schemas.microsoft.com/office/powerpoint/2010/main" val="963270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865509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Locating a Weighted Average on a Number Line</a:t>
            </a:r>
          </a:p>
        </p:txBody>
      </p:sp>
      <mc:AlternateContent xmlns:mc="http://schemas.openxmlformats.org/markup-compatibility/2006" xmlns:a14="http://schemas.microsoft.com/office/drawing/2010/main">
        <mc:Choice Requires="a14">
          <p:sp>
            <p:nvSpPr>
              <p:cNvPr id="3" name="Rectangle 2"/>
              <p:cNvSpPr/>
              <p:nvPr/>
            </p:nvSpPr>
            <p:spPr>
              <a:xfrm>
                <a:off x="459874" y="1784973"/>
                <a:ext cx="7681804" cy="2424638"/>
              </a:xfrm>
              <a:prstGeom prst="rect">
                <a:avLst/>
              </a:prstGeom>
            </p:spPr>
            <p:txBody>
              <a:bodyPr wrap="square">
                <a:spAutoFit/>
              </a:bodyPr>
              <a:lstStyle/>
              <a:p>
                <a:pPr>
                  <a:lnSpc>
                    <a:spcPct val="120000"/>
                  </a:lnSpc>
                </a:pPr>
                <a:r>
                  <a:rPr lang="en-US" sz="2800" dirty="0">
                    <a:solidFill>
                      <a:schemeClr val="tx2"/>
                    </a:solidFill>
                  </a:rPr>
                  <a:t>Similarly, if points </a:t>
                </a:r>
                <a:r>
                  <a:rPr lang="en-US" sz="2800" i="1" dirty="0">
                    <a:solidFill>
                      <a:schemeClr val="tx2"/>
                    </a:solidFill>
                  </a:rPr>
                  <a:t>A</a:t>
                </a:r>
                <a:r>
                  <a:rPr lang="en-US" sz="2800" dirty="0">
                    <a:solidFill>
                      <a:schemeClr val="tx2"/>
                    </a:solidFill>
                  </a:rPr>
                  <a:t>, </a:t>
                </a:r>
                <a:r>
                  <a:rPr lang="en-US" sz="2800" i="1" dirty="0">
                    <a:solidFill>
                      <a:schemeClr val="tx2"/>
                    </a:solidFill>
                  </a:rPr>
                  <a:t>B</a:t>
                </a:r>
                <a:r>
                  <a:rPr lang="en-US" sz="2800" dirty="0">
                    <a:solidFill>
                      <a:schemeClr val="tx2"/>
                    </a:solidFill>
                  </a:rPr>
                  <a:t>, and </a:t>
                </a:r>
                <a:r>
                  <a:rPr lang="en-US" sz="2800" i="1" dirty="0">
                    <a:solidFill>
                      <a:schemeClr val="tx2"/>
                    </a:solidFill>
                  </a:rPr>
                  <a:t>C </a:t>
                </a:r>
                <a:r>
                  <a:rPr lang="en-US" sz="2800" dirty="0">
                    <a:solidFill>
                      <a:schemeClr val="tx2"/>
                    </a:solidFill>
                  </a:rPr>
                  <a:t>have coordinates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oMath>
                </a14:m>
                <a:r>
                  <a:rPr lang="en-US" sz="2800" dirty="0">
                    <a:solidFill>
                      <a:schemeClr val="tx2"/>
                    </a:solidFill>
                  </a:rPr>
                  <a:t>, </a:t>
                </a:r>
                <a14:m>
                  <m:oMath xmlns:m="http://schemas.openxmlformats.org/officeDocument/2006/math">
                    <m:sSub>
                      <m:sSubPr>
                        <m:ctrlPr>
                          <a:rPr lang="pt-BR" sz="2800" i="1" smtClean="0">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2</m:t>
                        </m:r>
                      </m:sub>
                    </m:sSub>
                  </m:oMath>
                </a14:m>
                <a:r>
                  <a:rPr lang="en-US" sz="2800" dirty="0">
                    <a:solidFill>
                      <a:schemeClr val="tx2"/>
                    </a:solidFill>
                  </a:rPr>
                  <a:t>, and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3</m:t>
                        </m:r>
                      </m:sub>
                    </m:sSub>
                  </m:oMath>
                </a14:m>
                <a:r>
                  <a:rPr lang="en-US" sz="2800" dirty="0">
                    <a:solidFill>
                      <a:schemeClr val="tx2"/>
                    </a:solidFill>
                  </a:rPr>
                  <a:t>, and weigh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1</m:t>
                        </m:r>
                      </m:sub>
                    </m:sSub>
                  </m:oMath>
                </a14:m>
                <a:r>
                  <a:rPr lang="en-US" sz="2800" dirty="0">
                    <a:solidFill>
                      <a:schemeClr val="tx2"/>
                    </a:solidFill>
                  </a:rPr>
                  <a:t>,</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oMath>
                </a14:m>
                <a:r>
                  <a:rPr lang="en-US" sz="2800" dirty="0">
                    <a:solidFill>
                      <a:schemeClr val="tx2"/>
                    </a:solidFill>
                  </a:rPr>
                  <a:t>, and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3</m:t>
                        </m:r>
                      </m:sub>
                    </m:sSub>
                  </m:oMath>
                </a14:m>
                <a:r>
                  <a:rPr lang="en-US" sz="2800" dirty="0">
                    <a:solidFill>
                      <a:schemeClr val="tx2"/>
                    </a:solidFill>
                  </a:rPr>
                  <a:t>, respectively, then point </a:t>
                </a:r>
                <a:r>
                  <a:rPr lang="en-US" sz="2800" i="1" dirty="0">
                    <a:solidFill>
                      <a:schemeClr val="tx2"/>
                    </a:solidFill>
                  </a:rPr>
                  <a:t>P </a:t>
                </a:r>
                <a:r>
                  <a:rPr lang="en-US" sz="2800" dirty="0">
                    <a:solidFill>
                      <a:schemeClr val="tx2"/>
                    </a:solidFill>
                  </a:rPr>
                  <a:t>has the coordinate  </a:t>
                </a:r>
                <a14:m>
                  <m:oMath xmlns:m="http://schemas.openxmlformats.org/officeDocument/2006/math">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3</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3</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3</m:t>
                            </m:r>
                          </m:sub>
                        </m:sSub>
                      </m:den>
                    </m:f>
                    <m:r>
                      <a:rPr lang="en-US" sz="2800">
                        <a:solidFill>
                          <a:schemeClr val="tx2"/>
                        </a:solidFill>
                        <a:latin typeface="Cambria Math" panose="02040503050406030204" pitchFamily="18" charset="0"/>
                      </a:rPr>
                      <m:t>,</m:t>
                    </m:r>
                    <m:r>
                      <a:rPr lang="en-US" sz="2800" smtClean="0">
                        <a:solidFill>
                          <a:schemeClr val="tx2"/>
                        </a:solidFill>
                        <a:latin typeface="Cambria Math" panose="02040503050406030204" pitchFamily="18" charset="0"/>
                      </a:rPr>
                      <m:t> </m:t>
                    </m:r>
                    <m:r>
                      <m:rPr>
                        <m:sty m:val="p"/>
                      </m:rPr>
                      <a:rPr lang="en-US" sz="2800">
                        <a:solidFill>
                          <a:schemeClr val="tx2"/>
                        </a:solidFill>
                        <a:latin typeface="Cambria Math" panose="02040503050406030204" pitchFamily="18" charset="0"/>
                      </a:rPr>
                      <m:t>where</m:t>
                    </m:r>
                  </m:oMath>
                </a14:m>
                <a:r>
                  <a:rPr lang="en-US" sz="2800" dirty="0">
                    <a:solidFill>
                      <a:schemeClr val="tx2"/>
                    </a:solidFill>
                  </a:rPr>
                  <a:t> </a:t>
                </a:r>
                <a14:m>
                  <m:oMath xmlns:m="http://schemas.openxmlformats.org/officeDocument/2006/math">
                    <m:r>
                      <a:rPr lang="en-US" sz="2800" i="1">
                        <a:solidFill>
                          <a:schemeClr val="tx2"/>
                        </a:solidFill>
                        <a:latin typeface="Cambria Math" panose="02040503050406030204" pitchFamily="18" charset="0"/>
                      </a:rPr>
                      <m:t>𝑤</m:t>
                    </m:r>
                    <m:r>
                      <a:rPr lang="en-US" sz="2800" i="1">
                        <a:solidFill>
                          <a:schemeClr val="tx2"/>
                        </a:solidFill>
                        <a:latin typeface="Cambria Math" panose="02040503050406030204" pitchFamily="18" charset="0"/>
                      </a:rPr>
                      <m:t>≥1.</m:t>
                    </m:r>
                  </m:oMath>
                </a14:m>
                <a:r>
                  <a:rPr lang="en-US" sz="2800" dirty="0">
                    <a:solidFill>
                      <a:schemeClr val="tx2"/>
                    </a:solidFill>
                  </a:rPr>
                  <a:t> </a:t>
                </a:r>
                <a:r>
                  <a:rPr lang="en-US" sz="2800" dirty="0"/>
                  <a:t>	</a:t>
                </a:r>
              </a:p>
            </p:txBody>
          </p:sp>
        </mc:Choice>
        <mc:Fallback xmlns="">
          <p:sp>
            <p:nvSpPr>
              <p:cNvPr id="3" name="Rectangle 2"/>
              <p:cNvSpPr>
                <a:spLocks noRot="1" noChangeAspect="1" noMove="1" noResize="1" noEditPoints="1" noAdjustHandles="1" noChangeArrowheads="1" noChangeShapeType="1" noTextEdit="1"/>
              </p:cNvSpPr>
              <p:nvPr/>
            </p:nvSpPr>
            <p:spPr>
              <a:xfrm>
                <a:off x="459874" y="1784973"/>
                <a:ext cx="7681804" cy="2424638"/>
              </a:xfrm>
              <a:prstGeom prst="rect">
                <a:avLst/>
              </a:prstGeom>
              <a:blipFill>
                <a:blip r:embed="rId2"/>
                <a:stretch>
                  <a:fillRect l="-1586" t="-1256" r="-2538"/>
                </a:stretch>
              </a:blipFill>
            </p:spPr>
            <p:txBody>
              <a:bodyPr/>
              <a:lstStyle/>
              <a:p>
                <a:r>
                  <a:rPr lang="en-US">
                    <a:noFill/>
                  </a:rPr>
                  <a:t> </a:t>
                </a:r>
              </a:p>
            </p:txBody>
          </p:sp>
        </mc:Fallback>
      </mc:AlternateContent>
    </p:spTree>
    <p:extLst>
      <p:ext uri="{BB962C8B-B14F-4D97-AF65-F5344CB8AC3E}">
        <p14:creationId xmlns:p14="http://schemas.microsoft.com/office/powerpoint/2010/main" val="1411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a Weighted Average on a Number Line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595361"/>
            <a:ext cx="8209343" cy="200948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coordinate of </a:t>
            </a:r>
            <a:r>
              <a:rPr lang="en-US" sz="2800" b="1" i="1" dirty="0">
                <a:solidFill>
                  <a:schemeClr val="tx1"/>
                </a:solidFill>
              </a:rPr>
              <a:t>P </a:t>
            </a:r>
            <a:r>
              <a:rPr lang="en-US" sz="2800" b="1" dirty="0">
                <a:solidFill>
                  <a:schemeClr val="tx1"/>
                </a:solidFill>
              </a:rPr>
              <a:t>that represents the weighted average for each set of points with the given conditions.</a:t>
            </a:r>
          </a:p>
          <a:p>
            <a:r>
              <a:rPr lang="en-US" sz="2800" b="1" dirty="0">
                <a:solidFill>
                  <a:schemeClr val="tx1"/>
                </a:solidFill>
              </a:rPr>
              <a:t>a. Point </a:t>
            </a:r>
            <a:r>
              <a:rPr lang="en-US" sz="2800" b="1" i="1" dirty="0">
                <a:solidFill>
                  <a:schemeClr val="tx1"/>
                </a:solidFill>
              </a:rPr>
              <a:t>C </a:t>
            </a:r>
            <a:r>
              <a:rPr lang="en-US" sz="2800" b="1" dirty="0">
                <a:solidFill>
                  <a:schemeClr val="tx1"/>
                </a:solidFill>
              </a:rPr>
              <a:t>weighs twice as much as point </a:t>
            </a:r>
            <a:r>
              <a:rPr lang="en-US" sz="2800" b="1" i="1" dirty="0">
                <a:solidFill>
                  <a:schemeClr val="tx1"/>
                </a:solidFill>
              </a:rPr>
              <a:t>D</a:t>
            </a:r>
            <a:r>
              <a:rPr lang="en-US" sz="2800" b="1" dirty="0">
                <a:solidFill>
                  <a:schemeClr val="tx1"/>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3401" y="3604841"/>
            <a:ext cx="3210611" cy="856163"/>
          </a:xfrm>
          <a:prstGeom prst="rect">
            <a:avLst/>
          </a:prstGeom>
        </p:spPr>
      </p:pic>
      <p:sp>
        <p:nvSpPr>
          <p:cNvPr id="6" name="Rectangle 5">
            <a:extLst>
              <a:ext uri="{FF2B5EF4-FFF2-40B4-BE49-F238E27FC236}">
                <a16:creationId xmlns:a16="http://schemas.microsoft.com/office/drawing/2014/main" id="{F7F038D4-5705-4E7C-A902-141BE02E8861}"/>
              </a:ext>
            </a:extLst>
          </p:cNvPr>
          <p:cNvSpPr/>
          <p:nvPr/>
        </p:nvSpPr>
        <p:spPr>
          <a:xfrm>
            <a:off x="459871" y="4429642"/>
            <a:ext cx="8814756" cy="954107"/>
          </a:xfrm>
          <a:prstGeom prst="rect">
            <a:avLst/>
          </a:prstGeom>
        </p:spPr>
        <p:txBody>
          <a:bodyPr wrap="square">
            <a:spAutoFit/>
          </a:bodyPr>
          <a:lstStyle/>
          <a:p>
            <a:pPr>
              <a:tabLst>
                <a:tab pos="401638" algn="l"/>
              </a:tabLst>
            </a:pPr>
            <a:r>
              <a:rPr lang="en-US" sz="2800" b="1" dirty="0"/>
              <a:t>b. Point</a:t>
            </a:r>
            <a:r>
              <a:rPr lang="en-US" sz="2800" dirty="0"/>
              <a:t> </a:t>
            </a:r>
            <a:r>
              <a:rPr lang="en-US" sz="2800" b="1" i="1" dirty="0"/>
              <a:t>G </a:t>
            </a:r>
            <a:r>
              <a:rPr lang="en-US" sz="2800" b="1" dirty="0"/>
              <a:t>weighs three times as much as point </a:t>
            </a:r>
            <a:r>
              <a:rPr lang="en-US" sz="2800" b="1" i="1" dirty="0"/>
              <a:t>F</a:t>
            </a:r>
            <a:r>
              <a:rPr lang="en-US" sz="2800" b="1" dirty="0"/>
              <a:t>, 	and point </a:t>
            </a:r>
            <a:r>
              <a:rPr lang="en-US" sz="2800" b="1" i="1" dirty="0"/>
              <a:t>H </a:t>
            </a:r>
            <a:r>
              <a:rPr lang="en-US" sz="2800" b="1" dirty="0"/>
              <a:t>weighs twice as much as point </a:t>
            </a:r>
            <a:r>
              <a:rPr lang="en-US" sz="2800" b="1" i="1" dirty="0"/>
              <a:t>F</a:t>
            </a:r>
            <a:r>
              <a:rPr lang="en-US" sz="2800" b="1" dirty="0"/>
              <a:t>.</a:t>
            </a:r>
          </a:p>
        </p:txBody>
      </p:sp>
      <p:pic>
        <p:nvPicPr>
          <p:cNvPr id="7" name="Picture 6">
            <a:extLst>
              <a:ext uri="{FF2B5EF4-FFF2-40B4-BE49-F238E27FC236}">
                <a16:creationId xmlns:a16="http://schemas.microsoft.com/office/drawing/2014/main" id="{83B5407A-8445-41A6-8844-2E85007B2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2560" y="5480452"/>
            <a:ext cx="4339220" cy="825964"/>
          </a:xfrm>
          <a:prstGeom prst="rect">
            <a:avLst/>
          </a:prstGeom>
        </p:spPr>
      </p:pic>
    </p:spTree>
    <p:extLst>
      <p:ext uri="{BB962C8B-B14F-4D97-AF65-F5344CB8AC3E}">
        <p14:creationId xmlns:p14="http://schemas.microsoft.com/office/powerpoint/2010/main" val="2092848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a Weighted Average on a Number Line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227644" y="2109760"/>
            <a:ext cx="11108013" cy="24705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769152781"/>
                  </p:ext>
                </p:extLst>
              </p:nvPr>
            </p:nvGraphicFramePr>
            <p:xfrm>
              <a:off x="580571" y="3147260"/>
              <a:ext cx="8694058" cy="3213952"/>
            </p:xfrm>
            <a:graphic>
              <a:graphicData uri="http://schemas.openxmlformats.org/drawingml/2006/table">
                <a:tbl>
                  <a:tblPr firstRow="1" bandRow="1">
                    <a:tableStyleId>{5C22544A-7EE6-4342-B048-85BDC9FD1C3A}</a:tableStyleId>
                  </a:tblPr>
                  <a:tblGrid>
                    <a:gridCol w="3077029">
                      <a:extLst>
                        <a:ext uri="{9D8B030D-6E8A-4147-A177-3AD203B41FA5}">
                          <a16:colId xmlns:a16="http://schemas.microsoft.com/office/drawing/2014/main" val="2644729539"/>
                        </a:ext>
                      </a:extLst>
                    </a:gridCol>
                    <a:gridCol w="5617029">
                      <a:extLst>
                        <a:ext uri="{9D8B030D-6E8A-4147-A177-3AD203B41FA5}">
                          <a16:colId xmlns:a16="http://schemas.microsoft.com/office/drawing/2014/main" val="1673410878"/>
                        </a:ext>
                      </a:extLst>
                    </a:gridCol>
                  </a:tblGrid>
                  <a:tr h="1098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oMath>
                            </m:oMathPara>
                          </a14:m>
                          <a:endParaRPr lang="en-US" sz="2800" dirty="0">
                            <a:solidFill>
                              <a:schemeClr val="tx2"/>
                            </a:solidFill>
                          </a:endParaRPr>
                        </a:p>
                      </a:txBody>
                      <a:tcPr>
                        <a:solidFill>
                          <a:schemeClr val="bg1"/>
                        </a:solidFill>
                      </a:tcPr>
                    </a:tc>
                    <a:tc>
                      <a:txBody>
                        <a:bodyPr/>
                        <a:lstStyle/>
                        <a:p>
                          <a:pPr algn="l"/>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106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2(−3)</m:t>
                                    </m:r>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1(2)</m:t>
                                    </m:r>
                                  </m:num>
                                  <m:den>
                                    <m:r>
                                      <a:rPr lang="en-US" sz="2800" b="0" i="1" smtClean="0">
                                        <a:solidFill>
                                          <a:schemeClr val="tx2"/>
                                        </a:solidFill>
                                        <a:latin typeface="Cambria Math" panose="02040503050406030204" pitchFamily="18" charset="0"/>
                                      </a:rPr>
                                      <m:t>2+1</m:t>
                                    </m:r>
                                  </m:den>
                                </m:f>
                              </m:oMath>
                            </m:oMathPara>
                          </a14:m>
                          <a:endParaRPr lang="en-US" sz="2800" dirty="0">
                            <a:solidFill>
                              <a:schemeClr val="tx2"/>
                            </a:solidFill>
                          </a:endParaRPr>
                        </a:p>
                      </a:txBody>
                      <a:tcPr>
                        <a:solidFill>
                          <a:schemeClr val="bg1"/>
                        </a:solidFill>
                      </a:tcPr>
                    </a:tc>
                    <a:tc>
                      <a:txBody>
                        <a:bodyPr/>
                        <a:lstStyle/>
                        <a:p>
                          <a:pPr algn="l"/>
                          <a14:m>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=2,</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=1,</m:t>
                              </m:r>
                              <m:r>
                                <a:rPr lang="en-IN" sz="2800" b="0" i="0" smtClean="0">
                                  <a:solidFill>
                                    <a:srgbClr val="0070C0"/>
                                  </a:solidFill>
                                  <a:latin typeface="Cambria Math" panose="02040503050406030204" pitchFamily="18" charset="0"/>
                                </a:rPr>
                                <m:t>  </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𝑥</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=−3,</m:t>
                              </m:r>
                            </m:oMath>
                          </a14:m>
                          <a:r>
                            <a:rPr lang="en-US" sz="2800" dirty="0">
                              <a:solidFill>
                                <a:srgbClr val="0070C0"/>
                              </a:solidFill>
                            </a:rPr>
                            <a:t> </a:t>
                          </a:r>
                          <a14:m>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𝑥</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=2</m:t>
                              </m:r>
                            </m:oMath>
                          </a14:m>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104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4</m:t>
                                    </m:r>
                                  </m:num>
                                  <m:den>
                                    <m:r>
                                      <a:rPr lang="en-US" sz="2800" b="0" i="1" smtClean="0">
                                        <a:solidFill>
                                          <a:schemeClr val="tx2"/>
                                        </a:solidFill>
                                        <a:latin typeface="Cambria Math" panose="02040503050406030204" pitchFamily="18" charset="0"/>
                                      </a:rPr>
                                      <m:t>3</m:t>
                                    </m:r>
                                  </m:den>
                                </m:f>
                              </m:oMath>
                            </m:oMathPara>
                          </a14:m>
                          <a:endParaRPr lang="en-US" sz="2800" dirty="0"/>
                        </a:p>
                      </a:txBody>
                      <a:tcPr>
                        <a:solidFill>
                          <a:schemeClr val="bg1"/>
                        </a:solidFill>
                      </a:tcPr>
                    </a:tc>
                    <a:tc>
                      <a:txBody>
                        <a:bodyPr/>
                        <a:lstStyle/>
                        <a:p>
                          <a:pPr algn="l"/>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769152781"/>
                  </p:ext>
                </p:extLst>
              </p:nvPr>
            </p:nvGraphicFramePr>
            <p:xfrm>
              <a:off x="580571" y="3147260"/>
              <a:ext cx="8694058" cy="3213952"/>
            </p:xfrm>
            <a:graphic>
              <a:graphicData uri="http://schemas.openxmlformats.org/drawingml/2006/table">
                <a:tbl>
                  <a:tblPr firstRow="1" bandRow="1">
                    <a:tableStyleId>{5C22544A-7EE6-4342-B048-85BDC9FD1C3A}</a:tableStyleId>
                  </a:tblPr>
                  <a:tblGrid>
                    <a:gridCol w="3077029">
                      <a:extLst>
                        <a:ext uri="{9D8B030D-6E8A-4147-A177-3AD203B41FA5}">
                          <a16:colId xmlns:a16="http://schemas.microsoft.com/office/drawing/2014/main" val="2644729539"/>
                        </a:ext>
                      </a:extLst>
                    </a:gridCol>
                    <a:gridCol w="5617029">
                      <a:extLst>
                        <a:ext uri="{9D8B030D-6E8A-4147-A177-3AD203B41FA5}">
                          <a16:colId xmlns:a16="http://schemas.microsoft.com/office/drawing/2014/main" val="1673410878"/>
                        </a:ext>
                      </a:extLst>
                    </a:gridCol>
                  </a:tblGrid>
                  <a:tr h="1098612">
                    <a:tc>
                      <a:txBody>
                        <a:bodyPr/>
                        <a:lstStyle/>
                        <a:p>
                          <a:endParaRPr lang="en-US"/>
                        </a:p>
                      </a:txBody>
                      <a:tcPr>
                        <a:blipFill>
                          <a:blip r:embed="rId3"/>
                          <a:stretch>
                            <a:fillRect l="-198" t="-556" r="-183366" b="-194444"/>
                          </a:stretch>
                        </a:blipFill>
                      </a:tcPr>
                    </a:tc>
                    <a:tc>
                      <a:txBody>
                        <a:bodyPr/>
                        <a:lstStyle/>
                        <a:p>
                          <a:pPr algn="l"/>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1069256">
                    <a:tc>
                      <a:txBody>
                        <a:bodyPr/>
                        <a:lstStyle/>
                        <a:p>
                          <a:endParaRPr lang="en-US"/>
                        </a:p>
                      </a:txBody>
                      <a:tcPr>
                        <a:blipFill>
                          <a:blip r:embed="rId3"/>
                          <a:stretch>
                            <a:fillRect l="-198" t="-102841" r="-183366" b="-98864"/>
                          </a:stretch>
                        </a:blipFill>
                      </a:tcPr>
                    </a:tc>
                    <a:tc>
                      <a:txBody>
                        <a:bodyPr/>
                        <a:lstStyle/>
                        <a:p>
                          <a:endParaRPr lang="en-US"/>
                        </a:p>
                      </a:txBody>
                      <a:tcPr anchor="ctr">
                        <a:blipFill>
                          <a:blip r:embed="rId3"/>
                          <a:stretch>
                            <a:fillRect l="-54881" t="-102841" r="-434" b="-98864"/>
                          </a:stretch>
                        </a:blipFill>
                      </a:tcPr>
                    </a:tc>
                    <a:extLst>
                      <a:ext uri="{0D108BD9-81ED-4DB2-BD59-A6C34878D82A}">
                        <a16:rowId xmlns:a16="http://schemas.microsoft.com/office/drawing/2014/main" val="1730267445"/>
                      </a:ext>
                    </a:extLst>
                  </a:tr>
                  <a:tr h="1046084">
                    <a:tc>
                      <a:txBody>
                        <a:bodyPr/>
                        <a:lstStyle/>
                        <a:p>
                          <a:endParaRPr lang="en-US"/>
                        </a:p>
                      </a:txBody>
                      <a:tcPr>
                        <a:blipFill>
                          <a:blip r:embed="rId3"/>
                          <a:stretch>
                            <a:fillRect l="-198" t="-207558" r="-183366" b="-1163"/>
                          </a:stretch>
                        </a:blipFill>
                      </a:tcPr>
                    </a:tc>
                    <a:tc>
                      <a:txBody>
                        <a:bodyPr/>
                        <a:lstStyle/>
                        <a:p>
                          <a:pPr algn="l"/>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Fallback>
      </mc:AlternateContent>
      <p:sp>
        <p:nvSpPr>
          <p:cNvPr id="6" name="Content Placeholder 2">
            <a:extLst>
              <a:ext uri="{FF2B5EF4-FFF2-40B4-BE49-F238E27FC236}">
                <a16:creationId xmlns:a16="http://schemas.microsoft.com/office/drawing/2014/main" id="{589597C7-BB11-442D-A9D5-4C9681E7DB73}"/>
              </a:ext>
            </a:extLst>
          </p:cNvPr>
          <p:cNvSpPr txBox="1">
            <a:spLocks/>
          </p:cNvSpPr>
          <p:nvPr/>
        </p:nvSpPr>
        <p:spPr>
          <a:xfrm>
            <a:off x="459872" y="1595361"/>
            <a:ext cx="8209343" cy="51439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Point </a:t>
            </a:r>
            <a:r>
              <a:rPr lang="en-US" sz="2800" b="1" i="1" dirty="0">
                <a:solidFill>
                  <a:schemeClr val="tx1"/>
                </a:solidFill>
              </a:rPr>
              <a:t>C </a:t>
            </a:r>
            <a:r>
              <a:rPr lang="en-US" sz="2800" b="1" dirty="0">
                <a:solidFill>
                  <a:schemeClr val="tx1"/>
                </a:solidFill>
              </a:rPr>
              <a:t>weighs twice as much as point </a:t>
            </a:r>
            <a:r>
              <a:rPr lang="en-US" sz="2800" b="1" i="1" dirty="0">
                <a:solidFill>
                  <a:schemeClr val="tx1"/>
                </a:solidFill>
              </a:rPr>
              <a:t>D</a:t>
            </a:r>
            <a:r>
              <a:rPr lang="en-US" sz="2800" b="1" dirty="0">
                <a:solidFill>
                  <a:schemeClr val="tx1"/>
                </a:solidFill>
              </a:rPr>
              <a:t>.</a:t>
            </a:r>
          </a:p>
        </p:txBody>
      </p:sp>
      <p:pic>
        <p:nvPicPr>
          <p:cNvPr id="7" name="Picture 6">
            <a:extLst>
              <a:ext uri="{FF2B5EF4-FFF2-40B4-BE49-F238E27FC236}">
                <a16:creationId xmlns:a16="http://schemas.microsoft.com/office/drawing/2014/main" id="{C705E13B-1F37-4AF2-A7E9-02A1AE1BBD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9878" y="2151574"/>
            <a:ext cx="3210611" cy="856163"/>
          </a:xfrm>
          <a:prstGeom prst="rect">
            <a:avLst/>
          </a:prstGeom>
        </p:spPr>
      </p:pic>
    </p:spTree>
    <p:extLst>
      <p:ext uri="{BB962C8B-B14F-4D97-AF65-F5344CB8AC3E}">
        <p14:creationId xmlns:p14="http://schemas.microsoft.com/office/powerpoint/2010/main" val="2701825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a Weighted Average on a Number Line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11108013" cy="24705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p:sp>
        <p:nvSpPr>
          <p:cNvPr id="3" name="Rectangle 2"/>
          <p:cNvSpPr/>
          <p:nvPr/>
        </p:nvSpPr>
        <p:spPr>
          <a:xfrm>
            <a:off x="459871" y="1469372"/>
            <a:ext cx="10014165" cy="1944122"/>
          </a:xfrm>
          <a:prstGeom prst="rect">
            <a:avLst/>
          </a:prstGeom>
        </p:spPr>
        <p:txBody>
          <a:bodyPr wrap="square">
            <a:spAutoFit/>
          </a:bodyPr>
          <a:lstStyle/>
          <a:p>
            <a:r>
              <a:rPr lang="en-US" sz="2800" b="1" dirty="0"/>
              <a:t>ALTERNATE METHOD </a:t>
            </a:r>
            <a:r>
              <a:rPr lang="en-US" sz="2800" dirty="0">
                <a:solidFill>
                  <a:schemeClr val="tx2"/>
                </a:solidFill>
              </a:rPr>
              <a:t>Use the Section </a:t>
            </a:r>
            <a:br>
              <a:rPr lang="en-US" sz="2800" dirty="0">
                <a:solidFill>
                  <a:schemeClr val="tx2"/>
                </a:solidFill>
              </a:rPr>
            </a:br>
            <a:r>
              <a:rPr lang="en-US" sz="2800" dirty="0">
                <a:solidFill>
                  <a:schemeClr val="tx2"/>
                </a:solidFill>
              </a:rPr>
              <a:t>Formula to check your answer. </a:t>
            </a:r>
          </a:p>
          <a:p>
            <a:pPr>
              <a:spcBef>
                <a:spcPts val="1000"/>
              </a:spcBef>
            </a:pPr>
            <a:r>
              <a:rPr lang="en-US" sz="2800" dirty="0">
                <a:solidFill>
                  <a:schemeClr val="tx2"/>
                </a:solidFill>
              </a:rPr>
              <a:t>Because point </a:t>
            </a:r>
            <a:r>
              <a:rPr lang="en-US" sz="2800" i="1" dirty="0">
                <a:solidFill>
                  <a:schemeClr val="tx2"/>
                </a:solidFill>
              </a:rPr>
              <a:t>C </a:t>
            </a:r>
            <a:r>
              <a:rPr lang="en-US" sz="2800" dirty="0">
                <a:solidFill>
                  <a:schemeClr val="tx2"/>
                </a:solidFill>
              </a:rPr>
              <a:t>weighs twice as much as point </a:t>
            </a:r>
            <a:r>
              <a:rPr lang="en-US" sz="2800" i="1" dirty="0">
                <a:solidFill>
                  <a:schemeClr val="tx2"/>
                </a:solidFill>
              </a:rPr>
              <a:t>D</a:t>
            </a:r>
            <a:r>
              <a:rPr lang="en-US" sz="2800" dirty="0">
                <a:solidFill>
                  <a:schemeClr val="tx2"/>
                </a:solidFill>
              </a:rPr>
              <a:t>, </a:t>
            </a:r>
            <a:r>
              <a:rPr lang="en-US" sz="2800" i="1" dirty="0">
                <a:solidFill>
                  <a:schemeClr val="tx2"/>
                </a:solidFill>
              </a:rPr>
              <a:t>P </a:t>
            </a:r>
            <a:r>
              <a:rPr lang="en-US" sz="2800" dirty="0">
                <a:solidFill>
                  <a:schemeClr val="tx2"/>
                </a:solidFill>
              </a:rPr>
              <a:t>is pulled towards </a:t>
            </a:r>
            <a:r>
              <a:rPr lang="en-US" sz="2800" i="1" dirty="0">
                <a:solidFill>
                  <a:schemeClr val="tx2"/>
                </a:solidFill>
              </a:rPr>
              <a:t>C </a:t>
            </a:r>
            <a:r>
              <a:rPr lang="en-US" sz="2800" dirty="0">
                <a:solidFill>
                  <a:schemeClr val="tx2"/>
                </a:solidFill>
              </a:rPr>
              <a:t>so that </a:t>
            </a:r>
            <a:r>
              <a:rPr lang="en-US" sz="2800" i="1" dirty="0">
                <a:solidFill>
                  <a:schemeClr val="tx2"/>
                </a:solidFill>
              </a:rPr>
              <a:t>PD</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latin typeface="Cambria Math" panose="02040503050406030204" pitchFamily="18" charset="0"/>
                <a:ea typeface="Cambria Math" panose="02040503050406030204" pitchFamily="18" charset="0"/>
              </a:rPr>
              <a:t>=</a:t>
            </a:r>
            <a:r>
              <a:rPr lang="en-US" sz="2800" i="1" dirty="0">
                <a:solidFill>
                  <a:schemeClr val="tx2"/>
                </a:solidFill>
                <a:latin typeface="Arial" panose="020B0604020202020204" pitchFamily="34" charset="0"/>
                <a:cs typeface="Arial" panose="020B0604020202020204" pitchFamily="34" charset="0"/>
              </a:rPr>
              <a:t> </a:t>
            </a:r>
            <a:r>
              <a:rPr lang="en-US" sz="2800" dirty="0">
                <a:solidFill>
                  <a:schemeClr val="tx2"/>
                </a:solidFill>
              </a:rPr>
              <a:t>2</a:t>
            </a:r>
            <a:r>
              <a:rPr lang="en-US" sz="2800" i="1" dirty="0">
                <a:solidFill>
                  <a:schemeClr val="tx2"/>
                </a:solidFill>
              </a:rPr>
              <a:t>CP </a:t>
            </a:r>
            <a:r>
              <a:rPr lang="en-US" sz="2800" dirty="0">
                <a:solidFill>
                  <a:schemeClr val="tx2"/>
                </a:solidFill>
              </a:rPr>
              <a:t>and the ratio of </a:t>
            </a:r>
            <a:r>
              <a:rPr lang="en-US" sz="2800" i="1" dirty="0">
                <a:solidFill>
                  <a:schemeClr val="tx2"/>
                </a:solidFill>
              </a:rPr>
              <a:t>CP </a:t>
            </a:r>
            <a:r>
              <a:rPr lang="en-US" sz="2800" dirty="0">
                <a:solidFill>
                  <a:schemeClr val="tx2"/>
                </a:solidFill>
              </a:rPr>
              <a:t>to </a:t>
            </a:r>
            <a:r>
              <a:rPr lang="en-US" sz="2800" i="1" dirty="0">
                <a:solidFill>
                  <a:schemeClr val="tx2"/>
                </a:solidFill>
              </a:rPr>
              <a:t>PD </a:t>
            </a:r>
            <a:r>
              <a:rPr lang="en-US" sz="2800" dirty="0">
                <a:solidFill>
                  <a:schemeClr val="tx2"/>
                </a:solidFill>
              </a:rPr>
              <a:t>is 1:2.</a:t>
            </a: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4081888331"/>
                  </p:ext>
                </p:extLst>
              </p:nvPr>
            </p:nvGraphicFramePr>
            <p:xfrm>
              <a:off x="580571" y="3714647"/>
              <a:ext cx="6330183" cy="2676462"/>
            </p:xfrm>
            <a:graphic>
              <a:graphicData uri="http://schemas.openxmlformats.org/drawingml/2006/table">
                <a:tbl>
                  <a:tblPr firstRow="1" bandRow="1">
                    <a:tableStyleId>{5C22544A-7EE6-4342-B048-85BDC9FD1C3A}</a:tableStyleId>
                  </a:tblPr>
                  <a:tblGrid>
                    <a:gridCol w="3270460">
                      <a:extLst>
                        <a:ext uri="{9D8B030D-6E8A-4147-A177-3AD203B41FA5}">
                          <a16:colId xmlns:a16="http://schemas.microsoft.com/office/drawing/2014/main" val="2644729539"/>
                        </a:ext>
                      </a:extLst>
                    </a:gridCol>
                    <a:gridCol w="3059723">
                      <a:extLst>
                        <a:ext uri="{9D8B030D-6E8A-4147-A177-3AD203B41FA5}">
                          <a16:colId xmlns:a16="http://schemas.microsoft.com/office/drawing/2014/main" val="1673410878"/>
                        </a:ext>
                      </a:extLst>
                    </a:gridCol>
                  </a:tblGrid>
                  <a:tr h="8221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𝑛</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𝑚</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num>
                                  <m:den>
                                    <m:r>
                                      <a:rPr lang="en-US" sz="2800" b="0" i="1" smtClean="0">
                                        <a:solidFill>
                                          <a:schemeClr val="tx2"/>
                                        </a:solidFill>
                                        <a:latin typeface="Cambria Math" panose="02040503050406030204" pitchFamily="18" charset="0"/>
                                      </a:rPr>
                                      <m:t>𝑚</m:t>
                                    </m:r>
                                    <m:r>
                                      <a:rPr lang="en-US" sz="2800" b="0" i="1" smtClean="0">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𝑛</m:t>
                                    </m:r>
                                  </m:den>
                                </m:f>
                              </m:oMath>
                            </m:oMathPara>
                          </a14:m>
                          <a:endParaRPr lang="en-US" sz="2800" dirty="0">
                            <a:solidFill>
                              <a:schemeClr val="tx2"/>
                            </a:solidFill>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Section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79262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2(−3)</m:t>
                                    </m:r>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1(2)</m:t>
                                    </m:r>
                                  </m:num>
                                  <m:den>
                                    <m:r>
                                      <a:rPr lang="en-US" sz="2800" b="0" i="1" smtClean="0">
                                        <a:solidFill>
                                          <a:schemeClr val="tx2"/>
                                        </a:solidFill>
                                        <a:latin typeface="Cambria Math" panose="02040503050406030204" pitchFamily="18" charset="0"/>
                                      </a:rPr>
                                      <m:t>1+2</m:t>
                                    </m:r>
                                  </m:den>
                                </m:f>
                              </m:oMath>
                            </m:oMathPara>
                          </a14:m>
                          <a:endParaRPr lang="en-US" sz="2800" dirty="0">
                            <a:solidFill>
                              <a:schemeClr val="tx2"/>
                            </a:solidFill>
                          </a:endParaRPr>
                        </a:p>
                      </a:txBody>
                      <a:tcPr>
                        <a:solidFill>
                          <a:schemeClr val="bg1"/>
                        </a:solidFill>
                      </a:tcPr>
                    </a:tc>
                    <a:tc>
                      <a:txBody>
                        <a:bodyPr/>
                        <a:lstStyle/>
                        <a:p>
                          <a:pPr algn="l"/>
                          <a:r>
                            <a:rPr lang="en-US" sz="2800" b="0" i="0" u="none" strike="noStrike" kern="1200" baseline="0" dirty="0">
                              <a:solidFill>
                                <a:srgbClr val="0070C0"/>
                              </a:solidFill>
                              <a:latin typeface="+mn-lt"/>
                              <a:ea typeface="+mn-ea"/>
                              <a:cs typeface="+mn-cs"/>
                            </a:rPr>
                            <a:t>Substitution</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8309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4</m:t>
                                    </m:r>
                                  </m:num>
                                  <m:den>
                                    <m:r>
                                      <a:rPr lang="en-US" sz="2800" b="0" i="1" smtClean="0">
                                        <a:solidFill>
                                          <a:schemeClr val="tx2"/>
                                        </a:solidFill>
                                        <a:latin typeface="Cambria Math" panose="02040503050406030204" pitchFamily="18" charset="0"/>
                                      </a:rPr>
                                      <m:t>3</m:t>
                                    </m:r>
                                  </m:den>
                                </m:f>
                              </m:oMath>
                            </m:oMathPara>
                          </a14:m>
                          <a:endParaRPr lang="en-US" sz="2800" dirty="0"/>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4081888331"/>
                  </p:ext>
                </p:extLst>
              </p:nvPr>
            </p:nvGraphicFramePr>
            <p:xfrm>
              <a:off x="580571" y="3714647"/>
              <a:ext cx="6330183" cy="2676462"/>
            </p:xfrm>
            <a:graphic>
              <a:graphicData uri="http://schemas.openxmlformats.org/drawingml/2006/table">
                <a:tbl>
                  <a:tblPr firstRow="1" bandRow="1">
                    <a:tableStyleId>{5C22544A-7EE6-4342-B048-85BDC9FD1C3A}</a:tableStyleId>
                  </a:tblPr>
                  <a:tblGrid>
                    <a:gridCol w="3270460">
                      <a:extLst>
                        <a:ext uri="{9D8B030D-6E8A-4147-A177-3AD203B41FA5}">
                          <a16:colId xmlns:a16="http://schemas.microsoft.com/office/drawing/2014/main" val="2644729539"/>
                        </a:ext>
                      </a:extLst>
                    </a:gridCol>
                    <a:gridCol w="3059723">
                      <a:extLst>
                        <a:ext uri="{9D8B030D-6E8A-4147-A177-3AD203B41FA5}">
                          <a16:colId xmlns:a16="http://schemas.microsoft.com/office/drawing/2014/main" val="1673410878"/>
                        </a:ext>
                      </a:extLst>
                    </a:gridCol>
                  </a:tblGrid>
                  <a:tr h="873633">
                    <a:tc>
                      <a:txBody>
                        <a:bodyPr/>
                        <a:lstStyle/>
                        <a:p>
                          <a:endParaRPr lang="en-US"/>
                        </a:p>
                      </a:txBody>
                      <a:tcPr>
                        <a:blipFill>
                          <a:blip r:embed="rId3"/>
                          <a:stretch>
                            <a:fillRect l="-186" t="-694" r="-94227" b="-206944"/>
                          </a:stretch>
                        </a:blipFill>
                      </a:tcPr>
                    </a:tc>
                    <a:tc>
                      <a:txBody>
                        <a:bodyPr/>
                        <a:lstStyle/>
                        <a:p>
                          <a:r>
                            <a:rPr lang="en-US" sz="2800" b="0" i="0" u="none" strike="noStrike" kern="1200" baseline="0" dirty="0">
                              <a:solidFill>
                                <a:srgbClr val="0070C0"/>
                              </a:solidFill>
                              <a:latin typeface="+mn-lt"/>
                              <a:ea typeface="+mn-ea"/>
                              <a:cs typeface="+mn-cs"/>
                            </a:rPr>
                            <a:t>Section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911289">
                    <a:tc>
                      <a:txBody>
                        <a:bodyPr/>
                        <a:lstStyle/>
                        <a:p>
                          <a:endParaRPr lang="en-US"/>
                        </a:p>
                      </a:txBody>
                      <a:tcPr>
                        <a:blipFill>
                          <a:blip r:embed="rId3"/>
                          <a:stretch>
                            <a:fillRect l="-186" t="-97315" r="-94227" b="-100000"/>
                          </a:stretch>
                        </a:blipFill>
                      </a:tcPr>
                    </a:tc>
                    <a:tc>
                      <a:txBody>
                        <a:bodyPr/>
                        <a:lstStyle/>
                        <a:p>
                          <a:pPr algn="l"/>
                          <a:r>
                            <a:rPr lang="en-US" sz="2800" b="0" i="0" u="none" strike="noStrike" kern="1200" baseline="0" dirty="0">
                              <a:solidFill>
                                <a:srgbClr val="0070C0"/>
                              </a:solidFill>
                              <a:latin typeface="+mn-lt"/>
                              <a:ea typeface="+mn-ea"/>
                              <a:cs typeface="+mn-cs"/>
                            </a:rPr>
                            <a:t>Substitution</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891540">
                    <a:tc>
                      <a:txBody>
                        <a:bodyPr/>
                        <a:lstStyle/>
                        <a:p>
                          <a:endParaRPr lang="en-US"/>
                        </a:p>
                      </a:txBody>
                      <a:tcPr>
                        <a:blipFill>
                          <a:blip r:embed="rId3"/>
                          <a:stretch>
                            <a:fillRect l="-186" t="-200000" r="-94227" b="-1361"/>
                          </a:stretch>
                        </a:blip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Fallback>
      </mc:AlternateContent>
      <p:pic>
        <p:nvPicPr>
          <p:cNvPr id="7" name="Picture 6">
            <a:extLst>
              <a:ext uri="{FF2B5EF4-FFF2-40B4-BE49-F238E27FC236}">
                <a16:creationId xmlns:a16="http://schemas.microsoft.com/office/drawing/2014/main" id="{970C9B67-58F8-4DCE-98D7-B403C8F8A4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1516" y="1469372"/>
            <a:ext cx="3210611" cy="856163"/>
          </a:xfrm>
          <a:prstGeom prst="rect">
            <a:avLst/>
          </a:prstGeom>
        </p:spPr>
      </p:pic>
    </p:spTree>
    <p:extLst>
      <p:ext uri="{BB962C8B-B14F-4D97-AF65-F5344CB8AC3E}">
        <p14:creationId xmlns:p14="http://schemas.microsoft.com/office/powerpoint/2010/main" val="2716610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a Weighted Average on a Number Line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11108013" cy="24705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539316213"/>
                  </p:ext>
                </p:extLst>
              </p:nvPr>
            </p:nvGraphicFramePr>
            <p:xfrm>
              <a:off x="459872" y="3439351"/>
              <a:ext cx="10121042" cy="2922534"/>
            </p:xfrm>
            <a:graphic>
              <a:graphicData uri="http://schemas.openxmlformats.org/drawingml/2006/table">
                <a:tbl>
                  <a:tblPr firstRow="1" bandRow="1">
                    <a:tableStyleId>{5C22544A-7EE6-4342-B048-85BDC9FD1C3A}</a:tableStyleId>
                  </a:tblPr>
                  <a:tblGrid>
                    <a:gridCol w="5006721">
                      <a:extLst>
                        <a:ext uri="{9D8B030D-6E8A-4147-A177-3AD203B41FA5}">
                          <a16:colId xmlns:a16="http://schemas.microsoft.com/office/drawing/2014/main" val="2644729539"/>
                        </a:ext>
                      </a:extLst>
                    </a:gridCol>
                    <a:gridCol w="5114321">
                      <a:extLst>
                        <a:ext uri="{9D8B030D-6E8A-4147-A177-3AD203B41FA5}">
                          <a16:colId xmlns:a16="http://schemas.microsoft.com/office/drawing/2014/main" val="1673410878"/>
                        </a:ext>
                      </a:extLst>
                    </a:gridCol>
                  </a:tblGrid>
                  <a:tr h="1062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m:rPr>
                                    <m:nor/>
                                  </m:rPr>
                                  <a:rPr lang="en-US" sz="2800" b="1" i="0" smtClean="0">
                                    <a:solidFill>
                                      <a:schemeClr val="tx2"/>
                                    </a:solidFill>
                                    <a:latin typeface="Cambria Math" panose="02040503050406030204" pitchFamily="18" charset="0"/>
                                  </a:rPr>
                                  <m:t> =</m:t>
                                </m:r>
                                <m:r>
                                  <m:rPr>
                                    <m:nor/>
                                  </m:rPr>
                                  <a:rPr lang="en-US" sz="2800" dirty="0" smtClean="0">
                                    <a:solidFill>
                                      <a:schemeClr val="tx2"/>
                                    </a:solidFill>
                                  </a:rPr>
                                  <m:t> </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3</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3</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3</m:t>
                                        </m:r>
                                      </m:sub>
                                    </m:sSub>
                                  </m:den>
                                </m:f>
                              </m:oMath>
                            </m:oMathPara>
                          </a14:m>
                          <a:endParaRPr lang="en-US" sz="2800" dirty="0">
                            <a:solidFill>
                              <a:schemeClr val="tx2"/>
                            </a:solidFill>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9671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−1</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3</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r>
                                      <a:rPr lang="en-US" sz="2800" b="0" i="1" smtClean="0">
                                        <a:solidFill>
                                          <a:schemeClr val="tx2"/>
                                        </a:solidFill>
                                        <a:latin typeface="Cambria Math" panose="02040503050406030204" pitchFamily="18" charset="0"/>
                                      </a:rPr>
                                      <m:t>+2(6)</m:t>
                                    </m:r>
                                  </m:num>
                                  <m:den>
                                    <m:r>
                                      <a:rPr lang="en-US" sz="2800" b="0" i="1" smtClean="0">
                                        <a:solidFill>
                                          <a:schemeClr val="tx2"/>
                                        </a:solidFill>
                                        <a:latin typeface="Cambria Math" panose="02040503050406030204" pitchFamily="18" charset="0"/>
                                      </a:rPr>
                                      <m:t>1+3+2</m:t>
                                    </m:r>
                                  </m:den>
                                </m:f>
                              </m:oMath>
                            </m:oMathPara>
                          </a14:m>
                          <a:endParaRPr lang="en-US" sz="2800" dirty="0">
                            <a:solidFill>
                              <a:schemeClr val="tx2"/>
                            </a:solidFill>
                          </a:endParaRPr>
                        </a:p>
                      </a:txBody>
                      <a:tcPr>
                        <a:solidFill>
                          <a:schemeClr val="bg1"/>
                        </a:solidFill>
                      </a:tcPr>
                    </a:tc>
                    <a:tc>
                      <a:txBody>
                        <a:bodyPr/>
                        <a:lstStyle/>
                        <a:p>
                          <a:pPr algn="l"/>
                          <a14:m>
                            <m:oMathPara xmlns:m="http://schemas.openxmlformats.org/officeDocument/2006/math">
                              <m:oMathParaPr>
                                <m:jc m:val="left"/>
                              </m:oMathParaPr>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=1,</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=3,</m:t>
                                </m:r>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3</m:t>
                                    </m:r>
                                  </m:sub>
                                </m:sSub>
                                <m:r>
                                  <a:rPr lang="en-US" sz="2800" b="0" i="1" smtClean="0">
                                    <a:solidFill>
                                      <a:srgbClr val="0070C0"/>
                                    </a:solidFill>
                                    <a:latin typeface="Cambria Math" panose="02040503050406030204" pitchFamily="18" charset="0"/>
                                  </a:rPr>
                                  <m:t>=2</m:t>
                                </m:r>
                              </m:oMath>
                            </m:oMathPara>
                          </a14:m>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879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17</m:t>
                                    </m:r>
                                  </m:num>
                                  <m:den>
                                    <m:r>
                                      <a:rPr lang="en-US" sz="2800" b="0" i="1" smtClean="0">
                                        <a:solidFill>
                                          <a:schemeClr val="tx2"/>
                                        </a:solidFill>
                                        <a:latin typeface="Cambria Math" panose="02040503050406030204" pitchFamily="18" charset="0"/>
                                      </a:rPr>
                                      <m:t>6</m:t>
                                    </m:r>
                                  </m:den>
                                </m:f>
                              </m:oMath>
                            </m:oMathPara>
                          </a14:m>
                          <a:endParaRPr lang="en-US" sz="2800" dirty="0"/>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539316213"/>
                  </p:ext>
                </p:extLst>
              </p:nvPr>
            </p:nvGraphicFramePr>
            <p:xfrm>
              <a:off x="459872" y="3439351"/>
              <a:ext cx="10121042" cy="2922534"/>
            </p:xfrm>
            <a:graphic>
              <a:graphicData uri="http://schemas.openxmlformats.org/drawingml/2006/table">
                <a:tbl>
                  <a:tblPr firstRow="1" bandRow="1">
                    <a:tableStyleId>{5C22544A-7EE6-4342-B048-85BDC9FD1C3A}</a:tableStyleId>
                  </a:tblPr>
                  <a:tblGrid>
                    <a:gridCol w="5006721">
                      <a:extLst>
                        <a:ext uri="{9D8B030D-6E8A-4147-A177-3AD203B41FA5}">
                          <a16:colId xmlns:a16="http://schemas.microsoft.com/office/drawing/2014/main" val="2644729539"/>
                        </a:ext>
                      </a:extLst>
                    </a:gridCol>
                    <a:gridCol w="5114321">
                      <a:extLst>
                        <a:ext uri="{9D8B030D-6E8A-4147-A177-3AD203B41FA5}">
                          <a16:colId xmlns:a16="http://schemas.microsoft.com/office/drawing/2014/main" val="1673410878"/>
                        </a:ext>
                      </a:extLst>
                    </a:gridCol>
                  </a:tblGrid>
                  <a:tr h="1062316">
                    <a:tc>
                      <a:txBody>
                        <a:bodyPr/>
                        <a:lstStyle/>
                        <a:p>
                          <a:endParaRPr lang="en-US"/>
                        </a:p>
                      </a:txBody>
                      <a:tcPr>
                        <a:blipFill>
                          <a:blip r:embed="rId3"/>
                          <a:stretch>
                            <a:fillRect l="-122" t="-575" r="-102555" b="-177011"/>
                          </a:stretch>
                        </a:blipFill>
                      </a:tcPr>
                    </a:tc>
                    <a:tc>
                      <a:txBody>
                        <a:bodyPr/>
                        <a:lstStyle/>
                        <a:p>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967154">
                    <a:tc>
                      <a:txBody>
                        <a:bodyPr/>
                        <a:lstStyle/>
                        <a:p>
                          <a:endParaRPr lang="en-US"/>
                        </a:p>
                      </a:txBody>
                      <a:tcPr>
                        <a:blipFill>
                          <a:blip r:embed="rId3"/>
                          <a:stretch>
                            <a:fillRect l="-122" t="-110063" r="-102555" b="-93711"/>
                          </a:stretch>
                        </a:blipFill>
                      </a:tcPr>
                    </a:tc>
                    <a:tc>
                      <a:txBody>
                        <a:bodyPr/>
                        <a:lstStyle/>
                        <a:p>
                          <a:endParaRPr lang="en-US"/>
                        </a:p>
                      </a:txBody>
                      <a:tcPr anchor="ctr">
                        <a:blipFill>
                          <a:blip r:embed="rId3"/>
                          <a:stretch>
                            <a:fillRect l="-98093" t="-110063" r="-477" b="-93711"/>
                          </a:stretch>
                        </a:blipFill>
                      </a:tcPr>
                    </a:tc>
                    <a:extLst>
                      <a:ext uri="{0D108BD9-81ED-4DB2-BD59-A6C34878D82A}">
                        <a16:rowId xmlns:a16="http://schemas.microsoft.com/office/drawing/2014/main" val="1730267445"/>
                      </a:ext>
                    </a:extLst>
                  </a:tr>
                  <a:tr h="893064">
                    <a:tc>
                      <a:txBody>
                        <a:bodyPr/>
                        <a:lstStyle/>
                        <a:p>
                          <a:endParaRPr lang="en-US"/>
                        </a:p>
                      </a:txBody>
                      <a:tcPr>
                        <a:blipFill>
                          <a:blip r:embed="rId3"/>
                          <a:stretch>
                            <a:fillRect l="-122" t="-227211" r="-102555" b="-1361"/>
                          </a:stretch>
                        </a:blip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Fallback>
      </mc:AlternateContent>
      <p:sp>
        <p:nvSpPr>
          <p:cNvPr id="6" name="Rectangle 5">
            <a:extLst>
              <a:ext uri="{FF2B5EF4-FFF2-40B4-BE49-F238E27FC236}">
                <a16:creationId xmlns:a16="http://schemas.microsoft.com/office/drawing/2014/main" id="{7E223B1F-862F-4BC3-994D-14DD0E04541A}"/>
              </a:ext>
            </a:extLst>
          </p:cNvPr>
          <p:cNvSpPr/>
          <p:nvPr/>
        </p:nvSpPr>
        <p:spPr>
          <a:xfrm>
            <a:off x="459871" y="1422672"/>
            <a:ext cx="10033957" cy="954107"/>
          </a:xfrm>
          <a:prstGeom prst="rect">
            <a:avLst/>
          </a:prstGeom>
        </p:spPr>
        <p:txBody>
          <a:bodyPr wrap="square">
            <a:spAutoFit/>
          </a:bodyPr>
          <a:lstStyle/>
          <a:p>
            <a:pPr marL="439738" indent="-439738"/>
            <a:r>
              <a:rPr lang="en-US" sz="2800" b="1" dirty="0"/>
              <a:t>b. Point</a:t>
            </a:r>
            <a:r>
              <a:rPr lang="en-US" sz="2800" dirty="0"/>
              <a:t> </a:t>
            </a:r>
            <a:r>
              <a:rPr lang="en-US" sz="2800" b="1" i="1" dirty="0"/>
              <a:t>G </a:t>
            </a:r>
            <a:r>
              <a:rPr lang="en-US" sz="2800" b="1" dirty="0"/>
              <a:t>weighs three times as much as point </a:t>
            </a:r>
            <a:r>
              <a:rPr lang="en-US" sz="2800" b="1" i="1" dirty="0"/>
              <a:t>F</a:t>
            </a:r>
            <a:r>
              <a:rPr lang="en-US" sz="2800" b="1" dirty="0"/>
              <a:t>, and point </a:t>
            </a:r>
            <a:r>
              <a:rPr lang="en-US" sz="2800" b="1" i="1" dirty="0"/>
              <a:t>H </a:t>
            </a:r>
            <a:r>
              <a:rPr lang="en-US" sz="2800" b="1" dirty="0"/>
              <a:t>weighs twice as much as point </a:t>
            </a:r>
            <a:r>
              <a:rPr lang="en-US" sz="2800" b="1" i="1" dirty="0"/>
              <a:t>F</a:t>
            </a:r>
            <a:r>
              <a:rPr lang="en-US" sz="2800" b="1" dirty="0"/>
              <a:t>.</a:t>
            </a:r>
          </a:p>
        </p:txBody>
      </p:sp>
      <p:pic>
        <p:nvPicPr>
          <p:cNvPr id="7" name="Picture 6">
            <a:extLst>
              <a:ext uri="{FF2B5EF4-FFF2-40B4-BE49-F238E27FC236}">
                <a16:creationId xmlns:a16="http://schemas.microsoft.com/office/drawing/2014/main" id="{65A63146-E62D-4935-AF99-E1D7C2D4C4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5625" y="2376779"/>
            <a:ext cx="4773142" cy="908560"/>
          </a:xfrm>
          <a:prstGeom prst="rect">
            <a:avLst/>
          </a:prstGeom>
        </p:spPr>
      </p:pic>
    </p:spTree>
    <p:extLst>
      <p:ext uri="{BB962C8B-B14F-4D97-AF65-F5344CB8AC3E}">
        <p14:creationId xmlns:p14="http://schemas.microsoft.com/office/powerpoint/2010/main" val="975868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a Weighted Average on a Number Line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11108013" cy="24705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990413"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coordinate of </a:t>
            </a:r>
            <a:r>
              <a:rPr lang="en-US" sz="2800" i="1" dirty="0"/>
              <a:t>P </a:t>
            </a:r>
            <a:r>
              <a:rPr lang="en-US" sz="2800" dirty="0"/>
              <a:t>that represents the weighted average for each set of points based on the given conditions.</a:t>
            </a:r>
            <a:endParaRPr lang="en-US" sz="28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76" y="3338286"/>
            <a:ext cx="5717403" cy="759934"/>
          </a:xfrm>
          <a:prstGeom prst="rect">
            <a:avLst/>
          </a:prstGeom>
        </p:spPr>
      </p:pic>
      <p:sp>
        <p:nvSpPr>
          <p:cNvPr id="5" name="Rectangle 4"/>
          <p:cNvSpPr/>
          <p:nvPr/>
        </p:nvSpPr>
        <p:spPr>
          <a:xfrm>
            <a:off x="571476" y="4416607"/>
            <a:ext cx="9580956" cy="523220"/>
          </a:xfrm>
          <a:prstGeom prst="rect">
            <a:avLst/>
          </a:prstGeom>
        </p:spPr>
        <p:txBody>
          <a:bodyPr wrap="none">
            <a:spAutoFit/>
          </a:bodyPr>
          <a:lstStyle/>
          <a:p>
            <a:r>
              <a:rPr lang="en-US" sz="2800" b="1" dirty="0"/>
              <a:t>a. </a:t>
            </a:r>
            <a:r>
              <a:rPr lang="en-US" sz="2800" dirty="0">
                <a:solidFill>
                  <a:schemeClr val="tx2"/>
                </a:solidFill>
              </a:rPr>
              <a:t>Point </a:t>
            </a:r>
            <a:r>
              <a:rPr lang="en-US" sz="2800" i="1" dirty="0">
                <a:solidFill>
                  <a:schemeClr val="tx2"/>
                </a:solidFill>
              </a:rPr>
              <a:t>A </a:t>
            </a:r>
            <a:r>
              <a:rPr lang="en-US" sz="2800" dirty="0">
                <a:solidFill>
                  <a:schemeClr val="tx2"/>
                </a:solidFill>
              </a:rPr>
              <a:t>has a weight of 2, and point </a:t>
            </a:r>
            <a:r>
              <a:rPr lang="en-US" sz="2800" i="1" dirty="0">
                <a:solidFill>
                  <a:schemeClr val="tx2"/>
                </a:solidFill>
              </a:rPr>
              <a:t>B </a:t>
            </a:r>
            <a:r>
              <a:rPr lang="en-US" sz="2800" dirty="0">
                <a:solidFill>
                  <a:schemeClr val="tx2"/>
                </a:solidFill>
              </a:rPr>
              <a:t>has a weight of 3. </a:t>
            </a:r>
            <a:endParaRPr lang="en-US" sz="2800" dirty="0">
              <a:solidFill>
                <a:schemeClr val="tx2"/>
              </a:solidFill>
              <a:latin typeface="Cambria Math" panose="02040503050406030204" pitchFamily="18" charset="0"/>
              <a:ea typeface="Cambria Math" panose="02040503050406030204" pitchFamily="18" charset="0"/>
            </a:endParaRPr>
          </a:p>
        </p:txBody>
      </p:sp>
      <p:sp>
        <p:nvSpPr>
          <p:cNvPr id="7" name="Rectangle 6"/>
          <p:cNvSpPr/>
          <p:nvPr/>
        </p:nvSpPr>
        <p:spPr>
          <a:xfrm>
            <a:off x="576282" y="5130369"/>
            <a:ext cx="10399287" cy="954107"/>
          </a:xfrm>
          <a:prstGeom prst="rect">
            <a:avLst/>
          </a:prstGeom>
        </p:spPr>
        <p:txBody>
          <a:bodyPr wrap="square">
            <a:spAutoFit/>
          </a:bodyPr>
          <a:lstStyle/>
          <a:p>
            <a:r>
              <a:rPr lang="en-US" sz="2800" b="1" dirty="0">
                <a:latin typeface="Proxima Nova"/>
              </a:rPr>
              <a:t>b. </a:t>
            </a:r>
            <a:r>
              <a:rPr lang="en-US" sz="2800" dirty="0">
                <a:solidFill>
                  <a:schemeClr val="tx2"/>
                </a:solidFill>
              </a:rPr>
              <a:t>Point </a:t>
            </a:r>
            <a:r>
              <a:rPr lang="en-US" sz="2800" i="1" dirty="0">
                <a:solidFill>
                  <a:schemeClr val="tx2"/>
                </a:solidFill>
              </a:rPr>
              <a:t>B </a:t>
            </a:r>
            <a:r>
              <a:rPr lang="en-US" sz="2800" dirty="0">
                <a:solidFill>
                  <a:schemeClr val="tx2"/>
                </a:solidFill>
              </a:rPr>
              <a:t>weighs twice as much as point </a:t>
            </a:r>
            <a:r>
              <a:rPr lang="en-US" sz="2800" i="1" dirty="0">
                <a:solidFill>
                  <a:schemeClr val="tx2"/>
                </a:solidFill>
              </a:rPr>
              <a:t>A</a:t>
            </a:r>
            <a:r>
              <a:rPr lang="en-US" sz="2800" dirty="0">
                <a:solidFill>
                  <a:schemeClr val="tx2"/>
                </a:solidFill>
              </a:rPr>
              <a:t>, and point </a:t>
            </a:r>
            <a:r>
              <a:rPr lang="en-US" sz="2800" i="1" dirty="0">
                <a:solidFill>
                  <a:schemeClr val="tx2"/>
                </a:solidFill>
              </a:rPr>
              <a:t>C </a:t>
            </a:r>
            <a:r>
              <a:rPr lang="en-US" sz="2800" dirty="0">
                <a:solidFill>
                  <a:schemeClr val="tx2"/>
                </a:solidFill>
              </a:rPr>
              <a:t>weighs</a:t>
            </a:r>
            <a:br>
              <a:rPr lang="en-US" sz="2800" dirty="0">
                <a:solidFill>
                  <a:schemeClr val="tx2"/>
                </a:solidFill>
              </a:rPr>
            </a:br>
            <a:r>
              <a:rPr lang="en-US" sz="2800" dirty="0">
                <a:solidFill>
                  <a:schemeClr val="tx2"/>
                </a:solidFill>
              </a:rPr>
              <a:t>    four times as much as point </a:t>
            </a:r>
            <a:r>
              <a:rPr lang="en-US" sz="2800" i="1" dirty="0">
                <a:solidFill>
                  <a:schemeClr val="tx2"/>
                </a:solidFill>
              </a:rPr>
              <a:t>A</a:t>
            </a:r>
            <a:r>
              <a:rPr lang="en-US" sz="2800" dirty="0">
                <a:solidFill>
                  <a:schemeClr val="tx2"/>
                </a:solidFill>
              </a:rPr>
              <a:t>. </a:t>
            </a:r>
          </a:p>
        </p:txBody>
      </p:sp>
    </p:spTree>
    <p:extLst>
      <p:ext uri="{BB962C8B-B14F-4D97-AF65-F5344CB8AC3E}">
        <p14:creationId xmlns:p14="http://schemas.microsoft.com/office/powerpoint/2010/main" val="2036504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Find a Weighted Average on a Number Line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6"/>
            <a:ext cx="11108013" cy="247058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800" b="1" dirty="0">
              <a:solidFill>
                <a:schemeClr val="tx1"/>
              </a:solidFill>
            </a:endParaRPr>
          </a:p>
        </p:txBody>
      </p:sp>
      <p:sp>
        <p:nvSpPr>
          <p:cNvPr id="6"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990413"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coordinate of </a:t>
            </a:r>
            <a:r>
              <a:rPr lang="en-US" sz="2800" i="1" dirty="0"/>
              <a:t>P </a:t>
            </a:r>
            <a:r>
              <a:rPr lang="en-US" sz="2800" dirty="0"/>
              <a:t>that represents the weighted average for each set of points based on the given conditions.</a:t>
            </a:r>
            <a:endParaRPr lang="en-US" sz="2800" dirty="0">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476" y="3338286"/>
            <a:ext cx="5717403" cy="759934"/>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571476" y="4416607"/>
                <a:ext cx="10614829" cy="714683"/>
              </a:xfrm>
              <a:prstGeom prst="rect">
                <a:avLst/>
              </a:prstGeom>
            </p:spPr>
            <p:txBody>
              <a:bodyPr wrap="none">
                <a:spAutoFit/>
              </a:bodyPr>
              <a:lstStyle/>
              <a:p>
                <a:r>
                  <a:rPr lang="en-US" sz="2800" b="1" dirty="0"/>
                  <a:t>a. </a:t>
                </a:r>
                <a:r>
                  <a:rPr lang="en-US" sz="2800" dirty="0">
                    <a:solidFill>
                      <a:schemeClr val="tx2"/>
                    </a:solidFill>
                  </a:rPr>
                  <a:t>Point </a:t>
                </a:r>
                <a:r>
                  <a:rPr lang="en-US" sz="2800" i="1" dirty="0">
                    <a:solidFill>
                      <a:schemeClr val="tx2"/>
                    </a:solidFill>
                  </a:rPr>
                  <a:t>A </a:t>
                </a:r>
                <a:r>
                  <a:rPr lang="en-US" sz="2800" dirty="0">
                    <a:solidFill>
                      <a:schemeClr val="tx2"/>
                    </a:solidFill>
                  </a:rPr>
                  <a:t>has a weight of 2, and point </a:t>
                </a:r>
                <a:r>
                  <a:rPr lang="en-US" sz="2800" i="1" dirty="0">
                    <a:solidFill>
                      <a:schemeClr val="tx2"/>
                    </a:solidFill>
                  </a:rPr>
                  <a:t>B </a:t>
                </a:r>
                <a:r>
                  <a:rPr lang="en-US" sz="2800" dirty="0">
                    <a:solidFill>
                      <a:schemeClr val="tx2"/>
                    </a:solidFill>
                  </a:rPr>
                  <a:t>has a weight of 3. </a:t>
                </a:r>
                <a:r>
                  <a:rPr lang="en-US" sz="2800" i="1" dirty="0">
                    <a:solidFill>
                      <a:schemeClr val="tx2"/>
                    </a:solidFill>
                  </a:rPr>
                  <a:t> </a:t>
                </a:r>
                <a14:m>
                  <m:oMath xmlns:m="http://schemas.openxmlformats.org/officeDocument/2006/math">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1" smtClean="0">
                        <a:solidFill>
                          <a:srgbClr val="FF0000"/>
                        </a:solidFill>
                        <a:latin typeface="Cambria Math" panose="02040503050406030204" pitchFamily="18" charset="0"/>
                        <a:ea typeface="Cambria Math" panose="02040503050406030204" pitchFamily="18" charset="0"/>
                      </a:rPr>
                      <m:t>=</m:t>
                    </m:r>
                    <m:f>
                      <m:fPr>
                        <m:ctrlPr>
                          <a:rPr lang="en-US" sz="2800" b="1" i="1" smtClean="0">
                            <a:solidFill>
                              <a:srgbClr val="FF0000"/>
                            </a:solidFill>
                            <a:latin typeface="Cambria Math" panose="02040503050406030204" pitchFamily="18" charset="0"/>
                            <a:ea typeface="Cambria Math" panose="02040503050406030204" pitchFamily="18" charset="0"/>
                          </a:rPr>
                        </m:ctrlPr>
                      </m:fPr>
                      <m:num>
                        <m:r>
                          <a:rPr lang="en-US" sz="2800" b="1" i="1" smtClean="0">
                            <a:solidFill>
                              <a:srgbClr val="FF0000"/>
                            </a:solidFill>
                            <a:latin typeface="Cambria Math" panose="02040503050406030204" pitchFamily="18" charset="0"/>
                            <a:ea typeface="Cambria Math" panose="02040503050406030204" pitchFamily="18" charset="0"/>
                          </a:rPr>
                          <m:t>𝟔</m:t>
                        </m:r>
                      </m:num>
                      <m:den>
                        <m:r>
                          <a:rPr lang="en-US" sz="2800" b="1" i="1" smtClean="0">
                            <a:solidFill>
                              <a:srgbClr val="FF0000"/>
                            </a:solidFill>
                            <a:latin typeface="Cambria Math" panose="02040503050406030204" pitchFamily="18" charset="0"/>
                            <a:ea typeface="Cambria Math" panose="02040503050406030204" pitchFamily="18" charset="0"/>
                          </a:rPr>
                          <m:t>𝟓</m:t>
                        </m:r>
                      </m:den>
                    </m:f>
                  </m:oMath>
                </a14:m>
                <a:r>
                  <a:rPr lang="en-US" sz="2800" dirty="0">
                    <a:solidFill>
                      <a:schemeClr val="tx2"/>
                    </a:solidFill>
                    <a:latin typeface="Cambria Math" panose="02040503050406030204" pitchFamily="18" charset="0"/>
                    <a:ea typeface="Cambria Math" panose="02040503050406030204" pitchFamily="18" charset="0"/>
                  </a:rPr>
                  <a:t> </a:t>
                </a:r>
              </a:p>
            </p:txBody>
          </p:sp>
        </mc:Choice>
        <mc:Fallback xmlns="">
          <p:sp>
            <p:nvSpPr>
              <p:cNvPr id="5" name="Rectangle 4"/>
              <p:cNvSpPr>
                <a:spLocks noRot="1" noChangeAspect="1" noMove="1" noResize="1" noEditPoints="1" noAdjustHandles="1" noChangeArrowheads="1" noChangeShapeType="1" noTextEdit="1"/>
              </p:cNvSpPr>
              <p:nvPr/>
            </p:nvSpPr>
            <p:spPr>
              <a:xfrm>
                <a:off x="571476" y="4416607"/>
                <a:ext cx="10614829" cy="714683"/>
              </a:xfrm>
              <a:prstGeom prst="rect">
                <a:avLst/>
              </a:prstGeom>
              <a:blipFill>
                <a:blip r:embed="rId4"/>
                <a:stretch>
                  <a:fillRect l="-1206" b="-85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576282" y="5130369"/>
                <a:ext cx="10399287" cy="1566070"/>
              </a:xfrm>
              <a:prstGeom prst="rect">
                <a:avLst/>
              </a:prstGeom>
            </p:spPr>
            <p:txBody>
              <a:bodyPr wrap="square">
                <a:spAutoFit/>
              </a:bodyPr>
              <a:lstStyle/>
              <a:p>
                <a:r>
                  <a:rPr lang="en-US" sz="2800" b="1" dirty="0"/>
                  <a:t>b. </a:t>
                </a:r>
                <a:r>
                  <a:rPr lang="en-US" sz="2800" dirty="0">
                    <a:solidFill>
                      <a:schemeClr val="tx2"/>
                    </a:solidFill>
                  </a:rPr>
                  <a:t>Point </a:t>
                </a:r>
                <a:r>
                  <a:rPr lang="en-US" sz="2800" i="1" dirty="0">
                    <a:solidFill>
                      <a:schemeClr val="tx2"/>
                    </a:solidFill>
                  </a:rPr>
                  <a:t>B </a:t>
                </a:r>
                <a:r>
                  <a:rPr lang="en-US" sz="2800" dirty="0">
                    <a:solidFill>
                      <a:schemeClr val="tx2"/>
                    </a:solidFill>
                  </a:rPr>
                  <a:t>weighs twice as much as point </a:t>
                </a:r>
                <a:r>
                  <a:rPr lang="en-US" sz="2800" i="1" dirty="0">
                    <a:solidFill>
                      <a:schemeClr val="tx2"/>
                    </a:solidFill>
                  </a:rPr>
                  <a:t>A</a:t>
                </a:r>
                <a:r>
                  <a:rPr lang="en-US" sz="2800" dirty="0">
                    <a:solidFill>
                      <a:schemeClr val="tx2"/>
                    </a:solidFill>
                  </a:rPr>
                  <a:t>, and point </a:t>
                </a:r>
                <a:r>
                  <a:rPr lang="en-US" sz="2800" i="1" dirty="0">
                    <a:solidFill>
                      <a:schemeClr val="tx2"/>
                    </a:solidFill>
                  </a:rPr>
                  <a:t>C </a:t>
                </a:r>
                <a:r>
                  <a:rPr lang="en-US" sz="2800" dirty="0">
                    <a:solidFill>
                      <a:schemeClr val="tx2"/>
                    </a:solidFill>
                  </a:rPr>
                  <a:t>weighs</a:t>
                </a:r>
                <a:br>
                  <a:rPr lang="en-US" sz="2800" dirty="0">
                    <a:solidFill>
                      <a:schemeClr val="tx2"/>
                    </a:solidFill>
                  </a:rPr>
                </a:br>
                <a:r>
                  <a:rPr lang="en-US" sz="2800" dirty="0">
                    <a:solidFill>
                      <a:schemeClr val="tx2"/>
                    </a:solidFill>
                  </a:rPr>
                  <a:t>    four times as much as point </a:t>
                </a:r>
                <a:r>
                  <a:rPr lang="en-US" sz="2800" i="1" dirty="0">
                    <a:solidFill>
                      <a:schemeClr val="tx2"/>
                    </a:solidFill>
                  </a:rPr>
                  <a:t>A</a:t>
                </a:r>
                <a:r>
                  <a:rPr lang="en-US" sz="2800" dirty="0">
                    <a:solidFill>
                      <a:schemeClr val="tx2"/>
                    </a:solidFill>
                  </a:rPr>
                  <a:t>. </a:t>
                </a:r>
                <a:r>
                  <a:rPr lang="en-US" sz="2800" b="1" dirty="0">
                    <a:solidFill>
                      <a:srgbClr val="FF0000"/>
                    </a:solidFill>
                  </a:rPr>
                  <a:t> </a:t>
                </a:r>
                <a14:m>
                  <m:oMath xmlns:m="http://schemas.openxmlformats.org/officeDocument/2006/math">
                    <m:r>
                      <a:rPr lang="en-US" sz="2800" b="0" i="1" smtClean="0">
                        <a:solidFill>
                          <a:srgbClr val="FF0000"/>
                        </a:solidFill>
                        <a:latin typeface="Cambria Math" panose="02040503050406030204" pitchFamily="18" charset="0"/>
                        <a:ea typeface="Cambria Math" panose="02040503050406030204" pitchFamily="18" charset="0"/>
                      </a:rPr>
                      <m:t>𝑃</m:t>
                    </m:r>
                    <m:r>
                      <a:rPr lang="en-US" sz="2800" b="0" i="0" smtClean="0">
                        <a:solidFill>
                          <a:srgbClr val="FF0000"/>
                        </a:solidFill>
                        <a:latin typeface="Cambria Math" panose="02040503050406030204" pitchFamily="18" charset="0"/>
                        <a:ea typeface="Cambria Math" panose="02040503050406030204" pitchFamily="18" charset="0"/>
                      </a:rPr>
                      <m:t>=</m:t>
                    </m:r>
                    <m:f>
                      <m:fPr>
                        <m:ctrlPr>
                          <a:rPr lang="en-US" sz="2800" i="1">
                            <a:solidFill>
                              <a:srgbClr val="FF0000"/>
                            </a:solidFill>
                            <a:latin typeface="Cambria Math" panose="02040503050406030204" pitchFamily="18" charset="0"/>
                            <a:ea typeface="Cambria Math" panose="02040503050406030204" pitchFamily="18" charset="0"/>
                          </a:rPr>
                        </m:ctrlPr>
                      </m:fPr>
                      <m:num>
                        <m:r>
                          <a:rPr lang="en-US" sz="2800" b="0" i="0" smtClean="0">
                            <a:solidFill>
                              <a:srgbClr val="FF0000"/>
                            </a:solidFill>
                            <a:latin typeface="Cambria Math" panose="02040503050406030204" pitchFamily="18" charset="0"/>
                            <a:ea typeface="Cambria Math" panose="02040503050406030204" pitchFamily="18" charset="0"/>
                          </a:rPr>
                          <m:t>41</m:t>
                        </m:r>
                      </m:num>
                      <m:den>
                        <m:r>
                          <a:rPr lang="en-US" sz="2800" b="0" i="0" smtClean="0">
                            <a:solidFill>
                              <a:srgbClr val="FF0000"/>
                            </a:solidFill>
                            <a:latin typeface="Cambria Math" panose="02040503050406030204" pitchFamily="18" charset="0"/>
                            <a:ea typeface="Cambria Math" panose="02040503050406030204" pitchFamily="18" charset="0"/>
                          </a:rPr>
                          <m:t>7</m:t>
                        </m:r>
                      </m:den>
                    </m:f>
                  </m:oMath>
                </a14:m>
                <a:r>
                  <a:rPr lang="en-US" sz="2800" dirty="0">
                    <a:solidFill>
                      <a:schemeClr val="tx2"/>
                    </a:solidFill>
                    <a:ea typeface="Cambria Math" panose="02040503050406030204" pitchFamily="18" charset="0"/>
                  </a:rPr>
                  <a:t> </a:t>
                </a:r>
              </a:p>
              <a:p>
                <a:endParaRPr lang="en-US" sz="2800" dirty="0">
                  <a:solidFill>
                    <a:schemeClr val="tx2"/>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76282" y="5130369"/>
                <a:ext cx="10399287" cy="1566070"/>
              </a:xfrm>
              <a:prstGeom prst="rect">
                <a:avLst/>
              </a:prstGeom>
              <a:blipFill>
                <a:blip r:embed="rId5"/>
                <a:stretch>
                  <a:fillRect l="-1232" t="-4297"/>
                </a:stretch>
              </a:blipFill>
            </p:spPr>
            <p:txBody>
              <a:bodyPr/>
              <a:lstStyle/>
              <a:p>
                <a:r>
                  <a:rPr lang="en-US">
                    <a:noFill/>
                  </a:rPr>
                  <a:t> </a:t>
                </a:r>
              </a:p>
            </p:txBody>
          </p:sp>
        </mc:Fallback>
      </mc:AlternateContent>
    </p:spTree>
    <p:extLst>
      <p:ext uri="{BB962C8B-B14F-4D97-AF65-F5344CB8AC3E}">
        <p14:creationId xmlns:p14="http://schemas.microsoft.com/office/powerpoint/2010/main" val="174272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9859784"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Locating a Weighted Average on the Coordinate Plane</a:t>
            </a:r>
            <a:endParaRPr lang="en-US" sz="2800" b="0" dirty="0">
              <a:solidFill>
                <a:schemeClr val="tx1"/>
              </a:solidFill>
              <a:latin typeface="+mn-lt"/>
            </a:endParaRPr>
          </a:p>
        </p:txBody>
      </p:sp>
      <p:sp>
        <p:nvSpPr>
          <p:cNvPr id="2" name="Rectangle 1"/>
          <p:cNvSpPr/>
          <p:nvPr/>
        </p:nvSpPr>
        <p:spPr>
          <a:xfrm>
            <a:off x="391884" y="1968981"/>
            <a:ext cx="9915897" cy="1661993"/>
          </a:xfrm>
          <a:prstGeom prst="rect">
            <a:avLst/>
          </a:prstGeom>
        </p:spPr>
        <p:txBody>
          <a:bodyPr wrap="square">
            <a:spAutoFit/>
          </a:bodyPr>
          <a:lstStyle/>
          <a:p>
            <a:pPr marL="2427288" indent="-2427288"/>
            <a:r>
              <a:rPr lang="en-US" sz="2800" b="1" dirty="0"/>
              <a:t>Key Concept: </a:t>
            </a:r>
            <a:r>
              <a:rPr lang="en-US" sz="2800" b="1" dirty="0">
                <a:solidFill>
                  <a:schemeClr val="tx2"/>
                </a:solidFill>
              </a:rPr>
              <a:t>Weighted Average Formula on the Coordinate Plane</a:t>
            </a:r>
            <a:r>
              <a:rPr lang="en-US" sz="2800" b="1" dirty="0"/>
              <a:t>	</a:t>
            </a:r>
          </a:p>
          <a:p>
            <a:endParaRPr lang="en-US" sz="2800" dirty="0">
              <a:solidFill>
                <a:srgbClr val="000000"/>
              </a:solidFill>
              <a:latin typeface="Proxima Nova Semibold"/>
            </a:endParaRPr>
          </a:p>
          <a:p>
            <a:r>
              <a:rPr lang="en-US" b="1" dirty="0">
                <a:solidFill>
                  <a:srgbClr val="FFFFFF"/>
                </a:solidFill>
                <a:latin typeface="Proxima Nova Semibold"/>
              </a:rPr>
              <a:t>KEY CONCEPT • Weighted Average Formula on the Coordinate Plane</a:t>
            </a:r>
            <a:r>
              <a:rPr lang="en-US" dirty="0">
                <a:solidFill>
                  <a:srgbClr val="FFFFFF"/>
                </a:solidFill>
                <a:latin typeface="Proxima Nova Semibold"/>
              </a:rPr>
              <a:t>	</a:t>
            </a:r>
          </a:p>
        </p:txBody>
      </p:sp>
      <mc:AlternateContent xmlns:mc="http://schemas.openxmlformats.org/markup-compatibility/2006" xmlns:a14="http://schemas.microsoft.com/office/drawing/2010/main">
        <mc:Choice Requires="a14">
          <p:sp>
            <p:nvSpPr>
              <p:cNvPr id="4" name="Rectangle 3"/>
              <p:cNvSpPr/>
              <p:nvPr/>
            </p:nvSpPr>
            <p:spPr>
              <a:xfrm>
                <a:off x="445360" y="3255330"/>
                <a:ext cx="6765931" cy="2932021"/>
              </a:xfrm>
              <a:prstGeom prst="rect">
                <a:avLst/>
              </a:prstGeom>
            </p:spPr>
            <p:txBody>
              <a:bodyPr wrap="square">
                <a:spAutoFit/>
              </a:bodyPr>
              <a:lstStyle/>
              <a:p>
                <a:r>
                  <a:rPr lang="en-US" sz="2800" dirty="0">
                    <a:solidFill>
                      <a:schemeClr val="tx2"/>
                    </a:solidFill>
                  </a:rPr>
                  <a:t>If </a:t>
                </a:r>
                <a:r>
                  <a:rPr lang="en-US" sz="2800" i="1" dirty="0">
                    <a:solidFill>
                      <a:schemeClr val="tx2"/>
                    </a:solidFill>
                  </a:rPr>
                  <a:t>A </a:t>
                </a:r>
                <a:r>
                  <a:rPr lang="en-US" sz="2800" dirty="0">
                    <a:solidFill>
                      <a:schemeClr val="tx2"/>
                    </a:solidFill>
                  </a:rPr>
                  <a:t>has coordinates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oMath>
                </a14:m>
                <a:r>
                  <a:rPr lang="en-US" sz="2800" dirty="0">
                    <a:solidFill>
                      <a:schemeClr val="tx2"/>
                    </a:solidFill>
                  </a:rPr>
                  <a:t>,</a:t>
                </a:r>
                <a:r>
                  <a:rPr lang="en-US" sz="2800" i="1" dirty="0">
                    <a:solidFill>
                      <a:schemeClr val="tx2"/>
                    </a:solidFill>
                    <a:latin typeface="Arial" panose="020B0604020202020204" pitchFamily="34" charset="0"/>
                    <a:cs typeface="Arial" panose="020B0604020202020204" pitchFamily="34" charset="0"/>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1</m:t>
                        </m:r>
                      </m:sub>
                    </m:sSub>
                  </m:oMath>
                </a14:m>
                <a:r>
                  <a:rPr lang="en-US" sz="2800" dirty="0">
                    <a:solidFill>
                      <a:schemeClr val="tx2"/>
                    </a:solidFill>
                  </a:rPr>
                  <a:t>), </a:t>
                </a:r>
                <a:r>
                  <a:rPr lang="en-US" sz="2800" i="1" dirty="0">
                    <a:solidFill>
                      <a:schemeClr val="tx2"/>
                    </a:solidFill>
                  </a:rPr>
                  <a:t>B </a:t>
                </a:r>
                <a:r>
                  <a:rPr lang="en-US" sz="2800" dirty="0">
                    <a:solidFill>
                      <a:schemeClr val="tx2"/>
                    </a:solidFill>
                  </a:rPr>
                  <a:t>has coordinates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2</m:t>
                        </m:r>
                      </m:sub>
                    </m:sSub>
                  </m:oMath>
                </a14:m>
                <a:r>
                  <a:rPr lang="en-US" sz="2800" dirty="0">
                    <a:solidFill>
                      <a:schemeClr val="tx2"/>
                    </a:solidFill>
                  </a:rPr>
                  <a:t>,</a:t>
                </a:r>
                <a:r>
                  <a:rPr lang="en-US" sz="2800" i="1" dirty="0">
                    <a:solidFill>
                      <a:schemeClr val="tx2"/>
                    </a:solidFill>
                    <a:latin typeface="Arial" panose="020B0604020202020204" pitchFamily="34" charset="0"/>
                    <a:cs typeface="Arial" panose="020B0604020202020204" pitchFamily="34" charset="0"/>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2</m:t>
                        </m:r>
                      </m:sub>
                    </m:sSub>
                  </m:oMath>
                </a14:m>
                <a:r>
                  <a:rPr lang="en-US" sz="2800" dirty="0">
                    <a:solidFill>
                      <a:schemeClr val="tx2"/>
                    </a:solidFill>
                  </a:rPr>
                  <a:t>), and </a:t>
                </a:r>
                <a:r>
                  <a:rPr lang="en-US" sz="2800" i="1" dirty="0">
                    <a:solidFill>
                      <a:schemeClr val="tx2"/>
                    </a:solidFill>
                  </a:rPr>
                  <a:t>A </a:t>
                </a:r>
                <a:r>
                  <a:rPr lang="en-US" sz="2800" dirty="0">
                    <a:solidFill>
                      <a:schemeClr val="tx2"/>
                    </a:solidFill>
                  </a:rPr>
                  <a:t>and </a:t>
                </a:r>
                <a:r>
                  <a:rPr lang="en-US" sz="2800" i="1" dirty="0">
                    <a:solidFill>
                      <a:schemeClr val="tx2"/>
                    </a:solidFill>
                  </a:rPr>
                  <a:t>B </a:t>
                </a:r>
                <a:r>
                  <a:rPr lang="en-US" sz="2800" dirty="0">
                    <a:solidFill>
                      <a:schemeClr val="tx2"/>
                    </a:solidFill>
                  </a:rPr>
                  <a:t>weigh</a:t>
                </a:r>
                <a:r>
                  <a:rPr lang="pt-BR" sz="2800" dirty="0">
                    <a:solidFill>
                      <a:schemeClr val="tx2"/>
                    </a:solidFill>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oMath>
                </a14:m>
                <a:r>
                  <a:rPr lang="en-US" sz="2800" dirty="0">
                    <a:solidFill>
                      <a:schemeClr val="tx2"/>
                    </a:solidFill>
                  </a:rPr>
                  <a:t> and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2</m:t>
                        </m:r>
                      </m:sub>
                    </m:sSub>
                  </m:oMath>
                </a14:m>
                <a:r>
                  <a:rPr lang="en-US" sz="2800" dirty="0">
                    <a:solidFill>
                      <a:schemeClr val="tx2"/>
                    </a:solidFill>
                  </a:rPr>
                  <a:t>, respectively, then a point </a:t>
                </a:r>
                <a:r>
                  <a:rPr lang="en-US" sz="2800" i="1" dirty="0">
                    <a:solidFill>
                      <a:schemeClr val="tx2"/>
                    </a:solidFill>
                  </a:rPr>
                  <a:t>P </a:t>
                </a:r>
                <a:r>
                  <a:rPr lang="en-US" sz="2800" dirty="0">
                    <a:solidFill>
                      <a:schemeClr val="tx2"/>
                    </a:solidFill>
                  </a:rPr>
                  <a:t>that represents the weighted average of points </a:t>
                </a:r>
                <a:r>
                  <a:rPr lang="en-US" sz="2800" i="1" dirty="0">
                    <a:solidFill>
                      <a:schemeClr val="tx2"/>
                    </a:solidFill>
                  </a:rPr>
                  <a:t>A </a:t>
                </a:r>
                <a:r>
                  <a:rPr lang="en-US" sz="2800" dirty="0">
                    <a:solidFill>
                      <a:schemeClr val="tx2"/>
                    </a:solidFill>
                  </a:rPr>
                  <a:t>and </a:t>
                </a:r>
                <a:r>
                  <a:rPr lang="en-US" sz="2800" i="1" dirty="0">
                    <a:solidFill>
                      <a:schemeClr val="tx2"/>
                    </a:solidFill>
                  </a:rPr>
                  <a:t>B </a:t>
                </a:r>
                <a:r>
                  <a:rPr lang="en-US" sz="2800" dirty="0">
                    <a:solidFill>
                      <a:schemeClr val="tx2"/>
                    </a:solidFill>
                  </a:rPr>
                  <a:t>is located at coordinates </a:t>
                </a:r>
                <a14:m>
                  <m:oMath xmlns:m="http://schemas.openxmlformats.org/officeDocument/2006/math">
                    <m:r>
                      <a:rPr lang="en-US" sz="2800" b="0" i="1" dirty="0" smtClean="0">
                        <a:solidFill>
                          <a:schemeClr val="tx2"/>
                        </a:solidFill>
                        <a:latin typeface="Cambria Math" panose="02040503050406030204" pitchFamily="18" charset="0"/>
                      </a:rPr>
                      <m:t>𝑃</m:t>
                    </m:r>
                    <m:d>
                      <m:dPr>
                        <m:ctrlPr>
                          <a:rPr lang="pt-BR" sz="2800" i="1" dirty="0" smtClean="0">
                            <a:solidFill>
                              <a:schemeClr val="tx2"/>
                            </a:solidFill>
                            <a:latin typeface="Cambria Math" panose="02040503050406030204" pitchFamily="18" charset="0"/>
                          </a:rPr>
                        </m:ctrlPr>
                      </m:dPr>
                      <m:e>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e>
                    </m:d>
                    <m:r>
                      <a:rPr lang="en-US" sz="2800" b="0" i="1" dirty="0" smtClean="0">
                        <a:solidFill>
                          <a:schemeClr val="tx2"/>
                        </a:solidFill>
                        <a:latin typeface="Cambria Math" panose="02040503050406030204" pitchFamily="18" charset="0"/>
                      </a:rPr>
                      <m:t>, </m:t>
                    </m:r>
                    <m:r>
                      <m:rPr>
                        <m:sty m:val="p"/>
                      </m:rPr>
                      <a:rPr lang="en-US" sz="2800" b="0" i="0" dirty="0" smtClean="0">
                        <a:solidFill>
                          <a:schemeClr val="tx2"/>
                        </a:solidFill>
                        <a:latin typeface="Cambria Math" panose="02040503050406030204" pitchFamily="18" charset="0"/>
                      </a:rPr>
                      <m:t>where</m:t>
                    </m:r>
                    <m:r>
                      <a:rPr lang="en-US" sz="2800" b="0" i="0" dirty="0" smtClean="0">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r>
                      <a:rPr lang="en-US" sz="2800" i="1">
                        <a:solidFill>
                          <a:schemeClr val="tx2"/>
                        </a:solidFill>
                        <a:latin typeface="Cambria Math" panose="02040503050406030204" pitchFamily="18" charset="0"/>
                      </a:rPr>
                      <m:t>≥1</m:t>
                    </m:r>
                  </m:oMath>
                </a14:m>
                <a:r>
                  <a:rPr lang="en-US" sz="2800" dirty="0">
                    <a:solidFill>
                      <a:srgbClr val="221E1F"/>
                    </a:solidFill>
                  </a:rPr>
                  <a:t>.	</a:t>
                </a:r>
              </a:p>
            </p:txBody>
          </p:sp>
        </mc:Choice>
        <mc:Fallback xmlns="">
          <p:sp>
            <p:nvSpPr>
              <p:cNvPr id="4" name="Rectangle 3"/>
              <p:cNvSpPr>
                <a:spLocks noRot="1" noChangeAspect="1" noMove="1" noResize="1" noEditPoints="1" noAdjustHandles="1" noChangeArrowheads="1" noChangeShapeType="1" noTextEdit="1"/>
              </p:cNvSpPr>
              <p:nvPr/>
            </p:nvSpPr>
            <p:spPr>
              <a:xfrm>
                <a:off x="445360" y="3255330"/>
                <a:ext cx="6765931" cy="2932021"/>
              </a:xfrm>
              <a:prstGeom prst="rect">
                <a:avLst/>
              </a:prstGeom>
              <a:blipFill>
                <a:blip r:embed="rId3"/>
                <a:stretch>
                  <a:fillRect l="-1802" t="-2079"/>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86F2BC91-5C14-466D-AB35-DD96014EF8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1291" y="3255331"/>
            <a:ext cx="4594186" cy="2932020"/>
          </a:xfrm>
          <a:prstGeom prst="rect">
            <a:avLst/>
          </a:prstGeom>
        </p:spPr>
      </p:pic>
    </p:spTree>
    <p:extLst>
      <p:ext uri="{BB962C8B-B14F-4D97-AF65-F5344CB8AC3E}">
        <p14:creationId xmlns:p14="http://schemas.microsoft.com/office/powerpoint/2010/main" val="390009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9859784"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33175A"/>
                </a:solidFill>
              </a:rPr>
            </a:br>
            <a:r>
              <a:rPr lang="en-US" sz="2800" b="0" dirty="0">
                <a:solidFill>
                  <a:schemeClr val="tx1"/>
                </a:solidFill>
              </a:rPr>
              <a:t>Locating a Weighted Average on the Coordinate Plane</a:t>
            </a:r>
            <a:endParaRPr lang="en-US" sz="2800" b="0" dirty="0">
              <a:solidFill>
                <a:schemeClr val="tx1"/>
              </a:solidFill>
              <a:latin typeface="+mn-lt"/>
            </a:endParaRPr>
          </a:p>
        </p:txBody>
      </p:sp>
      <mc:AlternateContent xmlns:mc="http://schemas.openxmlformats.org/markup-compatibility/2006" xmlns:a14="http://schemas.microsoft.com/office/drawing/2010/main">
        <mc:Choice Requires="a14">
          <p:sp>
            <p:nvSpPr>
              <p:cNvPr id="5" name="Rectangle 4"/>
              <p:cNvSpPr/>
              <p:nvPr/>
            </p:nvSpPr>
            <p:spPr>
              <a:xfrm>
                <a:off x="396851" y="1989630"/>
                <a:ext cx="9214740" cy="2072234"/>
              </a:xfrm>
              <a:prstGeom prst="rect">
                <a:avLst/>
              </a:prstGeom>
            </p:spPr>
            <p:txBody>
              <a:bodyPr wrap="square">
                <a:spAutoFit/>
              </a:bodyPr>
              <a:lstStyle/>
              <a:p>
                <a:r>
                  <a:rPr lang="en-US" sz="2800" dirty="0">
                    <a:solidFill>
                      <a:schemeClr val="tx2"/>
                    </a:solidFill>
                  </a:rPr>
                  <a:t>Similarly, if points </a:t>
                </a:r>
                <a:r>
                  <a:rPr lang="en-US" sz="2800" i="1" dirty="0">
                    <a:solidFill>
                      <a:schemeClr val="tx2"/>
                    </a:solidFill>
                  </a:rPr>
                  <a:t>A</a:t>
                </a:r>
                <a:r>
                  <a:rPr lang="en-US" sz="2800" dirty="0">
                    <a:solidFill>
                      <a:schemeClr val="tx2"/>
                    </a:solidFill>
                  </a:rPr>
                  <a:t>, </a:t>
                </a:r>
                <a:r>
                  <a:rPr lang="en-US" sz="2800" i="1" dirty="0">
                    <a:solidFill>
                      <a:schemeClr val="tx2"/>
                    </a:solidFill>
                  </a:rPr>
                  <a:t>B</a:t>
                </a:r>
                <a:r>
                  <a:rPr lang="en-US" sz="2800" dirty="0">
                    <a:solidFill>
                      <a:schemeClr val="tx2"/>
                    </a:solidFill>
                  </a:rPr>
                  <a:t>, and </a:t>
                </a:r>
                <a:r>
                  <a:rPr lang="en-US" sz="2800" i="1" dirty="0">
                    <a:solidFill>
                      <a:schemeClr val="tx2"/>
                    </a:solidFill>
                  </a:rPr>
                  <a:t>C </a:t>
                </a:r>
                <a:r>
                  <a:rPr lang="en-US" sz="2800" dirty="0">
                    <a:solidFill>
                      <a:schemeClr val="tx2"/>
                    </a:solidFill>
                  </a:rPr>
                  <a:t>have coordinates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oMath>
                </a14:m>
                <a:r>
                  <a:rPr lang="en-US" sz="2800" dirty="0">
                    <a:solidFill>
                      <a:schemeClr val="tx2"/>
                    </a:solidFill>
                  </a:rPr>
                  <a:t>,</a:t>
                </a:r>
                <a:r>
                  <a:rPr lang="en-US" sz="2800" dirty="0">
                    <a:solidFill>
                      <a:schemeClr val="tx2"/>
                    </a:solidFill>
                    <a:latin typeface="Arial" panose="020B0604020202020204" pitchFamily="34" charset="0"/>
                    <a:cs typeface="Arial" panose="020B0604020202020204" pitchFamily="34" charset="0"/>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1</m:t>
                        </m:r>
                      </m:sub>
                    </m:sSub>
                  </m:oMath>
                </a14:m>
                <a:r>
                  <a:rPr lang="en-US" sz="2800" dirty="0">
                    <a:solidFill>
                      <a:schemeClr val="tx2"/>
                    </a:solidFill>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oMath>
                </a14:m>
                <a:r>
                  <a:rPr lang="en-US" sz="2800" dirty="0">
                    <a:solidFill>
                      <a:schemeClr val="tx2"/>
                    </a:solidFill>
                  </a:rPr>
                  <a:t>,</a:t>
                </a:r>
                <a:r>
                  <a:rPr lang="en-US" sz="2800" dirty="0">
                    <a:solidFill>
                      <a:schemeClr val="tx2"/>
                    </a:solidFill>
                    <a:latin typeface="Arial" panose="020B0604020202020204" pitchFamily="34" charset="0"/>
                    <a:cs typeface="Arial" panose="020B0604020202020204" pitchFamily="34" charset="0"/>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2</m:t>
                        </m:r>
                      </m:sub>
                    </m:sSub>
                  </m:oMath>
                </a14:m>
                <a:r>
                  <a:rPr lang="en-US" sz="2800" dirty="0">
                    <a:solidFill>
                      <a:schemeClr val="tx2"/>
                    </a:solidFill>
                  </a:rPr>
                  <a:t>), and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b="0" i="1" smtClean="0">
                            <a:solidFill>
                              <a:schemeClr val="tx2"/>
                            </a:solidFill>
                            <a:latin typeface="Cambria Math" panose="02040503050406030204" pitchFamily="18" charset="0"/>
                          </a:rPr>
                          <m:t>3</m:t>
                        </m:r>
                      </m:sub>
                    </m:sSub>
                  </m:oMath>
                </a14:m>
                <a:r>
                  <a:rPr lang="en-US" sz="2800" dirty="0">
                    <a:solidFill>
                      <a:schemeClr val="tx2"/>
                    </a:solidFill>
                  </a:rPr>
                  <a:t>,</a:t>
                </a:r>
                <a:r>
                  <a:rPr lang="en-US" sz="2800" dirty="0">
                    <a:solidFill>
                      <a:schemeClr val="tx2"/>
                    </a:solidFill>
                    <a:latin typeface="Arial" panose="020B0604020202020204" pitchFamily="34" charset="0"/>
                    <a:cs typeface="Arial" panose="020B0604020202020204" pitchFamily="34" charset="0"/>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𝑦</m:t>
                        </m:r>
                      </m:e>
                      <m:sub>
                        <m:r>
                          <a:rPr lang="en-US" sz="2800" b="0" i="1" smtClean="0">
                            <a:solidFill>
                              <a:schemeClr val="tx2"/>
                            </a:solidFill>
                            <a:latin typeface="Cambria Math" panose="02040503050406030204" pitchFamily="18" charset="0"/>
                          </a:rPr>
                          <m:t>3</m:t>
                        </m:r>
                      </m:sub>
                    </m:sSub>
                  </m:oMath>
                </a14:m>
                <a:r>
                  <a:rPr lang="en-US" sz="2800" dirty="0">
                    <a:solidFill>
                      <a:schemeClr val="tx2"/>
                    </a:solidFill>
                  </a:rPr>
                  <a:t>), and weigh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oMath>
                </a14:m>
                <a:r>
                  <a:rPr lang="en-US" sz="2800" dirty="0">
                    <a:solidFill>
                      <a:schemeClr val="tx2"/>
                    </a:solidFill>
                  </a:rPr>
                  <a:t>,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2</m:t>
                        </m:r>
                      </m:sub>
                    </m:sSub>
                  </m:oMath>
                </a14:m>
                <a:r>
                  <a:rPr lang="en-US" sz="2800" dirty="0">
                    <a:solidFill>
                      <a:schemeClr val="tx2"/>
                    </a:solidFill>
                  </a:rPr>
                  <a:t>, and </a:t>
                </a:r>
                <a14:m>
                  <m:oMath xmlns:m="http://schemas.openxmlformats.org/officeDocument/2006/math">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b="0" i="1" smtClean="0">
                            <a:solidFill>
                              <a:schemeClr val="tx2"/>
                            </a:solidFill>
                            <a:latin typeface="Cambria Math" panose="02040503050406030204" pitchFamily="18" charset="0"/>
                          </a:rPr>
                          <m:t>3</m:t>
                        </m:r>
                      </m:sub>
                    </m:sSub>
                  </m:oMath>
                </a14:m>
                <a:r>
                  <a:rPr lang="en-US" sz="2800" dirty="0">
                    <a:solidFill>
                      <a:schemeClr val="tx2"/>
                    </a:solidFill>
                  </a:rPr>
                  <a:t>, respectively, then point </a:t>
                </a:r>
                <a:r>
                  <a:rPr lang="en-US" sz="2800" i="1" dirty="0">
                    <a:solidFill>
                      <a:schemeClr val="tx2"/>
                    </a:solidFill>
                  </a:rPr>
                  <a:t>P </a:t>
                </a:r>
                <a:r>
                  <a:rPr lang="en-US" sz="2800" dirty="0">
                    <a:solidFill>
                      <a:schemeClr val="tx2"/>
                    </a:solidFill>
                  </a:rPr>
                  <a:t>has coordinates </a:t>
                </a:r>
                <a14:m>
                  <m:oMath xmlns:m="http://schemas.openxmlformats.org/officeDocument/2006/math">
                    <m:r>
                      <a:rPr lang="en-US" sz="2800" i="1" dirty="0" smtClean="0">
                        <a:solidFill>
                          <a:schemeClr val="tx2"/>
                        </a:solidFill>
                        <a:latin typeface="Cambria Math" panose="02040503050406030204" pitchFamily="18" charset="0"/>
                      </a:rPr>
                      <m:t>𝑃</m:t>
                    </m:r>
                    <m:d>
                      <m:dPr>
                        <m:ctrlPr>
                          <a:rPr lang="pt-BR" sz="2800" i="1" dirty="0">
                            <a:solidFill>
                              <a:schemeClr val="tx2"/>
                            </a:solidFill>
                            <a:latin typeface="Cambria Math" panose="02040503050406030204" pitchFamily="18" charset="0"/>
                          </a:rPr>
                        </m:ctrlPr>
                      </m:dPr>
                      <m:e>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3</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den>
                        </m:f>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2</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3</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den>
                        </m:f>
                      </m:e>
                    </m:d>
                  </m:oMath>
                </a14:m>
                <a:r>
                  <a:rPr lang="en-US" sz="2800" dirty="0">
                    <a:solidFill>
                      <a:schemeClr val="tx2"/>
                    </a:solidFill>
                  </a:rPr>
                  <a:t>, </a:t>
                </a:r>
                <a14:m>
                  <m:oMath xmlns:m="http://schemas.openxmlformats.org/officeDocument/2006/math">
                    <m:r>
                      <m:rPr>
                        <m:sty m:val="p"/>
                      </m:rPr>
                      <a:rPr lang="en-US" sz="2800" dirty="0">
                        <a:solidFill>
                          <a:schemeClr val="tx2"/>
                        </a:solidFill>
                        <a:latin typeface="Cambria Math" panose="02040503050406030204" pitchFamily="18" charset="0"/>
                      </a:rPr>
                      <m:t>where</m:t>
                    </m:r>
                    <m:r>
                      <a:rPr lang="en-US" sz="2800" dirty="0">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r>
                      <a:rPr lang="en-US" sz="2800" i="1">
                        <a:solidFill>
                          <a:schemeClr val="tx2"/>
                        </a:solidFill>
                        <a:latin typeface="Cambria Math" panose="02040503050406030204" pitchFamily="18" charset="0"/>
                      </a:rPr>
                      <m:t>≥1.</m:t>
                    </m:r>
                  </m:oMath>
                </a14:m>
                <a:r>
                  <a:rPr lang="en-US" sz="2800" dirty="0">
                    <a:solidFill>
                      <a:schemeClr val="tx2"/>
                    </a:solidFill>
                  </a:rPr>
                  <a:t>  </a:t>
                </a:r>
                <a:r>
                  <a:rPr lang="en-US" dirty="0">
                    <a:solidFill>
                      <a:srgbClr val="221E1F"/>
                    </a:solidFill>
                  </a:rPr>
                  <a:t>	</a:t>
                </a:r>
              </a:p>
            </p:txBody>
          </p:sp>
        </mc:Choice>
        <mc:Fallback xmlns="">
          <p:sp>
            <p:nvSpPr>
              <p:cNvPr id="5" name="Rectangle 4"/>
              <p:cNvSpPr>
                <a:spLocks noRot="1" noChangeAspect="1" noMove="1" noResize="1" noEditPoints="1" noAdjustHandles="1" noChangeArrowheads="1" noChangeShapeType="1" noTextEdit="1"/>
              </p:cNvSpPr>
              <p:nvPr/>
            </p:nvSpPr>
            <p:spPr>
              <a:xfrm>
                <a:off x="396851" y="1989630"/>
                <a:ext cx="9214740" cy="2072234"/>
              </a:xfrm>
              <a:prstGeom prst="rect">
                <a:avLst/>
              </a:prstGeom>
              <a:blipFill>
                <a:blip r:embed="rId2"/>
                <a:stretch>
                  <a:fillRect l="-1323" t="-2941"/>
                </a:stretch>
              </a:blipFill>
            </p:spPr>
            <p:txBody>
              <a:bodyPr/>
              <a:lstStyle/>
              <a:p>
                <a:r>
                  <a:rPr lang="en-US">
                    <a:noFill/>
                  </a:rPr>
                  <a:t> </a:t>
                </a:r>
              </a:p>
            </p:txBody>
          </p:sp>
        </mc:Fallback>
      </mc:AlternateContent>
    </p:spTree>
    <p:extLst>
      <p:ext uri="{BB962C8B-B14F-4D97-AF65-F5344CB8AC3E}">
        <p14:creationId xmlns:p14="http://schemas.microsoft.com/office/powerpoint/2010/main" val="1302542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Find a Weighted Average on the Coordinate Plane</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999815"/>
            <a:ext cx="7700717" cy="350416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coordinates of </a:t>
            </a:r>
            <a:r>
              <a:rPr lang="en-US" sz="2800" b="1" i="1" dirty="0">
                <a:solidFill>
                  <a:schemeClr val="tx1"/>
                </a:solidFill>
              </a:rPr>
              <a:t>P </a:t>
            </a:r>
            <a:r>
              <a:rPr lang="en-US" sz="2800" b="1" dirty="0">
                <a:solidFill>
                  <a:schemeClr val="tx1"/>
                </a:solidFill>
              </a:rPr>
              <a:t>that represent the weighted average of each set of points based on the given conditions. </a:t>
            </a:r>
          </a:p>
          <a:p>
            <a:r>
              <a:rPr lang="en-US" sz="2800" b="1" dirty="0">
                <a:solidFill>
                  <a:schemeClr val="tx1"/>
                </a:solidFill>
              </a:rPr>
              <a:t>a. Point</a:t>
            </a:r>
            <a:r>
              <a:rPr lang="en-US" sz="2800" dirty="0">
                <a:solidFill>
                  <a:schemeClr val="tx1"/>
                </a:solidFill>
              </a:rPr>
              <a:t> </a:t>
            </a:r>
            <a:r>
              <a:rPr lang="en-US" sz="2800" b="1" i="1" dirty="0">
                <a:solidFill>
                  <a:schemeClr val="tx1"/>
                </a:solidFill>
              </a:rPr>
              <a:t>D </a:t>
            </a:r>
            <a:r>
              <a:rPr lang="en-US" sz="2800" b="1" dirty="0">
                <a:solidFill>
                  <a:schemeClr val="tx1"/>
                </a:solidFill>
              </a:rPr>
              <a:t>weighs twice as much as point </a:t>
            </a:r>
            <a:r>
              <a:rPr lang="en-US" sz="2800" b="1" i="1" dirty="0">
                <a:solidFill>
                  <a:schemeClr val="tx1"/>
                </a:solidFill>
              </a:rPr>
              <a:t>E</a:t>
            </a:r>
            <a:r>
              <a:rPr lang="en-US" sz="2800" b="1" dirty="0">
                <a:solidFill>
                  <a:schemeClr val="tx1"/>
                </a:solidFill>
              </a:rPr>
              <a:t>.</a:t>
            </a:r>
          </a:p>
          <a:p>
            <a:pPr marL="439738" indent="-439738"/>
            <a:r>
              <a:rPr lang="en-US" sz="2800" b="1" dirty="0">
                <a:solidFill>
                  <a:schemeClr val="tx1"/>
                </a:solidFill>
              </a:rPr>
              <a:t>b. Point</a:t>
            </a:r>
            <a:r>
              <a:rPr lang="en-US" sz="2800" dirty="0">
                <a:solidFill>
                  <a:schemeClr val="tx1"/>
                </a:solidFill>
              </a:rPr>
              <a:t> </a:t>
            </a:r>
            <a:r>
              <a:rPr lang="en-US" sz="2800" b="1" i="1" dirty="0">
                <a:solidFill>
                  <a:schemeClr val="tx1"/>
                </a:solidFill>
              </a:rPr>
              <a:t>E </a:t>
            </a:r>
            <a:r>
              <a:rPr lang="en-US" sz="2800" b="1" dirty="0">
                <a:solidFill>
                  <a:schemeClr val="tx1"/>
                </a:solidFill>
              </a:rPr>
              <a:t>weighs twice as much as point </a:t>
            </a:r>
            <a:r>
              <a:rPr lang="en-US" sz="2800" b="1" i="1" dirty="0">
                <a:solidFill>
                  <a:schemeClr val="tx1"/>
                </a:solidFill>
              </a:rPr>
              <a:t>F</a:t>
            </a:r>
            <a:r>
              <a:rPr lang="en-US" sz="2800" b="1" dirty="0">
                <a:solidFill>
                  <a:schemeClr val="tx1"/>
                </a:solidFill>
              </a:rPr>
              <a:t>, and point </a:t>
            </a:r>
            <a:r>
              <a:rPr lang="en-US" sz="2800" b="1" i="1" dirty="0">
                <a:solidFill>
                  <a:schemeClr val="tx1"/>
                </a:solidFill>
              </a:rPr>
              <a:t>D </a:t>
            </a:r>
            <a:r>
              <a:rPr lang="en-US" sz="2800" b="1" dirty="0">
                <a:solidFill>
                  <a:schemeClr val="tx1"/>
                </a:solidFill>
              </a:rPr>
              <a:t>weighs three times as much as point </a:t>
            </a:r>
            <a:r>
              <a:rPr lang="en-US" sz="2800" b="1" i="1" dirty="0">
                <a:solidFill>
                  <a:schemeClr val="tx1"/>
                </a:solidFill>
              </a:rPr>
              <a:t>F</a:t>
            </a:r>
            <a:r>
              <a:rPr lang="en-US" sz="2800" b="1" dirty="0">
                <a:solidFill>
                  <a:schemeClr val="tx1"/>
                </a:solidFill>
              </a:rPr>
              <a:t>.</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3463" y="1999815"/>
            <a:ext cx="3545075" cy="3508018"/>
          </a:xfrm>
          <a:prstGeom prst="rect">
            <a:avLst/>
          </a:prstGeom>
        </p:spPr>
      </p:pic>
    </p:spTree>
    <p:extLst>
      <p:ext uri="{BB962C8B-B14F-4D97-AF65-F5344CB8AC3E}">
        <p14:creationId xmlns:p14="http://schemas.microsoft.com/office/powerpoint/2010/main" val="1900770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3B444D6E-B0F7-6C42-A572-7680D7C7EF9B}"/>
                  </a:ext>
                </a:extLst>
              </p:cNvPr>
              <p:cNvSpPr txBox="1"/>
              <p:nvPr/>
            </p:nvSpPr>
            <p:spPr>
              <a:xfrm>
                <a:off x="454710" y="1491169"/>
                <a:ext cx="11519575" cy="4500335"/>
              </a:xfrm>
              <a:prstGeom prst="rect">
                <a:avLst/>
              </a:prstGeom>
              <a:noFill/>
            </p:spPr>
            <p:txBody>
              <a:bodyPr wrap="square" rtlCol="0">
                <a:spAutoFit/>
              </a:bodyPr>
              <a:lstStyle/>
              <a:p>
                <a:pPr>
                  <a:spcBef>
                    <a:spcPts val="1200"/>
                  </a:spcBef>
                </a:pPr>
                <a:r>
                  <a:rPr lang="en-US" sz="2800" b="1" dirty="0"/>
                  <a:t>Find the mean of each data set. </a:t>
                </a:r>
                <a:endParaRPr lang="en-US" sz="2800" dirty="0"/>
              </a:p>
              <a:p>
                <a:pPr>
                  <a:spcBef>
                    <a:spcPts val="1200"/>
                  </a:spcBef>
                </a:pPr>
                <a:r>
                  <a:rPr lang="en-US" sz="2800" b="1" dirty="0">
                    <a:latin typeface="Proxima Nova" panose="02000506030000020004" pitchFamily="50" charset="0"/>
                  </a:rPr>
                  <a:t>1.</a:t>
                </a:r>
                <a:r>
                  <a:rPr lang="en-US" sz="2800" b="1" dirty="0"/>
                  <a:t>  </a:t>
                </a:r>
                <a:r>
                  <a:rPr lang="en-US" sz="2800" dirty="0">
                    <a:solidFill>
                      <a:schemeClr val="tx2"/>
                    </a:solidFill>
                  </a:rPr>
                  <a:t>4, 6, 9, 2, 5, 3, 6 </a:t>
                </a:r>
                <a:endParaRPr lang="en-US" sz="2800" b="1" dirty="0">
                  <a:solidFill>
                    <a:srgbClr val="FF0000"/>
                  </a:solidFill>
                </a:endParaRPr>
              </a:p>
              <a:p>
                <a:pPr>
                  <a:spcBef>
                    <a:spcPts val="1200"/>
                  </a:spcBef>
                </a:pPr>
                <a:r>
                  <a:rPr lang="en-US" sz="2800" b="1" dirty="0">
                    <a:latin typeface="Proxima Nova" panose="02000506030000020004" pitchFamily="50" charset="0"/>
                  </a:rPr>
                  <a:t>2.</a:t>
                </a:r>
                <a:r>
                  <a:rPr lang="en-US" sz="2800" b="1" dirty="0"/>
                  <a:t>  </a:t>
                </a:r>
                <a:r>
                  <a:rPr lang="en-US" sz="2800" dirty="0">
                    <a:solidFill>
                      <a:schemeClr val="tx2"/>
                    </a:solidFill>
                  </a:rPr>
                  <a:t>34, 52, 67, 44, 50 </a:t>
                </a:r>
                <a:endParaRPr lang="en-US" sz="2800" b="1" dirty="0">
                  <a:solidFill>
                    <a:srgbClr val="FF0000"/>
                  </a:solidFill>
                </a:endParaRPr>
              </a:p>
              <a:p>
                <a:pPr marL="536575" indent="-536575">
                  <a:spcBef>
                    <a:spcPts val="1200"/>
                  </a:spcBef>
                </a:pPr>
                <a:r>
                  <a:rPr lang="en-US" sz="2800" b="1" dirty="0">
                    <a:latin typeface="Proxima Nova" panose="02000506030000020004" pitchFamily="50" charset="0"/>
                  </a:rPr>
                  <a:t>3.</a:t>
                </a:r>
                <a:r>
                  <a:rPr lang="en-US" sz="2800" b="1" dirty="0"/>
                  <a:t> </a:t>
                </a:r>
                <a:r>
                  <a:rPr lang="en-US" sz="2800" dirty="0">
                    <a:solidFill>
                      <a:schemeClr val="tx2"/>
                    </a:solidFill>
                    <a:latin typeface="Arial" panose="020B0604020202020204" pitchFamily="34" charset="0"/>
                    <a:cs typeface="Arial" panose="020B0604020202020204" pitchFamily="34" charset="0"/>
                  </a:rPr>
                  <a:t>−</a:t>
                </a:r>
                <a:r>
                  <a:rPr lang="en-US" sz="2800" dirty="0">
                    <a:solidFill>
                      <a:schemeClr val="tx2"/>
                    </a:solidFill>
                  </a:rPr>
                  <a:t>8, 17, </a:t>
                </a:r>
                <a:r>
                  <a:rPr lang="en-US" sz="2800" dirty="0">
                    <a:solidFill>
                      <a:schemeClr val="tx2"/>
                    </a:solidFill>
                    <a:latin typeface="Arial" panose="020B0604020202020204" pitchFamily="34" charset="0"/>
                    <a:cs typeface="Arial" panose="020B0604020202020204" pitchFamily="34" charset="0"/>
                  </a:rPr>
                  <a:t>−</a:t>
                </a:r>
                <a:r>
                  <a:rPr lang="en-US" sz="2800" dirty="0">
                    <a:solidFill>
                      <a:schemeClr val="tx2"/>
                    </a:solidFill>
                  </a:rPr>
                  <a:t>3, 24, 14,</a:t>
                </a:r>
                <a:r>
                  <a:rPr lang="en-US" sz="2800" dirty="0">
                    <a:solidFill>
                      <a:schemeClr val="tx2"/>
                    </a:solidFill>
                    <a:latin typeface="Cambria Math" panose="02040503050406030204" pitchFamily="18" charset="0"/>
                    <a:ea typeface="Cambria Math" panose="02040503050406030204" pitchFamily="18" charset="0"/>
                  </a:rPr>
                  <a:t> </a:t>
                </a:r>
                <a:r>
                  <a:rPr lang="en-US" sz="2800" dirty="0">
                    <a:solidFill>
                      <a:schemeClr val="tx2"/>
                    </a:solidFill>
                    <a:latin typeface="Arial" panose="020B0604020202020204" pitchFamily="34" charset="0"/>
                    <a:cs typeface="Arial" panose="020B0604020202020204" pitchFamily="34" charset="0"/>
                  </a:rPr>
                  <a:t>−</a:t>
                </a:r>
                <a:r>
                  <a:rPr lang="en-US" sz="2800" dirty="0">
                    <a:solidFill>
                      <a:schemeClr val="tx2"/>
                    </a:solidFill>
                  </a:rPr>
                  <a:t>12</a:t>
                </a:r>
                <a:endParaRPr lang="en-US" sz="2800" b="1" dirty="0">
                  <a:solidFill>
                    <a:schemeClr val="tx2"/>
                  </a:solidFill>
                </a:endParaRPr>
              </a:p>
              <a:p>
                <a:pPr marL="536575" indent="-536575">
                  <a:spcBef>
                    <a:spcPts val="1200"/>
                  </a:spcBef>
                </a:pPr>
                <a:r>
                  <a:rPr lang="en-US" sz="2800" b="1" dirty="0">
                    <a:latin typeface="Proxima Nova" panose="02000506030000020004" pitchFamily="50" charset="0"/>
                  </a:rPr>
                  <a:t>4.</a:t>
                </a:r>
                <a:r>
                  <a:rPr lang="en-US" sz="2800" b="1" dirty="0"/>
                  <a:t>  </a:t>
                </a:r>
                <a14:m>
                  <m:oMath xmlns:m="http://schemas.openxmlformats.org/officeDocument/2006/math">
                    <m:f>
                      <m:fPr>
                        <m:ctrlPr>
                          <a:rPr lang="en-US" sz="2800" i="1" smtClean="0">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2</m:t>
                        </m:r>
                      </m:den>
                    </m:f>
                  </m:oMath>
                </a14:m>
                <a:r>
                  <a:rPr lang="en-US" sz="2800" dirty="0">
                    <a:solidFill>
                      <a:schemeClr val="tx2"/>
                    </a:solidFill>
                  </a:rPr>
                  <a:t>, </a:t>
                </a:r>
                <a14:m>
                  <m:oMath xmlns:m="http://schemas.openxmlformats.org/officeDocument/2006/math">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7</m:t>
                        </m:r>
                      </m:num>
                      <m:den>
                        <m:r>
                          <a:rPr lang="en-US" sz="2800" b="0" i="1" smtClean="0">
                            <a:solidFill>
                              <a:schemeClr val="tx2"/>
                            </a:solidFill>
                            <a:latin typeface="Cambria Math" panose="02040503050406030204" pitchFamily="18" charset="0"/>
                          </a:rPr>
                          <m:t>10</m:t>
                        </m:r>
                      </m:den>
                    </m:f>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num>
                      <m:den>
                        <m:r>
                          <a:rPr lang="en-US" sz="2800" b="0" i="1" smtClean="0">
                            <a:solidFill>
                              <a:schemeClr val="tx2"/>
                            </a:solidFill>
                            <a:latin typeface="Cambria Math" panose="02040503050406030204" pitchFamily="18" charset="0"/>
                          </a:rPr>
                          <m:t>4</m:t>
                        </m:r>
                      </m:den>
                    </m:f>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9</m:t>
                        </m:r>
                      </m:num>
                      <m:den>
                        <m:r>
                          <a:rPr lang="en-US" sz="2800" b="0" i="1" smtClean="0">
                            <a:solidFill>
                              <a:schemeClr val="tx2"/>
                            </a:solidFill>
                            <a:latin typeface="Cambria Math" panose="02040503050406030204" pitchFamily="18" charset="0"/>
                          </a:rPr>
                          <m:t>10</m:t>
                        </m:r>
                      </m:den>
                    </m:f>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a:solidFill>
                              <a:schemeClr val="tx2"/>
                            </a:solidFill>
                            <a:latin typeface="Cambria Math" panose="02040503050406030204" pitchFamily="18" charset="0"/>
                          </a:rPr>
                          <m:t>1</m:t>
                        </m:r>
                      </m:num>
                      <m:den>
                        <m:r>
                          <a:rPr lang="en-US" sz="2800" b="0" i="1" smtClean="0">
                            <a:solidFill>
                              <a:schemeClr val="tx2"/>
                            </a:solidFill>
                            <a:latin typeface="Cambria Math" panose="02040503050406030204" pitchFamily="18" charset="0"/>
                          </a:rPr>
                          <m:t>4</m:t>
                        </m:r>
                      </m:den>
                    </m:f>
                  </m:oMath>
                </a14:m>
                <a:endParaRPr lang="en-US" sz="2800" dirty="0"/>
              </a:p>
              <a:p>
                <a:pPr>
                  <a:spcBef>
                    <a:spcPts val="1200"/>
                  </a:spcBef>
                </a:pPr>
                <a:r>
                  <a:rPr lang="en-US" sz="2800" b="1" dirty="0">
                    <a:latin typeface="Proxima Nova" panose="02000506030000020004" pitchFamily="50" charset="0"/>
                  </a:rPr>
                  <a:t>5.</a:t>
                </a:r>
                <a:r>
                  <a:rPr lang="en-US" sz="2800" b="1" dirty="0"/>
                  <a:t> TEST SCORES </a:t>
                </a:r>
                <a:r>
                  <a:rPr lang="en-US" sz="2800" dirty="0">
                    <a:solidFill>
                      <a:schemeClr val="tx2"/>
                    </a:solidFill>
                  </a:rPr>
                  <a:t>Benjamin’s test scores for the quarter so far are 78, </a:t>
                </a:r>
                <a:br>
                  <a:rPr lang="en-US" sz="2800" dirty="0">
                    <a:solidFill>
                      <a:schemeClr val="tx2"/>
                    </a:solidFill>
                  </a:rPr>
                </a:br>
                <a:r>
                  <a:rPr lang="en-US" sz="2800" dirty="0">
                    <a:solidFill>
                      <a:schemeClr val="tx2"/>
                    </a:solidFill>
                  </a:rPr>
                  <a:t>     82, 95, and 88. What does he need to score on the fifth test of the </a:t>
                </a:r>
                <a:br>
                  <a:rPr lang="en-US" sz="2800" dirty="0">
                    <a:solidFill>
                      <a:schemeClr val="tx2"/>
                    </a:solidFill>
                  </a:rPr>
                </a:br>
                <a:r>
                  <a:rPr lang="en-US" sz="2800" dirty="0">
                    <a:solidFill>
                      <a:schemeClr val="tx2"/>
                    </a:solidFill>
                  </a:rPr>
                  <a:t>     quarter in order to have an average test score of 87?</a:t>
                </a:r>
                <a:endParaRPr lang="en-US" sz="2800" b="1" dirty="0">
                  <a:solidFill>
                    <a:srgbClr val="FF0000"/>
                  </a:solidFill>
                </a:endParaRPr>
              </a:p>
            </p:txBody>
          </p:sp>
        </mc:Choice>
        <mc:Fallback xmlns="">
          <p:sp>
            <p:nvSpPr>
              <p:cNvPr id="2" name="TextBox 1">
                <a:extLst>
                  <a:ext uri="{FF2B5EF4-FFF2-40B4-BE49-F238E27FC236}">
                    <a16:creationId xmlns:a16="http://schemas.microsoft.com/office/drawing/2014/main" id="{3B444D6E-B0F7-6C42-A572-7680D7C7EF9B}"/>
                  </a:ext>
                </a:extLst>
              </p:cNvPr>
              <p:cNvSpPr txBox="1">
                <a:spLocks noRot="1" noChangeAspect="1" noMove="1" noResize="1" noEditPoints="1" noAdjustHandles="1" noChangeArrowheads="1" noChangeShapeType="1" noTextEdit="1"/>
              </p:cNvSpPr>
              <p:nvPr/>
            </p:nvSpPr>
            <p:spPr>
              <a:xfrm>
                <a:off x="454710" y="1491169"/>
                <a:ext cx="11519575" cy="4500335"/>
              </a:xfrm>
              <a:prstGeom prst="rect">
                <a:avLst/>
              </a:prstGeom>
              <a:blipFill>
                <a:blip r:embed="rId3"/>
                <a:stretch>
                  <a:fillRect l="-1112" t="-1491" b="-2575"/>
                </a:stretch>
              </a:blipFill>
            </p:spPr>
            <p:txBody>
              <a:bodyPr/>
              <a:lstStyle/>
              <a:p>
                <a:r>
                  <a:rPr lang="en-US">
                    <a:noFill/>
                  </a:rPr>
                  <a:t> </a:t>
                </a:r>
              </a:p>
            </p:txBody>
          </p:sp>
        </mc:Fallback>
      </mc:AlternateContent>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spTree>
    <p:extLst>
      <p:ext uri="{BB962C8B-B14F-4D97-AF65-F5344CB8AC3E}">
        <p14:creationId xmlns:p14="http://schemas.microsoft.com/office/powerpoint/2010/main" val="2020675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Find a Weighted Average on the Coordinate Plane</a:t>
            </a:r>
          </a:p>
        </p:txBody>
      </p:sp>
      <mc:AlternateContent xmlns:mc="http://schemas.openxmlformats.org/markup-compatibility/2006" xmlns:a14="http://schemas.microsoft.com/office/drawing/2010/main">
        <mc:Choice Requires="a14">
          <p:graphicFrame>
            <p:nvGraphicFramePr>
              <p:cNvPr id="6" name="Table 5"/>
              <p:cNvGraphicFramePr>
                <a:graphicFrameLocks noGrp="1"/>
              </p:cNvGraphicFramePr>
              <p:nvPr>
                <p:extLst>
                  <p:ext uri="{D42A27DB-BD31-4B8C-83A1-F6EECF244321}">
                    <p14:modId xmlns:p14="http://schemas.microsoft.com/office/powerpoint/2010/main" val="3008345754"/>
                  </p:ext>
                </p:extLst>
              </p:nvPr>
            </p:nvGraphicFramePr>
            <p:xfrm>
              <a:off x="459872" y="2349112"/>
              <a:ext cx="10121042" cy="3218095"/>
            </p:xfrm>
            <a:graphic>
              <a:graphicData uri="http://schemas.openxmlformats.org/drawingml/2006/table">
                <a:tbl>
                  <a:tblPr firstRow="1" bandRow="1">
                    <a:tableStyleId>{5C22544A-7EE6-4342-B048-85BDC9FD1C3A}</a:tableStyleId>
                  </a:tblPr>
                  <a:tblGrid>
                    <a:gridCol w="5882871">
                      <a:extLst>
                        <a:ext uri="{9D8B030D-6E8A-4147-A177-3AD203B41FA5}">
                          <a16:colId xmlns:a16="http://schemas.microsoft.com/office/drawing/2014/main" val="2644729539"/>
                        </a:ext>
                      </a:extLst>
                    </a:gridCol>
                    <a:gridCol w="4238171">
                      <a:extLst>
                        <a:ext uri="{9D8B030D-6E8A-4147-A177-3AD203B41FA5}">
                          <a16:colId xmlns:a16="http://schemas.microsoft.com/office/drawing/2014/main" val="1673410878"/>
                        </a:ext>
                      </a:extLst>
                    </a:gridCol>
                  </a:tblGrid>
                  <a:tr h="1098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m:rPr>
                                    <m:nor/>
                                  </m:rPr>
                                  <a:rPr lang="en-US" sz="2800" b="1" i="0" smtClean="0">
                                    <a:solidFill>
                                      <a:schemeClr val="tx2"/>
                                    </a:solidFill>
                                    <a:latin typeface="Cambria Math" panose="02040503050406030204" pitchFamily="18" charset="0"/>
                                  </a:rPr>
                                  <m:t> = </m:t>
                                </m:r>
                                <m:d>
                                  <m:dPr>
                                    <m:ctrlPr>
                                      <a:rPr lang="pt-BR" sz="2800" i="1" dirty="0" smtClean="0">
                                        <a:solidFill>
                                          <a:schemeClr val="tx2"/>
                                        </a:solidFill>
                                        <a:latin typeface="Cambria Math" panose="02040503050406030204" pitchFamily="18" charset="0"/>
                                      </a:rPr>
                                    </m:ctrlPr>
                                  </m:dPr>
                                  <m:e>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r>
                                      <a:rPr lang="en-US" sz="2800" b="1"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e>
                                </m:d>
                              </m:oMath>
                            </m:oMathPara>
                          </a14:m>
                          <a:endParaRPr lang="en-US" sz="2800" dirty="0">
                            <a:solidFill>
                              <a:schemeClr val="tx2"/>
                            </a:solidFill>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Weighted Avg. Formula</a:t>
                          </a:r>
                          <a:endParaRPr lang="en-US" sz="2800" dirty="0">
                            <a:solidFill>
                              <a:srgbClr val="0070C0"/>
                            </a:solidFill>
                            <a:latin typeface="+mn-lt"/>
                          </a:endParaRPr>
                        </a:p>
                      </a:txBody>
                      <a:tcPr anchor="ctr">
                        <a:solidFill>
                          <a:schemeClr val="bg1"/>
                        </a:solidFill>
                      </a:tcPr>
                    </a:tc>
                    <a:extLst>
                      <a:ext uri="{0D108BD9-81ED-4DB2-BD59-A6C34878D82A}">
                        <a16:rowId xmlns:a16="http://schemas.microsoft.com/office/drawing/2014/main" val="1254163893"/>
                      </a:ext>
                    </a:extLst>
                  </a:tr>
                  <a:tr h="106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d>
                                  <m:dPr>
                                    <m:ctrlPr>
                                      <a:rPr lang="pt-BR" sz="2800" i="1" dirty="0" smtClean="0">
                                        <a:solidFill>
                                          <a:schemeClr val="tx2"/>
                                        </a:solidFill>
                                        <a:latin typeface="Cambria Math" panose="02040503050406030204" pitchFamily="18" charset="0"/>
                                      </a:rPr>
                                    </m:ctrlPr>
                                  </m:dPr>
                                  <m:e>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1</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num>
                                      <m:den>
                                        <m:r>
                                          <a:rPr lang="en-US" sz="2800" b="0" i="1" smtClean="0">
                                            <a:solidFill>
                                              <a:schemeClr val="tx2"/>
                                            </a:solidFill>
                                            <a:latin typeface="Cambria Math" panose="02040503050406030204" pitchFamily="18" charset="0"/>
                                          </a:rPr>
                                          <m:t>2+1</m:t>
                                        </m:r>
                                      </m:den>
                                    </m:f>
                                    <m:r>
                                      <a:rPr lang="en-US" sz="2800" b="1"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1</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num>
                                      <m:den>
                                        <m:r>
                                          <a:rPr lang="en-US" sz="2800" b="0" i="1" smtClean="0">
                                            <a:solidFill>
                                              <a:schemeClr val="tx2"/>
                                            </a:solidFill>
                                            <a:latin typeface="Cambria Math" panose="02040503050406030204" pitchFamily="18" charset="0"/>
                                          </a:rPr>
                                          <m:t>2+1</m:t>
                                        </m:r>
                                      </m:den>
                                    </m:f>
                                  </m:e>
                                </m:d>
                              </m:oMath>
                            </m:oMathPara>
                          </a14:m>
                          <a:endParaRPr lang="en-US" sz="2800" dirty="0">
                            <a:solidFill>
                              <a:schemeClr val="tx2"/>
                            </a:solidFill>
                          </a:endParaRPr>
                        </a:p>
                      </a:txBody>
                      <a:tcPr>
                        <a:solidFill>
                          <a:schemeClr val="bg1"/>
                        </a:solidFill>
                      </a:tcPr>
                    </a:tc>
                    <a:tc>
                      <a:txBody>
                        <a:bodyPr/>
                        <a:lstStyle/>
                        <a:p>
                          <a:pPr algn="l"/>
                          <a14:m>
                            <m:oMathPara xmlns:m="http://schemas.openxmlformats.org/officeDocument/2006/math">
                              <m:oMathParaPr>
                                <m:jc m:val="left"/>
                              </m:oMathParaPr>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=2,</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=1</m:t>
                                </m:r>
                              </m:oMath>
                            </m:oMathPara>
                          </a14:m>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104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d>
                                  <m:dPr>
                                    <m:ctrlPr>
                                      <a:rPr lang="pt-BR" sz="2800" i="1" dirty="0" smtClean="0">
                                        <a:solidFill>
                                          <a:schemeClr val="tx2"/>
                                        </a:solidFill>
                                        <a:latin typeface="Cambria Math" panose="02040503050406030204" pitchFamily="18" charset="0"/>
                                        <a:ea typeface="Cambria Math" panose="02040503050406030204" pitchFamily="18" charset="0"/>
                                      </a:rPr>
                                    </m:ctrlPr>
                                  </m:dPr>
                                  <m:e>
                                    <m:r>
                                      <a:rPr lang="en-US" sz="2800" b="0" i="1" dirty="0" smtClean="0">
                                        <a:solidFill>
                                          <a:schemeClr val="tx2"/>
                                        </a:solidFill>
                                        <a:latin typeface="Cambria Math" panose="02040503050406030204" pitchFamily="18" charset="0"/>
                                        <a:ea typeface="Cambria Math" panose="02040503050406030204" pitchFamily="18" charset="0"/>
                                      </a:rPr>
                                      <m:t>−2, </m:t>
                                    </m:r>
                                    <m:f>
                                      <m:fPr>
                                        <m:ctrlPr>
                                          <a:rPr lang="en-US" sz="2800" b="0" i="1" u="none" strike="noStrike" baseline="0" smtClean="0">
                                            <a:solidFill>
                                              <a:schemeClr val="tx2"/>
                                            </a:solidFill>
                                            <a:latin typeface="Cambria Math" panose="02040503050406030204" pitchFamily="18" charset="0"/>
                                            <a:ea typeface="Cambria Math" panose="02040503050406030204" pitchFamily="18" charset="0"/>
                                          </a:rPr>
                                        </m:ctrlPr>
                                      </m:fPr>
                                      <m:num>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num>
                                      <m:den>
                                        <m:r>
                                          <a:rPr lang="en-US" sz="2800" b="0" i="1" u="none" strike="noStrike" baseline="0" smtClean="0">
                                            <a:solidFill>
                                              <a:schemeClr val="tx2"/>
                                            </a:solidFill>
                                            <a:latin typeface="Cambria Math" panose="02040503050406030204" pitchFamily="18" charset="0"/>
                                            <a:ea typeface="Cambria Math" panose="02040503050406030204" pitchFamily="18" charset="0"/>
                                          </a:rPr>
                                          <m:t>3</m:t>
                                        </m:r>
                                      </m:den>
                                    </m:f>
                                  </m:e>
                                </m:d>
                              </m:oMath>
                            </m:oMathPara>
                          </a14:m>
                          <a:endParaRPr lang="en-US" sz="2800" dirty="0">
                            <a:latin typeface="Cambria Math" panose="02040503050406030204" pitchFamily="18" charset="0"/>
                            <a:ea typeface="Cambria Math" panose="02040503050406030204" pitchFamily="18" charset="0"/>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6" name="Table 5"/>
              <p:cNvGraphicFramePr>
                <a:graphicFrameLocks noGrp="1"/>
              </p:cNvGraphicFramePr>
              <p:nvPr>
                <p:extLst>
                  <p:ext uri="{D42A27DB-BD31-4B8C-83A1-F6EECF244321}">
                    <p14:modId xmlns:p14="http://schemas.microsoft.com/office/powerpoint/2010/main" val="3008345754"/>
                  </p:ext>
                </p:extLst>
              </p:nvPr>
            </p:nvGraphicFramePr>
            <p:xfrm>
              <a:off x="459872" y="2349112"/>
              <a:ext cx="10121042" cy="3218095"/>
            </p:xfrm>
            <a:graphic>
              <a:graphicData uri="http://schemas.openxmlformats.org/drawingml/2006/table">
                <a:tbl>
                  <a:tblPr firstRow="1" bandRow="1">
                    <a:tableStyleId>{5C22544A-7EE6-4342-B048-85BDC9FD1C3A}</a:tableStyleId>
                  </a:tblPr>
                  <a:tblGrid>
                    <a:gridCol w="5882871">
                      <a:extLst>
                        <a:ext uri="{9D8B030D-6E8A-4147-A177-3AD203B41FA5}">
                          <a16:colId xmlns:a16="http://schemas.microsoft.com/office/drawing/2014/main" val="2644729539"/>
                        </a:ext>
                      </a:extLst>
                    </a:gridCol>
                    <a:gridCol w="4238171">
                      <a:extLst>
                        <a:ext uri="{9D8B030D-6E8A-4147-A177-3AD203B41FA5}">
                          <a16:colId xmlns:a16="http://schemas.microsoft.com/office/drawing/2014/main" val="1673410878"/>
                        </a:ext>
                      </a:extLst>
                    </a:gridCol>
                  </a:tblGrid>
                  <a:tr h="1098612">
                    <a:tc>
                      <a:txBody>
                        <a:bodyPr/>
                        <a:lstStyle/>
                        <a:p>
                          <a:endParaRPr lang="en-US"/>
                        </a:p>
                      </a:txBody>
                      <a:tcPr>
                        <a:blipFill>
                          <a:blip r:embed="rId3"/>
                          <a:stretch>
                            <a:fillRect l="-104" t="-552" r="-72539" b="-193370"/>
                          </a:stretch>
                        </a:blipFill>
                      </a:tcPr>
                    </a:tc>
                    <a:tc>
                      <a:txBody>
                        <a:bodyPr/>
                        <a:lstStyle/>
                        <a:p>
                          <a:r>
                            <a:rPr lang="en-US" sz="2800" b="0" i="0" u="none" strike="noStrike" kern="1200" baseline="0" dirty="0">
                              <a:solidFill>
                                <a:srgbClr val="0070C0"/>
                              </a:solidFill>
                              <a:latin typeface="+mn-lt"/>
                              <a:ea typeface="+mn-ea"/>
                              <a:cs typeface="+mn-cs"/>
                            </a:rPr>
                            <a:t>Weighted Avg. Formula</a:t>
                          </a:r>
                          <a:endParaRPr lang="en-US" sz="2800" dirty="0">
                            <a:solidFill>
                              <a:srgbClr val="0070C0"/>
                            </a:solidFill>
                            <a:latin typeface="+mn-lt"/>
                          </a:endParaRPr>
                        </a:p>
                      </a:txBody>
                      <a:tcPr anchor="ctr">
                        <a:solidFill>
                          <a:schemeClr val="bg1"/>
                        </a:solidFill>
                      </a:tcPr>
                    </a:tc>
                    <a:extLst>
                      <a:ext uri="{0D108BD9-81ED-4DB2-BD59-A6C34878D82A}">
                        <a16:rowId xmlns:a16="http://schemas.microsoft.com/office/drawing/2014/main" val="1254163893"/>
                      </a:ext>
                    </a:extLst>
                  </a:tr>
                  <a:tr h="1069256">
                    <a:tc>
                      <a:txBody>
                        <a:bodyPr/>
                        <a:lstStyle/>
                        <a:p>
                          <a:endParaRPr lang="en-US"/>
                        </a:p>
                      </a:txBody>
                      <a:tcPr>
                        <a:blipFill>
                          <a:blip r:embed="rId3"/>
                          <a:stretch>
                            <a:fillRect l="-104" t="-104000" r="-72539" b="-100000"/>
                          </a:stretch>
                        </a:blipFill>
                      </a:tcPr>
                    </a:tc>
                    <a:tc>
                      <a:txBody>
                        <a:bodyPr/>
                        <a:lstStyle/>
                        <a:p>
                          <a:endParaRPr lang="en-US"/>
                        </a:p>
                      </a:txBody>
                      <a:tcPr anchor="ctr">
                        <a:blipFill>
                          <a:blip r:embed="rId3"/>
                          <a:stretch>
                            <a:fillRect l="-138793" t="-104000" r="-575" b="-100000"/>
                          </a:stretch>
                        </a:blipFill>
                      </a:tcPr>
                    </a:tc>
                    <a:extLst>
                      <a:ext uri="{0D108BD9-81ED-4DB2-BD59-A6C34878D82A}">
                        <a16:rowId xmlns:a16="http://schemas.microsoft.com/office/drawing/2014/main" val="1730267445"/>
                      </a:ext>
                    </a:extLst>
                  </a:tr>
                  <a:tr h="1050227">
                    <a:tc>
                      <a:txBody>
                        <a:bodyPr/>
                        <a:lstStyle/>
                        <a:p>
                          <a:endParaRPr lang="en-US"/>
                        </a:p>
                      </a:txBody>
                      <a:tcPr>
                        <a:blipFill>
                          <a:blip r:embed="rId3"/>
                          <a:stretch>
                            <a:fillRect l="-104" t="-206358" r="-72539" b="-1156"/>
                          </a:stretch>
                        </a:blip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Fallback>
      </mc:AlternateContent>
      <mc:AlternateContent xmlns:mc="http://schemas.openxmlformats.org/markup-compatibility/2006" xmlns:a14="http://schemas.microsoft.com/office/drawing/2010/main">
        <mc:Choice Requires="a14">
          <p:sp>
            <p:nvSpPr>
              <p:cNvPr id="2" name="Rectangle 1"/>
              <p:cNvSpPr/>
              <p:nvPr/>
            </p:nvSpPr>
            <p:spPr>
              <a:xfrm>
                <a:off x="459872" y="5615193"/>
                <a:ext cx="10215810" cy="737189"/>
              </a:xfrm>
              <a:prstGeom prst="rect">
                <a:avLst/>
              </a:prstGeom>
            </p:spPr>
            <p:txBody>
              <a:bodyPr wrap="none">
                <a:spAutoFit/>
              </a:bodyPr>
              <a:lstStyle/>
              <a:p>
                <a:r>
                  <a:rPr lang="en-US" sz="2800" dirty="0">
                    <a:solidFill>
                      <a:schemeClr val="tx2"/>
                    </a:solidFill>
                    <a:latin typeface="Arial" panose="020B0604020202020204" pitchFamily="34" charset="0"/>
                    <a:cs typeface="Arial" panose="020B0604020202020204" pitchFamily="34" charset="0"/>
                  </a:rPr>
                  <a:t>The weighted average of points </a:t>
                </a:r>
                <a:r>
                  <a:rPr lang="en-US" sz="2800" i="1" dirty="0">
                    <a:solidFill>
                      <a:schemeClr val="tx2"/>
                    </a:solidFill>
                    <a:latin typeface="Arial" panose="020B0604020202020204" pitchFamily="34" charset="0"/>
                    <a:cs typeface="Arial" panose="020B0604020202020204" pitchFamily="34" charset="0"/>
                  </a:rPr>
                  <a:t>D </a:t>
                </a:r>
                <a:r>
                  <a:rPr lang="en-US" sz="2800" dirty="0">
                    <a:solidFill>
                      <a:schemeClr val="tx2"/>
                    </a:solidFill>
                    <a:latin typeface="Arial" panose="020B0604020202020204" pitchFamily="34" charset="0"/>
                    <a:cs typeface="Arial" panose="020B0604020202020204" pitchFamily="34" charset="0"/>
                  </a:rPr>
                  <a:t>and </a:t>
                </a:r>
                <a:r>
                  <a:rPr lang="en-US" sz="2800" i="1" dirty="0">
                    <a:solidFill>
                      <a:schemeClr val="tx2"/>
                    </a:solidFill>
                    <a:latin typeface="Arial" panose="020B0604020202020204" pitchFamily="34" charset="0"/>
                    <a:cs typeface="Arial" panose="020B0604020202020204" pitchFamily="34" charset="0"/>
                  </a:rPr>
                  <a:t>E </a:t>
                </a:r>
                <a:r>
                  <a:rPr lang="en-US" sz="2800" dirty="0">
                    <a:solidFill>
                      <a:schemeClr val="tx2"/>
                    </a:solidFill>
                    <a:latin typeface="Arial" panose="020B0604020202020204" pitchFamily="34" charset="0"/>
                    <a:cs typeface="Arial" panose="020B0604020202020204" pitchFamily="34" charset="0"/>
                  </a:rPr>
                  <a:t>is located at </a:t>
                </a:r>
                <a14:m>
                  <m:oMath xmlns:m="http://schemas.openxmlformats.org/officeDocument/2006/math">
                    <m:r>
                      <a:rPr lang="en-US" sz="2800" i="1">
                        <a:solidFill>
                          <a:schemeClr val="tx2"/>
                        </a:solidFill>
                        <a:latin typeface="Cambria Math" panose="02040503050406030204" pitchFamily="18" charset="0"/>
                      </a:rPr>
                      <m:t>𝑃</m:t>
                    </m:r>
                    <m:d>
                      <m:dPr>
                        <m:ctrlPr>
                          <a:rPr lang="pt-BR" sz="2800" i="1" dirty="0">
                            <a:solidFill>
                              <a:schemeClr val="tx2"/>
                            </a:solidFill>
                            <a:latin typeface="Cambria Math" panose="02040503050406030204" pitchFamily="18" charset="0"/>
                            <a:ea typeface="Cambria Math" panose="02040503050406030204" pitchFamily="18" charset="0"/>
                          </a:rPr>
                        </m:ctrlPr>
                      </m:dPr>
                      <m:e>
                        <m:r>
                          <a:rPr lang="en-US" sz="2800" i="1" dirty="0">
                            <a:solidFill>
                              <a:schemeClr val="tx2"/>
                            </a:solidFill>
                            <a:latin typeface="Cambria Math" panose="02040503050406030204" pitchFamily="18" charset="0"/>
                            <a:ea typeface="Cambria Math" panose="02040503050406030204" pitchFamily="18" charset="0"/>
                          </a:rPr>
                          <m:t>−2, </m:t>
                        </m:r>
                        <m:f>
                          <m:fPr>
                            <m:ctrlPr>
                              <a:rPr lang="en-US" sz="2800" i="1">
                                <a:solidFill>
                                  <a:schemeClr val="tx2"/>
                                </a:solidFill>
                                <a:latin typeface="Cambria Math" panose="02040503050406030204" pitchFamily="18" charset="0"/>
                                <a:ea typeface="Cambria Math" panose="02040503050406030204" pitchFamily="18" charset="0"/>
                              </a:rPr>
                            </m:ctrlPr>
                          </m:fPr>
                          <m:num>
                            <m:r>
                              <a:rPr lang="en-US" sz="2800" i="1">
                                <a:solidFill>
                                  <a:schemeClr val="tx2"/>
                                </a:solidFill>
                                <a:latin typeface="Cambria Math" panose="02040503050406030204" pitchFamily="18" charset="0"/>
                                <a:ea typeface="Cambria Math" panose="02040503050406030204" pitchFamily="18" charset="0"/>
                              </a:rPr>
                              <m:t>2</m:t>
                            </m:r>
                          </m:num>
                          <m:den>
                            <m:r>
                              <a:rPr lang="en-US" sz="2800" i="1">
                                <a:solidFill>
                                  <a:schemeClr val="tx2"/>
                                </a:solidFill>
                                <a:latin typeface="Cambria Math" panose="02040503050406030204" pitchFamily="18" charset="0"/>
                                <a:ea typeface="Cambria Math" panose="02040503050406030204" pitchFamily="18" charset="0"/>
                              </a:rPr>
                              <m:t>3</m:t>
                            </m:r>
                          </m:den>
                        </m:f>
                      </m:e>
                    </m:d>
                  </m:oMath>
                </a14:m>
                <a:r>
                  <a:rPr lang="en-US" sz="2800" dirty="0">
                    <a:solidFill>
                      <a:schemeClr val="tx2"/>
                    </a:solidFill>
                    <a:latin typeface="Arial" panose="020B0604020202020204" pitchFamily="34" charset="0"/>
                    <a:cs typeface="Arial" panose="020B0604020202020204" pitchFamily="34"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459872" y="5615193"/>
                <a:ext cx="10215810" cy="737189"/>
              </a:xfrm>
              <a:prstGeom prst="rect">
                <a:avLst/>
              </a:prstGeom>
              <a:blipFill>
                <a:blip r:embed="rId4"/>
                <a:stretch>
                  <a:fillRect l="-1193" r="-298" b="-6612"/>
                </a:stretch>
              </a:blipFill>
            </p:spPr>
            <p:txBody>
              <a:bodyPr/>
              <a:lstStyle/>
              <a:p>
                <a:r>
                  <a:rPr lang="en-US">
                    <a:noFill/>
                  </a:rPr>
                  <a:t> </a:t>
                </a:r>
              </a:p>
            </p:txBody>
          </p:sp>
        </mc:Fallback>
      </mc:AlternateContent>
      <p:sp>
        <p:nvSpPr>
          <p:cNvPr id="7" name="Content Placeholder 2">
            <a:extLst>
              <a:ext uri="{FF2B5EF4-FFF2-40B4-BE49-F238E27FC236}">
                <a16:creationId xmlns:a16="http://schemas.microsoft.com/office/drawing/2014/main" id="{011EA715-BE0F-48E8-B6F4-508A6A13A300}"/>
              </a:ext>
            </a:extLst>
          </p:cNvPr>
          <p:cNvSpPr txBox="1">
            <a:spLocks/>
          </p:cNvSpPr>
          <p:nvPr/>
        </p:nvSpPr>
        <p:spPr>
          <a:xfrm>
            <a:off x="459872" y="1648125"/>
            <a:ext cx="8030985" cy="47961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a. Point</a:t>
            </a:r>
            <a:r>
              <a:rPr lang="en-US" sz="2800" dirty="0">
                <a:solidFill>
                  <a:schemeClr val="tx1"/>
                </a:solidFill>
              </a:rPr>
              <a:t> </a:t>
            </a:r>
            <a:r>
              <a:rPr lang="en-US" sz="2800" b="1" i="1" dirty="0">
                <a:solidFill>
                  <a:schemeClr val="tx1"/>
                </a:solidFill>
              </a:rPr>
              <a:t>D </a:t>
            </a:r>
            <a:r>
              <a:rPr lang="en-US" sz="2800" b="1" dirty="0">
                <a:solidFill>
                  <a:schemeClr val="tx1"/>
                </a:solidFill>
              </a:rPr>
              <a:t>weighs twice as much as point </a:t>
            </a:r>
            <a:r>
              <a:rPr lang="en-US" sz="2800" b="1" i="1" dirty="0">
                <a:solidFill>
                  <a:schemeClr val="tx1"/>
                </a:solidFill>
              </a:rPr>
              <a:t>E</a:t>
            </a:r>
            <a:r>
              <a:rPr lang="en-US" sz="2800" b="1" dirty="0">
                <a:solidFill>
                  <a:schemeClr val="tx1"/>
                </a:solidFill>
              </a:rPr>
              <a:t>.</a:t>
            </a:r>
          </a:p>
        </p:txBody>
      </p:sp>
    </p:spTree>
    <p:extLst>
      <p:ext uri="{BB962C8B-B14F-4D97-AF65-F5344CB8AC3E}">
        <p14:creationId xmlns:p14="http://schemas.microsoft.com/office/powerpoint/2010/main" val="3739008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Find a Weighted Average on the Coordinate Plane</a:t>
            </a:r>
          </a:p>
        </p:txBody>
      </p:sp>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2177195038"/>
                  </p:ext>
                </p:extLst>
              </p:nvPr>
            </p:nvGraphicFramePr>
            <p:xfrm>
              <a:off x="168748" y="2401861"/>
              <a:ext cx="11935327" cy="3234551"/>
            </p:xfrm>
            <a:graphic>
              <a:graphicData uri="http://schemas.openxmlformats.org/drawingml/2006/table">
                <a:tbl>
                  <a:tblPr firstRow="1" bandRow="1">
                    <a:tableStyleId>{5C22544A-7EE6-4342-B048-85BDC9FD1C3A}</a:tableStyleId>
                  </a:tblPr>
                  <a:tblGrid>
                    <a:gridCol w="8302972">
                      <a:extLst>
                        <a:ext uri="{9D8B030D-6E8A-4147-A177-3AD203B41FA5}">
                          <a16:colId xmlns:a16="http://schemas.microsoft.com/office/drawing/2014/main" val="2644729539"/>
                        </a:ext>
                      </a:extLst>
                    </a:gridCol>
                    <a:gridCol w="3632355">
                      <a:extLst>
                        <a:ext uri="{9D8B030D-6E8A-4147-A177-3AD203B41FA5}">
                          <a16:colId xmlns:a16="http://schemas.microsoft.com/office/drawing/2014/main" val="1673410878"/>
                        </a:ext>
                      </a:extLst>
                    </a:gridCol>
                  </a:tblGrid>
                  <a:tr h="11150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m:rPr>
                                    <m:nor/>
                                  </m:rPr>
                                  <a:rPr lang="en-US" sz="2800" b="1" i="0" smtClean="0">
                                    <a:solidFill>
                                      <a:schemeClr val="tx2"/>
                                    </a:solidFill>
                                    <a:latin typeface="Cambria Math" panose="02040503050406030204" pitchFamily="18" charset="0"/>
                                  </a:rPr>
                                  <m:t> =</m:t>
                                </m:r>
                                <m:d>
                                  <m:dPr>
                                    <m:ctrlPr>
                                      <a:rPr lang="pt-BR" sz="2800" i="1" dirty="0">
                                        <a:solidFill>
                                          <a:schemeClr val="tx2"/>
                                        </a:solidFill>
                                        <a:latin typeface="Cambria Math" panose="02040503050406030204" pitchFamily="18" charset="0"/>
                                      </a:rPr>
                                    </m:ctrlPr>
                                  </m:dPr>
                                  <m:e>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3</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den>
                                    </m:f>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2</m:t>
                                            </m:r>
                                          </m:sub>
                                        </m:sSub>
                                        <m:r>
                                          <a:rPr lang="en-US" sz="2800" i="1">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sSub>
                                          <m:sSubPr>
                                            <m:ctrlPr>
                                              <a:rPr lang="pt-BR" sz="2800" i="1">
                                                <a:solidFill>
                                                  <a:schemeClr val="tx2"/>
                                                </a:solidFill>
                                                <a:latin typeface="Cambria Math" panose="02040503050406030204" pitchFamily="18" charset="0"/>
                                              </a:rPr>
                                            </m:ctrlPr>
                                          </m:sSubPr>
                                          <m:e>
                                            <m:r>
                                              <a:rPr lang="en-US" sz="2800" b="0" i="1" smtClean="0">
                                                <a:solidFill>
                                                  <a:schemeClr val="tx2"/>
                                                </a:solidFill>
                                                <a:latin typeface="Cambria Math" panose="02040503050406030204" pitchFamily="18" charset="0"/>
                                              </a:rPr>
                                              <m:t>𝑦</m:t>
                                            </m:r>
                                          </m:e>
                                          <m:sub>
                                            <m:r>
                                              <a:rPr lang="en-US" sz="2800" i="1">
                                                <a:solidFill>
                                                  <a:schemeClr val="tx2"/>
                                                </a:solidFill>
                                                <a:latin typeface="Cambria Math" panose="02040503050406030204" pitchFamily="18" charset="0"/>
                                              </a:rPr>
                                              <m:t>3</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3</m:t>
                                            </m:r>
                                          </m:sub>
                                        </m:sSub>
                                      </m:den>
                                    </m:f>
                                  </m:e>
                                </m:d>
                              </m:oMath>
                            </m:oMathPara>
                          </a14:m>
                          <a:endParaRPr lang="en-US" sz="2800" dirty="0">
                            <a:solidFill>
                              <a:schemeClr val="tx2"/>
                            </a:solidFill>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Weighted Average </a:t>
                          </a:r>
                          <a:br>
                            <a:rPr lang="en-US" sz="2800" b="0" i="0" u="none" strike="noStrike" kern="1200" baseline="0" dirty="0">
                              <a:solidFill>
                                <a:srgbClr val="0070C0"/>
                              </a:solidFill>
                              <a:latin typeface="+mn-lt"/>
                              <a:ea typeface="+mn-ea"/>
                              <a:cs typeface="+mn-cs"/>
                            </a:rPr>
                          </a:br>
                          <a:r>
                            <a:rPr lang="en-US" sz="2800" b="0" i="0" u="none" strike="noStrike" kern="1200" baseline="0" dirty="0">
                              <a:solidFill>
                                <a:srgbClr val="0070C0"/>
                              </a:solidFill>
                              <a:latin typeface="+mn-lt"/>
                              <a:ea typeface="+mn-ea"/>
                              <a:cs typeface="+mn-cs"/>
                            </a:rPr>
                            <a:t>Formula</a:t>
                          </a:r>
                          <a:endParaRPr lang="en-US" sz="2800" b="0" dirty="0">
                            <a:solidFill>
                              <a:srgbClr val="0070C0"/>
                            </a:solidFill>
                            <a:latin typeface="+mn-lt"/>
                          </a:endParaRPr>
                        </a:p>
                      </a:txBody>
                      <a:tcPr>
                        <a:solidFill>
                          <a:schemeClr val="bg1"/>
                        </a:solidFill>
                      </a:tcPr>
                    </a:tc>
                    <a:extLst>
                      <a:ext uri="{0D108BD9-81ED-4DB2-BD59-A6C34878D82A}">
                        <a16:rowId xmlns:a16="http://schemas.microsoft.com/office/drawing/2014/main" val="1254163893"/>
                      </a:ext>
                    </a:extLst>
                  </a:tr>
                  <a:tr h="106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d>
                                  <m:dPr>
                                    <m:ctrlPr>
                                      <a:rPr lang="pt-BR" sz="2800" i="1" dirty="0" smtClean="0">
                                        <a:solidFill>
                                          <a:schemeClr val="tx2"/>
                                        </a:solidFill>
                                        <a:latin typeface="Cambria Math" panose="02040503050406030204" pitchFamily="18" charset="0"/>
                                      </a:rPr>
                                    </m:ctrlPr>
                                  </m:dPr>
                                  <m:e>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−4</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r>
                                          <a:rPr lang="en-US" sz="2800" b="0" i="1" smtClean="0">
                                            <a:solidFill>
                                              <a:schemeClr val="tx2"/>
                                            </a:solidFill>
                                            <a:latin typeface="Cambria Math" panose="02040503050406030204" pitchFamily="18" charset="0"/>
                                          </a:rPr>
                                          <m:t>+1(5)</m:t>
                                        </m:r>
                                      </m:num>
                                      <m:den>
                                        <m:r>
                                          <a:rPr lang="en-US" sz="2800" b="0" i="1" smtClean="0">
                                            <a:solidFill>
                                              <a:schemeClr val="tx2"/>
                                            </a:solidFill>
                                            <a:latin typeface="Cambria Math" panose="02040503050406030204" pitchFamily="18" charset="0"/>
                                          </a:rPr>
                                          <m:t>3+2+1</m:t>
                                        </m:r>
                                      </m:den>
                                    </m:f>
                                    <m:r>
                                      <a:rPr lang="en-US" sz="2800" b="1"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−2</m:t>
                                            </m:r>
                                          </m:e>
                                        </m:d>
                                        <m:r>
                                          <a:rPr lang="en-US" sz="2800" b="0" i="1" smtClean="0">
                                            <a:solidFill>
                                              <a:schemeClr val="tx2"/>
                                            </a:solidFill>
                                            <a:latin typeface="Cambria Math" panose="02040503050406030204" pitchFamily="18" charset="0"/>
                                          </a:rPr>
                                          <m:t>+1(−4)</m:t>
                                        </m:r>
                                      </m:num>
                                      <m:den>
                                        <m:r>
                                          <a:rPr lang="en-US" sz="2800" b="0" i="1" smtClean="0">
                                            <a:solidFill>
                                              <a:schemeClr val="tx2"/>
                                            </a:solidFill>
                                            <a:latin typeface="Cambria Math" panose="02040503050406030204" pitchFamily="18" charset="0"/>
                                          </a:rPr>
                                          <m:t>3+2+1</m:t>
                                        </m:r>
                                      </m:den>
                                    </m:f>
                                  </m:e>
                                </m:d>
                              </m:oMath>
                            </m:oMathPara>
                          </a14:m>
                          <a:endParaRPr lang="en-US" sz="2800" dirty="0">
                            <a:solidFill>
                              <a:schemeClr val="tx2"/>
                            </a:solidFill>
                          </a:endParaRPr>
                        </a:p>
                      </a:txBody>
                      <a:tcPr>
                        <a:solidFill>
                          <a:schemeClr val="bg1"/>
                        </a:solidFill>
                      </a:tcPr>
                    </a:tc>
                    <a:tc>
                      <a:txBody>
                        <a:bodyPr/>
                        <a:lstStyle/>
                        <a:p>
                          <a:pPr algn="l"/>
                          <a14:m>
                            <m:oMathPara xmlns:m="http://schemas.openxmlformats.org/officeDocument/2006/math">
                              <m:oMathParaPr>
                                <m:jc m:val="left"/>
                              </m:oMathParaPr>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=3,</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=2, </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3</m:t>
                                    </m:r>
                                  </m:sub>
                                </m:sSub>
                                <m:r>
                                  <a:rPr lang="en-US" sz="2800" b="0" i="1" smtClean="0">
                                    <a:solidFill>
                                      <a:srgbClr val="0070C0"/>
                                    </a:solidFill>
                                    <a:latin typeface="Cambria Math" panose="02040503050406030204" pitchFamily="18" charset="0"/>
                                  </a:rPr>
                                  <m:t>=1</m:t>
                                </m:r>
                              </m:oMath>
                            </m:oMathPara>
                          </a14:m>
                          <a:endParaRPr lang="en-US" sz="2800" dirty="0">
                            <a:solidFill>
                              <a:srgbClr val="0070C0"/>
                            </a:solidFill>
                          </a:endParaRPr>
                        </a:p>
                      </a:txBody>
                      <a:tcPr>
                        <a:solidFill>
                          <a:schemeClr val="bg1"/>
                        </a:solidFill>
                      </a:tcPr>
                    </a:tc>
                    <a:extLst>
                      <a:ext uri="{0D108BD9-81ED-4DB2-BD59-A6C34878D82A}">
                        <a16:rowId xmlns:a16="http://schemas.microsoft.com/office/drawing/2014/main" val="1730267445"/>
                      </a:ext>
                    </a:extLst>
                  </a:tr>
                  <a:tr h="104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d>
                                  <m:dPr>
                                    <m:ctrlPr>
                                      <a:rPr lang="pt-BR" sz="2800" i="1" dirty="0" smtClean="0">
                                        <a:solidFill>
                                          <a:schemeClr val="tx2"/>
                                        </a:solidFill>
                                        <a:latin typeface="Cambria Math" panose="02040503050406030204" pitchFamily="18" charset="0"/>
                                        <a:ea typeface="Cambria Math" panose="02040503050406030204" pitchFamily="18" charset="0"/>
                                      </a:rPr>
                                    </m:ctrlPr>
                                  </m:dPr>
                                  <m:e>
                                    <m:r>
                                      <a:rPr lang="en-US" sz="2800" b="0" i="1" dirty="0" smtClean="0">
                                        <a:solidFill>
                                          <a:schemeClr val="tx2"/>
                                        </a:solidFill>
                                        <a:latin typeface="Cambria Math" panose="02040503050406030204" pitchFamily="18" charset="0"/>
                                        <a:ea typeface="Cambria Math" panose="02040503050406030204" pitchFamily="18" charset="0"/>
                                      </a:rPr>
                                      <m:t>−</m:t>
                                    </m:r>
                                    <m:f>
                                      <m:fPr>
                                        <m:ctrlPr>
                                          <a:rPr lang="en-US" sz="2800" b="0" i="1" u="none" strike="noStrike" baseline="0" smtClean="0">
                                            <a:solidFill>
                                              <a:schemeClr val="tx2"/>
                                            </a:solidFill>
                                            <a:latin typeface="Cambria Math" panose="02040503050406030204" pitchFamily="18" charset="0"/>
                                            <a:ea typeface="Cambria Math" panose="02040503050406030204" pitchFamily="18" charset="0"/>
                                          </a:rPr>
                                        </m:ctrlPr>
                                      </m:fPr>
                                      <m:num>
                                        <m:r>
                                          <a:rPr lang="en-US" sz="2800" b="0" i="1" u="none" strike="noStrike" baseline="0" smtClean="0">
                                            <a:solidFill>
                                              <a:schemeClr val="tx2"/>
                                            </a:solidFill>
                                            <a:latin typeface="Cambria Math" panose="02040503050406030204" pitchFamily="18" charset="0"/>
                                            <a:ea typeface="Cambria Math" panose="02040503050406030204" pitchFamily="18" charset="0"/>
                                          </a:rPr>
                                          <m:t>1</m:t>
                                        </m:r>
                                      </m:num>
                                      <m:den>
                                        <m:r>
                                          <a:rPr lang="en-US" sz="2800" b="0" i="1" u="none" strike="noStrike" baseline="0" smtClean="0">
                                            <a:solidFill>
                                              <a:schemeClr val="tx2"/>
                                            </a:solidFill>
                                            <a:latin typeface="Cambria Math" panose="02040503050406030204" pitchFamily="18" charset="0"/>
                                            <a:ea typeface="Cambria Math" panose="02040503050406030204" pitchFamily="18" charset="0"/>
                                          </a:rPr>
                                          <m:t>2</m:t>
                                        </m:r>
                                      </m:den>
                                    </m:f>
                                    <m:r>
                                      <a:rPr lang="en-US" sz="2800" b="0" i="1" u="none" strike="noStrike" baseline="0" smtClean="0">
                                        <a:solidFill>
                                          <a:schemeClr val="tx2"/>
                                        </a:solidFill>
                                        <a:latin typeface="Cambria Math" panose="02040503050406030204" pitchFamily="18" charset="0"/>
                                        <a:ea typeface="Cambria Math" panose="02040503050406030204" pitchFamily="18" charset="0"/>
                                      </a:rPr>
                                      <m:t>,</m:t>
                                    </m:r>
                                    <m:r>
                                      <a:rPr lang="en-US" sz="2800" b="0" i="1" dirty="0" smtClean="0">
                                        <a:solidFill>
                                          <a:schemeClr val="tx2"/>
                                        </a:solidFill>
                                        <a:latin typeface="Cambria Math" panose="02040503050406030204" pitchFamily="18" charset="0"/>
                                        <a:ea typeface="Cambria Math" panose="02040503050406030204" pitchFamily="18" charset="0"/>
                                      </a:rPr>
                                      <m:t>−</m:t>
                                    </m:r>
                                    <m:f>
                                      <m:fPr>
                                        <m:ctrlPr>
                                          <a:rPr lang="en-US" sz="2800" b="0" i="1" u="none" strike="noStrike" baseline="0" smtClean="0">
                                            <a:solidFill>
                                              <a:schemeClr val="tx2"/>
                                            </a:solidFill>
                                            <a:latin typeface="Cambria Math" panose="02040503050406030204" pitchFamily="18" charset="0"/>
                                            <a:ea typeface="Cambria Math" panose="02040503050406030204" pitchFamily="18" charset="0"/>
                                          </a:rPr>
                                        </m:ctrlPr>
                                      </m:fPr>
                                      <m:num>
                                        <m:r>
                                          <a:rPr lang="en-US" sz="2800" b="0" i="1" u="none" strike="noStrike" baseline="0" smtClean="0">
                                            <a:solidFill>
                                              <a:schemeClr val="tx2"/>
                                            </a:solidFill>
                                            <a:latin typeface="Cambria Math" panose="02040503050406030204" pitchFamily="18" charset="0"/>
                                            <a:ea typeface="Cambria Math" panose="02040503050406030204" pitchFamily="18" charset="0"/>
                                          </a:rPr>
                                          <m:t>1</m:t>
                                        </m:r>
                                      </m:num>
                                      <m:den>
                                        <m:r>
                                          <a:rPr lang="en-US" sz="2800" b="0" i="1" u="none" strike="noStrike" baseline="0" smtClean="0">
                                            <a:solidFill>
                                              <a:schemeClr val="tx2"/>
                                            </a:solidFill>
                                            <a:latin typeface="Cambria Math" panose="02040503050406030204" pitchFamily="18" charset="0"/>
                                            <a:ea typeface="Cambria Math" panose="02040503050406030204" pitchFamily="18" charset="0"/>
                                          </a:rPr>
                                          <m:t>3</m:t>
                                        </m:r>
                                      </m:den>
                                    </m:f>
                                  </m:e>
                                </m:d>
                              </m:oMath>
                            </m:oMathPara>
                          </a14:m>
                          <a:endParaRPr lang="en-US" sz="2800" dirty="0">
                            <a:latin typeface="Cambria Math" panose="02040503050406030204" pitchFamily="18" charset="0"/>
                            <a:ea typeface="Cambria Math" panose="02040503050406030204" pitchFamily="18" charset="0"/>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2177195038"/>
                  </p:ext>
                </p:extLst>
              </p:nvPr>
            </p:nvGraphicFramePr>
            <p:xfrm>
              <a:off x="168748" y="2401861"/>
              <a:ext cx="11935327" cy="3234551"/>
            </p:xfrm>
            <a:graphic>
              <a:graphicData uri="http://schemas.openxmlformats.org/drawingml/2006/table">
                <a:tbl>
                  <a:tblPr firstRow="1" bandRow="1">
                    <a:tableStyleId>{5C22544A-7EE6-4342-B048-85BDC9FD1C3A}</a:tableStyleId>
                  </a:tblPr>
                  <a:tblGrid>
                    <a:gridCol w="8302972">
                      <a:extLst>
                        <a:ext uri="{9D8B030D-6E8A-4147-A177-3AD203B41FA5}">
                          <a16:colId xmlns:a16="http://schemas.microsoft.com/office/drawing/2014/main" val="2644729539"/>
                        </a:ext>
                      </a:extLst>
                    </a:gridCol>
                    <a:gridCol w="3632355">
                      <a:extLst>
                        <a:ext uri="{9D8B030D-6E8A-4147-A177-3AD203B41FA5}">
                          <a16:colId xmlns:a16="http://schemas.microsoft.com/office/drawing/2014/main" val="1673410878"/>
                        </a:ext>
                      </a:extLst>
                    </a:gridCol>
                  </a:tblGrid>
                  <a:tr h="1115068">
                    <a:tc>
                      <a:txBody>
                        <a:bodyPr/>
                        <a:lstStyle/>
                        <a:p>
                          <a:endParaRPr lang="en-US"/>
                        </a:p>
                      </a:txBody>
                      <a:tcPr>
                        <a:blipFill>
                          <a:blip r:embed="rId3"/>
                          <a:stretch>
                            <a:fillRect l="-73" t="-5464" r="-44021" b="-191257"/>
                          </a:stretch>
                        </a:blipFill>
                      </a:tcPr>
                    </a:tc>
                    <a:tc>
                      <a:txBody>
                        <a:bodyPr/>
                        <a:lstStyle/>
                        <a:p>
                          <a:r>
                            <a:rPr lang="en-US" sz="2800" b="0" i="0" u="none" strike="noStrike" kern="1200" baseline="0" dirty="0">
                              <a:solidFill>
                                <a:srgbClr val="0070C0"/>
                              </a:solidFill>
                              <a:latin typeface="+mn-lt"/>
                              <a:ea typeface="+mn-ea"/>
                              <a:cs typeface="+mn-cs"/>
                            </a:rPr>
                            <a:t>Weighted Average </a:t>
                          </a:r>
                          <a:br>
                            <a:rPr lang="en-US" sz="2800" b="0" i="0" u="none" strike="noStrike" kern="1200" baseline="0" dirty="0">
                              <a:solidFill>
                                <a:srgbClr val="0070C0"/>
                              </a:solidFill>
                              <a:latin typeface="+mn-lt"/>
                              <a:ea typeface="+mn-ea"/>
                              <a:cs typeface="+mn-cs"/>
                            </a:rPr>
                          </a:br>
                          <a:r>
                            <a:rPr lang="en-US" sz="2800" b="0" i="0" u="none" strike="noStrike" kern="1200" baseline="0" dirty="0">
                              <a:solidFill>
                                <a:srgbClr val="0070C0"/>
                              </a:solidFill>
                              <a:latin typeface="+mn-lt"/>
                              <a:ea typeface="+mn-ea"/>
                              <a:cs typeface="+mn-cs"/>
                            </a:rPr>
                            <a:t>Formula</a:t>
                          </a:r>
                          <a:endParaRPr lang="en-US" sz="2800" b="0" dirty="0">
                            <a:solidFill>
                              <a:srgbClr val="0070C0"/>
                            </a:solidFill>
                            <a:latin typeface="+mn-lt"/>
                          </a:endParaRPr>
                        </a:p>
                      </a:txBody>
                      <a:tcPr>
                        <a:solidFill>
                          <a:schemeClr val="bg1"/>
                        </a:solidFill>
                      </a:tcPr>
                    </a:tc>
                    <a:extLst>
                      <a:ext uri="{0D108BD9-81ED-4DB2-BD59-A6C34878D82A}">
                        <a16:rowId xmlns:a16="http://schemas.microsoft.com/office/drawing/2014/main" val="1254163893"/>
                      </a:ext>
                    </a:extLst>
                  </a:tr>
                  <a:tr h="1069256">
                    <a:tc>
                      <a:txBody>
                        <a:bodyPr/>
                        <a:lstStyle/>
                        <a:p>
                          <a:endParaRPr lang="en-US"/>
                        </a:p>
                      </a:txBody>
                      <a:tcPr>
                        <a:blipFill>
                          <a:blip r:embed="rId3"/>
                          <a:stretch>
                            <a:fillRect l="-73" t="-109659" r="-44021" b="-98864"/>
                          </a:stretch>
                        </a:blipFill>
                      </a:tcPr>
                    </a:tc>
                    <a:tc>
                      <a:txBody>
                        <a:bodyPr/>
                        <a:lstStyle/>
                        <a:p>
                          <a:endParaRPr lang="en-US"/>
                        </a:p>
                      </a:txBody>
                      <a:tcPr>
                        <a:blipFill>
                          <a:blip r:embed="rId3"/>
                          <a:stretch>
                            <a:fillRect l="-228859" t="-109659" r="-671" b="-98864"/>
                          </a:stretch>
                        </a:blipFill>
                      </a:tcPr>
                    </a:tc>
                    <a:extLst>
                      <a:ext uri="{0D108BD9-81ED-4DB2-BD59-A6C34878D82A}">
                        <a16:rowId xmlns:a16="http://schemas.microsoft.com/office/drawing/2014/main" val="1730267445"/>
                      </a:ext>
                    </a:extLst>
                  </a:tr>
                  <a:tr h="1050227">
                    <a:tc>
                      <a:txBody>
                        <a:bodyPr/>
                        <a:lstStyle/>
                        <a:p>
                          <a:endParaRPr lang="en-US"/>
                        </a:p>
                      </a:txBody>
                      <a:tcPr>
                        <a:blipFill>
                          <a:blip r:embed="rId3"/>
                          <a:stretch>
                            <a:fillRect l="-73" t="-214535" r="-44021" b="-1163"/>
                          </a:stretch>
                        </a:blip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solidFill>
                          <a:schemeClr val="bg1"/>
                        </a:solidFill>
                      </a:tcPr>
                    </a:tc>
                    <a:extLst>
                      <a:ext uri="{0D108BD9-81ED-4DB2-BD59-A6C34878D82A}">
                        <a16:rowId xmlns:a16="http://schemas.microsoft.com/office/drawing/2014/main" val="775047280"/>
                      </a:ext>
                    </a:extLst>
                  </a:tr>
                </a:tbl>
              </a:graphicData>
            </a:graphic>
          </p:graphicFrame>
        </mc:Fallback>
      </mc:AlternateContent>
      <mc:AlternateContent xmlns:mc="http://schemas.openxmlformats.org/markup-compatibility/2006" xmlns:a14="http://schemas.microsoft.com/office/drawing/2010/main">
        <mc:Choice Requires="a14">
          <p:sp>
            <p:nvSpPr>
              <p:cNvPr id="2" name="Rectangle 1"/>
              <p:cNvSpPr/>
              <p:nvPr/>
            </p:nvSpPr>
            <p:spPr>
              <a:xfrm>
                <a:off x="256674" y="5674085"/>
                <a:ext cx="11138158" cy="737189"/>
              </a:xfrm>
              <a:prstGeom prst="rect">
                <a:avLst/>
              </a:prstGeom>
            </p:spPr>
            <p:txBody>
              <a:bodyPr wrap="square">
                <a:spAutoFit/>
              </a:bodyPr>
              <a:lstStyle/>
              <a:p>
                <a:r>
                  <a:rPr lang="en-US" sz="2800" dirty="0">
                    <a:solidFill>
                      <a:schemeClr val="tx2"/>
                    </a:solidFill>
                  </a:rPr>
                  <a:t>The weighted average of points </a:t>
                </a:r>
                <a:r>
                  <a:rPr lang="en-US" sz="2800" i="1" dirty="0">
                    <a:solidFill>
                      <a:schemeClr val="tx2"/>
                    </a:solidFill>
                  </a:rPr>
                  <a:t>D</a:t>
                </a:r>
                <a:r>
                  <a:rPr lang="en-US" sz="2800" dirty="0">
                    <a:solidFill>
                      <a:schemeClr val="tx2"/>
                    </a:solidFill>
                  </a:rPr>
                  <a:t>, </a:t>
                </a:r>
                <a:r>
                  <a:rPr lang="en-US" sz="2800" i="1" dirty="0">
                    <a:solidFill>
                      <a:schemeClr val="tx2"/>
                    </a:solidFill>
                  </a:rPr>
                  <a:t>E</a:t>
                </a:r>
                <a:r>
                  <a:rPr lang="en-US" sz="2800" dirty="0">
                    <a:solidFill>
                      <a:schemeClr val="tx2"/>
                    </a:solidFill>
                  </a:rPr>
                  <a:t>, and </a:t>
                </a:r>
                <a:r>
                  <a:rPr lang="en-US" sz="2800" i="1" dirty="0">
                    <a:solidFill>
                      <a:schemeClr val="tx2"/>
                    </a:solidFill>
                  </a:rPr>
                  <a:t>F </a:t>
                </a:r>
                <a:r>
                  <a:rPr lang="en-US" sz="2800" dirty="0">
                    <a:solidFill>
                      <a:schemeClr val="tx2"/>
                    </a:solidFill>
                  </a:rPr>
                  <a:t>is located at </a:t>
                </a:r>
                <a14:m>
                  <m:oMath xmlns:m="http://schemas.openxmlformats.org/officeDocument/2006/math">
                    <m:r>
                      <a:rPr lang="en-US" sz="2800" i="1">
                        <a:solidFill>
                          <a:schemeClr val="tx2"/>
                        </a:solidFill>
                        <a:latin typeface="Cambria Math" panose="02040503050406030204" pitchFamily="18" charset="0"/>
                      </a:rPr>
                      <m:t>𝑃</m:t>
                    </m:r>
                    <m:d>
                      <m:dPr>
                        <m:ctrlPr>
                          <a:rPr lang="pt-BR" sz="2800" i="1" dirty="0">
                            <a:solidFill>
                              <a:schemeClr val="tx2"/>
                            </a:solidFill>
                            <a:latin typeface="Cambria Math" panose="02040503050406030204" pitchFamily="18" charset="0"/>
                            <a:ea typeface="Cambria Math" panose="02040503050406030204" pitchFamily="18" charset="0"/>
                          </a:rPr>
                        </m:ctrlPr>
                      </m:dPr>
                      <m:e>
                        <m:r>
                          <a:rPr lang="en-US" sz="2800" i="1" dirty="0">
                            <a:solidFill>
                              <a:schemeClr val="tx2"/>
                            </a:solidFill>
                            <a:latin typeface="Cambria Math" panose="02040503050406030204" pitchFamily="18" charset="0"/>
                            <a:ea typeface="Cambria Math" panose="02040503050406030204" pitchFamily="18" charset="0"/>
                          </a:rPr>
                          <m:t>−</m:t>
                        </m:r>
                        <m:f>
                          <m:fPr>
                            <m:ctrlPr>
                              <a:rPr lang="en-US" sz="2800" i="1">
                                <a:solidFill>
                                  <a:schemeClr val="tx2"/>
                                </a:solidFill>
                                <a:latin typeface="Cambria Math" panose="02040503050406030204" pitchFamily="18" charset="0"/>
                                <a:ea typeface="Cambria Math" panose="02040503050406030204" pitchFamily="18" charset="0"/>
                              </a:rPr>
                            </m:ctrlPr>
                          </m:fPr>
                          <m:num>
                            <m:r>
                              <a:rPr lang="en-US" sz="2800" i="1">
                                <a:solidFill>
                                  <a:schemeClr val="tx2"/>
                                </a:solidFill>
                                <a:latin typeface="Cambria Math" panose="02040503050406030204" pitchFamily="18" charset="0"/>
                                <a:ea typeface="Cambria Math" panose="02040503050406030204" pitchFamily="18" charset="0"/>
                              </a:rPr>
                              <m:t>1</m:t>
                            </m:r>
                          </m:num>
                          <m:den>
                            <m:r>
                              <a:rPr lang="en-US" sz="2800" i="1">
                                <a:solidFill>
                                  <a:schemeClr val="tx2"/>
                                </a:solidFill>
                                <a:latin typeface="Cambria Math" panose="02040503050406030204" pitchFamily="18" charset="0"/>
                                <a:ea typeface="Cambria Math" panose="02040503050406030204" pitchFamily="18" charset="0"/>
                              </a:rPr>
                              <m:t>2</m:t>
                            </m:r>
                          </m:den>
                        </m:f>
                        <m:r>
                          <a:rPr lang="en-US" sz="2800" i="1">
                            <a:solidFill>
                              <a:schemeClr val="tx2"/>
                            </a:solidFill>
                            <a:latin typeface="Cambria Math" panose="02040503050406030204" pitchFamily="18" charset="0"/>
                            <a:ea typeface="Cambria Math" panose="02040503050406030204" pitchFamily="18" charset="0"/>
                          </a:rPr>
                          <m:t>,</m:t>
                        </m:r>
                        <m:r>
                          <a:rPr lang="en-US" sz="2800" i="1" dirty="0">
                            <a:solidFill>
                              <a:schemeClr val="tx2"/>
                            </a:solidFill>
                            <a:latin typeface="Cambria Math" panose="02040503050406030204" pitchFamily="18" charset="0"/>
                            <a:ea typeface="Cambria Math" panose="02040503050406030204" pitchFamily="18" charset="0"/>
                          </a:rPr>
                          <m:t>−</m:t>
                        </m:r>
                        <m:f>
                          <m:fPr>
                            <m:ctrlPr>
                              <a:rPr lang="en-US" sz="2800" i="1">
                                <a:solidFill>
                                  <a:schemeClr val="tx2"/>
                                </a:solidFill>
                                <a:latin typeface="Cambria Math" panose="02040503050406030204" pitchFamily="18" charset="0"/>
                                <a:ea typeface="Cambria Math" panose="02040503050406030204" pitchFamily="18" charset="0"/>
                              </a:rPr>
                            </m:ctrlPr>
                          </m:fPr>
                          <m:num>
                            <m:r>
                              <a:rPr lang="en-US" sz="2800" i="1">
                                <a:solidFill>
                                  <a:schemeClr val="tx2"/>
                                </a:solidFill>
                                <a:latin typeface="Cambria Math" panose="02040503050406030204" pitchFamily="18" charset="0"/>
                                <a:ea typeface="Cambria Math" panose="02040503050406030204" pitchFamily="18" charset="0"/>
                              </a:rPr>
                              <m:t>1</m:t>
                            </m:r>
                          </m:num>
                          <m:den>
                            <m:r>
                              <a:rPr lang="en-US" sz="2800" i="1">
                                <a:solidFill>
                                  <a:schemeClr val="tx2"/>
                                </a:solidFill>
                                <a:latin typeface="Cambria Math" panose="02040503050406030204" pitchFamily="18" charset="0"/>
                                <a:ea typeface="Cambria Math" panose="02040503050406030204" pitchFamily="18" charset="0"/>
                              </a:rPr>
                              <m:t>3</m:t>
                            </m:r>
                          </m:den>
                        </m:f>
                      </m:e>
                    </m:d>
                  </m:oMath>
                </a14:m>
                <a:r>
                  <a:rPr lang="en-US" sz="2800" dirty="0">
                    <a:solidFill>
                      <a:schemeClr val="tx2"/>
                    </a:solidFill>
                  </a:rPr>
                  <a:t>.</a:t>
                </a:r>
              </a:p>
            </p:txBody>
          </p:sp>
        </mc:Choice>
        <mc:Fallback xmlns="">
          <p:sp>
            <p:nvSpPr>
              <p:cNvPr id="2" name="Rectangle 1"/>
              <p:cNvSpPr>
                <a:spLocks noRot="1" noChangeAspect="1" noMove="1" noResize="1" noEditPoints="1" noAdjustHandles="1" noChangeArrowheads="1" noChangeShapeType="1" noTextEdit="1"/>
              </p:cNvSpPr>
              <p:nvPr/>
            </p:nvSpPr>
            <p:spPr>
              <a:xfrm>
                <a:off x="256674" y="5674085"/>
                <a:ext cx="11138158" cy="737189"/>
              </a:xfrm>
              <a:prstGeom prst="rect">
                <a:avLst/>
              </a:prstGeom>
              <a:blipFill>
                <a:blip r:embed="rId4"/>
                <a:stretch>
                  <a:fillRect l="-1095" b="-6612"/>
                </a:stretch>
              </a:blipFill>
            </p:spPr>
            <p:txBody>
              <a:bodyPr/>
              <a:lstStyle/>
              <a:p>
                <a:r>
                  <a:rPr lang="en-US">
                    <a:noFill/>
                  </a:rPr>
                  <a:t> </a:t>
                </a:r>
              </a:p>
            </p:txBody>
          </p:sp>
        </mc:Fallback>
      </mc:AlternateContent>
      <p:sp>
        <p:nvSpPr>
          <p:cNvPr id="6" name="Content Placeholder 2">
            <a:extLst>
              <a:ext uri="{FF2B5EF4-FFF2-40B4-BE49-F238E27FC236}">
                <a16:creationId xmlns:a16="http://schemas.microsoft.com/office/drawing/2014/main" id="{467F3322-D543-44AB-8675-605A8C6D568D}"/>
              </a:ext>
            </a:extLst>
          </p:cNvPr>
          <p:cNvSpPr txBox="1">
            <a:spLocks/>
          </p:cNvSpPr>
          <p:nvPr/>
        </p:nvSpPr>
        <p:spPr>
          <a:xfrm>
            <a:off x="459872" y="1412547"/>
            <a:ext cx="9246836" cy="91559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39738" indent="-439738"/>
            <a:r>
              <a:rPr lang="en-US" sz="2800" b="1" dirty="0">
                <a:solidFill>
                  <a:schemeClr val="tx1"/>
                </a:solidFill>
              </a:rPr>
              <a:t>b. Point</a:t>
            </a:r>
            <a:r>
              <a:rPr lang="en-US" sz="2800" dirty="0">
                <a:solidFill>
                  <a:schemeClr val="tx1"/>
                </a:solidFill>
              </a:rPr>
              <a:t> </a:t>
            </a:r>
            <a:r>
              <a:rPr lang="en-US" sz="2800" b="1" i="1" dirty="0">
                <a:solidFill>
                  <a:schemeClr val="tx1"/>
                </a:solidFill>
              </a:rPr>
              <a:t>E </a:t>
            </a:r>
            <a:r>
              <a:rPr lang="en-US" sz="2800" b="1" dirty="0">
                <a:solidFill>
                  <a:schemeClr val="tx1"/>
                </a:solidFill>
              </a:rPr>
              <a:t>weighs twice as much as point </a:t>
            </a:r>
            <a:r>
              <a:rPr lang="en-US" sz="2800" b="1" i="1" dirty="0">
                <a:solidFill>
                  <a:schemeClr val="tx1"/>
                </a:solidFill>
              </a:rPr>
              <a:t>F</a:t>
            </a:r>
            <a:r>
              <a:rPr lang="en-US" sz="2800" b="1" dirty="0">
                <a:solidFill>
                  <a:schemeClr val="tx1"/>
                </a:solidFill>
              </a:rPr>
              <a:t>, and point </a:t>
            </a:r>
            <a:r>
              <a:rPr lang="en-US" sz="2800" b="1" i="1" dirty="0">
                <a:solidFill>
                  <a:schemeClr val="tx1"/>
                </a:solidFill>
              </a:rPr>
              <a:t>D </a:t>
            </a:r>
            <a:r>
              <a:rPr lang="en-US" sz="2800" b="1" dirty="0">
                <a:solidFill>
                  <a:schemeClr val="tx1"/>
                </a:solidFill>
              </a:rPr>
              <a:t>weighs three times as much as point </a:t>
            </a:r>
            <a:r>
              <a:rPr lang="en-US" sz="2800" b="1" i="1" dirty="0">
                <a:solidFill>
                  <a:schemeClr val="tx1"/>
                </a:solidFill>
              </a:rPr>
              <a:t>F</a:t>
            </a:r>
            <a:r>
              <a:rPr lang="en-US" sz="2800" b="1" dirty="0">
                <a:solidFill>
                  <a:schemeClr val="tx1"/>
                </a:solidFill>
              </a:rPr>
              <a:t>.</a:t>
            </a:r>
          </a:p>
        </p:txBody>
      </p:sp>
    </p:spTree>
    <p:extLst>
      <p:ext uri="{BB962C8B-B14F-4D97-AF65-F5344CB8AC3E}">
        <p14:creationId xmlns:p14="http://schemas.microsoft.com/office/powerpoint/2010/main" val="22511325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57939"/>
            <a:ext cx="10614527" cy="109872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coordinates of </a:t>
            </a:r>
            <a:r>
              <a:rPr lang="en-US" sz="2800" i="1" dirty="0"/>
              <a:t>P </a:t>
            </a:r>
            <a:r>
              <a:rPr lang="en-US" sz="2800" dirty="0"/>
              <a:t>that represent the weighted average for each set of points based on the given conditions.</a:t>
            </a:r>
            <a:endParaRPr lang="en-US" sz="2800" dirty="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9279213"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Find a Weighted Average on the Coordinate Plane</a:t>
            </a:r>
          </a:p>
          <a:p>
            <a:endParaRPr lang="en-US" sz="2800" b="0" dirty="0">
              <a:solidFill>
                <a:schemeClr val="tx1"/>
              </a:solidFill>
            </a:endParaRPr>
          </a:p>
        </p:txBody>
      </p:sp>
      <p:sp>
        <p:nvSpPr>
          <p:cNvPr id="7" name="Rectangle 6">
            <a:extLst>
              <a:ext uri="{FF2B5EF4-FFF2-40B4-BE49-F238E27FC236}">
                <a16:creationId xmlns:a16="http://schemas.microsoft.com/office/drawing/2014/main" id="{CFF09B4A-1D55-4A20-9F99-FA2C8AF5CE55}"/>
              </a:ext>
            </a:extLst>
          </p:cNvPr>
          <p:cNvSpPr/>
          <p:nvPr/>
        </p:nvSpPr>
        <p:spPr>
          <a:xfrm>
            <a:off x="459872" y="2936915"/>
            <a:ext cx="7987442" cy="2375009"/>
          </a:xfrm>
          <a:prstGeom prst="rect">
            <a:avLst/>
          </a:prstGeom>
        </p:spPr>
        <p:txBody>
          <a:bodyPr wrap="square">
            <a:spAutoFit/>
          </a:bodyPr>
          <a:lstStyle/>
          <a:p>
            <a:pPr marL="439738" indent="-439738"/>
            <a:r>
              <a:rPr lang="en-US" sz="2800" b="1" dirty="0"/>
              <a:t>a. </a:t>
            </a:r>
            <a:r>
              <a:rPr lang="en-US" sz="2800" dirty="0">
                <a:solidFill>
                  <a:schemeClr val="tx2"/>
                </a:solidFill>
              </a:rPr>
              <a:t>Point </a:t>
            </a:r>
            <a:r>
              <a:rPr lang="en-US" sz="2800" i="1" dirty="0">
                <a:solidFill>
                  <a:schemeClr val="tx2"/>
                </a:solidFill>
              </a:rPr>
              <a:t>J </a:t>
            </a:r>
            <a:r>
              <a:rPr lang="en-US" sz="2800" dirty="0">
                <a:solidFill>
                  <a:schemeClr val="tx2"/>
                </a:solidFill>
              </a:rPr>
              <a:t>has a weight of 2, and point </a:t>
            </a:r>
            <a:r>
              <a:rPr lang="en-US" sz="2800" i="1" dirty="0">
                <a:solidFill>
                  <a:schemeClr val="tx2"/>
                </a:solidFill>
              </a:rPr>
              <a:t>K </a:t>
            </a:r>
            <a:r>
              <a:rPr lang="en-US" sz="2800" dirty="0">
                <a:solidFill>
                  <a:schemeClr val="tx2"/>
                </a:solidFill>
              </a:rPr>
              <a:t>has a </a:t>
            </a:r>
            <a:br>
              <a:rPr lang="en-US" sz="2800" dirty="0">
                <a:solidFill>
                  <a:schemeClr val="tx2"/>
                </a:solidFill>
              </a:rPr>
            </a:br>
            <a:r>
              <a:rPr lang="en-US" sz="2800" dirty="0">
                <a:solidFill>
                  <a:schemeClr val="tx2"/>
                </a:solidFill>
              </a:rPr>
              <a:t>weight of 3.</a:t>
            </a:r>
          </a:p>
          <a:p>
            <a:pPr marL="439738" indent="-439738"/>
            <a:endParaRPr lang="en-US" sz="2800" dirty="0">
              <a:solidFill>
                <a:schemeClr val="tx2"/>
              </a:solidFill>
            </a:endParaRPr>
          </a:p>
          <a:p>
            <a:pPr marL="439738" indent="-439738">
              <a:spcBef>
                <a:spcPts val="1000"/>
              </a:spcBef>
            </a:pPr>
            <a:r>
              <a:rPr lang="en-US" sz="2800" b="1" dirty="0"/>
              <a:t>b. </a:t>
            </a:r>
            <a:r>
              <a:rPr lang="en-US" sz="2800" dirty="0">
                <a:solidFill>
                  <a:schemeClr val="tx2"/>
                </a:solidFill>
              </a:rPr>
              <a:t>Point </a:t>
            </a:r>
            <a:r>
              <a:rPr lang="en-US" sz="2800" i="1" dirty="0">
                <a:solidFill>
                  <a:schemeClr val="tx2"/>
                </a:solidFill>
              </a:rPr>
              <a:t>J </a:t>
            </a:r>
            <a:r>
              <a:rPr lang="en-US" sz="2800" dirty="0">
                <a:solidFill>
                  <a:schemeClr val="tx2"/>
                </a:solidFill>
              </a:rPr>
              <a:t>weighs twice as much as point </a:t>
            </a:r>
            <a:r>
              <a:rPr lang="en-US" sz="2800" i="1" dirty="0">
                <a:solidFill>
                  <a:schemeClr val="tx2"/>
                </a:solidFill>
              </a:rPr>
              <a:t>K</a:t>
            </a:r>
            <a:r>
              <a:rPr lang="en-US" sz="2800" dirty="0">
                <a:solidFill>
                  <a:schemeClr val="tx2"/>
                </a:solidFill>
              </a:rPr>
              <a:t>, and point </a:t>
            </a:r>
            <a:r>
              <a:rPr lang="en-US" sz="2800" i="1" dirty="0">
                <a:solidFill>
                  <a:schemeClr val="tx2"/>
                </a:solidFill>
              </a:rPr>
              <a:t>L </a:t>
            </a:r>
            <a:r>
              <a:rPr lang="en-US" sz="2800" dirty="0">
                <a:solidFill>
                  <a:schemeClr val="tx2"/>
                </a:solidFill>
              </a:rPr>
              <a:t>weighs five times as much as point </a:t>
            </a:r>
            <a:r>
              <a:rPr lang="en-US" sz="2800" i="1" dirty="0">
                <a:solidFill>
                  <a:schemeClr val="tx2"/>
                </a:solidFill>
              </a:rPr>
              <a:t>K</a:t>
            </a:r>
            <a:r>
              <a:rPr lang="en-US" sz="2800" dirty="0">
                <a:solidFill>
                  <a:schemeClr val="tx2"/>
                </a:solidFill>
              </a:rPr>
              <a:t>.</a:t>
            </a:r>
          </a:p>
        </p:txBody>
      </p:sp>
      <p:pic>
        <p:nvPicPr>
          <p:cNvPr id="9" name="Picture 8">
            <a:extLst>
              <a:ext uri="{FF2B5EF4-FFF2-40B4-BE49-F238E27FC236}">
                <a16:creationId xmlns:a16="http://schemas.microsoft.com/office/drawing/2014/main" id="{B02C0855-6A34-42F3-9F40-A9A5E08901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7314" y="2575492"/>
            <a:ext cx="3575639" cy="3588274"/>
          </a:xfrm>
          <a:prstGeom prst="rect">
            <a:avLst/>
          </a:prstGeom>
        </p:spPr>
      </p:pic>
    </p:spTree>
    <p:extLst>
      <p:ext uri="{BB962C8B-B14F-4D97-AF65-F5344CB8AC3E}">
        <p14:creationId xmlns:p14="http://schemas.microsoft.com/office/powerpoint/2010/main" val="2659883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357939"/>
            <a:ext cx="10614527" cy="157897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chemeClr val="tx1"/>
                </a:solidFill>
              </a:rPr>
              <a:t>Check</a:t>
            </a:r>
          </a:p>
          <a:p>
            <a:r>
              <a:rPr lang="en-US" sz="2800" dirty="0"/>
              <a:t>Find the coordinates of </a:t>
            </a:r>
            <a:r>
              <a:rPr lang="en-US" sz="2800" i="1" dirty="0"/>
              <a:t>P </a:t>
            </a:r>
            <a:r>
              <a:rPr lang="en-US" sz="2800" dirty="0"/>
              <a:t>that represent the weighted average for each set of points based on the given conditions.</a:t>
            </a:r>
            <a:endParaRPr lang="en-US" sz="2800" dirty="0">
              <a:latin typeface="+mj-lt"/>
            </a:endParaRP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2" y="332811"/>
            <a:ext cx="9279213"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0070C0"/>
                </a:solidFill>
              </a:rPr>
            </a:br>
            <a:r>
              <a:rPr lang="en-US" sz="2800" b="0" dirty="0">
                <a:solidFill>
                  <a:schemeClr val="tx1"/>
                </a:solidFill>
              </a:rPr>
              <a:t>Find a Weighted Average on the Coordinate Plane</a:t>
            </a:r>
          </a:p>
          <a:p>
            <a:endParaRPr lang="en-US" sz="2800" b="0" dirty="0">
              <a:solidFill>
                <a:schemeClr val="tx1"/>
              </a:solidFill>
            </a:endParaRPr>
          </a:p>
        </p:txBody>
      </p:sp>
      <mc:AlternateContent xmlns:mc="http://schemas.openxmlformats.org/markup-compatibility/2006" xmlns:a14="http://schemas.microsoft.com/office/drawing/2010/main">
        <mc:Choice Requires="a14">
          <p:sp>
            <p:nvSpPr>
              <p:cNvPr id="2" name="Rectangle 1"/>
              <p:cNvSpPr/>
              <p:nvPr/>
            </p:nvSpPr>
            <p:spPr>
              <a:xfrm>
                <a:off x="459872" y="2936915"/>
                <a:ext cx="7987442" cy="3233834"/>
              </a:xfrm>
              <a:prstGeom prst="rect">
                <a:avLst/>
              </a:prstGeom>
            </p:spPr>
            <p:txBody>
              <a:bodyPr wrap="square">
                <a:spAutoFit/>
              </a:bodyPr>
              <a:lstStyle/>
              <a:p>
                <a:pPr marL="439738" indent="-439738"/>
                <a:r>
                  <a:rPr lang="en-US" sz="2800" b="1" dirty="0"/>
                  <a:t>a. </a:t>
                </a:r>
                <a:r>
                  <a:rPr lang="en-US" sz="2800" dirty="0">
                    <a:solidFill>
                      <a:schemeClr val="tx2"/>
                    </a:solidFill>
                  </a:rPr>
                  <a:t>Point </a:t>
                </a:r>
                <a:r>
                  <a:rPr lang="en-US" sz="2800" i="1" dirty="0">
                    <a:solidFill>
                      <a:schemeClr val="tx2"/>
                    </a:solidFill>
                  </a:rPr>
                  <a:t>J </a:t>
                </a:r>
                <a:r>
                  <a:rPr lang="en-US" sz="2800" dirty="0">
                    <a:solidFill>
                      <a:schemeClr val="tx2"/>
                    </a:solidFill>
                  </a:rPr>
                  <a:t>has a weight of 2, and point </a:t>
                </a:r>
                <a:r>
                  <a:rPr lang="en-US" sz="2800" i="1" dirty="0">
                    <a:solidFill>
                      <a:schemeClr val="tx2"/>
                    </a:solidFill>
                  </a:rPr>
                  <a:t>K </a:t>
                </a:r>
                <a:r>
                  <a:rPr lang="en-US" sz="2800" dirty="0">
                    <a:solidFill>
                      <a:schemeClr val="tx2"/>
                    </a:solidFill>
                  </a:rPr>
                  <a:t>has a </a:t>
                </a:r>
                <a:br>
                  <a:rPr lang="en-US" sz="2800" dirty="0">
                    <a:solidFill>
                      <a:schemeClr val="tx2"/>
                    </a:solidFill>
                  </a:rPr>
                </a:br>
                <a:r>
                  <a:rPr lang="en-US" sz="2800" dirty="0">
                    <a:solidFill>
                      <a:schemeClr val="tx2"/>
                    </a:solidFill>
                  </a:rPr>
                  <a:t>weight of 3.</a:t>
                </a:r>
              </a:p>
              <a:p>
                <a:pPr marL="439738" indent="-439738"/>
                <a14:m>
                  <m:oMath xmlns:m="http://schemas.openxmlformats.org/officeDocument/2006/math">
                    <m:r>
                      <a:rPr lang="en-US" sz="2800" i="1" smtClean="0">
                        <a:solidFill>
                          <a:srgbClr val="FF0000"/>
                        </a:solidFill>
                        <a:latin typeface="Cambria Math" panose="02040503050406030204" pitchFamily="18" charset="0"/>
                      </a:rPr>
                      <m:t>𝑃</m:t>
                    </m:r>
                    <m:d>
                      <m:dPr>
                        <m:ctrlPr>
                          <a:rPr lang="pt-BR" sz="2800" i="1" dirty="0">
                            <a:solidFill>
                              <a:srgbClr val="FF0000"/>
                            </a:solidFill>
                            <a:latin typeface="Cambria Math" panose="02040503050406030204" pitchFamily="18" charset="0"/>
                            <a:ea typeface="Cambria Math" panose="02040503050406030204" pitchFamily="18" charset="0"/>
                          </a:rPr>
                        </m:ctrlPr>
                      </m:dPr>
                      <m:e>
                        <m:r>
                          <a:rPr lang="en-US" sz="2800" i="1" dirty="0">
                            <a:solidFill>
                              <a:srgbClr val="FF0000"/>
                            </a:solidFill>
                            <a:latin typeface="Cambria Math" panose="02040503050406030204" pitchFamily="18" charset="0"/>
                            <a:ea typeface="Cambria Math" panose="02040503050406030204" pitchFamily="18" charset="0"/>
                          </a:rPr>
                          <m:t>−</m:t>
                        </m:r>
                        <m:f>
                          <m:fPr>
                            <m:ctrlPr>
                              <a:rPr lang="en-US" sz="2800" i="1">
                                <a:solidFill>
                                  <a:srgbClr val="FF0000"/>
                                </a:solidFill>
                                <a:latin typeface="Cambria Math" panose="02040503050406030204" pitchFamily="18" charset="0"/>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8</m:t>
                            </m:r>
                          </m:num>
                          <m:den>
                            <m:r>
                              <a:rPr lang="en-US" sz="2800" b="0" i="1" smtClean="0">
                                <a:solidFill>
                                  <a:srgbClr val="FF0000"/>
                                </a:solidFill>
                                <a:latin typeface="Cambria Math" panose="02040503050406030204" pitchFamily="18" charset="0"/>
                                <a:ea typeface="Cambria Math" panose="02040503050406030204" pitchFamily="18" charset="0"/>
                              </a:rPr>
                              <m:t>5</m:t>
                            </m:r>
                          </m:den>
                        </m:f>
                        <m:r>
                          <a:rPr lang="en-US" sz="2800" i="1">
                            <a:solidFill>
                              <a:srgbClr val="FF0000"/>
                            </a:solidFill>
                            <a:latin typeface="Cambria Math" panose="02040503050406030204" pitchFamily="18" charset="0"/>
                            <a:ea typeface="Cambria Math" panose="02040503050406030204" pitchFamily="18" charset="0"/>
                          </a:rPr>
                          <m:t>,</m:t>
                        </m:r>
                        <m:f>
                          <m:fPr>
                            <m:ctrlPr>
                              <a:rPr lang="en-US" sz="2800" i="1">
                                <a:solidFill>
                                  <a:srgbClr val="FF0000"/>
                                </a:solidFill>
                                <a:latin typeface="Cambria Math" panose="02040503050406030204" pitchFamily="18" charset="0"/>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3</m:t>
                            </m:r>
                          </m:num>
                          <m:den>
                            <m:r>
                              <a:rPr lang="en-US" sz="2800" b="0" i="1" smtClean="0">
                                <a:solidFill>
                                  <a:srgbClr val="FF0000"/>
                                </a:solidFill>
                                <a:latin typeface="Cambria Math" panose="02040503050406030204" pitchFamily="18" charset="0"/>
                                <a:ea typeface="Cambria Math" panose="02040503050406030204" pitchFamily="18" charset="0"/>
                              </a:rPr>
                              <m:t>5</m:t>
                            </m:r>
                          </m:den>
                        </m:f>
                      </m:e>
                    </m:d>
                  </m:oMath>
                </a14:m>
                <a:r>
                  <a:rPr lang="en-US" sz="2800" dirty="0">
                    <a:solidFill>
                      <a:srgbClr val="FF0000"/>
                    </a:solidFill>
                    <a:latin typeface="Proxima Nova"/>
                  </a:rPr>
                  <a:t> or </a:t>
                </a:r>
                <a14:m>
                  <m:oMath xmlns:m="http://schemas.openxmlformats.org/officeDocument/2006/math">
                    <m:r>
                      <a:rPr lang="en-US" sz="2800" i="1">
                        <a:solidFill>
                          <a:srgbClr val="FF0000"/>
                        </a:solidFill>
                        <a:latin typeface="Cambria Math" panose="02040503050406030204" pitchFamily="18" charset="0"/>
                      </a:rPr>
                      <m:t>𝑃</m:t>
                    </m:r>
                  </m:oMath>
                </a14:m>
                <a:r>
                  <a:rPr lang="en-US" sz="2800" dirty="0">
                    <a:solidFill>
                      <a:srgbClr val="FF0000"/>
                    </a:solidFill>
                  </a:rPr>
                  <a:t>(</a:t>
                </a:r>
                <a:r>
                  <a:rPr lang="en-US" sz="2800" dirty="0">
                    <a:solidFill>
                      <a:srgbClr val="FF0000"/>
                    </a:solidFill>
                    <a:cs typeface="Arial" panose="020B0604020202020204" pitchFamily="34" charset="0"/>
                  </a:rPr>
                  <a:t>−</a:t>
                </a:r>
                <a:r>
                  <a:rPr lang="en-US" sz="2800" dirty="0">
                    <a:solidFill>
                      <a:srgbClr val="FF0000"/>
                    </a:solidFill>
                  </a:rPr>
                  <a:t>1.6,</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rPr>
                  <a:t>0.6)</a:t>
                </a:r>
                <a:endParaRPr lang="en-US" sz="2800" dirty="0">
                  <a:solidFill>
                    <a:schemeClr val="tx2"/>
                  </a:solidFill>
                </a:endParaRPr>
              </a:p>
              <a:p>
                <a:pPr marL="439738" indent="-439738">
                  <a:spcBef>
                    <a:spcPts val="1000"/>
                  </a:spcBef>
                </a:pPr>
                <a:r>
                  <a:rPr lang="en-US" sz="2800" b="1" dirty="0"/>
                  <a:t>b. </a:t>
                </a:r>
                <a:r>
                  <a:rPr lang="en-US" sz="2800" dirty="0">
                    <a:solidFill>
                      <a:schemeClr val="tx2"/>
                    </a:solidFill>
                  </a:rPr>
                  <a:t>Point </a:t>
                </a:r>
                <a:r>
                  <a:rPr lang="en-US" sz="2800" i="1" dirty="0">
                    <a:solidFill>
                      <a:schemeClr val="tx2"/>
                    </a:solidFill>
                  </a:rPr>
                  <a:t>J </a:t>
                </a:r>
                <a:r>
                  <a:rPr lang="en-US" sz="2800" dirty="0">
                    <a:solidFill>
                      <a:schemeClr val="tx2"/>
                    </a:solidFill>
                  </a:rPr>
                  <a:t>weighs twice as much as point </a:t>
                </a:r>
                <a:r>
                  <a:rPr lang="en-US" sz="2800" i="1" dirty="0">
                    <a:solidFill>
                      <a:schemeClr val="tx2"/>
                    </a:solidFill>
                  </a:rPr>
                  <a:t>K</a:t>
                </a:r>
                <a:r>
                  <a:rPr lang="en-US" sz="2800" dirty="0">
                    <a:solidFill>
                      <a:schemeClr val="tx2"/>
                    </a:solidFill>
                  </a:rPr>
                  <a:t>, and point </a:t>
                </a:r>
                <a:r>
                  <a:rPr lang="en-US" sz="2800" i="1" dirty="0">
                    <a:solidFill>
                      <a:schemeClr val="tx2"/>
                    </a:solidFill>
                  </a:rPr>
                  <a:t>L </a:t>
                </a:r>
                <a:r>
                  <a:rPr lang="en-US" sz="2800" dirty="0">
                    <a:solidFill>
                      <a:schemeClr val="tx2"/>
                    </a:solidFill>
                  </a:rPr>
                  <a:t>weighs five times as much as point </a:t>
                </a:r>
                <a:r>
                  <a:rPr lang="en-US" sz="2800" i="1" dirty="0">
                    <a:solidFill>
                      <a:schemeClr val="tx2"/>
                    </a:solidFill>
                  </a:rPr>
                  <a:t>K</a:t>
                </a:r>
                <a:r>
                  <a:rPr lang="en-US" sz="2800" dirty="0">
                    <a:solidFill>
                      <a:schemeClr val="tx2"/>
                    </a:solidFill>
                  </a:rPr>
                  <a:t>.</a:t>
                </a:r>
              </a:p>
              <a:p>
                <a:pPr marL="439738" indent="-439738"/>
                <a14:m>
                  <m:oMath xmlns:m="http://schemas.openxmlformats.org/officeDocument/2006/math">
                    <m:r>
                      <a:rPr lang="en-US" sz="2800" i="1" smtClean="0">
                        <a:solidFill>
                          <a:srgbClr val="FF0000"/>
                        </a:solidFill>
                        <a:latin typeface="Cambria Math" panose="02040503050406030204" pitchFamily="18" charset="0"/>
                      </a:rPr>
                      <m:t>𝑃</m:t>
                    </m:r>
                    <m:d>
                      <m:dPr>
                        <m:ctrlPr>
                          <a:rPr lang="pt-BR" sz="2800" i="1" dirty="0">
                            <a:solidFill>
                              <a:srgbClr val="FF0000"/>
                            </a:solidFill>
                            <a:latin typeface="Cambria Math" panose="02040503050406030204" pitchFamily="18" charset="0"/>
                            <a:ea typeface="Cambria Math" panose="02040503050406030204" pitchFamily="18" charset="0"/>
                          </a:rPr>
                        </m:ctrlPr>
                      </m:dPr>
                      <m:e>
                        <m:f>
                          <m:fPr>
                            <m:ctrlPr>
                              <a:rPr lang="en-US" sz="2800" i="1">
                                <a:solidFill>
                                  <a:srgbClr val="FF0000"/>
                                </a:solidFill>
                                <a:latin typeface="Cambria Math" panose="02040503050406030204" pitchFamily="18" charset="0"/>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13</m:t>
                            </m:r>
                          </m:num>
                          <m:den>
                            <m:r>
                              <a:rPr lang="en-US" sz="2800" b="0" i="1" smtClean="0">
                                <a:solidFill>
                                  <a:srgbClr val="FF0000"/>
                                </a:solidFill>
                                <a:latin typeface="Cambria Math" panose="02040503050406030204" pitchFamily="18" charset="0"/>
                                <a:ea typeface="Cambria Math" panose="02040503050406030204" pitchFamily="18" charset="0"/>
                              </a:rPr>
                              <m:t>8</m:t>
                            </m:r>
                          </m:den>
                        </m:f>
                        <m:r>
                          <a:rPr lang="en-US" sz="2800" i="1">
                            <a:solidFill>
                              <a:srgbClr val="FF0000"/>
                            </a:solidFill>
                            <a:latin typeface="Cambria Math" panose="02040503050406030204" pitchFamily="18" charset="0"/>
                            <a:ea typeface="Cambria Math" panose="02040503050406030204" pitchFamily="18" charset="0"/>
                          </a:rPr>
                          <m:t>,</m:t>
                        </m:r>
                        <m:f>
                          <m:fPr>
                            <m:ctrlPr>
                              <a:rPr lang="en-US" sz="2800" i="1">
                                <a:solidFill>
                                  <a:srgbClr val="FF0000"/>
                                </a:solidFill>
                                <a:latin typeface="Cambria Math" panose="02040503050406030204" pitchFamily="18" charset="0"/>
                                <a:ea typeface="Cambria Math" panose="02040503050406030204" pitchFamily="18" charset="0"/>
                              </a:rPr>
                            </m:ctrlPr>
                          </m:fPr>
                          <m:num>
                            <m:r>
                              <a:rPr lang="en-US" sz="2800" b="0" i="1" smtClean="0">
                                <a:solidFill>
                                  <a:srgbClr val="FF0000"/>
                                </a:solidFill>
                                <a:latin typeface="Cambria Math" panose="02040503050406030204" pitchFamily="18" charset="0"/>
                                <a:ea typeface="Cambria Math" panose="02040503050406030204" pitchFamily="18" charset="0"/>
                              </a:rPr>
                              <m:t>11</m:t>
                            </m:r>
                          </m:num>
                          <m:den>
                            <m:r>
                              <a:rPr lang="en-US" sz="2800" b="0" i="1" smtClean="0">
                                <a:solidFill>
                                  <a:srgbClr val="FF0000"/>
                                </a:solidFill>
                                <a:latin typeface="Cambria Math" panose="02040503050406030204" pitchFamily="18" charset="0"/>
                                <a:ea typeface="Cambria Math" panose="02040503050406030204" pitchFamily="18" charset="0"/>
                              </a:rPr>
                              <m:t>4</m:t>
                            </m:r>
                          </m:den>
                        </m:f>
                      </m:e>
                    </m:d>
                    <m:r>
                      <a:rPr lang="en-US" sz="2800" b="0" i="1" smtClean="0">
                        <a:solidFill>
                          <a:srgbClr val="FF0000"/>
                        </a:solidFill>
                        <a:latin typeface="Cambria Math" panose="02040503050406030204" pitchFamily="18" charset="0"/>
                        <a:ea typeface="Cambria Math" panose="02040503050406030204" pitchFamily="18" charset="0"/>
                      </a:rPr>
                      <m:t> </m:t>
                    </m:r>
                    <m:r>
                      <m:rPr>
                        <m:sty m:val="p"/>
                      </m:rPr>
                      <a:rPr lang="en-US" sz="2800" b="0" i="0" smtClean="0">
                        <a:solidFill>
                          <a:srgbClr val="FF0000"/>
                        </a:solidFill>
                        <a:latin typeface="Cambria Math" panose="02040503050406030204" pitchFamily="18" charset="0"/>
                        <a:ea typeface="Cambria Math" panose="02040503050406030204" pitchFamily="18" charset="0"/>
                      </a:rPr>
                      <m:t>or</m:t>
                    </m:r>
                    <m:r>
                      <a:rPr lang="en-US" sz="2800" b="0" i="1" smtClean="0">
                        <a:solidFill>
                          <a:srgbClr val="FF0000"/>
                        </a:solidFill>
                        <a:latin typeface="Cambria Math" panose="02040503050406030204" pitchFamily="18" charset="0"/>
                        <a:ea typeface="Cambria Math" panose="02040503050406030204" pitchFamily="18" charset="0"/>
                      </a:rPr>
                      <m:t> </m:t>
                    </m:r>
                    <m:r>
                      <a:rPr lang="en-US" sz="2800" i="1">
                        <a:solidFill>
                          <a:srgbClr val="FF0000"/>
                        </a:solidFill>
                        <a:latin typeface="Cambria Math" panose="02040503050406030204" pitchFamily="18" charset="0"/>
                      </a:rPr>
                      <m:t>𝑃</m:t>
                    </m:r>
                  </m:oMath>
                </a14:m>
                <a:r>
                  <a:rPr lang="en-US" sz="2800" dirty="0">
                    <a:solidFill>
                      <a:srgbClr val="FF0000"/>
                    </a:solidFill>
                  </a:rPr>
                  <a:t>(1.625,</a:t>
                </a:r>
                <a:r>
                  <a:rPr lang="en-US" sz="2800" dirty="0">
                    <a:solidFill>
                      <a:srgbClr val="FF0000"/>
                    </a:solidFill>
                    <a:latin typeface="Arial" panose="020B0604020202020204" pitchFamily="34" charset="0"/>
                    <a:cs typeface="Arial" panose="020B0604020202020204" pitchFamily="34" charset="0"/>
                  </a:rPr>
                  <a:t> </a:t>
                </a:r>
                <a:r>
                  <a:rPr lang="en-US" sz="2800" dirty="0">
                    <a:solidFill>
                      <a:srgbClr val="FF0000"/>
                    </a:solidFill>
                  </a:rPr>
                  <a:t>2.75)</a:t>
                </a:r>
              </a:p>
            </p:txBody>
          </p:sp>
        </mc:Choice>
        <mc:Fallback xmlns="">
          <p:sp>
            <p:nvSpPr>
              <p:cNvPr id="2" name="Rectangle 1"/>
              <p:cNvSpPr>
                <a:spLocks noRot="1" noChangeAspect="1" noMove="1" noResize="1" noEditPoints="1" noAdjustHandles="1" noChangeArrowheads="1" noChangeShapeType="1" noTextEdit="1"/>
              </p:cNvSpPr>
              <p:nvPr/>
            </p:nvSpPr>
            <p:spPr>
              <a:xfrm>
                <a:off x="459872" y="2936915"/>
                <a:ext cx="7987442" cy="3233834"/>
              </a:xfrm>
              <a:prstGeom prst="rect">
                <a:avLst/>
              </a:prstGeom>
              <a:blipFill>
                <a:blip r:embed="rId3"/>
                <a:stretch>
                  <a:fillRect l="-1526" t="-2075" b="-94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7DD784E8-96AC-4EA4-97F9-54E1B0F4D4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7314" y="2575492"/>
            <a:ext cx="3575639" cy="3588274"/>
          </a:xfrm>
          <a:prstGeom prst="rect">
            <a:avLst/>
          </a:prstGeom>
        </p:spPr>
      </p:pic>
    </p:spTree>
    <p:extLst>
      <p:ext uri="{BB962C8B-B14F-4D97-AF65-F5344CB8AC3E}">
        <p14:creationId xmlns:p14="http://schemas.microsoft.com/office/powerpoint/2010/main" val="1819320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3" y="1619075"/>
            <a:ext cx="9879882" cy="2924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PLANNING </a:t>
            </a:r>
            <a:r>
              <a:rPr lang="en-US" sz="2800" b="1" dirty="0"/>
              <a:t>A school district is planning the location of a new bus stop on Main Street based on the number of children in each household who ride the bus. The district wants to use the location that represents the weighted average of the riders as the location for the new stop. The </a:t>
            </a:r>
            <a:r>
              <a:rPr lang="en-US" sz="2800" b="1" dirty="0" err="1"/>
              <a:t>Molinas</a:t>
            </a:r>
            <a:r>
              <a:rPr lang="en-US" sz="2800" b="1" dirty="0"/>
              <a:t> live at 6 Main Street, and the </a:t>
            </a:r>
            <a:r>
              <a:rPr lang="en-US" sz="2800" b="1" dirty="0" err="1"/>
              <a:t>Warners</a:t>
            </a:r>
            <a:r>
              <a:rPr lang="en-US" sz="2800" b="1" dirty="0"/>
              <a:t> live at 64 Main Street.</a:t>
            </a:r>
          </a:p>
        </p:txBody>
      </p:sp>
      <p:pic>
        <p:nvPicPr>
          <p:cNvPr id="2" name="Picture 1">
            <a:extLst>
              <a:ext uri="{FF2B5EF4-FFF2-40B4-BE49-F238E27FC236}">
                <a16:creationId xmlns:a16="http://schemas.microsoft.com/office/drawing/2014/main" id="{3F81A24A-E114-4475-AAE5-AFF5EBE70B91}"/>
              </a:ext>
            </a:extLst>
          </p:cNvPr>
          <p:cNvPicPr>
            <a:picLocks noChangeAspect="1"/>
          </p:cNvPicPr>
          <p:nvPr/>
        </p:nvPicPr>
        <p:blipFill>
          <a:blip r:embed="rId3"/>
          <a:stretch>
            <a:fillRect/>
          </a:stretch>
        </p:blipFill>
        <p:spPr>
          <a:xfrm>
            <a:off x="2673158" y="4729218"/>
            <a:ext cx="5718514" cy="1593896"/>
          </a:xfrm>
          <a:prstGeom prst="rect">
            <a:avLst/>
          </a:prstGeom>
        </p:spPr>
      </p:pic>
    </p:spTree>
    <p:extLst>
      <p:ext uri="{BB962C8B-B14F-4D97-AF65-F5344CB8AC3E}">
        <p14:creationId xmlns:p14="http://schemas.microsoft.com/office/powerpoint/2010/main" val="684381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6" name="Content Placeholder 2">
            <a:extLst>
              <a:ext uri="{FF2B5EF4-FFF2-40B4-BE49-F238E27FC236}">
                <a16:creationId xmlns:a16="http://schemas.microsoft.com/office/drawing/2014/main" id="{0D11F1BB-0265-4BF0-8771-AC4220CB421C}"/>
              </a:ext>
            </a:extLst>
          </p:cNvPr>
          <p:cNvSpPr txBox="1">
            <a:spLocks/>
          </p:cNvSpPr>
          <p:nvPr/>
        </p:nvSpPr>
        <p:spPr>
          <a:xfrm>
            <a:off x="459872" y="1619075"/>
            <a:ext cx="10460174" cy="9131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A The Molinas have 2 bus riders, and the </a:t>
            </a:r>
            <a:r>
              <a:rPr lang="en-US" sz="2800" b="1" dirty="0" err="1">
                <a:solidFill>
                  <a:schemeClr val="tx1"/>
                </a:solidFill>
              </a:rPr>
              <a:t>Warners</a:t>
            </a:r>
            <a:r>
              <a:rPr lang="en-US" sz="2800" b="1" dirty="0">
                <a:solidFill>
                  <a:schemeClr val="tx1"/>
                </a:solidFill>
              </a:rPr>
              <a:t> have 5 bus riders. Where should the bus stop be located?</a:t>
            </a:r>
          </a:p>
        </p:txBody>
      </p:sp>
      <p:sp>
        <p:nvSpPr>
          <p:cNvPr id="7" name="Content Placeholder 2">
            <a:extLst>
              <a:ext uri="{FF2B5EF4-FFF2-40B4-BE49-F238E27FC236}">
                <a16:creationId xmlns:a16="http://schemas.microsoft.com/office/drawing/2014/main" id="{E88D456A-43C0-4E94-8618-C02EB6E57C90}"/>
              </a:ext>
            </a:extLst>
          </p:cNvPr>
          <p:cNvSpPr txBox="1">
            <a:spLocks/>
          </p:cNvSpPr>
          <p:nvPr/>
        </p:nvSpPr>
        <p:spPr>
          <a:xfrm>
            <a:off x="459872" y="2990676"/>
            <a:ext cx="9809543" cy="860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B Next year the </a:t>
            </a:r>
            <a:r>
              <a:rPr lang="en-US" sz="2800" b="1" dirty="0" err="1">
                <a:solidFill>
                  <a:schemeClr val="tx1"/>
                </a:solidFill>
              </a:rPr>
              <a:t>Warners</a:t>
            </a:r>
            <a:r>
              <a:rPr lang="en-US" sz="2800" b="1" dirty="0">
                <a:solidFill>
                  <a:schemeClr val="tx1"/>
                </a:solidFill>
              </a:rPr>
              <a:t> will only have 3 bus riders. Where should the bus stop be relocated?</a:t>
            </a:r>
            <a:br>
              <a:rPr lang="en-US" sz="2800" b="1" dirty="0">
                <a:solidFill>
                  <a:schemeClr val="tx1"/>
                </a:solidFill>
              </a:rPr>
            </a:br>
            <a:r>
              <a:rPr lang="en-US" sz="2800" b="1" dirty="0">
                <a:solidFill>
                  <a:schemeClr val="tx1"/>
                </a:solidFill>
              </a:rPr>
              <a:t>              </a:t>
            </a:r>
          </a:p>
        </p:txBody>
      </p:sp>
      <p:sp>
        <p:nvSpPr>
          <p:cNvPr id="8" name="Content Placeholder 2">
            <a:extLst>
              <a:ext uri="{FF2B5EF4-FFF2-40B4-BE49-F238E27FC236}">
                <a16:creationId xmlns:a16="http://schemas.microsoft.com/office/drawing/2014/main" id="{9EA05989-E9C3-48D9-AD6E-FDC095008778}"/>
              </a:ext>
            </a:extLst>
          </p:cNvPr>
          <p:cNvSpPr txBox="1">
            <a:spLocks/>
          </p:cNvSpPr>
          <p:nvPr/>
        </p:nvSpPr>
        <p:spPr>
          <a:xfrm>
            <a:off x="459872" y="4393447"/>
            <a:ext cx="10337082" cy="11015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C Describe the change in the location of the bus stop. Does this make sense? Explain.              </a:t>
            </a:r>
          </a:p>
        </p:txBody>
      </p:sp>
    </p:spTree>
    <p:extLst>
      <p:ext uri="{BB962C8B-B14F-4D97-AF65-F5344CB8AC3E}">
        <p14:creationId xmlns:p14="http://schemas.microsoft.com/office/powerpoint/2010/main" val="9817469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619075"/>
            <a:ext cx="10460174" cy="91311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A The Molinas have 2 bus riders, and the </a:t>
            </a:r>
            <a:r>
              <a:rPr lang="en-US" sz="2800" b="1" dirty="0" err="1">
                <a:solidFill>
                  <a:schemeClr val="tx1"/>
                </a:solidFill>
              </a:rPr>
              <a:t>Warners</a:t>
            </a:r>
            <a:r>
              <a:rPr lang="en-US" sz="2800" b="1" dirty="0">
                <a:solidFill>
                  <a:schemeClr val="tx1"/>
                </a:solidFill>
              </a:rPr>
              <a:t> have 5 bus riders. Where should the bus stop be located?</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1277382784"/>
                  </p:ext>
                </p:extLst>
              </p:nvPr>
            </p:nvGraphicFramePr>
            <p:xfrm>
              <a:off x="459871" y="2687675"/>
              <a:ext cx="10121042" cy="3213952"/>
            </p:xfrm>
            <a:graphic>
              <a:graphicData uri="http://schemas.openxmlformats.org/drawingml/2006/table">
                <a:tbl>
                  <a:tblPr firstRow="1" bandRow="1">
                    <a:tableStyleId>{5C22544A-7EE6-4342-B048-85BDC9FD1C3A}</a:tableStyleId>
                  </a:tblPr>
                  <a:tblGrid>
                    <a:gridCol w="4213728">
                      <a:extLst>
                        <a:ext uri="{9D8B030D-6E8A-4147-A177-3AD203B41FA5}">
                          <a16:colId xmlns:a16="http://schemas.microsoft.com/office/drawing/2014/main" val="2644729539"/>
                        </a:ext>
                      </a:extLst>
                    </a:gridCol>
                    <a:gridCol w="5907314">
                      <a:extLst>
                        <a:ext uri="{9D8B030D-6E8A-4147-A177-3AD203B41FA5}">
                          <a16:colId xmlns:a16="http://schemas.microsoft.com/office/drawing/2014/main" val="1673410878"/>
                        </a:ext>
                      </a:extLst>
                    </a:gridCol>
                  </a:tblGrid>
                  <a:tr h="1098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m:rPr>
                                    <m:nor/>
                                  </m:rPr>
                                  <a:rPr lang="en-US" sz="2800" b="1" i="0" smtClean="0">
                                    <a:solidFill>
                                      <a:schemeClr val="tx2"/>
                                    </a:solidFill>
                                    <a:latin typeface="Cambria Math" panose="02040503050406030204" pitchFamily="18" charset="0"/>
                                  </a:rPr>
                                  <m:t> =</m:t>
                                </m:r>
                                <m:r>
                                  <m:rPr>
                                    <m:nor/>
                                  </m:rPr>
                                  <a:rPr lang="en-US" sz="2800" dirty="0" smtClean="0">
                                    <a:solidFill>
                                      <a:schemeClr val="tx2"/>
                                    </a:solidFill>
                                  </a:rPr>
                                  <m:t> </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oMath>
                            </m:oMathPara>
                          </a14:m>
                          <a:endParaRPr lang="en-US" sz="2800" dirty="0">
                            <a:solidFill>
                              <a:schemeClr val="tx2"/>
                            </a:solidFill>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106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6</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5</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64</m:t>
                                        </m:r>
                                      </m:e>
                                    </m:d>
                                  </m:num>
                                  <m:den>
                                    <m:r>
                                      <a:rPr lang="en-US" sz="2800" b="0" i="1" smtClean="0">
                                        <a:solidFill>
                                          <a:schemeClr val="tx2"/>
                                        </a:solidFill>
                                        <a:latin typeface="Cambria Math" panose="02040503050406030204" pitchFamily="18" charset="0"/>
                                      </a:rPr>
                                      <m:t>2+5</m:t>
                                    </m:r>
                                  </m:den>
                                </m:f>
                              </m:oMath>
                            </m:oMathPara>
                          </a14:m>
                          <a:endParaRPr lang="en-US" sz="2800" dirty="0">
                            <a:solidFill>
                              <a:schemeClr val="tx2"/>
                            </a:solidFill>
                          </a:endParaRPr>
                        </a:p>
                      </a:txBody>
                      <a:tcPr>
                        <a:solidFill>
                          <a:schemeClr val="bg1"/>
                        </a:solidFill>
                      </a:tcPr>
                    </a:tc>
                    <a:tc>
                      <a:txBody>
                        <a:bodyPr/>
                        <a:lstStyle/>
                        <a:p>
                          <a:pPr algn="l"/>
                          <a14:m>
                            <m:oMathPara xmlns:m="http://schemas.openxmlformats.org/officeDocument/2006/math">
                              <m:oMathParaPr>
                                <m:jc m:val="left"/>
                              </m:oMathParaPr>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=2,</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=5</m:t>
                                </m:r>
                              </m:oMath>
                            </m:oMathPara>
                          </a14:m>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104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332</m:t>
                                    </m:r>
                                  </m:num>
                                  <m:den>
                                    <m:r>
                                      <a:rPr lang="en-US" sz="2800" b="0" i="1" smtClean="0">
                                        <a:solidFill>
                                          <a:schemeClr val="tx2"/>
                                        </a:solidFill>
                                        <a:latin typeface="Cambria Math" panose="02040503050406030204" pitchFamily="18" charset="0"/>
                                      </a:rPr>
                                      <m:t>7</m:t>
                                    </m:r>
                                  </m:den>
                                </m:f>
                                <m:r>
                                  <a:rPr lang="en-US" sz="2800" b="0" i="1" smtClean="0">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0"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about</m:t>
                                </m:r>
                                <m:r>
                                  <a:rPr lang="en-US" sz="2800" b="0" i="0" smtClean="0">
                                    <a:solidFill>
                                      <a:schemeClr val="tx2"/>
                                    </a:solidFill>
                                    <a:latin typeface="Cambria Math" panose="02040503050406030204" pitchFamily="18" charset="0"/>
                                  </a:rPr>
                                  <m:t> 47.4</m:t>
                                </m:r>
                              </m:oMath>
                            </m:oMathPara>
                          </a14:m>
                          <a:endParaRPr lang="en-US" sz="2800" i="0" dirty="0">
                            <a:solidFill>
                              <a:schemeClr val="tx2"/>
                            </a:solidFill>
                            <a:latin typeface="+mn-lt"/>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1277382784"/>
                  </p:ext>
                </p:extLst>
              </p:nvPr>
            </p:nvGraphicFramePr>
            <p:xfrm>
              <a:off x="459871" y="2687675"/>
              <a:ext cx="10121042" cy="3213952"/>
            </p:xfrm>
            <a:graphic>
              <a:graphicData uri="http://schemas.openxmlformats.org/drawingml/2006/table">
                <a:tbl>
                  <a:tblPr firstRow="1" bandRow="1">
                    <a:tableStyleId>{5C22544A-7EE6-4342-B048-85BDC9FD1C3A}</a:tableStyleId>
                  </a:tblPr>
                  <a:tblGrid>
                    <a:gridCol w="4213728">
                      <a:extLst>
                        <a:ext uri="{9D8B030D-6E8A-4147-A177-3AD203B41FA5}">
                          <a16:colId xmlns:a16="http://schemas.microsoft.com/office/drawing/2014/main" val="2644729539"/>
                        </a:ext>
                      </a:extLst>
                    </a:gridCol>
                    <a:gridCol w="5907314">
                      <a:extLst>
                        <a:ext uri="{9D8B030D-6E8A-4147-A177-3AD203B41FA5}">
                          <a16:colId xmlns:a16="http://schemas.microsoft.com/office/drawing/2014/main" val="1673410878"/>
                        </a:ext>
                      </a:extLst>
                    </a:gridCol>
                  </a:tblGrid>
                  <a:tr h="1098612">
                    <a:tc>
                      <a:txBody>
                        <a:bodyPr/>
                        <a:lstStyle/>
                        <a:p>
                          <a:endParaRPr lang="en-US"/>
                        </a:p>
                      </a:txBody>
                      <a:tcPr>
                        <a:blipFill>
                          <a:blip r:embed="rId3"/>
                          <a:stretch>
                            <a:fillRect l="-145" t="-552" r="-140607" b="-193370"/>
                          </a:stretch>
                        </a:blipFill>
                      </a:tcPr>
                    </a:tc>
                    <a:tc>
                      <a:txBody>
                        <a:bodyPr/>
                        <a:lstStyle/>
                        <a:p>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1069256">
                    <a:tc>
                      <a:txBody>
                        <a:bodyPr/>
                        <a:lstStyle/>
                        <a:p>
                          <a:endParaRPr lang="en-US"/>
                        </a:p>
                      </a:txBody>
                      <a:tcPr>
                        <a:blipFill>
                          <a:blip r:embed="rId3"/>
                          <a:stretch>
                            <a:fillRect l="-145" t="-103409" r="-140607" b="-98864"/>
                          </a:stretch>
                        </a:blipFill>
                      </a:tcPr>
                    </a:tc>
                    <a:tc>
                      <a:txBody>
                        <a:bodyPr/>
                        <a:lstStyle/>
                        <a:p>
                          <a:endParaRPr lang="en-US"/>
                        </a:p>
                      </a:txBody>
                      <a:tcPr anchor="ctr">
                        <a:blipFill>
                          <a:blip r:embed="rId3"/>
                          <a:stretch>
                            <a:fillRect l="-71517" t="-103409" r="-413" b="-98864"/>
                          </a:stretch>
                        </a:blipFill>
                      </a:tcPr>
                    </a:tc>
                    <a:extLst>
                      <a:ext uri="{0D108BD9-81ED-4DB2-BD59-A6C34878D82A}">
                        <a16:rowId xmlns:a16="http://schemas.microsoft.com/office/drawing/2014/main" val="1730267445"/>
                      </a:ext>
                    </a:extLst>
                  </a:tr>
                  <a:tr h="1046084">
                    <a:tc>
                      <a:txBody>
                        <a:bodyPr/>
                        <a:lstStyle/>
                        <a:p>
                          <a:endParaRPr lang="en-US"/>
                        </a:p>
                      </a:txBody>
                      <a:tcPr>
                        <a:blipFill>
                          <a:blip r:embed="rId3"/>
                          <a:stretch>
                            <a:fillRect l="-145" t="-208140" r="-140607" b="-1163"/>
                          </a:stretch>
                        </a:blip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Fallback>
      </mc:AlternateContent>
      <p:sp>
        <p:nvSpPr>
          <p:cNvPr id="3" name="Rectangle 2"/>
          <p:cNvSpPr/>
          <p:nvPr/>
        </p:nvSpPr>
        <p:spPr>
          <a:xfrm>
            <a:off x="363235" y="5858085"/>
            <a:ext cx="10004928" cy="523220"/>
          </a:xfrm>
          <a:prstGeom prst="rect">
            <a:avLst/>
          </a:prstGeom>
        </p:spPr>
        <p:txBody>
          <a:bodyPr wrap="square">
            <a:spAutoFit/>
          </a:bodyPr>
          <a:lstStyle/>
          <a:p>
            <a:r>
              <a:rPr lang="en-US" sz="2800" dirty="0">
                <a:solidFill>
                  <a:schemeClr val="tx2"/>
                </a:solidFill>
              </a:rPr>
              <a:t>The bus stop should be between 47 and 48 Main Street. </a:t>
            </a:r>
          </a:p>
        </p:txBody>
      </p:sp>
    </p:spTree>
    <p:extLst>
      <p:ext uri="{BB962C8B-B14F-4D97-AF65-F5344CB8AC3E}">
        <p14:creationId xmlns:p14="http://schemas.microsoft.com/office/powerpoint/2010/main" val="1544902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619075"/>
            <a:ext cx="9809543" cy="8603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B Next year the </a:t>
            </a:r>
            <a:r>
              <a:rPr lang="en-US" sz="2800" b="1" dirty="0" err="1">
                <a:solidFill>
                  <a:schemeClr val="tx1"/>
                </a:solidFill>
              </a:rPr>
              <a:t>Warners</a:t>
            </a:r>
            <a:r>
              <a:rPr lang="en-US" sz="2800" b="1" dirty="0">
                <a:solidFill>
                  <a:schemeClr val="tx1"/>
                </a:solidFill>
              </a:rPr>
              <a:t> will only have 3 bus riders. Where should the bus stop be relocated?</a:t>
            </a:r>
            <a:br>
              <a:rPr lang="en-US" sz="2800" b="1" dirty="0">
                <a:solidFill>
                  <a:schemeClr val="tx1"/>
                </a:solidFill>
              </a:rPr>
            </a:br>
            <a:r>
              <a:rPr lang="en-US" sz="2800" b="1" dirty="0">
                <a:solidFill>
                  <a:schemeClr val="tx1"/>
                </a:solidFill>
              </a:rPr>
              <a:t>              </a:t>
            </a:r>
          </a:p>
        </p:txBody>
      </p:sp>
      <mc:AlternateContent xmlns:mc="http://schemas.openxmlformats.org/markup-compatibility/2006" xmlns:a14="http://schemas.microsoft.com/office/drawing/2010/main">
        <mc:Choice Requires="a14">
          <p:graphicFrame>
            <p:nvGraphicFramePr>
              <p:cNvPr id="7" name="Table 6"/>
              <p:cNvGraphicFramePr>
                <a:graphicFrameLocks noGrp="1"/>
              </p:cNvGraphicFramePr>
              <p:nvPr>
                <p:extLst>
                  <p:ext uri="{D42A27DB-BD31-4B8C-83A1-F6EECF244321}">
                    <p14:modId xmlns:p14="http://schemas.microsoft.com/office/powerpoint/2010/main" val="3379783274"/>
                  </p:ext>
                </p:extLst>
              </p:nvPr>
            </p:nvGraphicFramePr>
            <p:xfrm>
              <a:off x="459871" y="2687675"/>
              <a:ext cx="10121042" cy="3213952"/>
            </p:xfrm>
            <a:graphic>
              <a:graphicData uri="http://schemas.openxmlformats.org/drawingml/2006/table">
                <a:tbl>
                  <a:tblPr firstRow="1" bandRow="1">
                    <a:tableStyleId>{5C22544A-7EE6-4342-B048-85BDC9FD1C3A}</a:tableStyleId>
                  </a:tblPr>
                  <a:tblGrid>
                    <a:gridCol w="4213728">
                      <a:extLst>
                        <a:ext uri="{9D8B030D-6E8A-4147-A177-3AD203B41FA5}">
                          <a16:colId xmlns:a16="http://schemas.microsoft.com/office/drawing/2014/main" val="2644729539"/>
                        </a:ext>
                      </a:extLst>
                    </a:gridCol>
                    <a:gridCol w="5907314">
                      <a:extLst>
                        <a:ext uri="{9D8B030D-6E8A-4147-A177-3AD203B41FA5}">
                          <a16:colId xmlns:a16="http://schemas.microsoft.com/office/drawing/2014/main" val="1673410878"/>
                        </a:ext>
                      </a:extLst>
                    </a:gridCol>
                  </a:tblGrid>
                  <a:tr h="10986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m:rPr>
                                    <m:nor/>
                                  </m:rPr>
                                  <a:rPr lang="en-US" sz="2800" b="1" i="0" smtClean="0">
                                    <a:solidFill>
                                      <a:schemeClr val="tx2"/>
                                    </a:solidFill>
                                    <a:latin typeface="Cambria Math" panose="02040503050406030204" pitchFamily="18" charset="0"/>
                                  </a:rPr>
                                  <m:t> =</m:t>
                                </m:r>
                                <m:r>
                                  <m:rPr>
                                    <m:nor/>
                                  </m:rPr>
                                  <a:rPr lang="en-US" sz="2800" dirty="0" smtClean="0">
                                    <a:solidFill>
                                      <a:schemeClr val="tx2"/>
                                    </a:solidFill>
                                  </a:rPr>
                                  <m:t> </m:t>
                                </m:r>
                                <m:f>
                                  <m:fPr>
                                    <m:ctrlPr>
                                      <a:rPr lang="en-US" sz="2800" i="1">
                                        <a:solidFill>
                                          <a:schemeClr val="tx2"/>
                                        </a:solidFill>
                                        <a:latin typeface="Cambria Math" panose="02040503050406030204" pitchFamily="18" charset="0"/>
                                      </a:rPr>
                                    </m:ctrlPr>
                                  </m:fPr>
                                  <m:num>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1</m:t>
                                        </m:r>
                                      </m:sub>
                                    </m:sSub>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 </m:t>
                                    </m:r>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𝑥</m:t>
                                        </m:r>
                                      </m:e>
                                      <m:sub>
                                        <m:r>
                                          <a:rPr lang="en-US" sz="2800" i="1">
                                            <a:solidFill>
                                              <a:schemeClr val="tx2"/>
                                            </a:solidFill>
                                            <a:latin typeface="Cambria Math" panose="02040503050406030204" pitchFamily="18" charset="0"/>
                                          </a:rPr>
                                          <m:t>2</m:t>
                                        </m:r>
                                      </m:sub>
                                    </m:sSub>
                                  </m:num>
                                  <m:den>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1</m:t>
                                        </m:r>
                                      </m:sub>
                                    </m:sSub>
                                    <m:sSub>
                                      <m:sSubPr>
                                        <m:ctrlPr>
                                          <a:rPr lang="pt-BR" sz="2800" i="1">
                                            <a:solidFill>
                                              <a:schemeClr val="tx2"/>
                                            </a:solidFill>
                                            <a:latin typeface="Cambria Math" panose="02040503050406030204" pitchFamily="18" charset="0"/>
                                          </a:rPr>
                                        </m:ctrlPr>
                                      </m:sSubPr>
                                      <m:e>
                                        <m:r>
                                          <a:rPr lang="en-US" sz="2800" i="1">
                                            <a:solidFill>
                                              <a:schemeClr val="tx2"/>
                                            </a:solidFill>
                                            <a:latin typeface="Cambria Math" panose="02040503050406030204" pitchFamily="18" charset="0"/>
                                          </a:rPr>
                                          <m:t>+ </m:t>
                                        </m:r>
                                        <m:r>
                                          <a:rPr lang="en-US" sz="2800" i="1">
                                            <a:solidFill>
                                              <a:schemeClr val="tx2"/>
                                            </a:solidFill>
                                            <a:latin typeface="Cambria Math" panose="02040503050406030204" pitchFamily="18" charset="0"/>
                                          </a:rPr>
                                          <m:t>𝑤</m:t>
                                        </m:r>
                                      </m:e>
                                      <m:sub>
                                        <m:r>
                                          <a:rPr lang="en-US" sz="2800" i="1">
                                            <a:solidFill>
                                              <a:schemeClr val="tx2"/>
                                            </a:solidFill>
                                            <a:latin typeface="Cambria Math" panose="02040503050406030204" pitchFamily="18" charset="0"/>
                                          </a:rPr>
                                          <m:t>2</m:t>
                                        </m:r>
                                      </m:sub>
                                    </m:sSub>
                                  </m:den>
                                </m:f>
                              </m:oMath>
                            </m:oMathPara>
                          </a14:m>
                          <a:endParaRPr lang="en-US" sz="2800" dirty="0">
                            <a:solidFill>
                              <a:schemeClr val="tx2"/>
                            </a:solidFill>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10692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6</m:t>
                                        </m:r>
                                      </m:e>
                                    </m:d>
                                    <m:r>
                                      <a:rPr lang="en-US" sz="2800" i="1">
                                        <a:solidFill>
                                          <a:schemeClr val="tx2"/>
                                        </a:solidFill>
                                        <a:latin typeface="Cambria Math" panose="02040503050406030204" pitchFamily="18" charset="0"/>
                                      </a:rPr>
                                      <m:t>+</m:t>
                                    </m:r>
                                    <m:r>
                                      <a:rPr lang="en-US" sz="2800" b="0" i="1" smtClean="0">
                                        <a:solidFill>
                                          <a:schemeClr val="tx2"/>
                                        </a:solidFill>
                                        <a:latin typeface="Cambria Math" panose="02040503050406030204" pitchFamily="18" charset="0"/>
                                      </a:rPr>
                                      <m:t>3</m:t>
                                    </m:r>
                                    <m:d>
                                      <m:dPr>
                                        <m:ctrlPr>
                                          <a:rPr lang="en-US" sz="2800" b="0" i="1" smtClean="0">
                                            <a:solidFill>
                                              <a:schemeClr val="tx2"/>
                                            </a:solidFill>
                                            <a:latin typeface="Cambria Math" panose="02040503050406030204" pitchFamily="18" charset="0"/>
                                          </a:rPr>
                                        </m:ctrlPr>
                                      </m:dPr>
                                      <m:e>
                                        <m:r>
                                          <a:rPr lang="en-US" sz="2800" b="0" i="1" smtClean="0">
                                            <a:solidFill>
                                              <a:schemeClr val="tx2"/>
                                            </a:solidFill>
                                            <a:latin typeface="Cambria Math" panose="02040503050406030204" pitchFamily="18" charset="0"/>
                                          </a:rPr>
                                          <m:t>64</m:t>
                                        </m:r>
                                      </m:e>
                                    </m:d>
                                  </m:num>
                                  <m:den>
                                    <m:r>
                                      <a:rPr lang="en-US" sz="2800" b="0" i="1" smtClean="0">
                                        <a:solidFill>
                                          <a:schemeClr val="tx2"/>
                                        </a:solidFill>
                                        <a:latin typeface="Cambria Math" panose="02040503050406030204" pitchFamily="18" charset="0"/>
                                      </a:rPr>
                                      <m:t>2+3</m:t>
                                    </m:r>
                                  </m:den>
                                </m:f>
                              </m:oMath>
                            </m:oMathPara>
                          </a14:m>
                          <a:endParaRPr lang="en-US" sz="2800" dirty="0">
                            <a:solidFill>
                              <a:schemeClr val="tx2"/>
                            </a:solidFill>
                          </a:endParaRPr>
                        </a:p>
                      </a:txBody>
                      <a:tcPr>
                        <a:solidFill>
                          <a:schemeClr val="bg1"/>
                        </a:solidFill>
                      </a:tcPr>
                    </a:tc>
                    <a:tc>
                      <a:txBody>
                        <a:bodyPr/>
                        <a:lstStyle/>
                        <a:p>
                          <a:pPr algn="l"/>
                          <a14:m>
                            <m:oMathPara xmlns:m="http://schemas.openxmlformats.org/officeDocument/2006/math">
                              <m:oMathParaPr>
                                <m:jc m:val="left"/>
                              </m:oMathParaPr>
                              <m:oMath xmlns:m="http://schemas.openxmlformats.org/officeDocument/2006/math">
                                <m:sSub>
                                  <m:sSubPr>
                                    <m:ctrlPr>
                                      <a:rPr lang="pt-BR" sz="2800" i="1" smtClean="0">
                                        <a:solidFill>
                                          <a:srgbClr val="0070C0"/>
                                        </a:solidFill>
                                        <a:latin typeface="Cambria Math" panose="02040503050406030204" pitchFamily="18" charset="0"/>
                                      </a:rPr>
                                    </m:ctrlPr>
                                  </m:sSubPr>
                                  <m:e>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1</m:t>
                                    </m:r>
                                  </m:sub>
                                </m:sSub>
                                <m:r>
                                  <a:rPr lang="en-US" sz="2800" b="0" i="1" smtClean="0">
                                    <a:solidFill>
                                      <a:srgbClr val="0070C0"/>
                                    </a:solidFill>
                                    <a:latin typeface="Cambria Math" panose="02040503050406030204" pitchFamily="18" charset="0"/>
                                  </a:rPr>
                                  <m:t>=2,</m:t>
                                </m:r>
                                <m:sSub>
                                  <m:sSubPr>
                                    <m:ctrlPr>
                                      <a:rPr lang="pt-BR" sz="2800" i="1" smtClean="0">
                                        <a:solidFill>
                                          <a:srgbClr val="0070C0"/>
                                        </a:solidFill>
                                        <a:latin typeface="Cambria Math" panose="02040503050406030204" pitchFamily="18" charset="0"/>
                                      </a:rPr>
                                    </m:ctrlPr>
                                  </m:sSubPr>
                                  <m:e>
                                    <m:r>
                                      <a:rPr lang="en-US" sz="2800" b="0" i="1" smtClean="0">
                                        <a:solidFill>
                                          <a:srgbClr val="0070C0"/>
                                        </a:solidFill>
                                        <a:latin typeface="Cambria Math" panose="02040503050406030204" pitchFamily="18" charset="0"/>
                                      </a:rPr>
                                      <m:t> </m:t>
                                    </m:r>
                                    <m:r>
                                      <a:rPr lang="en-US" sz="2800" i="1">
                                        <a:solidFill>
                                          <a:srgbClr val="0070C0"/>
                                        </a:solidFill>
                                        <a:latin typeface="Cambria Math" panose="02040503050406030204" pitchFamily="18" charset="0"/>
                                      </a:rPr>
                                      <m:t>𝑤</m:t>
                                    </m:r>
                                  </m:e>
                                  <m:sub>
                                    <m:r>
                                      <a:rPr lang="en-US" sz="2800" b="0" i="1" smtClean="0">
                                        <a:solidFill>
                                          <a:srgbClr val="0070C0"/>
                                        </a:solidFill>
                                        <a:latin typeface="Cambria Math" panose="02040503050406030204" pitchFamily="18" charset="0"/>
                                      </a:rPr>
                                      <m:t>2</m:t>
                                    </m:r>
                                  </m:sub>
                                </m:sSub>
                                <m:r>
                                  <a:rPr lang="en-US" sz="2800" b="0" i="1" smtClean="0">
                                    <a:solidFill>
                                      <a:srgbClr val="0070C0"/>
                                    </a:solidFill>
                                    <a:latin typeface="Cambria Math" panose="02040503050406030204" pitchFamily="18" charset="0"/>
                                  </a:rPr>
                                  <m:t>=3</m:t>
                                </m:r>
                              </m:oMath>
                            </m:oMathPara>
                          </a14:m>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730267445"/>
                      </a:ext>
                    </a:extLst>
                  </a:tr>
                  <a:tr h="10460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lang="en-US" sz="2800" b="0" i="1" smtClean="0">
                                    <a:solidFill>
                                      <a:schemeClr val="tx2"/>
                                    </a:solidFill>
                                    <a:latin typeface="Cambria Math" panose="02040503050406030204" pitchFamily="18" charset="0"/>
                                  </a:rPr>
                                  <m:t>𝑃</m:t>
                                </m:r>
                                <m:r>
                                  <a:rPr lang="en-US" sz="2800" b="0" i="1" smtClean="0">
                                    <a:solidFill>
                                      <a:schemeClr val="tx2"/>
                                    </a:solidFill>
                                    <a:latin typeface="Cambria Math" panose="02040503050406030204" pitchFamily="18" charset="0"/>
                                  </a:rPr>
                                  <m:t>=</m:t>
                                </m:r>
                                <m:f>
                                  <m:fPr>
                                    <m:ctrlPr>
                                      <a:rPr lang="en-US" sz="2800" i="1" smtClean="0">
                                        <a:solidFill>
                                          <a:schemeClr val="tx2"/>
                                        </a:solidFill>
                                        <a:latin typeface="Cambria Math" panose="02040503050406030204" pitchFamily="18" charset="0"/>
                                      </a:rPr>
                                    </m:ctrlPr>
                                  </m:fPr>
                                  <m:num>
                                    <m:r>
                                      <a:rPr lang="en-US" sz="2800" b="0" i="1" smtClean="0">
                                        <a:solidFill>
                                          <a:schemeClr val="tx2"/>
                                        </a:solidFill>
                                        <a:latin typeface="Cambria Math" panose="02040503050406030204" pitchFamily="18" charset="0"/>
                                      </a:rPr>
                                      <m:t>204</m:t>
                                    </m:r>
                                  </m:num>
                                  <m:den>
                                    <m:r>
                                      <a:rPr lang="en-US" sz="2800" b="0" i="1" smtClean="0">
                                        <a:solidFill>
                                          <a:schemeClr val="tx2"/>
                                        </a:solidFill>
                                        <a:latin typeface="Cambria Math" panose="02040503050406030204" pitchFamily="18" charset="0"/>
                                      </a:rPr>
                                      <m:t>5</m:t>
                                    </m:r>
                                  </m:den>
                                </m:f>
                                <m:r>
                                  <a:rPr lang="en-US" sz="2800" b="0" i="1" smtClean="0">
                                    <a:latin typeface="Cambria Math" panose="02040503050406030204" pitchFamily="18" charset="0"/>
                                  </a:rPr>
                                  <m:t> </m:t>
                                </m:r>
                                <m:r>
                                  <m:rPr>
                                    <m:sty m:val="p"/>
                                  </m:rPr>
                                  <a:rPr lang="en-US" sz="2800" b="0" i="0" smtClean="0">
                                    <a:solidFill>
                                      <a:schemeClr val="tx2"/>
                                    </a:solidFill>
                                    <a:latin typeface="Cambria Math" panose="02040503050406030204" pitchFamily="18" charset="0"/>
                                  </a:rPr>
                                  <m:t>or</m:t>
                                </m:r>
                                <m:r>
                                  <a:rPr lang="en-US" sz="2800" b="0" i="0" smtClean="0">
                                    <a:solidFill>
                                      <a:schemeClr val="tx2"/>
                                    </a:solidFill>
                                    <a:latin typeface="Cambria Math" panose="02040503050406030204" pitchFamily="18" charset="0"/>
                                  </a:rPr>
                                  <m:t> 40.8</m:t>
                                </m:r>
                              </m:oMath>
                            </m:oMathPara>
                          </a14:m>
                          <a:endParaRPr lang="en-US" sz="2800" i="0" dirty="0">
                            <a:solidFill>
                              <a:schemeClr val="tx2"/>
                            </a:solidFill>
                            <a:latin typeface="+mn-lt"/>
                          </a:endParaRPr>
                        </a:p>
                      </a:txBody>
                      <a:tcPr>
                        <a:solidFill>
                          <a:schemeClr val="bg1"/>
                        </a:solid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Choice>
        <mc:Fallback xmlns="">
          <p:graphicFrame>
            <p:nvGraphicFramePr>
              <p:cNvPr id="7" name="Table 6"/>
              <p:cNvGraphicFramePr>
                <a:graphicFrameLocks noGrp="1"/>
              </p:cNvGraphicFramePr>
              <p:nvPr>
                <p:extLst>
                  <p:ext uri="{D42A27DB-BD31-4B8C-83A1-F6EECF244321}">
                    <p14:modId xmlns:p14="http://schemas.microsoft.com/office/powerpoint/2010/main" val="3379783274"/>
                  </p:ext>
                </p:extLst>
              </p:nvPr>
            </p:nvGraphicFramePr>
            <p:xfrm>
              <a:off x="459871" y="2687675"/>
              <a:ext cx="10121042" cy="3213952"/>
            </p:xfrm>
            <a:graphic>
              <a:graphicData uri="http://schemas.openxmlformats.org/drawingml/2006/table">
                <a:tbl>
                  <a:tblPr firstRow="1" bandRow="1">
                    <a:tableStyleId>{5C22544A-7EE6-4342-B048-85BDC9FD1C3A}</a:tableStyleId>
                  </a:tblPr>
                  <a:tblGrid>
                    <a:gridCol w="4213728">
                      <a:extLst>
                        <a:ext uri="{9D8B030D-6E8A-4147-A177-3AD203B41FA5}">
                          <a16:colId xmlns:a16="http://schemas.microsoft.com/office/drawing/2014/main" val="2644729539"/>
                        </a:ext>
                      </a:extLst>
                    </a:gridCol>
                    <a:gridCol w="5907314">
                      <a:extLst>
                        <a:ext uri="{9D8B030D-6E8A-4147-A177-3AD203B41FA5}">
                          <a16:colId xmlns:a16="http://schemas.microsoft.com/office/drawing/2014/main" val="1673410878"/>
                        </a:ext>
                      </a:extLst>
                    </a:gridCol>
                  </a:tblGrid>
                  <a:tr h="1098612">
                    <a:tc>
                      <a:txBody>
                        <a:bodyPr/>
                        <a:lstStyle/>
                        <a:p>
                          <a:endParaRPr lang="en-US"/>
                        </a:p>
                      </a:txBody>
                      <a:tcPr>
                        <a:blipFill>
                          <a:blip r:embed="rId3"/>
                          <a:stretch>
                            <a:fillRect l="-145" t="-552" r="-140607" b="-193370"/>
                          </a:stretch>
                        </a:blipFill>
                      </a:tcPr>
                    </a:tc>
                    <a:tc>
                      <a:txBody>
                        <a:bodyPr/>
                        <a:lstStyle/>
                        <a:p>
                          <a:r>
                            <a:rPr lang="en-US" sz="2800" b="0" i="0" u="none" strike="noStrike" kern="1200" baseline="0" dirty="0">
                              <a:solidFill>
                                <a:srgbClr val="0070C0"/>
                              </a:solidFill>
                              <a:latin typeface="+mn-lt"/>
                              <a:ea typeface="+mn-ea"/>
                              <a:cs typeface="+mn-cs"/>
                            </a:rPr>
                            <a:t>Weighted Average Formula </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1254163893"/>
                      </a:ext>
                    </a:extLst>
                  </a:tr>
                  <a:tr h="1069256">
                    <a:tc>
                      <a:txBody>
                        <a:bodyPr/>
                        <a:lstStyle/>
                        <a:p>
                          <a:endParaRPr lang="en-US"/>
                        </a:p>
                      </a:txBody>
                      <a:tcPr>
                        <a:blipFill>
                          <a:blip r:embed="rId3"/>
                          <a:stretch>
                            <a:fillRect l="-145" t="-103409" r="-140607" b="-98864"/>
                          </a:stretch>
                        </a:blipFill>
                      </a:tcPr>
                    </a:tc>
                    <a:tc>
                      <a:txBody>
                        <a:bodyPr/>
                        <a:lstStyle/>
                        <a:p>
                          <a:endParaRPr lang="en-US"/>
                        </a:p>
                      </a:txBody>
                      <a:tcPr anchor="ctr">
                        <a:blipFill>
                          <a:blip r:embed="rId3"/>
                          <a:stretch>
                            <a:fillRect l="-71517" t="-103409" r="-413" b="-98864"/>
                          </a:stretch>
                        </a:blipFill>
                      </a:tcPr>
                    </a:tc>
                    <a:extLst>
                      <a:ext uri="{0D108BD9-81ED-4DB2-BD59-A6C34878D82A}">
                        <a16:rowId xmlns:a16="http://schemas.microsoft.com/office/drawing/2014/main" val="1730267445"/>
                      </a:ext>
                    </a:extLst>
                  </a:tr>
                  <a:tr h="1046084">
                    <a:tc>
                      <a:txBody>
                        <a:bodyPr/>
                        <a:lstStyle/>
                        <a:p>
                          <a:endParaRPr lang="en-US"/>
                        </a:p>
                      </a:txBody>
                      <a:tcPr>
                        <a:blipFill>
                          <a:blip r:embed="rId3"/>
                          <a:stretch>
                            <a:fillRect l="-145" t="-208140" r="-140607" b="-1163"/>
                          </a:stretch>
                        </a:blipFill>
                      </a:tcPr>
                    </a:tc>
                    <a:tc>
                      <a:txBody>
                        <a:bodyPr/>
                        <a:lstStyle/>
                        <a:p>
                          <a:r>
                            <a:rPr lang="en-US" sz="2800" b="0" i="0" u="none" strike="noStrike" kern="1200" baseline="0" dirty="0">
                              <a:solidFill>
                                <a:srgbClr val="0070C0"/>
                              </a:solidFill>
                              <a:latin typeface="+mn-lt"/>
                              <a:ea typeface="+mn-ea"/>
                              <a:cs typeface="+mn-cs"/>
                            </a:rPr>
                            <a:t>Simplify.</a:t>
                          </a:r>
                          <a:endParaRPr lang="en-US" sz="2800" dirty="0">
                            <a:solidFill>
                              <a:srgbClr val="0070C0"/>
                            </a:solidFill>
                          </a:endParaRPr>
                        </a:p>
                      </a:txBody>
                      <a:tcPr anchor="ctr">
                        <a:solidFill>
                          <a:schemeClr val="bg1"/>
                        </a:solidFill>
                      </a:tcPr>
                    </a:tc>
                    <a:extLst>
                      <a:ext uri="{0D108BD9-81ED-4DB2-BD59-A6C34878D82A}">
                        <a16:rowId xmlns:a16="http://schemas.microsoft.com/office/drawing/2014/main" val="775047280"/>
                      </a:ext>
                    </a:extLst>
                  </a:tr>
                </a:tbl>
              </a:graphicData>
            </a:graphic>
          </p:graphicFrame>
        </mc:Fallback>
      </mc:AlternateContent>
      <p:sp>
        <p:nvSpPr>
          <p:cNvPr id="3" name="Rectangle 2"/>
          <p:cNvSpPr/>
          <p:nvPr/>
        </p:nvSpPr>
        <p:spPr>
          <a:xfrm>
            <a:off x="459870" y="5806171"/>
            <a:ext cx="10004928" cy="523220"/>
          </a:xfrm>
          <a:prstGeom prst="rect">
            <a:avLst/>
          </a:prstGeom>
        </p:spPr>
        <p:txBody>
          <a:bodyPr wrap="square">
            <a:spAutoFit/>
          </a:bodyPr>
          <a:lstStyle/>
          <a:p>
            <a:r>
              <a:rPr lang="en-US" sz="2800" dirty="0">
                <a:solidFill>
                  <a:schemeClr val="tx2"/>
                </a:solidFill>
              </a:rPr>
              <a:t>The bus stop should be between 40 and 41 Main Street. </a:t>
            </a:r>
          </a:p>
        </p:txBody>
      </p:sp>
    </p:spTree>
    <p:extLst>
      <p:ext uri="{BB962C8B-B14F-4D97-AF65-F5344CB8AC3E}">
        <p14:creationId xmlns:p14="http://schemas.microsoft.com/office/powerpoint/2010/main" val="3973788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619075"/>
            <a:ext cx="9827128" cy="36211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Check</a:t>
            </a:r>
          </a:p>
          <a:p>
            <a:r>
              <a:rPr lang="en-US" sz="2800" b="1" dirty="0">
                <a:solidFill>
                  <a:schemeClr val="tx1"/>
                </a:solidFill>
              </a:rPr>
              <a:t>MAIL</a:t>
            </a:r>
            <a:r>
              <a:rPr lang="en-US" sz="2800" b="1" dirty="0"/>
              <a:t> </a:t>
            </a:r>
            <a:r>
              <a:rPr lang="en-US" sz="2800" dirty="0"/>
              <a:t>A new business district is placing a mail drop box at the location that represents the weighted average of the mail usage at the businesses on the same street. A small business is located at 83 Burnside Avenue, a five-story office building is located at 165 Burnside Avenue, and a shared office space is at 105 Burnside Avenue.</a:t>
            </a:r>
          </a:p>
        </p:txBody>
      </p:sp>
    </p:spTree>
    <p:extLst>
      <p:ext uri="{BB962C8B-B14F-4D97-AF65-F5344CB8AC3E}">
        <p14:creationId xmlns:p14="http://schemas.microsoft.com/office/powerpoint/2010/main" val="37303590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594852"/>
            <a:ext cx="9827128" cy="450595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spcBef>
                <a:spcPts val="1000"/>
              </a:spcBef>
            </a:pPr>
            <a:r>
              <a:rPr lang="en-US" sz="2800" b="1" dirty="0">
                <a:solidFill>
                  <a:schemeClr val="tx1"/>
                </a:solidFill>
              </a:rPr>
              <a:t>Part A </a:t>
            </a:r>
            <a:r>
              <a:rPr lang="en-US" sz="2800" dirty="0"/>
              <a:t>If the small business has twice as much mail as the shared office space, and the five-story office has seven times as much mail as the shared office space, where should the mail drop box be located? </a:t>
            </a:r>
          </a:p>
          <a:p>
            <a:pPr marL="1160463" indent="-1160463">
              <a:spcBef>
                <a:spcPts val="1000"/>
              </a:spcBef>
            </a:pPr>
            <a:r>
              <a:rPr lang="en-US" sz="2800" b="1" dirty="0">
                <a:solidFill>
                  <a:schemeClr val="tx1"/>
                </a:solidFill>
              </a:rPr>
              <a:t>Part B </a:t>
            </a:r>
            <a:r>
              <a:rPr lang="en-US" sz="2800" dirty="0"/>
              <a:t>The planning department discovered a mistake in the data. The small business has four times as much mail as the shared office space. Where should the mail drop box be located?</a:t>
            </a:r>
          </a:p>
          <a:p>
            <a:pPr marL="1160463" indent="-1160463">
              <a:spcBef>
                <a:spcPts val="1000"/>
              </a:spcBef>
            </a:pPr>
            <a:r>
              <a:rPr lang="en-US" sz="2800" b="1" dirty="0">
                <a:solidFill>
                  <a:schemeClr val="tx1"/>
                </a:solidFill>
              </a:rPr>
              <a:t>Part C </a:t>
            </a:r>
            <a:r>
              <a:rPr lang="en-US" sz="2800" dirty="0"/>
              <a:t>How did the location of the mail drop box change with the new information? Does this make sense? Explain.</a:t>
            </a:r>
            <a:endParaRPr lang="en-US" sz="2800" dirty="0">
              <a:solidFill>
                <a:srgbClr val="FF0000"/>
              </a:solidFill>
            </a:endParaRPr>
          </a:p>
        </p:txBody>
      </p:sp>
    </p:spTree>
    <p:extLst>
      <p:ext uri="{BB962C8B-B14F-4D97-AF65-F5344CB8AC3E}">
        <p14:creationId xmlns:p14="http://schemas.microsoft.com/office/powerpoint/2010/main" val="89632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Warm Up</a:t>
            </a:r>
            <a:endParaRPr lang="en-US" sz="2800" dirty="0">
              <a:solidFill>
                <a:srgbClr val="0070C0"/>
              </a:solidFill>
            </a:endParaRPr>
          </a:p>
        </p:txBody>
      </p:sp>
      <p:pic>
        <p:nvPicPr>
          <p:cNvPr id="4" name="Picture 3">
            <a:extLst>
              <a:ext uri="{FF2B5EF4-FFF2-40B4-BE49-F238E27FC236}">
                <a16:creationId xmlns:a16="http://schemas.microsoft.com/office/drawing/2014/main" id="{8F48810F-735F-B2F6-3C6D-A32C232A9D9C}"/>
              </a:ext>
            </a:extLst>
          </p:cNvPr>
          <p:cNvPicPr>
            <a:picLocks noChangeAspect="1"/>
          </p:cNvPicPr>
          <p:nvPr/>
        </p:nvPicPr>
        <p:blipFill>
          <a:blip r:embed="rId3"/>
          <a:stretch>
            <a:fillRect/>
          </a:stretch>
        </p:blipFill>
        <p:spPr>
          <a:xfrm>
            <a:off x="544047" y="1039661"/>
            <a:ext cx="9989165" cy="1715696"/>
          </a:xfrm>
          <a:prstGeom prst="rect">
            <a:avLst/>
          </a:prstGeom>
        </p:spPr>
      </p:pic>
    </p:spTree>
    <p:extLst>
      <p:ext uri="{BB962C8B-B14F-4D97-AF65-F5344CB8AC3E}">
        <p14:creationId xmlns:p14="http://schemas.microsoft.com/office/powerpoint/2010/main" val="472358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881553"/>
            <a:ext cx="9317174" cy="39203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A </a:t>
            </a:r>
            <a:r>
              <a:rPr lang="en-US" sz="2800" dirty="0"/>
              <a:t>If the small business has twice as much mail as the shared office space, and the five-story office has seven times as much mail as the shared office space, where should the mail drop box be located?</a:t>
            </a:r>
          </a:p>
          <a:p>
            <a:r>
              <a:rPr lang="en-US" sz="2800" i="1" dirty="0">
                <a:solidFill>
                  <a:srgbClr val="ED1B23"/>
                </a:solidFill>
              </a:rPr>
              <a:t>P </a:t>
            </a:r>
            <a:r>
              <a:rPr lang="en-US" sz="2800" dirty="0">
                <a:solidFill>
                  <a:srgbClr val="ED1B23"/>
                </a:solidFill>
              </a:rPr>
              <a:t>= 142.6; The mail drop box should be located between 142 and 143 Burnside Avenue.</a:t>
            </a:r>
            <a:r>
              <a:rPr lang="en-US" sz="2800" dirty="0"/>
              <a:t> </a:t>
            </a:r>
          </a:p>
        </p:txBody>
      </p:sp>
    </p:spTree>
    <p:extLst>
      <p:ext uri="{BB962C8B-B14F-4D97-AF65-F5344CB8AC3E}">
        <p14:creationId xmlns:p14="http://schemas.microsoft.com/office/powerpoint/2010/main" val="17649855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881555"/>
            <a:ext cx="8814756" cy="387453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r>
              <a:rPr lang="en-US" sz="2800" b="1" dirty="0">
                <a:solidFill>
                  <a:schemeClr val="tx1"/>
                </a:solidFill>
              </a:rPr>
              <a:t>Part B </a:t>
            </a:r>
            <a:r>
              <a:rPr lang="en-US" sz="2800" dirty="0"/>
              <a:t>The planning department discovered a mistake in the data. The small business has four times as much mail as the shared office space. Where should the mail drop box be located?</a:t>
            </a:r>
            <a:br>
              <a:rPr lang="en-US" sz="2800" dirty="0"/>
            </a:br>
            <a:endParaRPr lang="en-US" sz="2800" dirty="0"/>
          </a:p>
          <a:p>
            <a:pPr>
              <a:spcBef>
                <a:spcPts val="0"/>
              </a:spcBef>
            </a:pPr>
            <a:r>
              <a:rPr lang="en-US" sz="2800" i="1" dirty="0">
                <a:solidFill>
                  <a:srgbClr val="FF0000"/>
                </a:solidFill>
              </a:rPr>
              <a:t>P </a:t>
            </a:r>
            <a:r>
              <a:rPr lang="en-US" sz="2800" dirty="0">
                <a:solidFill>
                  <a:srgbClr val="FF0000"/>
                </a:solidFill>
              </a:rPr>
              <a:t>≈ 132.67; The mail drop box should be located between 132 and 133 Burnside Avenue.</a:t>
            </a:r>
          </a:p>
        </p:txBody>
      </p:sp>
    </p:spTree>
    <p:extLst>
      <p:ext uri="{BB962C8B-B14F-4D97-AF65-F5344CB8AC3E}">
        <p14:creationId xmlns:p14="http://schemas.microsoft.com/office/powerpoint/2010/main" val="21420789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881475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Use Weighted Averages</a:t>
            </a:r>
          </a:p>
        </p:txBody>
      </p:sp>
      <p:sp>
        <p:nvSpPr>
          <p:cNvPr id="18" name="Content Placeholder 2">
            <a:extLst>
              <a:ext uri="{FF2B5EF4-FFF2-40B4-BE49-F238E27FC236}">
                <a16:creationId xmlns:a16="http://schemas.microsoft.com/office/drawing/2014/main" id="{66BD4E7D-0912-754B-9237-13B457F2A578}"/>
              </a:ext>
            </a:extLst>
          </p:cNvPr>
          <p:cNvSpPr txBox="1">
            <a:spLocks/>
          </p:cNvSpPr>
          <p:nvPr/>
        </p:nvSpPr>
        <p:spPr>
          <a:xfrm>
            <a:off x="459872" y="1865595"/>
            <a:ext cx="9405097" cy="41835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0463" indent="-1160463">
              <a:spcBef>
                <a:spcPts val="0"/>
              </a:spcBef>
            </a:pPr>
            <a:r>
              <a:rPr lang="en-US" sz="2800" b="1" dirty="0">
                <a:solidFill>
                  <a:schemeClr val="tx1"/>
                </a:solidFill>
              </a:rPr>
              <a:t>Part C </a:t>
            </a:r>
            <a:r>
              <a:rPr lang="en-US" sz="2800" dirty="0"/>
              <a:t>How did the location of the mail drop box change with the new information? Does this make sense? Explain.</a:t>
            </a:r>
          </a:p>
          <a:p>
            <a:pPr>
              <a:spcBef>
                <a:spcPts val="500"/>
              </a:spcBef>
            </a:pPr>
            <a:r>
              <a:rPr lang="en-US" sz="2800" dirty="0">
                <a:solidFill>
                  <a:srgbClr val="FF0000"/>
                </a:solidFill>
              </a:rPr>
              <a:t>The location of the mail drop box is closer to the midpoint because the small business has more mail than what was originally recorded. It makes sense that the mail drop box will still be between the five-story office building and the shared office space because the five-story building has more mail than the other two businesses. </a:t>
            </a:r>
          </a:p>
        </p:txBody>
      </p:sp>
    </p:spTree>
    <p:extLst>
      <p:ext uri="{BB962C8B-B14F-4D97-AF65-F5344CB8AC3E}">
        <p14:creationId xmlns:p14="http://schemas.microsoft.com/office/powerpoint/2010/main" val="28734866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Pause and Reflect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3" y="1707845"/>
            <a:ext cx="8390512" cy="144141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Did you struggle with anything in this lesson? If so, how did you deal with it? </a:t>
            </a:r>
          </a:p>
        </p:txBody>
      </p:sp>
    </p:spTree>
    <p:extLst>
      <p:ext uri="{BB962C8B-B14F-4D97-AF65-F5344CB8AC3E}">
        <p14:creationId xmlns:p14="http://schemas.microsoft.com/office/powerpoint/2010/main" val="12091113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3785490"/>
            <a:ext cx="11209613" cy="20051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1. </a:t>
            </a:r>
            <a:r>
              <a:rPr lang="en-US" sz="2800" i="1" dirty="0"/>
              <a:t>A </a:t>
            </a:r>
            <a:r>
              <a:rPr lang="en-US" sz="2800" dirty="0"/>
              <a:t>has a weight of 6 and </a:t>
            </a:r>
            <a:r>
              <a:rPr lang="en-US" sz="2800" i="1" dirty="0"/>
              <a:t>B </a:t>
            </a:r>
            <a:r>
              <a:rPr lang="en-US" sz="2800" dirty="0"/>
              <a:t>has a weight of 3. </a:t>
            </a:r>
            <a:endParaRPr lang="en-US" sz="2800" dirty="0">
              <a:solidFill>
                <a:srgbClr val="FF0000"/>
              </a:solidFill>
            </a:endParaRPr>
          </a:p>
          <a:p>
            <a:r>
              <a:rPr lang="en-US" sz="2800" b="1" dirty="0">
                <a:solidFill>
                  <a:schemeClr val="tx1"/>
                </a:solidFill>
              </a:rPr>
              <a:t>2. </a:t>
            </a:r>
            <a:r>
              <a:rPr lang="en-US" sz="2800" dirty="0"/>
              <a:t>The weight of </a:t>
            </a:r>
            <a:r>
              <a:rPr lang="en-US" sz="2800" i="1" dirty="0"/>
              <a:t>A </a:t>
            </a:r>
            <a:r>
              <a:rPr lang="en-US" sz="2800" dirty="0"/>
              <a:t>is one third the weight of </a:t>
            </a:r>
            <a:r>
              <a:rPr lang="en-US" sz="2800" i="1" dirty="0"/>
              <a:t>B</a:t>
            </a:r>
            <a:r>
              <a:rPr lang="en-US" sz="2800" dirty="0"/>
              <a:t>.  </a:t>
            </a:r>
            <a:endParaRPr lang="en-US" sz="2800" dirty="0">
              <a:solidFill>
                <a:srgbClr val="FF0000"/>
              </a:solidFill>
            </a:endParaRPr>
          </a:p>
          <a:p>
            <a:r>
              <a:rPr lang="en-US" sz="2800" b="1" dirty="0">
                <a:solidFill>
                  <a:schemeClr val="tx1"/>
                </a:solidFill>
              </a:rPr>
              <a:t>3. </a:t>
            </a:r>
            <a:r>
              <a:rPr lang="en-US" sz="2800" dirty="0"/>
              <a:t>The weight of </a:t>
            </a:r>
            <a:r>
              <a:rPr lang="en-US" sz="2800" i="1" dirty="0"/>
              <a:t>B </a:t>
            </a:r>
            <a:r>
              <a:rPr lang="en-US" sz="2800" dirty="0"/>
              <a:t>is 0 and the weight of </a:t>
            </a:r>
            <a:r>
              <a:rPr lang="en-US" sz="2800" i="1" dirty="0"/>
              <a:t>A </a:t>
            </a:r>
            <a:r>
              <a:rPr lang="en-US" sz="2800" dirty="0"/>
              <a:t>is greater than 0. </a:t>
            </a:r>
            <a:endParaRPr lang="en-US" sz="2800" dirty="0">
              <a:solidFill>
                <a:srgbClr val="FF0000"/>
              </a:solidFill>
            </a:endParaRPr>
          </a:p>
          <a:p>
            <a:endParaRPr lang="en-US" sz="2800" dirty="0"/>
          </a:p>
        </p:txBody>
      </p:sp>
      <p:sp>
        <p:nvSpPr>
          <p:cNvPr id="3" name="Rectangle 2"/>
          <p:cNvSpPr/>
          <p:nvPr/>
        </p:nvSpPr>
        <p:spPr>
          <a:xfrm>
            <a:off x="459872" y="1550475"/>
            <a:ext cx="10337082" cy="954107"/>
          </a:xfrm>
          <a:prstGeom prst="rect">
            <a:avLst/>
          </a:prstGeom>
        </p:spPr>
        <p:txBody>
          <a:bodyPr wrap="square">
            <a:spAutoFit/>
          </a:bodyPr>
          <a:lstStyle/>
          <a:p>
            <a:r>
              <a:rPr lang="en-US" sz="2800" b="1" i="1" dirty="0"/>
              <a:t>P </a:t>
            </a:r>
            <a:r>
              <a:rPr lang="en-US" sz="2800" b="1" dirty="0"/>
              <a:t>is the weighted average of </a:t>
            </a:r>
            <a:r>
              <a:rPr lang="en-US" sz="2800" b="1" i="1" dirty="0"/>
              <a:t>A </a:t>
            </a:r>
            <a:r>
              <a:rPr lang="en-US" sz="2800" b="1" dirty="0"/>
              <a:t>and </a:t>
            </a:r>
            <a:r>
              <a:rPr lang="en-US" sz="2800" b="1" i="1" dirty="0"/>
              <a:t>B </a:t>
            </a:r>
            <a:r>
              <a:rPr lang="en-US" sz="2800" b="1" dirty="0"/>
              <a:t>on the number line. Find the coordinate of </a:t>
            </a:r>
            <a:r>
              <a:rPr lang="en-US" sz="2800" b="1" i="1" dirty="0"/>
              <a:t>P </a:t>
            </a:r>
            <a:r>
              <a:rPr lang="en-US" sz="2800" b="1" dirty="0"/>
              <a:t>under the given conditions.</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27" y="2551013"/>
            <a:ext cx="6498832" cy="919646"/>
          </a:xfrm>
          <a:prstGeom prst="rect">
            <a:avLst/>
          </a:prstGeom>
        </p:spPr>
      </p:pic>
    </p:spTree>
    <p:extLst>
      <p:ext uri="{BB962C8B-B14F-4D97-AF65-F5344CB8AC3E}">
        <p14:creationId xmlns:p14="http://schemas.microsoft.com/office/powerpoint/2010/main" val="10438296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559869"/>
            <a:ext cx="11479086" cy="30277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1" dirty="0">
                <a:solidFill>
                  <a:schemeClr val="tx1"/>
                </a:solidFill>
              </a:rPr>
              <a:t>P</a:t>
            </a:r>
            <a:r>
              <a:rPr lang="en-US" sz="2800" b="1" dirty="0">
                <a:solidFill>
                  <a:schemeClr val="tx1"/>
                </a:solidFill>
              </a:rPr>
              <a:t> is the weighted average of </a:t>
            </a:r>
            <a:r>
              <a:rPr lang="en-US" sz="2800" b="1" i="1" dirty="0">
                <a:solidFill>
                  <a:schemeClr val="tx1"/>
                </a:solidFill>
              </a:rPr>
              <a:t>C</a:t>
            </a:r>
            <a:r>
              <a:rPr lang="en-US" sz="2800" b="1" dirty="0">
                <a:solidFill>
                  <a:schemeClr val="tx1"/>
                </a:solidFill>
              </a:rPr>
              <a:t>(2,</a:t>
            </a:r>
            <a:r>
              <a:rPr lang="en-US" sz="28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rPr>
              <a:t>5) and </a:t>
            </a:r>
            <a:r>
              <a:rPr lang="en-US" sz="2800" b="1" i="1" dirty="0">
                <a:solidFill>
                  <a:schemeClr val="tx1"/>
                </a:solidFill>
              </a:rPr>
              <a:t>D</a:t>
            </a:r>
            <a:r>
              <a:rPr lang="en-US" sz="2800" b="1" dirty="0">
                <a:solidFill>
                  <a:schemeClr val="tx1"/>
                </a:solidFill>
              </a:rPr>
              <a:t>(4,</a:t>
            </a:r>
            <a:r>
              <a:rPr lang="en-US" sz="28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rPr>
              <a:t>6) on the coordinate plane. Find the coordinates of </a:t>
            </a:r>
            <a:r>
              <a:rPr lang="en-US" sz="2800" b="1" i="1" dirty="0">
                <a:solidFill>
                  <a:schemeClr val="tx1"/>
                </a:solidFill>
              </a:rPr>
              <a:t>P</a:t>
            </a:r>
            <a:r>
              <a:rPr lang="en-US" sz="2800" b="1" dirty="0">
                <a:solidFill>
                  <a:schemeClr val="tx1"/>
                </a:solidFill>
              </a:rPr>
              <a:t> under the given conditions.</a:t>
            </a:r>
          </a:p>
          <a:p>
            <a:r>
              <a:rPr lang="en-US" sz="2800" b="1" dirty="0">
                <a:solidFill>
                  <a:schemeClr val="tx1"/>
                </a:solidFill>
              </a:rPr>
              <a:t>4. </a:t>
            </a:r>
            <a:r>
              <a:rPr lang="en-US" sz="2800" dirty="0"/>
              <a:t>Point </a:t>
            </a:r>
            <a:r>
              <a:rPr lang="en-US" sz="2800" i="1" dirty="0"/>
              <a:t>C </a:t>
            </a:r>
            <a:r>
              <a:rPr lang="en-US" sz="2800" dirty="0"/>
              <a:t>has a weight of 1 and point </a:t>
            </a:r>
            <a:r>
              <a:rPr lang="en-US" sz="2800" i="1" dirty="0"/>
              <a:t>D </a:t>
            </a:r>
            <a:r>
              <a:rPr lang="en-US" sz="2800" dirty="0"/>
              <a:t>has a weight of 2. </a:t>
            </a:r>
          </a:p>
          <a:p>
            <a:pPr>
              <a:spcBef>
                <a:spcPts val="500"/>
              </a:spcBef>
            </a:pPr>
            <a:r>
              <a:rPr lang="en-US" sz="2800" b="1" dirty="0">
                <a:solidFill>
                  <a:schemeClr val="tx1"/>
                </a:solidFill>
              </a:rPr>
              <a:t>5. </a:t>
            </a:r>
            <a:r>
              <a:rPr lang="en-US" sz="2800" dirty="0"/>
              <a:t>Point </a:t>
            </a:r>
            <a:r>
              <a:rPr lang="en-US" sz="2800" i="1" dirty="0"/>
              <a:t>D </a:t>
            </a:r>
            <a:r>
              <a:rPr lang="en-US" sz="2800" dirty="0"/>
              <a:t>weighs three times as much as point </a:t>
            </a:r>
            <a:r>
              <a:rPr lang="en-US" sz="2800" i="1" dirty="0"/>
              <a:t>C</a:t>
            </a:r>
            <a:r>
              <a:rPr lang="en-US" sz="2800" dirty="0"/>
              <a:t>. </a:t>
            </a:r>
            <a:endParaRPr lang="en-US" sz="2800" dirty="0">
              <a:solidFill>
                <a:srgbClr val="FF0000"/>
              </a:solidFill>
            </a:endParaRPr>
          </a:p>
          <a:p>
            <a:endParaRPr lang="en-US" sz="2800" dirty="0"/>
          </a:p>
        </p:txBody>
      </p:sp>
    </p:spTree>
    <p:extLst>
      <p:ext uri="{BB962C8B-B14F-4D97-AF65-F5344CB8AC3E}">
        <p14:creationId xmlns:p14="http://schemas.microsoft.com/office/powerpoint/2010/main" val="17675876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3785490"/>
            <a:ext cx="11479086" cy="202871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1. </a:t>
            </a:r>
            <a:r>
              <a:rPr lang="en-US" sz="2800" i="1" dirty="0"/>
              <a:t>A </a:t>
            </a:r>
            <a:r>
              <a:rPr lang="en-US" sz="2800" dirty="0"/>
              <a:t>has a weight of 6 and </a:t>
            </a:r>
            <a:r>
              <a:rPr lang="en-US" sz="2800" i="1" dirty="0"/>
              <a:t>B </a:t>
            </a:r>
            <a:r>
              <a:rPr lang="en-US" sz="2800" dirty="0"/>
              <a:t>has a weight of 3. </a:t>
            </a:r>
            <a:r>
              <a:rPr lang="en-US" sz="2800" dirty="0">
                <a:solidFill>
                  <a:srgbClr val="FF0000"/>
                </a:solidFill>
                <a:latin typeface="Arial" panose="020B0604020202020204" pitchFamily="34" charset="0"/>
                <a:cs typeface="Arial" panose="020B0604020202020204" pitchFamily="34" charset="0"/>
              </a:rPr>
              <a:t>−</a:t>
            </a:r>
            <a:r>
              <a:rPr lang="en-US" sz="2800" dirty="0">
                <a:solidFill>
                  <a:srgbClr val="FF0000"/>
                </a:solidFill>
              </a:rPr>
              <a:t>2</a:t>
            </a:r>
          </a:p>
          <a:p>
            <a:r>
              <a:rPr lang="en-US" sz="2800" b="1" dirty="0">
                <a:solidFill>
                  <a:schemeClr val="tx1"/>
                </a:solidFill>
              </a:rPr>
              <a:t>2. </a:t>
            </a:r>
            <a:r>
              <a:rPr lang="en-US" sz="2800" dirty="0"/>
              <a:t>The weight of </a:t>
            </a:r>
            <a:r>
              <a:rPr lang="en-US" sz="2800" i="1" dirty="0"/>
              <a:t>A </a:t>
            </a:r>
            <a:r>
              <a:rPr lang="en-US" sz="2800" dirty="0"/>
              <a:t>is one third the weight of </a:t>
            </a:r>
            <a:r>
              <a:rPr lang="en-US" sz="2800" i="1" dirty="0"/>
              <a:t>B</a:t>
            </a:r>
            <a:r>
              <a:rPr lang="en-US" sz="2800" dirty="0"/>
              <a:t>.  </a:t>
            </a:r>
            <a:r>
              <a:rPr lang="en-US" sz="2800" dirty="0">
                <a:solidFill>
                  <a:srgbClr val="FF0000"/>
                </a:solidFill>
              </a:rPr>
              <a:t>0.5</a:t>
            </a:r>
          </a:p>
          <a:p>
            <a:r>
              <a:rPr lang="en-US" sz="2800" b="1" dirty="0">
                <a:solidFill>
                  <a:schemeClr val="tx1"/>
                </a:solidFill>
              </a:rPr>
              <a:t>3. </a:t>
            </a:r>
            <a:r>
              <a:rPr lang="en-US" sz="2800" dirty="0"/>
              <a:t>The weight of </a:t>
            </a:r>
            <a:r>
              <a:rPr lang="en-US" sz="2800" i="1" dirty="0"/>
              <a:t>B </a:t>
            </a:r>
            <a:r>
              <a:rPr lang="en-US" sz="2800" dirty="0"/>
              <a:t>is 0 and the weight of </a:t>
            </a:r>
            <a:r>
              <a:rPr lang="en-US" sz="2800" i="1" dirty="0"/>
              <a:t>A </a:t>
            </a:r>
            <a:r>
              <a:rPr lang="en-US" sz="2800" dirty="0"/>
              <a:t>is greater than 0. </a:t>
            </a:r>
            <a:r>
              <a:rPr lang="en-US" sz="2800" dirty="0">
                <a:solidFill>
                  <a:srgbClr val="FF0000"/>
                </a:solidFill>
                <a:latin typeface="Arial" panose="020B0604020202020204" pitchFamily="34" charset="0"/>
                <a:cs typeface="Arial" panose="020B0604020202020204" pitchFamily="34" charset="0"/>
              </a:rPr>
              <a:t>−</a:t>
            </a:r>
            <a:r>
              <a:rPr lang="en-US" sz="2800" dirty="0">
                <a:solidFill>
                  <a:srgbClr val="FF0000"/>
                </a:solidFill>
              </a:rPr>
              <a:t>4</a:t>
            </a:r>
          </a:p>
        </p:txBody>
      </p:sp>
      <p:sp>
        <p:nvSpPr>
          <p:cNvPr id="3" name="Rectangle 2"/>
          <p:cNvSpPr/>
          <p:nvPr/>
        </p:nvSpPr>
        <p:spPr>
          <a:xfrm>
            <a:off x="459872" y="1550475"/>
            <a:ext cx="10337082" cy="954107"/>
          </a:xfrm>
          <a:prstGeom prst="rect">
            <a:avLst/>
          </a:prstGeom>
        </p:spPr>
        <p:txBody>
          <a:bodyPr wrap="square">
            <a:spAutoFit/>
          </a:bodyPr>
          <a:lstStyle/>
          <a:p>
            <a:r>
              <a:rPr lang="en-US" sz="2800" b="1" i="1" dirty="0"/>
              <a:t>P </a:t>
            </a:r>
            <a:r>
              <a:rPr lang="en-US" sz="2800" b="1" dirty="0"/>
              <a:t>is the weighted average of </a:t>
            </a:r>
            <a:r>
              <a:rPr lang="en-US" sz="2800" b="1" i="1" dirty="0"/>
              <a:t>A </a:t>
            </a:r>
            <a:r>
              <a:rPr lang="en-US" sz="2800" b="1" dirty="0"/>
              <a:t>and </a:t>
            </a:r>
            <a:r>
              <a:rPr lang="en-US" sz="2800" b="1" i="1" dirty="0"/>
              <a:t>B </a:t>
            </a:r>
            <a:r>
              <a:rPr lang="en-US" sz="2800" b="1" dirty="0"/>
              <a:t>on the number line. Find the coordinate of </a:t>
            </a:r>
            <a:r>
              <a:rPr lang="en-US" sz="2800" b="1" i="1" dirty="0"/>
              <a:t>P </a:t>
            </a:r>
            <a:r>
              <a:rPr lang="en-US" sz="2800" b="1" dirty="0"/>
              <a:t>under the given conditions.</a:t>
            </a:r>
            <a:endParaRPr lang="en-US" sz="28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627" y="2551013"/>
            <a:ext cx="6498832" cy="919646"/>
          </a:xfrm>
          <a:prstGeom prst="rect">
            <a:avLst/>
          </a:prstGeom>
        </p:spPr>
      </p:pic>
    </p:spTree>
    <p:extLst>
      <p:ext uri="{BB962C8B-B14F-4D97-AF65-F5344CB8AC3E}">
        <p14:creationId xmlns:p14="http://schemas.microsoft.com/office/powerpoint/2010/main" val="20955703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mc:AlternateContent xmlns:mc="http://schemas.openxmlformats.org/markup-compatibility/2006" xmlns:a14="http://schemas.microsoft.com/office/drawing/2010/main">
        <mc:Choice Requires="a14">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559869"/>
                <a:ext cx="11479086" cy="30277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1" dirty="0">
                    <a:solidFill>
                      <a:schemeClr val="tx1"/>
                    </a:solidFill>
                  </a:rPr>
                  <a:t>P</a:t>
                </a:r>
                <a:r>
                  <a:rPr lang="en-US" sz="2800" b="1" dirty="0">
                    <a:solidFill>
                      <a:schemeClr val="tx1"/>
                    </a:solidFill>
                  </a:rPr>
                  <a:t> is the weighted average of </a:t>
                </a:r>
                <a:r>
                  <a:rPr lang="en-US" sz="2800" b="1" i="1" dirty="0">
                    <a:solidFill>
                      <a:schemeClr val="tx1"/>
                    </a:solidFill>
                  </a:rPr>
                  <a:t>C</a:t>
                </a:r>
                <a:r>
                  <a:rPr lang="en-US" sz="2800" b="1" dirty="0">
                    <a:solidFill>
                      <a:schemeClr val="tx1"/>
                    </a:solidFill>
                  </a:rPr>
                  <a:t>(2,</a:t>
                </a:r>
                <a:r>
                  <a:rPr lang="en-US" sz="28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rPr>
                  <a:t>5) and </a:t>
                </a:r>
                <a:r>
                  <a:rPr lang="en-US" sz="2800" b="1" i="1" dirty="0">
                    <a:solidFill>
                      <a:schemeClr val="tx1"/>
                    </a:solidFill>
                  </a:rPr>
                  <a:t>D</a:t>
                </a:r>
                <a:r>
                  <a:rPr lang="en-US" sz="2800" b="1" dirty="0">
                    <a:solidFill>
                      <a:schemeClr val="tx1"/>
                    </a:solidFill>
                  </a:rPr>
                  <a:t>(4,</a:t>
                </a:r>
                <a:r>
                  <a:rPr lang="en-US" sz="2800" b="1" dirty="0">
                    <a:solidFill>
                      <a:schemeClr val="tx1"/>
                    </a:solidFill>
                    <a:latin typeface="Arial" panose="020B0604020202020204" pitchFamily="34" charset="0"/>
                    <a:cs typeface="Arial" panose="020B0604020202020204" pitchFamily="34" charset="0"/>
                  </a:rPr>
                  <a:t> </a:t>
                </a:r>
                <a:r>
                  <a:rPr lang="en-US" sz="2800" b="1" dirty="0">
                    <a:solidFill>
                      <a:schemeClr val="tx1"/>
                    </a:solidFill>
                  </a:rPr>
                  <a:t>6) on the coordinate plane. Find the coordinates of </a:t>
                </a:r>
                <a:r>
                  <a:rPr lang="en-US" sz="2800" b="1" i="1" dirty="0">
                    <a:solidFill>
                      <a:schemeClr val="tx1"/>
                    </a:solidFill>
                  </a:rPr>
                  <a:t>P</a:t>
                </a:r>
                <a:r>
                  <a:rPr lang="en-US" sz="2800" b="1" dirty="0">
                    <a:solidFill>
                      <a:schemeClr val="tx1"/>
                    </a:solidFill>
                  </a:rPr>
                  <a:t> under the given conditions.</a:t>
                </a:r>
              </a:p>
              <a:p>
                <a:r>
                  <a:rPr lang="en-US" sz="2800" b="1" dirty="0">
                    <a:solidFill>
                      <a:schemeClr val="tx1"/>
                    </a:solidFill>
                  </a:rPr>
                  <a:t>4. </a:t>
                </a:r>
                <a:r>
                  <a:rPr lang="en-US" sz="2800" dirty="0"/>
                  <a:t>Point </a:t>
                </a:r>
                <a:r>
                  <a:rPr lang="en-US" sz="2800" i="1" dirty="0"/>
                  <a:t>C </a:t>
                </a:r>
                <a:r>
                  <a:rPr lang="en-US" sz="2800" dirty="0"/>
                  <a:t>has a weight of 1 and point </a:t>
                </a:r>
                <a:r>
                  <a:rPr lang="en-US" sz="2800" i="1" dirty="0"/>
                  <a:t>D </a:t>
                </a:r>
                <a:r>
                  <a:rPr lang="en-US" sz="2800" dirty="0"/>
                  <a:t>has a weight of 2. </a:t>
                </a:r>
                <a14:m>
                  <m:oMath xmlns:m="http://schemas.openxmlformats.org/officeDocument/2006/math">
                    <m:d>
                      <m:dPr>
                        <m:ctrlPr>
                          <a:rPr lang="pt-BR" sz="2800" i="1">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10</m:t>
                            </m:r>
                          </m:num>
                          <m:den>
                            <m:r>
                              <a:rPr lang="en-US" sz="2800" i="1">
                                <a:solidFill>
                                  <a:srgbClr val="FF0000"/>
                                </a:solidFill>
                                <a:latin typeface="Cambria Math" panose="02040503050406030204" pitchFamily="18" charset="0"/>
                              </a:rPr>
                              <m:t>3</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7</m:t>
                            </m:r>
                          </m:num>
                          <m:den>
                            <m:r>
                              <a:rPr lang="en-US" sz="2800" i="1">
                                <a:solidFill>
                                  <a:srgbClr val="FF0000"/>
                                </a:solidFill>
                                <a:latin typeface="Cambria Math" panose="02040503050406030204" pitchFamily="18" charset="0"/>
                              </a:rPr>
                              <m:t>3</m:t>
                            </m:r>
                          </m:den>
                        </m:f>
                      </m:e>
                    </m:d>
                  </m:oMath>
                </a14:m>
                <a:endParaRPr lang="en-US" sz="2800" dirty="0"/>
              </a:p>
              <a:p>
                <a:pPr>
                  <a:spcBef>
                    <a:spcPts val="500"/>
                  </a:spcBef>
                </a:pPr>
                <a:r>
                  <a:rPr lang="en-US" sz="2800" b="1" dirty="0">
                    <a:solidFill>
                      <a:schemeClr val="tx1"/>
                    </a:solidFill>
                  </a:rPr>
                  <a:t>5. </a:t>
                </a:r>
                <a:r>
                  <a:rPr lang="en-US" sz="2800" dirty="0"/>
                  <a:t>Point </a:t>
                </a:r>
                <a:r>
                  <a:rPr lang="en-US" sz="2800" i="1" dirty="0"/>
                  <a:t>D </a:t>
                </a:r>
                <a:r>
                  <a:rPr lang="en-US" sz="2800" dirty="0"/>
                  <a:t>weighs three times as much as point </a:t>
                </a:r>
                <a:r>
                  <a:rPr lang="en-US" sz="2800" i="1" dirty="0"/>
                  <a:t>C</a:t>
                </a:r>
                <a:r>
                  <a:rPr lang="en-US" sz="2800" dirty="0"/>
                  <a:t>. </a:t>
                </a:r>
                <a14:m>
                  <m:oMath xmlns:m="http://schemas.openxmlformats.org/officeDocument/2006/math">
                    <m:d>
                      <m:dPr>
                        <m:ctrlPr>
                          <a:rPr lang="pt-BR" sz="2800" i="1">
                            <a:solidFill>
                              <a:srgbClr val="FF0000"/>
                            </a:solidFill>
                            <a:latin typeface="Cambria Math" panose="02040503050406030204" pitchFamily="18" charset="0"/>
                          </a:rPr>
                        </m:ctrlPr>
                      </m:dPr>
                      <m:e>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7</m:t>
                            </m:r>
                          </m:num>
                          <m:den>
                            <m:r>
                              <a:rPr lang="en-US" sz="2800" i="1">
                                <a:solidFill>
                                  <a:srgbClr val="FF0000"/>
                                </a:solidFill>
                                <a:latin typeface="Cambria Math" panose="02040503050406030204" pitchFamily="18" charset="0"/>
                              </a:rPr>
                              <m:t>2</m:t>
                            </m:r>
                          </m:den>
                        </m:f>
                        <m:r>
                          <a:rPr lang="en-US" sz="2800" i="1">
                            <a:solidFill>
                              <a:srgbClr val="FF0000"/>
                            </a:solidFill>
                            <a:latin typeface="Cambria Math" panose="02040503050406030204" pitchFamily="18" charset="0"/>
                          </a:rPr>
                          <m:t>,</m:t>
                        </m:r>
                        <m:f>
                          <m:fPr>
                            <m:ctrlPr>
                              <a:rPr lang="en-US" sz="2800" i="1">
                                <a:solidFill>
                                  <a:srgbClr val="FF0000"/>
                                </a:solidFill>
                                <a:latin typeface="Cambria Math" panose="02040503050406030204" pitchFamily="18" charset="0"/>
                              </a:rPr>
                            </m:ctrlPr>
                          </m:fPr>
                          <m:num>
                            <m:r>
                              <a:rPr lang="en-US" sz="2800" i="1">
                                <a:solidFill>
                                  <a:srgbClr val="FF0000"/>
                                </a:solidFill>
                                <a:latin typeface="Cambria Math" panose="02040503050406030204" pitchFamily="18" charset="0"/>
                              </a:rPr>
                              <m:t>13</m:t>
                            </m:r>
                          </m:num>
                          <m:den>
                            <m:r>
                              <a:rPr lang="en-US" sz="2800" i="1">
                                <a:solidFill>
                                  <a:srgbClr val="FF0000"/>
                                </a:solidFill>
                                <a:latin typeface="Cambria Math" panose="02040503050406030204" pitchFamily="18" charset="0"/>
                              </a:rPr>
                              <m:t>4</m:t>
                            </m:r>
                          </m:den>
                        </m:f>
                      </m:e>
                    </m:d>
                  </m:oMath>
                </a14:m>
                <a:endParaRPr lang="en-US" sz="2800" dirty="0">
                  <a:solidFill>
                    <a:srgbClr val="FF0000"/>
                  </a:solidFill>
                </a:endParaRPr>
              </a:p>
              <a:p>
                <a:endParaRPr lang="en-US" sz="2800" dirty="0"/>
              </a:p>
            </p:txBody>
          </p:sp>
        </mc:Choice>
        <mc:Fallback xmlns="">
          <p:sp>
            <p:nvSpPr>
              <p:cNvPr id="12" name="Content Placeholder 2">
                <a:extLst>
                  <a:ext uri="{FF2B5EF4-FFF2-40B4-BE49-F238E27FC236}">
                    <a16:creationId xmlns:a16="http://schemas.microsoft.com/office/drawing/2014/main" id="{A8E898F8-389E-3F4C-B5FF-C53A28BA732A}"/>
                  </a:ext>
                </a:extLst>
              </p:cNvPr>
              <p:cNvSpPr txBox="1">
                <a:spLocks noRot="1" noChangeAspect="1" noMove="1" noResize="1" noEditPoints="1" noAdjustHandles="1" noChangeArrowheads="1" noChangeShapeType="1" noTextEdit="1"/>
              </p:cNvSpPr>
              <p:nvPr/>
            </p:nvSpPr>
            <p:spPr>
              <a:xfrm>
                <a:off x="459872" y="1559869"/>
                <a:ext cx="11479086" cy="3027724"/>
              </a:xfrm>
              <a:prstGeom prst="rect">
                <a:avLst/>
              </a:prstGeom>
              <a:blipFill>
                <a:blip r:embed="rId3"/>
                <a:stretch>
                  <a:fillRect l="-1062" t="-2213" r="-1062"/>
                </a:stretch>
              </a:blipFill>
            </p:spPr>
            <p:txBody>
              <a:bodyPr/>
              <a:lstStyle/>
              <a:p>
                <a:r>
                  <a:rPr lang="en-US">
                    <a:noFill/>
                  </a:rPr>
                  <a:t> </a:t>
                </a:r>
              </a:p>
            </p:txBody>
          </p:sp>
        </mc:Fallback>
      </mc:AlternateContent>
    </p:spTree>
    <p:extLst>
      <p:ext uri="{BB962C8B-B14F-4D97-AF65-F5344CB8AC3E}">
        <p14:creationId xmlns:p14="http://schemas.microsoft.com/office/powerpoint/2010/main" val="92645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3539430"/>
          </a:xfrm>
          <a:prstGeom prst="rect">
            <a:avLst/>
          </a:prstGeom>
          <a:noFill/>
        </p:spPr>
        <p:txBody>
          <a:bodyPr wrap="square" rtlCol="0">
            <a:spAutoFit/>
          </a:bodyPr>
          <a:lstStyle/>
          <a:p>
            <a:r>
              <a:rPr lang="en-US" sz="2800" b="1" dirty="0"/>
              <a:t>MA.912.GR.3.1</a:t>
            </a:r>
            <a:r>
              <a:rPr lang="en-US" b="1" dirty="0"/>
              <a:t> </a:t>
            </a:r>
            <a:endParaRPr lang="en-US" sz="2800" b="1" i="0" u="none" strike="noStrike" baseline="0" dirty="0">
              <a:solidFill>
                <a:srgbClr val="221E1F"/>
              </a:solidFill>
            </a:endParaRPr>
          </a:p>
          <a:p>
            <a:r>
              <a:rPr lang="en-US" sz="2800" dirty="0">
                <a:solidFill>
                  <a:schemeClr val="tx2"/>
                </a:solidFill>
              </a:rPr>
              <a:t>Determine the weighted average of two or more points on a line.</a:t>
            </a:r>
          </a:p>
          <a:p>
            <a:endParaRPr lang="en-US" sz="2800" dirty="0">
              <a:solidFill>
                <a:schemeClr val="tx2"/>
              </a:solidFill>
            </a:endParaRPr>
          </a:p>
          <a:p>
            <a:r>
              <a:rPr lang="en-US" sz="2800" b="1" dirty="0"/>
              <a:t>MA.912.GR.3.3 </a:t>
            </a:r>
            <a:endParaRPr lang="en-US" sz="2800" b="1" dirty="0">
              <a:solidFill>
                <a:srgbClr val="221E1F"/>
              </a:solidFill>
            </a:endParaRPr>
          </a:p>
          <a:p>
            <a:r>
              <a:rPr lang="en-US" sz="2800" dirty="0">
                <a:solidFill>
                  <a:schemeClr val="tx2"/>
                </a:solidFill>
              </a:rPr>
              <a:t>Use coordinate geometry to solve mathematical and real-world geometric problems involving lines, circles, triangles and quadrilaterals.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73409" cy="836769"/>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IN" sz="2800" dirty="0">
                <a:solidFill>
                  <a:srgbClr val="0070C0"/>
                </a:solidFill>
              </a:rPr>
              <a:t>Florida’s B.E.S.T. Standards for Mathematics</a:t>
            </a:r>
            <a:endParaRPr lang="en-US" sz="2800" dirty="0">
              <a:solidFill>
                <a:srgbClr val="0070C0"/>
              </a:solidFill>
            </a:endParaRPr>
          </a:p>
        </p:txBody>
      </p:sp>
    </p:spTree>
    <p:extLst>
      <p:ext uri="{BB962C8B-B14F-4D97-AF65-F5344CB8AC3E}">
        <p14:creationId xmlns:p14="http://schemas.microsoft.com/office/powerpoint/2010/main" val="4185102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954107"/>
          </a:xfrm>
          <a:prstGeom prst="rect">
            <a:avLst/>
          </a:prstGeom>
          <a:noFill/>
        </p:spPr>
        <p:txBody>
          <a:bodyPr wrap="square" rtlCol="0">
            <a:spAutoFit/>
          </a:bodyPr>
          <a:lstStyle/>
          <a:p>
            <a:pPr fontAlgn="t"/>
            <a:r>
              <a:rPr lang="en-US" sz="2800" b="1" dirty="0"/>
              <a:t>MA.K12.MTR.3.1</a:t>
            </a:r>
          </a:p>
          <a:p>
            <a:pPr fontAlgn="t"/>
            <a:r>
              <a:rPr lang="en-US" sz="2800" dirty="0">
                <a:solidFill>
                  <a:schemeClr val="tx2"/>
                </a:solidFill>
              </a:rPr>
              <a:t>Complete tasks with mathematical fluency.</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62285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2" y="1707845"/>
            <a:ext cx="10614527"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i="0" u="none" strike="noStrike" baseline="0" dirty="0">
                <a:solidFill>
                  <a:srgbClr val="221E1F"/>
                </a:solidFill>
              </a:rPr>
              <a:t>Content Objective</a:t>
            </a:r>
          </a:p>
          <a:p>
            <a:r>
              <a:rPr lang="en-US" sz="2800" dirty="0"/>
              <a:t>Students will locate points on a number line and a coordinate plane by using weighted averages.</a:t>
            </a:r>
          </a:p>
          <a:p>
            <a:r>
              <a:rPr lang="en-US" sz="2800" b="1" dirty="0">
                <a:solidFill>
                  <a:srgbClr val="221E1F"/>
                </a:solidFill>
              </a:rPr>
              <a:t>Language Objectives</a:t>
            </a:r>
            <a:endParaRPr lang="en-US" sz="2800" b="0" i="0" u="none" strike="noStrike" baseline="0" dirty="0">
              <a:solidFill>
                <a:srgbClr val="221E1F"/>
              </a:solidFill>
            </a:endParaRPr>
          </a:p>
          <a:p>
            <a:pPr marL="291600" indent="-291600">
              <a:buClr>
                <a:schemeClr val="tx1"/>
              </a:buClr>
              <a:buFont typeface="Arial" panose="020B0604020202020204" pitchFamily="34" charset="0"/>
              <a:buChar char="•"/>
            </a:pPr>
            <a:r>
              <a:rPr lang="en-US" sz="2800" dirty="0"/>
              <a:t>Students use </a:t>
            </a:r>
            <a:r>
              <a:rPr lang="en-US" sz="2800" i="1" dirty="0"/>
              <a:t>therefore</a:t>
            </a:r>
            <a:r>
              <a:rPr lang="en-US" sz="2800" dirty="0"/>
              <a:t> to explain how to locate points on a number line and a coordinate plane using weighted averages. </a:t>
            </a:r>
            <a:endParaRPr lang="en-US" sz="2800" b="0" i="0" u="none" strike="noStrike" baseline="0" dirty="0"/>
          </a:p>
          <a:p>
            <a:pPr marL="291600" indent="-291600">
              <a:buClr>
                <a:schemeClr val="tx1"/>
              </a:buClr>
              <a:buFont typeface="Arial" panose="020B0604020202020204" pitchFamily="34" charset="0"/>
              <a:buChar char="•"/>
            </a:pPr>
            <a:r>
              <a:rPr lang="en-US" sz="2800" dirty="0"/>
              <a:t>To optimize output, students participate in MLR3: Three Reads.</a:t>
            </a:r>
            <a:endParaRPr lang="en-US" sz="2800" b="0" i="0" u="none" strike="noStrike" baseline="0" dirty="0"/>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4153406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9018234" cy="46348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A </a:t>
            </a:r>
            <a:r>
              <a:rPr lang="en-US" sz="2800" b="1" dirty="0">
                <a:solidFill>
                  <a:schemeClr val="tx1"/>
                </a:solidFill>
              </a:rPr>
              <a:t>weighted average </a:t>
            </a:r>
            <a:r>
              <a:rPr lang="en-US" sz="2800" dirty="0"/>
              <a:t>is the average of a set of values such that the values hold different levels of importance. The level of importance for each value is represented by a weight that is a constant greater than or equal to 1. In geometry, if points have different levels of importance, then you can use weighted values to locate the point that represents their average.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865509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Locating a Weighted Average on a Number Line</a:t>
            </a:r>
          </a:p>
        </p:txBody>
      </p:sp>
    </p:spTree>
    <p:extLst>
      <p:ext uri="{BB962C8B-B14F-4D97-AF65-F5344CB8AC3E}">
        <p14:creationId xmlns:p14="http://schemas.microsoft.com/office/powerpoint/2010/main" val="339455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8859972" cy="40423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midpoint of a segment partitions the segment into a ratio of 1:1, meaning that the endpoints are weighted equally. So, when you are calculating the coordinates of the midpoint, you are also finding the average of the coordinates of the endpoints.</a:t>
            </a:r>
            <a:endParaRPr lang="en-US" sz="2800" b="0" i="0" u="none" strike="noStrike" baseline="0" dirty="0"/>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865509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Locating a Weighted Average on a Number Line</a:t>
            </a:r>
          </a:p>
        </p:txBody>
      </p:sp>
    </p:spTree>
    <p:extLst>
      <p:ext uri="{BB962C8B-B14F-4D97-AF65-F5344CB8AC3E}">
        <p14:creationId xmlns:p14="http://schemas.microsoft.com/office/powerpoint/2010/main" val="337504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539979"/>
                <a:ext cx="8655097" cy="342971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427288" indent="-2427288"/>
                <a:r>
                  <a:rPr lang="en-US" sz="2800" b="1" dirty="0">
                    <a:solidFill>
                      <a:schemeClr val="tx1"/>
                    </a:solidFill>
                  </a:rPr>
                  <a:t>Key Concept: </a:t>
                </a:r>
                <a:r>
                  <a:rPr lang="en-US" sz="2800" b="1" dirty="0"/>
                  <a:t>Weighted Average Formula on a Number Line</a:t>
                </a:r>
                <a:r>
                  <a:rPr lang="en-US" dirty="0"/>
                  <a:t>	</a:t>
                </a:r>
              </a:p>
              <a:p>
                <a:r>
                  <a:rPr lang="en-US" sz="2800" dirty="0"/>
                  <a:t>If </a:t>
                </a:r>
                <a:r>
                  <a:rPr lang="en-US" sz="2800" i="1" dirty="0"/>
                  <a:t>A </a:t>
                </a:r>
                <a:r>
                  <a:rPr lang="en-US" sz="2800" dirty="0"/>
                  <a:t>has coordinate </a:t>
                </a:r>
                <a14:m>
                  <m:oMath xmlns:m="http://schemas.openxmlformats.org/officeDocument/2006/math">
                    <m:sSub>
                      <m:sSubPr>
                        <m:ctrlPr>
                          <a:rPr lang="pt-BR" sz="2800" i="1" smtClean="0">
                            <a:latin typeface="Cambria Math" panose="02040503050406030204" pitchFamily="18" charset="0"/>
                          </a:rPr>
                        </m:ctrlPr>
                      </m:sSubPr>
                      <m:e>
                        <m:r>
                          <a:rPr lang="en-US" sz="2800" b="0" i="1" smtClean="0">
                            <a:latin typeface="Cambria Math" panose="02040503050406030204" pitchFamily="18" charset="0"/>
                          </a:rPr>
                          <m:t>𝑥</m:t>
                        </m:r>
                      </m:e>
                      <m:sub>
                        <m:r>
                          <a:rPr lang="en-US" sz="2800" b="0" i="1" smtClean="0">
                            <a:latin typeface="Cambria Math" panose="02040503050406030204" pitchFamily="18" charset="0"/>
                          </a:rPr>
                          <m:t>1</m:t>
                        </m:r>
                      </m:sub>
                    </m:sSub>
                  </m:oMath>
                </a14:m>
                <a:r>
                  <a:rPr lang="en-US" sz="2800" dirty="0"/>
                  <a:t>, </a:t>
                </a:r>
                <a:r>
                  <a:rPr lang="en-US" sz="2800" i="1" dirty="0"/>
                  <a:t>B </a:t>
                </a:r>
                <a:r>
                  <a:rPr lang="en-US" sz="2800" dirty="0"/>
                  <a:t>has coordinate </a:t>
                </a:r>
                <a14:m>
                  <m:oMath xmlns:m="http://schemas.openxmlformats.org/officeDocument/2006/math">
                    <m:sSub>
                      <m:sSubPr>
                        <m:ctrlPr>
                          <a:rPr lang="pt-BR" sz="2800" i="1" smtClean="0">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2</m:t>
                        </m:r>
                      </m:sub>
                    </m:sSub>
                  </m:oMath>
                </a14:m>
                <a:r>
                  <a:rPr lang="en-US" sz="2800" dirty="0"/>
                  <a:t>, and </a:t>
                </a:r>
                <a:r>
                  <a:rPr lang="en-US" sz="2800" i="1" dirty="0"/>
                  <a:t>A </a:t>
                </a:r>
                <a:r>
                  <a:rPr lang="en-US" sz="2800" dirty="0"/>
                  <a:t>and </a:t>
                </a:r>
                <a:r>
                  <a:rPr lang="en-US" sz="2800" i="1" dirty="0"/>
                  <a:t>B </a:t>
                </a:r>
                <a:r>
                  <a:rPr lang="en-US" sz="2800" dirty="0"/>
                  <a:t>weigh </a:t>
                </a:r>
                <a14:m>
                  <m:oMath xmlns:m="http://schemas.openxmlformats.org/officeDocument/2006/math">
                    <m:sSub>
                      <m:sSubPr>
                        <m:ctrlPr>
                          <a:rPr lang="pt-BR" sz="2800" i="1">
                            <a:latin typeface="Cambria Math" panose="02040503050406030204" pitchFamily="18" charset="0"/>
                          </a:rPr>
                        </m:ctrlPr>
                      </m:sSubPr>
                      <m:e>
                        <m:r>
                          <a:rPr lang="en-US" sz="2800" b="0" i="1" smtClean="0">
                            <a:latin typeface="Cambria Math" panose="02040503050406030204" pitchFamily="18" charset="0"/>
                          </a:rPr>
                          <m:t>𝑤</m:t>
                        </m:r>
                      </m:e>
                      <m:sub>
                        <m:r>
                          <a:rPr lang="en-US" sz="2800" b="0" i="1" smtClean="0">
                            <a:latin typeface="Cambria Math" panose="02040503050406030204" pitchFamily="18" charset="0"/>
                          </a:rPr>
                          <m:t>1</m:t>
                        </m:r>
                      </m:sub>
                    </m:sSub>
                  </m:oMath>
                </a14:m>
                <a:r>
                  <a:rPr lang="en-US" sz="2800" dirty="0"/>
                  <a:t> and</a:t>
                </a:r>
                <a14:m>
                  <m:oMath xmlns:m="http://schemas.openxmlformats.org/officeDocument/2006/math">
                    <m:sSub>
                      <m:sSubPr>
                        <m:ctrlPr>
                          <a:rPr lang="pt-BR" sz="2800" i="1">
                            <a:latin typeface="Cambria Math" panose="02040503050406030204" pitchFamily="18" charset="0"/>
                          </a:rPr>
                        </m:ctrlPr>
                      </m:sSubPr>
                      <m:e>
                        <m:r>
                          <a:rPr lang="en-US" sz="2800" b="0" i="1" smtClean="0">
                            <a:latin typeface="Cambria Math" panose="02040503050406030204" pitchFamily="18" charset="0"/>
                          </a:rPr>
                          <m:t> </m:t>
                        </m:r>
                        <m:r>
                          <a:rPr lang="en-US" sz="2800" i="1">
                            <a:latin typeface="Cambria Math" panose="02040503050406030204" pitchFamily="18" charset="0"/>
                          </a:rPr>
                          <m:t>𝑤</m:t>
                        </m:r>
                      </m:e>
                      <m:sub>
                        <m:r>
                          <a:rPr lang="en-US" sz="2800" b="0" i="1" smtClean="0">
                            <a:latin typeface="Cambria Math" panose="02040503050406030204" pitchFamily="18" charset="0"/>
                          </a:rPr>
                          <m:t>2</m:t>
                        </m:r>
                      </m:sub>
                    </m:sSub>
                  </m:oMath>
                </a14:m>
                <a:r>
                  <a:rPr lang="en-US" sz="2800" dirty="0"/>
                  <a:t>, respectively, then a point </a:t>
                </a:r>
                <a:r>
                  <a:rPr lang="en-US" sz="2800" i="1" dirty="0"/>
                  <a:t>P </a:t>
                </a:r>
                <a:r>
                  <a:rPr lang="en-US" sz="2800" dirty="0"/>
                  <a:t>that represents the average of points </a:t>
                </a:r>
                <a:r>
                  <a:rPr lang="en-US" sz="2800" i="1" dirty="0"/>
                  <a:t>A </a:t>
                </a:r>
                <a:r>
                  <a:rPr lang="en-US" sz="2800" dirty="0"/>
                  <a:t>and </a:t>
                </a:r>
                <a:r>
                  <a:rPr lang="en-US" sz="2800" i="1" dirty="0"/>
                  <a:t>B </a:t>
                </a:r>
                <a:r>
                  <a:rPr lang="en-US" sz="2800" dirty="0"/>
                  <a:t>is located at coordinate</a:t>
                </a:r>
                <a:r>
                  <a:rPr lang="en-US" dirty="0"/>
                  <a:t> </a:t>
                </a:r>
                <a14:m>
                  <m:oMath xmlns:m="http://schemas.openxmlformats.org/officeDocument/2006/math">
                    <m:f>
                      <m:fPr>
                        <m:ctrlPr>
                          <a:rPr lang="en-US" sz="2800" i="1" smtClean="0">
                            <a:solidFill>
                              <a:schemeClr val="tx2"/>
                            </a:solidFill>
                            <a:latin typeface="Cambria Math" panose="02040503050406030204" pitchFamily="18" charset="0"/>
                          </a:rPr>
                        </m:ctrlPr>
                      </m:fPr>
                      <m:num>
                        <m:sSub>
                          <m:sSubPr>
                            <m:ctrlPr>
                              <a:rPr lang="pt-BR"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pt-BR" sz="2800" i="1">
                                <a:latin typeface="Cambria Math" panose="02040503050406030204" pitchFamily="18" charset="0"/>
                              </a:rPr>
                            </m:ctrlPr>
                          </m:sSubPr>
                          <m:e>
                            <m:r>
                              <a:rPr lang="en-US" sz="2800" i="1">
                                <a:latin typeface="Cambria Math" panose="02040503050406030204" pitchFamily="18" charset="0"/>
                              </a:rPr>
                              <m:t>𝑥</m:t>
                            </m:r>
                          </m:e>
                          <m:sub>
                            <m:r>
                              <a:rPr lang="en-US" sz="2800" i="1">
                                <a:latin typeface="Cambria Math" panose="02040503050406030204" pitchFamily="18" charset="0"/>
                              </a:rPr>
                              <m:t>1</m:t>
                            </m:r>
                          </m:sub>
                        </m:sSub>
                        <m:r>
                          <a:rPr lang="en-US" sz="2800" b="0" i="1" smtClean="0">
                            <a:latin typeface="Cambria Math" panose="02040503050406030204" pitchFamily="18" charset="0"/>
                          </a:rPr>
                          <m:t>+</m:t>
                        </m:r>
                        <m:sSub>
                          <m:sSubPr>
                            <m:ctrlPr>
                              <a:rPr lang="pt-BR" sz="2800" i="1">
                                <a:latin typeface="Cambria Math" panose="02040503050406030204" pitchFamily="18" charset="0"/>
                              </a:rPr>
                            </m:ctrlPr>
                          </m:sSubPr>
                          <m:e>
                            <m:r>
                              <a:rPr lang="en-US" sz="2800" i="1">
                                <a:latin typeface="Cambria Math" panose="02040503050406030204" pitchFamily="18" charset="0"/>
                              </a:rPr>
                              <m:t>𝑤</m:t>
                            </m:r>
                          </m:e>
                          <m:sub>
                            <m:r>
                              <a:rPr lang="en-US" sz="2800" b="0" i="1" smtClean="0">
                                <a:latin typeface="Cambria Math" panose="02040503050406030204" pitchFamily="18" charset="0"/>
                              </a:rPr>
                              <m:t>2</m:t>
                            </m:r>
                          </m:sub>
                        </m:sSub>
                        <m:sSub>
                          <m:sSubPr>
                            <m:ctrlPr>
                              <a:rPr lang="pt-BR" sz="2800" i="1">
                                <a:latin typeface="Cambria Math" panose="02040503050406030204" pitchFamily="18" charset="0"/>
                              </a:rPr>
                            </m:ctrlPr>
                          </m:sSubPr>
                          <m:e>
                            <m:r>
                              <a:rPr lang="en-US" sz="2800" i="1">
                                <a:latin typeface="Cambria Math" panose="02040503050406030204" pitchFamily="18" charset="0"/>
                              </a:rPr>
                              <m:t>𝑥</m:t>
                            </m:r>
                          </m:e>
                          <m:sub>
                            <m:r>
                              <a:rPr lang="en-US" sz="2800" b="0" i="1" smtClean="0">
                                <a:latin typeface="Cambria Math" panose="02040503050406030204" pitchFamily="18" charset="0"/>
                              </a:rPr>
                              <m:t>2</m:t>
                            </m:r>
                          </m:sub>
                        </m:sSub>
                      </m:num>
                      <m:den>
                        <m:sSub>
                          <m:sSubPr>
                            <m:ctrlPr>
                              <a:rPr lang="pt-BR" sz="2800" i="1">
                                <a:latin typeface="Cambria Math" panose="02040503050406030204" pitchFamily="18" charset="0"/>
                              </a:rPr>
                            </m:ctrlPr>
                          </m:sSubPr>
                          <m:e>
                            <m:r>
                              <a:rPr lang="en-US" sz="2800" i="1">
                                <a:latin typeface="Cambria Math" panose="02040503050406030204" pitchFamily="18" charset="0"/>
                              </a:rPr>
                              <m:t>𝑤</m:t>
                            </m:r>
                          </m:e>
                          <m:sub>
                            <m:r>
                              <a:rPr lang="en-US" sz="2800" i="1">
                                <a:latin typeface="Cambria Math" panose="02040503050406030204" pitchFamily="18" charset="0"/>
                              </a:rPr>
                              <m:t>1</m:t>
                            </m:r>
                          </m:sub>
                        </m:sSub>
                        <m:sSub>
                          <m:sSubPr>
                            <m:ctrlPr>
                              <a:rPr lang="pt-BR" sz="2800" i="1">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𝑤</m:t>
                            </m:r>
                          </m:e>
                          <m:sub>
                            <m:r>
                              <a:rPr lang="en-US" sz="2800" b="0" i="1" smtClean="0">
                                <a:latin typeface="Cambria Math" panose="02040503050406030204" pitchFamily="18" charset="0"/>
                              </a:rPr>
                              <m:t>2</m:t>
                            </m:r>
                          </m:sub>
                        </m:sSub>
                      </m:den>
                    </m:f>
                    <m:r>
                      <a:rPr lang="en-US" sz="2800" b="0" i="0" smtClean="0">
                        <a:solidFill>
                          <a:schemeClr val="tx2"/>
                        </a:solidFill>
                        <a:latin typeface="Cambria Math" panose="02040503050406030204" pitchFamily="18" charset="0"/>
                      </a:rPr>
                      <m:t>, </m:t>
                    </m:r>
                    <m:r>
                      <m:rPr>
                        <m:sty m:val="p"/>
                      </m:rPr>
                      <a:rPr lang="en-US" sz="2800" b="0" i="0" smtClean="0">
                        <a:solidFill>
                          <a:schemeClr val="tx2"/>
                        </a:solidFill>
                        <a:latin typeface="Cambria Math" panose="02040503050406030204" pitchFamily="18" charset="0"/>
                      </a:rPr>
                      <m:t>where</m:t>
                    </m:r>
                  </m:oMath>
                </a14:m>
                <a:r>
                  <a:rPr lang="en-US" dirty="0"/>
                  <a:t> </a:t>
                </a:r>
                <a14:m>
                  <m:oMath xmlns:m="http://schemas.openxmlformats.org/officeDocument/2006/math">
                    <m:r>
                      <a:rPr lang="en-US" sz="2800" i="1">
                        <a:latin typeface="Cambria Math" panose="02040503050406030204" pitchFamily="18" charset="0"/>
                      </a:rPr>
                      <m:t>𝑤</m:t>
                    </m:r>
                    <m:r>
                      <a:rPr lang="en-US" sz="2800" b="0" i="1" smtClean="0">
                        <a:latin typeface="Cambria Math" panose="02040503050406030204" pitchFamily="18" charset="0"/>
                      </a:rPr>
                      <m:t>≥1.</m:t>
                    </m:r>
                  </m:oMath>
                </a14:m>
                <a:endParaRPr lang="en-US" sz="2800" b="0" dirty="0"/>
              </a:p>
              <a:p>
                <a:r>
                  <a:rPr lang="en-US" dirty="0"/>
                  <a:t>	</a:t>
                </a:r>
              </a:p>
              <a:p>
                <a:r>
                  <a:rPr lang="en-US" dirty="0"/>
                  <a:t>	</a:t>
                </a:r>
              </a:p>
            </p:txBody>
          </p:sp>
        </mc:Choice>
        <mc:Fallback xmlns="">
          <p:sp>
            <p:nvSpPr>
              <p:cNvPr id="8" name="Content Placeholder 2">
                <a:extLst>
                  <a:ext uri="{FF2B5EF4-FFF2-40B4-BE49-F238E27FC236}">
                    <a16:creationId xmlns:a16="http://schemas.microsoft.com/office/drawing/2014/main" id="{83F3EB91-17DF-D044-83E2-63ED6DCD3089}"/>
                  </a:ext>
                </a:extLst>
              </p:cNvPr>
              <p:cNvSpPr txBox="1">
                <a:spLocks noRot="1" noChangeAspect="1" noMove="1" noResize="1" noEditPoints="1" noAdjustHandles="1" noChangeArrowheads="1" noChangeShapeType="1" noTextEdit="1"/>
              </p:cNvSpPr>
              <p:nvPr/>
            </p:nvSpPr>
            <p:spPr>
              <a:xfrm>
                <a:off x="459873" y="1539979"/>
                <a:ext cx="8655097" cy="3429714"/>
              </a:xfrm>
              <a:prstGeom prst="rect">
                <a:avLst/>
              </a:prstGeom>
              <a:blipFill>
                <a:blip r:embed="rId2"/>
                <a:stretch>
                  <a:fillRect l="-1408" t="-1957"/>
                </a:stretch>
              </a:blipFill>
            </p:spPr>
            <p:txBody>
              <a:bodyPr/>
              <a:lstStyle/>
              <a:p>
                <a:r>
                  <a:rPr lang="en-US">
                    <a:noFill/>
                  </a:rPr>
                  <a:t> </a:t>
                </a:r>
              </a:p>
            </p:txBody>
          </p:sp>
        </mc:Fallback>
      </mc:AlternateContent>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865509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pPr algn="l"/>
            <a:r>
              <a:rPr lang="en-US" sz="2800" dirty="0">
                <a:solidFill>
                  <a:srgbClr val="0070C0"/>
                </a:solidFill>
              </a:rPr>
              <a:t>Learn</a:t>
            </a:r>
            <a:endParaRPr lang="en-US" sz="1800" b="0" i="0" u="none" strike="noStrike" baseline="0" dirty="0">
              <a:solidFill>
                <a:srgbClr val="000000"/>
              </a:solidFill>
              <a:latin typeface="Vectipede Bk"/>
            </a:endParaRPr>
          </a:p>
          <a:p>
            <a:r>
              <a:rPr lang="en-US" sz="2800" b="0" dirty="0">
                <a:solidFill>
                  <a:schemeClr val="tx1"/>
                </a:solidFill>
              </a:rPr>
              <a:t>Locating a Weighted Average on a Number Line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873" y="5069769"/>
            <a:ext cx="4213727" cy="1107092"/>
          </a:xfrm>
          <a:prstGeom prst="rect">
            <a:avLst/>
          </a:prstGeom>
        </p:spPr>
      </p:pic>
    </p:spTree>
    <p:extLst>
      <p:ext uri="{BB962C8B-B14F-4D97-AF65-F5344CB8AC3E}">
        <p14:creationId xmlns:p14="http://schemas.microsoft.com/office/powerpoint/2010/main" val="338161559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8dfdc7cc7edec5a1815d882a7f7ce31defdd4"/>
</p:tagLst>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BC5B26A-6B93-4970-9D54-8D08830010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2019317-E879-42C5-A38E-278820CBC08E}">
  <ds:schemaRefs>
    <ds:schemaRef ds:uri="http://schemas.microsoft.com/sharepoint/v3/contenttype/forms"/>
  </ds:schemaRefs>
</ds:datastoreItem>
</file>

<file path=customXml/itemProps3.xml><?xml version="1.0" encoding="utf-8"?>
<ds:datastoreItem xmlns:ds="http://schemas.openxmlformats.org/officeDocument/2006/customXml" ds:itemID="{3A7B8949-CBC3-4377-A494-7591C33E696E}">
  <ds:schemaRefs>
    <ds:schemaRef ds:uri="http://purl.org/dc/elements/1.1/"/>
    <ds:schemaRef ds:uri="http://schemas.microsoft.com/office/2006/metadata/properties"/>
    <ds:schemaRef ds:uri="http://purl.org/dc/terms/"/>
    <ds:schemaRef ds:uri="http://schemas.microsoft.com/office/2006/documentManagement/types"/>
    <ds:schemaRef ds:uri="9450ef5d-1a70-432a-a187-b784c13ee2c7"/>
    <ds:schemaRef ds:uri="http://schemas.openxmlformats.org/package/2006/metadata/core-properties"/>
    <ds:schemaRef ds:uri="eebb11a2-b469-44b8-8bf8-081d58bb6473"/>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7408</TotalTime>
  <Words>2594</Words>
  <Application>Microsoft Office PowerPoint</Application>
  <PresentationFormat>Widescreen</PresentationFormat>
  <Paragraphs>221</Paragraphs>
  <Slides>37</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37</vt:i4>
      </vt:variant>
    </vt:vector>
  </HeadingPairs>
  <TitlesOfParts>
    <vt:vector size="45" baseType="lpstr">
      <vt:lpstr>Arial</vt:lpstr>
      <vt:lpstr>Calibri</vt:lpstr>
      <vt:lpstr>Cambria Math</vt:lpstr>
      <vt:lpstr>Proxima Nova</vt:lpstr>
      <vt:lpstr>Proxima Nova Semibold</vt:lpstr>
      <vt:lpstr>Vectipede Bk</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Jaime Sobalvarro</cp:lastModifiedBy>
  <cp:revision>301</cp:revision>
  <cp:lastPrinted>2022-08-25T12:27:14Z</cp:lastPrinted>
  <dcterms:created xsi:type="dcterms:W3CDTF">2020-09-17T18:06:02Z</dcterms:created>
  <dcterms:modified xsi:type="dcterms:W3CDTF">2024-08-29T01:32:29Z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