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2"/>
  </p:notesMasterIdLst>
  <p:handoutMasterIdLst>
    <p:handoutMasterId r:id="rId43"/>
  </p:handoutMasterIdLst>
  <p:sldIdLst>
    <p:sldId id="362" r:id="rId6"/>
    <p:sldId id="493" r:id="rId7"/>
    <p:sldId id="525" r:id="rId8"/>
    <p:sldId id="461" r:id="rId9"/>
    <p:sldId id="377" r:id="rId10"/>
    <p:sldId id="462" r:id="rId11"/>
    <p:sldId id="464" r:id="rId12"/>
    <p:sldId id="495" r:id="rId13"/>
    <p:sldId id="498" r:id="rId14"/>
    <p:sldId id="496" r:id="rId15"/>
    <p:sldId id="497" r:id="rId16"/>
    <p:sldId id="499" r:id="rId17"/>
    <p:sldId id="500" r:id="rId18"/>
    <p:sldId id="501" r:id="rId19"/>
    <p:sldId id="503" r:id="rId20"/>
    <p:sldId id="527" r:id="rId21"/>
    <p:sldId id="526" r:id="rId22"/>
    <p:sldId id="505" r:id="rId23"/>
    <p:sldId id="506" r:id="rId24"/>
    <p:sldId id="507" r:id="rId25"/>
    <p:sldId id="508" r:id="rId26"/>
    <p:sldId id="509" r:id="rId27"/>
    <p:sldId id="510" r:id="rId28"/>
    <p:sldId id="512" r:id="rId29"/>
    <p:sldId id="523" r:id="rId30"/>
    <p:sldId id="528" r:id="rId31"/>
    <p:sldId id="515" r:id="rId32"/>
    <p:sldId id="524" r:id="rId33"/>
    <p:sldId id="516" r:id="rId34"/>
    <p:sldId id="517" r:id="rId35"/>
    <p:sldId id="518" r:id="rId36"/>
    <p:sldId id="519" r:id="rId37"/>
    <p:sldId id="520" r:id="rId38"/>
    <p:sldId id="530" r:id="rId39"/>
    <p:sldId id="529" r:id="rId40"/>
    <p:sldId id="522" r:id="rId41"/>
  </p:sldIdLst>
  <p:sldSz cx="12192000" cy="6858000"/>
  <p:notesSz cx="7010400" cy="9236075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2, Vijaya" initials="SV" lastIdx="2" clrIdx="6">
    <p:extLst>
      <p:ext uri="{19B8F6BF-5375-455C-9EA6-DF929625EA0E}">
        <p15:presenceInfo xmlns:p15="http://schemas.microsoft.com/office/powerpoint/2012/main" userId="S2, Vijaya" providerId="None"/>
      </p:ext>
    </p:extLst>
  </p:cmAuthor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93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10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175A"/>
    <a:srgbClr val="00A6B9"/>
    <a:srgbClr val="00C7C3"/>
    <a:srgbClr val="02F0DE"/>
    <a:srgbClr val="FFB600"/>
    <a:srgbClr val="33F0E1"/>
    <a:srgbClr val="01708C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8851A-D00F-3E2B-0B94-1A75C6C174F2}" v="1" dt="2022-01-06T13:56:42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9" autoAdjust="0"/>
    <p:restoredTop sz="78261" autoAdjust="0"/>
  </p:normalViewPr>
  <p:slideViewPr>
    <p:cSldViewPr snapToGrid="0">
      <p:cViewPr varScale="1">
        <p:scale>
          <a:sx n="46" d="100"/>
          <a:sy n="46" d="100"/>
        </p:scale>
        <p:origin x="1288" y="44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</a:rPr>
              <a:t>Yes; I used the Distance Formula to find that both pairs of opposite sides are congruent.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5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</a:rPr>
              <a:t>Yes; both pairs of sides are || by alt. int. ∠s.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</a:rPr>
              <a:t>Yes; one pair of sides is both || and ≅.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0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sz="1200" i="1">
                    <a:solidFill>
                      <a:srgbClr val="FF0000"/>
                    </a:solidFill>
                  </a:rPr>
                  <a:t>AB </a:t>
                </a:r>
                <a:r>
                  <a:rPr lang="de-DE" sz="1200">
                    <a:solidFill>
                      <a:srgbClr val="FF0000"/>
                    </a:solidFill>
                  </a:rPr>
                  <a:t>= </a:t>
                </a:r>
                <a:r>
                  <a:rPr lang="de-DE" sz="1200" i="1">
                    <a:solidFill>
                      <a:srgbClr val="FF0000"/>
                    </a:solidFill>
                  </a:rPr>
                  <a:t>DC </a:t>
                </a:r>
                <a:r>
                  <a:rPr lang="de-DE" sz="120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sz="1200">
                    <a:solidFill>
                      <a:srgbClr val="FF0000"/>
                    </a:solidFill>
                  </a:rPr>
                  <a:t>; </a:t>
                </a:r>
                <a:r>
                  <a:rPr lang="de-DE" sz="1200" i="1">
                    <a:solidFill>
                      <a:srgbClr val="FF0000"/>
                    </a:solidFill>
                  </a:rPr>
                  <a:t>BC </a:t>
                </a:r>
                <a:r>
                  <a:rPr lang="de-DE" sz="1200">
                    <a:solidFill>
                      <a:srgbClr val="FF0000"/>
                    </a:solidFill>
                  </a:rPr>
                  <a:t>= </a:t>
                </a:r>
                <a:r>
                  <a:rPr lang="de-DE" sz="1200" i="1">
                    <a:solidFill>
                      <a:srgbClr val="FF0000"/>
                    </a:solidFill>
                  </a:rPr>
                  <a:t>AD </a:t>
                </a:r>
                <a:r>
                  <a:rPr lang="de-DE" sz="120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US"/>
              </a:p>
              <a:p>
                <a:r>
                  <a:rPr lang="en-US" sz="1200" i="1">
                    <a:solidFill>
                      <a:srgbClr val="FF0000"/>
                    </a:solidFill>
                  </a:rPr>
                  <a:t>PQ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:r>
                  <a:rPr lang="en-US" sz="1200" i="1">
                    <a:solidFill>
                      <a:srgbClr val="FF0000"/>
                    </a:solidFill>
                  </a:rPr>
                  <a:t>SR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1200" i="1">
                    <a:solidFill>
                      <a:srgbClr val="FF0000"/>
                    </a:solidFill>
                  </a:rPr>
                  <a:t>; </a:t>
                </a:r>
                <a:r>
                  <a:rPr lang="en-US" sz="1200">
                    <a:solidFill>
                      <a:srgbClr val="FF0000"/>
                    </a:solidFill>
                  </a:rPr>
                  <a:t>slopes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200">
                    <a:solidFill>
                      <a:srgbClr val="FF0000"/>
                    </a:solidFill>
                  </a:rPr>
                  <a:t> or </a:t>
                </a:r>
                <a:r>
                  <a:rPr lang="en-US" sz="1200" i="1">
                    <a:solidFill>
                      <a:srgbClr val="FF0000"/>
                    </a:solidFill>
                  </a:rPr>
                  <a:t>QR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:r>
                  <a:rPr lang="en-US" sz="1200" i="1">
                    <a:solidFill>
                      <a:srgbClr val="FF0000"/>
                    </a:solidFill>
                  </a:rPr>
                  <a:t>PS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1200">
                    <a:solidFill>
                      <a:srgbClr val="FF0000"/>
                    </a:solidFill>
                  </a:rPr>
                  <a:t>; slopes both 3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sz="1200" i="1">
                    <a:solidFill>
                      <a:srgbClr val="FF0000"/>
                    </a:solidFill>
                  </a:rPr>
                  <a:t>AB </a:t>
                </a:r>
                <a:r>
                  <a:rPr lang="de-DE" sz="1200">
                    <a:solidFill>
                      <a:srgbClr val="FF0000"/>
                    </a:solidFill>
                  </a:rPr>
                  <a:t>= </a:t>
                </a:r>
                <a:r>
                  <a:rPr lang="de-DE" sz="1200" i="1">
                    <a:solidFill>
                      <a:srgbClr val="FF0000"/>
                    </a:solidFill>
                  </a:rPr>
                  <a:t>DC </a:t>
                </a:r>
                <a:r>
                  <a:rPr lang="de-DE" sz="1200">
                    <a:solidFill>
                      <a:srgbClr val="FF0000"/>
                    </a:solidFill>
                  </a:rPr>
                  <a:t>=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√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de-DE" sz="1200">
                    <a:solidFill>
                      <a:srgbClr val="FF0000"/>
                    </a:solidFill>
                  </a:rPr>
                  <a:t>; </a:t>
                </a:r>
                <a:r>
                  <a:rPr lang="de-DE" sz="1200" i="1">
                    <a:solidFill>
                      <a:srgbClr val="FF0000"/>
                    </a:solidFill>
                  </a:rPr>
                  <a:t>BC </a:t>
                </a:r>
                <a:r>
                  <a:rPr lang="de-DE" sz="1200">
                    <a:solidFill>
                      <a:srgbClr val="FF0000"/>
                    </a:solidFill>
                  </a:rPr>
                  <a:t>= </a:t>
                </a:r>
                <a:r>
                  <a:rPr lang="de-DE" sz="1200" i="1">
                    <a:solidFill>
                      <a:srgbClr val="FF0000"/>
                    </a:solidFill>
                  </a:rPr>
                  <a:t>AD </a:t>
                </a:r>
                <a:r>
                  <a:rPr lang="de-DE" sz="1200">
                    <a:solidFill>
                      <a:srgbClr val="FF0000"/>
                    </a:solidFill>
                  </a:rPr>
                  <a:t>=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√2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endParaRPr lang="en-US"/>
              </a:p>
              <a:p>
                <a:r>
                  <a:rPr lang="en-US" sz="1200" i="1">
                    <a:solidFill>
                      <a:srgbClr val="FF0000"/>
                    </a:solidFill>
                  </a:rPr>
                  <a:t>PQ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:r>
                  <a:rPr lang="en-US" sz="1200" i="1">
                    <a:solidFill>
                      <a:srgbClr val="FF0000"/>
                    </a:solidFill>
                  </a:rPr>
                  <a:t>SR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√2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sz="1200" i="1">
                    <a:solidFill>
                      <a:srgbClr val="FF0000"/>
                    </a:solidFill>
                  </a:rPr>
                  <a:t>; </a:t>
                </a:r>
                <a:r>
                  <a:rPr lang="en-US" sz="1200">
                    <a:solidFill>
                      <a:srgbClr val="FF0000"/>
                    </a:solidFill>
                  </a:rPr>
                  <a:t>slopes both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1/5</a:t>
                </a:r>
                <a:r>
                  <a:rPr lang="en-US" sz="1200">
                    <a:solidFill>
                      <a:srgbClr val="FF0000"/>
                    </a:solidFill>
                  </a:rPr>
                  <a:t> or </a:t>
                </a:r>
                <a:r>
                  <a:rPr lang="en-US" sz="1200" i="1">
                    <a:solidFill>
                      <a:srgbClr val="FF0000"/>
                    </a:solidFill>
                  </a:rPr>
                  <a:t>QR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:r>
                  <a:rPr lang="en-US" sz="1200" i="1">
                    <a:solidFill>
                      <a:srgbClr val="FF0000"/>
                    </a:solidFill>
                  </a:rPr>
                  <a:t>PS </a:t>
                </a:r>
                <a:r>
                  <a:rPr lang="en-US" sz="1200">
                    <a:solidFill>
                      <a:srgbClr val="FF0000"/>
                    </a:solidFill>
                  </a:rPr>
                  <a:t>=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√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  <a:r>
                  <a:rPr lang="en-US" sz="1200">
                    <a:solidFill>
                      <a:srgbClr val="FF0000"/>
                    </a:solidFill>
                  </a:rPr>
                  <a:t>; slopes both 3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3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rgbClr val="FF0000"/>
                </a:solidFill>
              </a:rPr>
              <a:t>false; not enough information</a:t>
            </a:r>
          </a:p>
          <a:p>
            <a:r>
              <a:rPr lang="en-IN" sz="1200">
                <a:solidFill>
                  <a:srgbClr val="FF0000"/>
                </a:solidFill>
              </a:rPr>
              <a:t>true</a:t>
            </a:r>
          </a:p>
          <a:p>
            <a:r>
              <a:rPr lang="en-US" sz="1200">
                <a:solidFill>
                  <a:srgbClr val="FF0000"/>
                </a:solidFill>
              </a:rPr>
              <a:t>false; not enough information</a:t>
            </a:r>
          </a:p>
          <a:p>
            <a:r>
              <a:rPr lang="en-US" sz="1200">
                <a:solidFill>
                  <a:srgbClr val="FF0000"/>
                </a:solidFill>
              </a:rPr>
              <a:t>true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>
                <a:solidFill>
                  <a:srgbClr val="FF0000"/>
                </a:solidFill>
              </a:rPr>
              <a:t>x </a:t>
            </a:r>
            <a:r>
              <a:rPr lang="en-IN" sz="1200">
                <a:solidFill>
                  <a:srgbClr val="FF0000"/>
                </a:solidFill>
              </a:rPr>
              <a:t>= 3</a:t>
            </a:r>
          </a:p>
          <a:p>
            <a:r>
              <a:rPr lang="en-IN" sz="1200" i="1">
                <a:solidFill>
                  <a:srgbClr val="FF0000"/>
                </a:solidFill>
              </a:rPr>
              <a:t>y </a:t>
            </a:r>
            <a:r>
              <a:rPr lang="en-IN" sz="1200">
                <a:solidFill>
                  <a:srgbClr val="FF0000"/>
                </a:solidFill>
              </a:rPr>
              <a:t>= 7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0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 for Parallelograms</a:t>
            </a:r>
            <a:endParaRPr lang="en-US" sz="900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for Parallelograms </a:t>
            </a:r>
            <a:endParaRPr lang="en-US" sz="3600" b="1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83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7"/>
            <a:ext cx="5788528" cy="18794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Determine whether the quadrilateral is a parallelogram. Justify your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1" y="2212759"/>
            <a:ext cx="3612259" cy="13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83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584180"/>
            <a:ext cx="5952216" cy="3126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Is the quadrilateral a parallelogram?  yes</a:t>
            </a:r>
            <a:br>
              <a:rPr lang="en-US" sz="2800"/>
            </a:br>
            <a:endParaRPr lang="en-US" sz="2800"/>
          </a:p>
          <a:p>
            <a:r>
              <a:rPr lang="en-US" sz="2800"/>
              <a:t>What theorem can you use to justify your answer?</a:t>
            </a:r>
          </a:p>
          <a:p>
            <a:r>
              <a:rPr lang="en-US" sz="2800"/>
              <a:t>If both pairs of opposite sides are congruent, then the quadrilateral is a parallelogram.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6BACB-1DE5-4926-BE29-6623B83B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1" y="2212759"/>
            <a:ext cx="3612259" cy="13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817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Parallelograms to Find 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7"/>
            <a:ext cx="5068091" cy="2669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SCHOOL SUPPLIES </a:t>
            </a:r>
            <a:r>
              <a:rPr lang="en-US" sz="2800" b="1"/>
              <a:t>The top of the eraser appears to be a parallelogram. Find the values of </a:t>
            </a:r>
            <a:r>
              <a:rPr lang="en-US" sz="2800" b="1" i="1"/>
              <a:t>x </a:t>
            </a:r>
            <a:r>
              <a:rPr lang="en-US" sz="2800" b="1"/>
              <a:t>and </a:t>
            </a:r>
            <a:r>
              <a:rPr lang="en-US" sz="2800" b="1" i="1"/>
              <a:t>y </a:t>
            </a:r>
            <a:r>
              <a:rPr lang="en-US" sz="2800" b="1"/>
              <a:t>so that the side of the eraser is a parallelogram.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BEDB8-9AEE-4F4A-8F58-0B420EA2A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76" y="1598034"/>
            <a:ext cx="4419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8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817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Parallelograms to Find 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598034"/>
            <a:ext cx="7035949" cy="26414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What theorem will you use to find the values of </a:t>
            </a:r>
            <a:r>
              <a:rPr lang="en-US" sz="2800" i="1"/>
              <a:t>x </a:t>
            </a:r>
            <a:r>
              <a:rPr lang="en-US" sz="2800"/>
              <a:t>and </a:t>
            </a:r>
            <a:r>
              <a:rPr lang="en-US" sz="2800" i="1"/>
              <a:t>y</a:t>
            </a:r>
            <a:r>
              <a:rPr lang="en-US" sz="2800"/>
              <a:t>?</a:t>
            </a:r>
          </a:p>
          <a:p>
            <a:r>
              <a:rPr lang="en-US" sz="2800"/>
              <a:t>If both pairs of opposite angles are congruent, then the quadrilateral is a parallelogram.</a:t>
            </a:r>
          </a:p>
          <a:p>
            <a:r>
              <a:rPr lang="en-US" sz="2800" b="1">
                <a:solidFill>
                  <a:schemeClr val="tx1"/>
                </a:solidFill>
              </a:rPr>
              <a:t>Step 1    Find the value of </a:t>
            </a:r>
            <a:r>
              <a:rPr lang="en-US" sz="2800" b="1" i="1">
                <a:solidFill>
                  <a:schemeClr val="tx1"/>
                </a:solidFill>
              </a:rPr>
              <a:t>x</a:t>
            </a:r>
            <a:r>
              <a:rPr lang="en-US" sz="2800" b="1">
                <a:solidFill>
                  <a:schemeClr val="tx1"/>
                </a:solidFill>
              </a:rPr>
              <a:t>. </a:t>
            </a:r>
            <a:endParaRPr lang="en-US" sz="2800">
              <a:solidFill>
                <a:schemeClr val="tx1"/>
              </a:solidFill>
            </a:endParaRPr>
          </a:p>
          <a:p>
            <a:r>
              <a:rPr lang="en-US" sz="2800"/>
              <a:t>Find </a:t>
            </a:r>
            <a:r>
              <a:rPr lang="en-US" sz="2800" i="1"/>
              <a:t>x </a:t>
            </a:r>
            <a:r>
              <a:rPr lang="en-US" sz="2800"/>
              <a:t>such that 7</a:t>
            </a:r>
            <a:r>
              <a:rPr lang="en-US" sz="2800" i="1"/>
              <a:t>x </a:t>
            </a:r>
            <a:r>
              <a:rPr lang="en-US" sz="2800"/>
              <a:t>= 56. </a:t>
            </a:r>
            <a:endParaRPr lang="en-US" sz="2800" b="1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0632"/>
              </p:ext>
            </p:extLst>
          </p:nvPr>
        </p:nvGraphicFramePr>
        <p:xfrm>
          <a:off x="459873" y="5372856"/>
          <a:ext cx="728430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349">
                  <a:extLst>
                    <a:ext uri="{9D8B030D-6E8A-4147-A177-3AD203B41FA5}">
                      <a16:colId xmlns:a16="http://schemas.microsoft.com/office/drawing/2014/main" val="2962314698"/>
                    </a:ext>
                  </a:extLst>
                </a:gridCol>
                <a:gridCol w="4921956">
                  <a:extLst>
                    <a:ext uri="{9D8B030D-6E8A-4147-A177-3AD203B41FA5}">
                      <a16:colId xmlns:a16="http://schemas.microsoft.com/office/drawing/2014/main" val="1413984803"/>
                    </a:ext>
                  </a:extLst>
                </a:gridCol>
              </a:tblGrid>
              <a:tr h="514070"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56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Opp. angles of a </a:t>
                      </a:r>
                      <a:r>
                        <a:rPr lang="en-US" sz="2800" b="0" i="1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▭ </a:t>
                      </a:r>
                      <a:r>
                        <a:rPr lang="en-US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are ≅.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87161"/>
                  </a:ext>
                </a:extLst>
              </a:tr>
              <a:tr h="480008">
                <a:tc>
                  <a:txBody>
                    <a:bodyPr/>
                    <a:lstStyle/>
                    <a:p>
                      <a:pPr algn="l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8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 </a:t>
                      </a:r>
                      <a:endParaRPr lang="en-US" sz="2800" b="0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9902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ECAB227-BBE6-48C2-9195-8D73F085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76" y="1598034"/>
            <a:ext cx="4419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817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Parallelograms to Find 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598034"/>
            <a:ext cx="9182892" cy="10620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2    Find the value of </a:t>
            </a:r>
            <a:r>
              <a:rPr lang="en-US" sz="2800" b="1" i="1">
                <a:solidFill>
                  <a:schemeClr val="tx1"/>
                </a:solidFill>
              </a:rPr>
              <a:t>y</a:t>
            </a:r>
            <a:r>
              <a:rPr lang="en-US" sz="2800" b="1">
                <a:solidFill>
                  <a:schemeClr val="tx1"/>
                </a:solidFill>
              </a:rPr>
              <a:t>.</a:t>
            </a:r>
            <a:endParaRPr lang="en-US" sz="2800">
              <a:solidFill>
                <a:schemeClr val="tx1"/>
              </a:solidFill>
            </a:endParaRPr>
          </a:p>
          <a:p>
            <a:r>
              <a:rPr lang="en-US" sz="2800"/>
              <a:t>Find </a:t>
            </a:r>
            <a:r>
              <a:rPr lang="en-US" sz="2800" i="1"/>
              <a:t>y </a:t>
            </a:r>
            <a:r>
              <a:rPr lang="en-US" sz="2800"/>
              <a:t>such that 4</a:t>
            </a:r>
            <a:r>
              <a:rPr lang="en-US" sz="2800" i="1"/>
              <a:t>y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+ 4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= 5</a:t>
            </a:r>
            <a:r>
              <a:rPr lang="en-US" sz="2800" i="1"/>
              <a:t>y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− 26. </a:t>
            </a:r>
            <a:endParaRPr lang="en-US" sz="2800" b="1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3626"/>
              </p:ext>
            </p:extLst>
          </p:nvPr>
        </p:nvGraphicFramePr>
        <p:xfrm>
          <a:off x="459873" y="4644398"/>
          <a:ext cx="8921194" cy="1073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749">
                  <a:extLst>
                    <a:ext uri="{9D8B030D-6E8A-4147-A177-3AD203B41FA5}">
                      <a16:colId xmlns:a16="http://schemas.microsoft.com/office/drawing/2014/main" val="2962314698"/>
                    </a:ext>
                  </a:extLst>
                </a:gridCol>
                <a:gridCol w="5136445">
                  <a:extLst>
                    <a:ext uri="{9D8B030D-6E8A-4147-A177-3AD203B41FA5}">
                      <a16:colId xmlns:a16="http://schemas.microsoft.com/office/drawing/2014/main" val="1413984803"/>
                    </a:ext>
                  </a:extLst>
                </a:gridCol>
              </a:tblGrid>
              <a:tr h="554929"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+ 4 = 5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− 26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Opp. angles of a </a:t>
                      </a:r>
                      <a:r>
                        <a:rPr lang="en-US" sz="2800" b="0" i="1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▭ </a:t>
                      </a:r>
                      <a:r>
                        <a:rPr lang="en-US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are ≅.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87161"/>
                  </a:ext>
                </a:extLst>
              </a:tr>
              <a:tr h="500519">
                <a:tc>
                  <a:txBody>
                    <a:bodyPr/>
                    <a:lstStyle/>
                    <a:p>
                      <a:pPr algn="l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y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30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US" sz="2800" b="0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9902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5948060"/>
            <a:ext cx="10277400" cy="5771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So, when </a:t>
            </a:r>
            <a:r>
              <a:rPr lang="en-US" sz="2800" i="1"/>
              <a:t>x </a:t>
            </a:r>
            <a:r>
              <a:rPr lang="en-US" sz="2800"/>
              <a:t>is 8 and </a:t>
            </a:r>
            <a:r>
              <a:rPr lang="en-US" sz="2800" i="1"/>
              <a:t>y </a:t>
            </a:r>
            <a:r>
              <a:rPr lang="en-US" sz="2800"/>
              <a:t>is 30, the quadrilateral is a parallelogram.</a:t>
            </a:r>
            <a:endParaRPr lang="en-US" sz="28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4AEF3-EA3C-4401-88B4-4016F9C03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76" y="1598034"/>
            <a:ext cx="4419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Parallelograms to Find 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651545"/>
            <a:ext cx="6398127" cy="34746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  <a:r>
              <a:rPr lang="en-IN">
                <a:solidFill>
                  <a:schemeClr val="tx1"/>
                </a:solidFill>
              </a:rPr>
              <a:t> 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 b="1">
                <a:solidFill>
                  <a:schemeClr val="tx1"/>
                </a:solidFill>
              </a:rPr>
              <a:t>MOSAICS</a:t>
            </a:r>
            <a:r>
              <a:rPr lang="en-US" sz="2800" b="1"/>
              <a:t> </a:t>
            </a:r>
            <a:r>
              <a:rPr lang="en-US" sz="2800"/>
              <a:t>The mosaic pattern of the floor is made up of different tiles.</a:t>
            </a:r>
          </a:p>
          <a:p>
            <a:br>
              <a:rPr lang="en-IN" sz="2800" b="1">
                <a:solidFill>
                  <a:schemeClr val="tx1"/>
                </a:solidFill>
              </a:rPr>
            </a:br>
            <a:r>
              <a:rPr lang="en-IN" sz="2800" b="1">
                <a:solidFill>
                  <a:schemeClr val="tx1"/>
                </a:solidFill>
              </a:rPr>
              <a:t>Part A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US" sz="2800"/>
              <a:t>Find the values of </a:t>
            </a:r>
            <a:r>
              <a:rPr lang="en-US" sz="2800" i="1"/>
              <a:t>x </a:t>
            </a:r>
            <a:r>
              <a:rPr lang="en-US" sz="2800"/>
              <a:t>and </a:t>
            </a:r>
            <a:r>
              <a:rPr lang="en-US" sz="2800" i="1"/>
              <a:t>y </a:t>
            </a:r>
            <a:r>
              <a:rPr lang="en-US" sz="2800"/>
              <a:t>so that the tile is a parallelogram.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90" y="1651545"/>
            <a:ext cx="4321701" cy="30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1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Parallelograms to Find 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651545"/>
            <a:ext cx="11025545" cy="42920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Part B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US" sz="2800"/>
              <a:t>Select the theorem you used to find the values of </a:t>
            </a:r>
            <a:r>
              <a:rPr lang="en-US" sz="2800" i="1"/>
              <a:t>x </a:t>
            </a:r>
            <a:r>
              <a:rPr lang="en-US" sz="2800"/>
              <a:t>and </a:t>
            </a:r>
            <a:r>
              <a:rPr lang="en-US" sz="2800" i="1"/>
              <a:t>y</a:t>
            </a:r>
            <a:r>
              <a:rPr lang="en-US" sz="2800"/>
              <a:t>.</a:t>
            </a:r>
          </a:p>
          <a:p>
            <a:r>
              <a:rPr lang="en-US" sz="2800"/>
              <a:t>A. If both pairs of opp. sides are ≅,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r>
              <a:rPr lang="en-US" sz="2800"/>
              <a:t>B. If both pairs of opp. ∠s are ≅,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r>
              <a:rPr lang="en-US" sz="2800"/>
              <a:t>C. If diag. bisect each other,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r>
              <a:rPr lang="en-US" sz="2800"/>
              <a:t>D. If one pair of opp. sides is ≅ and ∥,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2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Parallelograms to Find 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651545"/>
            <a:ext cx="6398127" cy="34746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  <a:r>
              <a:rPr lang="en-IN">
                <a:solidFill>
                  <a:schemeClr val="tx1"/>
                </a:solidFill>
              </a:rPr>
              <a:t> 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 b="1">
                <a:solidFill>
                  <a:schemeClr val="tx1"/>
                </a:solidFill>
              </a:rPr>
              <a:t>MOSAICS</a:t>
            </a:r>
            <a:r>
              <a:rPr lang="en-US" sz="2800" b="1"/>
              <a:t> </a:t>
            </a:r>
            <a:r>
              <a:rPr lang="en-US" sz="2800"/>
              <a:t>The mosaic pattern of the floor is made up of different tiles.</a:t>
            </a:r>
          </a:p>
          <a:p>
            <a:br>
              <a:rPr lang="en-IN" sz="2800" b="1">
                <a:solidFill>
                  <a:schemeClr val="tx1"/>
                </a:solidFill>
              </a:rPr>
            </a:br>
            <a:r>
              <a:rPr lang="en-IN" sz="2800" b="1">
                <a:solidFill>
                  <a:schemeClr val="tx1"/>
                </a:solidFill>
              </a:rPr>
              <a:t>Part A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US" sz="2800"/>
              <a:t>Find the values of </a:t>
            </a:r>
            <a:r>
              <a:rPr lang="en-US" sz="2800" i="1"/>
              <a:t>x </a:t>
            </a:r>
            <a:r>
              <a:rPr lang="en-US" sz="2800"/>
              <a:t>and </a:t>
            </a:r>
            <a:r>
              <a:rPr lang="en-US" sz="2800" i="1"/>
              <a:t>y </a:t>
            </a:r>
            <a:r>
              <a:rPr lang="en-US" sz="2800"/>
              <a:t>so that the tile is a parallelogram.</a:t>
            </a:r>
          </a:p>
          <a:p>
            <a:r>
              <a:rPr lang="en-IN" sz="2800" i="1">
                <a:solidFill>
                  <a:srgbClr val="FF0000"/>
                </a:solidFill>
              </a:rPr>
              <a:t>x </a:t>
            </a:r>
            <a:r>
              <a:rPr lang="en-IN" sz="2800">
                <a:solidFill>
                  <a:srgbClr val="FF0000"/>
                </a:solidFill>
              </a:rPr>
              <a:t>= 3</a:t>
            </a:r>
          </a:p>
          <a:p>
            <a:r>
              <a:rPr lang="en-IN" sz="2800" i="1">
                <a:solidFill>
                  <a:srgbClr val="FF0000"/>
                </a:solidFill>
              </a:rPr>
              <a:t>y </a:t>
            </a:r>
            <a:r>
              <a:rPr lang="en-IN" sz="2800">
                <a:solidFill>
                  <a:srgbClr val="FF0000"/>
                </a:solidFill>
              </a:rPr>
              <a:t>= 7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90" y="1651545"/>
            <a:ext cx="4321701" cy="30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Parallelograms to Find Values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651545"/>
            <a:ext cx="11025545" cy="42920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Part B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US" sz="2800"/>
              <a:t>Select the theorem you used to find the values of </a:t>
            </a:r>
            <a:r>
              <a:rPr lang="en-US" sz="2800" i="1"/>
              <a:t>x </a:t>
            </a:r>
            <a:r>
              <a:rPr lang="en-US" sz="2800"/>
              <a:t>and </a:t>
            </a:r>
            <a:r>
              <a:rPr lang="en-US" sz="2800" i="1"/>
              <a:t>y</a:t>
            </a:r>
            <a:r>
              <a:rPr lang="en-US" sz="2800"/>
              <a:t>.</a:t>
            </a:r>
          </a:p>
          <a:p>
            <a:r>
              <a:rPr lang="en-US" sz="2800"/>
              <a:t>A. If both pairs of opp. sides are ≅,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r>
              <a:rPr lang="en-US" sz="2800"/>
              <a:t>B. If both pairs of opp. ∠s are ≅,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r>
              <a:rPr lang="en-US" sz="2800"/>
              <a:t>C. If diag. bisect each other,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r>
              <a:rPr lang="en-US" sz="2800"/>
              <a:t>D. If one pair of opp. sides is ≅ and ∥, then quad. is a </a:t>
            </a:r>
            <a:r>
              <a:rPr lang="en-US" sz="2800" i="1"/>
              <a:t>▭</a:t>
            </a:r>
            <a:r>
              <a:rPr lang="en-US" sz="2800"/>
              <a:t>.</a:t>
            </a:r>
          </a:p>
          <a:p>
            <a:r>
              <a:rPr lang="en-US" sz="280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7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6093328" cy="25998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Determine whether quadrilateral </a:t>
            </a:r>
            <a:r>
              <a:rPr lang="en-US" sz="2800" b="1" i="1">
                <a:solidFill>
                  <a:schemeClr val="tx1"/>
                </a:solidFill>
              </a:rPr>
              <a:t>FGHJ </a:t>
            </a:r>
            <a:r>
              <a:rPr lang="en-US" sz="2800" b="1">
                <a:solidFill>
                  <a:schemeClr val="tx1"/>
                </a:solidFill>
              </a:rPr>
              <a:t>is a parallelogram by using the Midpoint Formula. If it is a parallelogram, write a narrative proof. If it is not, justify your reasoning.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43" y="1999816"/>
            <a:ext cx="3174856" cy="31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44D6E-B0F7-6C42-A572-7680D7C7EF9B}"/>
                  </a:ext>
                </a:extLst>
              </p:cNvPr>
              <p:cNvSpPr txBox="1"/>
              <p:nvPr/>
            </p:nvSpPr>
            <p:spPr>
              <a:xfrm>
                <a:off x="454711" y="1008569"/>
                <a:ext cx="7289468" cy="440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IN" sz="2800" b="1"/>
                  <a:t>Answer </a:t>
                </a:r>
                <a:r>
                  <a:rPr lang="en-IN" sz="2800" b="1" i="1"/>
                  <a:t>true </a:t>
                </a:r>
                <a:r>
                  <a:rPr lang="en-IN" sz="2800" b="1"/>
                  <a:t>or </a:t>
                </a:r>
                <a:r>
                  <a:rPr lang="en-IN" sz="2800" b="1" i="1"/>
                  <a:t>false</a:t>
                </a:r>
                <a:r>
                  <a:rPr lang="en-IN" sz="2800" b="1"/>
                  <a:t>.</a:t>
                </a:r>
                <a:endParaRPr lang="en-US" sz="2800" b="1"/>
              </a:p>
              <a:p>
                <a:endParaRPr lang="en-US" sz="2800" b="1"/>
              </a:p>
              <a:p>
                <a:r>
                  <a:rPr lang="en-US" sz="2800" b="1"/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br>
                  <a:rPr lang="en-US" sz="2800" b="1">
                    <a:solidFill>
                      <a:srgbClr val="FF0000"/>
                    </a:solidFill>
                  </a:rPr>
                </a:br>
                <a:endParaRPr lang="en-US" sz="2800" b="1">
                  <a:solidFill>
                    <a:srgbClr val="FF0000"/>
                  </a:solidFill>
                </a:endParaRPr>
              </a:p>
              <a:p>
                <a:r>
                  <a:rPr lang="en-IN" sz="2800" b="1"/>
                  <a:t>2. 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A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+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B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+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C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+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D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= 360°</a:t>
                </a:r>
                <a:br>
                  <a:rPr lang="en-IN" sz="2800" b="1">
                    <a:solidFill>
                      <a:srgbClr val="FF0000"/>
                    </a:solidFill>
                  </a:rPr>
                </a:br>
                <a:endParaRPr lang="en-IN" sz="2800" b="1">
                  <a:solidFill>
                    <a:srgbClr val="FF0000"/>
                  </a:solidFill>
                </a:endParaRPr>
              </a:p>
              <a:p>
                <a:r>
                  <a:rPr lang="en-US" sz="2800" b="1"/>
                  <a:t>3.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br>
                  <a:rPr lang="en-US" sz="2800" b="1">
                    <a:solidFill>
                      <a:srgbClr val="FF0000"/>
                    </a:solidFill>
                  </a:rPr>
                </a:br>
                <a:endParaRPr lang="en-US" sz="2800" b="1">
                  <a:solidFill>
                    <a:srgbClr val="FF0000"/>
                  </a:solidFill>
                </a:endParaRPr>
              </a:p>
              <a:p>
                <a:pPr marL="395288" indent="-395288"/>
                <a:r>
                  <a:rPr lang="en-US" sz="2800" b="1"/>
                  <a:t>4. </a:t>
                </a:r>
                <a:r>
                  <a:rPr lang="en-US" sz="280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chemeClr val="tx2"/>
                    </a:solidFill>
                  </a:rPr>
                  <a:t> 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chemeClr val="tx2"/>
                    </a:solidFill>
                  </a:rPr>
                  <a:t> </a:t>
                </a:r>
                <a:r>
                  <a:rPr lang="en-US" sz="280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</a:t>
                </a:r>
                <a:r>
                  <a:rPr lang="en-US" sz="2800" i="1">
                    <a:solidFill>
                      <a:schemeClr val="tx2"/>
                    </a:solidFill>
                  </a:rPr>
                  <a:t>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chemeClr val="tx2"/>
                    </a:solidFill>
                  </a:rPr>
                  <a:t>, </a:t>
                </a:r>
                <a:r>
                  <a:rPr lang="en-US" sz="2800">
                    <a:solidFill>
                      <a:schemeClr val="tx2"/>
                    </a:solidFill>
                  </a:rPr>
                  <a:t>then </a:t>
                </a:r>
                <a:r>
                  <a:rPr lang="en-US" sz="2800" i="1">
                    <a:solidFill>
                      <a:schemeClr val="tx2"/>
                    </a:solidFill>
                  </a:rPr>
                  <a:t>DC </a:t>
                </a:r>
                <a:r>
                  <a:rPr lang="en-US" sz="2800">
                    <a:solidFill>
                      <a:schemeClr val="tx2"/>
                    </a:solidFill>
                  </a:rPr>
                  <a:t>= </a:t>
                </a:r>
                <a:r>
                  <a:rPr lang="en-US" sz="2800" i="1">
                    <a:solidFill>
                      <a:schemeClr val="tx2"/>
                    </a:solidFill>
                  </a:rPr>
                  <a:t>AB </a:t>
                </a:r>
                <a:r>
                  <a:rPr lang="en-US" sz="2800">
                    <a:solidFill>
                      <a:schemeClr val="tx2"/>
                    </a:solidFill>
                  </a:rPr>
                  <a:t>and </a:t>
                </a:r>
                <a:r>
                  <a:rPr lang="en-US" sz="2800" i="1">
                    <a:solidFill>
                      <a:schemeClr val="tx2"/>
                    </a:solidFill>
                  </a:rPr>
                  <a:t>AD </a:t>
                </a:r>
                <a:r>
                  <a:rPr lang="en-US" sz="2800">
                    <a:solidFill>
                      <a:schemeClr val="tx2"/>
                    </a:solidFill>
                  </a:rPr>
                  <a:t>= </a:t>
                </a:r>
                <a:r>
                  <a:rPr lang="en-US" sz="2800" i="1">
                    <a:solidFill>
                      <a:schemeClr val="tx2"/>
                    </a:solidFill>
                  </a:rPr>
                  <a:t>BC. </a:t>
                </a:r>
                <a:r>
                  <a:rPr lang="pt-BR" sz="2800">
                    <a:solidFill>
                      <a:schemeClr val="tx2"/>
                    </a:solidFill>
                  </a:rPr>
                  <a:t>	</a:t>
                </a:r>
                <a:endParaRPr lang="en-US" sz="2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44D6E-B0F7-6C42-A572-7680D7C7E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1" y="1008569"/>
                <a:ext cx="7289468" cy="4403898"/>
              </a:xfrm>
              <a:prstGeom prst="rect">
                <a:avLst/>
              </a:prstGeom>
              <a:blipFill>
                <a:blip r:embed="rId3"/>
                <a:stretch>
                  <a:fillRect l="-1757" t="-1383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03" y="1822095"/>
            <a:ext cx="2394584" cy="2004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D03A8D-FB7C-4926-80C2-88F875D46B00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1930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1" y="1999816"/>
            <a:ext cx="6866617" cy="25998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What theorem will you use to determine whether quadrilateral </a:t>
            </a:r>
            <a:r>
              <a:rPr lang="en-US" sz="2800" i="1"/>
              <a:t>FGHJ </a:t>
            </a:r>
            <a:r>
              <a:rPr lang="en-US" sz="2800"/>
              <a:t>is a parallelogram?</a:t>
            </a:r>
          </a:p>
          <a:p>
            <a:r>
              <a:rPr lang="en-US" sz="2800"/>
              <a:t>If the diagonals bisect each other, then the quadrilateral is a parallelogram.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42A63-63C0-4E2C-A907-1146376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43" y="1999816"/>
            <a:ext cx="3174856" cy="31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4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944398"/>
                <a:ext cx="9182892" cy="5078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Step 1   Calculate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𝑮𝑱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944398"/>
                <a:ext cx="9182892" cy="507857"/>
              </a:xfrm>
              <a:prstGeom prst="rect">
                <a:avLst/>
              </a:prstGeom>
              <a:blipFill>
                <a:blip r:embed="rId2"/>
                <a:stretch>
                  <a:fillRect l="-1327" t="-13253" b="-3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6973923"/>
                  </p:ext>
                </p:extLst>
              </p:nvPr>
            </p:nvGraphicFramePr>
            <p:xfrm>
              <a:off x="459873" y="2614682"/>
              <a:ext cx="7753102" cy="29759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4971">
                      <a:extLst>
                        <a:ext uri="{9D8B030D-6E8A-4147-A177-3AD203B41FA5}">
                          <a16:colId xmlns:a16="http://schemas.microsoft.com/office/drawing/2014/main" val="2962314698"/>
                        </a:ext>
                      </a:extLst>
                    </a:gridCol>
                    <a:gridCol w="3178131">
                      <a:extLst>
                        <a:ext uri="{9D8B030D-6E8A-4147-A177-3AD203B41FA5}">
                          <a16:colId xmlns:a16="http://schemas.microsoft.com/office/drawing/2014/main" val="1413984803"/>
                        </a:ext>
                      </a:extLst>
                    </a:gridCol>
                  </a:tblGrid>
                  <a:tr h="55492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N" sz="2800" b="0" i="1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Midpoint Formula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8087161"/>
                      </a:ext>
                    </a:extLst>
                  </a:tr>
                  <a:tr h="5005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4+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2+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N" sz="2800" b="0" i="1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 </a:t>
                          </a:r>
                          <a:endParaRPr lang="en-US" sz="2800" b="0" i="0" u="none" strike="noStrike" kern="1200" baseline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899024"/>
                      </a:ext>
                    </a:extLst>
                  </a:tr>
                  <a:tr h="5005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N" sz="2800" b="0" i="1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US" sz="2800" b="0" i="0" u="none" strike="noStrike" kern="1200" baseline="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95680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6973923"/>
                  </p:ext>
                </p:extLst>
              </p:nvPr>
            </p:nvGraphicFramePr>
            <p:xfrm>
              <a:off x="459873" y="2614682"/>
              <a:ext cx="7753102" cy="29759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4971">
                      <a:extLst>
                        <a:ext uri="{9D8B030D-6E8A-4147-A177-3AD203B41FA5}">
                          <a16:colId xmlns:a16="http://schemas.microsoft.com/office/drawing/2014/main" val="2962314698"/>
                        </a:ext>
                      </a:extLst>
                    </a:gridCol>
                    <a:gridCol w="3178131">
                      <a:extLst>
                        <a:ext uri="{9D8B030D-6E8A-4147-A177-3AD203B41FA5}">
                          <a16:colId xmlns:a16="http://schemas.microsoft.com/office/drawing/2014/main" val="1413984803"/>
                        </a:ext>
                      </a:extLst>
                    </a:gridCol>
                  </a:tblGrid>
                  <a:tr h="875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69507" b="-240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Midpoint Formula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8087161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3237" r="-6950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 </a:t>
                          </a:r>
                          <a:endParaRPr lang="en-US" sz="2800" b="0" i="0" u="none" strike="noStrike" kern="1200" baseline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899024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83237" r="-69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US" sz="2800" b="0" i="0" u="none" strike="noStrike" kern="1200" baseline="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95680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6846F27-04AF-4264-ADA2-A0D81AFD9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43" y="1999816"/>
            <a:ext cx="3174856" cy="31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944398"/>
                <a:ext cx="9182892" cy="5078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Step 2   Calculate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𝑭𝑯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944398"/>
                <a:ext cx="9182892" cy="507857"/>
              </a:xfrm>
              <a:prstGeom prst="rect">
                <a:avLst/>
              </a:prstGeom>
              <a:blipFill>
                <a:blip r:embed="rId2"/>
                <a:stretch>
                  <a:fillRect l="-1327" t="-13253" b="-3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719021"/>
                  </p:ext>
                </p:extLst>
              </p:nvPr>
            </p:nvGraphicFramePr>
            <p:xfrm>
              <a:off x="459873" y="2614682"/>
              <a:ext cx="8023115" cy="24439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5004">
                      <a:extLst>
                        <a:ext uri="{9D8B030D-6E8A-4147-A177-3AD203B41FA5}">
                          <a16:colId xmlns:a16="http://schemas.microsoft.com/office/drawing/2014/main" val="2962314698"/>
                        </a:ext>
                      </a:extLst>
                    </a:gridCol>
                    <a:gridCol w="3338111">
                      <a:extLst>
                        <a:ext uri="{9D8B030D-6E8A-4147-A177-3AD203B41FA5}">
                          <a16:colId xmlns:a16="http://schemas.microsoft.com/office/drawing/2014/main" val="1413984803"/>
                        </a:ext>
                      </a:extLst>
                    </a:gridCol>
                  </a:tblGrid>
                  <a:tr h="55492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N" sz="2800" b="0" i="1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Midpoint Formula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8087161"/>
                      </a:ext>
                    </a:extLst>
                  </a:tr>
                  <a:tr h="5005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−2+4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4+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N" sz="2800" b="0" i="1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 </a:t>
                          </a:r>
                          <a:endParaRPr lang="en-US" sz="2800" b="0" i="0" u="none" strike="noStrike" kern="1200" baseline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899024"/>
                      </a:ext>
                    </a:extLst>
                  </a:tr>
                  <a:tr h="5005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1,1 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800" b="0" i="1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US" sz="2800" b="0" i="0" u="none" strike="noStrike" kern="1200" baseline="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95680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719021"/>
                  </p:ext>
                </p:extLst>
              </p:nvPr>
            </p:nvGraphicFramePr>
            <p:xfrm>
              <a:off x="459873" y="2614682"/>
              <a:ext cx="8023115" cy="24439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5004">
                      <a:extLst>
                        <a:ext uri="{9D8B030D-6E8A-4147-A177-3AD203B41FA5}">
                          <a16:colId xmlns:a16="http://schemas.microsoft.com/office/drawing/2014/main" val="2962314698"/>
                        </a:ext>
                      </a:extLst>
                    </a:gridCol>
                    <a:gridCol w="3338111">
                      <a:extLst>
                        <a:ext uri="{9D8B030D-6E8A-4147-A177-3AD203B41FA5}">
                          <a16:colId xmlns:a16="http://schemas.microsoft.com/office/drawing/2014/main" val="1413984803"/>
                        </a:ext>
                      </a:extLst>
                    </a:gridCol>
                  </a:tblGrid>
                  <a:tr h="875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71261" b="-1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Midpoint Formula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8087161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3237" r="-71261" b="-65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 </a:t>
                          </a:r>
                          <a:endParaRPr lang="en-US" sz="2800" b="0" i="0" u="none" strike="noStrike" kern="1200" baseline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89902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72941" r="-71261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US" sz="2800" b="0" i="0" u="none" strike="noStrike" kern="1200" baseline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95680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01D212C-8DCF-470E-978A-61AC2E52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43" y="1999816"/>
            <a:ext cx="3174856" cy="31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944398"/>
                <a:ext cx="7160127" cy="27938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Step 3   Determine whether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FGHJ </a:t>
                </a:r>
                <a:r>
                  <a:rPr lang="en-US" sz="2800" b="1">
                    <a:solidFill>
                      <a:schemeClr val="tx1"/>
                    </a:solidFill>
                  </a:rPr>
                  <a:t>is a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▭</a:t>
                </a:r>
                <a:r>
                  <a:rPr lang="en-US" sz="280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/>
                  <a:t>If the diagonals of a quadrilateral bisect each other, then it is a parallelogram. The diagonals of a quadrilateral bisect each other if the midpoints coincide. Because the midpoints of diagonals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𝐹𝐻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𝐺𝐽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do not have the same coordinates, quadrilateral </a:t>
                </a:r>
                <a:r>
                  <a:rPr lang="en-US" sz="2800" i="1"/>
                  <a:t>FGHJ </a:t>
                </a:r>
                <a:r>
                  <a:rPr lang="en-US" sz="2800"/>
                  <a:t>is not a parallelogram.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944398"/>
                <a:ext cx="7160127" cy="2793857"/>
              </a:xfrm>
              <a:prstGeom prst="rect">
                <a:avLst/>
              </a:prstGeom>
              <a:blipFill>
                <a:blip r:embed="rId2"/>
                <a:stretch>
                  <a:fillRect l="-1702" t="-2402" r="-1872" b="-37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73F405A-33BF-47B8-88D6-13D931D86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43" y="1999816"/>
            <a:ext cx="3174856" cy="31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2046512"/>
            <a:ext cx="9917183" cy="1561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pPr>
              <a:spcBef>
                <a:spcPts val="600"/>
              </a:spcBef>
            </a:pPr>
            <a:r>
              <a:rPr lang="en-US" sz="2800"/>
              <a:t>Describe another method you could use to determine whether quadrilateral </a:t>
            </a:r>
            <a:r>
              <a:rPr lang="en-US" sz="2800" i="1"/>
              <a:t>FGHJ </a:t>
            </a:r>
            <a:r>
              <a:rPr lang="en-US" sz="2800"/>
              <a:t>is a parallelogram.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63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822549"/>
            <a:ext cx="8189693" cy="34746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  <a:r>
              <a:rPr lang="en-IN" sz="2800"/>
              <a:t> </a:t>
            </a:r>
            <a:endParaRPr lang="en-US" sz="2800" b="1"/>
          </a:p>
          <a:p>
            <a:r>
              <a:rPr lang="en-US" sz="2800"/>
              <a:t>Determine whether quadrilateral </a:t>
            </a:r>
            <a:r>
              <a:rPr lang="en-US" sz="2800" i="1"/>
              <a:t>ABCD </a:t>
            </a:r>
            <a:r>
              <a:rPr lang="en-US" sz="2800"/>
              <a:t>is a parallelogram. If it is a parallelogram, write a narrative proof. If it is not, justify your reasoning.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66" y="2022351"/>
            <a:ext cx="3390034" cy="30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5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Parallelograms on the Coordinate Plane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822549"/>
            <a:ext cx="8189693" cy="34746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  <a:r>
              <a:rPr lang="en-IN" sz="2800"/>
              <a:t> </a:t>
            </a:r>
            <a:endParaRPr lang="en-US" sz="2800" b="1"/>
          </a:p>
          <a:p>
            <a:r>
              <a:rPr lang="en-US" sz="2800"/>
              <a:t>Determine whether quadrilateral </a:t>
            </a:r>
            <a:r>
              <a:rPr lang="en-US" sz="2800" i="1"/>
              <a:t>ABCD </a:t>
            </a:r>
            <a:r>
              <a:rPr lang="en-US" sz="2800"/>
              <a:t>is a parallelogram. If it is a parallelogram, write a narrative proof. If it is not, justify your reasoning.</a:t>
            </a:r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Yes; I used the Distance Formula to find that both pairs of opposite sides are congruent.</a:t>
            </a:r>
          </a:p>
          <a:p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66" y="2022351"/>
            <a:ext cx="3390034" cy="30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7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Parallelograms and Coordinate Proofs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690792"/>
            <a:ext cx="8955060" cy="31634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Write a coordinate proof for the following statement.</a:t>
            </a:r>
          </a:p>
          <a:p>
            <a:endParaRPr lang="en-US" sz="2800" b="1">
              <a:solidFill>
                <a:schemeClr val="tx1"/>
              </a:solidFill>
            </a:endParaRPr>
          </a:p>
          <a:p>
            <a:r>
              <a:rPr lang="en-US" sz="2800" i="1"/>
              <a:t>If one pair of opposite sides of a quadrilateral is both parallel and congruent, then the quadrilateral is a parallelogram.</a:t>
            </a:r>
          </a:p>
          <a:p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9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Parallelograms and Coordinate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362507"/>
                <a:ext cx="7340749" cy="498450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35100" indent="-1435100"/>
                <a:r>
                  <a:rPr lang="en-US" sz="2800" b="1">
                    <a:solidFill>
                      <a:schemeClr val="tx1"/>
                    </a:solidFill>
                  </a:rPr>
                  <a:t>Step 1    Position a quadrilateral on the coordinate plane.</a:t>
                </a:r>
                <a:endParaRPr lang="en-US" sz="2800">
                  <a:solidFill>
                    <a:schemeClr val="tx1"/>
                  </a:solidFill>
                </a:endParaRPr>
              </a:p>
              <a:p>
                <a:r>
                  <a:rPr lang="en-US" sz="2800"/>
                  <a:t>Position quadrilateral </a:t>
                </a:r>
                <a:r>
                  <a:rPr lang="en-US" sz="2800" i="1"/>
                  <a:t>ABCD </a:t>
                </a:r>
                <a:r>
                  <a:rPr lang="en-US" sz="2800"/>
                  <a:t>on the coordinate plane such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/>
                  <a:t> and </a:t>
                </a:r>
                <a:br>
                  <a:rPr lang="en-US" sz="280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/>
                  <a:t> 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>
                    <a:solidFill>
                      <a:schemeClr val="tx1"/>
                    </a:solidFill>
                  </a:rPr>
                  <a:t>•</a:t>
                </a:r>
                <a:r>
                  <a:rPr lang="en-US" sz="2800"/>
                  <a:t>  Begin by placing the vertex </a:t>
                </a:r>
                <a:r>
                  <a:rPr lang="en-US" sz="2800" i="1"/>
                  <a:t>A </a:t>
                </a:r>
                <a:r>
                  <a:rPr lang="en-US" sz="2800"/>
                  <a:t>at the origin.</a:t>
                </a:r>
              </a:p>
              <a:p>
                <a:pPr marL="358775" indent="-358775"/>
                <a:r>
                  <a:rPr lang="en-US" sz="2800">
                    <a:solidFill>
                      <a:schemeClr val="tx1"/>
                    </a:solidFill>
                  </a:rPr>
                  <a:t>•</a:t>
                </a:r>
                <a:r>
                  <a:rPr lang="en-US" sz="2800"/>
                  <a:t> 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have a length of </a:t>
                </a:r>
                <a:r>
                  <a:rPr lang="en-US" sz="2800" i="1"/>
                  <a:t>a </a:t>
                </a:r>
                <a:r>
                  <a:rPr lang="en-US" sz="2800"/>
                  <a:t>units. Then </a:t>
                </a:r>
                <a:r>
                  <a:rPr lang="en-US" sz="2800" i="1"/>
                  <a:t>B </a:t>
                </a:r>
                <a:r>
                  <a:rPr lang="en-US" sz="2800"/>
                  <a:t>has coordinates (</a:t>
                </a:r>
                <a:r>
                  <a:rPr lang="en-US" sz="2800" i="1"/>
                  <a:t>a</a:t>
                </a:r>
                <a:r>
                  <a:rPr lang="en-US" sz="2800"/>
                  <a:t>,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0).</a:t>
                </a:r>
              </a:p>
              <a:p>
                <a:pPr marL="358775" indent="-358775"/>
                <a:endParaRPr lang="en-US" sz="2800" b="1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362507"/>
                <a:ext cx="7340749" cy="4984505"/>
              </a:xfrm>
              <a:prstGeom prst="rect">
                <a:avLst/>
              </a:prstGeom>
              <a:blipFill>
                <a:blip r:embed="rId2"/>
                <a:stretch>
                  <a:fillRect l="-1660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64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Parallelograms and Coordinate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362507"/>
                <a:ext cx="6010200" cy="377752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0363" indent="-360363"/>
                <a:r>
                  <a:rPr lang="en-US" sz="2800">
                    <a:solidFill>
                      <a:schemeClr val="tx1"/>
                    </a:solidFill>
                  </a:rPr>
                  <a:t>•</a:t>
                </a:r>
                <a:r>
                  <a:rPr lang="en-US" sz="2800"/>
                  <a:t>  Because horizontal segments are parallel, position the endpoints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so that they have the same </a:t>
                </a:r>
                <a:br>
                  <a:rPr lang="en-US" sz="2800"/>
                </a:br>
                <a:r>
                  <a:rPr lang="en-US" sz="2800" i="1"/>
                  <a:t>y</a:t>
                </a:r>
                <a:r>
                  <a:rPr lang="en-US" sz="2800"/>
                  <a:t>-coordinate, </a:t>
                </a:r>
                <a:r>
                  <a:rPr lang="en-US" sz="2800" i="1"/>
                  <a:t>c</a:t>
                </a:r>
                <a:r>
                  <a:rPr lang="en-US" sz="2800"/>
                  <a:t>.</a:t>
                </a:r>
              </a:p>
              <a:p>
                <a:pPr marL="360363" indent="-360363"/>
                <a:r>
                  <a:rPr lang="en-US" sz="2800">
                    <a:solidFill>
                      <a:schemeClr val="tx1"/>
                    </a:solidFill>
                  </a:rPr>
                  <a:t>•</a:t>
                </a:r>
                <a:r>
                  <a:rPr lang="en-US" sz="2800"/>
                  <a:t>  So that the distance from </a:t>
                </a:r>
                <a:r>
                  <a:rPr lang="en-US" sz="2800" i="1"/>
                  <a:t>D </a:t>
                </a:r>
                <a:r>
                  <a:rPr lang="en-US" sz="2800"/>
                  <a:t>to </a:t>
                </a:r>
                <a:r>
                  <a:rPr lang="en-US" sz="2800" i="1"/>
                  <a:t>C </a:t>
                </a:r>
                <a:r>
                  <a:rPr lang="en-US" sz="2800"/>
                  <a:t>is also </a:t>
                </a:r>
                <a:r>
                  <a:rPr lang="en-US" sz="2800" i="1"/>
                  <a:t>a </a:t>
                </a:r>
                <a:r>
                  <a:rPr lang="en-US" sz="2800"/>
                  <a:t>units, let the </a:t>
                </a:r>
                <a:r>
                  <a:rPr lang="en-US" sz="2800" i="1"/>
                  <a:t>x</a:t>
                </a:r>
                <a:r>
                  <a:rPr lang="en-US" sz="2800"/>
                  <a:t>-coordinate of </a:t>
                </a:r>
                <a:r>
                  <a:rPr lang="en-US" sz="2800" i="1"/>
                  <a:t>D </a:t>
                </a:r>
                <a:r>
                  <a:rPr lang="en-US" sz="2800"/>
                  <a:t>be </a:t>
                </a:r>
                <a:r>
                  <a:rPr lang="en-US" sz="2800" i="1"/>
                  <a:t>b </a:t>
                </a:r>
                <a:r>
                  <a:rPr lang="en-US" sz="2800"/>
                  <a:t>and the </a:t>
                </a:r>
                <a:r>
                  <a:rPr lang="en-US" sz="2800" i="1"/>
                  <a:t>x</a:t>
                </a:r>
                <a:r>
                  <a:rPr lang="en-US" sz="2800"/>
                  <a:t>-coordinate of </a:t>
                </a:r>
                <a:r>
                  <a:rPr lang="en-US" sz="2800" i="1"/>
                  <a:t>C </a:t>
                </a:r>
                <a:r>
                  <a:rPr lang="en-US" sz="2800"/>
                  <a:t>be </a:t>
                </a:r>
                <a:r>
                  <a:rPr lang="en-US" sz="2800" i="1"/>
                  <a:t>b</a:t>
                </a:r>
                <a:r>
                  <a:rPr lang="en-US" sz="2800" i="1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+</a:t>
                </a:r>
                <a:r>
                  <a:rPr lang="en-US" sz="2800" i="1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/>
                  <a:t>a</a:t>
                </a:r>
                <a:r>
                  <a:rPr lang="en-US" sz="2800"/>
                  <a:t>.</a:t>
                </a:r>
                <a:endParaRPr lang="en-US" sz="2800" b="1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362507"/>
                <a:ext cx="6010200" cy="3777529"/>
              </a:xfrm>
              <a:prstGeom prst="rect">
                <a:avLst/>
              </a:prstGeom>
              <a:blipFill>
                <a:blip r:embed="rId2"/>
                <a:stretch>
                  <a:fillRect l="-2028" t="-1777" r="-3043" b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E42CEA9-FB4A-40C3-B930-1EE78847A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78" y="1362507"/>
            <a:ext cx="4027436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44D6E-B0F7-6C42-A572-7680D7C7EF9B}"/>
                  </a:ext>
                </a:extLst>
              </p:cNvPr>
              <p:cNvSpPr txBox="1"/>
              <p:nvPr/>
            </p:nvSpPr>
            <p:spPr>
              <a:xfrm>
                <a:off x="454711" y="1008569"/>
                <a:ext cx="7289468" cy="440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IN" sz="2800" b="1"/>
                  <a:t>Answer </a:t>
                </a:r>
                <a:r>
                  <a:rPr lang="en-IN" sz="2800" b="1" i="1"/>
                  <a:t>true </a:t>
                </a:r>
                <a:r>
                  <a:rPr lang="en-IN" sz="2800" b="1"/>
                  <a:t>or </a:t>
                </a:r>
                <a:r>
                  <a:rPr lang="en-IN" sz="2800" b="1" i="1"/>
                  <a:t>false</a:t>
                </a:r>
                <a:r>
                  <a:rPr lang="en-IN" sz="2800" b="1"/>
                  <a:t>.</a:t>
                </a:r>
                <a:endParaRPr lang="en-US" sz="2800" b="1"/>
              </a:p>
              <a:p>
                <a:endParaRPr lang="en-US" sz="2800" b="1"/>
              </a:p>
              <a:p>
                <a:r>
                  <a:rPr lang="en-US" sz="2800" b="1"/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 </a:t>
                </a:r>
                <a:r>
                  <a:rPr lang="en-US" sz="2800" b="1">
                    <a:solidFill>
                      <a:srgbClr val="FF0000"/>
                    </a:solidFill>
                  </a:rPr>
                  <a:t>false; not enough information</a:t>
                </a:r>
                <a:br>
                  <a:rPr lang="en-US" sz="2800" b="1">
                    <a:solidFill>
                      <a:srgbClr val="FF0000"/>
                    </a:solidFill>
                  </a:rPr>
                </a:br>
                <a:endParaRPr lang="en-US" sz="2800" b="1">
                  <a:solidFill>
                    <a:srgbClr val="FF0000"/>
                  </a:solidFill>
                </a:endParaRPr>
              </a:p>
              <a:p>
                <a:r>
                  <a:rPr lang="en-IN" sz="2800" b="1"/>
                  <a:t>2. 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A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+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B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+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C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+ 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m</a:t>
                </a:r>
                <a:r>
                  <a:rPr lang="en-IN" sz="280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err="1">
                    <a:solidFill>
                      <a:schemeClr val="tx2"/>
                    </a:solidFill>
                  </a:rPr>
                  <a:t>D</a:t>
                </a:r>
                <a:r>
                  <a:rPr lang="en-IN" sz="2800" i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>
                    <a:solidFill>
                      <a:schemeClr val="tx2"/>
                    </a:solidFill>
                  </a:rPr>
                  <a:t>= 360° </a:t>
                </a:r>
                <a:r>
                  <a:rPr lang="en-IN" sz="2800" b="1">
                    <a:solidFill>
                      <a:srgbClr val="FF0000"/>
                    </a:solidFill>
                  </a:rPr>
                  <a:t>true</a:t>
                </a:r>
                <a:br>
                  <a:rPr lang="en-IN" sz="2800" b="1">
                    <a:solidFill>
                      <a:srgbClr val="FF0000"/>
                    </a:solidFill>
                  </a:rPr>
                </a:br>
                <a:endParaRPr lang="en-IN" sz="2800" b="1">
                  <a:solidFill>
                    <a:srgbClr val="FF0000"/>
                  </a:solidFill>
                </a:endParaRPr>
              </a:p>
              <a:p>
                <a:r>
                  <a:rPr lang="en-US" sz="2800" b="1"/>
                  <a:t>3.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</a:rPr>
                  <a:t>false; not enough information</a:t>
                </a:r>
                <a:br>
                  <a:rPr lang="en-US" sz="2800" b="1">
                    <a:solidFill>
                      <a:srgbClr val="FF0000"/>
                    </a:solidFill>
                  </a:rPr>
                </a:br>
                <a:endParaRPr lang="en-US" sz="2800" b="1">
                  <a:solidFill>
                    <a:srgbClr val="FF0000"/>
                  </a:solidFill>
                </a:endParaRPr>
              </a:p>
              <a:p>
                <a:pPr marL="395288" indent="-395288"/>
                <a:r>
                  <a:rPr lang="en-US" sz="2800" b="1"/>
                  <a:t>4. </a:t>
                </a:r>
                <a:r>
                  <a:rPr lang="en-US" sz="280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chemeClr val="tx2"/>
                    </a:solidFill>
                  </a:rPr>
                  <a:t> 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chemeClr val="tx2"/>
                    </a:solidFill>
                  </a:rPr>
                  <a:t> </a:t>
                </a:r>
                <a:r>
                  <a:rPr lang="en-US" sz="280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 </a:t>
                </a:r>
                <a:r>
                  <a:rPr lang="en-US" sz="2800" i="1">
                    <a:solidFill>
                      <a:schemeClr val="tx2"/>
                    </a:solidFill>
                  </a:rPr>
                  <a:t>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chemeClr val="tx2"/>
                    </a:solidFill>
                  </a:rPr>
                  <a:t>, </a:t>
                </a:r>
                <a:r>
                  <a:rPr lang="en-US" sz="2800">
                    <a:solidFill>
                      <a:schemeClr val="tx2"/>
                    </a:solidFill>
                  </a:rPr>
                  <a:t>then </a:t>
                </a:r>
                <a:r>
                  <a:rPr lang="en-US" sz="2800" i="1">
                    <a:solidFill>
                      <a:schemeClr val="tx2"/>
                    </a:solidFill>
                  </a:rPr>
                  <a:t>DC </a:t>
                </a:r>
                <a:r>
                  <a:rPr lang="en-US" sz="2800">
                    <a:solidFill>
                      <a:schemeClr val="tx2"/>
                    </a:solidFill>
                  </a:rPr>
                  <a:t>= </a:t>
                </a:r>
                <a:r>
                  <a:rPr lang="en-US" sz="2800" i="1">
                    <a:solidFill>
                      <a:schemeClr val="tx2"/>
                    </a:solidFill>
                  </a:rPr>
                  <a:t>AB </a:t>
                </a:r>
                <a:r>
                  <a:rPr lang="en-US" sz="2800">
                    <a:solidFill>
                      <a:schemeClr val="tx2"/>
                    </a:solidFill>
                  </a:rPr>
                  <a:t>and </a:t>
                </a:r>
                <a:r>
                  <a:rPr lang="en-US" sz="2800" i="1">
                    <a:solidFill>
                      <a:schemeClr val="tx2"/>
                    </a:solidFill>
                  </a:rPr>
                  <a:t>AD </a:t>
                </a:r>
                <a:r>
                  <a:rPr lang="en-US" sz="2800">
                    <a:solidFill>
                      <a:schemeClr val="tx2"/>
                    </a:solidFill>
                  </a:rPr>
                  <a:t>= </a:t>
                </a:r>
                <a:r>
                  <a:rPr lang="en-US" sz="2800" i="1">
                    <a:solidFill>
                      <a:schemeClr val="tx2"/>
                    </a:solidFill>
                  </a:rPr>
                  <a:t>BC. </a:t>
                </a:r>
                <a:r>
                  <a:rPr lang="en-US" sz="2800" b="1">
                    <a:solidFill>
                      <a:srgbClr val="FF0000"/>
                    </a:solidFill>
                  </a:rPr>
                  <a:t>true</a:t>
                </a:r>
                <a:r>
                  <a:rPr lang="pt-BR" sz="2800">
                    <a:solidFill>
                      <a:schemeClr val="tx2"/>
                    </a:solidFill>
                  </a:rPr>
                  <a:t>	</a:t>
                </a:r>
                <a:endParaRPr lang="en-US" sz="2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44D6E-B0F7-6C42-A572-7680D7C7E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1" y="1008569"/>
                <a:ext cx="7289468" cy="4403898"/>
              </a:xfrm>
              <a:prstGeom prst="rect">
                <a:avLst/>
              </a:prstGeom>
              <a:blipFill>
                <a:blip r:embed="rId3"/>
                <a:stretch>
                  <a:fillRect l="-1757" t="-1383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03" y="1822095"/>
            <a:ext cx="2394584" cy="20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Parallelograms and Coordinate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362507"/>
                <a:ext cx="7182705" cy="362512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Step 2    Use your figure to write a proof.</a:t>
                </a:r>
                <a:br>
                  <a:rPr lang="en-US" sz="2800" b="1">
                    <a:solidFill>
                      <a:schemeClr val="tx1"/>
                    </a:solidFill>
                  </a:rPr>
                </a:br>
                <a:endParaRPr lang="en-US" sz="2800">
                  <a:solidFill>
                    <a:schemeClr val="tx1"/>
                  </a:solidFill>
                </a:endParaRPr>
              </a:p>
              <a:p>
                <a:pPr marL="1196975" indent="-1196975"/>
                <a:r>
                  <a:rPr lang="de-DE" sz="2800" b="1">
                    <a:solidFill>
                      <a:schemeClr val="tx1"/>
                    </a:solidFill>
                  </a:rPr>
                  <a:t>Given:</a:t>
                </a:r>
                <a:r>
                  <a:rPr lang="de-DE" sz="2800" b="1"/>
                  <a:t> </a:t>
                </a:r>
                <a:r>
                  <a:rPr lang="de-DE" sz="2800"/>
                  <a:t>quadrilateral </a:t>
                </a:r>
                <a:r>
                  <a:rPr lang="de-DE" sz="2800" i="1"/>
                  <a:t>ABCD</a:t>
                </a:r>
                <a:r>
                  <a:rPr lang="de-DE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2800" i="1"/>
                  <a:t> </a:t>
                </a:r>
                <a:r>
                  <a:rPr lang="de-DE" sz="2800"/>
                  <a:t>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de-DE" sz="2800"/>
                  <a:t>, </a:t>
                </a:r>
                <a:br>
                  <a:rPr lang="de-DE" sz="280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2800" i="1"/>
                  <a:t> </a:t>
                </a:r>
                <a:r>
                  <a:rPr lang="de-DE" sz="2800"/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de-DE" sz="2800" i="1"/>
                  <a:t> </a:t>
                </a:r>
                <a:endParaRPr lang="de-DE" sz="2800"/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Prove:</a:t>
                </a:r>
                <a:r>
                  <a:rPr lang="en-US" sz="2800" b="1"/>
                  <a:t> </a:t>
                </a:r>
                <a:r>
                  <a:rPr lang="en-US" sz="2800" i="1"/>
                  <a:t>ABCD </a:t>
                </a:r>
                <a:r>
                  <a:rPr lang="en-US" sz="2800"/>
                  <a:t>is a parallelogram.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</a:rPr>
                  <a:t>Proof: </a:t>
                </a:r>
                <a:endParaRPr lang="en-IN" sz="2800">
                  <a:solidFill>
                    <a:schemeClr val="tx1"/>
                  </a:solidFill>
                </a:endParaRPr>
              </a:p>
              <a:p>
                <a:r>
                  <a:rPr lang="en-US" sz="2800"/>
                  <a:t>By definition, a quadrilateral is a parallelogram if opposite sides are parallel. We are given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/>
                  <a:t>, so we need to show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/>
                  <a:t>.</a:t>
                </a:r>
                <a:endParaRPr lang="en-US" sz="2800" b="1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362507"/>
                <a:ext cx="7182705" cy="3625129"/>
              </a:xfrm>
              <a:prstGeom prst="rect">
                <a:avLst/>
              </a:prstGeom>
              <a:blipFill>
                <a:blip r:embed="rId2"/>
                <a:stretch>
                  <a:fillRect l="-1696" t="-1852" b="-4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F7E2354-824A-45CE-A618-F0C34094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78" y="1362507"/>
            <a:ext cx="4027436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2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Parallelograms and Coordinate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362507"/>
                <a:ext cx="6415060" cy="362512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Use the Slope Formula.</a:t>
                </a:r>
                <a:br>
                  <a:rPr lang="en-IN" sz="2800" dirty="0"/>
                </a:br>
                <a:endParaRPr lang="en-IN" sz="2800" dirty="0"/>
              </a:p>
              <a:p>
                <a:r>
                  <a:rPr lang="en-US" sz="2800" dirty="0"/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endParaRPr lang="en-US" sz="2800" dirty="0"/>
              </a:p>
              <a:p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have the same slope,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 dirty="0"/>
                  <a:t>. So, quadrilateral </a:t>
                </a:r>
                <a:r>
                  <a:rPr lang="en-US" sz="2800" i="1" dirty="0"/>
                  <a:t>ABCD </a:t>
                </a:r>
                <a:r>
                  <a:rPr lang="en-US" sz="2800" dirty="0"/>
                  <a:t>is a parallelogram because opposite sides are parallel.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362507"/>
                <a:ext cx="6415060" cy="3625129"/>
              </a:xfrm>
              <a:prstGeom prst="rect">
                <a:avLst/>
              </a:prstGeom>
              <a:blipFill>
                <a:blip r:embed="rId2"/>
                <a:stretch>
                  <a:fillRect l="-1899" t="-1852" b="-43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C353D4-FF71-4A10-AEF2-9B0FF6FCB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78" y="1362507"/>
            <a:ext cx="4027436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7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526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Pause and Reflect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398365"/>
            <a:ext cx="8379327" cy="9234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Did you struggle with anything in this lesson? If so, how did you deal  with it?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50206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0928565" cy="49685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Determine whether each quadrilateral is a parallelogram. Justify your answers.</a:t>
            </a:r>
          </a:p>
          <a:p>
            <a:r>
              <a:rPr lang="en-US" sz="2800" b="1">
                <a:solidFill>
                  <a:schemeClr val="tx1"/>
                </a:solidFill>
              </a:rPr>
              <a:t>1. </a:t>
            </a:r>
            <a:r>
              <a:rPr lang="en-US" sz="2800" b="1"/>
              <a:t>						</a:t>
            </a:r>
            <a:r>
              <a:rPr lang="en-US" sz="2800" b="1">
                <a:solidFill>
                  <a:schemeClr val="tx1"/>
                </a:solidFill>
                <a:sym typeface="Symbol" panose="05050102010706020507" pitchFamily="18" charset="2"/>
              </a:rPr>
              <a:t>2.</a:t>
            </a:r>
          </a:p>
          <a:p>
            <a:endParaRPr lang="en-US" sz="28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5" y="2273603"/>
            <a:ext cx="3319056" cy="161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3" y="2085282"/>
            <a:ext cx="2913488" cy="21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8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0928565" cy="49685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Explain why the quadrilateral with the given vertices is a parallelogram. Use the indicated theorem.</a:t>
            </a:r>
          </a:p>
          <a:p>
            <a:r>
              <a:rPr lang="de-DE" sz="2800" b="1">
                <a:solidFill>
                  <a:schemeClr val="tx1"/>
                </a:solidFill>
              </a:rPr>
              <a:t>3. </a:t>
            </a:r>
            <a:r>
              <a:rPr lang="de-DE" sz="2800" i="1"/>
              <a:t>A</a:t>
            </a:r>
            <a:r>
              <a:rPr lang="de-DE" sz="2800"/>
              <a:t>(0,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800"/>
              <a:t>0), </a:t>
            </a:r>
            <a:r>
              <a:rPr lang="de-DE" sz="2800" i="1"/>
              <a:t>B</a:t>
            </a:r>
            <a:r>
              <a:rPr lang="de-DE" sz="2800"/>
              <a:t>(7,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800"/>
              <a:t>1), </a:t>
            </a:r>
            <a:r>
              <a:rPr lang="de-DE" sz="2800" i="1"/>
              <a:t>C</a:t>
            </a:r>
            <a:r>
              <a:rPr lang="de-DE" sz="2800"/>
              <a:t>(5,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800"/>
              <a:t>6), </a:t>
            </a:r>
            <a:r>
              <a:rPr lang="de-DE" sz="2800" i="1"/>
              <a:t>D</a:t>
            </a:r>
            <a:r>
              <a:rPr lang="de-DE" sz="2800"/>
              <a:t>(–2,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800"/>
              <a:t>5); Theorem 7.9 </a:t>
            </a:r>
            <a:br>
              <a:rPr lang="de-DE" sz="2800"/>
            </a:br>
            <a:r>
              <a:rPr lang="de-DE" sz="2800"/>
              <a:t>    </a:t>
            </a:r>
            <a:br>
              <a:rPr lang="de-DE" sz="2800"/>
            </a:br>
            <a:endParaRPr lang="de-DE" sz="2800"/>
          </a:p>
          <a:p>
            <a:r>
              <a:rPr lang="en-US" sz="2800" b="1">
                <a:solidFill>
                  <a:schemeClr val="tx1"/>
                </a:solidFill>
              </a:rPr>
              <a:t>4. </a:t>
            </a:r>
            <a:r>
              <a:rPr lang="en-US" sz="2800" i="1"/>
              <a:t>P</a:t>
            </a:r>
            <a:r>
              <a:rPr lang="en-US" sz="2800"/>
              <a:t>(–2,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0), </a:t>
            </a:r>
            <a:r>
              <a:rPr lang="en-US" sz="2800" i="1"/>
              <a:t>Q</a:t>
            </a:r>
            <a:r>
              <a:rPr lang="en-US" sz="2800"/>
              <a:t>(3,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1), </a:t>
            </a:r>
            <a:r>
              <a:rPr lang="en-US" sz="2800" i="1"/>
              <a:t>R</a:t>
            </a:r>
            <a:r>
              <a:rPr lang="en-US" sz="2800"/>
              <a:t>(4,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4), </a:t>
            </a:r>
            <a:r>
              <a:rPr lang="en-US" sz="2800" i="1"/>
              <a:t>S</a:t>
            </a:r>
            <a:r>
              <a:rPr lang="en-US" sz="2800"/>
              <a:t>(–1,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3); Theorem 7.12 </a:t>
            </a:r>
            <a:br>
              <a:rPr lang="en-US" sz="2800"/>
            </a:br>
            <a:r>
              <a:rPr lang="en-US" sz="2800"/>
              <a:t>    </a:t>
            </a:r>
            <a:endParaRPr lang="en-US" sz="28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1498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0928565" cy="49685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Determine whether each quadrilateral is a parallelogram. Justify your answers.</a:t>
            </a:r>
          </a:p>
          <a:p>
            <a:r>
              <a:rPr lang="en-US" sz="2800" b="1">
                <a:solidFill>
                  <a:schemeClr val="tx1"/>
                </a:solidFill>
              </a:rPr>
              <a:t>1. </a:t>
            </a:r>
            <a:r>
              <a:rPr lang="en-US" sz="2800" b="1"/>
              <a:t>						</a:t>
            </a:r>
            <a:r>
              <a:rPr lang="en-US" sz="2800" b="1">
                <a:solidFill>
                  <a:schemeClr val="tx1"/>
                </a:solidFill>
                <a:sym typeface="Symbol" panose="05050102010706020507" pitchFamily="18" charset="2"/>
              </a:rPr>
              <a:t>2.</a:t>
            </a:r>
          </a:p>
          <a:p>
            <a:endParaRPr lang="en-US" sz="28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5" y="2273603"/>
            <a:ext cx="3319056" cy="161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3" y="2085282"/>
            <a:ext cx="2913488" cy="21968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908685" y="4532817"/>
            <a:ext cx="4245206" cy="9234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Yes; both pairs of sides are || by alt. int. ∠s.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6964803" y="4532817"/>
            <a:ext cx="3738055" cy="9234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Yes; one pair of sides is both || and ≅.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16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127496"/>
                <a:ext cx="10928565" cy="496850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Explain why the quadrilateral with the given vertices is a parallelogram. Use the indicated theorem.</a:t>
                </a:r>
              </a:p>
              <a:p>
                <a:r>
                  <a:rPr lang="de-DE" sz="2800" b="1">
                    <a:solidFill>
                      <a:schemeClr val="tx1"/>
                    </a:solidFill>
                  </a:rPr>
                  <a:t>3. </a:t>
                </a:r>
                <a:r>
                  <a:rPr lang="de-DE" sz="2800" i="1"/>
                  <a:t>A</a:t>
                </a:r>
                <a:r>
                  <a:rPr lang="de-DE" sz="2800"/>
                  <a:t>(0,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de-DE" sz="2800"/>
                  <a:t>0), </a:t>
                </a:r>
                <a:r>
                  <a:rPr lang="de-DE" sz="2800" i="1"/>
                  <a:t>B</a:t>
                </a:r>
                <a:r>
                  <a:rPr lang="de-DE" sz="2800"/>
                  <a:t>(7,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de-DE" sz="2800"/>
                  <a:t>1), </a:t>
                </a:r>
                <a:r>
                  <a:rPr lang="de-DE" sz="2800" i="1"/>
                  <a:t>C</a:t>
                </a:r>
                <a:r>
                  <a:rPr lang="de-DE" sz="2800"/>
                  <a:t>(5,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de-DE" sz="2800"/>
                  <a:t>6), </a:t>
                </a:r>
                <a:r>
                  <a:rPr lang="de-DE" sz="2800" i="1"/>
                  <a:t>D</a:t>
                </a:r>
                <a:r>
                  <a:rPr lang="de-DE" sz="2800"/>
                  <a:t>(–2,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de-DE" sz="2800"/>
                  <a:t>5); Theorem 7.9 </a:t>
                </a:r>
                <a:br>
                  <a:rPr lang="de-DE" sz="2800"/>
                </a:br>
                <a:r>
                  <a:rPr lang="de-DE" sz="280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sz="2800">
                    <a:solidFill>
                      <a:srgbClr val="FF000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de-DE" sz="2800"/>
                  <a:t> </a:t>
                </a:r>
                <a:br>
                  <a:rPr lang="de-DE" sz="2800"/>
                </a:br>
                <a:endParaRPr lang="de-DE" sz="2800"/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4. </a:t>
                </a:r>
                <a:r>
                  <a:rPr lang="en-US" sz="2800" i="1"/>
                  <a:t>P</a:t>
                </a:r>
                <a:r>
                  <a:rPr lang="en-US" sz="2800"/>
                  <a:t>(–2,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0), </a:t>
                </a:r>
                <a:r>
                  <a:rPr lang="en-US" sz="2800" i="1"/>
                  <a:t>Q</a:t>
                </a:r>
                <a:r>
                  <a:rPr lang="en-US" sz="2800"/>
                  <a:t>(3,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1), </a:t>
                </a:r>
                <a:r>
                  <a:rPr lang="en-US" sz="2800" i="1"/>
                  <a:t>R</a:t>
                </a:r>
                <a:r>
                  <a:rPr lang="en-US" sz="2800"/>
                  <a:t>(4,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4), </a:t>
                </a:r>
                <a:r>
                  <a:rPr lang="en-US" sz="2800" i="1"/>
                  <a:t>S</a:t>
                </a:r>
                <a:r>
                  <a:rPr lang="en-US" sz="2800"/>
                  <a:t>(–1,</a:t>
                </a:r>
                <a:r>
                  <a:rPr lang="de-DE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3); Theorem 7.12 </a:t>
                </a:r>
                <a:br>
                  <a:rPr lang="en-US" sz="2800"/>
                </a:br>
                <a:r>
                  <a:rPr lang="en-US" sz="280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𝑆𝑅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i="1">
                    <a:solidFill>
                      <a:srgbClr val="FF0000"/>
                    </a:solidFill>
                  </a:rPr>
                  <a:t>; </a:t>
                </a:r>
                <a:r>
                  <a:rPr lang="en-US" sz="2800">
                    <a:solidFill>
                      <a:srgbClr val="FF0000"/>
                    </a:solidFill>
                  </a:rPr>
                  <a:t>slopes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𝑄𝑅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𝑃𝑆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800">
                    <a:solidFill>
                      <a:srgbClr val="FF0000"/>
                    </a:solidFill>
                  </a:rPr>
                  <a:t>; slopes both 3</a:t>
                </a:r>
                <a:endParaRPr lang="en-US" sz="280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127496"/>
                <a:ext cx="10928565" cy="4968504"/>
              </a:xfrm>
              <a:prstGeom prst="rect">
                <a:avLst/>
              </a:prstGeom>
              <a:blipFill>
                <a:blip r:embed="rId3"/>
                <a:stretch>
                  <a:fillRect l="-1115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59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2" y="1363286"/>
            <a:ext cx="114463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21E1F"/>
                </a:solidFill>
              </a:rPr>
              <a:t>MA.912.GR.1.4</a:t>
            </a:r>
            <a:endParaRPr lang="en-US" sz="2800" b="1" i="0" u="none" strike="noStrike" baseline="0">
              <a:solidFill>
                <a:srgbClr val="221E1F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Prove relationships and theorems about parallelograms. Solve mathematical and real-world problems involving postulates, relationships and theorems of parallelograms.</a:t>
            </a:r>
          </a:p>
          <a:p>
            <a:r>
              <a:rPr lang="en-US" sz="2800" b="1">
                <a:solidFill>
                  <a:srgbClr val="221E1F"/>
                </a:solidFill>
              </a:rPr>
              <a:t>MA.912.GR.3.2</a:t>
            </a:r>
          </a:p>
          <a:p>
            <a:r>
              <a:rPr lang="en-US" sz="2800">
                <a:solidFill>
                  <a:schemeClr val="tx2"/>
                </a:solidFill>
              </a:rPr>
              <a:t>Given a mathematical context, use coordinate geometry to classify or justify definitions, properties and theorems involving circles, triangles or quadrilaterals.</a:t>
            </a:r>
          </a:p>
          <a:p>
            <a:r>
              <a:rPr lang="en-US" sz="2800" b="1">
                <a:solidFill>
                  <a:srgbClr val="221E1F"/>
                </a:solidFill>
              </a:rPr>
              <a:t>MA.912.GR.3.3</a:t>
            </a:r>
          </a:p>
          <a:p>
            <a:r>
              <a:rPr lang="en-US" sz="2800">
                <a:solidFill>
                  <a:schemeClr val="tx2"/>
                </a:solidFill>
              </a:rPr>
              <a:t>Use coordinate geometry to solve mathematical and real-world geometric problems involving lines, circles, triangles and quadrilaterals.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4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Actively participate in effortful learning both individually and collectively.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306063"/>
            <a:ext cx="11080963" cy="44989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rgbClr val="221E1F"/>
                </a:solidFill>
              </a:rPr>
              <a:t>Content Objective</a:t>
            </a:r>
          </a:p>
          <a:p>
            <a:r>
              <a:rPr lang="en-US" sz="2800" dirty="0"/>
              <a:t>Students use the properties of parallelograms to determine whether quadrilaterals are parallelograms and to solve problems.</a:t>
            </a:r>
            <a:endParaRPr lang="en-US" sz="2800" b="0" i="0" u="none" strike="noStrike" baseline="0" dirty="0"/>
          </a:p>
          <a:p>
            <a:r>
              <a:rPr lang="en-US" sz="2800" b="1" dirty="0">
                <a:solidFill>
                  <a:srgbClr val="221E1F"/>
                </a:solidFill>
              </a:rPr>
              <a:t>Language Objectives</a:t>
            </a:r>
            <a:endParaRPr lang="en-US" sz="2800" b="0" i="0" u="none" strike="noStrike" baseline="0" dirty="0">
              <a:solidFill>
                <a:srgbClr val="221E1F"/>
              </a:solidFill>
            </a:endParaRP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Students talk about using the properties of parallelograms to determine whether quadrilaterals are parallelograms and to solve problems using </a:t>
            </a:r>
            <a:r>
              <a:rPr lang="en-US" sz="2800" i="1" dirty="0"/>
              <a:t>If</a:t>
            </a:r>
            <a:r>
              <a:rPr lang="en-US" sz="2800" dirty="0"/>
              <a:t>, … </a:t>
            </a:r>
            <a:r>
              <a:rPr lang="en-US" sz="2800" i="1" dirty="0"/>
              <a:t>then</a:t>
            </a:r>
            <a:r>
              <a:rPr lang="en-US" sz="2800" dirty="0"/>
              <a:t>… statements. </a:t>
            </a:r>
            <a:endParaRPr lang="en-US" sz="2800" b="0" i="0" u="none" strike="noStrike" baseline="0" dirty="0"/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2800" dirty="0"/>
              <a:t>To cultivate conversation, students participate in MLR8: Discussion Supports.</a:t>
            </a:r>
            <a:endParaRPr lang="en-US" sz="2800" b="0" i="0" u="none" strike="noStrike" baseline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4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84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Tests for Parallelograms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96903"/>
              </p:ext>
            </p:extLst>
          </p:nvPr>
        </p:nvGraphicFramePr>
        <p:xfrm>
          <a:off x="459873" y="1619075"/>
          <a:ext cx="10617200" cy="395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7200">
                  <a:extLst>
                    <a:ext uri="{9D8B030D-6E8A-4147-A177-3AD203B41FA5}">
                      <a16:colId xmlns:a16="http://schemas.microsoft.com/office/drawing/2014/main" val="1974861299"/>
                    </a:ext>
                  </a:extLst>
                </a:gridCol>
              </a:tblGrid>
              <a:tr h="377429">
                <a:tc>
                  <a:txBody>
                    <a:bodyPr/>
                    <a:lstStyle/>
                    <a:p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Theorems: 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Conditions for Parallelograms</a:t>
                      </a:r>
                      <a:r>
                        <a:rPr lang="en-IN" sz="2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3917"/>
                  </a:ext>
                </a:extLst>
              </a:tr>
              <a:tr h="395388">
                <a:tc>
                  <a:txBody>
                    <a:bodyPr/>
                    <a:lstStyle/>
                    <a:p>
                      <a:r>
                        <a:rPr lang="en-IN" sz="28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Theorem 7.9</a:t>
                      </a:r>
                      <a:endParaRPr lang="en-IN" sz="2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66574"/>
                  </a:ext>
                </a:extLst>
              </a:tr>
              <a:tr h="1453761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both pairs of opposite sides of a quadrilateral are congruent, then the quadrilateral is a parallelogram.</a:t>
                      </a:r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44446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Theorem 7.10</a:t>
                      </a:r>
                      <a:endParaRPr lang="en-IN" sz="2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5645"/>
                  </a:ext>
                </a:extLst>
              </a:tr>
              <a:tr h="698199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both pairs of opposite angles of a quadrilateral are congruent, then the quadrilateral is a parallelogram.</a:t>
                      </a:r>
                      <a:r>
                        <a:rPr lang="en-US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4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5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84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Tests for Parallelograms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78981"/>
              </p:ext>
            </p:extLst>
          </p:nvPr>
        </p:nvGraphicFramePr>
        <p:xfrm>
          <a:off x="570710" y="1619075"/>
          <a:ext cx="10617200" cy="376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7200">
                  <a:extLst>
                    <a:ext uri="{9D8B030D-6E8A-4147-A177-3AD203B41FA5}">
                      <a16:colId xmlns:a16="http://schemas.microsoft.com/office/drawing/2014/main" val="1974861299"/>
                    </a:ext>
                  </a:extLst>
                </a:gridCol>
              </a:tblGrid>
              <a:tr h="528380">
                <a:tc>
                  <a:txBody>
                    <a:bodyPr/>
                    <a:lstStyle/>
                    <a:p>
                      <a:r>
                        <a:rPr lang="en-IN" sz="28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Theorem 7.11</a:t>
                      </a:r>
                      <a:endParaRPr lang="en-IN" sz="2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3917"/>
                  </a:ext>
                </a:extLst>
              </a:tr>
              <a:tr h="1769789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the diagonals of a quadrilateral bisect each other, then the quadrilateral is a parallelogram.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44446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Theorem 7.12</a:t>
                      </a:r>
                      <a:endParaRPr lang="en-IN" sz="2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5645"/>
                  </a:ext>
                </a:extLst>
              </a:tr>
              <a:tr h="698199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one pair of opposite sides of a quadrilateral is both parallel and congruent, then the quadrilateral is a parallelogram.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4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48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Tests for Parallelograms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10512927" cy="1963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A6B9"/>
                </a:solidFill>
                <a:latin typeface="+mj-lt"/>
              </a:rPr>
              <a:t>Talk About It!</a:t>
            </a:r>
          </a:p>
          <a:p>
            <a:pPr>
              <a:spcBef>
                <a:spcPts val="600"/>
              </a:spcBef>
            </a:pPr>
            <a:r>
              <a:rPr lang="en-US" sz="2800"/>
              <a:t>Jude says that by Theorem 7.12, you only need to show that one pair of opposite sides is congruent to show that the quadrilateral is a parallelogram. Do you agree? Justify your answer. 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0527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B8949-CBC3-4377-A494-7591C33E696E}">
  <ds:schemaRefs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80101C-5AAD-4B80-A69C-40815618C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2022</Words>
  <Application>Microsoft Office PowerPoint</Application>
  <PresentationFormat>Widescreen</PresentationFormat>
  <Paragraphs>205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8</cp:revision>
  <cp:lastPrinted>2018-08-01T21:17:27Z</cp:lastPrinted>
  <dcterms:created xsi:type="dcterms:W3CDTF">2020-09-17T18:06:02Z</dcterms:created>
  <dcterms:modified xsi:type="dcterms:W3CDTF">2023-01-03T01:26:20Z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