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49"/>
  </p:notesMasterIdLst>
  <p:handoutMasterIdLst>
    <p:handoutMasterId r:id="rId50"/>
  </p:handoutMasterIdLst>
  <p:sldIdLst>
    <p:sldId id="415" r:id="rId6"/>
    <p:sldId id="261" r:id="rId7"/>
    <p:sldId id="362" r:id="rId8"/>
    <p:sldId id="363" r:id="rId9"/>
    <p:sldId id="364" r:id="rId10"/>
    <p:sldId id="303" r:id="rId11"/>
    <p:sldId id="377" r:id="rId12"/>
    <p:sldId id="304" r:id="rId13"/>
    <p:sldId id="328" r:id="rId14"/>
    <p:sldId id="306" r:id="rId15"/>
    <p:sldId id="307" r:id="rId16"/>
    <p:sldId id="369" r:id="rId17"/>
    <p:sldId id="370" r:id="rId18"/>
    <p:sldId id="391" r:id="rId19"/>
    <p:sldId id="392" r:id="rId20"/>
    <p:sldId id="393" r:id="rId21"/>
    <p:sldId id="395" r:id="rId22"/>
    <p:sldId id="394" r:id="rId23"/>
    <p:sldId id="396" r:id="rId24"/>
    <p:sldId id="397" r:id="rId25"/>
    <p:sldId id="418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1" r:id="rId39"/>
    <p:sldId id="416" r:id="rId40"/>
    <p:sldId id="412" r:id="rId41"/>
    <p:sldId id="413" r:id="rId42"/>
    <p:sldId id="417" r:id="rId43"/>
    <p:sldId id="361" r:id="rId44"/>
    <p:sldId id="365" r:id="rId45"/>
    <p:sldId id="389" r:id="rId46"/>
    <p:sldId id="366" r:id="rId47"/>
    <p:sldId id="390" r:id="rId48"/>
  </p:sldIdLst>
  <p:sldSz cx="12192000" cy="6858000"/>
  <p:notesSz cx="7010400" cy="9236075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12" userDrawn="1">
          <p15:clr>
            <a:srgbClr val="A4A3A4"/>
          </p15:clr>
        </p15:guide>
        <p15:guide id="2" orient="horz" pos="3024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2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52" userDrawn="1">
          <p15:clr>
            <a:srgbClr val="A4A3A4"/>
          </p15:clr>
        </p15:guide>
        <p15:guide id="10" pos="665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Oxley, Angela" initials="OA" lastIdx="46" clrIdx="1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3" name="T, Karthika" initials="TK" lastIdx="14" clrIdx="2">
    <p:extLst>
      <p:ext uri="{19B8F6BF-5375-455C-9EA6-DF929625EA0E}">
        <p15:presenceInfo xmlns:p15="http://schemas.microsoft.com/office/powerpoint/2012/main" userId="T, Karthika" providerId="None"/>
      </p:ext>
    </p:extLst>
  </p:cmAuthor>
  <p:cmAuthor id="4" name="Nithiyanadhan Rajagopal" initials="NR" lastIdx="6" clrIdx="3">
    <p:extLst>
      <p:ext uri="{19B8F6BF-5375-455C-9EA6-DF929625EA0E}">
        <p15:presenceInfo xmlns:p15="http://schemas.microsoft.com/office/powerpoint/2012/main" userId="S::Nithiyanandhan.R@spi-global.com::7ab3c0d7-e1d9-4568-9b85-35969e8fd2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9"/>
    <a:srgbClr val="7C3ECE"/>
    <a:srgbClr val="FF0000"/>
    <a:srgbClr val="33175A"/>
    <a:srgbClr val="00C7C3"/>
    <a:srgbClr val="333333"/>
    <a:srgbClr val="02F0DE"/>
    <a:srgbClr val="FFB600"/>
    <a:srgbClr val="33F0E1"/>
    <a:srgbClr val="017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348B4-4B49-4BC0-9E97-3ECB9A0A6C74}" v="3" dt="2021-10-27T11:48:45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 autoAdjust="0"/>
    <p:restoredTop sz="84606" autoAdjust="0"/>
  </p:normalViewPr>
  <p:slideViewPr>
    <p:cSldViewPr snapToGrid="0">
      <p:cViewPr varScale="1">
        <p:scale>
          <a:sx n="50" d="100"/>
          <a:sy n="50" d="100"/>
        </p:scale>
        <p:origin x="1400" y="36"/>
      </p:cViewPr>
      <p:guideLst>
        <p:guide pos="1512"/>
        <p:guide orient="horz" pos="3024"/>
        <p:guide orient="horz" pos="384"/>
        <p:guide orient="horz" pos="2520"/>
        <p:guide orient="horz" pos="1080"/>
        <p:guide orient="horz" pos="1680"/>
        <p:guide orient="horz" pos="3432"/>
        <p:guide orient="horz" pos="3120"/>
        <p:guide pos="52"/>
        <p:guide pos="665"/>
        <p:guide pos="6480"/>
        <p:guide pos="2597"/>
        <p:guide pos="288"/>
        <p:guide orient="horz" pos="2160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tags" Target="tags/tag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2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0" dirty="0">
                <a:solidFill>
                  <a:srgbClr val="FF0000"/>
                </a:solidFill>
              </a:rPr>
              <a:t>Area of a sector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0" i="1" dirty="0">
                <a:solidFill>
                  <a:srgbClr val="FF0000"/>
                </a:solidFill>
              </a:rPr>
              <a:t>A </a:t>
            </a:r>
            <a:r>
              <a:rPr lang="en-IN" sz="1200" b="0" dirty="0">
                <a:solidFill>
                  <a:srgbClr val="FF0000"/>
                </a:solidFill>
              </a:rPr>
              <a:t>= 860 and </a:t>
            </a:r>
            <a:r>
              <a:rPr lang="en-IN" sz="1200" b="0" i="1" dirty="0">
                <a:solidFill>
                  <a:srgbClr val="FF0000"/>
                </a:solidFill>
              </a:rPr>
              <a:t>x </a:t>
            </a:r>
            <a:r>
              <a:rPr lang="en-IN" sz="1200" b="0" dirty="0">
                <a:solidFill>
                  <a:srgbClr val="FF0000"/>
                </a:solidFill>
              </a:rPr>
              <a:t>= 60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4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0" dirty="0">
                <a:solidFill>
                  <a:srgbClr val="FF0000"/>
                </a:solidFill>
              </a:rPr>
              <a:t>Solve for </a:t>
            </a:r>
            <a:r>
              <a:rPr lang="en-IN" sz="1200" b="0" i="1" dirty="0">
                <a:solidFill>
                  <a:srgbClr val="FF0000"/>
                </a:solidFill>
              </a:rPr>
              <a:t>r</a:t>
            </a:r>
            <a:r>
              <a:rPr lang="en-IN" sz="1200" b="0" i="0" dirty="0">
                <a:solidFill>
                  <a:srgbClr val="FF0000"/>
                </a:solidFill>
              </a:rPr>
              <a:t>.</a:t>
            </a:r>
            <a:endParaRPr lang="en-IN" sz="1200" b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FF0000"/>
                </a:solidFill>
              </a:rPr>
              <a:t>Area of a circle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FF0000"/>
                </a:solidFill>
              </a:rPr>
              <a:t>Substitute.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>
                <a:solidFill>
                  <a:srgbClr val="FF0000"/>
                </a:solidFill>
              </a:rPr>
              <a:t>Solve.</a:t>
            </a:r>
            <a:endParaRPr lang="en-US" sz="1200" b="0" i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27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72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67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65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1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u="none" strike="noStrike" baseline="0" dirty="0">
                    <a:solidFill>
                      <a:srgbClr val="ED2126"/>
                    </a:solidFill>
                  </a:rPr>
                  <a:t>100.5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 b="0" i="0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e>
                      <m:sup>
                        <m:r>
                          <a:rPr lang="en-US" sz="12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u="none" strike="noStrike" baseline="0" dirty="0">
                    <a:solidFill>
                      <a:srgbClr val="ED2126"/>
                    </a:solidFill>
                  </a:rPr>
                  <a:t>450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 b="0" i="0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ft</m:t>
                        </m:r>
                      </m:e>
                      <m:sup>
                        <m:r>
                          <a:rPr lang="en-US" sz="12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u="none" strike="noStrike" baseline="0" dirty="0">
                    <a:solidFill>
                      <a:srgbClr val="ED2126"/>
                    </a:solidFill>
                  </a:rPr>
                  <a:t>100.5 </a:t>
                </a:r>
                <a:r>
                  <a:rPr lang="en-US" sz="1200" b="0" i="0" u="none" strike="noStrike" baseline="0">
                    <a:solidFill>
                      <a:srgbClr val="ED2126"/>
                    </a:solidFill>
                    <a:latin typeface="Cambria Math" panose="02040503050406030204" pitchFamily="18" charset="0"/>
                  </a:rPr>
                  <a:t>in^2</a:t>
                </a:r>
                <a:endParaRPr lang="en-US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u="none" strike="noStrike" baseline="0" dirty="0">
                    <a:solidFill>
                      <a:srgbClr val="ED2126"/>
                    </a:solidFill>
                  </a:rPr>
                  <a:t>450 </a:t>
                </a:r>
                <a:r>
                  <a:rPr lang="en-US" sz="1200" b="0" i="0" u="none" strike="noStrike" baseline="0">
                    <a:solidFill>
                      <a:srgbClr val="ED2126"/>
                    </a:solidFill>
                    <a:latin typeface="Cambria Math" panose="02040503050406030204" pitchFamily="18" charset="0"/>
                  </a:rPr>
                  <a:t>ft^2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67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u="none" strike="noStrike" baseline="0" dirty="0">
                    <a:solidFill>
                      <a:srgbClr val="ED2126"/>
                    </a:solidFill>
                  </a:rPr>
                  <a:t>153.9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 b="0" i="0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12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u="none" strike="noStrike" baseline="0" dirty="0">
                    <a:solidFill>
                      <a:srgbClr val="ED2126"/>
                    </a:solidFill>
                  </a:rPr>
                  <a:t>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200" b="0" i="0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2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u="none" strike="noStrike" baseline="0" dirty="0">
                    <a:solidFill>
                      <a:srgbClr val="ED2126"/>
                    </a:solidFill>
                  </a:rPr>
                  <a:t>153.9 </a:t>
                </a:r>
                <a:r>
                  <a:rPr lang="en-US" sz="1200" b="0" i="0" u="none" strike="noStrike" baseline="0">
                    <a:solidFill>
                      <a:srgbClr val="ED2126"/>
                    </a:solidFill>
                    <a:latin typeface="Cambria Math" panose="02040503050406030204" pitchFamily="18" charset="0"/>
                  </a:rPr>
                  <a:t>m^2</a:t>
                </a:r>
                <a:endParaRPr lang="en-US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 u="none" strike="noStrike" baseline="0" dirty="0">
                    <a:solidFill>
                      <a:srgbClr val="ED2126"/>
                    </a:solidFill>
                  </a:rPr>
                  <a:t>80 </a:t>
                </a:r>
                <a:r>
                  <a:rPr lang="en-US" sz="1200" b="0" i="0" u="none" strike="noStrike" baseline="0">
                    <a:solidFill>
                      <a:srgbClr val="ED2126"/>
                    </a:solidFill>
                    <a:latin typeface="Cambria Math" panose="02040503050406030204" pitchFamily="18" charset="0"/>
                  </a:rPr>
                  <a:t>cm^2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0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FF0000"/>
                </a:solidFill>
              </a:rPr>
              <a:t>12</a:t>
            </a:r>
            <a:r>
              <a:rPr lang="el-GR" sz="1200" b="0" i="0" u="none" strike="noStrike" baseline="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1200" b="0" i="0" u="none" strike="noStrike" baseline="0" dirty="0">
                <a:solidFill>
                  <a:srgbClr val="FF0000"/>
                </a:solidFill>
              </a:rPr>
              <a:t> in.</a:t>
            </a:r>
            <a:endParaRPr lang="en-US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FF0000"/>
                </a:solidFill>
              </a:rPr>
              <a:t>15 ft</a:t>
            </a:r>
            <a:endParaRPr lang="en-US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FF0000"/>
                </a:solidFill>
              </a:rPr>
              <a:t>39 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99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</a:rPr>
              <a:t>78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</a:rPr>
              <a:t>80 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7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9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dirty="0">
                    <a:solidFill>
                      <a:srgbClr val="FF0000"/>
                    </a:solidFill>
                  </a:rPr>
                  <a:t>C</a:t>
                </a:r>
                <a:endParaRPr lang="en-IN" sz="12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b="1" dirty="0">
                    <a:solidFill>
                      <a:srgbClr val="FF0000"/>
                    </a:solidFill>
                  </a:rPr>
                  <a:t>C.</a:t>
                </a:r>
                <a:r>
                  <a:rPr lang="en-IN" sz="1200" dirty="0">
                    <a:solidFill>
                      <a:srgbClr val="FF0000"/>
                    </a:solidFill>
                  </a:rPr>
                  <a:t> 17,671 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m</a:t>
                </a:r>
                <a:r>
                  <a:rPr lang="en-I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^2</a:t>
                </a:r>
                <a:endParaRPr lang="en-IN" sz="1200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1767 plants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1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34.1 ft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37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 ≈</a:t>
            </a:r>
            <a:r>
              <a:rPr lang="en-US" i="0" dirty="0"/>
              <a:t> </a:t>
            </a:r>
            <a:r>
              <a:rPr lang="en-US" dirty="0"/>
              <a:t>0.59 ft²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5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Areas of Circles and Sectors</a:t>
            </a:r>
            <a:endParaRPr lang="en-US" sz="9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of Circles and Sectors </a:t>
            </a:r>
            <a:endParaRPr lang="en-US" sz="3600" b="1" dirty="0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7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Areas of Circles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201104B-FD48-1B42-8014-F9EF2EB20A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5"/>
                <a:ext cx="9269754" cy="157988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</a:rPr>
                  <a:t>Key Concept: </a:t>
                </a:r>
                <a:r>
                  <a:rPr lang="en-IN" sz="2800" b="1" dirty="0"/>
                  <a:t>Area of a Circle</a:t>
                </a:r>
              </a:p>
              <a:p>
                <a:r>
                  <a:rPr lang="en-IN" sz="2800" dirty="0"/>
                  <a:t>The area </a:t>
                </a:r>
                <a:r>
                  <a:rPr lang="en-IN" sz="2800" i="1" dirty="0"/>
                  <a:t>A </a:t>
                </a:r>
                <a:r>
                  <a:rPr lang="en-IN" sz="2800" dirty="0"/>
                  <a:t>of a circle is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IN" sz="2800" dirty="0"/>
                  <a:t> times the square of the radius </a:t>
                </a:r>
                <a:r>
                  <a:rPr lang="en-IN" sz="2800" i="1" dirty="0"/>
                  <a:t>r</a:t>
                </a:r>
                <a:r>
                  <a:rPr lang="en-IN" sz="2800" dirty="0"/>
                  <a:t>, </a:t>
                </a:r>
                <a14:m>
                  <m:oMath xmlns:m="http://schemas.openxmlformats.org/officeDocument/2006/math">
                    <m:r>
                      <a:rPr lang="en-IN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0" smtClean="0">
                        <a:latin typeface="Cambria Math" panose="02040503050406030204" pitchFamily="18" charset="0"/>
                      </a:rPr>
                      <m:t>π</m:t>
                    </m:r>
                    <m:sSup>
                      <m:sSup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IN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800" dirty="0"/>
                  <a:t>.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201104B-FD48-1B42-8014-F9EF2EB20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5"/>
                <a:ext cx="9269754" cy="1579885"/>
              </a:xfrm>
              <a:prstGeom prst="rect">
                <a:avLst/>
              </a:prstGeom>
              <a:blipFill>
                <a:blip r:embed="rId2"/>
                <a:stretch>
                  <a:fillRect l="-1315" t="-3861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65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999816"/>
            <a:ext cx="7122456" cy="41525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PATIO</a:t>
            </a:r>
            <a:r>
              <a:rPr lang="en-IN" sz="2800" b="1" dirty="0"/>
              <a:t> Keon is building a circular patio in his backyard. </a:t>
            </a:r>
            <a:endParaRPr lang="en-IN" sz="2800" dirty="0"/>
          </a:p>
          <a:p>
            <a:pPr marL="1168400" indent="-1168400"/>
            <a:r>
              <a:rPr lang="en-IN" sz="2800" b="1" dirty="0">
                <a:solidFill>
                  <a:schemeClr val="tx1"/>
                </a:solidFill>
              </a:rPr>
              <a:t>Part A What is the area of the patio to the nearest square foot?</a:t>
            </a:r>
          </a:p>
          <a:p>
            <a:pPr marL="1168400" indent="-1168400"/>
            <a:r>
              <a:rPr lang="en-IN" sz="2800" b="1" dirty="0">
                <a:solidFill>
                  <a:schemeClr val="tx1"/>
                </a:solidFill>
              </a:rPr>
              <a:t>Part B Keon can purchase paving stones for $135 per square yard. About how much will he spend on paving stones for his patio? </a:t>
            </a:r>
            <a:endParaRPr lang="en-IN" sz="2800" dirty="0">
              <a:solidFill>
                <a:schemeClr val="tx1"/>
              </a:solidFill>
            </a:endParaRPr>
          </a:p>
          <a:p>
            <a:pPr marL="1168400" indent="-1168400"/>
            <a:endParaRPr lang="en-US" sz="2800" b="0" i="0" u="none" strike="noStrike" baseline="0" dirty="0">
              <a:solidFill>
                <a:schemeClr val="tx1"/>
              </a:solidFill>
            </a:endParaRPr>
          </a:p>
        </p:txBody>
      </p:sp>
      <p:pic>
        <p:nvPicPr>
          <p:cNvPr id="3" name="Picture 2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78794DA2-4A20-42FB-9F5D-D3421A6B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14" y="2038344"/>
            <a:ext cx="3048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999816"/>
            <a:ext cx="6732037" cy="15544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39825" indent="-1139825"/>
            <a:r>
              <a:rPr lang="en-IN" sz="2800" b="1" dirty="0">
                <a:solidFill>
                  <a:schemeClr val="tx1"/>
                </a:solidFill>
              </a:rPr>
              <a:t>Part A What is the area of the patio to the nearest square foot?</a:t>
            </a:r>
          </a:p>
          <a:p>
            <a:r>
              <a:rPr lang="en-IN" sz="2800" dirty="0"/>
              <a:t>The diameter of the circle is 24 feet, so the radius is 12 feet.</a:t>
            </a:r>
            <a:endParaRPr lang="en-US" sz="2800" b="0" i="0" u="none" strike="noStrike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89A1BE-EA9A-42A4-AACC-2C54570332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437" y="5781336"/>
                <a:ext cx="7524857" cy="54988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dirty="0"/>
                  <a:t>So, the area is 144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IN" sz="2800" dirty="0"/>
                  <a:t> or about 452 square feet.</a:t>
                </a:r>
                <a:endParaRPr lang="en-US" sz="2800" b="0" i="0" u="none" strike="noStrike" baseline="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89A1BE-EA9A-42A4-AACC-2C5457033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37" y="5781336"/>
                <a:ext cx="7524857" cy="549888"/>
              </a:xfrm>
              <a:prstGeom prst="rect">
                <a:avLst/>
              </a:prstGeom>
              <a:blipFill>
                <a:blip r:embed="rId2"/>
                <a:stretch>
                  <a:fillRect l="-1702" t="-10989" r="-729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">
                <a:extLst>
                  <a:ext uri="{FF2B5EF4-FFF2-40B4-BE49-F238E27FC236}">
                    <a16:creationId xmlns:a16="http://schemas.microsoft.com/office/drawing/2014/main" id="{92498401-F5B7-4981-A261-0055C7FE4F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4230909"/>
                  </p:ext>
                </p:extLst>
              </p:nvPr>
            </p:nvGraphicFramePr>
            <p:xfrm>
              <a:off x="478507" y="4058031"/>
              <a:ext cx="4987345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33871">
                      <a:extLst>
                        <a:ext uri="{9D8B030D-6E8A-4147-A177-3AD203B41FA5}">
                          <a16:colId xmlns:a16="http://schemas.microsoft.com/office/drawing/2014/main" val="683472226"/>
                        </a:ext>
                      </a:extLst>
                    </a:gridCol>
                    <a:gridCol w="2753474">
                      <a:extLst>
                        <a:ext uri="{9D8B030D-6E8A-4147-A177-3AD203B41FA5}">
                          <a16:colId xmlns:a16="http://schemas.microsoft.com/office/drawing/2014/main" val="2990027886"/>
                        </a:ext>
                      </a:extLst>
                    </a:gridCol>
                  </a:tblGrid>
                  <a:tr h="3971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IN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sSup>
                                  <m:sSupPr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Area of a circle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20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0" u="none" strike="noStrike" kern="1200" baseline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2800" u="none" strike="noStrike" kern="1200" baseline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sSup>
                                  <m:sSupPr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1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12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6403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   = 144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80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endParaRPr lang="en-IN" sz="2800" i="1" dirty="0">
                            <a:solidFill>
                              <a:schemeClr val="tx2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Simplify.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2219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">
                <a:extLst>
                  <a:ext uri="{FF2B5EF4-FFF2-40B4-BE49-F238E27FC236}">
                    <a16:creationId xmlns:a16="http://schemas.microsoft.com/office/drawing/2014/main" id="{92498401-F5B7-4981-A261-0055C7FE4F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4230909"/>
                  </p:ext>
                </p:extLst>
              </p:nvPr>
            </p:nvGraphicFramePr>
            <p:xfrm>
              <a:off x="478507" y="4058031"/>
              <a:ext cx="4987345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33871">
                      <a:extLst>
                        <a:ext uri="{9D8B030D-6E8A-4147-A177-3AD203B41FA5}">
                          <a16:colId xmlns:a16="http://schemas.microsoft.com/office/drawing/2014/main" val="683472226"/>
                        </a:ext>
                      </a:extLst>
                    </a:gridCol>
                    <a:gridCol w="2753474">
                      <a:extLst>
                        <a:ext uri="{9D8B030D-6E8A-4147-A177-3AD203B41FA5}">
                          <a16:colId xmlns:a16="http://schemas.microsoft.com/office/drawing/2014/main" val="299002788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765" r="-123161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Area of a circle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2084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0465" r="-123161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1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12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64037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2941" r="-123161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Simplify.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221994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9F3E95F6-5368-4AC9-AED1-8FDF6E63B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14" y="2038344"/>
            <a:ext cx="3048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999816"/>
            <a:ext cx="7821099" cy="28160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8400" indent="-1168400"/>
            <a:r>
              <a:rPr lang="en-IN" sz="2800" b="1" dirty="0">
                <a:solidFill>
                  <a:schemeClr val="tx1"/>
                </a:solidFill>
              </a:rPr>
              <a:t>Part B Keon can purchase paving stones for $135 per square yard. About how much will he spend on paving stones for his patio? </a:t>
            </a:r>
            <a:endParaRPr lang="en-IN" sz="2800" dirty="0">
              <a:solidFill>
                <a:schemeClr val="tx1"/>
              </a:solidFill>
            </a:endParaRPr>
          </a:p>
          <a:p>
            <a:r>
              <a:rPr lang="en-IN" sz="2800" dirty="0"/>
              <a:t>Convert from square feet to square yards to find how much he will spend.</a:t>
            </a:r>
            <a:endParaRPr lang="en-US" sz="2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996922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3982724"/>
            <a:ext cx="9382771" cy="9283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So, Keon could expect to spend about $6786 on paving stones.</a:t>
            </a:r>
            <a:endParaRPr lang="en-US" sz="2800" b="0" i="0" u="none" strike="noStrike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7A54C91A-6529-4EC3-972B-983CC3DE8F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4835623"/>
                  </p:ext>
                </p:extLst>
              </p:nvPr>
            </p:nvGraphicFramePr>
            <p:xfrm>
              <a:off x="478507" y="1970706"/>
              <a:ext cx="8367542" cy="190481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28441">
                      <a:extLst>
                        <a:ext uri="{9D8B030D-6E8A-4147-A177-3AD203B41FA5}">
                          <a16:colId xmlns:a16="http://schemas.microsoft.com/office/drawing/2014/main" val="683472226"/>
                        </a:ext>
                      </a:extLst>
                    </a:gridCol>
                    <a:gridCol w="3339101">
                      <a:extLst>
                        <a:ext uri="{9D8B030D-6E8A-4147-A177-3AD203B41FA5}">
                          <a16:colId xmlns:a16="http://schemas.microsoft.com/office/drawing/2014/main" val="2990027886"/>
                        </a:ext>
                      </a:extLst>
                    </a:gridCol>
                  </a:tblGrid>
                  <a:tr h="3971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144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ft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d>
                                  <m:dPr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IN" sz="2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IN" sz="28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yd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IN" sz="28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9 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ft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en-IN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yd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rgbClr val="0070C0"/>
                              </a:solidFill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yd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N" sz="2800" dirty="0">
                              <a:solidFill>
                                <a:srgbClr val="0070C0"/>
                              </a:solidFill>
                            </a:rPr>
                            <a:t> = 9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ft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N" sz="280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76120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yd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80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$135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IN" sz="28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yd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IN" sz="28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 $6786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</a:t>
                          </a:r>
                          <a:endParaRPr lang="en-IN" sz="2800" i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640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7A54C91A-6529-4EC3-972B-983CC3DE8F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4835623"/>
                  </p:ext>
                </p:extLst>
              </p:nvPr>
            </p:nvGraphicFramePr>
            <p:xfrm>
              <a:off x="478507" y="1970706"/>
              <a:ext cx="8367542" cy="18387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28441">
                      <a:extLst>
                        <a:ext uri="{9D8B030D-6E8A-4147-A177-3AD203B41FA5}">
                          <a16:colId xmlns:a16="http://schemas.microsoft.com/office/drawing/2014/main" val="683472226"/>
                        </a:ext>
                      </a:extLst>
                    </a:gridCol>
                    <a:gridCol w="3339101">
                      <a:extLst>
                        <a:ext uri="{9D8B030D-6E8A-4147-A177-3AD203B41FA5}">
                          <a16:colId xmlns:a16="http://schemas.microsoft.com/office/drawing/2014/main" val="2990027886"/>
                        </a:ext>
                      </a:extLst>
                    </a:gridCol>
                  </a:tblGrid>
                  <a:tr h="10587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66344" b="-770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0730" b="-770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120845"/>
                      </a:ext>
                    </a:extLst>
                  </a:tr>
                  <a:tr h="7799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5938" r="-66344" b="-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</a:t>
                          </a:r>
                          <a:endParaRPr lang="en-IN" sz="2800" i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6403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726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999816"/>
            <a:ext cx="7101907" cy="24077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CORN MAZE</a:t>
            </a:r>
            <a:r>
              <a:rPr lang="en-IN" sz="2800" b="1" dirty="0"/>
              <a:t> </a:t>
            </a:r>
            <a:r>
              <a:rPr lang="en-IN" sz="2800" dirty="0"/>
              <a:t>Mr. Jimenez wants to create a corn maze in his field for a local festival. At the </a:t>
            </a:r>
            <a:r>
              <a:rPr lang="en-IN" sz="2800" dirty="0" err="1"/>
              <a:t>center</a:t>
            </a:r>
            <a:r>
              <a:rPr lang="en-IN" sz="2800" dirty="0"/>
              <a:t> of the maze, there is a circle with a diameter of 150 meters.</a:t>
            </a:r>
            <a:endParaRPr lang="en-US" sz="2800" b="0" i="0" u="none" strike="noStrike" baseline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C547B1-59A4-4426-9BA0-54A95BE9D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70" y="2095500"/>
            <a:ext cx="2419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9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999816"/>
                <a:ext cx="8211517" cy="390782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60463" indent="-1160463"/>
                <a:r>
                  <a:rPr lang="en-IN" sz="2800" b="1" dirty="0">
                    <a:solidFill>
                      <a:schemeClr val="tx1"/>
                    </a:solidFill>
                  </a:rPr>
                  <a:t>Part A </a:t>
                </a:r>
                <a:r>
                  <a:rPr lang="en-IN" sz="2800" dirty="0"/>
                  <a:t>What is the area of the circle to the nearest square meter? </a:t>
                </a:r>
              </a:p>
              <a:p>
                <a:r>
                  <a:rPr lang="en-IN" sz="2800" dirty="0"/>
                  <a:t>A. 471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IN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800" dirty="0"/>
                  <a:t> </a:t>
                </a:r>
              </a:p>
              <a:p>
                <a:r>
                  <a:rPr lang="en-IN" sz="2800" dirty="0"/>
                  <a:t>B. 35,343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800" dirty="0"/>
                  <a:t> </a:t>
                </a:r>
              </a:p>
              <a:p>
                <a:r>
                  <a:rPr lang="en-IN" sz="2800" dirty="0"/>
                  <a:t>C. 17,671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800" dirty="0"/>
              </a:p>
              <a:p>
                <a:r>
                  <a:rPr lang="en-IN" sz="2800" dirty="0"/>
                  <a:t>D. 70,686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i="0" u="none" strike="noStrike" baseline="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999816"/>
                <a:ext cx="8211517" cy="3907824"/>
              </a:xfrm>
              <a:prstGeom prst="rect">
                <a:avLst/>
              </a:prstGeom>
              <a:blipFill>
                <a:blip r:embed="rId2"/>
                <a:stretch>
                  <a:fillRect l="-1485" t="-1560" r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633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999816"/>
            <a:ext cx="9208110" cy="31372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463" indent="-1160463"/>
            <a:r>
              <a:rPr lang="en-IN" sz="2800" b="1" dirty="0">
                <a:solidFill>
                  <a:schemeClr val="tx1"/>
                </a:solidFill>
              </a:rPr>
              <a:t>Part B</a:t>
            </a:r>
            <a:r>
              <a:rPr lang="en-IN" sz="2800" b="1" dirty="0"/>
              <a:t> </a:t>
            </a:r>
            <a:r>
              <a:rPr lang="en-IN" sz="2800" dirty="0"/>
              <a:t>In a square </a:t>
            </a:r>
            <a:r>
              <a:rPr lang="en-IN" sz="2800" dirty="0" err="1"/>
              <a:t>kilometer</a:t>
            </a:r>
            <a:r>
              <a:rPr lang="en-IN" sz="2800" dirty="0"/>
              <a:t> of corn fields, there are about 100,000 plants. About how many plants will Mr. Jimenez have to trample to create the </a:t>
            </a:r>
            <a:r>
              <a:rPr lang="en-IN" sz="2800" dirty="0" err="1"/>
              <a:t>center</a:t>
            </a:r>
            <a:r>
              <a:rPr lang="en-IN" sz="2800" dirty="0"/>
              <a:t> of the maze?</a:t>
            </a:r>
          </a:p>
        </p:txBody>
      </p:sp>
    </p:spTree>
    <p:extLst>
      <p:ext uri="{BB962C8B-B14F-4D97-AF65-F5344CB8AC3E}">
        <p14:creationId xmlns:p14="http://schemas.microsoft.com/office/powerpoint/2010/main" val="28682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999816"/>
                <a:ext cx="8211517" cy="332219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60463" indent="-1160463"/>
                <a:r>
                  <a:rPr lang="en-IN" sz="2800" b="1" dirty="0">
                    <a:solidFill>
                      <a:schemeClr val="tx1"/>
                    </a:solidFill>
                  </a:rPr>
                  <a:t>Part A </a:t>
                </a:r>
                <a:r>
                  <a:rPr lang="en-IN" sz="2800" dirty="0"/>
                  <a:t>What is the area of the circle to the nearest square meter? </a:t>
                </a:r>
              </a:p>
              <a:p>
                <a:r>
                  <a:rPr lang="en-IN" sz="2800" dirty="0"/>
                  <a:t>A. 471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IN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800" dirty="0"/>
                  <a:t> </a:t>
                </a:r>
              </a:p>
              <a:p>
                <a:r>
                  <a:rPr lang="en-IN" sz="2800" dirty="0"/>
                  <a:t>B. 35,343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800" dirty="0"/>
                  <a:t> </a:t>
                </a:r>
              </a:p>
              <a:p>
                <a:r>
                  <a:rPr lang="en-IN" sz="2800" dirty="0"/>
                  <a:t>C. 17,671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800" dirty="0"/>
              </a:p>
              <a:p>
                <a:r>
                  <a:rPr lang="en-IN" sz="2800" dirty="0"/>
                  <a:t>D. 70,686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i="0" u="none" strike="noStrike" baseline="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999816"/>
                <a:ext cx="8211517" cy="3322197"/>
              </a:xfrm>
              <a:prstGeom prst="rect">
                <a:avLst/>
              </a:prstGeom>
              <a:blipFill>
                <a:blip r:embed="rId3"/>
                <a:stretch>
                  <a:fillRect l="-1485" t="-1835" r="-1262" b="-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579575-9FF6-4B69-B83C-CC9BD256BC3D}"/>
              </a:ext>
            </a:extLst>
          </p:cNvPr>
          <p:cNvSpPr txBox="1">
            <a:spLocks/>
          </p:cNvSpPr>
          <p:nvPr/>
        </p:nvSpPr>
        <p:spPr>
          <a:xfrm>
            <a:off x="468437" y="5496675"/>
            <a:ext cx="513696" cy="4708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7394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999816"/>
            <a:ext cx="9218384" cy="33530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0463" indent="-1160463"/>
            <a:r>
              <a:rPr lang="en-IN" sz="2800" b="1" dirty="0">
                <a:solidFill>
                  <a:schemeClr val="tx1"/>
                </a:solidFill>
              </a:rPr>
              <a:t>Part B</a:t>
            </a:r>
            <a:r>
              <a:rPr lang="en-IN" sz="2800" b="1" dirty="0"/>
              <a:t> </a:t>
            </a:r>
            <a:r>
              <a:rPr lang="en-IN" sz="2800" dirty="0"/>
              <a:t>In a square </a:t>
            </a:r>
            <a:r>
              <a:rPr lang="en-IN" sz="2800" dirty="0" err="1"/>
              <a:t>kilometer</a:t>
            </a:r>
            <a:r>
              <a:rPr lang="en-IN" sz="2800" dirty="0"/>
              <a:t> of corn fields, there are about 100,000 plants. About how many plants will Mr. Jimenez have to trample to create the </a:t>
            </a:r>
            <a:r>
              <a:rPr lang="en-IN" sz="2800" dirty="0" err="1"/>
              <a:t>center</a:t>
            </a:r>
            <a:r>
              <a:rPr lang="en-IN" sz="2800" dirty="0"/>
              <a:t> of the maze? </a:t>
            </a:r>
          </a:p>
          <a:p>
            <a:pPr marL="1160463"/>
            <a:r>
              <a:rPr lang="en-IN" sz="2800" dirty="0">
                <a:solidFill>
                  <a:srgbClr val="FF0000"/>
                </a:solidFill>
              </a:rPr>
              <a:t>1767</a:t>
            </a:r>
            <a:r>
              <a:rPr lang="en-IN" sz="2800" dirty="0"/>
              <a:t> </a:t>
            </a:r>
            <a:r>
              <a:rPr lang="en-IN" sz="2800" dirty="0">
                <a:solidFill>
                  <a:srgbClr val="FF0000"/>
                </a:solidFill>
              </a:rPr>
              <a:t>plants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4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652" y="1332862"/>
                <a:ext cx="9246770" cy="403024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Answer each question.</a:t>
                </a:r>
                <a:endParaRPr lang="en-IN" sz="2800" dirty="0">
                  <a:solidFill>
                    <a:schemeClr val="tx1"/>
                  </a:solidFill>
                </a:endParaRPr>
              </a:p>
              <a:p>
                <a:pPr marL="534988" indent="-534988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1.</a:t>
                </a:r>
                <a:r>
                  <a:rPr lang="en-IN" sz="2800" b="1" dirty="0"/>
                  <a:t>  </a:t>
                </a:r>
                <a:r>
                  <a:rPr lang="en-IN" sz="2800" dirty="0"/>
                  <a:t>A circle has a diameter of 12 inches. What is the circumference of the circle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IN" sz="2800" dirty="0"/>
                  <a:t>?</a:t>
                </a:r>
              </a:p>
              <a:p>
                <a:pPr marL="534988" indent="-534988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2.</a:t>
                </a:r>
                <a:r>
                  <a:rPr lang="en-IN" sz="2800" b="1" dirty="0"/>
                  <a:t>  </a:t>
                </a:r>
                <a:r>
                  <a:rPr lang="en-IN" sz="2800" dirty="0"/>
                  <a:t>A circle has a circumference of 15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IN" sz="2800" dirty="0"/>
                  <a:t> feet. Find the length of its diameter.</a:t>
                </a:r>
              </a:p>
              <a:p>
                <a:pPr marL="534988" indent="-534988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3.</a:t>
                </a:r>
                <a:r>
                  <a:rPr lang="en-IN" sz="2800" b="1" dirty="0"/>
                  <a:t>  </a:t>
                </a:r>
                <a:r>
                  <a:rPr lang="en-IN" sz="2800" dirty="0"/>
                  <a:t>The diameter of a circle is 25 meters. Find the length of an arc of the circle with a central angle of 180°. Round to the nearest meter.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52" y="1332862"/>
                <a:ext cx="9246770" cy="4030248"/>
              </a:xfrm>
              <a:prstGeom prst="rect">
                <a:avLst/>
              </a:prstGeom>
              <a:blipFill>
                <a:blip r:embed="rId3"/>
                <a:stretch>
                  <a:fillRect l="-1318" t="-1664" b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79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Area of a Circle to Find a Missing Measure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999816"/>
                <a:ext cx="8571111" cy="92831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Find the diameter of a circle with an area of 196</a:t>
                </a:r>
                <a14:m>
                  <m:oMath xmlns:m="http://schemas.openxmlformats.org/officeDocument/2006/math">
                    <m:r>
                      <a:rPr lang="el-GR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𝛑</m:t>
                    </m:r>
                  </m:oMath>
                </a14:m>
                <a:r>
                  <a:rPr lang="en-IN" sz="2800" dirty="0">
                    <a:solidFill>
                      <a:schemeClr val="tx1"/>
                    </a:solidFill>
                  </a:rPr>
                  <a:t> 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square yards.</a:t>
                </a:r>
                <a:endParaRPr lang="en-US" sz="2800" b="0" i="0" u="none" strike="noStrike" baseline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999816"/>
                <a:ext cx="8571111" cy="928319"/>
              </a:xfrm>
              <a:prstGeom prst="rect">
                <a:avLst/>
              </a:prstGeom>
              <a:blipFill>
                <a:blip r:embed="rId2"/>
                <a:stretch>
                  <a:fillRect l="-1422" t="-6579" b="-20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96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Area of a Circle to Find a Missing Measure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FA62FDEB-6B42-4C14-9020-A318A6C739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5363927"/>
                  </p:ext>
                </p:extLst>
              </p:nvPr>
            </p:nvGraphicFramePr>
            <p:xfrm>
              <a:off x="540151" y="2104273"/>
              <a:ext cx="8655219" cy="24475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72918">
                      <a:extLst>
                        <a:ext uri="{9D8B030D-6E8A-4147-A177-3AD203B41FA5}">
                          <a16:colId xmlns:a16="http://schemas.microsoft.com/office/drawing/2014/main" val="683472226"/>
                        </a:ext>
                      </a:extLst>
                    </a:gridCol>
                    <a:gridCol w="6082301">
                      <a:extLst>
                        <a:ext uri="{9D8B030D-6E8A-4147-A177-3AD203B41FA5}">
                          <a16:colId xmlns:a16="http://schemas.microsoft.com/office/drawing/2014/main" val="2990027886"/>
                        </a:ext>
                      </a:extLst>
                    </a:gridCol>
                  </a:tblGrid>
                  <a:tr h="39716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IN" sz="28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IN" sz="28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l-GR" sz="280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sSup>
                                <m:sSupPr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Area of a circle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20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0" u="none" strike="noStrike" kern="1200" baseline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196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sz="2800" u="none" strike="noStrike" kern="1200" baseline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sSup>
                                  <m:sSupPr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1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196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80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endParaRPr lang="en-IN" sz="2800" i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6403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0" u="none" strike="noStrike" kern="1200" baseline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196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800" i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l-GR" sz="2800" i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Divide each side by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80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IN" sz="2800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2794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    14 = </a:t>
                          </a:r>
                          <a:r>
                            <a:rPr lang="en-IN" sz="2800" i="1" dirty="0">
                              <a:solidFill>
                                <a:schemeClr val="tx2"/>
                              </a:solidFill>
                            </a:rPr>
                            <a:t>r</a:t>
                          </a:r>
                          <a:endParaRPr lang="en-IN" sz="2800" i="1" dirty="0">
                            <a:solidFill>
                              <a:schemeClr val="tx2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 Take the positive square root.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22199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FA62FDEB-6B42-4C14-9020-A318A6C739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5363927"/>
                  </p:ext>
                </p:extLst>
              </p:nvPr>
            </p:nvGraphicFramePr>
            <p:xfrm>
              <a:off x="540151" y="2104273"/>
              <a:ext cx="8655219" cy="24475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72918">
                      <a:extLst>
                        <a:ext uri="{9D8B030D-6E8A-4147-A177-3AD203B41FA5}">
                          <a16:colId xmlns:a16="http://schemas.microsoft.com/office/drawing/2014/main" val="683472226"/>
                        </a:ext>
                      </a:extLst>
                    </a:gridCol>
                    <a:gridCol w="6082301">
                      <a:extLst>
                        <a:ext uri="{9D8B030D-6E8A-4147-A177-3AD203B41FA5}">
                          <a16:colId xmlns:a16="http://schemas.microsoft.com/office/drawing/2014/main" val="299002788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765" r="-236730" b="-4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Area of a circle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2084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1765" r="-236730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242" t="-111765" b="-3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640378"/>
                      </a:ext>
                    </a:extLst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2449" r="-236730" b="-76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242" t="-122449" b="-76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279498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    14 = </a:t>
                          </a:r>
                          <a:r>
                            <a:rPr lang="en-IN" sz="2800" i="1" dirty="0">
                              <a:solidFill>
                                <a:schemeClr val="tx2"/>
                              </a:solidFill>
                            </a:rPr>
                            <a:t>r</a:t>
                          </a:r>
                          <a:endParaRPr lang="en-IN" sz="2800" i="1" dirty="0">
                            <a:solidFill>
                              <a:schemeClr val="tx2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 Take the positive square root.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22199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E901DA-2C40-4FB7-BF3B-58E76B5845DC}"/>
              </a:ext>
            </a:extLst>
          </p:cNvPr>
          <p:cNvSpPr txBox="1">
            <a:spLocks/>
          </p:cNvSpPr>
          <p:nvPr/>
        </p:nvSpPr>
        <p:spPr>
          <a:xfrm>
            <a:off x="468437" y="5208006"/>
            <a:ext cx="9249206" cy="9093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The radius is half the diameter, so the diameter of the circle is 28 yards. </a:t>
            </a:r>
            <a:endParaRPr lang="en-US" sz="2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312869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Area of a Circle to Find a Missing Measure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999816"/>
            <a:ext cx="9218384" cy="16166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Find the diameter of a circle with an area of 915 square feet. Round to the nearest tenth, if necessary.</a:t>
            </a:r>
          </a:p>
        </p:txBody>
      </p:sp>
    </p:spTree>
    <p:extLst>
      <p:ext uri="{BB962C8B-B14F-4D97-AF65-F5344CB8AC3E}">
        <p14:creationId xmlns:p14="http://schemas.microsoft.com/office/powerpoint/2010/main" val="78101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Area of a Circle to Find a Missing Measure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999816"/>
            <a:ext cx="9218384" cy="21406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Find the diameter of a circle with an area of 915 square feet. Round to the nearest tenth, if necessary. </a:t>
            </a:r>
          </a:p>
          <a:p>
            <a:r>
              <a:rPr lang="en-IN" sz="2800" dirty="0">
                <a:solidFill>
                  <a:srgbClr val="FF0000"/>
                </a:solidFill>
              </a:rPr>
              <a:t>34.1</a:t>
            </a:r>
            <a:r>
              <a:rPr lang="en-IN" sz="2800" dirty="0"/>
              <a:t> </a:t>
            </a:r>
            <a:r>
              <a:rPr lang="en-IN" sz="2800" dirty="0">
                <a:solidFill>
                  <a:srgbClr val="FF0000"/>
                </a:solidFill>
              </a:rPr>
              <a:t>ft</a:t>
            </a:r>
            <a:endParaRPr lang="en-US" sz="2800" b="0" i="0" u="none" strike="noStrike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52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9218382" cy="14463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A </a:t>
            </a:r>
            <a:r>
              <a:rPr lang="en-IN" sz="2800" b="1" dirty="0">
                <a:solidFill>
                  <a:schemeClr val="tx1"/>
                </a:solidFill>
              </a:rPr>
              <a:t>sector</a:t>
            </a:r>
            <a:r>
              <a:rPr lang="en-IN" sz="2800" b="1" dirty="0"/>
              <a:t> </a:t>
            </a:r>
            <a:r>
              <a:rPr lang="en-IN" sz="2800" dirty="0"/>
              <a:t>is a region of a circle bounded by a central angle and its intercepted arc. The formula for the area of a sector is similar to the formula for arc length.</a:t>
            </a:r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Areas of Sectors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383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707846"/>
                <a:ext cx="6516279" cy="463131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Key Concept: </a:t>
                </a:r>
                <a:r>
                  <a:rPr lang="en-IN" sz="2800" b="1" dirty="0"/>
                  <a:t>Area of a Sector</a:t>
                </a:r>
              </a:p>
              <a:p>
                <a:r>
                  <a:rPr lang="en-IN" sz="2800" dirty="0"/>
                  <a:t>The ratio of the </a:t>
                </a:r>
                <a:r>
                  <a:rPr lang="en-IN" sz="2800" dirty="0">
                    <a:solidFill>
                      <a:srgbClr val="7C3ECE"/>
                    </a:solidFill>
                  </a:rPr>
                  <a:t>area </a:t>
                </a:r>
                <a:r>
                  <a:rPr lang="en-IN" sz="2800" i="1" dirty="0">
                    <a:solidFill>
                      <a:srgbClr val="7C3ECE"/>
                    </a:solidFill>
                  </a:rPr>
                  <a:t>A </a:t>
                </a:r>
                <a:r>
                  <a:rPr lang="en-IN" sz="2800" dirty="0">
                    <a:solidFill>
                      <a:srgbClr val="7C3ECE"/>
                    </a:solidFill>
                  </a:rPr>
                  <a:t>of a sector</a:t>
                </a:r>
                <a:r>
                  <a:rPr lang="en-IN" sz="2800" dirty="0"/>
                  <a:t> to the </a:t>
                </a:r>
                <a:r>
                  <a:rPr lang="en-IN" sz="2800" dirty="0">
                    <a:solidFill>
                      <a:srgbClr val="00B050"/>
                    </a:solidFill>
                  </a:rPr>
                  <a:t>area of the whole circle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p>
                      <m:sSupPr>
                        <m:ctrlPr>
                          <a:rPr lang="en-IN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IN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800" dirty="0"/>
                  <a:t>, is equal to the ratio of the </a:t>
                </a:r>
                <a:r>
                  <a:rPr lang="en-IN" sz="2800" dirty="0">
                    <a:solidFill>
                      <a:srgbClr val="0070C0"/>
                    </a:solidFill>
                  </a:rPr>
                  <a:t>degree measure of the intercepted arc </a:t>
                </a:r>
                <a:r>
                  <a:rPr lang="en-IN" sz="2800" i="1" dirty="0">
                    <a:solidFill>
                      <a:srgbClr val="0070C0"/>
                    </a:solidFill>
                  </a:rPr>
                  <a:t>x</a:t>
                </a:r>
                <a:r>
                  <a:rPr lang="en-IN" sz="2800" i="1" dirty="0"/>
                  <a:t> </a:t>
                </a:r>
                <a:r>
                  <a:rPr lang="en-IN" sz="2800" dirty="0"/>
                  <a:t>to 360°. </a:t>
                </a:r>
              </a:p>
              <a:p>
                <a:r>
                  <a:rPr lang="en-IN" sz="2800" dirty="0"/>
                  <a:t>Proportion: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C3EC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sSup>
                          <m:sSupPr>
                            <m:ctrlPr>
                              <a:rPr lang="en-I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IN" sz="2800" dirty="0"/>
                  <a:t> </a:t>
                </a:r>
              </a:p>
              <a:p>
                <a:r>
                  <a:rPr lang="en-IN" sz="2800" dirty="0"/>
                  <a:t>Equation: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C3EC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360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280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p>
                      <m:sSupPr>
                        <m:ctrlP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I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707846"/>
                <a:ext cx="6516279" cy="4631310"/>
              </a:xfrm>
              <a:prstGeom prst="rect">
                <a:avLst/>
              </a:prstGeom>
              <a:blipFill>
                <a:blip r:embed="rId2"/>
                <a:stretch>
                  <a:fillRect l="-1871" t="-1316" r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Areas of Sectors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ACA11-145A-4D87-902F-DCC27B9E1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79" y="2462212"/>
            <a:ext cx="16287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46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Area of a Sector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999816"/>
            <a:ext cx="6855327" cy="43085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GAMES</a:t>
            </a:r>
            <a:r>
              <a:rPr lang="en-IN" sz="2800" b="1" dirty="0"/>
              <a:t> Malaya is playing a game where she must track her progress using sectors of a circle and a circular game piece. The game piece has a diameter of 3.5 centimeters and is divided into 6 congruent sectors. What is the area of one sector to the nearest hundredth? </a:t>
            </a:r>
            <a:endParaRPr lang="en-IN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92756-C10F-4FFF-8454-4B4239A9B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70" y="2543051"/>
            <a:ext cx="1848108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62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Area of a Sector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999816"/>
                <a:ext cx="7461502" cy="216578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</a:rPr>
                  <a:t>Step 1 </a:t>
                </a:r>
                <a:r>
                  <a:rPr lang="en-IN" sz="2800" b="1" dirty="0">
                    <a:solidFill>
                      <a:schemeClr val="tx1"/>
                    </a:solidFill>
                  </a:rPr>
                  <a:t>Find the arc measure.</a:t>
                </a:r>
                <a:endParaRPr lang="en-IN" sz="2800" dirty="0"/>
              </a:p>
              <a:p>
                <a:r>
                  <a:rPr lang="en-IN" sz="2800" dirty="0"/>
                  <a:t>Because the game piece is equally divided into 6 pieces, each piece will have an arc measure of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b="0" i="0" u="none" strike="noStrike" baseline="0" dirty="0"/>
                  <a:t>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999816"/>
                <a:ext cx="7461502" cy="2165783"/>
              </a:xfrm>
              <a:prstGeom prst="rect">
                <a:avLst/>
              </a:prstGeom>
              <a:blipFill>
                <a:blip r:embed="rId2"/>
                <a:stretch>
                  <a:fillRect l="-1634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78A8B26-E4AF-49D5-956E-D449A87F8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70" y="2543051"/>
            <a:ext cx="1848108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98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26152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Area of a Sector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999817"/>
            <a:ext cx="4383060" cy="5892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Step 2 </a:t>
            </a:r>
            <a:r>
              <a:rPr lang="en-IN" sz="2800" b="1" dirty="0">
                <a:solidFill>
                  <a:schemeClr val="tx1"/>
                </a:solidFill>
              </a:rPr>
              <a:t>Find the area.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D53041AE-1C5E-43D9-B0A4-4E7A97904E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4666013"/>
                  </p:ext>
                </p:extLst>
              </p:nvPr>
            </p:nvGraphicFramePr>
            <p:xfrm>
              <a:off x="478507" y="2689901"/>
              <a:ext cx="6785322" cy="23042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74302">
                      <a:extLst>
                        <a:ext uri="{9D8B030D-6E8A-4147-A177-3AD203B41FA5}">
                          <a16:colId xmlns:a16="http://schemas.microsoft.com/office/drawing/2014/main" val="683472226"/>
                        </a:ext>
                      </a:extLst>
                    </a:gridCol>
                    <a:gridCol w="3411020">
                      <a:extLst>
                        <a:ext uri="{9D8B030D-6E8A-4147-A177-3AD203B41FA5}">
                          <a16:colId xmlns:a16="http://schemas.microsoft.com/office/drawing/2014/main" val="2990027886"/>
                        </a:ext>
                      </a:extLst>
                    </a:gridCol>
                  </a:tblGrid>
                  <a:tr h="3971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IN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sSup>
                                  <m:sSupPr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Area of a sector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20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0" u="none" strike="noStrike" kern="1200" baseline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2800" u="none" strike="noStrike" kern="1200" baseline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sSup>
                                  <m:sSupPr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1.75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1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60 and </a:t>
                          </a:r>
                          <a:r>
                            <a:rPr lang="en-US" sz="2800" b="0" i="1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= 1.75</a:t>
                          </a:r>
                          <a:endParaRPr lang="en-IN" sz="2800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6403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≈1.60</m:t>
                                </m:r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</a:t>
                          </a:r>
                          <a:endParaRPr lang="en-IN" sz="2800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2794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D53041AE-1C5E-43D9-B0A4-4E7A97904E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4666013"/>
                  </p:ext>
                </p:extLst>
              </p:nvPr>
            </p:nvGraphicFramePr>
            <p:xfrm>
              <a:off x="478507" y="2689901"/>
              <a:ext cx="6785322" cy="23042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74302">
                      <a:extLst>
                        <a:ext uri="{9D8B030D-6E8A-4147-A177-3AD203B41FA5}">
                          <a16:colId xmlns:a16="http://schemas.microsoft.com/office/drawing/2014/main" val="683472226"/>
                        </a:ext>
                      </a:extLst>
                    </a:gridCol>
                    <a:gridCol w="3411020">
                      <a:extLst>
                        <a:ext uri="{9D8B030D-6E8A-4147-A177-3AD203B41FA5}">
                          <a16:colId xmlns:a16="http://schemas.microsoft.com/office/drawing/2014/main" val="2990027886"/>
                        </a:ext>
                      </a:extLst>
                    </a:gridCol>
                  </a:tblGrid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803" r="-101083" b="-1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Area of a sector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20845"/>
                      </a:ext>
                    </a:extLst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803" r="-101083" b="-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1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60 and </a:t>
                          </a:r>
                          <a:r>
                            <a:rPr lang="en-US" sz="2800" b="0" i="1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= 1.75</a:t>
                          </a:r>
                          <a:endParaRPr lang="en-IN" sz="2800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64037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57647" r="-101083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</a:t>
                          </a:r>
                          <a:endParaRPr lang="en-IN" sz="2800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27949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70954A-BC90-41CD-9B65-088C3BDFAC01}"/>
              </a:ext>
            </a:extLst>
          </p:cNvPr>
          <p:cNvSpPr txBox="1">
            <a:spLocks/>
          </p:cNvSpPr>
          <p:nvPr/>
        </p:nvSpPr>
        <p:spPr>
          <a:xfrm>
            <a:off x="458163" y="5162543"/>
            <a:ext cx="7833082" cy="10533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So, the area of one sector of this game piece is about 1.60 square centimeters.</a:t>
            </a:r>
            <a:endParaRPr lang="en-IN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86950-9C6B-4207-A0CE-A40F40075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70" y="2543051"/>
            <a:ext cx="1848108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77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Area of a Sector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999816"/>
            <a:ext cx="7307391" cy="35174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b="1" dirty="0">
                <a:solidFill>
                  <a:schemeClr val="tx1"/>
                </a:solidFill>
              </a:rPr>
              <a:t>ART</a:t>
            </a:r>
            <a:r>
              <a:rPr lang="en-IN" sz="2800" b="1" dirty="0"/>
              <a:t> </a:t>
            </a:r>
            <a:r>
              <a:rPr lang="en-IN" sz="2800" dirty="0" err="1"/>
              <a:t>Jorrie</a:t>
            </a:r>
            <a:r>
              <a:rPr lang="en-IN" sz="2800" dirty="0"/>
              <a:t> is crafting a wall clock using paint and a set of battery-operated clock hands. The clock will have a diameter of 3 feet. What is the area of each sector to the nearest hundredth?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8792606-2FE6-4F54-9EE0-FB15F8CAA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13" y="2295525"/>
            <a:ext cx="2266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1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2" y="1332861"/>
            <a:ext cx="9246770" cy="2900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/>
            <a:r>
              <a:rPr lang="en-IN" sz="2800" b="1" dirty="0">
                <a:solidFill>
                  <a:schemeClr val="tx1"/>
                </a:solidFill>
                <a:latin typeface="Proxima Nova"/>
              </a:rPr>
              <a:t>4.</a:t>
            </a:r>
            <a:r>
              <a:rPr lang="en-IN" sz="2800" b="1" dirty="0"/>
              <a:t>  </a:t>
            </a:r>
            <a:r>
              <a:rPr lang="en-IN" sz="2800" dirty="0"/>
              <a:t>A circle has a circumference of 312 centimeters. What is the length of an arc of this circle if the arc has a measure of 90°?</a:t>
            </a:r>
          </a:p>
          <a:p>
            <a:pPr marL="534988" indent="-534988"/>
            <a:r>
              <a:rPr lang="en-IN" sz="2800" b="1" dirty="0">
                <a:solidFill>
                  <a:schemeClr val="tx1"/>
                </a:solidFill>
                <a:latin typeface="Proxima Nova"/>
              </a:rPr>
              <a:t>5.</a:t>
            </a:r>
            <a:r>
              <a:rPr lang="en-IN" sz="2800" b="1" dirty="0"/>
              <a:t>  </a:t>
            </a:r>
            <a:r>
              <a:rPr lang="en-IN" sz="2800" dirty="0"/>
              <a:t>An arc of a circle has a length of 10 feet and a measure of 45°. What is the circumference of the circle?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2670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Area of a Sector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999816"/>
                <a:ext cx="7338213" cy="375371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IN" sz="2800" b="1" dirty="0">
                    <a:solidFill>
                      <a:schemeClr val="tx1"/>
                    </a:solidFill>
                  </a:rPr>
                  <a:t>ART</a:t>
                </a:r>
                <a:r>
                  <a:rPr lang="en-IN" sz="2800" b="1" dirty="0"/>
                  <a:t> </a:t>
                </a:r>
                <a:r>
                  <a:rPr lang="en-IN" sz="2800" dirty="0" err="1"/>
                  <a:t>Jorrie</a:t>
                </a:r>
                <a:r>
                  <a:rPr lang="en-IN" sz="2800" dirty="0"/>
                  <a:t> is crafting a wall clock using paint and a set of battery-operated clock hands. The clock will have a diameter of 3 feet. What is the area of each sector to the nearest hundredth? </a:t>
                </a:r>
              </a:p>
              <a:p>
                <a:r>
                  <a:rPr lang="en-IN" sz="2800" i="1" dirty="0">
                    <a:solidFill>
                      <a:srgbClr val="FF0000"/>
                    </a:solidFill>
                  </a:rPr>
                  <a:t>A </a:t>
                </a:r>
                <a:r>
                  <a:rPr lang="en-IN" sz="2800" dirty="0">
                    <a:solidFill>
                      <a:srgbClr val="FF0000"/>
                    </a:solidFill>
                  </a:rPr>
                  <a:t>≈ 0.59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ft</m:t>
                        </m:r>
                      </m:e>
                      <m:sup>
                        <m:r>
                          <a:rPr lang="en-I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i="0" u="none" strike="noStrike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999816"/>
                <a:ext cx="7338213" cy="3753712"/>
              </a:xfrm>
              <a:prstGeom prst="rect">
                <a:avLst/>
              </a:prstGeom>
              <a:blipFill>
                <a:blip r:embed="rId3"/>
                <a:stretch>
                  <a:fillRect l="-1661" t="-1623" r="-21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4C54464-19F7-4CF7-B919-641618D22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13" y="2295525"/>
            <a:ext cx="2266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39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Area of a Sector to Find the 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999817"/>
            <a:ext cx="9259480" cy="14291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One sector of a circle has an area of 42 square feet and an arc measure of 45°. Find the area of the circle to the nearest square foot. </a:t>
            </a:r>
            <a:endParaRPr lang="en-I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57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Area of a Sector to Find the 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999817"/>
            <a:ext cx="9259480" cy="10824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Step 1 </a:t>
            </a:r>
            <a:r>
              <a:rPr lang="en-IN" sz="2800" b="1" dirty="0">
                <a:solidFill>
                  <a:schemeClr val="tx1"/>
                </a:solidFill>
              </a:rPr>
              <a:t>Find the radius. </a:t>
            </a:r>
            <a:endParaRPr lang="en-IN" sz="2800" dirty="0">
              <a:solidFill>
                <a:schemeClr val="tx1"/>
              </a:solidFill>
            </a:endParaRPr>
          </a:p>
          <a:p>
            <a:r>
              <a:rPr lang="en-IN" sz="2800" dirty="0"/>
              <a:t>Use the area of the sector to find the radius of the circle.</a:t>
            </a:r>
            <a:endParaRPr lang="en-IN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EE930FF4-FC5E-4C02-96EF-E6E83E6375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2428427"/>
                  </p:ext>
                </p:extLst>
              </p:nvPr>
            </p:nvGraphicFramePr>
            <p:xfrm>
              <a:off x="478507" y="3172784"/>
              <a:ext cx="7971226" cy="31469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58026">
                      <a:extLst>
                        <a:ext uri="{9D8B030D-6E8A-4147-A177-3AD203B41FA5}">
                          <a16:colId xmlns:a16="http://schemas.microsoft.com/office/drawing/2014/main" val="683472226"/>
                        </a:ext>
                      </a:extLst>
                    </a:gridCol>
                    <a:gridCol w="4013200">
                      <a:extLst>
                        <a:ext uri="{9D8B030D-6E8A-4147-A177-3AD203B41FA5}">
                          <a16:colId xmlns:a16="http://schemas.microsoft.com/office/drawing/2014/main" val="2990027886"/>
                        </a:ext>
                      </a:extLst>
                    </a:gridCol>
                  </a:tblGrid>
                  <a:tr h="3971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IN" sz="280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IN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sSup>
                                  <m:sSupPr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Area of a sector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76120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0" u="none" strike="noStrike" kern="1200" baseline="0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  <m:r>
                                  <a:rPr lang="en-US" sz="2800" u="none" strike="noStrike" kern="1200" baseline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°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sSup>
                                  <m:sSupPr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1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42 and </a:t>
                          </a:r>
                          <a:r>
                            <a:rPr lang="en-US" sz="2800" b="0" i="1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= 45</a:t>
                          </a:r>
                          <a:endParaRPr lang="en-IN" sz="2800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6403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42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360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45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π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 for 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IN" sz="2800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2794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EE930FF4-FC5E-4C02-96EF-E6E83E6375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2428427"/>
                  </p:ext>
                </p:extLst>
              </p:nvPr>
            </p:nvGraphicFramePr>
            <p:xfrm>
              <a:off x="478507" y="3172784"/>
              <a:ext cx="7971226" cy="31469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58026">
                      <a:extLst>
                        <a:ext uri="{9D8B030D-6E8A-4147-A177-3AD203B41FA5}">
                          <a16:colId xmlns:a16="http://schemas.microsoft.com/office/drawing/2014/main" val="683472226"/>
                        </a:ext>
                      </a:extLst>
                    </a:gridCol>
                    <a:gridCol w="4013200">
                      <a:extLst>
                        <a:ext uri="{9D8B030D-6E8A-4147-A177-3AD203B41FA5}">
                          <a16:colId xmlns:a16="http://schemas.microsoft.com/office/drawing/2014/main" val="2990027886"/>
                        </a:ext>
                      </a:extLst>
                    </a:gridCol>
                  </a:tblGrid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101385" b="-251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Area of a sector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76120845"/>
                      </a:ext>
                    </a:extLst>
                  </a:tr>
                  <a:tr h="901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324" r="-101385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1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42 and </a:t>
                          </a:r>
                          <a:r>
                            <a:rPr lang="en-US" sz="2800" b="0" i="1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= 45</a:t>
                          </a:r>
                          <a:endParaRPr lang="en-IN" sz="2800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640378"/>
                      </a:ext>
                    </a:extLst>
                  </a:tr>
                  <a:tr h="13521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2883" r="-101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 for 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IN" sz="2800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27949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3399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Area of a Sector to Find the 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999817"/>
            <a:ext cx="7862194" cy="10824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Step 2 </a:t>
            </a:r>
            <a:r>
              <a:rPr lang="en-IN" sz="2800" b="1" dirty="0">
                <a:solidFill>
                  <a:schemeClr val="tx1"/>
                </a:solidFill>
              </a:rPr>
              <a:t>Find the area. </a:t>
            </a:r>
            <a:endParaRPr lang="en-IN" sz="2800" dirty="0">
              <a:solidFill>
                <a:schemeClr val="tx1"/>
              </a:solidFill>
            </a:endParaRPr>
          </a:p>
          <a:p>
            <a:r>
              <a:rPr lang="en-IN" sz="2800" dirty="0"/>
              <a:t>Use the radius to calculate the area of the circle.</a:t>
            </a:r>
            <a:endParaRPr lang="en-IN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EE930FF4-FC5E-4C02-96EF-E6E83E6375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3390178"/>
                  </p:ext>
                </p:extLst>
              </p:nvPr>
            </p:nvGraphicFramePr>
            <p:xfrm>
              <a:off x="478507" y="3141962"/>
              <a:ext cx="7699722" cy="25857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80477">
                      <a:extLst>
                        <a:ext uri="{9D8B030D-6E8A-4147-A177-3AD203B41FA5}">
                          <a16:colId xmlns:a16="http://schemas.microsoft.com/office/drawing/2014/main" val="683472226"/>
                        </a:ext>
                      </a:extLst>
                    </a:gridCol>
                    <a:gridCol w="3719245">
                      <a:extLst>
                        <a:ext uri="{9D8B030D-6E8A-4147-A177-3AD203B41FA5}">
                          <a16:colId xmlns:a16="http://schemas.microsoft.com/office/drawing/2014/main" val="2990027886"/>
                        </a:ext>
                      </a:extLst>
                    </a:gridCol>
                  </a:tblGrid>
                  <a:tr h="3971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IN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sSup>
                                  <m:sSupPr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Area of a circle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20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0" u="none" strike="noStrike" kern="1200" baseline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2800" u="none" strike="noStrike" kern="1200" baseline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sSup>
                                  <m:sSupPr>
                                    <m:ctrlP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2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IN" sz="2800" i="1" smtClean="0">
                                                <a:solidFill>
                                                  <a:schemeClr val="accent3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accent3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42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accent3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sz="2800" b="0" i="1" smtClean="0">
                                                        <a:solidFill>
                                                          <a:schemeClr val="accent3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2800" b="0" i="1" smtClean="0">
                                                        <a:solidFill>
                                                          <a:schemeClr val="accent3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360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2800" b="0" i="1" smtClean="0">
                                                        <a:solidFill>
                                                          <a:schemeClr val="accent3">
                                                            <a:lumMod val="75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45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  <m:f>
                                              <m:fPr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accent3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accent3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800" b="0" i="0" smtClean="0">
                                                    <a:solidFill>
                                                      <a:schemeClr val="accent3">
                                                        <a:lumMod val="75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π</m:t>
                                                </m:r>
                                              </m:den>
                                            </m:f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en-IN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Substitute.</a:t>
                          </a:r>
                          <a:endParaRPr lang="en-IN" sz="2800" i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6403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   = 336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</a:t>
                          </a:r>
                          <a:endParaRPr lang="en-IN" sz="2800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2794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EE930FF4-FC5E-4C02-96EF-E6E83E6375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3390178"/>
                  </p:ext>
                </p:extLst>
              </p:nvPr>
            </p:nvGraphicFramePr>
            <p:xfrm>
              <a:off x="478507" y="3141962"/>
              <a:ext cx="7699722" cy="25857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80477">
                      <a:extLst>
                        <a:ext uri="{9D8B030D-6E8A-4147-A177-3AD203B41FA5}">
                          <a16:colId xmlns:a16="http://schemas.microsoft.com/office/drawing/2014/main" val="683472226"/>
                        </a:ext>
                      </a:extLst>
                    </a:gridCol>
                    <a:gridCol w="3719245">
                      <a:extLst>
                        <a:ext uri="{9D8B030D-6E8A-4147-A177-3AD203B41FA5}">
                          <a16:colId xmlns:a16="http://schemas.microsoft.com/office/drawing/2014/main" val="299002788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765" r="-93568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Area of a circle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120845"/>
                      </a:ext>
                    </a:extLst>
                  </a:tr>
                  <a:tr h="15494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7255" r="-93568" b="-443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Substitute.</a:t>
                          </a:r>
                          <a:endParaRPr lang="en-IN" sz="2800" i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64037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   = 336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</a:t>
                          </a:r>
                          <a:endParaRPr lang="en-IN" sz="2800" i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27949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4DE548-E8F8-41C5-8C8E-FB1AF4D0AAA0}"/>
              </a:ext>
            </a:extLst>
          </p:cNvPr>
          <p:cNvSpPr txBox="1">
            <a:spLocks/>
          </p:cNvSpPr>
          <p:nvPr/>
        </p:nvSpPr>
        <p:spPr>
          <a:xfrm>
            <a:off x="468437" y="5835721"/>
            <a:ext cx="6569361" cy="470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The area of the circle is 336 square feet.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62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Area of a Sector to Find the 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999816"/>
                <a:ext cx="9218384" cy="369206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IN" sz="2800" dirty="0"/>
                  <a:t>One sector of a circle has an area of 860 square inches and an arc measure of 60°. Zari found the area of the circle. Provide the justifications for her calculations.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IN" sz="28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360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800" i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860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360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800" i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999816"/>
                <a:ext cx="9218384" cy="3692068"/>
              </a:xfrm>
              <a:prstGeom prst="rect">
                <a:avLst/>
              </a:prstGeom>
              <a:blipFill>
                <a:blip r:embed="rId2"/>
                <a:stretch>
                  <a:fillRect l="-1322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571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Area of a Sector to Find the 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999816"/>
                <a:ext cx="9218384" cy="353795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860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i="0" smtClean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IN" sz="2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r>
                  <a:rPr lang="en-IN" sz="2800" dirty="0"/>
                  <a:t>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0">
                        <a:latin typeface="Cambria Math" panose="02040503050406030204" pitchFamily="18" charset="0"/>
                      </a:rPr>
                      <m:t>π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860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360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60</m:t>
                                        </m:r>
                                      </m:den>
                                    </m:f>
                                  </m:e>
                                </m:d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=5160 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999816"/>
                <a:ext cx="9218384" cy="35379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250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Area of a Sector to Find the 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999816"/>
                <a:ext cx="9218384" cy="369206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IN" sz="2800" dirty="0"/>
                  <a:t>One sector of a circle has an area of 860 square inches and an arc measure of 60°. Zari found the area of the circle. Provide the justifications for her calculations.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IN" sz="28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360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800" i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860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360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800" i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999816"/>
                <a:ext cx="9218384" cy="3692068"/>
              </a:xfrm>
              <a:prstGeom prst="rect">
                <a:avLst/>
              </a:prstGeom>
              <a:blipFill>
                <a:blip r:embed="rId3"/>
                <a:stretch>
                  <a:fillRect l="-1322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3C7E89-0B19-46CA-8630-E0F5F007A7C4}"/>
              </a:ext>
            </a:extLst>
          </p:cNvPr>
          <p:cNvSpPr txBox="1">
            <a:spLocks/>
          </p:cNvSpPr>
          <p:nvPr/>
        </p:nvSpPr>
        <p:spPr>
          <a:xfrm>
            <a:off x="3780503" y="4119476"/>
            <a:ext cx="2979506" cy="5449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>
                <a:solidFill>
                  <a:srgbClr val="FF0000"/>
                </a:solidFill>
              </a:rPr>
              <a:t>Area of a sector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DA12FE-CE87-400B-B103-59FE53B77340}"/>
              </a:ext>
            </a:extLst>
          </p:cNvPr>
          <p:cNvSpPr txBox="1">
            <a:spLocks/>
          </p:cNvSpPr>
          <p:nvPr/>
        </p:nvSpPr>
        <p:spPr>
          <a:xfrm>
            <a:off x="3778793" y="4888320"/>
            <a:ext cx="3433278" cy="5449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i="1" dirty="0">
                <a:solidFill>
                  <a:srgbClr val="FF0000"/>
                </a:solidFill>
              </a:rPr>
              <a:t>A </a:t>
            </a:r>
            <a:r>
              <a:rPr lang="en-IN" sz="2800" dirty="0">
                <a:solidFill>
                  <a:srgbClr val="FF0000"/>
                </a:solidFill>
              </a:rPr>
              <a:t>= 860 and </a:t>
            </a:r>
            <a:r>
              <a:rPr lang="en-IN" sz="2800" i="1" dirty="0">
                <a:solidFill>
                  <a:srgbClr val="FF0000"/>
                </a:solidFill>
              </a:rPr>
              <a:t>x </a:t>
            </a:r>
            <a:r>
              <a:rPr lang="en-IN" sz="2800" dirty="0">
                <a:solidFill>
                  <a:srgbClr val="FF0000"/>
                </a:solidFill>
              </a:rPr>
              <a:t>= 60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03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Area of a Sector to Find the 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999816"/>
                <a:ext cx="9218384" cy="353795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860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i="0" smtClean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IN" sz="2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r>
                  <a:rPr lang="en-IN" sz="2800" dirty="0"/>
                  <a:t>  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0">
                        <a:latin typeface="Cambria Math" panose="02040503050406030204" pitchFamily="18" charset="0"/>
                      </a:rPr>
                      <m:t>π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860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360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60</m:t>
                                        </m:r>
                                      </m:den>
                                    </m:f>
                                  </m:e>
                                </m:d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π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=5160 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999816"/>
                <a:ext cx="9218384" cy="35379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76B12D-470C-4DE0-B414-B0A6F7181039}"/>
              </a:ext>
            </a:extLst>
          </p:cNvPr>
          <p:cNvSpPr txBox="1">
            <a:spLocks/>
          </p:cNvSpPr>
          <p:nvPr/>
        </p:nvSpPr>
        <p:spPr>
          <a:xfrm>
            <a:off x="4102046" y="2443076"/>
            <a:ext cx="2138739" cy="5449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>
                <a:solidFill>
                  <a:srgbClr val="FF0000"/>
                </a:solidFill>
              </a:rPr>
              <a:t>Solve for </a:t>
            </a:r>
            <a:r>
              <a:rPr lang="en-IN" sz="2800" i="1" dirty="0">
                <a:solidFill>
                  <a:srgbClr val="FF0000"/>
                </a:solidFill>
              </a:rPr>
              <a:t>r</a:t>
            </a:r>
            <a:r>
              <a:rPr lang="en-IN" sz="2800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E0DCC5-C191-4F42-9835-5EFBD4BF6CBC}"/>
              </a:ext>
            </a:extLst>
          </p:cNvPr>
          <p:cNvSpPr txBox="1">
            <a:spLocks/>
          </p:cNvSpPr>
          <p:nvPr/>
        </p:nvSpPr>
        <p:spPr>
          <a:xfrm>
            <a:off x="4090061" y="3170826"/>
            <a:ext cx="2777448" cy="5449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>
                <a:solidFill>
                  <a:srgbClr val="FF0000"/>
                </a:solidFill>
              </a:rPr>
              <a:t>Area of a circle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F7DF4-4A46-4682-89EA-4F847598729E}"/>
              </a:ext>
            </a:extLst>
          </p:cNvPr>
          <p:cNvSpPr txBox="1">
            <a:spLocks/>
          </p:cNvSpPr>
          <p:nvPr/>
        </p:nvSpPr>
        <p:spPr>
          <a:xfrm>
            <a:off x="4098625" y="4217070"/>
            <a:ext cx="2059967" cy="5449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>
                <a:solidFill>
                  <a:srgbClr val="FF0000"/>
                </a:solidFill>
              </a:rPr>
              <a:t>Substitute.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986539-91C8-47E8-86FE-0004066C4051}"/>
              </a:ext>
            </a:extLst>
          </p:cNvPr>
          <p:cNvSpPr txBox="1">
            <a:spLocks/>
          </p:cNvSpPr>
          <p:nvPr/>
        </p:nvSpPr>
        <p:spPr>
          <a:xfrm>
            <a:off x="4096916" y="4914000"/>
            <a:ext cx="1239744" cy="5449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>
                <a:solidFill>
                  <a:srgbClr val="FF0000"/>
                </a:solidFill>
              </a:rPr>
              <a:t>Solve.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46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675372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Use the Area of a Sector to Find the Area of a Circle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3" y="1707846"/>
            <a:ext cx="8390512" cy="17160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A6B9"/>
                </a:solidFill>
              </a:rPr>
              <a:t>Talk About It! </a:t>
            </a:r>
          </a:p>
          <a:p>
            <a:r>
              <a:rPr lang="en-US" sz="2800" dirty="0"/>
              <a:t>Ask a partner to provide feedback on your work. Are there other ways to find the area of the circle?</a:t>
            </a:r>
          </a:p>
        </p:txBody>
      </p:sp>
    </p:spTree>
    <p:extLst>
      <p:ext uri="{BB962C8B-B14F-4D97-AF65-F5344CB8AC3E}">
        <p14:creationId xmlns:p14="http://schemas.microsoft.com/office/powerpoint/2010/main" val="2779812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Pause and Reflect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3" y="1707846"/>
            <a:ext cx="8390512" cy="1153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u="none" strike="noStrike" baseline="0" dirty="0"/>
              <a:t>Did you struggle with anything in this lesson? If so, how did you deal with it?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01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652" y="1332861"/>
                <a:ext cx="9246770" cy="397887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Answer each question.</a:t>
                </a:r>
                <a:endParaRPr lang="en-IN" sz="2800" dirty="0">
                  <a:solidFill>
                    <a:schemeClr val="tx1"/>
                  </a:solidFill>
                </a:endParaRPr>
              </a:p>
              <a:p>
                <a:pPr marL="534988" indent="-534988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1.</a:t>
                </a:r>
                <a:r>
                  <a:rPr lang="en-IN" sz="2800" b="1" dirty="0"/>
                  <a:t>  </a:t>
                </a:r>
                <a:r>
                  <a:rPr lang="en-IN" sz="2800" dirty="0"/>
                  <a:t>A circle has a diameter of 12 inches. What is the circumference of the circle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IN" sz="2800" dirty="0"/>
                  <a:t>?</a:t>
                </a:r>
              </a:p>
              <a:p>
                <a:pPr marL="534988" indent="-534988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2.</a:t>
                </a:r>
                <a:r>
                  <a:rPr lang="en-IN" sz="2800" b="1" dirty="0">
                    <a:latin typeface="Proxima Nova"/>
                  </a:rPr>
                  <a:t>  </a:t>
                </a:r>
                <a:r>
                  <a:rPr lang="en-IN" sz="2800" dirty="0"/>
                  <a:t>A circle has a circumference of 15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IN" sz="2800" dirty="0"/>
                  <a:t> feet. Find the length of its diameter.</a:t>
                </a:r>
              </a:p>
              <a:p>
                <a:pPr marL="534988" indent="-534988"/>
                <a:r>
                  <a:rPr lang="en-IN" sz="2800" b="1" dirty="0">
                    <a:solidFill>
                      <a:schemeClr val="tx1"/>
                    </a:solidFill>
                    <a:latin typeface="Proxima Nova"/>
                  </a:rPr>
                  <a:t>3.</a:t>
                </a:r>
                <a:r>
                  <a:rPr lang="en-IN" sz="2800" b="1" dirty="0"/>
                  <a:t>  </a:t>
                </a:r>
                <a:r>
                  <a:rPr lang="en-IN" sz="2800" dirty="0"/>
                  <a:t>The diameter of a circle is 25 meters. Find the length of an arc of the circle with a central angle of 180°. Round to the nearest meter.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52" y="1332861"/>
                <a:ext cx="9246770" cy="3978877"/>
              </a:xfrm>
              <a:prstGeom prst="rect">
                <a:avLst/>
              </a:prstGeom>
              <a:blipFill>
                <a:blip r:embed="rId3"/>
                <a:stretch>
                  <a:fillRect l="-1318" t="-1687" b="-3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13C0B3-8254-460E-8E14-61C22C3FEE2F}"/>
                  </a:ext>
                </a:extLst>
              </p:cNvPr>
              <p:cNvSpPr txBox="1"/>
              <p:nvPr/>
            </p:nvSpPr>
            <p:spPr>
              <a:xfrm>
                <a:off x="7591887" y="2356445"/>
                <a:ext cx="22971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0" u="none" strike="noStrike" baseline="0" dirty="0">
                    <a:solidFill>
                      <a:srgbClr val="FF0000"/>
                    </a:solidFill>
                    <a:latin typeface="Proxima Nova"/>
                  </a:rPr>
                  <a:t>12</a:t>
                </a:r>
                <a14:m>
                  <m:oMath xmlns:m="http://schemas.openxmlformats.org/officeDocument/2006/math">
                    <m:r>
                      <a:rPr lang="en-IN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</m:oMath>
                </a14:m>
                <a:r>
                  <a:rPr lang="en-US" sz="2800" b="1" i="0" u="none" strike="noStrike" baseline="0" dirty="0">
                    <a:solidFill>
                      <a:srgbClr val="FF0000"/>
                    </a:solidFill>
                    <a:latin typeface="Proxima Nova"/>
                  </a:rPr>
                  <a:t> in.</a:t>
                </a:r>
                <a:endParaRPr lang="en-US" sz="2800" b="1" dirty="0">
                  <a:solidFill>
                    <a:srgbClr val="FF0000"/>
                  </a:solidFill>
                  <a:latin typeface="Proxima Nova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13C0B3-8254-460E-8E14-61C22C3FE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887" y="2356445"/>
                <a:ext cx="2297179" cy="523220"/>
              </a:xfrm>
              <a:prstGeom prst="rect">
                <a:avLst/>
              </a:prstGeom>
              <a:blipFill>
                <a:blip r:embed="rId4"/>
                <a:stretch>
                  <a:fillRect l="-5305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CB17959-FB27-45F9-8EFF-D305C4ED2739}"/>
              </a:ext>
            </a:extLst>
          </p:cNvPr>
          <p:cNvSpPr txBox="1"/>
          <p:nvPr/>
        </p:nvSpPr>
        <p:spPr>
          <a:xfrm>
            <a:off x="4595650" y="3354938"/>
            <a:ext cx="126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Proxima Nova"/>
              </a:rPr>
              <a:t>15 ft</a:t>
            </a:r>
            <a:endParaRPr lang="en-US" sz="2800" b="1" dirty="0">
              <a:solidFill>
                <a:srgbClr val="FF0000"/>
              </a:solidFill>
              <a:latin typeface="Proxima Nov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ED2692-1240-45BD-BEED-4276450F47F3}"/>
              </a:ext>
            </a:extLst>
          </p:cNvPr>
          <p:cNvSpPr txBox="1"/>
          <p:nvPr/>
        </p:nvSpPr>
        <p:spPr>
          <a:xfrm>
            <a:off x="5679384" y="4799977"/>
            <a:ext cx="126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Proxima Nova"/>
              </a:rPr>
              <a:t>39 m</a:t>
            </a:r>
            <a:endParaRPr lang="en-US" sz="2800" b="1" dirty="0">
              <a:solidFill>
                <a:srgbClr val="FF0000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5463392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249206" cy="3521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Answer each question. Round to the nearest tenth, if necessary. </a:t>
            </a:r>
            <a:endParaRPr lang="en-IN" sz="2800" dirty="0">
              <a:solidFill>
                <a:schemeClr val="tx1"/>
              </a:solidFill>
            </a:endParaRPr>
          </a:p>
          <a:p>
            <a:pPr marL="534988" indent="-534988"/>
            <a:r>
              <a:rPr lang="en-IN" sz="2800" b="1" dirty="0">
                <a:solidFill>
                  <a:schemeClr val="tx1"/>
                </a:solidFill>
              </a:rPr>
              <a:t>1.</a:t>
            </a:r>
            <a:r>
              <a:rPr lang="en-IN" sz="2800" b="1" dirty="0"/>
              <a:t>  </a:t>
            </a:r>
            <a:r>
              <a:rPr lang="en-IN" sz="2800" dirty="0"/>
              <a:t>Circle </a:t>
            </a:r>
            <a:r>
              <a:rPr lang="en-IN" sz="2800" i="1" dirty="0"/>
              <a:t>O </a:t>
            </a:r>
            <a:r>
              <a:rPr lang="en-IN" sz="2800" dirty="0"/>
              <a:t>has a radius of 16 inches. Sector </a:t>
            </a:r>
            <a:r>
              <a:rPr lang="en-IN" sz="2800" i="1" dirty="0"/>
              <a:t>AOB </a:t>
            </a:r>
            <a:r>
              <a:rPr lang="en-IN" sz="2800" dirty="0"/>
              <a:t>of this circle has a central angle of 45°. What is the area of sector </a:t>
            </a:r>
            <a:r>
              <a:rPr lang="en-IN" sz="2800" i="1" dirty="0"/>
              <a:t>AOB</a:t>
            </a:r>
            <a:r>
              <a:rPr lang="en-IN" sz="2800" dirty="0"/>
              <a:t>? </a:t>
            </a:r>
          </a:p>
          <a:p>
            <a:pPr marL="534988" indent="-534988"/>
            <a:r>
              <a:rPr lang="en-IN" sz="2800" b="1" dirty="0">
                <a:solidFill>
                  <a:schemeClr val="tx1"/>
                </a:solidFill>
              </a:rPr>
              <a:t>2.</a:t>
            </a:r>
            <a:r>
              <a:rPr lang="en-IN" sz="2800" b="1" dirty="0"/>
              <a:t>  </a:t>
            </a:r>
            <a:r>
              <a:rPr lang="en-IN" sz="2800" dirty="0"/>
              <a:t>A </a:t>
            </a:r>
            <a:r>
              <a:rPr lang="en-IN" sz="2800" dirty="0" err="1"/>
              <a:t>semicircular</a:t>
            </a:r>
            <a:r>
              <a:rPr lang="en-IN" sz="2800" dirty="0"/>
              <a:t> sector of circle </a:t>
            </a:r>
            <a:r>
              <a:rPr lang="en-IN" sz="2800" i="1" dirty="0"/>
              <a:t>P </a:t>
            </a:r>
            <a:r>
              <a:rPr lang="en-IN" sz="2800" dirty="0"/>
              <a:t>has an area of 225 square feet. What is the area of circle </a:t>
            </a:r>
            <a:r>
              <a:rPr lang="en-IN" sz="2800" i="1" dirty="0"/>
              <a:t>P</a:t>
            </a:r>
            <a:r>
              <a:rPr lang="en-IN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1627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249206" cy="28847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/>
            <a:r>
              <a:rPr lang="en-IN" sz="2800" b="1" dirty="0">
                <a:solidFill>
                  <a:schemeClr val="tx1"/>
                </a:solidFill>
              </a:rPr>
              <a:t>3.</a:t>
            </a:r>
            <a:r>
              <a:rPr lang="en-IN" sz="2800" b="1" dirty="0"/>
              <a:t>  </a:t>
            </a:r>
            <a:r>
              <a:rPr lang="en-IN" sz="2800" dirty="0"/>
              <a:t>Circle </a:t>
            </a:r>
            <a:r>
              <a:rPr lang="en-IN" sz="2800" i="1" dirty="0"/>
              <a:t>T </a:t>
            </a:r>
            <a:r>
              <a:rPr lang="en-IN" sz="2800" dirty="0"/>
              <a:t>has a diameter of 28 meters. Sector </a:t>
            </a:r>
            <a:r>
              <a:rPr lang="en-IN" sz="2800" i="1" dirty="0"/>
              <a:t>STP </a:t>
            </a:r>
            <a:r>
              <a:rPr lang="en-IN" sz="2800" dirty="0"/>
              <a:t>of this circle has a central angle of 90°. What is the area of sector </a:t>
            </a:r>
            <a:r>
              <a:rPr lang="en-IN" sz="2800" i="1" dirty="0"/>
              <a:t>STP</a:t>
            </a:r>
            <a:r>
              <a:rPr lang="en-IN" sz="2800" dirty="0"/>
              <a:t>? </a:t>
            </a:r>
          </a:p>
          <a:p>
            <a:pPr marL="534988" indent="-534988"/>
            <a:r>
              <a:rPr lang="en-IN" sz="2800" b="1" dirty="0">
                <a:solidFill>
                  <a:schemeClr val="tx1"/>
                </a:solidFill>
              </a:rPr>
              <a:t>4.</a:t>
            </a:r>
            <a:r>
              <a:rPr lang="en-IN" sz="2800" b="1" dirty="0"/>
              <a:t>  </a:t>
            </a:r>
            <a:r>
              <a:rPr lang="en-IN" sz="2800" dirty="0"/>
              <a:t>Sector </a:t>
            </a:r>
            <a:r>
              <a:rPr lang="en-IN" sz="2800" i="1" dirty="0"/>
              <a:t>SWP </a:t>
            </a:r>
            <a:r>
              <a:rPr lang="en-IN" sz="2800" dirty="0"/>
              <a:t>of circle </a:t>
            </a:r>
            <a:r>
              <a:rPr lang="en-IN" sz="2800" i="1" dirty="0"/>
              <a:t>W </a:t>
            </a:r>
            <a:r>
              <a:rPr lang="en-IN" sz="2800" dirty="0"/>
              <a:t>has a central angle of 270° and an area of 60 square </a:t>
            </a:r>
            <a:r>
              <a:rPr lang="en-IN" sz="2800" dirty="0" err="1"/>
              <a:t>centimeters</a:t>
            </a:r>
            <a:r>
              <a:rPr lang="en-IN" sz="2800" dirty="0"/>
              <a:t>. What is the area of circle </a:t>
            </a:r>
            <a:r>
              <a:rPr lang="en-IN" sz="2800" i="1" dirty="0"/>
              <a:t>W</a:t>
            </a:r>
            <a:r>
              <a:rPr lang="en-IN" sz="2800" dirty="0"/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5469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249206" cy="34292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Answer each question. Round to the nearest tenth, if necessary. </a:t>
            </a:r>
            <a:endParaRPr lang="en-IN" sz="2800" dirty="0">
              <a:solidFill>
                <a:schemeClr val="tx1"/>
              </a:solidFill>
            </a:endParaRPr>
          </a:p>
          <a:p>
            <a:pPr marL="534988" indent="-534988"/>
            <a:r>
              <a:rPr lang="en-IN" sz="2800" b="1" dirty="0">
                <a:solidFill>
                  <a:schemeClr val="tx1"/>
                </a:solidFill>
              </a:rPr>
              <a:t>1.</a:t>
            </a:r>
            <a:r>
              <a:rPr lang="en-IN" sz="2800" b="1" dirty="0"/>
              <a:t>  </a:t>
            </a:r>
            <a:r>
              <a:rPr lang="en-IN" sz="2800" dirty="0"/>
              <a:t>Circle </a:t>
            </a:r>
            <a:r>
              <a:rPr lang="en-IN" sz="2800" i="1" dirty="0"/>
              <a:t>O </a:t>
            </a:r>
            <a:r>
              <a:rPr lang="en-IN" sz="2800" dirty="0"/>
              <a:t>has a radius of 16 inches. Sector </a:t>
            </a:r>
            <a:r>
              <a:rPr lang="en-IN" sz="2800" i="1" dirty="0"/>
              <a:t>AOB </a:t>
            </a:r>
            <a:r>
              <a:rPr lang="en-IN" sz="2800" dirty="0"/>
              <a:t>of this circle has a central angle of 45°. What is the area of sector </a:t>
            </a:r>
            <a:r>
              <a:rPr lang="en-IN" sz="2800" i="1" dirty="0"/>
              <a:t>AOB</a:t>
            </a:r>
            <a:r>
              <a:rPr lang="en-IN" sz="2800" dirty="0"/>
              <a:t>? </a:t>
            </a:r>
          </a:p>
          <a:p>
            <a:pPr marL="534988" indent="-534988"/>
            <a:r>
              <a:rPr lang="en-IN" sz="2800" b="1" dirty="0">
                <a:solidFill>
                  <a:schemeClr val="tx1"/>
                </a:solidFill>
              </a:rPr>
              <a:t>2.</a:t>
            </a:r>
            <a:r>
              <a:rPr lang="en-IN" sz="2800" b="1" dirty="0"/>
              <a:t>  </a:t>
            </a:r>
            <a:r>
              <a:rPr lang="en-IN" sz="2800" dirty="0"/>
              <a:t>A </a:t>
            </a:r>
            <a:r>
              <a:rPr lang="en-IN" sz="2800" dirty="0" err="1"/>
              <a:t>semicircular</a:t>
            </a:r>
            <a:r>
              <a:rPr lang="en-IN" sz="2800" dirty="0"/>
              <a:t> sector of circle </a:t>
            </a:r>
            <a:r>
              <a:rPr lang="en-IN" sz="2800" i="1" dirty="0"/>
              <a:t>P </a:t>
            </a:r>
            <a:r>
              <a:rPr lang="en-IN" sz="2800" dirty="0"/>
              <a:t>has an area of 225 square feet. What is the area of circle </a:t>
            </a:r>
            <a:r>
              <a:rPr lang="en-IN" sz="2800" i="1" dirty="0"/>
              <a:t>P</a:t>
            </a:r>
            <a:r>
              <a:rPr lang="en-IN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F2298D-2A8A-4A12-9D4A-7E6B3DC96C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6737" y="3607121"/>
                <a:ext cx="1665648" cy="47347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0" i="0" u="none" strike="noStrike" baseline="0" dirty="0">
                    <a:solidFill>
                      <a:srgbClr val="ED2126"/>
                    </a:solidFill>
                  </a:rPr>
                  <a:t>100.5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e>
                      <m:sup>
                        <m:r>
                          <a:rPr lang="en-US" sz="28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AF2298D-2A8A-4A12-9D4A-7E6B3DC96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737" y="3607121"/>
                <a:ext cx="1665648" cy="473473"/>
              </a:xfrm>
              <a:prstGeom prst="rect">
                <a:avLst/>
              </a:prstGeom>
              <a:blipFill>
                <a:blip r:embed="rId3"/>
                <a:stretch>
                  <a:fillRect l="-7692" t="-14286" b="-467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234A31A-8C9E-44B6-A788-4C3D03E587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95551" y="4590702"/>
                <a:ext cx="1360773" cy="48577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0" i="0" u="none" strike="noStrike" baseline="0" dirty="0">
                    <a:solidFill>
                      <a:srgbClr val="ED2126"/>
                    </a:solidFill>
                  </a:rPr>
                  <a:t>450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ft</m:t>
                        </m:r>
                      </m:e>
                      <m:sup>
                        <m:r>
                          <a:rPr lang="en-US" sz="28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234A31A-8C9E-44B6-A788-4C3D03E58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51" y="4590702"/>
                <a:ext cx="1360773" cy="485778"/>
              </a:xfrm>
              <a:prstGeom prst="rect">
                <a:avLst/>
              </a:prstGeom>
              <a:blipFill>
                <a:blip r:embed="rId4"/>
                <a:stretch>
                  <a:fillRect l="-9417" t="-12500" b="-412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036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249206" cy="28847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/>
            <a:r>
              <a:rPr lang="en-IN" sz="2800" b="1" dirty="0">
                <a:solidFill>
                  <a:schemeClr val="tx1"/>
                </a:solidFill>
              </a:rPr>
              <a:t>3.</a:t>
            </a:r>
            <a:r>
              <a:rPr lang="en-IN" sz="2800" b="1" dirty="0"/>
              <a:t>  </a:t>
            </a:r>
            <a:r>
              <a:rPr lang="en-IN" sz="2800" dirty="0"/>
              <a:t>Circle </a:t>
            </a:r>
            <a:r>
              <a:rPr lang="en-IN" sz="2800" i="1" dirty="0"/>
              <a:t>T </a:t>
            </a:r>
            <a:r>
              <a:rPr lang="en-IN" sz="2800" dirty="0"/>
              <a:t>has a diameter of 28 meters. Sector </a:t>
            </a:r>
            <a:r>
              <a:rPr lang="en-IN" sz="2800" i="1" dirty="0"/>
              <a:t>STP </a:t>
            </a:r>
            <a:r>
              <a:rPr lang="en-IN" sz="2800" dirty="0"/>
              <a:t>of this circle has a central angle of 90°. What is the area of sector </a:t>
            </a:r>
            <a:r>
              <a:rPr lang="en-IN" sz="2800" i="1" dirty="0"/>
              <a:t>STP</a:t>
            </a:r>
            <a:r>
              <a:rPr lang="en-IN" sz="2800" dirty="0"/>
              <a:t>? </a:t>
            </a:r>
          </a:p>
          <a:p>
            <a:pPr marL="534988" indent="-534988"/>
            <a:r>
              <a:rPr lang="en-IN" sz="2800" b="1" dirty="0">
                <a:solidFill>
                  <a:schemeClr val="tx1"/>
                </a:solidFill>
              </a:rPr>
              <a:t>4.</a:t>
            </a:r>
            <a:r>
              <a:rPr lang="en-IN" sz="2800" b="1" dirty="0"/>
              <a:t>  </a:t>
            </a:r>
            <a:r>
              <a:rPr lang="en-IN" sz="2800" dirty="0"/>
              <a:t>Sector </a:t>
            </a:r>
            <a:r>
              <a:rPr lang="en-IN" sz="2800" i="1" dirty="0"/>
              <a:t>SWP </a:t>
            </a:r>
            <a:r>
              <a:rPr lang="en-IN" sz="2800" dirty="0"/>
              <a:t>of circle </a:t>
            </a:r>
            <a:r>
              <a:rPr lang="en-IN" sz="2800" i="1" dirty="0"/>
              <a:t>W </a:t>
            </a:r>
            <a:r>
              <a:rPr lang="en-IN" sz="2800" dirty="0"/>
              <a:t>has a central angle of 270° and an area of 60 square </a:t>
            </a:r>
            <a:r>
              <a:rPr lang="en-US" sz="2800" dirty="0"/>
              <a:t>centimeters</a:t>
            </a:r>
            <a:r>
              <a:rPr lang="en-IN" sz="2800" dirty="0"/>
              <a:t>. What is the area of circle </a:t>
            </a:r>
            <a:r>
              <a:rPr lang="en-IN" sz="2800" i="1" dirty="0"/>
              <a:t>W</a:t>
            </a:r>
            <a:r>
              <a:rPr lang="en-IN" sz="2800" dirty="0"/>
              <a:t>?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F8103E4-720F-41F6-80F3-694AA7F2D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6327" y="2569435"/>
                <a:ext cx="1665648" cy="47347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0" i="0" u="none" strike="noStrike" baseline="0" dirty="0">
                    <a:solidFill>
                      <a:srgbClr val="ED2126"/>
                    </a:solidFill>
                  </a:rPr>
                  <a:t>153.9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F8103E4-720F-41F6-80F3-694AA7F2D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27" y="2569435"/>
                <a:ext cx="1665648" cy="473473"/>
              </a:xfrm>
              <a:prstGeom prst="rect">
                <a:avLst/>
              </a:prstGeom>
              <a:blipFill>
                <a:blip r:embed="rId3"/>
                <a:stretch>
                  <a:fillRect l="-7692" t="-12821" b="-448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8D20F7-833E-4919-9E8E-C5CB6BDE03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66029" y="4005081"/>
                <a:ext cx="1504614" cy="48577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0" i="0" u="none" strike="noStrike" baseline="0" dirty="0">
                    <a:solidFill>
                      <a:srgbClr val="ED2126"/>
                    </a:solidFill>
                  </a:rPr>
                  <a:t>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800" b="0" i="1" u="none" strike="noStrike" baseline="0" smtClean="0">
                            <a:solidFill>
                              <a:srgbClr val="ED21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8D20F7-833E-4919-9E8E-C5CB6BDE0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29" y="4005081"/>
                <a:ext cx="1504614" cy="485778"/>
              </a:xfrm>
              <a:prstGeom prst="rect">
                <a:avLst/>
              </a:prstGeom>
              <a:blipFill>
                <a:blip r:embed="rId4"/>
                <a:stretch>
                  <a:fillRect l="-8502" t="-12500" b="-412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04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2" y="1332862"/>
            <a:ext cx="9246770" cy="2930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/>
            <a:r>
              <a:rPr lang="en-IN" sz="2800" b="1" dirty="0">
                <a:solidFill>
                  <a:schemeClr val="tx1"/>
                </a:solidFill>
                <a:latin typeface="Proxima Nova"/>
              </a:rPr>
              <a:t>4.</a:t>
            </a:r>
            <a:r>
              <a:rPr lang="en-IN" sz="2800" b="1" dirty="0"/>
              <a:t>  </a:t>
            </a:r>
            <a:r>
              <a:rPr lang="en-IN" sz="2800" dirty="0"/>
              <a:t>A circle has a circumference of 312 centimeters. What is the length of an arc of this circle if the arc has a measure of 90°?</a:t>
            </a:r>
          </a:p>
          <a:p>
            <a:pPr marL="534988" indent="-534988"/>
            <a:r>
              <a:rPr lang="en-IN" sz="2800" b="1" dirty="0">
                <a:solidFill>
                  <a:schemeClr val="tx1"/>
                </a:solidFill>
                <a:latin typeface="Proxima Nova"/>
              </a:rPr>
              <a:t>5.</a:t>
            </a:r>
            <a:r>
              <a:rPr lang="en-IN" sz="2800" b="1" dirty="0"/>
              <a:t>  </a:t>
            </a:r>
            <a:r>
              <a:rPr lang="en-IN" sz="2800" dirty="0"/>
              <a:t>An arc of a circle has a length of 10 feet and a measure of 45°. What is the circumference of the circle?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5AD4E-4EDD-453C-BA25-F5D8DA3F9467}"/>
              </a:ext>
            </a:extLst>
          </p:cNvPr>
          <p:cNvSpPr txBox="1"/>
          <p:nvPr/>
        </p:nvSpPr>
        <p:spPr>
          <a:xfrm>
            <a:off x="3733894" y="2179601"/>
            <a:ext cx="154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roxima Nova"/>
              </a:rPr>
              <a:t>78 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BF751-7D7F-4DB1-BDD3-2C26A359C717}"/>
              </a:ext>
            </a:extLst>
          </p:cNvPr>
          <p:cNvSpPr txBox="1"/>
          <p:nvPr/>
        </p:nvSpPr>
        <p:spPr>
          <a:xfrm>
            <a:off x="2232162" y="3636813"/>
            <a:ext cx="134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roxima Nova"/>
              </a:rPr>
              <a:t>80 ft</a:t>
            </a:r>
          </a:p>
        </p:txBody>
      </p:sp>
    </p:spTree>
    <p:extLst>
      <p:ext uri="{BB962C8B-B14F-4D97-AF65-F5344CB8AC3E}">
        <p14:creationId xmlns:p14="http://schemas.microsoft.com/office/powerpoint/2010/main" val="156086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MA.912.GR.4.4</a:t>
            </a:r>
          </a:p>
          <a:p>
            <a:r>
              <a:rPr lang="en-IN" sz="2800" dirty="0">
                <a:solidFill>
                  <a:schemeClr val="tx2"/>
                </a:solidFill>
              </a:rPr>
              <a:t>Solve mathematical and real-world problems involving the area of two-dimensional figures.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b="1" dirty="0"/>
              <a:t>MA.912.GR.6.4</a:t>
            </a:r>
          </a:p>
          <a:p>
            <a:r>
              <a:rPr lang="en-US" sz="2800" dirty="0">
                <a:solidFill>
                  <a:schemeClr val="tx2"/>
                </a:solidFill>
              </a:rPr>
              <a:t>Solve mathematical and real-world problems involving the arc length and area of a sector in a given circle.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2"/>
            <a:ext cx="5781701" cy="81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Florida’s B.E.S.T. Standards for Mathematics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7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MA.K12.MTR.3.1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Complete tasks with mathematical fluency.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62285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209228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 dirty="0">
                <a:solidFill>
                  <a:srgbClr val="221E1F"/>
                </a:solidFill>
              </a:rPr>
              <a:t>Content Objective</a:t>
            </a:r>
          </a:p>
          <a:p>
            <a:r>
              <a:rPr lang="en-IN" sz="2800" dirty="0"/>
              <a:t>Students find areas of circles and sectors.</a:t>
            </a:r>
          </a:p>
          <a:p>
            <a:endParaRPr lang="en-US" sz="2800" dirty="0"/>
          </a:p>
          <a:p>
            <a:r>
              <a:rPr lang="en-US" sz="2800" b="1" i="0" u="none" strike="noStrike" baseline="0" dirty="0">
                <a:solidFill>
                  <a:srgbClr val="221E1F"/>
                </a:solidFill>
              </a:rPr>
              <a:t>Language </a:t>
            </a:r>
            <a:r>
              <a:rPr lang="en-US" sz="2800" b="1" dirty="0">
                <a:solidFill>
                  <a:srgbClr val="221E1F"/>
                </a:solidFill>
              </a:rPr>
              <a:t>Objectives</a:t>
            </a:r>
            <a:endParaRPr lang="en-US" sz="2800" b="0" i="0" u="none" strike="noStrike" baseline="0" dirty="0">
              <a:latin typeface="Proxima Nova Cond" panose="02000506030000020004" pitchFamily="50" charset="0"/>
            </a:endParaRPr>
          </a:p>
          <a:p>
            <a:pPr marL="291600" indent="-291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2800" dirty="0"/>
              <a:t>Students use </a:t>
            </a:r>
            <a:r>
              <a:rPr lang="en-IN" sz="2800" i="1" dirty="0"/>
              <a:t>so </a:t>
            </a:r>
            <a:r>
              <a:rPr lang="en-IN" sz="2800" dirty="0"/>
              <a:t>and </a:t>
            </a:r>
            <a:r>
              <a:rPr lang="en-IN" sz="2800" i="1" dirty="0"/>
              <a:t>because </a:t>
            </a:r>
            <a:r>
              <a:rPr lang="en-IN" sz="2800" dirty="0"/>
              <a:t>to explain how to find areas of circles and sectors. </a:t>
            </a:r>
          </a:p>
          <a:p>
            <a:pPr marL="291600" indent="-291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N" sz="2800" dirty="0"/>
              <a:t>To optimize output, students participate in MLR1: Stronger and Clearer Each Time.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Lesson Objectives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707845"/>
                <a:ext cx="7173826" cy="187783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dirty="0"/>
                  <a:t>The formula for the circumference </a:t>
                </a:r>
                <a:r>
                  <a:rPr lang="en-IN" sz="2800" i="1" dirty="0"/>
                  <a:t>C </a:t>
                </a:r>
                <a:r>
                  <a:rPr lang="en-IN" sz="2800" dirty="0"/>
                  <a:t>of a circle with radius </a:t>
                </a:r>
                <a:r>
                  <a:rPr lang="en-IN" sz="2800" i="1" dirty="0"/>
                  <a:t>r </a:t>
                </a:r>
                <a:r>
                  <a:rPr lang="en-IN" sz="2800" dirty="0"/>
                  <a:t>is given by </a:t>
                </a:r>
                <a:r>
                  <a:rPr lang="en-IN" sz="2800" i="1" dirty="0"/>
                  <a:t>C </a:t>
                </a:r>
                <a:r>
                  <a:rPr lang="en-IN" sz="2800" dirty="0"/>
                  <a:t>=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IN" sz="2800" i="1" dirty="0"/>
                  <a:t>r</a:t>
                </a:r>
                <a:r>
                  <a:rPr lang="en-IN" sz="2800" dirty="0"/>
                  <a:t>. You can use this formula to develop the formula for the area of a circle.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707845"/>
                <a:ext cx="7173826" cy="1877836"/>
              </a:xfrm>
              <a:prstGeom prst="rect">
                <a:avLst/>
              </a:prstGeom>
              <a:blipFill>
                <a:blip r:embed="rId2"/>
                <a:stretch>
                  <a:fillRect l="-1699" t="-3247" r="-680" b="-4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Areas of Circles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71B34-5F36-45F1-8705-EAFD7BA97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08" y="1931220"/>
            <a:ext cx="1938338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4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f43c451fa7c9b1a0f1bc467c75d0bc7e8ac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29446D-415C-4087-B8EC-08DBCDA5881A}">
  <ds:schemaRefs>
    <ds:schemaRef ds:uri="http://purl.org/dc/elements/1.1/"/>
    <ds:schemaRef ds:uri="http://schemas.microsoft.com/office/2006/metadata/properties"/>
    <ds:schemaRef ds:uri="http://purl.org/dc/terms/"/>
    <ds:schemaRef ds:uri="9450ef5d-1a70-432a-a187-b784c13ee2c7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ebb11a2-b469-44b8-8bf8-081d58bb647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1460D9-36C4-43C9-888E-0876A7775C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53C864-BDA7-408D-886C-721CEE91E6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5563</TotalTime>
  <Words>2244</Words>
  <Application>Microsoft Office PowerPoint</Application>
  <PresentationFormat>Widescreen</PresentationFormat>
  <Paragraphs>245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Cambria Math</vt:lpstr>
      <vt:lpstr>Proxima Nova</vt:lpstr>
      <vt:lpstr>Proxima Nova Cond</vt:lpstr>
      <vt:lpstr>Vectipede Bk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258</cp:revision>
  <cp:lastPrinted>2018-08-01T21:17:27Z</cp:lastPrinted>
  <dcterms:created xsi:type="dcterms:W3CDTF">2020-09-17T18:06:02Z</dcterms:created>
  <dcterms:modified xsi:type="dcterms:W3CDTF">2024-03-24T20:02:45Z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