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24"/>
  </p:notesMasterIdLst>
  <p:handoutMasterIdLst>
    <p:handoutMasterId r:id="rId25"/>
  </p:handoutMasterIdLst>
  <p:sldIdLst>
    <p:sldId id="327" r:id="rId6"/>
    <p:sldId id="538" r:id="rId7"/>
    <p:sldId id="574" r:id="rId8"/>
    <p:sldId id="573" r:id="rId9"/>
    <p:sldId id="540" r:id="rId10"/>
    <p:sldId id="357" r:id="rId11"/>
    <p:sldId id="378" r:id="rId12"/>
    <p:sldId id="358" r:id="rId13"/>
    <p:sldId id="529" r:id="rId14"/>
    <p:sldId id="543" r:id="rId15"/>
    <p:sldId id="544" r:id="rId16"/>
    <p:sldId id="552" r:id="rId17"/>
    <p:sldId id="553" r:id="rId18"/>
    <p:sldId id="556" r:id="rId19"/>
    <p:sldId id="564" r:id="rId20"/>
    <p:sldId id="577" r:id="rId21"/>
    <p:sldId id="566" r:id="rId22"/>
    <p:sldId id="578" r:id="rId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368" userDrawn="1">
          <p15:clr>
            <a:srgbClr val="A4A3A4"/>
          </p15:clr>
        </p15:guide>
        <p15:guide id="2" orient="horz" pos="3000" userDrawn="1">
          <p15:clr>
            <a:srgbClr val="A4A3A4"/>
          </p15:clr>
        </p15:guide>
        <p15:guide id="3" orient="horz" pos="368" userDrawn="1">
          <p15:clr>
            <a:srgbClr val="A4A3A4"/>
          </p15:clr>
        </p15:guide>
        <p15:guide id="4" orient="horz" pos="2455" userDrawn="1">
          <p15:clr>
            <a:srgbClr val="A4A3A4"/>
          </p15:clr>
        </p15:guide>
        <p15:guide id="5" orient="horz" pos="1117" userDrawn="1">
          <p15:clr>
            <a:srgbClr val="A4A3A4"/>
          </p15:clr>
        </p15:guide>
        <p15:guide id="6" orient="horz" pos="1661" userDrawn="1">
          <p15:clr>
            <a:srgbClr val="A4A3A4"/>
          </p15:clr>
        </p15:guide>
        <p15:guide id="7" orient="horz" pos="3453" userDrawn="1">
          <p15:clr>
            <a:srgbClr val="A4A3A4"/>
          </p15:clr>
        </p15:guide>
        <p15:guide id="8" orient="horz" pos="3181" userDrawn="1">
          <p15:clr>
            <a:srgbClr val="A4A3A4"/>
          </p15:clr>
        </p15:guide>
        <p15:guide id="9" pos="75" userDrawn="1">
          <p15:clr>
            <a:srgbClr val="A4A3A4"/>
          </p15:clr>
        </p15:guide>
        <p15:guide id="10" pos="370" userDrawn="1">
          <p15:clr>
            <a:srgbClr val="A4A3A4"/>
          </p15:clr>
        </p15:guide>
        <p15:guide id="11" pos="6471" userDrawn="1">
          <p15:clr>
            <a:srgbClr val="A4A3A4"/>
          </p15:clr>
        </p15:guide>
        <p15:guide id="12" pos="2616" userDrawn="1">
          <p15:clr>
            <a:srgbClr val="A4A3A4"/>
          </p15:clr>
        </p15:guide>
        <p15:guide id="13" pos="302" userDrawn="1">
          <p15:clr>
            <a:srgbClr val="A4A3A4"/>
          </p15:clr>
        </p15:guide>
        <p15:guide id="14" orient="horz" pos="2183" userDrawn="1">
          <p15:clr>
            <a:srgbClr val="A4A3A4"/>
          </p15:clr>
        </p15:guide>
        <p15:guide id="15" orient="horz" pos="216" userDrawn="1">
          <p15:clr>
            <a:srgbClr val="A4A3A4"/>
          </p15:clr>
        </p15:guide>
        <p15:guide id="16" orient="horz" pos="890" userDrawn="1">
          <p15:clr>
            <a:srgbClr val="A4A3A4"/>
          </p15:clr>
        </p15:guide>
        <p15:guide id="17" pos="4368" userDrawn="1">
          <p15:clr>
            <a:srgbClr val="A4A3A4"/>
          </p15:clr>
        </p15:guide>
        <p15:guide id="18" pos="7272" userDrawn="1">
          <p15:clr>
            <a:srgbClr val="A4A3A4"/>
          </p15:clr>
        </p15:guide>
        <p15:guide id="19" pos="3288" userDrawn="1">
          <p15:clr>
            <a:srgbClr val="A4A3A4"/>
          </p15:clr>
        </p15:guide>
        <p15:guide id="20" pos="5904" userDrawn="1">
          <p15:clr>
            <a:srgbClr val="A4A3A4"/>
          </p15:clr>
        </p15:guide>
        <p15:guide id="21" pos="5586" userDrawn="1">
          <p15:clr>
            <a:srgbClr val="A4A3A4"/>
          </p15:clr>
        </p15:guide>
        <p15:guide id="22" orient="horz" pos="2954" userDrawn="1">
          <p15:clr>
            <a:srgbClr val="A4A3A4"/>
          </p15:clr>
        </p15:guide>
        <p15:guide id="23" orient="horz" pos="2840" userDrawn="1">
          <p15:clr>
            <a:srgbClr val="A4A3A4"/>
          </p15:clr>
        </p15:guide>
        <p15:guide id="24" pos="7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5E5E5E"/>
    <a:srgbClr val="01708C"/>
    <a:srgbClr val="02F0DE"/>
    <a:srgbClr val="33F0E1"/>
    <a:srgbClr val="33175A"/>
    <a:srgbClr val="FFB600"/>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BAB4B-1AA4-475E-B9D8-BB12EF61F76F}" v="102" dt="2022-01-06T16:21:24.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3" autoAdjust="0"/>
    <p:restoredTop sz="82726" autoAdjust="0"/>
  </p:normalViewPr>
  <p:slideViewPr>
    <p:cSldViewPr snapToGrid="0">
      <p:cViewPr varScale="1">
        <p:scale>
          <a:sx n="49" d="100"/>
          <a:sy n="49" d="100"/>
        </p:scale>
        <p:origin x="416" y="44"/>
      </p:cViewPr>
      <p:guideLst>
        <p:guide pos="1368"/>
        <p:guide orient="horz" pos="3000"/>
        <p:guide orient="horz" pos="368"/>
        <p:guide orient="horz" pos="2455"/>
        <p:guide orient="horz" pos="1117"/>
        <p:guide orient="horz" pos="1661"/>
        <p:guide orient="horz" pos="3453"/>
        <p:guide orient="horz" pos="3181"/>
        <p:guide pos="75"/>
        <p:guide pos="370"/>
        <p:guide pos="6471"/>
        <p:guide pos="2616"/>
        <p:guide pos="302"/>
        <p:guide orient="horz" pos="2183"/>
        <p:guide orient="horz" pos="216"/>
        <p:guide orient="horz" pos="890"/>
        <p:guide pos="4368"/>
        <p:guide pos="7272"/>
        <p:guide pos="3288"/>
        <p:guide pos="5904"/>
        <p:guide pos="5586"/>
        <p:guide orient="horz" pos="2954"/>
        <p:guide orient="horz" pos="2840"/>
        <p:guide pos="733"/>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2/13/2023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2/13/2023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40179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12</a:t>
            </a:fld>
            <a:endParaRPr lang="en-US" dirty="0"/>
          </a:p>
        </p:txBody>
      </p:sp>
    </p:spTree>
    <p:extLst>
      <p:ext uri="{BB962C8B-B14F-4D97-AF65-F5344CB8AC3E}">
        <p14:creationId xmlns:p14="http://schemas.microsoft.com/office/powerpoint/2010/main" val="111638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77535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315786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170480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1269</a:t>
            </a:r>
            <a:r>
              <a:rPr lang="en-US" sz="1200" b="1" dirty="0">
                <a:solidFill>
                  <a:srgbClr val="FF0000"/>
                </a:solidFill>
              </a:rPr>
              <a:t> </a:t>
            </a:r>
            <a:r>
              <a:rPr lang="en-US" sz="1200" dirty="0">
                <a:solidFill>
                  <a:srgbClr val="FF0000"/>
                </a:solidFill>
              </a:rPr>
              <a:t>ft</a:t>
            </a:r>
          </a:p>
        </p:txBody>
      </p:sp>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333458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5808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similar triangles and proportions with shadows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angle of elevation and trigonometric ratio (on the 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angle of elevation and trigonometric ratio (standing)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410428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213604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23.4 ft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30.9 ft</a:t>
            </a: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335472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41.9 m</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15.3 ft</a:t>
            </a:r>
            <a:endParaRPr lang="en-US" sz="1200"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83181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165081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8</a:t>
            </a:fld>
            <a:endParaRPr lang="en-US" dirty="0"/>
          </a:p>
        </p:txBody>
      </p:sp>
    </p:spTree>
    <p:extLst>
      <p:ext uri="{BB962C8B-B14F-4D97-AF65-F5344CB8AC3E}">
        <p14:creationId xmlns:p14="http://schemas.microsoft.com/office/powerpoint/2010/main" val="240567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9</a:t>
            </a:fld>
            <a:endParaRPr lang="en-US" dirty="0"/>
          </a:p>
        </p:txBody>
      </p:sp>
    </p:spTree>
    <p:extLst>
      <p:ext uri="{BB962C8B-B14F-4D97-AF65-F5344CB8AC3E}">
        <p14:creationId xmlns:p14="http://schemas.microsoft.com/office/powerpoint/2010/main" val="276712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10</a:t>
            </a:fld>
            <a:endParaRPr lang="en-US" dirty="0"/>
          </a:p>
        </p:txBody>
      </p:sp>
    </p:spTree>
    <p:extLst>
      <p:ext uri="{BB962C8B-B14F-4D97-AF65-F5344CB8AC3E}">
        <p14:creationId xmlns:p14="http://schemas.microsoft.com/office/powerpoint/2010/main" val="1307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11</a:t>
            </a:fld>
            <a:endParaRPr lang="en-US" dirty="0"/>
          </a:p>
        </p:txBody>
      </p:sp>
    </p:spTree>
    <p:extLst>
      <p:ext uri="{BB962C8B-B14F-4D97-AF65-F5344CB8AC3E}">
        <p14:creationId xmlns:p14="http://schemas.microsoft.com/office/powerpoint/2010/main" val="336694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2/13/2023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dirty="0">
                <a:solidFill>
                  <a:schemeClr val="tx2"/>
                </a:solidFill>
                <a:latin typeface="Arial" panose="020B0604020202020204" pitchFamily="34" charset="0"/>
                <a:cs typeface="Arial" panose="020B0604020202020204" pitchFamily="34" charset="0"/>
              </a:rPr>
              <a:t>Applying Trigonometry</a:t>
            </a:r>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932565" y="635482"/>
            <a:ext cx="9144000" cy="80882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Applying Trigonometry </a:t>
            </a:r>
            <a:endParaRPr lang="en-US" sz="3600" b="1" dirty="0">
              <a:solidFill>
                <a:srgbClr val="33175A"/>
              </a:solidFill>
              <a:latin typeface="Arial" panose="020B0604020202020204" pitchFamily="34" charset="0"/>
              <a:cs typeface="Arial" panose="020B0604020202020204" pitchFamily="34" charset="0"/>
            </a:endParaRPr>
          </a:p>
        </p:txBody>
      </p:sp>
      <p:pic>
        <p:nvPicPr>
          <p:cNvPr id="3" name="Picture 2" descr="Text, letter&#10;&#10;Description automatically generated">
            <a:extLst>
              <a:ext uri="{FF2B5EF4-FFF2-40B4-BE49-F238E27FC236}">
                <a16:creationId xmlns:a16="http://schemas.microsoft.com/office/drawing/2014/main" id="{CC154779-CE51-427C-D336-7D59F2338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10" y="2829344"/>
            <a:ext cx="11204779" cy="1452910"/>
          </a:xfrm>
          <a:prstGeom prst="rect">
            <a:avLst/>
          </a:prstGeom>
        </p:spPr>
      </p:pic>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1</a:t>
            </a:r>
          </a:p>
          <a:p>
            <a:r>
              <a:rPr lang="en-IN" sz="2800" b="0" dirty="0">
                <a:solidFill>
                  <a:schemeClr val="tx1"/>
                </a:solidFill>
              </a:rPr>
              <a:t>Angle of Elevation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8" y="1551280"/>
                <a:ext cx="7315202" cy="40459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DRONES </a:t>
                </a:r>
                <a:r>
                  <a:rPr lang="en-IN" sz="2800" b="1" dirty="0">
                    <a:solidFill>
                      <a:schemeClr val="tx2"/>
                    </a:solidFill>
                  </a:rPr>
                  <a:t>Rakeem is flying his drone at the park. He spots the drone at an angle of elevation that he estimates to be </a:t>
                </a:r>
                <a14:m>
                  <m:oMath xmlns:m="http://schemas.openxmlformats.org/officeDocument/2006/math">
                    <m:r>
                      <a:rPr lang="en-US" sz="2800" b="1" i="1" smtClean="0">
                        <a:solidFill>
                          <a:schemeClr val="tx2"/>
                        </a:solidFill>
                        <a:latin typeface="Cambria Math" panose="02040503050406030204" pitchFamily="18" charset="0"/>
                      </a:rPr>
                      <m:t>𝟑</m:t>
                    </m:r>
                    <m:r>
                      <a:rPr lang="en-US" sz="2800" b="1" i="1">
                        <a:solidFill>
                          <a:schemeClr val="tx2"/>
                        </a:solidFill>
                        <a:latin typeface="Cambria Math" panose="02040503050406030204" pitchFamily="18" charset="0"/>
                      </a:rPr>
                      <m:t>𝟎</m:t>
                    </m:r>
                    <m:r>
                      <a:rPr lang="en-US" sz="2800" b="1" i="1">
                        <a:solidFill>
                          <a:schemeClr val="tx2"/>
                        </a:solidFill>
                        <a:latin typeface="Cambria Math" panose="02040503050406030204" pitchFamily="18" charset="0"/>
                      </a:rPr>
                      <m:t>° </m:t>
                    </m:r>
                  </m:oMath>
                </a14:m>
                <a:r>
                  <a:rPr lang="en-IN" sz="2800" b="1" dirty="0">
                    <a:solidFill>
                      <a:schemeClr val="tx2"/>
                    </a:solidFill>
                  </a:rPr>
                  <a:t>. The remote control tells Rakeem that his drone is 102 feet above the ground. If Rakeem is 6 feet tall, how far is he from the drone to the nearest foot?</a:t>
                </a:r>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8" y="1551280"/>
                <a:ext cx="7315202" cy="4045956"/>
              </a:xfrm>
              <a:prstGeom prst="rect">
                <a:avLst/>
              </a:prstGeom>
              <a:blipFill>
                <a:blip r:embed="rId3"/>
                <a:stretch>
                  <a:fillRect l="-1667" t="-15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66C2762-1A59-44F7-B21A-706BEDCA6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712" y="2678741"/>
            <a:ext cx="3243090" cy="2446153"/>
          </a:xfrm>
          <a:prstGeom prst="rect">
            <a:avLst/>
          </a:prstGeom>
        </p:spPr>
      </p:pic>
    </p:spTree>
    <p:extLst>
      <p:ext uri="{BB962C8B-B14F-4D97-AF65-F5344CB8AC3E}">
        <p14:creationId xmlns:p14="http://schemas.microsoft.com/office/powerpoint/2010/main" val="256910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1</a:t>
            </a:r>
          </a:p>
          <a:p>
            <a:r>
              <a:rPr lang="en-IN" sz="2800" b="0" dirty="0">
                <a:solidFill>
                  <a:schemeClr val="tx1"/>
                </a:solidFill>
              </a:rPr>
              <a:t>Angle of Elevation</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8" y="1551280"/>
            <a:ext cx="9128993" cy="9563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Because Rakeem is 6 feet tall, </a:t>
            </a:r>
            <a:r>
              <a:rPr lang="en-IN" sz="2800" i="1" dirty="0"/>
              <a:t>BC</a:t>
            </a:r>
            <a:r>
              <a:rPr lang="en-IN" sz="2800" i="1" dirty="0">
                <a:latin typeface="Arial" panose="020B0604020202020204" pitchFamily="34" charset="0"/>
                <a:cs typeface="Arial" panose="020B0604020202020204" pitchFamily="34" charset="0"/>
              </a:rPr>
              <a:t> </a:t>
            </a:r>
            <a:r>
              <a:rPr lang="en-IN" sz="2800" dirty="0"/>
              <a:t>= 102</a:t>
            </a:r>
            <a:r>
              <a:rPr lang="en-IN" sz="2800" i="1" dirty="0">
                <a:latin typeface="Arial" panose="020B0604020202020204" pitchFamily="34" charset="0"/>
                <a:cs typeface="Arial" panose="020B0604020202020204" pitchFamily="34" charset="0"/>
              </a:rPr>
              <a:t> </a:t>
            </a:r>
            <a:r>
              <a:rPr lang="en-IN" sz="2800" dirty="0"/>
              <a:t>− 6 or 96 feet. Let </a:t>
            </a:r>
            <a:r>
              <a:rPr lang="en-IN" sz="2800" i="1" dirty="0"/>
              <a:t>x </a:t>
            </a:r>
            <a:r>
              <a:rPr lang="en-IN" sz="2800" dirty="0"/>
              <a:t>represent the distance from Rakeem to the drone.</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CE812F93-CAAC-422E-9B4B-019D36440A3E}"/>
                  </a:ext>
                </a:extLst>
              </p:cNvPr>
              <p:cNvGraphicFramePr>
                <a:graphicFrameLocks noGrp="1"/>
              </p:cNvGraphicFramePr>
              <p:nvPr>
                <p:extLst>
                  <p:ext uri="{D42A27DB-BD31-4B8C-83A1-F6EECF244321}">
                    <p14:modId xmlns:p14="http://schemas.microsoft.com/office/powerpoint/2010/main" val="1861516869"/>
                  </p:ext>
                </p:extLst>
              </p:nvPr>
            </p:nvGraphicFramePr>
            <p:xfrm>
              <a:off x="457198" y="2590372"/>
              <a:ext cx="9190182" cy="3335973"/>
            </p:xfrm>
            <a:graphic>
              <a:graphicData uri="http://schemas.openxmlformats.org/drawingml/2006/table">
                <a:tbl>
                  <a:tblPr firstRow="1" bandRow="1">
                    <a:tableStyleId>{5C22544A-7EE6-4342-B048-85BDC9FD1C3A}</a:tableStyleId>
                  </a:tblPr>
                  <a:tblGrid>
                    <a:gridCol w="3717636">
                      <a:extLst>
                        <a:ext uri="{9D8B030D-6E8A-4147-A177-3AD203B41FA5}">
                          <a16:colId xmlns:a16="http://schemas.microsoft.com/office/drawing/2014/main" val="3594219848"/>
                        </a:ext>
                      </a:extLst>
                    </a:gridCol>
                    <a:gridCol w="5472546">
                      <a:extLst>
                        <a:ext uri="{9D8B030D-6E8A-4147-A177-3AD203B41FA5}">
                          <a16:colId xmlns:a16="http://schemas.microsoft.com/office/drawing/2014/main" val="3164229423"/>
                        </a:ext>
                      </a:extLst>
                    </a:gridCol>
                  </a:tblGrid>
                  <a:tr h="0">
                    <a:tc>
                      <a:txBody>
                        <a:bodyPr/>
                        <a:lstStyle/>
                        <a:p>
                          <a:pPr marL="0" indent="319088">
                            <a:tabLst>
                              <a:tab pos="331788" algn="l"/>
                            </a:tabLst>
                          </a:pPr>
                          <a14:m>
                            <m:oMathPara xmlns:m="http://schemas.openxmlformats.org/officeDocument/2006/math">
                              <m:oMathParaPr>
                                <m:jc m:val="left"/>
                              </m:oMathParaPr>
                              <m:oMath xmlns:m="http://schemas.openxmlformats.org/officeDocument/2006/math">
                                <m:func>
                                  <m:funcPr>
                                    <m:ctrlPr>
                                      <a:rPr lang="en-US" sz="2800" b="0" i="1" smtClean="0">
                                        <a:solidFill>
                                          <a:schemeClr val="tx2"/>
                                        </a:solidFill>
                                        <a:latin typeface="Cambria Math" panose="02040503050406030204" pitchFamily="18" charset="0"/>
                                      </a:rPr>
                                    </m:ctrlPr>
                                  </m:funcPr>
                                  <m:fName>
                                    <m:r>
                                      <m:rPr>
                                        <m:sty m:val="p"/>
                                      </m:rPr>
                                      <a:rPr lang="en-US" sz="2800" b="0" i="0" smtClean="0">
                                        <a:solidFill>
                                          <a:schemeClr val="tx2"/>
                                        </a:solidFill>
                                        <a:latin typeface="Cambria Math" panose="02040503050406030204" pitchFamily="18" charset="0"/>
                                      </a:rPr>
                                      <m:t>sin</m:t>
                                    </m:r>
                                  </m:fName>
                                  <m:e>
                                    <m:r>
                                      <a:rPr lang="en-US" sz="2800" b="0" i="1" smtClean="0">
                                        <a:solidFill>
                                          <a:schemeClr val="tx2"/>
                                        </a:solidFill>
                                        <a:latin typeface="Cambria Math" panose="02040503050406030204" pitchFamily="18" charset="0"/>
                                      </a:rPr>
                                      <m:t> </m:t>
                                    </m:r>
                                    <m:r>
                                      <a:rPr lang="en-US" sz="2800" b="0" i="1" smtClean="0">
                                        <a:solidFill>
                                          <a:schemeClr val="tx2"/>
                                        </a:solidFill>
                                        <a:latin typeface="Cambria Math" panose="02040503050406030204" pitchFamily="18" charset="0"/>
                                      </a:rPr>
                                      <m:t>𝐴</m:t>
                                    </m:r>
                                  </m:e>
                                </m:func>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𝐵𝐶</m:t>
                                    </m:r>
                                  </m:num>
                                  <m:den>
                                    <m:r>
                                      <a:rPr lang="en-US" sz="2800" b="0" i="1" smtClean="0">
                                        <a:solidFill>
                                          <a:schemeClr val="tx2"/>
                                        </a:solidFill>
                                        <a:latin typeface="Cambria Math" panose="02040503050406030204" pitchFamily="18" charset="0"/>
                                      </a:rPr>
                                      <m:t>𝐴𝐵</m:t>
                                    </m:r>
                                  </m:den>
                                </m:f>
                              </m:oMath>
                            </m:oMathPara>
                          </a14:m>
                          <a:endParaRPr lang="en-US" sz="28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unc>
                                  <m:funcPr>
                                    <m:ctrlPr>
                                      <a:rPr lang="en-US" sz="2800" b="1"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sin</m:t>
                                    </m:r>
                                  </m:fName>
                                  <m:e>
                                    <m:r>
                                      <a:rPr lang="el-GR" sz="2800" b="0" i="1" smtClean="0">
                                        <a:solidFill>
                                          <a:schemeClr val="accent1"/>
                                        </a:solidFill>
                                        <a:latin typeface="Cambria Math" panose="02040503050406030204" pitchFamily="18" charset="0"/>
                                      </a:rPr>
                                      <m:t>𝜃</m:t>
                                    </m:r>
                                  </m:e>
                                </m:func>
                                <m:r>
                                  <a:rPr lang="en-US" sz="2800" b="1" i="1" smtClean="0">
                                    <a:solidFill>
                                      <a:schemeClr val="accent1"/>
                                    </a:solidFill>
                                    <a:latin typeface="Cambria Math" panose="02040503050406030204" pitchFamily="18" charset="0"/>
                                  </a:rPr>
                                  <m:t>=</m:t>
                                </m:r>
                                <m:f>
                                  <m:fPr>
                                    <m:ctrlPr>
                                      <a:rPr lang="en-US" sz="2800" b="1" i="1" smtClean="0">
                                        <a:solidFill>
                                          <a:schemeClr val="accent1"/>
                                        </a:solidFill>
                                        <a:latin typeface="Cambria Math" panose="02040503050406030204" pitchFamily="18" charset="0"/>
                                      </a:rPr>
                                    </m:ctrlPr>
                                  </m:fPr>
                                  <m:num>
                                    <m:r>
                                      <m:rPr>
                                        <m:nor/>
                                      </m:rPr>
                                      <a:rPr lang="en-US" sz="2800" b="0" i="0" u="none" strike="noStrike" kern="1200" baseline="0" smtClean="0">
                                        <a:solidFill>
                                          <a:schemeClr val="accent1"/>
                                        </a:solidFill>
                                        <a:latin typeface="+mn-lt"/>
                                        <a:ea typeface="+mn-ea"/>
                                        <a:cs typeface="+mn-cs"/>
                                      </a:rPr>
                                      <m:t>opposite</m:t>
                                    </m:r>
                                    <m:r>
                                      <m:rPr>
                                        <m:nor/>
                                      </m:rPr>
                                      <a:rPr lang="en-US" sz="2800" b="0" i="0" u="none" strike="noStrike" kern="1200" baseline="0" smtClean="0">
                                        <a:solidFill>
                                          <a:schemeClr val="accent1"/>
                                        </a:solidFill>
                                        <a:latin typeface="+mn-lt"/>
                                        <a:ea typeface="+mn-ea"/>
                                        <a:cs typeface="+mn-cs"/>
                                      </a:rPr>
                                      <m:t> </m:t>
                                    </m:r>
                                  </m:num>
                                  <m:den>
                                    <m:r>
                                      <m:rPr>
                                        <m:nor/>
                                      </m:rPr>
                                      <a:rPr lang="en-US" sz="2800" b="0" i="0" u="none" strike="noStrike" kern="1200" baseline="0" smtClean="0">
                                        <a:solidFill>
                                          <a:schemeClr val="accent1"/>
                                        </a:solidFill>
                                        <a:latin typeface="+mn-lt"/>
                                        <a:ea typeface="+mn-ea"/>
                                        <a:cs typeface="+mn-cs"/>
                                      </a:rPr>
                                      <m:t>hypotenuse</m:t>
                                    </m:r>
                                    <m:r>
                                      <m:rPr>
                                        <m:nor/>
                                      </m:rPr>
                                      <a:rPr lang="en-US" sz="2800" b="0" i="0" u="none" strike="noStrike" kern="1200" baseline="0" smtClean="0">
                                        <a:solidFill>
                                          <a:schemeClr val="accent1"/>
                                        </a:solidFill>
                                        <a:latin typeface="+mn-lt"/>
                                        <a:ea typeface="+mn-ea"/>
                                        <a:cs typeface="+mn-cs"/>
                                      </a:rPr>
                                      <m:t> </m:t>
                                    </m:r>
                                  </m:den>
                                </m:f>
                              </m:oMath>
                            </m:oMathPara>
                          </a14:m>
                          <a:endParaRPr lang="en-US" sz="28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7653340"/>
                      </a:ext>
                    </a:extLst>
                  </a:tr>
                  <a:tr h="370840">
                    <a:tc>
                      <a:txBody>
                        <a:bodyPr/>
                        <a:lstStyle/>
                        <a:p>
                          <a:pPr/>
                          <a14:m>
                            <m:oMathPara xmlns:m="http://schemas.openxmlformats.org/officeDocument/2006/math">
                              <m:oMathParaPr>
                                <m:jc m:val="left"/>
                              </m:oMathParaPr>
                              <m:oMath xmlns:m="http://schemas.openxmlformats.org/officeDocument/2006/math">
                                <m:func>
                                  <m:funcPr>
                                    <m:ctrlPr>
                                      <a:rPr lang="en-US" sz="2800" b="0" i="1" smtClean="0">
                                        <a:solidFill>
                                          <a:schemeClr val="tx2"/>
                                        </a:solidFill>
                                        <a:latin typeface="Cambria Math" panose="02040503050406030204" pitchFamily="18" charset="0"/>
                                      </a:rPr>
                                    </m:ctrlPr>
                                  </m:funcPr>
                                  <m:fName>
                                    <m:r>
                                      <m:rPr>
                                        <m:sty m:val="p"/>
                                      </m:rPr>
                                      <a:rPr lang="en-US" sz="2800" b="0" i="0" smtClean="0">
                                        <a:solidFill>
                                          <a:schemeClr val="tx2"/>
                                        </a:solidFill>
                                        <a:latin typeface="Cambria Math" panose="02040503050406030204" pitchFamily="18" charset="0"/>
                                      </a:rPr>
                                      <m:t>sin</m:t>
                                    </m:r>
                                  </m:fName>
                                  <m:e>
                                    <m:r>
                                      <a:rPr lang="en-US" sz="2800" b="0" i="1" smtClean="0">
                                        <a:solidFill>
                                          <a:schemeClr val="tx2"/>
                                        </a:solidFill>
                                        <a:latin typeface="Cambria Math" panose="02040503050406030204" pitchFamily="18" charset="0"/>
                                      </a:rPr>
                                      <m:t> 30°</m:t>
                                    </m:r>
                                  </m:e>
                                </m:func>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96</m:t>
                                    </m:r>
                                  </m:num>
                                  <m:den>
                                    <m:r>
                                      <a:rPr lang="en-US" sz="2800" b="0" i="1" smtClean="0">
                                        <a:solidFill>
                                          <a:schemeClr val="tx2"/>
                                        </a:solidFill>
                                        <a:latin typeface="Cambria Math" panose="02040503050406030204" pitchFamily="18" charset="0"/>
                                      </a:rPr>
                                      <m:t>𝑥</m:t>
                                    </m:r>
                                  </m:den>
                                </m:f>
                              </m:oMath>
                            </m:oMathPara>
                          </a14:m>
                          <a:endParaRPr lang="en-US" sz="28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accent1"/>
                                    </a:solidFill>
                                    <a:latin typeface="Cambria Math" panose="02040503050406030204" pitchFamily="18" charset="0"/>
                                  </a:rPr>
                                  <m:t>𝑚</m:t>
                                </m:r>
                                <m:r>
                                  <m:rPr>
                                    <m:nor/>
                                  </m:rPr>
                                  <a:rPr lang="en-US" sz="2800" b="0" i="0" u="none" strike="noStrike" kern="1200" baseline="0" smtClean="0">
                                    <a:solidFill>
                                      <a:schemeClr val="accent1"/>
                                    </a:solidFill>
                                    <a:latin typeface="+mn-lt"/>
                                    <a:ea typeface="+mn-ea"/>
                                    <a:cs typeface="+mn-cs"/>
                                  </a:rPr>
                                  <m:t>∠</m:t>
                                </m:r>
                                <m:r>
                                  <a:rPr lang="en-US" sz="2800" b="0" i="1" smtClean="0">
                                    <a:solidFill>
                                      <a:schemeClr val="accent1"/>
                                    </a:solidFill>
                                    <a:latin typeface="Cambria Math" panose="02040503050406030204" pitchFamily="18" charset="0"/>
                                  </a:rPr>
                                  <m:t>𝐴</m:t>
                                </m:r>
                                <m:r>
                                  <a:rPr lang="en-US" sz="2800" b="0" i="1" smtClean="0">
                                    <a:solidFill>
                                      <a:schemeClr val="accent1"/>
                                    </a:solidFill>
                                    <a:latin typeface="Cambria Math" panose="02040503050406030204" pitchFamily="18" charset="0"/>
                                  </a:rPr>
                                  <m:t>=30°, </m:t>
                                </m:r>
                                <m:r>
                                  <a:rPr lang="en-US" sz="2800" b="0" i="1" smtClean="0">
                                    <a:solidFill>
                                      <a:schemeClr val="accent1"/>
                                    </a:solidFill>
                                    <a:latin typeface="Cambria Math" panose="02040503050406030204" pitchFamily="18" charset="0"/>
                                  </a:rPr>
                                  <m:t>𝐵𝐶</m:t>
                                </m:r>
                                <m:r>
                                  <a:rPr lang="en-US" sz="2800" b="0" i="1" smtClean="0">
                                    <a:solidFill>
                                      <a:schemeClr val="accent1"/>
                                    </a:solidFill>
                                    <a:latin typeface="Cambria Math" panose="02040503050406030204" pitchFamily="18" charset="0"/>
                                  </a:rPr>
                                  <m:t>=96, </m:t>
                                </m:r>
                              </m:oMath>
                              <m:oMath xmlns:m="http://schemas.openxmlformats.org/officeDocument/2006/math">
                                <m:r>
                                  <m:rPr>
                                    <m:sty m:val="p"/>
                                  </m:rPr>
                                  <a:rPr lang="en-US" sz="2800" b="0" i="0" smtClean="0">
                                    <a:solidFill>
                                      <a:schemeClr val="accent1"/>
                                    </a:solidFill>
                                    <a:latin typeface="Cambria Math" panose="02040503050406030204" pitchFamily="18" charset="0"/>
                                  </a:rPr>
                                  <m:t>and</m:t>
                                </m:r>
                                <m:r>
                                  <a:rPr lang="en-US" sz="2800" b="0" i="0" smtClean="0">
                                    <a:solidFill>
                                      <a:schemeClr val="accent1"/>
                                    </a:solidFill>
                                    <a:latin typeface="Cambria Math" panose="02040503050406030204" pitchFamily="18" charset="0"/>
                                  </a:rPr>
                                  <m:t> </m:t>
                                </m:r>
                                <m:r>
                                  <a:rPr lang="en-US" sz="2800" b="0" i="1" smtClean="0">
                                    <a:solidFill>
                                      <a:schemeClr val="accent1"/>
                                    </a:solidFill>
                                    <a:latin typeface="Cambria Math" panose="02040503050406030204" pitchFamily="18" charset="0"/>
                                  </a:rPr>
                                  <m:t>𝐴𝐵</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𝑥</m:t>
                                </m:r>
                              </m:oMath>
                            </m:oMathPara>
                          </a14:m>
                          <a:endParaRPr lang="en-US" sz="2800" i="1" dirty="0">
                            <a:solidFill>
                              <a:schemeClr val="accent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8653091"/>
                      </a:ext>
                    </a:extLst>
                  </a:tr>
                  <a:tr h="370840">
                    <a:tc>
                      <a:txBody>
                        <a:bodyPr/>
                        <a:lstStyle/>
                        <a:p>
                          <a:pPr marL="0" marR="0" lvl="0" indent="858838"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 </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96</m:t>
                                    </m:r>
                                  </m:num>
                                  <m:den>
                                    <m:func>
                                      <m:funcPr>
                                        <m:ctrlPr>
                                          <a:rPr lang="en-US" sz="2800" b="0" i="1" smtClean="0">
                                            <a:solidFill>
                                              <a:schemeClr val="tx2"/>
                                            </a:solidFill>
                                            <a:latin typeface="Cambria Math" panose="02040503050406030204" pitchFamily="18" charset="0"/>
                                          </a:rPr>
                                        </m:ctrlPr>
                                      </m:funcPr>
                                      <m:fName>
                                        <m:r>
                                          <m:rPr>
                                            <m:sty m:val="p"/>
                                          </m:rPr>
                                          <a:rPr lang="en-US" sz="2800" b="0" i="0" smtClean="0">
                                            <a:solidFill>
                                              <a:schemeClr val="tx2"/>
                                            </a:solidFill>
                                            <a:latin typeface="Cambria Math" panose="02040503050406030204" pitchFamily="18" charset="0"/>
                                          </a:rPr>
                                          <m:t>sin</m:t>
                                        </m:r>
                                      </m:fName>
                                      <m:e>
                                        <m:r>
                                          <a:rPr lang="en-US" sz="2800" b="0" i="1" smtClean="0">
                                            <a:solidFill>
                                              <a:schemeClr val="tx2"/>
                                            </a:solidFill>
                                            <a:latin typeface="Cambria Math" panose="02040503050406030204" pitchFamily="18" charset="0"/>
                                          </a:rPr>
                                          <m:t> 30°</m:t>
                                        </m:r>
                                      </m:e>
                                    </m:func>
                                  </m:den>
                                </m:f>
                              </m:oMath>
                            </m:oMathPara>
                          </a14:m>
                          <a:endParaRPr lang="en-US" sz="28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Solve for </a:t>
                          </a:r>
                          <a:r>
                            <a:rPr lang="en-US" sz="2800" b="0" i="1" u="none" strike="noStrike" kern="1200" baseline="0" dirty="0">
                              <a:solidFill>
                                <a:schemeClr val="accent1"/>
                              </a:solidFill>
                              <a:latin typeface="+mn-lt"/>
                              <a:ea typeface="+mn-ea"/>
                              <a:cs typeface="+mn-cs"/>
                            </a:rPr>
                            <a:t>x</a:t>
                          </a:r>
                          <a:r>
                            <a:rPr lang="en-US" sz="2800" b="0" i="0" u="none" strike="noStrike" kern="1200" baseline="0" dirty="0">
                              <a:solidFill>
                                <a:schemeClr val="accent1"/>
                              </a:solidFill>
                              <a:latin typeface="+mn-lt"/>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1293892"/>
                      </a:ext>
                    </a:extLst>
                  </a:tr>
                  <a:tr h="370840">
                    <a:tc>
                      <a:txBody>
                        <a:bodyPr/>
                        <a:lstStyle/>
                        <a:p>
                          <a:pPr marL="0" marR="0" lvl="0" indent="900113"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=192</m:t>
                                </m:r>
                              </m:oMath>
                            </m:oMathPara>
                          </a14:m>
                          <a:endParaRPr lang="en-US" sz="28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Use a calculator.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046580"/>
                      </a:ext>
                    </a:extLst>
                  </a:tr>
                </a:tbl>
              </a:graphicData>
            </a:graphic>
          </p:graphicFrame>
        </mc:Choice>
        <mc:Fallback xmlns="">
          <p:graphicFrame>
            <p:nvGraphicFramePr>
              <p:cNvPr id="2" name="Table 2">
                <a:extLst>
                  <a:ext uri="{FF2B5EF4-FFF2-40B4-BE49-F238E27FC236}">
                    <a16:creationId xmlns:a16="http://schemas.microsoft.com/office/drawing/2014/main" id="{CE812F93-CAAC-422E-9B4B-019D36440A3E}"/>
                  </a:ext>
                </a:extLst>
              </p:cNvPr>
              <p:cNvGraphicFramePr>
                <a:graphicFrameLocks noGrp="1"/>
              </p:cNvGraphicFramePr>
              <p:nvPr>
                <p:extLst>
                  <p:ext uri="{D42A27DB-BD31-4B8C-83A1-F6EECF244321}">
                    <p14:modId xmlns:p14="http://schemas.microsoft.com/office/powerpoint/2010/main" val="1861516869"/>
                  </p:ext>
                </p:extLst>
              </p:nvPr>
            </p:nvGraphicFramePr>
            <p:xfrm>
              <a:off x="457198" y="2590372"/>
              <a:ext cx="9190182" cy="3335973"/>
            </p:xfrm>
            <a:graphic>
              <a:graphicData uri="http://schemas.openxmlformats.org/drawingml/2006/table">
                <a:tbl>
                  <a:tblPr firstRow="1" bandRow="1">
                    <a:tableStyleId>{5C22544A-7EE6-4342-B048-85BDC9FD1C3A}</a:tableStyleId>
                  </a:tblPr>
                  <a:tblGrid>
                    <a:gridCol w="3717636">
                      <a:extLst>
                        <a:ext uri="{9D8B030D-6E8A-4147-A177-3AD203B41FA5}">
                          <a16:colId xmlns:a16="http://schemas.microsoft.com/office/drawing/2014/main" val="3594219848"/>
                        </a:ext>
                      </a:extLst>
                    </a:gridCol>
                    <a:gridCol w="5472546">
                      <a:extLst>
                        <a:ext uri="{9D8B030D-6E8A-4147-A177-3AD203B41FA5}">
                          <a16:colId xmlns:a16="http://schemas.microsoft.com/office/drawing/2014/main" val="3164229423"/>
                        </a:ext>
                      </a:extLst>
                    </a:gridCol>
                  </a:tblGrid>
                  <a:tr h="979869">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164" r="-147377" b="-257764"/>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67742" b="-257764"/>
                          </a:stretch>
                        </a:blipFill>
                      </a:tcPr>
                    </a:tc>
                    <a:extLst>
                      <a:ext uri="{0D108BD9-81ED-4DB2-BD59-A6C34878D82A}">
                        <a16:rowId xmlns:a16="http://schemas.microsoft.com/office/drawing/2014/main" val="807653340"/>
                      </a:ext>
                    </a:extLst>
                  </a:tr>
                  <a:tr h="94488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l="164" t="-103205" r="-147377" b="-166026"/>
                          </a:stretch>
                        </a:blip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l="-67742" t="-103205" b="-166026"/>
                          </a:stretch>
                        </a:blipFill>
                      </a:tcPr>
                    </a:tc>
                    <a:extLst>
                      <a:ext uri="{0D108BD9-81ED-4DB2-BD59-A6C34878D82A}">
                        <a16:rowId xmlns:a16="http://schemas.microsoft.com/office/drawing/2014/main" val="2378653091"/>
                      </a:ext>
                    </a:extLst>
                  </a:tr>
                  <a:tr h="893064">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64" t="-215646" r="-147377" b="-7619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Solve for </a:t>
                          </a:r>
                          <a:r>
                            <a:rPr lang="en-US" sz="2800" b="0" i="1" u="none" strike="noStrike" kern="1200" baseline="0" dirty="0">
                              <a:solidFill>
                                <a:schemeClr val="accent1"/>
                              </a:solidFill>
                              <a:latin typeface="+mn-lt"/>
                              <a:ea typeface="+mn-ea"/>
                              <a:cs typeface="+mn-cs"/>
                            </a:rPr>
                            <a:t>x</a:t>
                          </a:r>
                          <a:r>
                            <a:rPr lang="en-US" sz="2800" b="0" i="0" u="none" strike="noStrike" kern="1200" baseline="0" dirty="0">
                              <a:solidFill>
                                <a:schemeClr val="accent1"/>
                              </a:solidFill>
                              <a:latin typeface="+mn-lt"/>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1293892"/>
                      </a:ext>
                    </a:extLst>
                  </a:tr>
                  <a:tr h="5181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64" t="-545882" r="-147377" b="-3176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Use a calculator.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046580"/>
                      </a:ext>
                    </a:extLst>
                  </a:tr>
                </a:tbl>
              </a:graphicData>
            </a:graphic>
          </p:graphicFrame>
        </mc:Fallback>
      </mc:AlternateContent>
      <p:sp>
        <p:nvSpPr>
          <p:cNvPr id="4" name="TextBox 3">
            <a:extLst>
              <a:ext uri="{FF2B5EF4-FFF2-40B4-BE49-F238E27FC236}">
                <a16:creationId xmlns:a16="http://schemas.microsoft.com/office/drawing/2014/main" id="{D1EB267F-4E55-4460-9203-DF3D0F22D545}"/>
              </a:ext>
            </a:extLst>
          </p:cNvPr>
          <p:cNvSpPr txBox="1"/>
          <p:nvPr/>
        </p:nvSpPr>
        <p:spPr>
          <a:xfrm>
            <a:off x="457198" y="5994150"/>
            <a:ext cx="8763000" cy="502805"/>
          </a:xfrm>
          <a:prstGeom prst="rect">
            <a:avLst/>
          </a:prstGeom>
          <a:noFill/>
        </p:spPr>
        <p:txBody>
          <a:bodyPr wrap="square" rtlCol="0">
            <a:noAutofit/>
          </a:bodyPr>
          <a:lstStyle/>
          <a:p>
            <a:r>
              <a:rPr lang="en-IN" sz="2800" dirty="0">
                <a:solidFill>
                  <a:schemeClr val="tx2"/>
                </a:solidFill>
              </a:rPr>
              <a:t>Rakeem is 192</a:t>
            </a:r>
            <a:r>
              <a:rPr lang="en-IN" sz="2800" b="1" dirty="0">
                <a:solidFill>
                  <a:schemeClr val="tx2"/>
                </a:solidFill>
              </a:rPr>
              <a:t> </a:t>
            </a:r>
            <a:r>
              <a:rPr lang="en-IN" sz="2800" dirty="0">
                <a:solidFill>
                  <a:schemeClr val="tx2"/>
                </a:solidFill>
              </a:rPr>
              <a:t>feet from his drone.</a:t>
            </a:r>
          </a:p>
        </p:txBody>
      </p:sp>
      <p:pic>
        <p:nvPicPr>
          <p:cNvPr id="6" name="Picture 5">
            <a:extLst>
              <a:ext uri="{FF2B5EF4-FFF2-40B4-BE49-F238E27FC236}">
                <a16:creationId xmlns:a16="http://schemas.microsoft.com/office/drawing/2014/main" id="{E66B4069-F5A1-4C82-B8BD-B5C4801F2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712" y="2678741"/>
            <a:ext cx="3243090" cy="2446153"/>
          </a:xfrm>
          <a:prstGeom prst="rect">
            <a:avLst/>
          </a:prstGeom>
        </p:spPr>
      </p:pic>
    </p:spTree>
    <p:extLst>
      <p:ext uri="{BB962C8B-B14F-4D97-AF65-F5344CB8AC3E}">
        <p14:creationId xmlns:p14="http://schemas.microsoft.com/office/powerpoint/2010/main" val="60111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Angle of Depression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1" y="1397120"/>
                <a:ext cx="7163673" cy="36718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600" b="1" dirty="0">
                    <a:solidFill>
                      <a:schemeClr val="tx1"/>
                    </a:solidFill>
                  </a:rPr>
                  <a:t>SIGHTSEEING </a:t>
                </a:r>
                <a:r>
                  <a:rPr lang="en-IN" sz="2600" b="1" dirty="0">
                    <a:solidFill>
                      <a:schemeClr val="tx2"/>
                    </a:solidFill>
                  </a:rPr>
                  <a:t>Cottonwood, Idaho’s Dog Bark Park Inn is a popular tourist attraction featuring a hotel in the shape of a 30-foot wood-carved beagle. Pedro looks out the window 30 feet from the ground and spots a fire hydrant on the ground at an estimated angle of depression of </a:t>
                </a:r>
                <a14:m>
                  <m:oMath xmlns:m="http://schemas.openxmlformats.org/officeDocument/2006/math">
                    <m:r>
                      <a:rPr lang="en-US" sz="2600" b="1" i="1" smtClean="0">
                        <a:solidFill>
                          <a:schemeClr val="tx2"/>
                        </a:solidFill>
                        <a:latin typeface="Cambria Math" panose="02040503050406030204" pitchFamily="18" charset="0"/>
                      </a:rPr>
                      <m:t>𝟒𝟎</m:t>
                    </m:r>
                    <m:r>
                      <a:rPr lang="en-US" sz="2600" b="1" i="1">
                        <a:solidFill>
                          <a:schemeClr val="tx2"/>
                        </a:solidFill>
                        <a:latin typeface="Cambria Math" panose="02040503050406030204" pitchFamily="18" charset="0"/>
                      </a:rPr>
                      <m:t>°</m:t>
                    </m:r>
                  </m:oMath>
                </a14:m>
                <a:r>
                  <a:rPr lang="en-IN" sz="2600" b="1" dirty="0">
                    <a:solidFill>
                      <a:schemeClr val="tx2"/>
                    </a:solidFill>
                  </a:rPr>
                  <a:t>. What is the horizontal distance from Pedro to the hydrant to the nearest foot?</a:t>
                </a:r>
                <a:endParaRPr lang="en-IN" sz="2600" dirty="0">
                  <a:solidFill>
                    <a:schemeClr val="tx1"/>
                  </a:solidFill>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9871" y="1397120"/>
                <a:ext cx="7163673" cy="3671884"/>
              </a:xfrm>
              <a:prstGeom prst="rect">
                <a:avLst/>
              </a:prstGeom>
              <a:blipFill>
                <a:blip r:embed="rId3"/>
                <a:stretch>
                  <a:fillRect l="-1531" t="-1493" r="-1956" b="-381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B73FEE5-89CC-4A28-8EB1-A1E1C9842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849" y="1397120"/>
            <a:ext cx="3547453" cy="2341080"/>
          </a:xfrm>
          <a:prstGeom prst="rect">
            <a:avLst/>
          </a:prstGeom>
        </p:spPr>
      </p:pic>
    </p:spTree>
    <p:extLst>
      <p:ext uri="{BB962C8B-B14F-4D97-AF65-F5344CB8AC3E}">
        <p14:creationId xmlns:p14="http://schemas.microsoft.com/office/powerpoint/2010/main" val="181627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Angle of Depression</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8" y="1551280"/>
            <a:ext cx="7166346" cy="9702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Let </a:t>
            </a:r>
            <a:r>
              <a:rPr lang="en-IN" sz="2800" i="1" dirty="0"/>
              <a:t>x </a:t>
            </a:r>
            <a:r>
              <a:rPr lang="en-IN" sz="2800" dirty="0"/>
              <a:t>represent the </a:t>
            </a:r>
            <a:r>
              <a:rPr lang="en-US" sz="2800" dirty="0"/>
              <a:t>horizontal </a:t>
            </a:r>
            <a:r>
              <a:rPr lang="en-IN" sz="2800" dirty="0"/>
              <a:t>distance from the base of the hotel to the hydrant.</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C4153E8B-1DD1-4A86-A503-08080323B1C4}"/>
                  </a:ext>
                </a:extLst>
              </p:cNvPr>
              <p:cNvGraphicFramePr>
                <a:graphicFrameLocks noGrp="1"/>
              </p:cNvGraphicFramePr>
              <p:nvPr>
                <p:extLst>
                  <p:ext uri="{D42A27DB-BD31-4B8C-83A1-F6EECF244321}">
                    <p14:modId xmlns:p14="http://schemas.microsoft.com/office/powerpoint/2010/main" val="3476039361"/>
                  </p:ext>
                </p:extLst>
              </p:nvPr>
            </p:nvGraphicFramePr>
            <p:xfrm>
              <a:off x="290945" y="2604226"/>
              <a:ext cx="8161445" cy="3289690"/>
            </p:xfrm>
            <a:graphic>
              <a:graphicData uri="http://schemas.openxmlformats.org/drawingml/2006/table">
                <a:tbl>
                  <a:tblPr firstRow="1" bandRow="1">
                    <a:tableStyleId>{5C22544A-7EE6-4342-B048-85BDC9FD1C3A}</a:tableStyleId>
                  </a:tblPr>
                  <a:tblGrid>
                    <a:gridCol w="3090208">
                      <a:extLst>
                        <a:ext uri="{9D8B030D-6E8A-4147-A177-3AD203B41FA5}">
                          <a16:colId xmlns:a16="http://schemas.microsoft.com/office/drawing/2014/main" val="4259908333"/>
                        </a:ext>
                      </a:extLst>
                    </a:gridCol>
                    <a:gridCol w="5071237">
                      <a:extLst>
                        <a:ext uri="{9D8B030D-6E8A-4147-A177-3AD203B41FA5}">
                          <a16:colId xmlns:a16="http://schemas.microsoft.com/office/drawing/2014/main" val="2438096066"/>
                        </a:ext>
                      </a:extLst>
                    </a:gridCol>
                  </a:tblGrid>
                  <a:tr h="838459">
                    <a:tc>
                      <a:txBody>
                        <a:bodyPr/>
                        <a:lstStyle/>
                        <a:p>
                          <a:pPr marL="0" indent="442913">
                            <a:tabLst>
                              <a:tab pos="360363" algn="l"/>
                            </a:tabLst>
                          </a:pPr>
                          <a14:m>
                            <m:oMathPara xmlns:m="http://schemas.openxmlformats.org/officeDocument/2006/math">
                              <m:oMathParaPr>
                                <m:jc m:val="left"/>
                              </m:oMathParaPr>
                              <m:oMath xmlns:m="http://schemas.openxmlformats.org/officeDocument/2006/math">
                                <m:func>
                                  <m:funcPr>
                                    <m:ctrlPr>
                                      <a:rPr lang="en-US" sz="2400" i="1" smtClean="0">
                                        <a:solidFill>
                                          <a:schemeClr val="tx2"/>
                                        </a:solidFill>
                                        <a:latin typeface="Cambria Math" panose="02040503050406030204" pitchFamily="18" charset="0"/>
                                      </a:rPr>
                                    </m:ctrlPr>
                                  </m:funcPr>
                                  <m:fName>
                                    <m:r>
                                      <m:rPr>
                                        <m:sty m:val="p"/>
                                      </m:rPr>
                                      <a:rPr lang="en-US" sz="2400" i="0" smtClean="0">
                                        <a:solidFill>
                                          <a:schemeClr val="tx2"/>
                                        </a:solidFill>
                                        <a:latin typeface="Cambria Math" panose="02040503050406030204" pitchFamily="18" charset="0"/>
                                      </a:rPr>
                                      <m:t>tan</m:t>
                                    </m:r>
                                  </m:fName>
                                  <m:e>
                                    <m:r>
                                      <a:rPr lang="en-US" sz="2400" b="0" i="1" smtClean="0">
                                        <a:solidFill>
                                          <a:schemeClr val="tx2"/>
                                        </a:solidFill>
                                        <a:latin typeface="Cambria Math" panose="02040503050406030204" pitchFamily="18" charset="0"/>
                                      </a:rPr>
                                      <m:t>𝐶</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𝐴𝐷</m:t>
                                        </m:r>
                                      </m:num>
                                      <m:den>
                                        <m:r>
                                          <a:rPr lang="en-US" sz="2400" b="0" i="1" smtClean="0">
                                            <a:solidFill>
                                              <a:schemeClr val="tx2"/>
                                            </a:solidFill>
                                            <a:latin typeface="Cambria Math" panose="02040503050406030204" pitchFamily="18" charset="0"/>
                                          </a:rPr>
                                          <m:t>𝐷𝐶</m:t>
                                        </m:r>
                                      </m:den>
                                    </m:f>
                                  </m:e>
                                </m:func>
                              </m:oMath>
                            </m:oMathPara>
                          </a14:m>
                          <a:endParaRPr lang="en-US" sz="2400" dirty="0">
                            <a:solidFill>
                              <a:schemeClr val="tx2"/>
                            </a:solidFill>
                          </a:endParaRPr>
                        </a:p>
                      </a:txBody>
                      <a:tcPr marL="70597" marR="70597" marT="42222" marB="4222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unc>
                                  <m:funcPr>
                                    <m:ctrlPr>
                                      <a:rPr lang="en-US" sz="2400" i="1" smtClean="0">
                                        <a:solidFill>
                                          <a:schemeClr val="accent1"/>
                                        </a:solidFill>
                                        <a:latin typeface="Cambria Math" panose="02040503050406030204" pitchFamily="18" charset="0"/>
                                      </a:rPr>
                                    </m:ctrlPr>
                                  </m:funcPr>
                                  <m:fName>
                                    <m:r>
                                      <m:rPr>
                                        <m:sty m:val="p"/>
                                      </m:rPr>
                                      <a:rPr lang="en-US" sz="2400" i="0" smtClean="0">
                                        <a:solidFill>
                                          <a:schemeClr val="accent1"/>
                                        </a:solidFill>
                                        <a:latin typeface="Cambria Math" panose="02040503050406030204" pitchFamily="18" charset="0"/>
                                      </a:rPr>
                                      <m:t>tan</m:t>
                                    </m:r>
                                  </m:fName>
                                  <m:e>
                                    <m:r>
                                      <a:rPr lang="el-GR" sz="2400" b="0" i="1" smtClean="0">
                                        <a:solidFill>
                                          <a:schemeClr val="accent1"/>
                                        </a:solidFill>
                                        <a:latin typeface="Cambria Math" panose="02040503050406030204" pitchFamily="18" charset="0"/>
                                      </a:rPr>
                                      <m:t>𝜃</m:t>
                                    </m:r>
                                    <m:r>
                                      <a:rPr lang="en-US" sz="2400" b="0" i="1" smtClean="0">
                                        <a:solidFill>
                                          <a:schemeClr val="accent1"/>
                                        </a:solidFill>
                                        <a:latin typeface="Cambria Math" panose="02040503050406030204" pitchFamily="18" charset="0"/>
                                      </a:rPr>
                                      <m:t>=</m:t>
                                    </m:r>
                                    <m:f>
                                      <m:fPr>
                                        <m:ctrlPr>
                                          <a:rPr lang="en-US" sz="2400" b="0" i="1" smtClean="0">
                                            <a:solidFill>
                                              <a:schemeClr val="accent1"/>
                                            </a:solidFill>
                                            <a:latin typeface="Cambria Math" panose="02040503050406030204" pitchFamily="18" charset="0"/>
                                          </a:rPr>
                                        </m:ctrlPr>
                                      </m:fPr>
                                      <m:num>
                                        <m:r>
                                          <m:rPr>
                                            <m:nor/>
                                          </m:rPr>
                                          <a:rPr lang="en-US" sz="2400" b="0" i="0" u="none" strike="noStrike" kern="1200" baseline="0" smtClean="0">
                                            <a:solidFill>
                                              <a:schemeClr val="accent1"/>
                                            </a:solidFill>
                                            <a:latin typeface="+mn-lt"/>
                                            <a:ea typeface="+mn-ea"/>
                                            <a:cs typeface="+mn-cs"/>
                                          </a:rPr>
                                          <m:t>opposite</m:t>
                                        </m:r>
                                        <m:r>
                                          <m:rPr>
                                            <m:nor/>
                                          </m:rPr>
                                          <a:rPr lang="en-US" sz="2400" b="0" i="0" u="none" strike="noStrike" kern="1200" baseline="0" smtClean="0">
                                            <a:solidFill>
                                              <a:schemeClr val="accent1"/>
                                            </a:solidFill>
                                            <a:latin typeface="+mn-lt"/>
                                            <a:ea typeface="+mn-ea"/>
                                            <a:cs typeface="+mn-cs"/>
                                          </a:rPr>
                                          <m:t> </m:t>
                                        </m:r>
                                      </m:num>
                                      <m:den>
                                        <m:r>
                                          <m:rPr>
                                            <m:nor/>
                                          </m:rPr>
                                          <a:rPr lang="en-US" sz="2400" b="0" i="0" u="none" strike="noStrike" kern="1200" baseline="0" smtClean="0">
                                            <a:solidFill>
                                              <a:schemeClr val="accent1"/>
                                            </a:solidFill>
                                            <a:latin typeface="+mn-lt"/>
                                            <a:ea typeface="+mn-ea"/>
                                            <a:cs typeface="+mn-cs"/>
                                          </a:rPr>
                                          <m:t>adjacent</m:t>
                                        </m:r>
                                        <m:r>
                                          <m:rPr>
                                            <m:nor/>
                                          </m:rPr>
                                          <a:rPr lang="en-US" sz="2400" b="0" i="0" u="none" strike="noStrike" kern="1200" baseline="0" smtClean="0">
                                            <a:solidFill>
                                              <a:schemeClr val="accent1"/>
                                            </a:solidFill>
                                            <a:latin typeface="+mn-lt"/>
                                            <a:ea typeface="+mn-ea"/>
                                            <a:cs typeface="+mn-cs"/>
                                          </a:rPr>
                                          <m:t> </m:t>
                                        </m:r>
                                      </m:den>
                                    </m:f>
                                  </m:e>
                                </m:func>
                              </m:oMath>
                            </m:oMathPara>
                          </a14:m>
                          <a:endParaRPr lang="en-US" sz="2400" dirty="0">
                            <a:solidFill>
                              <a:schemeClr val="accent1"/>
                            </a:solidFill>
                          </a:endParaRPr>
                        </a:p>
                      </a:txBody>
                      <a:tcPr marL="70597" marR="70597" marT="42222" marB="42222">
                        <a:solidFill>
                          <a:schemeClr val="bg1"/>
                        </a:solidFill>
                      </a:tcPr>
                    </a:tc>
                    <a:extLst>
                      <a:ext uri="{0D108BD9-81ED-4DB2-BD59-A6C34878D82A}">
                        <a16:rowId xmlns:a16="http://schemas.microsoft.com/office/drawing/2014/main" val="3716498626"/>
                      </a:ext>
                    </a:extLst>
                  </a:tr>
                  <a:tr h="764837">
                    <a:tc>
                      <a:txBody>
                        <a:bodyPr/>
                        <a:lstStyle/>
                        <a:p>
                          <a:pPr marL="0" marR="0" lvl="0" indent="263525" algn="l" defTabSz="914400" rtl="0" eaLnBrk="1" fontAlgn="auto" latinLnBrk="0" hangingPunct="1">
                            <a:lnSpc>
                              <a:spcPct val="100000"/>
                            </a:lnSpc>
                            <a:spcBef>
                              <a:spcPts val="0"/>
                            </a:spcBef>
                            <a:spcAft>
                              <a:spcPts val="0"/>
                            </a:spcAft>
                            <a:buClrTx/>
                            <a:buSzTx/>
                            <a:buFontTx/>
                            <a:buNone/>
                            <a:tabLst>
                              <a:tab pos="179388" algn="l"/>
                            </a:tabLst>
                            <a:defRPr/>
                          </a:pPr>
                          <a14:m>
                            <m:oMathPara xmlns:m="http://schemas.openxmlformats.org/officeDocument/2006/math">
                              <m:oMathParaPr>
                                <m:jc m:val="left"/>
                              </m:oMathParaPr>
                              <m:oMath xmlns:m="http://schemas.openxmlformats.org/officeDocument/2006/math">
                                <m:func>
                                  <m:funcPr>
                                    <m:ctrlPr>
                                      <a:rPr lang="en-US" sz="2400" i="1" smtClean="0">
                                        <a:solidFill>
                                          <a:schemeClr val="tx2"/>
                                        </a:solidFill>
                                        <a:latin typeface="Cambria Math" panose="02040503050406030204" pitchFamily="18" charset="0"/>
                                      </a:rPr>
                                    </m:ctrlPr>
                                  </m:funcPr>
                                  <m:fName>
                                    <m:r>
                                      <m:rPr>
                                        <m:sty m:val="p"/>
                                      </m:rPr>
                                      <a:rPr lang="en-US" sz="2400" i="0" smtClean="0">
                                        <a:solidFill>
                                          <a:schemeClr val="tx2"/>
                                        </a:solidFill>
                                        <a:latin typeface="Cambria Math" panose="02040503050406030204" pitchFamily="18" charset="0"/>
                                      </a:rPr>
                                      <m:t>tan</m:t>
                                    </m:r>
                                  </m:fName>
                                  <m:e>
                                    <m:r>
                                      <a:rPr lang="en-US" sz="2400" b="0" i="1" smtClean="0">
                                        <a:solidFill>
                                          <a:schemeClr val="tx2"/>
                                        </a:solidFill>
                                        <a:latin typeface="Cambria Math" panose="02040503050406030204" pitchFamily="18" charset="0"/>
                                      </a:rPr>
                                      <m:t>40°=</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30</m:t>
                                        </m:r>
                                      </m:num>
                                      <m:den>
                                        <m:r>
                                          <a:rPr lang="en-US" sz="2400" b="0" i="1" smtClean="0">
                                            <a:solidFill>
                                              <a:schemeClr val="tx2"/>
                                            </a:solidFill>
                                            <a:latin typeface="Cambria Math" panose="02040503050406030204" pitchFamily="18" charset="0"/>
                                          </a:rPr>
                                          <m:t>𝑥</m:t>
                                        </m:r>
                                      </m:den>
                                    </m:f>
                                  </m:e>
                                </m:func>
                              </m:oMath>
                            </m:oMathPara>
                          </a14:m>
                          <a:endParaRPr lang="en-US" sz="2400" dirty="0">
                            <a:solidFill>
                              <a:schemeClr val="tx2"/>
                            </a:solidFill>
                          </a:endParaRPr>
                        </a:p>
                      </a:txBody>
                      <a:tcPr marL="70597" marR="70597" marT="42222" marB="4222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accent1"/>
                                    </a:solidFill>
                                    <a:latin typeface="Cambria Math" panose="02040503050406030204" pitchFamily="18" charset="0"/>
                                  </a:rPr>
                                  <m:t>𝑚</m:t>
                                </m:r>
                                <m:r>
                                  <m:rPr>
                                    <m:nor/>
                                  </m:rPr>
                                  <a:rPr lang="en-US" sz="2400" b="0" i="0" u="none" strike="noStrike" kern="1200" baseline="0" smtClean="0">
                                    <a:solidFill>
                                      <a:schemeClr val="accent1"/>
                                    </a:solidFill>
                                    <a:latin typeface="+mn-lt"/>
                                    <a:ea typeface="+mn-ea"/>
                                    <a:cs typeface="+mn-cs"/>
                                  </a:rPr>
                                  <m:t>∠</m:t>
                                </m:r>
                                <m:r>
                                  <a:rPr lang="en-US" sz="2400" b="0" i="1" smtClean="0">
                                    <a:solidFill>
                                      <a:schemeClr val="accent1"/>
                                    </a:solidFill>
                                    <a:latin typeface="Cambria Math" panose="02040503050406030204" pitchFamily="18" charset="0"/>
                                  </a:rPr>
                                  <m:t>𝐶</m:t>
                                </m:r>
                                <m:r>
                                  <a:rPr lang="en-US" sz="2400" b="0" i="1" smtClean="0">
                                    <a:solidFill>
                                      <a:schemeClr val="accent1"/>
                                    </a:solidFill>
                                    <a:latin typeface="Cambria Math" panose="02040503050406030204" pitchFamily="18" charset="0"/>
                                  </a:rPr>
                                  <m:t>=40°, </m:t>
                                </m:r>
                                <m:r>
                                  <a:rPr lang="en-US" sz="2400" b="0" i="1" smtClean="0">
                                    <a:solidFill>
                                      <a:schemeClr val="accent1"/>
                                    </a:solidFill>
                                    <a:latin typeface="Cambria Math" panose="02040503050406030204" pitchFamily="18" charset="0"/>
                                  </a:rPr>
                                  <m:t>𝐴𝐷</m:t>
                                </m:r>
                                <m:r>
                                  <a:rPr lang="en-US" sz="2400" b="0" i="1" smtClean="0">
                                    <a:solidFill>
                                      <a:schemeClr val="accent1"/>
                                    </a:solidFill>
                                    <a:latin typeface="Cambria Math" panose="02040503050406030204" pitchFamily="18" charset="0"/>
                                  </a:rPr>
                                  <m:t>=30, </m:t>
                                </m:r>
                                <m:r>
                                  <m:rPr>
                                    <m:sty m:val="p"/>
                                  </m:rPr>
                                  <a:rPr lang="en-US" sz="2400" b="0" i="0" smtClean="0">
                                    <a:solidFill>
                                      <a:schemeClr val="accent1"/>
                                    </a:solidFill>
                                    <a:latin typeface="Cambria Math" panose="02040503050406030204" pitchFamily="18" charset="0"/>
                                  </a:rPr>
                                  <m:t>and</m:t>
                                </m:r>
                                <m:r>
                                  <a:rPr lang="en-US" sz="2400" b="0" i="0"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𝐷𝐶</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𝑥</m:t>
                                </m:r>
                              </m:oMath>
                            </m:oMathPara>
                          </a14:m>
                          <a:endParaRPr lang="en-US" sz="2400" i="1" dirty="0">
                            <a:solidFill>
                              <a:schemeClr val="accent1"/>
                            </a:solidFill>
                          </a:endParaRPr>
                        </a:p>
                      </a:txBody>
                      <a:tcPr marL="70597" marR="70597" marT="42222" marB="42222">
                        <a:solidFill>
                          <a:schemeClr val="bg1"/>
                        </a:solidFill>
                      </a:tcPr>
                    </a:tc>
                    <a:extLst>
                      <a:ext uri="{0D108BD9-81ED-4DB2-BD59-A6C34878D82A}">
                        <a16:rowId xmlns:a16="http://schemas.microsoft.com/office/drawing/2014/main" val="603579658"/>
                      </a:ext>
                    </a:extLst>
                  </a:tr>
                  <a:tr h="446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𝑥</m:t>
                                </m:r>
                                <m:func>
                                  <m:funcPr>
                                    <m:ctrlPr>
                                      <a:rPr lang="en-US" sz="2400" i="1" smtClean="0">
                                        <a:solidFill>
                                          <a:schemeClr val="tx2"/>
                                        </a:solidFill>
                                        <a:latin typeface="Cambria Math" panose="02040503050406030204" pitchFamily="18" charset="0"/>
                                      </a:rPr>
                                    </m:ctrlPr>
                                  </m:funcPr>
                                  <m:fName>
                                    <m:r>
                                      <m:rPr>
                                        <m:sty m:val="p"/>
                                      </m:rPr>
                                      <a:rPr lang="en-US" sz="2400" i="0" smtClean="0">
                                        <a:solidFill>
                                          <a:schemeClr val="tx2"/>
                                        </a:solidFill>
                                        <a:latin typeface="Cambria Math" panose="02040503050406030204" pitchFamily="18" charset="0"/>
                                      </a:rPr>
                                      <m:t>tan</m:t>
                                    </m:r>
                                  </m:fName>
                                  <m:e>
                                    <m:r>
                                      <a:rPr lang="en-US" sz="2400" b="0" i="1" smtClean="0">
                                        <a:solidFill>
                                          <a:schemeClr val="tx2"/>
                                        </a:solidFill>
                                        <a:latin typeface="Cambria Math" panose="02040503050406030204" pitchFamily="18" charset="0"/>
                                      </a:rPr>
                                      <m:t>40°=30</m:t>
                                    </m:r>
                                  </m:e>
                                </m:func>
                              </m:oMath>
                            </m:oMathPara>
                          </a14:m>
                          <a:endParaRPr lang="en-US" sz="2400" dirty="0">
                            <a:solidFill>
                              <a:schemeClr val="tx2"/>
                            </a:solidFill>
                          </a:endParaRPr>
                        </a:p>
                      </a:txBody>
                      <a:tcPr marL="70597" marR="70597" marT="42222" marB="4222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0" i="0" u="none" strike="noStrike" kern="1200" baseline="0" dirty="0">
                              <a:solidFill>
                                <a:schemeClr val="accent1"/>
                              </a:solidFill>
                              <a:latin typeface="+mn-lt"/>
                              <a:ea typeface="+mn-ea"/>
                              <a:cs typeface="+mn-cs"/>
                            </a:rPr>
                            <a:t>Multiply each side by </a:t>
                          </a:r>
                          <a:r>
                            <a:rPr lang="en-IN" sz="2400" b="0" i="1" u="none" strike="noStrike" kern="1200" baseline="0" dirty="0">
                              <a:solidFill>
                                <a:schemeClr val="accent1"/>
                              </a:solidFill>
                              <a:latin typeface="+mn-lt"/>
                              <a:ea typeface="+mn-ea"/>
                              <a:cs typeface="+mn-cs"/>
                            </a:rPr>
                            <a:t>x</a:t>
                          </a:r>
                          <a:r>
                            <a:rPr lang="en-IN" sz="2400" b="0" i="0" u="none" strike="noStrike" kern="1200" baseline="0" dirty="0">
                              <a:solidFill>
                                <a:schemeClr val="accent1"/>
                              </a:solidFill>
                              <a:latin typeface="+mn-lt"/>
                              <a:ea typeface="+mn-ea"/>
                              <a:cs typeface="+mn-cs"/>
                            </a:rPr>
                            <a:t>.</a:t>
                          </a:r>
                        </a:p>
                      </a:txBody>
                      <a:tcPr marL="70597" marR="70597" marT="42222" marB="42222">
                        <a:solidFill>
                          <a:schemeClr val="bg1"/>
                        </a:solidFill>
                      </a:tcPr>
                    </a:tc>
                    <a:extLst>
                      <a:ext uri="{0D108BD9-81ED-4DB2-BD59-A6C34878D82A}">
                        <a16:rowId xmlns:a16="http://schemas.microsoft.com/office/drawing/2014/main" val="1967978909"/>
                      </a:ext>
                    </a:extLst>
                  </a:tr>
                  <a:tr h="764837">
                    <a:tc>
                      <a:txBody>
                        <a:bodyPr/>
                        <a:lstStyle/>
                        <a:p>
                          <a:pPr marL="0" marR="0" lvl="0" indent="984250" algn="l" defTabSz="914400" rtl="0" eaLnBrk="1" fontAlgn="auto" latinLnBrk="0" hangingPunct="1">
                            <a:lnSpc>
                              <a:spcPct val="100000"/>
                            </a:lnSpc>
                            <a:spcBef>
                              <a:spcPts val="0"/>
                            </a:spcBef>
                            <a:spcAft>
                              <a:spcPts val="0"/>
                            </a:spcAft>
                            <a:buClrTx/>
                            <a:buSzTx/>
                            <a:buFontTx/>
                            <a:buNone/>
                            <a:tabLst>
                              <a:tab pos="900113" algn="l"/>
                            </a:tabLst>
                            <a:defRPr/>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𝑥</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30</m:t>
                                    </m:r>
                                  </m:num>
                                  <m:den>
                                    <m:r>
                                      <m:rPr>
                                        <m:sty m:val="p"/>
                                      </m:rPr>
                                      <a:rPr lang="en-US" sz="2400" b="0" i="0" smtClean="0">
                                        <a:solidFill>
                                          <a:schemeClr val="tx2"/>
                                        </a:solidFill>
                                        <a:latin typeface="Cambria Math" panose="02040503050406030204" pitchFamily="18" charset="0"/>
                                      </a:rPr>
                                      <m:t>tan</m:t>
                                    </m:r>
                                    <m:r>
                                      <a:rPr lang="en-US" sz="2400" b="0" i="1" smtClean="0">
                                        <a:solidFill>
                                          <a:schemeClr val="tx2"/>
                                        </a:solidFill>
                                        <a:latin typeface="Cambria Math" panose="02040503050406030204" pitchFamily="18" charset="0"/>
                                      </a:rPr>
                                      <m:t> 40°</m:t>
                                    </m:r>
                                  </m:den>
                                </m:f>
                              </m:oMath>
                            </m:oMathPara>
                          </a14:m>
                          <a:endParaRPr lang="en-US" sz="2400" dirty="0">
                            <a:solidFill>
                              <a:schemeClr val="tx2"/>
                            </a:solidFill>
                          </a:endParaRPr>
                        </a:p>
                      </a:txBody>
                      <a:tcPr marL="70597" marR="70597" marT="42222" marB="4222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0" i="0" u="none" strike="noStrike" kern="1200" baseline="0" dirty="0">
                              <a:solidFill>
                                <a:schemeClr val="accent1"/>
                              </a:solidFill>
                              <a:latin typeface="+mn-lt"/>
                              <a:ea typeface="+mn-ea"/>
                              <a:cs typeface="+mn-cs"/>
                            </a:rPr>
                            <a:t>Divide each side by tan </a:t>
                          </a:r>
                          <a14:m>
                            <m:oMath xmlns:m="http://schemas.openxmlformats.org/officeDocument/2006/math">
                              <m:r>
                                <a:rPr lang="en-US" sz="2400" b="0" i="1" smtClean="0">
                                  <a:solidFill>
                                    <a:schemeClr val="accent1"/>
                                  </a:solidFill>
                                  <a:latin typeface="Cambria Math" panose="02040503050406030204" pitchFamily="18" charset="0"/>
                                </a:rPr>
                                <m:t>40°</m:t>
                              </m:r>
                            </m:oMath>
                          </a14:m>
                          <a:r>
                            <a:rPr lang="en-IN" sz="2400" b="0" i="0" u="none" strike="noStrike" kern="1200" baseline="0" dirty="0">
                              <a:solidFill>
                                <a:schemeClr val="accent1"/>
                              </a:solidFill>
                              <a:latin typeface="+mn-lt"/>
                              <a:ea typeface="+mn-ea"/>
                              <a:cs typeface="+mn-cs"/>
                            </a:rPr>
                            <a:t>.</a:t>
                          </a:r>
                        </a:p>
                      </a:txBody>
                      <a:tcPr marL="70597" marR="70597" marT="42222" marB="42222" anchor="ctr">
                        <a:solidFill>
                          <a:schemeClr val="bg1"/>
                        </a:solidFill>
                      </a:tcPr>
                    </a:tc>
                    <a:extLst>
                      <a:ext uri="{0D108BD9-81ED-4DB2-BD59-A6C34878D82A}">
                        <a16:rowId xmlns:a16="http://schemas.microsoft.com/office/drawing/2014/main" val="522336481"/>
                      </a:ext>
                    </a:extLst>
                  </a:tr>
                  <a:tr h="446582">
                    <a:tc>
                      <a:txBody>
                        <a:bodyPr/>
                        <a:lstStyle/>
                        <a:p>
                          <a:pPr marL="0" indent="984250"/>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𝑥</m:t>
                                </m:r>
                                <m:r>
                                  <m:rPr>
                                    <m:nor/>
                                  </m:rPr>
                                  <a:rPr lang="en-US" sz="2400" b="0" i="0" smtClean="0">
                                    <a:solidFill>
                                      <a:schemeClr val="tx2"/>
                                    </a:solidFill>
                                    <a:latin typeface="Cambria Math" panose="02040503050406030204" pitchFamily="18" charset="0"/>
                                  </a:rPr>
                                  <m:t> </m:t>
                                </m:r>
                                <m:r>
                                  <m:rPr>
                                    <m:nor/>
                                  </m:rPr>
                                  <a:rPr lang="en-US" sz="2400" b="0" i="0" u="none" strike="noStrike" kern="1200" baseline="0" smtClean="0">
                                    <a:solidFill>
                                      <a:schemeClr val="tx2"/>
                                    </a:solidFill>
                                    <a:latin typeface="+mn-lt"/>
                                    <a:ea typeface="+mn-ea"/>
                                    <a:cs typeface="+mn-cs"/>
                                  </a:rPr>
                                  <m:t>≈ </m:t>
                                </m:r>
                                <m:r>
                                  <a:rPr lang="en-US" sz="2400" b="0" i="1" smtClean="0">
                                    <a:solidFill>
                                      <a:schemeClr val="tx2"/>
                                    </a:solidFill>
                                    <a:latin typeface="Cambria Math" panose="02040503050406030204" pitchFamily="18" charset="0"/>
                                  </a:rPr>
                                  <m:t>35.8</m:t>
                                </m:r>
                              </m:oMath>
                            </m:oMathPara>
                          </a14:m>
                          <a:endParaRPr lang="en-US" sz="2400" dirty="0">
                            <a:solidFill>
                              <a:schemeClr val="tx2"/>
                            </a:solidFill>
                          </a:endParaRPr>
                        </a:p>
                      </a:txBody>
                      <a:tcPr marL="70597" marR="70597" marT="42222" marB="4222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accent1"/>
                              </a:solidFill>
                              <a:latin typeface="+mn-lt"/>
                              <a:ea typeface="+mn-ea"/>
                              <a:cs typeface="+mn-cs"/>
                            </a:rPr>
                            <a:t>Use a calculator.</a:t>
                          </a:r>
                        </a:p>
                      </a:txBody>
                      <a:tcPr marL="70597" marR="70597" marT="42222" marB="42222">
                        <a:solidFill>
                          <a:schemeClr val="bg1"/>
                        </a:solidFill>
                      </a:tcPr>
                    </a:tc>
                    <a:extLst>
                      <a:ext uri="{0D108BD9-81ED-4DB2-BD59-A6C34878D82A}">
                        <a16:rowId xmlns:a16="http://schemas.microsoft.com/office/drawing/2014/main" val="1646372060"/>
                      </a:ext>
                    </a:extLst>
                  </a:tr>
                </a:tbl>
              </a:graphicData>
            </a:graphic>
          </p:graphicFrame>
        </mc:Choice>
        <mc:Fallback xmlns="">
          <p:graphicFrame>
            <p:nvGraphicFramePr>
              <p:cNvPr id="2" name="Table 3">
                <a:extLst>
                  <a:ext uri="{FF2B5EF4-FFF2-40B4-BE49-F238E27FC236}">
                    <a16:creationId xmlns:a16="http://schemas.microsoft.com/office/drawing/2014/main" id="{C4153E8B-1DD1-4A86-A503-08080323B1C4}"/>
                  </a:ext>
                </a:extLst>
              </p:cNvPr>
              <p:cNvGraphicFramePr>
                <a:graphicFrameLocks noGrp="1"/>
              </p:cNvGraphicFramePr>
              <p:nvPr>
                <p:extLst>
                  <p:ext uri="{D42A27DB-BD31-4B8C-83A1-F6EECF244321}">
                    <p14:modId xmlns:p14="http://schemas.microsoft.com/office/powerpoint/2010/main" val="3476039361"/>
                  </p:ext>
                </p:extLst>
              </p:nvPr>
            </p:nvGraphicFramePr>
            <p:xfrm>
              <a:off x="290945" y="2604226"/>
              <a:ext cx="8161445" cy="3289690"/>
            </p:xfrm>
            <a:graphic>
              <a:graphicData uri="http://schemas.openxmlformats.org/drawingml/2006/table">
                <a:tbl>
                  <a:tblPr firstRow="1" bandRow="1">
                    <a:tableStyleId>{5C22544A-7EE6-4342-B048-85BDC9FD1C3A}</a:tableStyleId>
                  </a:tblPr>
                  <a:tblGrid>
                    <a:gridCol w="3090208">
                      <a:extLst>
                        <a:ext uri="{9D8B030D-6E8A-4147-A177-3AD203B41FA5}">
                          <a16:colId xmlns:a16="http://schemas.microsoft.com/office/drawing/2014/main" val="4259908333"/>
                        </a:ext>
                      </a:extLst>
                    </a:gridCol>
                    <a:gridCol w="5071237">
                      <a:extLst>
                        <a:ext uri="{9D8B030D-6E8A-4147-A177-3AD203B41FA5}">
                          <a16:colId xmlns:a16="http://schemas.microsoft.com/office/drawing/2014/main" val="2438096066"/>
                        </a:ext>
                      </a:extLst>
                    </a:gridCol>
                  </a:tblGrid>
                  <a:tr h="846000">
                    <a:tc>
                      <a:txBody>
                        <a:bodyPr/>
                        <a:lstStyle/>
                        <a:p>
                          <a:endParaRPr lang="en-US"/>
                        </a:p>
                      </a:txBody>
                      <a:tcPr marL="70597" marR="70597" marT="42222" marB="42222">
                        <a:blipFill>
                          <a:blip r:embed="rId3"/>
                          <a:stretch>
                            <a:fillRect l="-197" t="-719" r="-165089" b="-305755"/>
                          </a:stretch>
                        </a:blipFill>
                      </a:tcPr>
                    </a:tc>
                    <a:tc>
                      <a:txBody>
                        <a:bodyPr/>
                        <a:lstStyle/>
                        <a:p>
                          <a:endParaRPr lang="en-US"/>
                        </a:p>
                      </a:txBody>
                      <a:tcPr marL="70597" marR="70597" marT="42222" marB="42222">
                        <a:blipFill>
                          <a:blip r:embed="rId3"/>
                          <a:stretch>
                            <a:fillRect l="-60984" t="-719" r="-480" b="-305755"/>
                          </a:stretch>
                        </a:blipFill>
                      </a:tcPr>
                    </a:tc>
                    <a:extLst>
                      <a:ext uri="{0D108BD9-81ED-4DB2-BD59-A6C34878D82A}">
                        <a16:rowId xmlns:a16="http://schemas.microsoft.com/office/drawing/2014/main" val="3716498626"/>
                      </a:ext>
                    </a:extLst>
                  </a:tr>
                  <a:tr h="771641">
                    <a:tc>
                      <a:txBody>
                        <a:bodyPr/>
                        <a:lstStyle/>
                        <a:p>
                          <a:endParaRPr lang="en-US"/>
                        </a:p>
                      </a:txBody>
                      <a:tcPr marL="70597" marR="70597" marT="42222" marB="42222">
                        <a:blipFill>
                          <a:blip r:embed="rId3"/>
                          <a:stretch>
                            <a:fillRect l="-197" t="-110236" r="-165089" b="-234646"/>
                          </a:stretch>
                        </a:blipFill>
                      </a:tcPr>
                    </a:tc>
                    <a:tc>
                      <a:txBody>
                        <a:bodyPr/>
                        <a:lstStyle/>
                        <a:p>
                          <a:endParaRPr lang="en-US"/>
                        </a:p>
                      </a:txBody>
                      <a:tcPr marL="70597" marR="70597" marT="42222" marB="42222">
                        <a:blipFill>
                          <a:blip r:embed="rId3"/>
                          <a:stretch>
                            <a:fillRect l="-60984" t="-110236" r="-480" b="-234646"/>
                          </a:stretch>
                        </a:blipFill>
                      </a:tcPr>
                    </a:tc>
                    <a:extLst>
                      <a:ext uri="{0D108BD9-81ED-4DB2-BD59-A6C34878D82A}">
                        <a16:rowId xmlns:a16="http://schemas.microsoft.com/office/drawing/2014/main" val="603579658"/>
                      </a:ext>
                    </a:extLst>
                  </a:tr>
                  <a:tr h="450204">
                    <a:tc>
                      <a:txBody>
                        <a:bodyPr/>
                        <a:lstStyle/>
                        <a:p>
                          <a:endParaRPr lang="en-US"/>
                        </a:p>
                      </a:txBody>
                      <a:tcPr marL="70597" marR="70597" marT="42222" marB="42222">
                        <a:blipFill>
                          <a:blip r:embed="rId3"/>
                          <a:stretch>
                            <a:fillRect l="-197" t="-365753" r="-165089" b="-30821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0" i="0" u="none" strike="noStrike" kern="1200" baseline="0" dirty="0">
                              <a:solidFill>
                                <a:schemeClr val="accent1"/>
                              </a:solidFill>
                              <a:latin typeface="+mn-lt"/>
                              <a:ea typeface="+mn-ea"/>
                              <a:cs typeface="+mn-cs"/>
                            </a:rPr>
                            <a:t>Multiply each side by </a:t>
                          </a:r>
                          <a:r>
                            <a:rPr lang="en-IN" sz="2400" b="0" i="1" u="none" strike="noStrike" kern="1200" baseline="0" dirty="0">
                              <a:solidFill>
                                <a:schemeClr val="accent1"/>
                              </a:solidFill>
                              <a:latin typeface="+mn-lt"/>
                              <a:ea typeface="+mn-ea"/>
                              <a:cs typeface="+mn-cs"/>
                            </a:rPr>
                            <a:t>x</a:t>
                          </a:r>
                          <a:r>
                            <a:rPr lang="en-IN" sz="2400" b="0" i="0" u="none" strike="noStrike" kern="1200" baseline="0" dirty="0">
                              <a:solidFill>
                                <a:schemeClr val="accent1"/>
                              </a:solidFill>
                              <a:latin typeface="+mn-lt"/>
                              <a:ea typeface="+mn-ea"/>
                              <a:cs typeface="+mn-cs"/>
                            </a:rPr>
                            <a:t>.</a:t>
                          </a:r>
                        </a:p>
                      </a:txBody>
                      <a:tcPr marL="70597" marR="70597" marT="42222" marB="42222">
                        <a:solidFill>
                          <a:schemeClr val="bg1"/>
                        </a:solidFill>
                      </a:tcPr>
                    </a:tc>
                    <a:extLst>
                      <a:ext uri="{0D108BD9-81ED-4DB2-BD59-A6C34878D82A}">
                        <a16:rowId xmlns:a16="http://schemas.microsoft.com/office/drawing/2014/main" val="1967978909"/>
                      </a:ext>
                    </a:extLst>
                  </a:tr>
                  <a:tr h="771641">
                    <a:tc>
                      <a:txBody>
                        <a:bodyPr/>
                        <a:lstStyle/>
                        <a:p>
                          <a:endParaRPr lang="en-US"/>
                        </a:p>
                      </a:txBody>
                      <a:tcPr marL="70597" marR="70597" marT="42222" marB="42222">
                        <a:blipFill>
                          <a:blip r:embed="rId3"/>
                          <a:stretch>
                            <a:fillRect l="-197" t="-267717" r="-165089" b="-77165"/>
                          </a:stretch>
                        </a:blipFill>
                      </a:tcPr>
                    </a:tc>
                    <a:tc>
                      <a:txBody>
                        <a:bodyPr/>
                        <a:lstStyle/>
                        <a:p>
                          <a:endParaRPr lang="en-US"/>
                        </a:p>
                      </a:txBody>
                      <a:tcPr marL="70597" marR="70597" marT="42222" marB="42222" anchor="ctr">
                        <a:blipFill>
                          <a:blip r:embed="rId3"/>
                          <a:stretch>
                            <a:fillRect l="-60984" t="-267717" r="-480" b="-77165"/>
                          </a:stretch>
                        </a:blipFill>
                      </a:tcPr>
                    </a:tc>
                    <a:extLst>
                      <a:ext uri="{0D108BD9-81ED-4DB2-BD59-A6C34878D82A}">
                        <a16:rowId xmlns:a16="http://schemas.microsoft.com/office/drawing/2014/main" val="522336481"/>
                      </a:ext>
                    </a:extLst>
                  </a:tr>
                  <a:tr h="450204">
                    <a:tc>
                      <a:txBody>
                        <a:bodyPr/>
                        <a:lstStyle/>
                        <a:p>
                          <a:endParaRPr lang="en-US"/>
                        </a:p>
                      </a:txBody>
                      <a:tcPr marL="70597" marR="70597" marT="42222" marB="42222">
                        <a:blipFill>
                          <a:blip r:embed="rId3"/>
                          <a:stretch>
                            <a:fillRect l="-197" t="-631081" r="-165089" b="-3243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accent1"/>
                              </a:solidFill>
                              <a:latin typeface="+mn-lt"/>
                              <a:ea typeface="+mn-ea"/>
                              <a:cs typeface="+mn-cs"/>
                            </a:rPr>
                            <a:t>Use a calculator.</a:t>
                          </a:r>
                        </a:p>
                      </a:txBody>
                      <a:tcPr marL="70597" marR="70597" marT="42222" marB="42222">
                        <a:solidFill>
                          <a:schemeClr val="bg1"/>
                        </a:solidFill>
                      </a:tcPr>
                    </a:tc>
                    <a:extLst>
                      <a:ext uri="{0D108BD9-81ED-4DB2-BD59-A6C34878D82A}">
                        <a16:rowId xmlns:a16="http://schemas.microsoft.com/office/drawing/2014/main" val="1646372060"/>
                      </a:ext>
                    </a:extLst>
                  </a:tr>
                </a:tbl>
              </a:graphicData>
            </a:graphic>
          </p:graphicFrame>
        </mc:Fallback>
      </mc:AlternateContent>
      <p:sp>
        <p:nvSpPr>
          <p:cNvPr id="5" name="TextBox 4">
            <a:extLst>
              <a:ext uri="{FF2B5EF4-FFF2-40B4-BE49-F238E27FC236}">
                <a16:creationId xmlns:a16="http://schemas.microsoft.com/office/drawing/2014/main" id="{838C66B4-7AC5-46FA-835E-056CF9890DE3}"/>
              </a:ext>
            </a:extLst>
          </p:cNvPr>
          <p:cNvSpPr txBox="1"/>
          <p:nvPr/>
        </p:nvSpPr>
        <p:spPr>
          <a:xfrm>
            <a:off x="457198" y="5990726"/>
            <a:ext cx="11421630" cy="502805"/>
          </a:xfrm>
          <a:prstGeom prst="rect">
            <a:avLst/>
          </a:prstGeom>
          <a:noFill/>
        </p:spPr>
        <p:txBody>
          <a:bodyPr wrap="square" rtlCol="0">
            <a:noAutofit/>
          </a:bodyPr>
          <a:lstStyle/>
          <a:p>
            <a:r>
              <a:rPr lang="en-IN" sz="2800" dirty="0">
                <a:solidFill>
                  <a:schemeClr val="tx2"/>
                </a:solidFill>
              </a:rPr>
              <a:t>The horizontal distance from Pedro to the hydrant is about 36 feet.</a:t>
            </a:r>
          </a:p>
        </p:txBody>
      </p:sp>
      <p:pic>
        <p:nvPicPr>
          <p:cNvPr id="6" name="Picture 5">
            <a:extLst>
              <a:ext uri="{FF2B5EF4-FFF2-40B4-BE49-F238E27FC236}">
                <a16:creationId xmlns:a16="http://schemas.microsoft.com/office/drawing/2014/main" id="{4FD3297F-CAD7-47A5-B158-9974379C8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849" y="1397120"/>
            <a:ext cx="3547453" cy="2341080"/>
          </a:xfrm>
          <a:prstGeom prst="rect">
            <a:avLst/>
          </a:prstGeom>
        </p:spPr>
      </p:pic>
    </p:spTree>
    <p:extLst>
      <p:ext uri="{BB962C8B-B14F-4D97-AF65-F5344CB8AC3E}">
        <p14:creationId xmlns:p14="http://schemas.microsoft.com/office/powerpoint/2010/main" val="204290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a:t>
            </a:r>
          </a:p>
          <a:p>
            <a:r>
              <a:rPr lang="en-IN" sz="2800" b="0" dirty="0">
                <a:solidFill>
                  <a:schemeClr val="tx1"/>
                </a:solidFill>
              </a:rPr>
              <a:t>Use Two Angles of Elevation or Depression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8" y="1551280"/>
                <a:ext cx="6982694" cy="46001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MALL </a:t>
                </a:r>
                <a:r>
                  <a:rPr lang="en-IN" sz="2800" b="1" dirty="0">
                    <a:solidFill>
                      <a:schemeClr val="tx2"/>
                    </a:solidFill>
                  </a:rPr>
                  <a:t>Wei is estimating the height of the second floor in the mall. She sights the second floor at a </a:t>
                </a:r>
                <a14:m>
                  <m:oMath xmlns:m="http://schemas.openxmlformats.org/officeDocument/2006/math">
                    <m:r>
                      <a:rPr lang="en-US" sz="2800" b="1" i="1" smtClean="0">
                        <a:solidFill>
                          <a:schemeClr val="tx2"/>
                        </a:solidFill>
                        <a:latin typeface="Cambria Math" panose="02040503050406030204" pitchFamily="18" charset="0"/>
                      </a:rPr>
                      <m:t>𝟏𝟎</m:t>
                    </m:r>
                    <m:r>
                      <a:rPr lang="en-US" sz="2800" b="1" i="1">
                        <a:solidFill>
                          <a:schemeClr val="tx2"/>
                        </a:solidFill>
                        <a:latin typeface="Cambria Math" panose="02040503050406030204" pitchFamily="18" charset="0"/>
                      </a:rPr>
                      <m:t>°</m:t>
                    </m:r>
                  </m:oMath>
                </a14:m>
                <a:r>
                  <a:rPr lang="en-IN" sz="2800" b="1" dirty="0">
                    <a:solidFill>
                      <a:schemeClr val="tx2"/>
                    </a:solidFill>
                  </a:rPr>
                  <a:t> angle of elevation. She then steps forward 50</a:t>
                </a:r>
                <a:r>
                  <a:rPr lang="en-IN" sz="2800" b="1" dirty="0">
                    <a:solidFill>
                      <a:schemeClr val="tx2"/>
                    </a:solidFill>
                    <a:latin typeface="Arial" panose="020B0604020202020204" pitchFamily="34" charset="0"/>
                    <a:cs typeface="Arial" panose="020B0604020202020204" pitchFamily="34" charset="0"/>
                  </a:rPr>
                  <a:t> </a:t>
                </a:r>
                <a:r>
                  <a:rPr lang="en-IN" sz="2800" b="1" dirty="0">
                    <a:solidFill>
                      <a:schemeClr val="tx2"/>
                    </a:solidFill>
                  </a:rPr>
                  <a:t>feet, until she is 5.5 feet from the wall and sights the second floor again. If Wei’s line of sight is 66 inches above the ground, at what angle of elevation does she sight the second floor?</a:t>
                </a:r>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8" y="1551280"/>
                <a:ext cx="6982694" cy="4600138"/>
              </a:xfrm>
              <a:prstGeom prst="rect">
                <a:avLst/>
              </a:prstGeom>
              <a:blipFill>
                <a:blip r:embed="rId3"/>
                <a:stretch>
                  <a:fillRect l="-1747" t="-1325" r="-69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D220CBE-A48A-45AA-89E6-64F8FBA72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624" y="1648006"/>
            <a:ext cx="3607404" cy="2166747"/>
          </a:xfrm>
          <a:prstGeom prst="rect">
            <a:avLst/>
          </a:prstGeom>
        </p:spPr>
      </p:pic>
    </p:spTree>
    <p:extLst>
      <p:ext uri="{BB962C8B-B14F-4D97-AF65-F5344CB8AC3E}">
        <p14:creationId xmlns:p14="http://schemas.microsoft.com/office/powerpoint/2010/main" val="176075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3B</a:t>
            </a:r>
          </a:p>
          <a:p>
            <a:r>
              <a:rPr lang="en-IN" sz="2800" b="0" dirty="0">
                <a:solidFill>
                  <a:schemeClr val="tx1"/>
                </a:solidFill>
              </a:rPr>
              <a:t>Use Two Angles of Elevation or Depression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7" y="1551279"/>
                <a:ext cx="11111348" cy="36693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 </a:t>
                </a:r>
              </a:p>
              <a:p>
                <a:r>
                  <a:rPr lang="en-IN" sz="2800" b="1" dirty="0">
                    <a:solidFill>
                      <a:schemeClr val="tx1"/>
                    </a:solidFill>
                  </a:rPr>
                  <a:t>SIGHTSEEING  </a:t>
                </a:r>
                <a:r>
                  <a:rPr lang="en-IN" sz="2800" dirty="0"/>
                  <a:t>Looking north, two skyscrapers are sighted from the viewing deck of the Empire State Building, which is at a height of 1250 feet. The base of one skyscraper is sighted at a </a:t>
                </a:r>
                <a14:m>
                  <m:oMath xmlns:m="http://schemas.openxmlformats.org/officeDocument/2006/math">
                    <m:r>
                      <a:rPr lang="en-US" sz="2800" b="0" i="1" smtClean="0">
                        <a:latin typeface="Cambria Math" panose="02040503050406030204" pitchFamily="18" charset="0"/>
                      </a:rPr>
                      <m:t>20</m:t>
                    </m:r>
                    <m:r>
                      <m:rPr>
                        <m:nor/>
                      </m:rPr>
                      <a:rPr lang="en-IN" sz="2800" dirty="0"/>
                      <m:t>°</m:t>
                    </m:r>
                  </m:oMath>
                </a14:m>
                <a:r>
                  <a:rPr lang="en-IN" sz="2800" dirty="0"/>
                  <a:t> angle of depression and the base of a second skyscraper is sighted at a </a:t>
                </a:r>
                <a14:m>
                  <m:oMath xmlns:m="http://schemas.openxmlformats.org/officeDocument/2006/math">
                    <m:r>
                      <a:rPr lang="en-US" sz="2800" b="0" i="1" smtClean="0">
                        <a:latin typeface="Cambria Math" panose="02040503050406030204" pitchFamily="18" charset="0"/>
                      </a:rPr>
                      <m:t>3</m:t>
                    </m:r>
                    <m:r>
                      <a:rPr lang="en-US" sz="2800" i="1">
                        <a:latin typeface="Cambria Math" panose="02040503050406030204" pitchFamily="18" charset="0"/>
                      </a:rPr>
                      <m:t>0</m:t>
                    </m:r>
                    <m:r>
                      <m:rPr>
                        <m:nor/>
                      </m:rPr>
                      <a:rPr lang="en-IN" sz="2800" dirty="0"/>
                      <m:t>°</m:t>
                    </m:r>
                  </m:oMath>
                </a14:m>
                <a:r>
                  <a:rPr lang="en-IN" sz="2800" dirty="0"/>
                  <a:t> angle of depression. How far apart are the two skyscrapers to the nearest foot? </a:t>
                </a:r>
                <a:br>
                  <a:rPr lang="en-IN" sz="2800" dirty="0"/>
                </a:br>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7" y="1551279"/>
                <a:ext cx="11111348" cy="3669307"/>
              </a:xfrm>
              <a:prstGeom prst="rect">
                <a:avLst/>
              </a:prstGeom>
              <a:blipFill>
                <a:blip r:embed="rId3"/>
                <a:stretch>
                  <a:fillRect l="-1097" t="-1661" r="-823"/>
                </a:stretch>
              </a:blipFill>
            </p:spPr>
            <p:txBody>
              <a:bodyPr/>
              <a:lstStyle/>
              <a:p>
                <a:r>
                  <a:rPr lang="en-US">
                    <a:noFill/>
                  </a:rPr>
                  <a:t> </a:t>
                </a:r>
              </a:p>
            </p:txBody>
          </p:sp>
        </mc:Fallback>
      </mc:AlternateContent>
    </p:spTree>
    <p:extLst>
      <p:ext uri="{BB962C8B-B14F-4D97-AF65-F5344CB8AC3E}">
        <p14:creationId xmlns:p14="http://schemas.microsoft.com/office/powerpoint/2010/main" val="214783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Use Two Angles of Elevation or Depression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7" y="1551279"/>
                <a:ext cx="11111348" cy="36693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 </a:t>
                </a:r>
              </a:p>
              <a:p>
                <a:r>
                  <a:rPr lang="en-IN" sz="2800" b="1" dirty="0">
                    <a:solidFill>
                      <a:schemeClr val="tx1"/>
                    </a:solidFill>
                  </a:rPr>
                  <a:t>SIGHTSEEING  </a:t>
                </a:r>
                <a:r>
                  <a:rPr lang="en-IN" sz="2800" dirty="0"/>
                  <a:t>Looking north, two skyscrapers are sighted from the viewing deck of the Empire State Building, which is at a height of 1250 feet. The base of one skyscraper is sighted at a </a:t>
                </a:r>
                <a14:m>
                  <m:oMath xmlns:m="http://schemas.openxmlformats.org/officeDocument/2006/math">
                    <m:r>
                      <a:rPr lang="en-US" sz="2800" b="0" i="1" smtClean="0">
                        <a:latin typeface="Cambria Math" panose="02040503050406030204" pitchFamily="18" charset="0"/>
                      </a:rPr>
                      <m:t>20</m:t>
                    </m:r>
                    <m:r>
                      <m:rPr>
                        <m:nor/>
                      </m:rPr>
                      <a:rPr lang="en-IN" sz="2800" dirty="0"/>
                      <m:t>°</m:t>
                    </m:r>
                  </m:oMath>
                </a14:m>
                <a:r>
                  <a:rPr lang="en-IN" sz="2800" dirty="0"/>
                  <a:t> angle of depression and the base of a second skyscraper is sighted at a </a:t>
                </a:r>
                <a14:m>
                  <m:oMath xmlns:m="http://schemas.openxmlformats.org/officeDocument/2006/math">
                    <m:r>
                      <a:rPr lang="en-US" sz="2800" b="0" i="1" smtClean="0">
                        <a:latin typeface="Cambria Math" panose="02040503050406030204" pitchFamily="18" charset="0"/>
                      </a:rPr>
                      <m:t>3</m:t>
                    </m:r>
                    <m:r>
                      <a:rPr lang="en-US" sz="2800" i="1">
                        <a:latin typeface="Cambria Math" panose="02040503050406030204" pitchFamily="18" charset="0"/>
                      </a:rPr>
                      <m:t>0</m:t>
                    </m:r>
                    <m:r>
                      <m:rPr>
                        <m:nor/>
                      </m:rPr>
                      <a:rPr lang="en-IN" sz="2800" dirty="0"/>
                      <m:t>°</m:t>
                    </m:r>
                  </m:oMath>
                </a14:m>
                <a:r>
                  <a:rPr lang="en-IN" sz="2800" dirty="0"/>
                  <a:t> angle of depression. How far apart are the two skyscrapers to the nearest foot? </a:t>
                </a:r>
                <a:br>
                  <a:rPr lang="en-IN" sz="2800" dirty="0"/>
                </a:br>
                <a:r>
                  <a:rPr lang="en-US" sz="2800" dirty="0">
                    <a:solidFill>
                      <a:srgbClr val="FF0000"/>
                    </a:solidFill>
                  </a:rPr>
                  <a:t>1269</a:t>
                </a:r>
                <a:r>
                  <a:rPr lang="en-US" sz="2800" b="1" dirty="0">
                    <a:solidFill>
                      <a:srgbClr val="FF0000"/>
                    </a:solidFill>
                  </a:rPr>
                  <a:t> </a:t>
                </a:r>
                <a:r>
                  <a:rPr lang="en-US" sz="2800" dirty="0">
                    <a:solidFill>
                      <a:srgbClr val="FF0000"/>
                    </a:solidFill>
                  </a:rPr>
                  <a:t>ft</a:t>
                </a:r>
              </a:p>
              <a:p>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7" y="1551279"/>
                <a:ext cx="11111348" cy="3669307"/>
              </a:xfrm>
              <a:prstGeom prst="rect">
                <a:avLst/>
              </a:prstGeom>
              <a:blipFill>
                <a:blip r:embed="rId3"/>
                <a:stretch>
                  <a:fillRect l="-1097" t="-1661" r="-823" b="-4319"/>
                </a:stretch>
              </a:blipFill>
            </p:spPr>
            <p:txBody>
              <a:bodyPr/>
              <a:lstStyle/>
              <a:p>
                <a:r>
                  <a:rPr lang="en-US">
                    <a:noFill/>
                  </a:rPr>
                  <a:t> </a:t>
                </a:r>
              </a:p>
            </p:txBody>
          </p:sp>
        </mc:Fallback>
      </mc:AlternateContent>
    </p:spTree>
    <p:extLst>
      <p:ext uri="{BB962C8B-B14F-4D97-AF65-F5344CB8AC3E}">
        <p14:creationId xmlns:p14="http://schemas.microsoft.com/office/powerpoint/2010/main" val="381932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Exit Ticket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7" y="1551279"/>
            <a:ext cx="11111348" cy="9425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Suppose you want to measure the height of a tree. Describe the method of indirect measurement being used in each picture.</a:t>
            </a:r>
            <a:endParaRPr lang="en-IN" sz="2800" dirty="0">
              <a:solidFill>
                <a:schemeClr val="tx1"/>
              </a:solidFill>
            </a:endParaRPr>
          </a:p>
        </p:txBody>
      </p:sp>
      <p:sp>
        <p:nvSpPr>
          <p:cNvPr id="2" name="TextBox 1">
            <a:extLst>
              <a:ext uri="{FF2B5EF4-FFF2-40B4-BE49-F238E27FC236}">
                <a16:creationId xmlns:a16="http://schemas.microsoft.com/office/drawing/2014/main" id="{DE73FF95-FDAE-4A3A-A88B-17262EDBF134}"/>
              </a:ext>
            </a:extLst>
          </p:cNvPr>
          <p:cNvSpPr txBox="1"/>
          <p:nvPr/>
        </p:nvSpPr>
        <p:spPr>
          <a:xfrm>
            <a:off x="479425" y="2636838"/>
            <a:ext cx="10939942" cy="523220"/>
          </a:xfrm>
          <a:prstGeom prst="rect">
            <a:avLst/>
          </a:prstGeom>
          <a:noFill/>
        </p:spPr>
        <p:txBody>
          <a:bodyPr wrap="square" rtlCol="0">
            <a:spAutoFit/>
          </a:bodyPr>
          <a:lstStyle/>
          <a:p>
            <a:r>
              <a:rPr lang="en-US" sz="2800" b="1" dirty="0">
                <a:latin typeface="Proxima Nova"/>
              </a:rPr>
              <a:t>1.				 2.				  3.</a:t>
            </a:r>
          </a:p>
        </p:txBody>
      </p:sp>
      <p:pic>
        <p:nvPicPr>
          <p:cNvPr id="4" name="Picture 3">
            <a:extLst>
              <a:ext uri="{FF2B5EF4-FFF2-40B4-BE49-F238E27FC236}">
                <a16:creationId xmlns:a16="http://schemas.microsoft.com/office/drawing/2014/main" id="{A6A94F67-964F-4871-9B62-A0D5FFEAB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43" y="2753352"/>
            <a:ext cx="3102129" cy="1465572"/>
          </a:xfrm>
          <a:prstGeom prst="rect">
            <a:avLst/>
          </a:prstGeom>
        </p:spPr>
      </p:pic>
      <p:pic>
        <p:nvPicPr>
          <p:cNvPr id="6" name="Picture 5">
            <a:extLst>
              <a:ext uri="{FF2B5EF4-FFF2-40B4-BE49-F238E27FC236}">
                <a16:creationId xmlns:a16="http://schemas.microsoft.com/office/drawing/2014/main" id="{6DD424CE-75D0-4CF9-9DC2-ABDB3B41E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355" y="2753352"/>
            <a:ext cx="3128196" cy="1465572"/>
          </a:xfrm>
          <a:prstGeom prst="rect">
            <a:avLst/>
          </a:prstGeom>
        </p:spPr>
      </p:pic>
      <p:pic>
        <p:nvPicPr>
          <p:cNvPr id="7" name="Picture 6">
            <a:extLst>
              <a:ext uri="{FF2B5EF4-FFF2-40B4-BE49-F238E27FC236}">
                <a16:creationId xmlns:a16="http://schemas.microsoft.com/office/drawing/2014/main" id="{CFD59E54-912C-4ABD-893B-D239070C1A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902" y="2753352"/>
            <a:ext cx="3128196" cy="1465572"/>
          </a:xfrm>
          <a:prstGeom prst="rect">
            <a:avLst/>
          </a:prstGeom>
        </p:spPr>
      </p:pic>
    </p:spTree>
    <p:extLst>
      <p:ext uri="{BB962C8B-B14F-4D97-AF65-F5344CB8AC3E}">
        <p14:creationId xmlns:p14="http://schemas.microsoft.com/office/powerpoint/2010/main" val="3211728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Exit Ticket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7" y="1551279"/>
            <a:ext cx="11111348" cy="9425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Suppose you want to measure the height of a tree. Describe the method of indirect measurement being used in each picture.</a:t>
            </a:r>
            <a:endParaRPr lang="en-IN" sz="2800" dirty="0">
              <a:solidFill>
                <a:schemeClr val="tx1"/>
              </a:solidFill>
            </a:endParaRPr>
          </a:p>
        </p:txBody>
      </p:sp>
      <p:sp>
        <p:nvSpPr>
          <p:cNvPr id="2" name="TextBox 1">
            <a:extLst>
              <a:ext uri="{FF2B5EF4-FFF2-40B4-BE49-F238E27FC236}">
                <a16:creationId xmlns:a16="http://schemas.microsoft.com/office/drawing/2014/main" id="{DE73FF95-FDAE-4A3A-A88B-17262EDBF134}"/>
              </a:ext>
            </a:extLst>
          </p:cNvPr>
          <p:cNvSpPr txBox="1"/>
          <p:nvPr/>
        </p:nvSpPr>
        <p:spPr>
          <a:xfrm>
            <a:off x="479425" y="2636838"/>
            <a:ext cx="10939942" cy="523220"/>
          </a:xfrm>
          <a:prstGeom prst="rect">
            <a:avLst/>
          </a:prstGeom>
          <a:noFill/>
        </p:spPr>
        <p:txBody>
          <a:bodyPr wrap="square" rtlCol="0">
            <a:spAutoFit/>
          </a:bodyPr>
          <a:lstStyle/>
          <a:p>
            <a:r>
              <a:rPr lang="en-US" sz="2800" b="1" dirty="0">
                <a:latin typeface="Proxima Nova"/>
              </a:rPr>
              <a:t>1.				 2.				  3.</a:t>
            </a:r>
          </a:p>
        </p:txBody>
      </p:sp>
      <p:pic>
        <p:nvPicPr>
          <p:cNvPr id="4" name="Picture 3">
            <a:extLst>
              <a:ext uri="{FF2B5EF4-FFF2-40B4-BE49-F238E27FC236}">
                <a16:creationId xmlns:a16="http://schemas.microsoft.com/office/drawing/2014/main" id="{A6A94F67-964F-4871-9B62-A0D5FFEAB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43" y="2753352"/>
            <a:ext cx="3102129" cy="1465572"/>
          </a:xfrm>
          <a:prstGeom prst="rect">
            <a:avLst/>
          </a:prstGeom>
        </p:spPr>
      </p:pic>
      <p:pic>
        <p:nvPicPr>
          <p:cNvPr id="6" name="Picture 5">
            <a:extLst>
              <a:ext uri="{FF2B5EF4-FFF2-40B4-BE49-F238E27FC236}">
                <a16:creationId xmlns:a16="http://schemas.microsoft.com/office/drawing/2014/main" id="{6DD424CE-75D0-4CF9-9DC2-ABDB3B41E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355" y="2753352"/>
            <a:ext cx="3128196" cy="1465572"/>
          </a:xfrm>
          <a:prstGeom prst="rect">
            <a:avLst/>
          </a:prstGeom>
        </p:spPr>
      </p:pic>
      <p:pic>
        <p:nvPicPr>
          <p:cNvPr id="7" name="Picture 6">
            <a:extLst>
              <a:ext uri="{FF2B5EF4-FFF2-40B4-BE49-F238E27FC236}">
                <a16:creationId xmlns:a16="http://schemas.microsoft.com/office/drawing/2014/main" id="{CFD59E54-912C-4ABD-893B-D239070C1A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902" y="2753352"/>
            <a:ext cx="3128196" cy="1465572"/>
          </a:xfrm>
          <a:prstGeom prst="rect">
            <a:avLst/>
          </a:prstGeom>
        </p:spPr>
      </p:pic>
      <p:sp>
        <p:nvSpPr>
          <p:cNvPr id="9" name="TextBox 8">
            <a:extLst>
              <a:ext uri="{FF2B5EF4-FFF2-40B4-BE49-F238E27FC236}">
                <a16:creationId xmlns:a16="http://schemas.microsoft.com/office/drawing/2014/main" id="{F5C8780A-8337-4D9C-A773-E5B7D706B227}"/>
              </a:ext>
            </a:extLst>
          </p:cNvPr>
          <p:cNvSpPr txBox="1"/>
          <p:nvPr/>
        </p:nvSpPr>
        <p:spPr>
          <a:xfrm>
            <a:off x="793891" y="4504661"/>
            <a:ext cx="3327032" cy="1384995"/>
          </a:xfrm>
          <a:prstGeom prst="rect">
            <a:avLst/>
          </a:prstGeom>
          <a:noFill/>
        </p:spPr>
        <p:txBody>
          <a:bodyPr wrap="square" rtlCol="0">
            <a:spAutoFit/>
          </a:bodyPr>
          <a:lstStyle/>
          <a:p>
            <a:r>
              <a:rPr lang="en-IN" sz="2800" dirty="0">
                <a:solidFill>
                  <a:srgbClr val="FF0000"/>
                </a:solidFill>
              </a:rPr>
              <a:t>similar triangles and proportions with shadows</a:t>
            </a:r>
          </a:p>
        </p:txBody>
      </p:sp>
      <p:sp>
        <p:nvSpPr>
          <p:cNvPr id="10" name="TextBox 9">
            <a:extLst>
              <a:ext uri="{FF2B5EF4-FFF2-40B4-BE49-F238E27FC236}">
                <a16:creationId xmlns:a16="http://schemas.microsoft.com/office/drawing/2014/main" id="{14199D68-A164-4483-A256-033959C9FFAD}"/>
              </a:ext>
            </a:extLst>
          </p:cNvPr>
          <p:cNvSpPr txBox="1"/>
          <p:nvPr/>
        </p:nvSpPr>
        <p:spPr>
          <a:xfrm>
            <a:off x="4661355" y="4504661"/>
            <a:ext cx="3327032" cy="1815882"/>
          </a:xfrm>
          <a:prstGeom prst="rect">
            <a:avLst/>
          </a:prstGeom>
          <a:noFill/>
        </p:spPr>
        <p:txBody>
          <a:bodyPr wrap="square" rtlCol="0">
            <a:spAutoFit/>
          </a:bodyPr>
          <a:lstStyle/>
          <a:p>
            <a:r>
              <a:rPr lang="en-IN" sz="2800" dirty="0">
                <a:solidFill>
                  <a:srgbClr val="FF0000"/>
                </a:solidFill>
              </a:rPr>
              <a:t>angle of elevation and trigonometric ratio (on the ground)</a:t>
            </a:r>
          </a:p>
        </p:txBody>
      </p:sp>
      <p:sp>
        <p:nvSpPr>
          <p:cNvPr id="11" name="TextBox 10">
            <a:extLst>
              <a:ext uri="{FF2B5EF4-FFF2-40B4-BE49-F238E27FC236}">
                <a16:creationId xmlns:a16="http://schemas.microsoft.com/office/drawing/2014/main" id="{6A5B8E77-08AB-4A97-8098-0BB22A7B82CE}"/>
              </a:ext>
            </a:extLst>
          </p:cNvPr>
          <p:cNvSpPr txBox="1"/>
          <p:nvPr/>
        </p:nvSpPr>
        <p:spPr>
          <a:xfrm>
            <a:off x="8399902" y="4480609"/>
            <a:ext cx="3576868" cy="1384995"/>
          </a:xfrm>
          <a:prstGeom prst="rect">
            <a:avLst/>
          </a:prstGeom>
          <a:noFill/>
        </p:spPr>
        <p:txBody>
          <a:bodyPr wrap="square" rtlCol="0">
            <a:spAutoFit/>
          </a:bodyPr>
          <a:lstStyle/>
          <a:p>
            <a:r>
              <a:rPr lang="en-IN" sz="2800" dirty="0">
                <a:solidFill>
                  <a:srgbClr val="FF0000"/>
                </a:solidFill>
              </a:rPr>
              <a:t>angle of elevation and trigonometric ratio (standing)</a:t>
            </a:r>
          </a:p>
        </p:txBody>
      </p:sp>
    </p:spTree>
    <p:extLst>
      <p:ext uri="{BB962C8B-B14F-4D97-AF65-F5344CB8AC3E}">
        <p14:creationId xmlns:p14="http://schemas.microsoft.com/office/powerpoint/2010/main" val="260199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274187"/>
            <a:ext cx="7564583" cy="6238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Solve. Round answers to the nearest tenth.</a:t>
            </a:r>
          </a:p>
        </p:txBody>
      </p:sp>
      <p:sp>
        <p:nvSpPr>
          <p:cNvPr id="2" name="TextBox 1">
            <a:extLst>
              <a:ext uri="{FF2B5EF4-FFF2-40B4-BE49-F238E27FC236}">
                <a16:creationId xmlns:a16="http://schemas.microsoft.com/office/drawing/2014/main" id="{12775AD2-4D98-49EC-A9B6-499F1BE8ED45}"/>
              </a:ext>
            </a:extLst>
          </p:cNvPr>
          <p:cNvSpPr txBox="1"/>
          <p:nvPr/>
        </p:nvSpPr>
        <p:spPr>
          <a:xfrm>
            <a:off x="479425" y="2202875"/>
            <a:ext cx="4613570" cy="954107"/>
          </a:xfrm>
          <a:prstGeom prst="rect">
            <a:avLst/>
          </a:prstGeom>
          <a:noFill/>
        </p:spPr>
        <p:txBody>
          <a:bodyPr wrap="square" rtlCol="0">
            <a:spAutoFit/>
          </a:bodyPr>
          <a:lstStyle/>
          <a:p>
            <a:pPr marL="339725" indent="-339725"/>
            <a:r>
              <a:rPr lang="en-IN" sz="2800" b="1" dirty="0">
                <a:latin typeface="Proxima Nova"/>
              </a:rPr>
              <a:t>1. </a:t>
            </a:r>
            <a:r>
              <a:rPr lang="en-IN" sz="2800" dirty="0">
                <a:solidFill>
                  <a:schemeClr val="tx2"/>
                </a:solidFill>
              </a:rPr>
              <a:t>Find the height of the flagpole, </a:t>
            </a:r>
            <a:r>
              <a:rPr lang="en-IN" sz="2800" i="1" dirty="0">
                <a:solidFill>
                  <a:schemeClr val="tx2"/>
                </a:solidFill>
              </a:rPr>
              <a:t>TB.</a:t>
            </a:r>
            <a:r>
              <a:rPr lang="en-IN" sz="2800" dirty="0">
                <a:solidFill>
                  <a:schemeClr val="tx2"/>
                </a:solidFill>
              </a:rPr>
              <a:t>  </a:t>
            </a:r>
            <a:endParaRPr lang="en-IN" sz="2800" b="1" dirty="0">
              <a:solidFill>
                <a:srgbClr val="FF0000"/>
              </a:solidFill>
            </a:endParaRPr>
          </a:p>
        </p:txBody>
      </p:sp>
      <p:pic>
        <p:nvPicPr>
          <p:cNvPr id="9" name="Picture 8">
            <a:extLst>
              <a:ext uri="{FF2B5EF4-FFF2-40B4-BE49-F238E27FC236}">
                <a16:creationId xmlns:a16="http://schemas.microsoft.com/office/drawing/2014/main" id="{4B045B8A-6222-4362-9C3B-679D32DBB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50" y="3701019"/>
            <a:ext cx="2740618" cy="2317780"/>
          </a:xfrm>
          <a:prstGeom prst="rect">
            <a:avLst/>
          </a:prstGeom>
        </p:spPr>
      </p:pic>
      <p:sp>
        <p:nvSpPr>
          <p:cNvPr id="7" name="TextBox 6">
            <a:extLst>
              <a:ext uri="{FF2B5EF4-FFF2-40B4-BE49-F238E27FC236}">
                <a16:creationId xmlns:a16="http://schemas.microsoft.com/office/drawing/2014/main" id="{1F162824-341B-4192-889B-185122753D51}"/>
              </a:ext>
            </a:extLst>
          </p:cNvPr>
          <p:cNvSpPr txBox="1"/>
          <p:nvPr/>
        </p:nvSpPr>
        <p:spPr>
          <a:xfrm>
            <a:off x="5848866" y="2247341"/>
            <a:ext cx="5187085" cy="523220"/>
          </a:xfrm>
          <a:prstGeom prst="rect">
            <a:avLst/>
          </a:prstGeom>
          <a:noFill/>
        </p:spPr>
        <p:txBody>
          <a:bodyPr wrap="square" rtlCol="0">
            <a:spAutoFit/>
          </a:bodyPr>
          <a:lstStyle/>
          <a:p>
            <a:pPr marL="404813" indent="-404813"/>
            <a:r>
              <a:rPr lang="en-IN" sz="2800" b="1" dirty="0">
                <a:latin typeface="Proxima Nova"/>
              </a:rPr>
              <a:t>2.</a:t>
            </a:r>
            <a:r>
              <a:rPr lang="en-IN" sz="2800" dirty="0"/>
              <a:t> </a:t>
            </a:r>
            <a:r>
              <a:rPr lang="en-IN" sz="2800" dirty="0">
                <a:solidFill>
                  <a:schemeClr val="tx2"/>
                </a:solidFill>
              </a:rPr>
              <a:t>Find the width of the river, </a:t>
            </a:r>
            <a:r>
              <a:rPr lang="en-IN" sz="2800" i="1" dirty="0">
                <a:solidFill>
                  <a:schemeClr val="tx2"/>
                </a:solidFill>
              </a:rPr>
              <a:t>w</a:t>
            </a:r>
            <a:r>
              <a:rPr lang="en-IN" sz="2800" dirty="0">
                <a:solidFill>
                  <a:schemeClr val="tx2"/>
                </a:solidFill>
              </a:rPr>
              <a:t>.  </a:t>
            </a:r>
            <a:endParaRPr lang="en-IN" sz="2800" b="1" dirty="0">
              <a:solidFill>
                <a:srgbClr val="FF0000"/>
              </a:solidFill>
            </a:endParaRPr>
          </a:p>
        </p:txBody>
      </p:sp>
      <p:pic>
        <p:nvPicPr>
          <p:cNvPr id="10" name="Picture 9">
            <a:extLst>
              <a:ext uri="{FF2B5EF4-FFF2-40B4-BE49-F238E27FC236}">
                <a16:creationId xmlns:a16="http://schemas.microsoft.com/office/drawing/2014/main" id="{F78B4407-C09C-45D8-BE8B-81C3BD03B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132" y="3429000"/>
            <a:ext cx="3082229" cy="2733956"/>
          </a:xfrm>
          <a:prstGeom prst="rect">
            <a:avLst/>
          </a:prstGeom>
        </p:spPr>
      </p:pic>
    </p:spTree>
    <p:extLst>
      <p:ext uri="{BB962C8B-B14F-4D97-AF65-F5344CB8AC3E}">
        <p14:creationId xmlns:p14="http://schemas.microsoft.com/office/powerpoint/2010/main" val="393932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274187"/>
            <a:ext cx="7564583" cy="6238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Solve. Round answers to the nearest tenth.</a:t>
            </a:r>
          </a:p>
        </p:txBody>
      </p:sp>
      <p:sp>
        <p:nvSpPr>
          <p:cNvPr id="2" name="TextBox 1">
            <a:extLst>
              <a:ext uri="{FF2B5EF4-FFF2-40B4-BE49-F238E27FC236}">
                <a16:creationId xmlns:a16="http://schemas.microsoft.com/office/drawing/2014/main" id="{12775AD2-4D98-49EC-A9B6-499F1BE8ED45}"/>
              </a:ext>
            </a:extLst>
          </p:cNvPr>
          <p:cNvSpPr txBox="1"/>
          <p:nvPr/>
        </p:nvSpPr>
        <p:spPr>
          <a:xfrm>
            <a:off x="457199" y="1959013"/>
            <a:ext cx="4815590" cy="1384995"/>
          </a:xfrm>
          <a:prstGeom prst="rect">
            <a:avLst/>
          </a:prstGeom>
          <a:noFill/>
        </p:spPr>
        <p:txBody>
          <a:bodyPr wrap="square" rtlCol="0">
            <a:spAutoFit/>
          </a:bodyPr>
          <a:lstStyle/>
          <a:p>
            <a:pPr marL="360363" indent="-360363"/>
            <a:r>
              <a:rPr lang="en-IN" sz="2800" b="1" dirty="0">
                <a:latin typeface="Proxima Nova"/>
              </a:rPr>
              <a:t>3. </a:t>
            </a:r>
            <a:r>
              <a:rPr lang="en-IN" sz="2800" dirty="0">
                <a:solidFill>
                  <a:schemeClr val="tx2"/>
                </a:solidFill>
              </a:rPr>
              <a:t>What is the distance between the two people on opposite sides of the river? </a:t>
            </a:r>
            <a:endParaRPr lang="en-US" sz="2800" b="1" dirty="0">
              <a:solidFill>
                <a:srgbClr val="FF0000"/>
              </a:solidFill>
              <a:latin typeface="Proxima Nova"/>
            </a:endParaRPr>
          </a:p>
        </p:txBody>
      </p:sp>
      <p:pic>
        <p:nvPicPr>
          <p:cNvPr id="6" name="Picture 5">
            <a:extLst>
              <a:ext uri="{FF2B5EF4-FFF2-40B4-BE49-F238E27FC236}">
                <a16:creationId xmlns:a16="http://schemas.microsoft.com/office/drawing/2014/main" id="{FE573331-0805-4C3C-B0E0-D533F4051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734" y="3902509"/>
            <a:ext cx="2556532" cy="240614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C6F0A3-D028-4FDC-8CED-4BE6BACB5C98}"/>
                  </a:ext>
                </a:extLst>
              </p:cNvPr>
              <p:cNvSpPr txBox="1"/>
              <p:nvPr/>
            </p:nvSpPr>
            <p:spPr>
              <a:xfrm>
                <a:off x="5840818" y="1986607"/>
                <a:ext cx="6351182" cy="1815882"/>
              </a:xfrm>
              <a:prstGeom prst="rect">
                <a:avLst/>
              </a:prstGeom>
              <a:noFill/>
            </p:spPr>
            <p:txBody>
              <a:bodyPr wrap="square" rtlCol="0">
                <a:spAutoFit/>
              </a:bodyPr>
              <a:lstStyle/>
              <a:p>
                <a:pPr marL="360363" indent="-360363"/>
                <a:r>
                  <a:rPr lang="en-IN" sz="2800" b="1" dirty="0">
                    <a:latin typeface="Proxima Nova"/>
                  </a:rPr>
                  <a:t>4.</a:t>
                </a:r>
                <a:r>
                  <a:rPr lang="en-IN" sz="2800" dirty="0"/>
                  <a:t> </a:t>
                </a:r>
                <a:r>
                  <a:rPr lang="en-IN" sz="2800" dirty="0">
                    <a:solidFill>
                      <a:schemeClr val="tx2"/>
                    </a:solidFill>
                  </a:rPr>
                  <a:t>A 20-foot ladder leaning against a wall makes a </a:t>
                </a:r>
                <a14:m>
                  <m:oMath xmlns:m="http://schemas.openxmlformats.org/officeDocument/2006/math">
                    <m:r>
                      <a:rPr lang="en-US" sz="2800" b="0" i="1" smtClean="0">
                        <a:solidFill>
                          <a:schemeClr val="tx2"/>
                        </a:solidFill>
                        <a:latin typeface="Cambria Math" panose="02040503050406030204" pitchFamily="18" charset="0"/>
                      </a:rPr>
                      <m:t>50°</m:t>
                    </m:r>
                  </m:oMath>
                </a14:m>
                <a:r>
                  <a:rPr lang="en-IN" sz="2800" dirty="0">
                    <a:solidFill>
                      <a:schemeClr val="tx2"/>
                    </a:solidFill>
                  </a:rPr>
                  <a:t> angle between the ground and the ladder. How far up the wall does the ladder go? </a:t>
                </a:r>
                <a:endParaRPr lang="en-IN" sz="2800" b="1" dirty="0">
                  <a:solidFill>
                    <a:srgbClr val="FF0000"/>
                  </a:solidFill>
                </a:endParaRPr>
              </a:p>
            </p:txBody>
          </p:sp>
        </mc:Choice>
        <mc:Fallback xmlns="">
          <p:sp>
            <p:nvSpPr>
              <p:cNvPr id="7" name="TextBox 6">
                <a:extLst>
                  <a:ext uri="{FF2B5EF4-FFF2-40B4-BE49-F238E27FC236}">
                    <a16:creationId xmlns:a16="http://schemas.microsoft.com/office/drawing/2014/main" id="{8AC6F0A3-D028-4FDC-8CED-4BE6BACB5C98}"/>
                  </a:ext>
                </a:extLst>
              </p:cNvPr>
              <p:cNvSpPr txBox="1">
                <a:spLocks noRot="1" noChangeAspect="1" noMove="1" noResize="1" noEditPoints="1" noAdjustHandles="1" noChangeArrowheads="1" noChangeShapeType="1" noTextEdit="1"/>
              </p:cNvSpPr>
              <p:nvPr/>
            </p:nvSpPr>
            <p:spPr>
              <a:xfrm>
                <a:off x="5840818" y="1986607"/>
                <a:ext cx="6351182" cy="1815882"/>
              </a:xfrm>
              <a:prstGeom prst="rect">
                <a:avLst/>
              </a:prstGeom>
              <a:blipFill>
                <a:blip r:embed="rId4"/>
                <a:stretch>
                  <a:fillRect l="-1919" t="-3691" r="-1727" b="-838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C810645-5845-4EBC-9651-B029461AF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735" y="3802489"/>
            <a:ext cx="2225378" cy="2606191"/>
          </a:xfrm>
          <a:prstGeom prst="rect">
            <a:avLst/>
          </a:prstGeom>
        </p:spPr>
      </p:pic>
    </p:spTree>
    <p:extLst>
      <p:ext uri="{BB962C8B-B14F-4D97-AF65-F5344CB8AC3E}">
        <p14:creationId xmlns:p14="http://schemas.microsoft.com/office/powerpoint/2010/main" val="99207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274187"/>
            <a:ext cx="7564583" cy="6238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Solve. Round answers to the nearest tenth.</a:t>
            </a:r>
          </a:p>
        </p:txBody>
      </p:sp>
      <p:sp>
        <p:nvSpPr>
          <p:cNvPr id="2" name="TextBox 1">
            <a:extLst>
              <a:ext uri="{FF2B5EF4-FFF2-40B4-BE49-F238E27FC236}">
                <a16:creationId xmlns:a16="http://schemas.microsoft.com/office/drawing/2014/main" id="{12775AD2-4D98-49EC-A9B6-499F1BE8ED45}"/>
              </a:ext>
            </a:extLst>
          </p:cNvPr>
          <p:cNvSpPr txBox="1"/>
          <p:nvPr/>
        </p:nvSpPr>
        <p:spPr>
          <a:xfrm>
            <a:off x="479425" y="2202875"/>
            <a:ext cx="4613570" cy="954107"/>
          </a:xfrm>
          <a:prstGeom prst="rect">
            <a:avLst/>
          </a:prstGeom>
          <a:noFill/>
        </p:spPr>
        <p:txBody>
          <a:bodyPr wrap="square" rtlCol="0">
            <a:spAutoFit/>
          </a:bodyPr>
          <a:lstStyle/>
          <a:p>
            <a:pPr marL="339725" indent="-339725"/>
            <a:r>
              <a:rPr lang="en-IN" sz="2800" b="1" dirty="0">
                <a:latin typeface="Proxima Nova"/>
              </a:rPr>
              <a:t>1. </a:t>
            </a:r>
            <a:r>
              <a:rPr lang="en-IN" sz="2800" dirty="0">
                <a:solidFill>
                  <a:schemeClr val="tx2"/>
                </a:solidFill>
              </a:rPr>
              <a:t>Find the height of the flagpole, </a:t>
            </a:r>
            <a:r>
              <a:rPr lang="en-IN" sz="2800" i="1" dirty="0">
                <a:solidFill>
                  <a:schemeClr val="tx2"/>
                </a:solidFill>
              </a:rPr>
              <a:t>TB.</a:t>
            </a:r>
            <a:r>
              <a:rPr lang="en-IN" sz="2800" dirty="0">
                <a:solidFill>
                  <a:schemeClr val="tx2"/>
                </a:solidFill>
              </a:rPr>
              <a:t>  </a:t>
            </a:r>
            <a:r>
              <a:rPr lang="en-IN" sz="2800" b="1" dirty="0">
                <a:solidFill>
                  <a:srgbClr val="FF0000"/>
                </a:solidFill>
              </a:rPr>
              <a:t>23.4 ft</a:t>
            </a:r>
          </a:p>
        </p:txBody>
      </p:sp>
      <p:pic>
        <p:nvPicPr>
          <p:cNvPr id="9" name="Picture 8">
            <a:extLst>
              <a:ext uri="{FF2B5EF4-FFF2-40B4-BE49-F238E27FC236}">
                <a16:creationId xmlns:a16="http://schemas.microsoft.com/office/drawing/2014/main" id="{4B045B8A-6222-4362-9C3B-679D32DBB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50" y="3701019"/>
            <a:ext cx="2740618" cy="2317780"/>
          </a:xfrm>
          <a:prstGeom prst="rect">
            <a:avLst/>
          </a:prstGeom>
        </p:spPr>
      </p:pic>
      <p:sp>
        <p:nvSpPr>
          <p:cNvPr id="7" name="TextBox 6">
            <a:extLst>
              <a:ext uri="{FF2B5EF4-FFF2-40B4-BE49-F238E27FC236}">
                <a16:creationId xmlns:a16="http://schemas.microsoft.com/office/drawing/2014/main" id="{1F162824-341B-4192-889B-185122753D51}"/>
              </a:ext>
            </a:extLst>
          </p:cNvPr>
          <p:cNvSpPr txBox="1"/>
          <p:nvPr/>
        </p:nvSpPr>
        <p:spPr>
          <a:xfrm>
            <a:off x="5848866" y="2247341"/>
            <a:ext cx="5187085" cy="954107"/>
          </a:xfrm>
          <a:prstGeom prst="rect">
            <a:avLst/>
          </a:prstGeom>
          <a:noFill/>
        </p:spPr>
        <p:txBody>
          <a:bodyPr wrap="square" rtlCol="0">
            <a:spAutoFit/>
          </a:bodyPr>
          <a:lstStyle/>
          <a:p>
            <a:pPr marL="404813" indent="-404813"/>
            <a:r>
              <a:rPr lang="en-IN" sz="2800" b="1" dirty="0">
                <a:latin typeface="Proxima Nova"/>
              </a:rPr>
              <a:t>2.</a:t>
            </a:r>
            <a:r>
              <a:rPr lang="en-IN" sz="2800" dirty="0"/>
              <a:t> </a:t>
            </a:r>
            <a:r>
              <a:rPr lang="en-IN" sz="2800" dirty="0">
                <a:solidFill>
                  <a:schemeClr val="tx2"/>
                </a:solidFill>
              </a:rPr>
              <a:t>Find the width of the river, </a:t>
            </a:r>
            <a:r>
              <a:rPr lang="en-IN" sz="2800" i="1" dirty="0">
                <a:solidFill>
                  <a:schemeClr val="tx2"/>
                </a:solidFill>
              </a:rPr>
              <a:t>w</a:t>
            </a:r>
            <a:r>
              <a:rPr lang="en-IN" sz="2800" dirty="0">
                <a:solidFill>
                  <a:schemeClr val="tx2"/>
                </a:solidFill>
              </a:rPr>
              <a:t>.  </a:t>
            </a:r>
            <a:r>
              <a:rPr lang="en-IN" sz="2800" b="1" dirty="0">
                <a:solidFill>
                  <a:srgbClr val="FF0000"/>
                </a:solidFill>
              </a:rPr>
              <a:t>30.9 ft</a:t>
            </a:r>
          </a:p>
        </p:txBody>
      </p:sp>
      <p:pic>
        <p:nvPicPr>
          <p:cNvPr id="10" name="Picture 9">
            <a:extLst>
              <a:ext uri="{FF2B5EF4-FFF2-40B4-BE49-F238E27FC236}">
                <a16:creationId xmlns:a16="http://schemas.microsoft.com/office/drawing/2014/main" id="{F78B4407-C09C-45D8-BE8B-81C3BD03B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132" y="3429000"/>
            <a:ext cx="3082229" cy="2733956"/>
          </a:xfrm>
          <a:prstGeom prst="rect">
            <a:avLst/>
          </a:prstGeom>
        </p:spPr>
      </p:pic>
    </p:spTree>
    <p:extLst>
      <p:ext uri="{BB962C8B-B14F-4D97-AF65-F5344CB8AC3E}">
        <p14:creationId xmlns:p14="http://schemas.microsoft.com/office/powerpoint/2010/main" val="353722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274187"/>
            <a:ext cx="7564583" cy="6238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Solve. Round answers to the nearest tenth.</a:t>
            </a:r>
          </a:p>
        </p:txBody>
      </p:sp>
      <p:sp>
        <p:nvSpPr>
          <p:cNvPr id="2" name="TextBox 1">
            <a:extLst>
              <a:ext uri="{FF2B5EF4-FFF2-40B4-BE49-F238E27FC236}">
                <a16:creationId xmlns:a16="http://schemas.microsoft.com/office/drawing/2014/main" id="{12775AD2-4D98-49EC-A9B6-499F1BE8ED45}"/>
              </a:ext>
            </a:extLst>
          </p:cNvPr>
          <p:cNvSpPr txBox="1"/>
          <p:nvPr/>
        </p:nvSpPr>
        <p:spPr>
          <a:xfrm>
            <a:off x="457199" y="1959013"/>
            <a:ext cx="4815590" cy="1815882"/>
          </a:xfrm>
          <a:prstGeom prst="rect">
            <a:avLst/>
          </a:prstGeom>
          <a:noFill/>
        </p:spPr>
        <p:txBody>
          <a:bodyPr wrap="square" rtlCol="0">
            <a:spAutoFit/>
          </a:bodyPr>
          <a:lstStyle/>
          <a:p>
            <a:pPr marL="360363" indent="-360363"/>
            <a:r>
              <a:rPr lang="en-IN" sz="2800" b="1" dirty="0">
                <a:latin typeface="Proxima Nova"/>
              </a:rPr>
              <a:t>3. </a:t>
            </a:r>
            <a:r>
              <a:rPr lang="en-IN" sz="2800" dirty="0">
                <a:solidFill>
                  <a:schemeClr val="tx2"/>
                </a:solidFill>
              </a:rPr>
              <a:t>What is the distance between the two people on opposite sides of the river? </a:t>
            </a:r>
            <a:r>
              <a:rPr lang="en-IN" sz="2800" b="1" dirty="0">
                <a:solidFill>
                  <a:srgbClr val="FF0000"/>
                </a:solidFill>
                <a:latin typeface="Proxima Nova"/>
              </a:rPr>
              <a:t>41.9 m</a:t>
            </a:r>
            <a:endParaRPr lang="en-US" sz="2800" b="1" dirty="0">
              <a:solidFill>
                <a:srgbClr val="FF0000"/>
              </a:solidFill>
              <a:latin typeface="Proxima Nova"/>
            </a:endParaRPr>
          </a:p>
        </p:txBody>
      </p:sp>
      <p:pic>
        <p:nvPicPr>
          <p:cNvPr id="6" name="Picture 5">
            <a:extLst>
              <a:ext uri="{FF2B5EF4-FFF2-40B4-BE49-F238E27FC236}">
                <a16:creationId xmlns:a16="http://schemas.microsoft.com/office/drawing/2014/main" id="{FE573331-0805-4C3C-B0E0-D533F4051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734" y="3902509"/>
            <a:ext cx="2556532" cy="240614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C6F0A3-D028-4FDC-8CED-4BE6BACB5C98}"/>
                  </a:ext>
                </a:extLst>
              </p:cNvPr>
              <p:cNvSpPr txBox="1"/>
              <p:nvPr/>
            </p:nvSpPr>
            <p:spPr>
              <a:xfrm>
                <a:off x="5840818" y="1986607"/>
                <a:ext cx="6351182" cy="1815882"/>
              </a:xfrm>
              <a:prstGeom prst="rect">
                <a:avLst/>
              </a:prstGeom>
              <a:noFill/>
            </p:spPr>
            <p:txBody>
              <a:bodyPr wrap="square" rtlCol="0">
                <a:spAutoFit/>
              </a:bodyPr>
              <a:lstStyle/>
              <a:p>
                <a:pPr marL="360363" indent="-360363"/>
                <a:r>
                  <a:rPr lang="en-IN" sz="2800" b="1" dirty="0">
                    <a:latin typeface="Proxima Nova"/>
                  </a:rPr>
                  <a:t>4.</a:t>
                </a:r>
                <a:r>
                  <a:rPr lang="en-IN" sz="2800" dirty="0"/>
                  <a:t> </a:t>
                </a:r>
                <a:r>
                  <a:rPr lang="en-IN" sz="2800" dirty="0">
                    <a:solidFill>
                      <a:schemeClr val="tx2"/>
                    </a:solidFill>
                  </a:rPr>
                  <a:t>A 20-foot ladder leaning against a wall makes a </a:t>
                </a:r>
                <a14:m>
                  <m:oMath xmlns:m="http://schemas.openxmlformats.org/officeDocument/2006/math">
                    <m:r>
                      <a:rPr lang="en-US" sz="2800" b="0" i="1" smtClean="0">
                        <a:solidFill>
                          <a:schemeClr val="tx2"/>
                        </a:solidFill>
                        <a:latin typeface="Cambria Math" panose="02040503050406030204" pitchFamily="18" charset="0"/>
                      </a:rPr>
                      <m:t>50°</m:t>
                    </m:r>
                  </m:oMath>
                </a14:m>
                <a:r>
                  <a:rPr lang="en-IN" sz="2800" dirty="0">
                    <a:solidFill>
                      <a:schemeClr val="tx2"/>
                    </a:solidFill>
                  </a:rPr>
                  <a:t> angle between the ground and the ladder. How far up the wall does the ladder go? </a:t>
                </a:r>
                <a:r>
                  <a:rPr lang="en-IN" sz="2800" b="1" dirty="0">
                    <a:solidFill>
                      <a:srgbClr val="FF0000"/>
                    </a:solidFill>
                  </a:rPr>
                  <a:t>15.3 ft</a:t>
                </a:r>
              </a:p>
            </p:txBody>
          </p:sp>
        </mc:Choice>
        <mc:Fallback xmlns="">
          <p:sp>
            <p:nvSpPr>
              <p:cNvPr id="7" name="TextBox 6">
                <a:extLst>
                  <a:ext uri="{FF2B5EF4-FFF2-40B4-BE49-F238E27FC236}">
                    <a16:creationId xmlns:a16="http://schemas.microsoft.com/office/drawing/2014/main" id="{8AC6F0A3-D028-4FDC-8CED-4BE6BACB5C98}"/>
                  </a:ext>
                </a:extLst>
              </p:cNvPr>
              <p:cNvSpPr txBox="1">
                <a:spLocks noRot="1" noChangeAspect="1" noMove="1" noResize="1" noEditPoints="1" noAdjustHandles="1" noChangeArrowheads="1" noChangeShapeType="1" noTextEdit="1"/>
              </p:cNvSpPr>
              <p:nvPr/>
            </p:nvSpPr>
            <p:spPr>
              <a:xfrm>
                <a:off x="5840818" y="1986607"/>
                <a:ext cx="6351182" cy="1815882"/>
              </a:xfrm>
              <a:prstGeom prst="rect">
                <a:avLst/>
              </a:prstGeom>
              <a:blipFill>
                <a:blip r:embed="rId4"/>
                <a:stretch>
                  <a:fillRect l="-1919" t="-3691" r="-1727" b="-838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C810645-5845-4EBC-9651-B029461AF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735" y="3802489"/>
            <a:ext cx="2225378" cy="2606191"/>
          </a:xfrm>
          <a:prstGeom prst="rect">
            <a:avLst/>
          </a:prstGeom>
        </p:spPr>
      </p:pic>
    </p:spTree>
    <p:extLst>
      <p:ext uri="{BB962C8B-B14F-4D97-AF65-F5344CB8AC3E}">
        <p14:creationId xmlns:p14="http://schemas.microsoft.com/office/powerpoint/2010/main" val="382913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b="0" dirty="0">
              <a:solidFill>
                <a:schemeClr val="tx1"/>
              </a:solidFill>
            </a:endParaRPr>
          </a:p>
        </p:txBody>
      </p:sp>
      <p:sp>
        <p:nvSpPr>
          <p:cNvPr id="4" name="TextBox 3">
            <a:extLst>
              <a:ext uri="{FF2B5EF4-FFF2-40B4-BE49-F238E27FC236}">
                <a16:creationId xmlns:a16="http://schemas.microsoft.com/office/drawing/2014/main" id="{3B444D6E-B0F7-6C42-A572-7680D7C7EF9B}"/>
              </a:ext>
            </a:extLst>
          </p:cNvPr>
          <p:cNvSpPr txBox="1"/>
          <p:nvPr/>
        </p:nvSpPr>
        <p:spPr>
          <a:xfrm>
            <a:off x="459872" y="1648327"/>
            <a:ext cx="9208834" cy="2246769"/>
          </a:xfrm>
          <a:prstGeom prst="rect">
            <a:avLst/>
          </a:prstGeom>
          <a:noFill/>
        </p:spPr>
        <p:txBody>
          <a:bodyPr wrap="square" rtlCol="0">
            <a:spAutoFit/>
          </a:bodyPr>
          <a:lstStyle/>
          <a:p>
            <a:pPr fontAlgn="t"/>
            <a:r>
              <a:rPr lang="en-IN" sz="2800" b="1" dirty="0"/>
              <a:t>MA.912.T.1.2</a:t>
            </a:r>
            <a:r>
              <a:rPr lang="en-US" sz="2800" b="1" dirty="0"/>
              <a:t> </a:t>
            </a:r>
            <a:endParaRPr lang="en-US" sz="2800" dirty="0"/>
          </a:p>
          <a:p>
            <a:pPr fontAlgn="t"/>
            <a:r>
              <a:rPr lang="en-IN" sz="2800" dirty="0">
                <a:solidFill>
                  <a:schemeClr val="tx2"/>
                </a:solidFill>
              </a:rPr>
              <a:t>Solve mathematical and real-world problems involving right triangles using trigonometric ratios and the Pythagorean Theorem.</a:t>
            </a:r>
            <a:r>
              <a:rPr lang="en-US" sz="2800" dirty="0">
                <a:solidFill>
                  <a:schemeClr val="tx2"/>
                </a:solidFill>
              </a:rPr>
              <a:t> </a:t>
            </a:r>
          </a:p>
          <a:p>
            <a:endParaRPr lang="en-US" sz="2800" dirty="0"/>
          </a:p>
        </p:txBody>
      </p:sp>
    </p:spTree>
    <p:extLst>
      <p:ext uri="{BB962C8B-B14F-4D97-AF65-F5344CB8AC3E}">
        <p14:creationId xmlns:p14="http://schemas.microsoft.com/office/powerpoint/2010/main" val="23176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Lesson Objectives</a:t>
            </a: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82040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Content Objective </a:t>
            </a:r>
          </a:p>
          <a:p>
            <a:r>
              <a:rPr lang="en-IN" sz="2800" dirty="0"/>
              <a:t>Students will solve real-world problems using the trigonometric ratios and their inverses. Students will find the area of triangles using a formula based on the sine function.</a:t>
            </a:r>
          </a:p>
          <a:p>
            <a:r>
              <a:rPr lang="en-IN" sz="2800" b="1" dirty="0">
                <a:solidFill>
                  <a:schemeClr val="tx1"/>
                </a:solidFill>
              </a:rPr>
              <a:t>Language Objectives</a:t>
            </a:r>
          </a:p>
          <a:p>
            <a:pPr marL="255600" indent="-255600">
              <a:buFont typeface="Arial" panose="020B0604020202020204" pitchFamily="34" charset="0"/>
              <a:buChar char="•"/>
            </a:pPr>
            <a:r>
              <a:rPr lang="en-IN" sz="2800" dirty="0"/>
              <a:t>Students explain how to apply trigonometry to real-world situations using </a:t>
            </a:r>
            <a:r>
              <a:rPr lang="en-IN" sz="2800" i="1" dirty="0"/>
              <a:t>about</a:t>
            </a:r>
            <a:r>
              <a:rPr lang="en-IN" sz="2800" dirty="0"/>
              <a:t>.</a:t>
            </a:r>
          </a:p>
          <a:p>
            <a:pPr marL="255600" indent="-255600">
              <a:buFont typeface="Arial" panose="020B0604020202020204" pitchFamily="34" charset="0"/>
              <a:buChar char="•"/>
            </a:pPr>
            <a:r>
              <a:rPr lang="en-IN" sz="2800" dirty="0"/>
              <a:t>To optimize output, students participate in MLR3: Three Reads.</a:t>
            </a:r>
          </a:p>
        </p:txBody>
      </p:sp>
    </p:spTree>
    <p:extLst>
      <p:ext uri="{BB962C8B-B14F-4D97-AF65-F5344CB8AC3E}">
        <p14:creationId xmlns:p14="http://schemas.microsoft.com/office/powerpoint/2010/main" val="89264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1" y="332810"/>
            <a:ext cx="8697983" cy="11357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Angles of Elevation and Depression</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8" y="1551280"/>
            <a:ext cx="10363202" cy="40459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Often the only way to measure an object is through the use of </a:t>
            </a:r>
            <a:r>
              <a:rPr lang="en-IN" sz="2800" b="1" dirty="0">
                <a:solidFill>
                  <a:schemeClr val="tx1"/>
                </a:solidFill>
              </a:rPr>
              <a:t>indirect measurement</a:t>
            </a:r>
            <a:r>
              <a:rPr lang="en-IN" sz="2800" dirty="0"/>
              <a:t>, which involves using similar figures and proportions to measure an object. In these cases, you measure the object by measuring something else. Indirect measurements use special types of angles. An </a:t>
            </a:r>
            <a:r>
              <a:rPr lang="en-IN" sz="2800" b="1" dirty="0">
                <a:solidFill>
                  <a:schemeClr val="tx1"/>
                </a:solidFill>
              </a:rPr>
              <a:t>angle of elevation</a:t>
            </a:r>
            <a:r>
              <a:rPr lang="en-IN" sz="2800" b="1" dirty="0"/>
              <a:t> </a:t>
            </a:r>
            <a:r>
              <a:rPr lang="en-IN" sz="2800" dirty="0"/>
              <a:t>is the angle formed by a horizontal line and an observer’s line of sight to an object above the horizontal line. An </a:t>
            </a:r>
            <a:r>
              <a:rPr lang="en-IN" sz="2800" b="1" dirty="0">
                <a:solidFill>
                  <a:schemeClr val="tx1"/>
                </a:solidFill>
              </a:rPr>
              <a:t>angle of depression </a:t>
            </a:r>
            <a:r>
              <a:rPr lang="en-IN" sz="2800" dirty="0"/>
              <a:t>is the angle formed by a horizontal line and an observer’s line of sight to an object below the horizontal line.</a:t>
            </a:r>
          </a:p>
        </p:txBody>
      </p:sp>
    </p:spTree>
    <p:extLst>
      <p:ext uri="{BB962C8B-B14F-4D97-AF65-F5344CB8AC3E}">
        <p14:creationId xmlns:p14="http://schemas.microsoft.com/office/powerpoint/2010/main" val="1545655986"/>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2.xml><?xml version="1.0" encoding="utf-8"?>
<ds:datastoreItem xmlns:ds="http://schemas.openxmlformats.org/officeDocument/2006/customXml" ds:itemID="{73FAA090-3853-4332-9ADD-FC8F1C41F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EC8B5-3819-4979-9120-C477F29E88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9450ef5d-1a70-432a-a187-b784c13ee2c7"/>
    <ds:schemaRef ds:uri="http://schemas.openxmlformats.org/package/2006/metadata/core-properti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8343</TotalTime>
  <Words>1135</Words>
  <Application>Microsoft Office PowerPoint</Application>
  <PresentationFormat>Widescreen</PresentationFormat>
  <Paragraphs>113</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882</cp:revision>
  <cp:lastPrinted>2018-08-01T21:17:27Z</cp:lastPrinted>
  <dcterms:created xsi:type="dcterms:W3CDTF">2020-09-17T18:06:02Z</dcterms:created>
  <dcterms:modified xsi:type="dcterms:W3CDTF">2023-02-13T13:29:45Z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