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0" r:id="rId5"/>
  </p:sldMasterIdLst>
  <p:notesMasterIdLst>
    <p:notesMasterId r:id="rId38"/>
  </p:notesMasterIdLst>
  <p:handoutMasterIdLst>
    <p:handoutMasterId r:id="rId39"/>
  </p:handoutMasterIdLst>
  <p:sldIdLst>
    <p:sldId id="327" r:id="rId6"/>
    <p:sldId id="380" r:id="rId7"/>
    <p:sldId id="397" r:id="rId8"/>
    <p:sldId id="398" r:id="rId9"/>
    <p:sldId id="399" r:id="rId10"/>
    <p:sldId id="303" r:id="rId11"/>
    <p:sldId id="377" r:id="rId12"/>
    <p:sldId id="304" r:id="rId13"/>
    <p:sldId id="305" r:id="rId14"/>
    <p:sldId id="348" r:id="rId15"/>
    <p:sldId id="307" r:id="rId16"/>
    <p:sldId id="401" r:id="rId17"/>
    <p:sldId id="390" r:id="rId18"/>
    <p:sldId id="396" r:id="rId19"/>
    <p:sldId id="351" r:id="rId20"/>
    <p:sldId id="355" r:id="rId21"/>
    <p:sldId id="384" r:id="rId22"/>
    <p:sldId id="356" r:id="rId23"/>
    <p:sldId id="360" r:id="rId24"/>
    <p:sldId id="358" r:id="rId25"/>
    <p:sldId id="361" r:id="rId26"/>
    <p:sldId id="362" r:id="rId27"/>
    <p:sldId id="363" r:id="rId28"/>
    <p:sldId id="364" r:id="rId29"/>
    <p:sldId id="366" r:id="rId30"/>
    <p:sldId id="367" r:id="rId31"/>
    <p:sldId id="385" r:id="rId32"/>
    <p:sldId id="371" r:id="rId33"/>
    <p:sldId id="395" r:id="rId34"/>
    <p:sldId id="372" r:id="rId35"/>
    <p:sldId id="373" r:id="rId36"/>
    <p:sldId id="400" r:id="rId3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512" userDrawn="1">
          <p15:clr>
            <a:srgbClr val="A4A3A4"/>
          </p15:clr>
        </p15:guide>
        <p15:guide id="2" orient="horz" pos="3024" userDrawn="1">
          <p15:clr>
            <a:srgbClr val="A4A3A4"/>
          </p15:clr>
        </p15:guide>
        <p15:guide id="3" orient="horz" pos="384" userDrawn="1">
          <p15:clr>
            <a:srgbClr val="A4A3A4"/>
          </p15:clr>
        </p15:guide>
        <p15:guide id="4" orient="horz" pos="2520" userDrawn="1">
          <p15:clr>
            <a:srgbClr val="A4A3A4"/>
          </p15:clr>
        </p15:guide>
        <p15:guide id="5" orient="horz" pos="1080" userDrawn="1">
          <p15:clr>
            <a:srgbClr val="A4A3A4"/>
          </p15:clr>
        </p15:guide>
        <p15:guide id="6" orient="horz" pos="1680" userDrawn="1">
          <p15:clr>
            <a:srgbClr val="A4A3A4"/>
          </p15:clr>
        </p15:guide>
        <p15:guide id="7" orient="horz" pos="3432" userDrawn="1">
          <p15:clr>
            <a:srgbClr val="A4A3A4"/>
          </p15:clr>
        </p15:guide>
        <p15:guide id="8" orient="horz" pos="3120" userDrawn="1">
          <p15:clr>
            <a:srgbClr val="A4A3A4"/>
          </p15:clr>
        </p15:guide>
        <p15:guide id="9" pos="48" userDrawn="1">
          <p15:clr>
            <a:srgbClr val="A4A3A4"/>
          </p15:clr>
        </p15:guide>
        <p15:guide id="10" pos="384" userDrawn="1">
          <p15:clr>
            <a:srgbClr val="A4A3A4"/>
          </p15:clr>
        </p15:guide>
        <p15:guide id="11" pos="6480" userDrawn="1">
          <p15:clr>
            <a:srgbClr val="A4A3A4"/>
          </p15:clr>
        </p15:guide>
        <p15:guide id="12" pos="2597" userDrawn="1">
          <p15:clr>
            <a:srgbClr val="A4A3A4"/>
          </p15:clr>
        </p15:guide>
        <p15:guide id="13" pos="288" userDrawn="1">
          <p15:clr>
            <a:srgbClr val="A4A3A4"/>
          </p15:clr>
        </p15:guide>
        <p15:guide id="14" orient="horz" pos="2160" userDrawn="1">
          <p15:clr>
            <a:srgbClr val="A4A3A4"/>
          </p15:clr>
        </p15:guide>
        <p15:guide id="15" orient="horz" pos="216" userDrawn="1">
          <p15:clr>
            <a:srgbClr val="A4A3A4"/>
          </p15:clr>
        </p15:guide>
        <p15:guide id="16" orient="horz" pos="936" userDrawn="1">
          <p15:clr>
            <a:srgbClr val="A4A3A4"/>
          </p15:clr>
        </p15:guide>
        <p15:guide id="17" pos="4368" userDrawn="1">
          <p15:clr>
            <a:srgbClr val="A4A3A4"/>
          </p15:clr>
        </p15:guide>
        <p15:guide id="18" pos="7296" userDrawn="1">
          <p15:clr>
            <a:srgbClr val="A4A3A4"/>
          </p15:clr>
        </p15:guide>
        <p15:guide id="19" pos="3288" userDrawn="1">
          <p15:clr>
            <a:srgbClr val="A4A3A4"/>
          </p15:clr>
        </p15:guide>
        <p15:guide id="20" pos="5904" userDrawn="1">
          <p15:clr>
            <a:srgbClr val="A4A3A4"/>
          </p15:clr>
        </p15:guide>
        <p15:guide id="21" pos="55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ext uri="{19B8F6BF-5375-455C-9EA6-DF929625EA0E}">
        <p15:presenceInfo xmlns:p15="http://schemas.microsoft.com/office/powerpoint/2012/main" userId="958da6fd0e6693af" providerId="Windows Live"/>
      </p:ext>
    </p:extLst>
  </p:cmAuthor>
  <p:cmAuthor id="2" name="Justus, Joseph" initials="JJ" lastIdx="2" clrIdx="1">
    <p:extLst>
      <p:ext uri="{19B8F6BF-5375-455C-9EA6-DF929625EA0E}">
        <p15:presenceInfo xmlns:p15="http://schemas.microsoft.com/office/powerpoint/2012/main" userId="S::joseph.justus@mheducation.com::c36d40d1-f060-4972-8bd9-850308908a0f" providerId="AD"/>
      </p:ext>
    </p:extLst>
  </p:cmAuthor>
  <p:cmAuthor id="3" name="Oxley, Angela" initials="OA" lastIdx="21" clrIdx="2">
    <p:extLst>
      <p:ext uri="{19B8F6BF-5375-455C-9EA6-DF929625EA0E}">
        <p15:presenceInfo xmlns:p15="http://schemas.microsoft.com/office/powerpoint/2012/main" userId="S::angela.oxley@mheducation.com::2701a8e4-ff8b-43b5-b1ab-b049b2cef046" providerId="AD"/>
      </p:ext>
    </p:extLst>
  </p:cmAuthor>
  <p:cmAuthor id="4" name="Tharick Rahim. H" initials="TRH" lastIdx="7" clrIdx="3">
    <p:extLst>
      <p:ext uri="{19B8F6BF-5375-455C-9EA6-DF929625EA0E}">
        <p15:presenceInfo xmlns:p15="http://schemas.microsoft.com/office/powerpoint/2012/main" userId="S::Hasheem.Tharick@spi-global.com::c93f5f0c-4a60-4e12-b46a-51565bfa716a" providerId="AD"/>
      </p:ext>
    </p:extLst>
  </p:cmAuthor>
  <p:cmAuthor id="5" name="Nithiyanadhan Rajagopal" initials="NR" lastIdx="8" clrIdx="4">
    <p:extLst>
      <p:ext uri="{19B8F6BF-5375-455C-9EA6-DF929625EA0E}">
        <p15:presenceInfo xmlns:p15="http://schemas.microsoft.com/office/powerpoint/2012/main" userId="S::Nithiyanandhan.R@spi-global.com::7ab3c0d7-e1d9-4568-9b85-35969e8fd2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5B"/>
    <a:srgbClr val="FF0000"/>
    <a:srgbClr val="0070C0"/>
    <a:srgbClr val="C00000"/>
    <a:srgbClr val="007077"/>
    <a:srgbClr val="00A6B9"/>
    <a:srgbClr val="00C7C3"/>
    <a:srgbClr val="02F0DE"/>
    <a:srgbClr val="33F0E1"/>
    <a:srgbClr val="3317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369466-4716-42CF-87EA-A9EE01558006}" v="10" dt="2021-10-27T12:14:30.3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352" y="44"/>
      </p:cViewPr>
      <p:guideLst>
        <p:guide pos="1512"/>
        <p:guide orient="horz" pos="3024"/>
        <p:guide orient="horz" pos="384"/>
        <p:guide orient="horz" pos="2520"/>
        <p:guide orient="horz" pos="1080"/>
        <p:guide orient="horz" pos="1680"/>
        <p:guide orient="horz" pos="3432"/>
        <p:guide orient="horz" pos="3120"/>
        <p:guide pos="48"/>
        <p:guide pos="384"/>
        <p:guide pos="6480"/>
        <p:guide pos="2597"/>
        <p:guide pos="288"/>
        <p:guide orient="horz" pos="2160"/>
        <p:guide orient="horz" pos="216"/>
        <p:guide orient="horz" pos="936"/>
        <p:guide pos="4368"/>
        <p:guide pos="7296"/>
        <p:guide pos="3288"/>
        <p:guide pos="5904"/>
        <p:guide pos="55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1/2/2023</a:t>
            </a:fld>
            <a:endParaRPr lang="en-US"/>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a:t>
            </a:fld>
            <a:endParaRPr lang="en-US"/>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1/2/2023</a:t>
            </a:fld>
            <a:endParaRPr lang="en-US"/>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2290" tIns="46144" rIns="92290" bIns="46144" rtlCol="0" anchor="ctr"/>
          <a:lstStyle/>
          <a:p>
            <a:endParaRPr lang="en-US"/>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a:t>
            </a:fld>
            <a:endParaRPr lang="en-US"/>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2</a:t>
            </a:fld>
            <a:endParaRPr lang="en-US"/>
          </a:p>
        </p:txBody>
      </p:sp>
    </p:spTree>
    <p:extLst>
      <p:ext uri="{BB962C8B-B14F-4D97-AF65-F5344CB8AC3E}">
        <p14:creationId xmlns:p14="http://schemas.microsoft.com/office/powerpoint/2010/main" val="613675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FF0000"/>
                </a:solidFill>
              </a:rPr>
              <a:t>44,773 people per square mile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FF0000"/>
                </a:solidFill>
              </a:rPr>
              <a:t>0.28 ounce per cubic inch</a:t>
            </a:r>
          </a:p>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32</a:t>
            </a:fld>
            <a:endParaRPr lang="en-US"/>
          </a:p>
        </p:txBody>
      </p:sp>
    </p:spTree>
    <p:extLst>
      <p:ext uri="{BB962C8B-B14F-4D97-AF65-F5344CB8AC3E}">
        <p14:creationId xmlns:p14="http://schemas.microsoft.com/office/powerpoint/2010/main" val="3411024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3</a:t>
            </a:fld>
            <a:endParaRPr lang="en-US"/>
          </a:p>
        </p:txBody>
      </p:sp>
    </p:spTree>
    <p:extLst>
      <p:ext uri="{BB962C8B-B14F-4D97-AF65-F5344CB8AC3E}">
        <p14:creationId xmlns:p14="http://schemas.microsoft.com/office/powerpoint/2010/main" val="3089020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rPr>
              <a:t>2412.7 cm</a:t>
            </a:r>
            <a:r>
              <a:rPr lang="en-US" sz="1200" b="0" baseline="30000">
                <a:solidFill>
                  <a:srgbClr val="FF0000"/>
                </a:solidFill>
              </a:rPr>
              <a:t>3</a:t>
            </a:r>
            <a:r>
              <a:rPr lang="en-US" sz="1200" b="0">
                <a:solidFill>
                  <a:srgbClr val="FF0000"/>
                </a:solidFill>
              </a:rPr>
              <a:t>; 2010.6 cm</a:t>
            </a:r>
            <a:r>
              <a:rPr lang="en-US" sz="1200" b="0" baseline="30000">
                <a:solidFill>
                  <a:srgbClr val="FF0000"/>
                </a:solidFill>
              </a:rPr>
              <a:t>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rPr>
              <a:t>1500 in</a:t>
            </a:r>
            <a:r>
              <a:rPr lang="en-US" sz="1200" b="0" baseline="30000">
                <a:solidFill>
                  <a:srgbClr val="FF0000"/>
                </a:solidFill>
              </a:rPr>
              <a:t>3</a:t>
            </a:r>
            <a:r>
              <a:rPr lang="en-US" sz="1200" b="0">
                <a:solidFill>
                  <a:srgbClr val="FF0000"/>
                </a:solidFill>
              </a:rPr>
              <a:t>; 1230 in</a:t>
            </a:r>
            <a:r>
              <a:rPr lang="en-US" sz="1200" b="0" baseline="30000">
                <a:solidFill>
                  <a:srgbClr val="FF0000"/>
                </a:solidFill>
              </a:rPr>
              <a:t>3</a:t>
            </a:r>
          </a:p>
        </p:txBody>
      </p:sp>
      <p:sp>
        <p:nvSpPr>
          <p:cNvPr id="4" name="Slide Number Placeholder 3"/>
          <p:cNvSpPr>
            <a:spLocks noGrp="1"/>
          </p:cNvSpPr>
          <p:nvPr>
            <p:ph type="sldNum" sz="quarter" idx="5"/>
          </p:nvPr>
        </p:nvSpPr>
        <p:spPr/>
        <p:txBody>
          <a:bodyPr/>
          <a:lstStyle/>
          <a:p>
            <a:fld id="{30DC0D4C-FD52-4CA4-A998-31C73A5A5BDE}" type="slidenum">
              <a:rPr lang="en-US" smtClean="0"/>
              <a:t>4</a:t>
            </a:fld>
            <a:endParaRPr lang="en-US"/>
          </a:p>
        </p:txBody>
      </p:sp>
    </p:spTree>
    <p:extLst>
      <p:ext uri="{BB962C8B-B14F-4D97-AF65-F5344CB8AC3E}">
        <p14:creationId xmlns:p14="http://schemas.microsoft.com/office/powerpoint/2010/main" val="1362683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rPr>
              <a:t>74.1 m</a:t>
            </a:r>
            <a:r>
              <a:rPr lang="en-US" sz="1200" b="0" baseline="30000">
                <a:solidFill>
                  <a:srgbClr val="FF0000"/>
                </a:solidFill>
              </a:rPr>
              <a:t>3</a:t>
            </a:r>
            <a:r>
              <a:rPr lang="en-US" sz="1200" b="0">
                <a:solidFill>
                  <a:srgbClr val="FF0000"/>
                </a:solidFill>
              </a:rPr>
              <a:t>; 66.2 m</a:t>
            </a:r>
            <a:r>
              <a:rPr lang="en-US" sz="1200" b="0" baseline="30000">
                <a:solidFill>
                  <a:srgbClr val="FF0000"/>
                </a:solidFill>
              </a:rPr>
              <a:t>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rPr>
              <a:t>50.3 cm</a:t>
            </a:r>
            <a:r>
              <a:rPr lang="en-US" sz="1200" b="0" baseline="30000">
                <a:solidFill>
                  <a:srgbClr val="FF0000"/>
                </a:solidFill>
              </a:rPr>
              <a:t>3</a:t>
            </a:r>
            <a:r>
              <a:rPr lang="en-US" sz="1200" b="0">
                <a:solidFill>
                  <a:srgbClr val="FF0000"/>
                </a:solidFill>
              </a:rPr>
              <a:t>; 37.7 cm</a:t>
            </a:r>
            <a:r>
              <a:rPr lang="en-US" sz="1200" b="0" baseline="30000">
                <a:solidFill>
                  <a:srgbClr val="FF0000"/>
                </a:solidFill>
              </a:rPr>
              <a:t>3</a:t>
            </a:r>
            <a:endParaRPr lang="en-US" sz="1200" b="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rPr>
              <a:t>156 ft</a:t>
            </a:r>
            <a:r>
              <a:rPr lang="en-US" sz="1200" b="0" baseline="30000">
                <a:solidFill>
                  <a:srgbClr val="FF0000"/>
                </a:solidFill>
              </a:rPr>
              <a:t>3</a:t>
            </a:r>
          </a:p>
        </p:txBody>
      </p:sp>
      <p:sp>
        <p:nvSpPr>
          <p:cNvPr id="4" name="Slide Number Placeholder 3"/>
          <p:cNvSpPr>
            <a:spLocks noGrp="1"/>
          </p:cNvSpPr>
          <p:nvPr>
            <p:ph type="sldNum" sz="quarter" idx="5"/>
          </p:nvPr>
        </p:nvSpPr>
        <p:spPr/>
        <p:txBody>
          <a:bodyPr/>
          <a:lstStyle/>
          <a:p>
            <a:fld id="{30DC0D4C-FD52-4CA4-A998-31C73A5A5BDE}" type="slidenum">
              <a:rPr lang="en-US" smtClean="0"/>
              <a:t>5</a:t>
            </a:fld>
            <a:endParaRPr lang="en-US"/>
          </a:p>
        </p:txBody>
      </p:sp>
    </p:spTree>
    <p:extLst>
      <p:ext uri="{BB962C8B-B14F-4D97-AF65-F5344CB8AC3E}">
        <p14:creationId xmlns:p14="http://schemas.microsoft.com/office/powerpoint/2010/main" val="3704250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a:t>
            </a:r>
          </a:p>
        </p:txBody>
      </p:sp>
      <p:sp>
        <p:nvSpPr>
          <p:cNvPr id="4" name="Slide Number Placeholder 3"/>
          <p:cNvSpPr>
            <a:spLocks noGrp="1"/>
          </p:cNvSpPr>
          <p:nvPr>
            <p:ph type="sldNum" sz="quarter" idx="5"/>
          </p:nvPr>
        </p:nvSpPr>
        <p:spPr/>
        <p:txBody>
          <a:bodyPr/>
          <a:lstStyle/>
          <a:p>
            <a:fld id="{30DC0D4C-FD52-4CA4-A998-31C73A5A5BDE}" type="slidenum">
              <a:rPr lang="en-US" smtClean="0"/>
              <a:t>14</a:t>
            </a:fld>
            <a:endParaRPr lang="en-US"/>
          </a:p>
        </p:txBody>
      </p:sp>
    </p:spTree>
    <p:extLst>
      <p:ext uri="{BB962C8B-B14F-4D97-AF65-F5344CB8AC3E}">
        <p14:creationId xmlns:p14="http://schemas.microsoft.com/office/powerpoint/2010/main" val="1003245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FF0000"/>
                </a:solidFill>
              </a:rPr>
              <a:t>Adalynn should buy 175 rubber ducks.</a:t>
            </a:r>
          </a:p>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20</a:t>
            </a:fld>
            <a:endParaRPr lang="en-US"/>
          </a:p>
        </p:txBody>
      </p:sp>
    </p:spTree>
    <p:extLst>
      <p:ext uri="{BB962C8B-B14F-4D97-AF65-F5344CB8AC3E}">
        <p14:creationId xmlns:p14="http://schemas.microsoft.com/office/powerpoint/2010/main" val="4193579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FF0000"/>
                </a:solidFill>
              </a:rPr>
              <a:t>2 pounds per cubic foot</a:t>
            </a:r>
          </a:p>
          <a:p>
            <a:r>
              <a:rPr lang="en-US" sz="1200">
                <a:solidFill>
                  <a:srgbClr val="FF0000"/>
                </a:solidFill>
              </a:rPr>
              <a:t>77 ft</a:t>
            </a:r>
            <a:r>
              <a:rPr lang="en-US" sz="1200" baseline="30000">
                <a:solidFill>
                  <a:srgbClr val="FF0000"/>
                </a:solidFill>
              </a:rPr>
              <a:t>3</a:t>
            </a:r>
            <a:r>
              <a:rPr lang="en-US" sz="1200">
                <a:solidFill>
                  <a:srgbClr val="FF0000"/>
                </a:solidFill>
              </a:rPr>
              <a:t> </a:t>
            </a:r>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29</a:t>
            </a:fld>
            <a:endParaRPr lang="en-US"/>
          </a:p>
        </p:txBody>
      </p:sp>
    </p:spTree>
    <p:extLst>
      <p:ext uri="{BB962C8B-B14F-4D97-AF65-F5344CB8AC3E}">
        <p14:creationId xmlns:p14="http://schemas.microsoft.com/office/powerpoint/2010/main" val="2610187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30</a:t>
            </a:fld>
            <a:endParaRPr lang="en-US"/>
          </a:p>
        </p:txBody>
      </p:sp>
    </p:spTree>
    <p:extLst>
      <p:ext uri="{BB962C8B-B14F-4D97-AF65-F5344CB8AC3E}">
        <p14:creationId xmlns:p14="http://schemas.microsoft.com/office/powerpoint/2010/main" val="801092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31</a:t>
            </a:fld>
            <a:endParaRPr lang="en-US"/>
          </a:p>
        </p:txBody>
      </p:sp>
    </p:spTree>
    <p:extLst>
      <p:ext uri="{BB962C8B-B14F-4D97-AF65-F5344CB8AC3E}">
        <p14:creationId xmlns:p14="http://schemas.microsoft.com/office/powerpoint/2010/main" val="3008980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DD3A1D-D0ED-E64E-9099-4FF590EB6605}"/>
              </a:ext>
            </a:extLst>
          </p:cNvPr>
          <p:cNvSpPr>
            <a:spLocks noGrp="1"/>
          </p:cNvSpPr>
          <p:nvPr>
            <p:ph type="dt" sz="half" idx="10"/>
          </p:nvPr>
        </p:nvSpPr>
        <p:spPr/>
        <p:txBody>
          <a:bodyPr/>
          <a:lstStyle/>
          <a:p>
            <a:fld id="{0C15664F-5CF3-934E-88C9-0AD27C45C74E}" type="datetimeFigureOut">
              <a:rPr lang="en-US" smtClean="0"/>
              <a:t>1/2/2023</a:t>
            </a:fld>
            <a:endParaRPr lang="en-US"/>
          </a:p>
        </p:txBody>
      </p:sp>
      <p:sp>
        <p:nvSpPr>
          <p:cNvPr id="5" name="Footer Placeholder 4">
            <a:extLst>
              <a:ext uri="{FF2B5EF4-FFF2-40B4-BE49-F238E27FC236}">
                <a16:creationId xmlns:a16="http://schemas.microsoft.com/office/drawing/2014/main" id="{1C64D543-EA8C-9842-9BFA-56F3E51248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A8BEA-2F03-974A-8B26-430B26EC5FEE}"/>
              </a:ext>
            </a:extLst>
          </p:cNvPr>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61454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837024"/>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01227"/>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guide id="3" pos="384" userDrawn="1">
          <p15:clr>
            <a:srgbClr val="FBAE40"/>
          </p15:clr>
        </p15:guide>
        <p15:guide id="4" pos="3940" userDrawn="1">
          <p15:clr>
            <a:srgbClr val="FBAE40"/>
          </p15:clr>
        </p15:guide>
        <p15:guide id="5" pos="40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70764B-AC75-BC43-A405-EDC296E3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92908" y="5619163"/>
            <a:ext cx="654674" cy="654674"/>
          </a:xfrm>
          <a:prstGeom prst="rect">
            <a:avLst/>
          </a:prstGeom>
        </p:spPr>
      </p:pic>
      <p:pic>
        <p:nvPicPr>
          <p:cNvPr id="9" name="Picture 8">
            <a:extLst>
              <a:ext uri="{FF2B5EF4-FFF2-40B4-BE49-F238E27FC236}">
                <a16:creationId xmlns:a16="http://schemas.microsoft.com/office/drawing/2014/main" id="{7D78E90B-5416-8D48-A26D-98B4B394D5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6323" y="0"/>
            <a:ext cx="7705677" cy="1866514"/>
          </a:xfrm>
          <a:prstGeom prst="rect">
            <a:avLst/>
          </a:prstGeom>
        </p:spPr>
      </p:pic>
      <p:sp>
        <p:nvSpPr>
          <p:cNvPr id="10" name="Footer Placeholder 4">
            <a:extLst>
              <a:ext uri="{FF2B5EF4-FFF2-40B4-BE49-F238E27FC236}">
                <a16:creationId xmlns:a16="http://schemas.microsoft.com/office/drawing/2014/main" id="{B216A21A-A3B0-4B4C-B338-0742A8D99578}"/>
              </a:ext>
            </a:extLst>
          </p:cNvPr>
          <p:cNvSpPr txBox="1">
            <a:spLocks/>
          </p:cNvSpPr>
          <p:nvPr userDrawn="1"/>
        </p:nvSpPr>
        <p:spPr>
          <a:xfrm>
            <a:off x="1402828" y="6528816"/>
            <a:ext cx="6270960" cy="22860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lumMod val="75000"/>
                    <a:lumOff val="25000"/>
                  </a:schemeClr>
                </a:solidFill>
                <a:latin typeface="Arial" panose="020B0604020202020204" pitchFamily="34" charset="0"/>
                <a:cs typeface="Arial" panose="020B0604020202020204" pitchFamily="34" charset="0"/>
              </a:rPr>
              <a:t>Copyright © McGraw Hill</a:t>
            </a:r>
          </a:p>
        </p:txBody>
      </p:sp>
      <p:cxnSp>
        <p:nvCxnSpPr>
          <p:cNvPr id="11" name="Straight Connector 10">
            <a:extLst>
              <a:ext uri="{FF2B5EF4-FFF2-40B4-BE49-F238E27FC236}">
                <a16:creationId xmlns:a16="http://schemas.microsoft.com/office/drawing/2014/main" id="{4E4EF957-5CB0-DA4C-9327-91AF4A044E8A}"/>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FE0FB11E-B90E-3F4B-9353-B5D2722ED90B}"/>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78100062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68CDEFB-1930-9E45-BF92-75A2E2B54F5E}"/>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4FF0F4-3EB3-C14A-9D8D-940E128EA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5103" y="0"/>
            <a:ext cx="4896897" cy="1186155"/>
          </a:xfrm>
          <a:prstGeom prst="rect">
            <a:avLst/>
          </a:prstGeom>
        </p:spPr>
      </p:pic>
      <p:sp>
        <p:nvSpPr>
          <p:cNvPr id="13" name="Footer Placeholder 9">
            <a:extLst>
              <a:ext uri="{FF2B5EF4-FFF2-40B4-BE49-F238E27FC236}">
                <a16:creationId xmlns:a16="http://schemas.microsoft.com/office/drawing/2014/main" id="{7D925791-6F2B-EF4D-8846-D6D343AAE915}"/>
              </a:ext>
            </a:extLst>
          </p:cNvPr>
          <p:cNvSpPr txBox="1">
            <a:spLocks/>
          </p:cNvSpPr>
          <p:nvPr userDrawn="1"/>
        </p:nvSpPr>
        <p:spPr>
          <a:xfrm>
            <a:off x="490549" y="6528815"/>
            <a:ext cx="1036320" cy="3246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a:solidFill>
                  <a:schemeClr val="tx2"/>
                </a:solidFill>
                <a:latin typeface="Arial" panose="020B0604020202020204" pitchFamily="34" charset="0"/>
                <a:cs typeface="Arial" panose="020B0604020202020204" pitchFamily="34" charset="0"/>
              </a:rPr>
              <a:t>McGraw Hill   </a:t>
            </a:r>
            <a:r>
              <a:rPr lang="en-US" sz="900" b="1" spc="0" baseline="0">
                <a:solidFill>
                  <a:schemeClr val="tx2"/>
                </a:solidFill>
                <a:latin typeface="Arial" panose="020B0604020202020204" pitchFamily="34" charset="0"/>
                <a:cs typeface="Arial" panose="020B0604020202020204" pitchFamily="34" charset="0"/>
              </a:rPr>
              <a:t>|</a:t>
            </a:r>
            <a:endParaRPr lang="en-US" sz="900">
              <a:solidFill>
                <a:schemeClr val="tx2"/>
              </a:solidFill>
              <a:latin typeface="Arial" panose="020B0604020202020204" pitchFamily="34" charset="0"/>
              <a:cs typeface="Arial" panose="020B0604020202020204" pitchFamily="34" charset="0"/>
            </a:endParaRPr>
          </a:p>
        </p:txBody>
      </p:sp>
      <p:sp>
        <p:nvSpPr>
          <p:cNvPr id="15" name="Footer Placeholder 9">
            <a:extLst>
              <a:ext uri="{FF2B5EF4-FFF2-40B4-BE49-F238E27FC236}">
                <a16:creationId xmlns:a16="http://schemas.microsoft.com/office/drawing/2014/main" id="{D1F3FF48-D6F7-7149-BC0E-351B7F3AA818}"/>
              </a:ext>
            </a:extLst>
          </p:cNvPr>
          <p:cNvSpPr txBox="1">
            <a:spLocks/>
          </p:cNvSpPr>
          <p:nvPr userDrawn="1"/>
        </p:nvSpPr>
        <p:spPr>
          <a:xfrm>
            <a:off x="1385464" y="6528815"/>
            <a:ext cx="4694822" cy="3246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0">
                <a:solidFill>
                  <a:schemeClr val="tx2"/>
                </a:solidFill>
                <a:latin typeface="Arial" panose="020B0604020202020204" pitchFamily="34" charset="0"/>
                <a:cs typeface="Arial" panose="020B0604020202020204" pitchFamily="34" charset="0"/>
              </a:rPr>
              <a:t>Density</a:t>
            </a:r>
          </a:p>
        </p:txBody>
      </p:sp>
      <p:sp>
        <p:nvSpPr>
          <p:cNvPr id="6" name="Footer Placeholder 4">
            <a:extLst>
              <a:ext uri="{FF2B5EF4-FFF2-40B4-BE49-F238E27FC236}">
                <a16:creationId xmlns:a16="http://schemas.microsoft.com/office/drawing/2014/main" id="{553FF195-7E95-4741-972B-1D42479F5FDE}"/>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80" r:id="rId1"/>
    <p:sldLayoutId id="2147483665"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3840" userDrawn="1">
          <p15:clr>
            <a:srgbClr val="F26B43"/>
          </p15:clr>
        </p15:guide>
        <p15:guide id="6" pos="384" userDrawn="1">
          <p15:clr>
            <a:srgbClr val="F26B43"/>
          </p15:clr>
        </p15:guide>
        <p15:guide id="7" pos="7296" userDrawn="1">
          <p15:clr>
            <a:srgbClr val="F26B43"/>
          </p15:clr>
        </p15:guide>
        <p15:guide id="9" orient="horz" pos="4211" userDrawn="1">
          <p15:clr>
            <a:srgbClr val="F26B43"/>
          </p15:clr>
        </p15:guide>
        <p15:guide id="10" pos="1120" userDrawn="1">
          <p15:clr>
            <a:srgbClr val="F26B43"/>
          </p15:clr>
        </p15:guide>
        <p15:guide id="11" pos="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1402828" y="2072396"/>
            <a:ext cx="9144000" cy="12439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solidFill>
                  <a:srgbClr val="33175A"/>
                </a:solidFill>
                <a:latin typeface="Arial" panose="020B0604020202020204" pitchFamily="34" charset="0"/>
                <a:cs typeface="Arial" panose="020B0604020202020204" pitchFamily="34" charset="0"/>
              </a:rPr>
              <a:t>Density </a:t>
            </a:r>
          </a:p>
        </p:txBody>
      </p:sp>
    </p:spTree>
    <p:extLst>
      <p:ext uri="{BB962C8B-B14F-4D97-AF65-F5344CB8AC3E}">
        <p14:creationId xmlns:p14="http://schemas.microsoft.com/office/powerpoint/2010/main" val="234523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4199213" cy="62895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b="1">
                <a:solidFill>
                  <a:schemeClr val="tx1"/>
                </a:solidFill>
              </a:rPr>
              <a:t>Density Based on Area</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a:solidFill>
                  <a:schemeClr val="tx1"/>
                </a:solidFill>
              </a:rPr>
              <a:t>Density Based on Area</a:t>
            </a: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3622658118"/>
                  </p:ext>
                </p:extLst>
              </p:nvPr>
            </p:nvGraphicFramePr>
            <p:xfrm>
              <a:off x="459873" y="2294943"/>
              <a:ext cx="8248698" cy="1443984"/>
            </p:xfrm>
            <a:graphic>
              <a:graphicData uri="http://schemas.openxmlformats.org/drawingml/2006/table">
                <a:tbl>
                  <a:tblPr firstRow="1" bandRow="1">
                    <a:tableStyleId>{5C22544A-7EE6-4342-B048-85BDC9FD1C3A}</a:tableStyleId>
                  </a:tblPr>
                  <a:tblGrid>
                    <a:gridCol w="1708660">
                      <a:extLst>
                        <a:ext uri="{9D8B030D-6E8A-4147-A177-3AD203B41FA5}">
                          <a16:colId xmlns:a16="http://schemas.microsoft.com/office/drawing/2014/main" val="2053543251"/>
                        </a:ext>
                      </a:extLst>
                    </a:gridCol>
                    <a:gridCol w="6540038">
                      <a:extLst>
                        <a:ext uri="{9D8B030D-6E8A-4147-A177-3AD203B41FA5}">
                          <a16:colId xmlns:a16="http://schemas.microsoft.com/office/drawing/2014/main" val="1952054725"/>
                        </a:ext>
                      </a:extLst>
                    </a:gridCol>
                  </a:tblGrid>
                  <a:tr h="593401">
                    <a:tc>
                      <a:txBody>
                        <a:bodyPr/>
                        <a:lstStyle/>
                        <a:p>
                          <a:r>
                            <a:rPr lang="en-US" sz="2800" b="1" i="0" u="none" strike="noStrike" kern="1200" baseline="0">
                              <a:solidFill>
                                <a:schemeClr val="tx1"/>
                              </a:solidFill>
                              <a:latin typeface="+mn-lt"/>
                              <a:ea typeface="+mn-ea"/>
                              <a:cs typeface="+mn-cs"/>
                            </a:rPr>
                            <a:t>Word	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a:solidFill>
                                <a:srgbClr val="5E5E5B"/>
                              </a:solidFill>
                            </a:rPr>
                            <a:t>Density is the ratio of objects to 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7381077"/>
                      </a:ext>
                    </a:extLst>
                  </a:tr>
                  <a:tr h="370840">
                    <a:tc>
                      <a:txBody>
                        <a:bodyPr/>
                        <a:lstStyle/>
                        <a:p>
                          <a:r>
                            <a:rPr lang="en-US" sz="2800" b="1" i="0" u="none" strike="noStrike" kern="1200" baseline="0">
                              <a:solidFill>
                                <a:schemeClr val="tx1"/>
                              </a:solidFill>
                              <a:latin typeface="+mn-lt"/>
                              <a:ea typeface="+mn-ea"/>
                              <a:cs typeface="+mn-cs"/>
                            </a:rPr>
                            <a:t>Symbols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a:solidFill>
                                <a:srgbClr val="5E5E5B"/>
                              </a:solidFill>
                              <a:latin typeface="Cambria Math" panose="02040503050406030204" pitchFamily="18" charset="0"/>
                              <a:ea typeface="Cambria Math" panose="02040503050406030204" pitchFamily="18" charset="0"/>
                            </a:rPr>
                            <a:t>density </a:t>
                          </a:r>
                          <a14:m>
                            <m:oMath xmlns:m="http://schemas.openxmlformats.org/officeDocument/2006/math">
                              <m:r>
                                <a:rPr lang="en-US" sz="2800" b="0" i="1" smtClean="0">
                                  <a:solidFill>
                                    <a:srgbClr val="5E5E5B"/>
                                  </a:solidFill>
                                  <a:latin typeface="Cambria Math" panose="02040503050406030204" pitchFamily="18" charset="0"/>
                                  <a:ea typeface="Cambria Math" panose="02040503050406030204" pitchFamily="18" charset="0"/>
                                </a:rPr>
                                <m:t>=</m:t>
                              </m:r>
                              <m:f>
                                <m:fPr>
                                  <m:ctrlPr>
                                    <a:rPr lang="en-US" sz="2800" b="0" i="1" smtClean="0">
                                      <a:solidFill>
                                        <a:srgbClr val="5E5E5B"/>
                                      </a:solidFill>
                                      <a:latin typeface="Cambria Math" panose="02040503050406030204" pitchFamily="18" charset="0"/>
                                      <a:ea typeface="Cambria Math" panose="02040503050406030204" pitchFamily="18" charset="0"/>
                                    </a:rPr>
                                  </m:ctrlPr>
                                </m:fPr>
                                <m:num>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number</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of</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objects</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num>
                                <m:den>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area</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den>
                              </m:f>
                            </m:oMath>
                          </a14:m>
                          <a:endParaRPr lang="en-US" sz="2800" b="0">
                            <a:solidFill>
                              <a:srgbClr val="5E5E5B"/>
                            </a:solidFill>
                            <a:latin typeface="Cambria Math" panose="02040503050406030204" pitchFamily="18" charset="0"/>
                            <a:ea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3215844"/>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3622658118"/>
                  </p:ext>
                </p:extLst>
              </p:nvPr>
            </p:nvGraphicFramePr>
            <p:xfrm>
              <a:off x="459873" y="2294943"/>
              <a:ext cx="8248698" cy="1443984"/>
            </p:xfrm>
            <a:graphic>
              <a:graphicData uri="http://schemas.openxmlformats.org/drawingml/2006/table">
                <a:tbl>
                  <a:tblPr firstRow="1" bandRow="1">
                    <a:tableStyleId>{5C22544A-7EE6-4342-B048-85BDC9FD1C3A}</a:tableStyleId>
                  </a:tblPr>
                  <a:tblGrid>
                    <a:gridCol w="1708660">
                      <a:extLst>
                        <a:ext uri="{9D8B030D-6E8A-4147-A177-3AD203B41FA5}">
                          <a16:colId xmlns:a16="http://schemas.microsoft.com/office/drawing/2014/main" val="2053543251"/>
                        </a:ext>
                      </a:extLst>
                    </a:gridCol>
                    <a:gridCol w="6540038">
                      <a:extLst>
                        <a:ext uri="{9D8B030D-6E8A-4147-A177-3AD203B41FA5}">
                          <a16:colId xmlns:a16="http://schemas.microsoft.com/office/drawing/2014/main" val="1952054725"/>
                        </a:ext>
                      </a:extLst>
                    </a:gridCol>
                  </a:tblGrid>
                  <a:tr h="593401">
                    <a:tc>
                      <a:txBody>
                        <a:bodyPr/>
                        <a:lstStyle/>
                        <a:p>
                          <a:r>
                            <a:rPr lang="en-US" sz="2800" b="1" i="0" u="none" strike="noStrike" kern="1200" baseline="0">
                              <a:solidFill>
                                <a:schemeClr val="tx1"/>
                              </a:solidFill>
                              <a:latin typeface="+mn-lt"/>
                              <a:ea typeface="+mn-ea"/>
                              <a:cs typeface="+mn-cs"/>
                            </a:rPr>
                            <a:t>Word	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a:solidFill>
                                <a:srgbClr val="5E5E5B"/>
                              </a:solidFill>
                            </a:rPr>
                            <a:t>Density is the ratio of objects to 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7381077"/>
                      </a:ext>
                    </a:extLst>
                  </a:tr>
                  <a:tr h="850583">
                    <a:tc>
                      <a:txBody>
                        <a:bodyPr/>
                        <a:lstStyle/>
                        <a:p>
                          <a:r>
                            <a:rPr lang="en-US" sz="2800" b="1" i="0" u="none" strike="noStrike" kern="1200" baseline="0">
                              <a:solidFill>
                                <a:schemeClr val="tx1"/>
                              </a:solidFill>
                              <a:latin typeface="+mn-lt"/>
                              <a:ea typeface="+mn-ea"/>
                              <a:cs typeface="+mn-cs"/>
                            </a:rPr>
                            <a:t>Symbols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6164" t="-77143" r="-186" b="-1429"/>
                          </a:stretch>
                        </a:blipFill>
                      </a:tcPr>
                    </a:tc>
                    <a:extLst>
                      <a:ext uri="{0D108BD9-81ED-4DB2-BD59-A6C34878D82A}">
                        <a16:rowId xmlns:a16="http://schemas.microsoft.com/office/drawing/2014/main" val="1513215844"/>
                      </a:ext>
                    </a:extLst>
                  </a:tr>
                </a:tbl>
              </a:graphicData>
            </a:graphic>
          </p:graphicFrame>
        </mc:Fallback>
      </mc:AlternateContent>
    </p:spTree>
    <p:extLst>
      <p:ext uri="{BB962C8B-B14F-4D97-AF65-F5344CB8AC3E}">
        <p14:creationId xmlns:p14="http://schemas.microsoft.com/office/powerpoint/2010/main" val="3919467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US" sz="2800" b="0">
                <a:solidFill>
                  <a:schemeClr val="tx1"/>
                </a:solidFill>
              </a:rPr>
              <a:t>Find the Density of an Area</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0" y="1898217"/>
            <a:ext cx="9584016" cy="441549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POPULATION</a:t>
            </a:r>
            <a:r>
              <a:rPr lang="en-US" sz="2800" b="1"/>
              <a:t> The World Bank reports that the population of Greenland in 2015 was 56,114. If the total land area is about 836,000 square miles, what is the population density of Greenland?</a:t>
            </a:r>
          </a:p>
        </p:txBody>
      </p:sp>
    </p:spTree>
    <p:extLst>
      <p:ext uri="{BB962C8B-B14F-4D97-AF65-F5344CB8AC3E}">
        <p14:creationId xmlns:p14="http://schemas.microsoft.com/office/powerpoint/2010/main" val="2092848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US" sz="2800" b="0">
                <a:solidFill>
                  <a:schemeClr val="tx1"/>
                </a:solidFill>
              </a:rPr>
              <a:t>Find the Density of an Area</a:t>
            </a:r>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0" y="1898217"/>
                <a:ext cx="9584016" cy="441549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t>Calculate population density by adapting the density formula, population</a:t>
                </a:r>
                <a:r>
                  <a:rPr lang="en-US"/>
                  <a:t> </a:t>
                </a:r>
                <a:r>
                  <a:rPr lang="en-US" sz="2800">
                    <a:solidFill>
                      <a:srgbClr val="5E5E5B"/>
                    </a:solidFill>
                  </a:rPr>
                  <a:t>density = </a:t>
                </a:r>
                <a14:m>
                  <m:oMath xmlns:m="http://schemas.openxmlformats.org/officeDocument/2006/math">
                    <m:f>
                      <m:fPr>
                        <m:ctrlPr>
                          <a:rPr lang="en-US" sz="2800" i="1">
                            <a:solidFill>
                              <a:srgbClr val="5E5E5B"/>
                            </a:solidFill>
                            <a:latin typeface="Cambria Math" panose="02040503050406030204" pitchFamily="18" charset="0"/>
                            <a:ea typeface="Cambria Math" panose="02040503050406030204" pitchFamily="18" charset="0"/>
                          </a:rPr>
                        </m:ctrlPr>
                      </m:fPr>
                      <m:num>
                        <m:r>
                          <m:rPr>
                            <m:nor/>
                          </m:rPr>
                          <a:rPr lang="en-US" sz="2800">
                            <a:solidFill>
                              <a:srgbClr val="5E5E5B"/>
                            </a:solidFill>
                            <a:latin typeface="Cambria Math" panose="02040503050406030204" pitchFamily="18" charset="0"/>
                            <a:ea typeface="Cambria Math" panose="02040503050406030204" pitchFamily="18" charset="0"/>
                          </a:rPr>
                          <m:t>  </m:t>
                        </m:r>
                        <m:r>
                          <m:rPr>
                            <m:nor/>
                          </m:rPr>
                          <a:rPr lang="en-US" sz="2800">
                            <a:solidFill>
                              <a:srgbClr val="5E5E5B"/>
                            </a:solidFill>
                            <a:latin typeface="Cambria Math" panose="02040503050406030204" pitchFamily="18" charset="0"/>
                            <a:ea typeface="Cambria Math" panose="02040503050406030204" pitchFamily="18" charset="0"/>
                          </a:rPr>
                          <m:t>population</m:t>
                        </m:r>
                      </m:num>
                      <m:den>
                        <m:r>
                          <m:rPr>
                            <m:nor/>
                          </m:rPr>
                          <a:rPr lang="en-US" sz="2800" b="0" i="0" smtClean="0">
                            <a:solidFill>
                              <a:srgbClr val="5E5E5B"/>
                            </a:solidFill>
                            <a:latin typeface="Cambria Math" panose="02040503050406030204" pitchFamily="18" charset="0"/>
                            <a:ea typeface="Cambria Math" panose="02040503050406030204" pitchFamily="18" charset="0"/>
                          </a:rPr>
                          <m:t>land</m:t>
                        </m:r>
                        <m:r>
                          <m:rPr>
                            <m:nor/>
                          </m:rPr>
                          <a:rPr lang="en-US" sz="2800" b="0" i="0" smtClean="0">
                            <a:solidFill>
                              <a:srgbClr val="5E5E5B"/>
                            </a:solidFill>
                            <a:latin typeface="Cambria Math" panose="02040503050406030204" pitchFamily="18" charset="0"/>
                            <a:ea typeface="Cambria Math" panose="02040503050406030204" pitchFamily="18" charset="0"/>
                          </a:rPr>
                          <m:t> </m:t>
                        </m:r>
                        <m:r>
                          <m:rPr>
                            <m:nor/>
                          </m:rPr>
                          <a:rPr lang="en-US" sz="2800" b="0" i="0" smtClean="0">
                            <a:solidFill>
                              <a:srgbClr val="5E5E5B"/>
                            </a:solidFill>
                            <a:latin typeface="Cambria Math" panose="02040503050406030204" pitchFamily="18" charset="0"/>
                            <a:ea typeface="Cambria Math" panose="02040503050406030204" pitchFamily="18" charset="0"/>
                          </a:rPr>
                          <m:t>area</m:t>
                        </m:r>
                      </m:den>
                    </m:f>
                  </m:oMath>
                </a14:m>
                <a:r>
                  <a:rPr lang="en-US" sz="2800">
                    <a:solidFill>
                      <a:srgbClr val="5E5E5B"/>
                    </a:solidFill>
                  </a:rPr>
                  <a:t>.</a:t>
                </a:r>
              </a:p>
              <a:p>
                <a:r>
                  <a:rPr lang="en-US" sz="2800"/>
                  <a:t>The population density of Greenland is </a:t>
                </a:r>
                <a14:m>
                  <m:oMath xmlns:m="http://schemas.openxmlformats.org/officeDocument/2006/math">
                    <m:f>
                      <m:fPr>
                        <m:ctrlPr>
                          <a:rPr lang="en-US" sz="2800" i="1">
                            <a:solidFill>
                              <a:srgbClr val="5E5E5B"/>
                            </a:solidFill>
                            <a:latin typeface="Cambria Math" panose="02040503050406030204" pitchFamily="18" charset="0"/>
                            <a:ea typeface="Cambria Math" panose="02040503050406030204" pitchFamily="18" charset="0"/>
                          </a:rPr>
                        </m:ctrlPr>
                      </m:fPr>
                      <m:num>
                        <m:r>
                          <m:rPr>
                            <m:nor/>
                          </m:rPr>
                          <a:rPr lang="en-US" sz="2800">
                            <a:solidFill>
                              <a:srgbClr val="5E5E5B"/>
                            </a:solidFill>
                            <a:latin typeface="Cambria Math" panose="02040503050406030204" pitchFamily="18" charset="0"/>
                            <a:ea typeface="Cambria Math" panose="02040503050406030204" pitchFamily="18" charset="0"/>
                          </a:rPr>
                          <m:t>  </m:t>
                        </m:r>
                        <m:r>
                          <m:rPr>
                            <m:nor/>
                          </m:rPr>
                          <a:rPr lang="en-US" sz="2800" b="0" i="0" smtClean="0">
                            <a:solidFill>
                              <a:srgbClr val="5E5E5B"/>
                            </a:solidFill>
                            <a:latin typeface="Cambria Math" panose="02040503050406030204" pitchFamily="18" charset="0"/>
                            <a:ea typeface="Cambria Math" panose="02040503050406030204" pitchFamily="18" charset="0"/>
                          </a:rPr>
                          <m:t>56,114</m:t>
                        </m:r>
                        <m:r>
                          <m:rPr>
                            <m:nor/>
                          </m:rPr>
                          <a:rPr lang="en-US" sz="2800">
                            <a:solidFill>
                              <a:srgbClr val="5E5E5B"/>
                            </a:solidFill>
                            <a:latin typeface="Cambria Math" panose="02040503050406030204" pitchFamily="18" charset="0"/>
                            <a:ea typeface="Cambria Math" panose="02040503050406030204" pitchFamily="18" charset="0"/>
                          </a:rPr>
                          <m:t> </m:t>
                        </m:r>
                      </m:num>
                      <m:den>
                        <m:r>
                          <m:rPr>
                            <m:nor/>
                          </m:rPr>
                          <a:rPr lang="en-US" sz="2800">
                            <a:solidFill>
                              <a:srgbClr val="5E5E5B"/>
                            </a:solidFill>
                            <a:latin typeface="Cambria Math" panose="02040503050406030204" pitchFamily="18" charset="0"/>
                            <a:ea typeface="Cambria Math" panose="02040503050406030204" pitchFamily="18" charset="0"/>
                          </a:rPr>
                          <m:t>  </m:t>
                        </m:r>
                        <m:r>
                          <m:rPr>
                            <m:nor/>
                          </m:rPr>
                          <a:rPr lang="en-US" sz="2800" b="0" i="0" smtClean="0">
                            <a:solidFill>
                              <a:srgbClr val="5E5E5B"/>
                            </a:solidFill>
                            <a:latin typeface="Cambria Math" panose="02040503050406030204" pitchFamily="18" charset="0"/>
                            <a:ea typeface="Cambria Math" panose="02040503050406030204" pitchFamily="18" charset="0"/>
                          </a:rPr>
                          <m:t>836,000</m:t>
                        </m:r>
                        <m:r>
                          <m:rPr>
                            <m:nor/>
                          </m:rPr>
                          <a:rPr lang="en-US" sz="2800">
                            <a:solidFill>
                              <a:srgbClr val="5E5E5B"/>
                            </a:solidFill>
                            <a:latin typeface="Cambria Math" panose="02040503050406030204" pitchFamily="18" charset="0"/>
                            <a:ea typeface="Cambria Math" panose="02040503050406030204" pitchFamily="18" charset="0"/>
                          </a:rPr>
                          <m:t> 	</m:t>
                        </m:r>
                      </m:den>
                    </m:f>
                  </m:oMath>
                </a14:m>
                <a:r>
                  <a:rPr lang="en-US" sz="2800"/>
                  <a:t>  or about 0.067 people per square mile.</a:t>
                </a:r>
                <a:endParaRPr lang="en-US" sz="2800">
                  <a:solidFill>
                    <a:srgbClr val="5E5E5B"/>
                  </a:solidFill>
                </a:endParaRPr>
              </a:p>
            </p:txBody>
          </p:sp>
        </mc:Choice>
        <mc:Fallback xmlns="">
          <p:sp>
            <p:nvSpPr>
              <p:cNvPr id="18" name="Content Placeholder 2">
                <a:extLst>
                  <a:ext uri="{FF2B5EF4-FFF2-40B4-BE49-F238E27FC236}">
                    <a16:creationId xmlns:a16="http://schemas.microsoft.com/office/drawing/2014/main" id="{66BD4E7D-0912-754B-9237-13B457F2A578}"/>
                  </a:ext>
                </a:extLst>
              </p:cNvPr>
              <p:cNvSpPr txBox="1">
                <a:spLocks noRot="1" noChangeAspect="1" noMove="1" noResize="1" noEditPoints="1" noAdjustHandles="1" noChangeArrowheads="1" noChangeShapeType="1" noTextEdit="1"/>
              </p:cNvSpPr>
              <p:nvPr/>
            </p:nvSpPr>
            <p:spPr>
              <a:xfrm>
                <a:off x="459870" y="1898217"/>
                <a:ext cx="9584016" cy="4415497"/>
              </a:xfrm>
              <a:prstGeom prst="rect">
                <a:avLst/>
              </a:prstGeom>
              <a:blipFill>
                <a:blip r:embed="rId2"/>
                <a:stretch>
                  <a:fillRect l="-1271" t="-1379" r="-127"/>
                </a:stretch>
              </a:blipFill>
            </p:spPr>
            <p:txBody>
              <a:bodyPr/>
              <a:lstStyle/>
              <a:p>
                <a:r>
                  <a:rPr lang="en-US">
                    <a:noFill/>
                  </a:rPr>
                  <a:t> </a:t>
                </a:r>
              </a:p>
            </p:txBody>
          </p:sp>
        </mc:Fallback>
      </mc:AlternateContent>
    </p:spTree>
    <p:extLst>
      <p:ext uri="{BB962C8B-B14F-4D97-AF65-F5344CB8AC3E}">
        <p14:creationId xmlns:p14="http://schemas.microsoft.com/office/powerpoint/2010/main" val="1674110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US" sz="2800" b="0">
                <a:solidFill>
                  <a:schemeClr val="tx1"/>
                </a:solidFill>
              </a:rPr>
              <a:t>Find the Density of an Area</a:t>
            </a:r>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0" y="1898217"/>
                <a:ext cx="9584016" cy="421229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Check</a:t>
                </a:r>
              </a:p>
              <a:p>
                <a:r>
                  <a:rPr lang="en-US" sz="2800" b="1">
                    <a:solidFill>
                      <a:schemeClr val="tx1"/>
                    </a:solidFill>
                  </a:rPr>
                  <a:t>VOLCANOES</a:t>
                </a:r>
                <a:r>
                  <a:rPr lang="en-US" sz="2800" b="1"/>
                  <a:t> </a:t>
                </a:r>
                <a:r>
                  <a:rPr lang="en-US" sz="2800"/>
                  <a:t>The country with the largest number of active volcanoes is Indonesia with 147. The area of Indonesia is 735,400 square miles. What is the density of active volcanoes in Indonesia?</a:t>
                </a:r>
              </a:p>
              <a:p>
                <a:r>
                  <a:rPr lang="es-ES" sz="2800">
                    <a:solidFill>
                      <a:srgbClr val="5E5E5B"/>
                    </a:solidFill>
                    <a:ea typeface="Cambria Math" panose="02040503050406030204" pitchFamily="18" charset="0"/>
                  </a:rPr>
                  <a:t>A. ≈ </a:t>
                </a:r>
                <a:r>
                  <a:rPr lang="en-US" sz="2800">
                    <a:solidFill>
                      <a:srgbClr val="5E5E5B"/>
                    </a:solidFill>
                    <a:ea typeface="Cambria Math" panose="02040503050406030204" pitchFamily="18" charset="0"/>
                  </a:rPr>
                  <a:t>0.0002 </a:t>
                </a:r>
                <a14:m>
                  <m:oMath xmlns:m="http://schemas.openxmlformats.org/officeDocument/2006/math">
                    <m:f>
                      <m:fPr>
                        <m:ctrlPr>
                          <a:rPr lang="en-US" sz="2800" i="1">
                            <a:solidFill>
                              <a:srgbClr val="5E5E5B"/>
                            </a:solidFill>
                            <a:latin typeface="Cambria Math" panose="02040503050406030204" pitchFamily="18" charset="0"/>
                            <a:ea typeface="Cambria Math" panose="02040503050406030204" pitchFamily="18" charset="0"/>
                          </a:rPr>
                        </m:ctrlPr>
                      </m:fPr>
                      <m:num>
                        <m:r>
                          <m:rPr>
                            <m:nor/>
                          </m:rPr>
                          <a:rPr lang="en-US" sz="2800">
                            <a:solidFill>
                              <a:srgbClr val="5E5E5B"/>
                            </a:solidFill>
                            <a:latin typeface="Cambria Math" panose="02040503050406030204" pitchFamily="18" charset="0"/>
                            <a:ea typeface="Cambria Math" panose="02040503050406030204" pitchFamily="18" charset="0"/>
                          </a:rPr>
                          <m:t>  </m:t>
                        </m:r>
                        <m:r>
                          <m:rPr>
                            <m:nor/>
                          </m:rPr>
                          <a:rPr lang="en-US" sz="2800" b="0" i="0" smtClean="0">
                            <a:solidFill>
                              <a:srgbClr val="5E5E5B"/>
                            </a:solidFill>
                            <a:latin typeface="Cambria Math" panose="02040503050406030204" pitchFamily="18" charset="0"/>
                            <a:ea typeface="Cambria Math" panose="02040503050406030204" pitchFamily="18" charset="0"/>
                          </a:rPr>
                          <m:t>volcanoes</m:t>
                        </m:r>
                      </m:num>
                      <m:den>
                        <m:r>
                          <m:rPr>
                            <m:nor/>
                          </m:rPr>
                          <a:rPr lang="en-US" sz="2800" b="0" i="0" smtClean="0">
                            <a:solidFill>
                              <a:srgbClr val="5E5E5B"/>
                            </a:solidFill>
                            <a:latin typeface="Cambria Math" panose="02040503050406030204" pitchFamily="18" charset="0"/>
                            <a:ea typeface="Cambria Math" panose="02040503050406030204" pitchFamily="18" charset="0"/>
                          </a:rPr>
                          <m:t>mi</m:t>
                        </m:r>
                        <m:r>
                          <m:rPr>
                            <m:nor/>
                          </m:rPr>
                          <a:rPr lang="en-US" sz="2800" b="0" i="0" baseline="30000" smtClean="0">
                            <a:solidFill>
                              <a:srgbClr val="5E5E5B"/>
                            </a:solidFill>
                            <a:latin typeface="Cambria Math" panose="02040503050406030204" pitchFamily="18" charset="0"/>
                            <a:ea typeface="Cambria Math" panose="02040503050406030204" pitchFamily="18" charset="0"/>
                          </a:rPr>
                          <m:t>2</m:t>
                        </m:r>
                      </m:den>
                    </m:f>
                  </m:oMath>
                </a14:m>
                <a:r>
                  <a:rPr lang="en-US" sz="2800">
                    <a:solidFill>
                      <a:srgbClr val="5E5E5B"/>
                    </a:solidFill>
                    <a:latin typeface="Cambria Math" panose="02040503050406030204" pitchFamily="18" charset="0"/>
                    <a:ea typeface="Cambria Math" panose="02040503050406030204" pitchFamily="18" charset="0"/>
                  </a:rPr>
                  <a:t>         </a:t>
                </a:r>
                <a:r>
                  <a:rPr lang="en-US" sz="2800">
                    <a:solidFill>
                      <a:srgbClr val="5E5E5B"/>
                    </a:solidFill>
                    <a:ea typeface="Cambria Math" panose="02040503050406030204" pitchFamily="18" charset="0"/>
                  </a:rPr>
                  <a:t> </a:t>
                </a:r>
                <a:r>
                  <a:rPr lang="es-ES" sz="2800">
                    <a:ea typeface="Cambria Math" panose="02040503050406030204" pitchFamily="18" charset="0"/>
                  </a:rPr>
                  <a:t>B. ≈ </a:t>
                </a:r>
                <a:r>
                  <a:rPr lang="en-US" sz="2800">
                    <a:solidFill>
                      <a:srgbClr val="5E5E5B"/>
                    </a:solidFill>
                    <a:ea typeface="Cambria Math" panose="02040503050406030204" pitchFamily="18" charset="0"/>
                  </a:rPr>
                  <a:t>0.0004 </a:t>
                </a:r>
                <a14:m>
                  <m:oMath xmlns:m="http://schemas.openxmlformats.org/officeDocument/2006/math">
                    <m:f>
                      <m:fPr>
                        <m:ctrlPr>
                          <a:rPr lang="en-US" sz="2800" i="1">
                            <a:solidFill>
                              <a:srgbClr val="5E5E5B"/>
                            </a:solidFill>
                            <a:latin typeface="Cambria Math" panose="02040503050406030204" pitchFamily="18" charset="0"/>
                            <a:ea typeface="Cambria Math" panose="02040503050406030204" pitchFamily="18" charset="0"/>
                          </a:rPr>
                        </m:ctrlPr>
                      </m:fPr>
                      <m:num>
                        <m:r>
                          <m:rPr>
                            <m:nor/>
                          </m:rPr>
                          <a:rPr lang="en-US" sz="2800">
                            <a:solidFill>
                              <a:srgbClr val="5E5E5B"/>
                            </a:solidFill>
                            <a:latin typeface="Cambria Math" panose="02040503050406030204" pitchFamily="18" charset="0"/>
                            <a:ea typeface="Cambria Math" panose="02040503050406030204" pitchFamily="18" charset="0"/>
                          </a:rPr>
                          <m:t>  </m:t>
                        </m:r>
                        <m:r>
                          <m:rPr>
                            <m:nor/>
                          </m:rPr>
                          <a:rPr lang="en-US" sz="2800">
                            <a:solidFill>
                              <a:srgbClr val="5E5E5B"/>
                            </a:solidFill>
                            <a:latin typeface="Cambria Math" panose="02040503050406030204" pitchFamily="18" charset="0"/>
                            <a:ea typeface="Cambria Math" panose="02040503050406030204" pitchFamily="18" charset="0"/>
                          </a:rPr>
                          <m:t>volcanoes</m:t>
                        </m:r>
                      </m:num>
                      <m:den>
                        <m:r>
                          <m:rPr>
                            <m:nor/>
                          </m:rPr>
                          <a:rPr lang="en-US" sz="2800">
                            <a:solidFill>
                              <a:srgbClr val="5E5E5B"/>
                            </a:solidFill>
                            <a:latin typeface="Cambria Math" panose="02040503050406030204" pitchFamily="18" charset="0"/>
                            <a:ea typeface="Cambria Math" panose="02040503050406030204" pitchFamily="18" charset="0"/>
                          </a:rPr>
                          <m:t>mi</m:t>
                        </m:r>
                        <m:r>
                          <m:rPr>
                            <m:nor/>
                          </m:rPr>
                          <a:rPr lang="en-US" sz="2800" baseline="30000">
                            <a:solidFill>
                              <a:srgbClr val="5E5E5B"/>
                            </a:solidFill>
                            <a:latin typeface="Cambria Math" panose="02040503050406030204" pitchFamily="18" charset="0"/>
                            <a:ea typeface="Cambria Math" panose="02040503050406030204" pitchFamily="18" charset="0"/>
                          </a:rPr>
                          <m:t>2</m:t>
                        </m:r>
                      </m:den>
                    </m:f>
                  </m:oMath>
                </a14:m>
                <a:endParaRPr lang="en-US" sz="2800">
                  <a:solidFill>
                    <a:srgbClr val="5E5E5B"/>
                  </a:solidFill>
                  <a:latin typeface="Cambria Math" panose="02040503050406030204" pitchFamily="18" charset="0"/>
                  <a:ea typeface="Cambria Math" panose="02040503050406030204" pitchFamily="18" charset="0"/>
                </a:endParaRPr>
              </a:p>
              <a:p>
                <a:r>
                  <a:rPr lang="es-ES" sz="2800">
                    <a:ea typeface="Cambria Math" panose="02040503050406030204" pitchFamily="18" charset="0"/>
                  </a:rPr>
                  <a:t>C. ≈ 25</a:t>
                </a:r>
                <a:r>
                  <a:rPr lang="en-US" sz="2800">
                    <a:solidFill>
                      <a:srgbClr val="5E5E5B"/>
                    </a:solidFill>
                    <a:ea typeface="Cambria Math" panose="02040503050406030204" pitchFamily="18" charset="0"/>
                  </a:rPr>
                  <a:t>01.4 </a:t>
                </a:r>
                <a14:m>
                  <m:oMath xmlns:m="http://schemas.openxmlformats.org/officeDocument/2006/math">
                    <m:f>
                      <m:fPr>
                        <m:ctrlPr>
                          <a:rPr lang="en-US" sz="2800" i="1">
                            <a:solidFill>
                              <a:srgbClr val="5E5E5B"/>
                            </a:solidFill>
                            <a:latin typeface="Cambria Math" panose="02040503050406030204" pitchFamily="18" charset="0"/>
                            <a:ea typeface="Cambria Math" panose="02040503050406030204" pitchFamily="18" charset="0"/>
                          </a:rPr>
                        </m:ctrlPr>
                      </m:fPr>
                      <m:num>
                        <m:r>
                          <m:rPr>
                            <m:nor/>
                          </m:rPr>
                          <a:rPr lang="en-US" sz="2800">
                            <a:solidFill>
                              <a:srgbClr val="5E5E5B"/>
                            </a:solidFill>
                            <a:latin typeface="Cambria Math" panose="02040503050406030204" pitchFamily="18" charset="0"/>
                            <a:ea typeface="Cambria Math" panose="02040503050406030204" pitchFamily="18" charset="0"/>
                          </a:rPr>
                          <m:t>  </m:t>
                        </m:r>
                        <m:r>
                          <m:rPr>
                            <m:nor/>
                          </m:rPr>
                          <a:rPr lang="en-US" sz="2800">
                            <a:solidFill>
                              <a:srgbClr val="5E5E5B"/>
                            </a:solidFill>
                            <a:latin typeface="Cambria Math" panose="02040503050406030204" pitchFamily="18" charset="0"/>
                            <a:ea typeface="Cambria Math" panose="02040503050406030204" pitchFamily="18" charset="0"/>
                          </a:rPr>
                          <m:t>volcanoes</m:t>
                        </m:r>
                      </m:num>
                      <m:den>
                        <m:r>
                          <m:rPr>
                            <m:nor/>
                          </m:rPr>
                          <a:rPr lang="en-US" sz="2800">
                            <a:solidFill>
                              <a:srgbClr val="5E5E5B"/>
                            </a:solidFill>
                            <a:latin typeface="Cambria Math" panose="02040503050406030204" pitchFamily="18" charset="0"/>
                            <a:ea typeface="Cambria Math" panose="02040503050406030204" pitchFamily="18" charset="0"/>
                          </a:rPr>
                          <m:t>mi</m:t>
                        </m:r>
                        <m:r>
                          <m:rPr>
                            <m:nor/>
                          </m:rPr>
                          <a:rPr lang="en-US" sz="2800" baseline="30000">
                            <a:solidFill>
                              <a:srgbClr val="5E5E5B"/>
                            </a:solidFill>
                            <a:latin typeface="Cambria Math" panose="02040503050406030204" pitchFamily="18" charset="0"/>
                            <a:ea typeface="Cambria Math" panose="02040503050406030204" pitchFamily="18" charset="0"/>
                          </a:rPr>
                          <m:t>2</m:t>
                        </m:r>
                      </m:den>
                    </m:f>
                  </m:oMath>
                </a14:m>
                <a:r>
                  <a:rPr lang="en-US" sz="2800">
                    <a:solidFill>
                      <a:srgbClr val="5E5E5B"/>
                    </a:solidFill>
                    <a:latin typeface="Cambria Math" panose="02040503050406030204" pitchFamily="18" charset="0"/>
                    <a:ea typeface="Cambria Math" panose="02040503050406030204" pitchFamily="18" charset="0"/>
                  </a:rPr>
                  <a:t>          </a:t>
                </a:r>
                <a:r>
                  <a:rPr lang="es-ES" sz="2800">
                    <a:ea typeface="Cambria Math" panose="02040503050406030204" pitchFamily="18" charset="0"/>
                  </a:rPr>
                  <a:t>D. ≈ 50</a:t>
                </a:r>
                <a:r>
                  <a:rPr lang="en-US" sz="2800">
                    <a:solidFill>
                      <a:srgbClr val="5E5E5B"/>
                    </a:solidFill>
                    <a:ea typeface="Cambria Math" panose="02040503050406030204" pitchFamily="18" charset="0"/>
                  </a:rPr>
                  <a:t>02.7 </a:t>
                </a:r>
                <a14:m>
                  <m:oMath xmlns:m="http://schemas.openxmlformats.org/officeDocument/2006/math">
                    <m:f>
                      <m:fPr>
                        <m:ctrlPr>
                          <a:rPr lang="en-US" sz="2800" i="1">
                            <a:solidFill>
                              <a:srgbClr val="5E5E5B"/>
                            </a:solidFill>
                            <a:latin typeface="Cambria Math" panose="02040503050406030204" pitchFamily="18" charset="0"/>
                            <a:ea typeface="Cambria Math" panose="02040503050406030204" pitchFamily="18" charset="0"/>
                          </a:rPr>
                        </m:ctrlPr>
                      </m:fPr>
                      <m:num>
                        <m:r>
                          <m:rPr>
                            <m:nor/>
                          </m:rPr>
                          <a:rPr lang="en-US" sz="2800">
                            <a:solidFill>
                              <a:srgbClr val="5E5E5B"/>
                            </a:solidFill>
                            <a:latin typeface="Cambria Math" panose="02040503050406030204" pitchFamily="18" charset="0"/>
                            <a:ea typeface="Cambria Math" panose="02040503050406030204" pitchFamily="18" charset="0"/>
                          </a:rPr>
                          <m:t>  </m:t>
                        </m:r>
                        <m:r>
                          <m:rPr>
                            <m:nor/>
                          </m:rPr>
                          <a:rPr lang="en-US" sz="2800">
                            <a:solidFill>
                              <a:srgbClr val="5E5E5B"/>
                            </a:solidFill>
                            <a:latin typeface="Cambria Math" panose="02040503050406030204" pitchFamily="18" charset="0"/>
                            <a:ea typeface="Cambria Math" panose="02040503050406030204" pitchFamily="18" charset="0"/>
                          </a:rPr>
                          <m:t>volcanoes</m:t>
                        </m:r>
                      </m:num>
                      <m:den>
                        <m:r>
                          <m:rPr>
                            <m:nor/>
                          </m:rPr>
                          <a:rPr lang="en-US" sz="2800">
                            <a:solidFill>
                              <a:srgbClr val="5E5E5B"/>
                            </a:solidFill>
                            <a:latin typeface="Cambria Math" panose="02040503050406030204" pitchFamily="18" charset="0"/>
                            <a:ea typeface="Cambria Math" panose="02040503050406030204" pitchFamily="18" charset="0"/>
                          </a:rPr>
                          <m:t>mi</m:t>
                        </m:r>
                        <m:r>
                          <m:rPr>
                            <m:nor/>
                          </m:rPr>
                          <a:rPr lang="en-US" sz="2800" baseline="30000">
                            <a:solidFill>
                              <a:srgbClr val="5E5E5B"/>
                            </a:solidFill>
                            <a:latin typeface="Cambria Math" panose="02040503050406030204" pitchFamily="18" charset="0"/>
                            <a:ea typeface="Cambria Math" panose="02040503050406030204" pitchFamily="18" charset="0"/>
                          </a:rPr>
                          <m:t>2</m:t>
                        </m:r>
                      </m:den>
                    </m:f>
                  </m:oMath>
                </a14:m>
                <a:endParaRPr lang="es-ES" sz="2800">
                  <a:latin typeface="Cambria Math" panose="02040503050406030204" pitchFamily="18" charset="0"/>
                  <a:ea typeface="Cambria Math" panose="02040503050406030204" pitchFamily="18" charset="0"/>
                </a:endParaRPr>
              </a:p>
            </p:txBody>
          </p:sp>
        </mc:Choice>
        <mc:Fallback xmlns="">
          <p:sp>
            <p:nvSpPr>
              <p:cNvPr id="18" name="Content Placeholder 2">
                <a:extLst>
                  <a:ext uri="{FF2B5EF4-FFF2-40B4-BE49-F238E27FC236}">
                    <a16:creationId xmlns:a16="http://schemas.microsoft.com/office/drawing/2014/main" id="{66BD4E7D-0912-754B-9237-13B457F2A578}"/>
                  </a:ext>
                </a:extLst>
              </p:cNvPr>
              <p:cNvSpPr txBox="1">
                <a:spLocks noRot="1" noChangeAspect="1" noMove="1" noResize="1" noEditPoints="1" noAdjustHandles="1" noChangeArrowheads="1" noChangeShapeType="1" noTextEdit="1"/>
              </p:cNvSpPr>
              <p:nvPr/>
            </p:nvSpPr>
            <p:spPr>
              <a:xfrm>
                <a:off x="459870" y="1898217"/>
                <a:ext cx="9584016" cy="4212297"/>
              </a:xfrm>
              <a:prstGeom prst="rect">
                <a:avLst/>
              </a:prstGeom>
              <a:blipFill>
                <a:blip r:embed="rId2"/>
                <a:stretch>
                  <a:fillRect l="-1271" t="-1447"/>
                </a:stretch>
              </a:blipFill>
            </p:spPr>
            <p:txBody>
              <a:bodyPr/>
              <a:lstStyle/>
              <a:p>
                <a:r>
                  <a:rPr lang="en-US">
                    <a:noFill/>
                  </a:rPr>
                  <a:t> </a:t>
                </a:r>
              </a:p>
            </p:txBody>
          </p:sp>
        </mc:Fallback>
      </mc:AlternateContent>
    </p:spTree>
    <p:extLst>
      <p:ext uri="{BB962C8B-B14F-4D97-AF65-F5344CB8AC3E}">
        <p14:creationId xmlns:p14="http://schemas.microsoft.com/office/powerpoint/2010/main" val="1773535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US" sz="2800" b="0">
                <a:solidFill>
                  <a:schemeClr val="tx1"/>
                </a:solidFill>
              </a:rPr>
              <a:t>Find the Density of an Area</a:t>
            </a:r>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0" y="1898217"/>
                <a:ext cx="9584016" cy="421229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Check</a:t>
                </a:r>
              </a:p>
              <a:p>
                <a:r>
                  <a:rPr lang="en-US" sz="2800" b="1">
                    <a:solidFill>
                      <a:schemeClr val="tx1"/>
                    </a:solidFill>
                  </a:rPr>
                  <a:t>VOLCANOES</a:t>
                </a:r>
                <a:r>
                  <a:rPr lang="en-US" sz="2800" b="1"/>
                  <a:t> </a:t>
                </a:r>
                <a:r>
                  <a:rPr lang="en-US" sz="2800"/>
                  <a:t>The country with the largest number of active volcanoes is Indonesia with 147. The area of Indonesia is 735,400 square miles. What is the density of active volcanoes in Indonesia?</a:t>
                </a:r>
              </a:p>
              <a:p>
                <a:r>
                  <a:rPr lang="es-ES" sz="2800">
                    <a:solidFill>
                      <a:schemeClr val="tx2"/>
                    </a:solidFill>
                    <a:ea typeface="Cambria Math" panose="02040503050406030204" pitchFamily="18" charset="0"/>
                  </a:rPr>
                  <a:t>A. ≈ </a:t>
                </a:r>
                <a:r>
                  <a:rPr lang="en-US" sz="2800">
                    <a:solidFill>
                      <a:schemeClr val="tx2"/>
                    </a:solidFill>
                    <a:ea typeface="Cambria Math" panose="02040503050406030204" pitchFamily="18" charset="0"/>
                  </a:rPr>
                  <a:t>0.0002 </a:t>
                </a:r>
                <a14:m>
                  <m:oMath xmlns:m="http://schemas.openxmlformats.org/officeDocument/2006/math">
                    <m:f>
                      <m:fPr>
                        <m:ctrlPr>
                          <a:rPr lang="en-US" sz="2800" i="1">
                            <a:solidFill>
                              <a:schemeClr val="tx2"/>
                            </a:solidFill>
                            <a:latin typeface="Cambria Math" panose="02040503050406030204" pitchFamily="18" charset="0"/>
                            <a:ea typeface="Cambria Math" panose="02040503050406030204" pitchFamily="18" charset="0"/>
                          </a:rPr>
                        </m:ctrlPr>
                      </m:fPr>
                      <m:num>
                        <m:r>
                          <m:rPr>
                            <m:nor/>
                          </m:rPr>
                          <a:rPr lang="en-US" sz="2800">
                            <a:solidFill>
                              <a:schemeClr val="tx2"/>
                            </a:solidFill>
                            <a:latin typeface="Cambria Math" panose="02040503050406030204" pitchFamily="18" charset="0"/>
                            <a:ea typeface="Cambria Math" panose="02040503050406030204" pitchFamily="18" charset="0"/>
                          </a:rPr>
                          <m:t>  </m:t>
                        </m:r>
                        <m:r>
                          <m:rPr>
                            <m:nor/>
                          </m:rPr>
                          <a:rPr lang="en-US" sz="2800" b="0" i="0" smtClean="0">
                            <a:solidFill>
                              <a:schemeClr val="tx2"/>
                            </a:solidFill>
                            <a:latin typeface="Cambria Math" panose="02040503050406030204" pitchFamily="18" charset="0"/>
                            <a:ea typeface="Cambria Math" panose="02040503050406030204" pitchFamily="18" charset="0"/>
                          </a:rPr>
                          <m:t>volcanoes</m:t>
                        </m:r>
                      </m:num>
                      <m:den>
                        <m:r>
                          <m:rPr>
                            <m:nor/>
                          </m:rPr>
                          <a:rPr lang="en-US" sz="2800" b="0" i="0" smtClean="0">
                            <a:solidFill>
                              <a:schemeClr val="tx2"/>
                            </a:solidFill>
                            <a:latin typeface="Cambria Math" panose="02040503050406030204" pitchFamily="18" charset="0"/>
                            <a:ea typeface="Cambria Math" panose="02040503050406030204" pitchFamily="18" charset="0"/>
                          </a:rPr>
                          <m:t>mi</m:t>
                        </m:r>
                        <m:r>
                          <m:rPr>
                            <m:nor/>
                          </m:rPr>
                          <a:rPr lang="en-US" sz="2800" b="0" i="0" baseline="30000" smtClean="0">
                            <a:solidFill>
                              <a:schemeClr val="tx2"/>
                            </a:solidFill>
                            <a:latin typeface="Cambria Math" panose="02040503050406030204" pitchFamily="18" charset="0"/>
                            <a:ea typeface="Cambria Math" panose="02040503050406030204" pitchFamily="18" charset="0"/>
                          </a:rPr>
                          <m:t>2</m:t>
                        </m:r>
                      </m:den>
                    </m:f>
                  </m:oMath>
                </a14:m>
                <a:r>
                  <a:rPr lang="en-US" sz="2800">
                    <a:solidFill>
                      <a:schemeClr val="tx2"/>
                    </a:solidFill>
                    <a:latin typeface="Cambria Math" panose="02040503050406030204" pitchFamily="18" charset="0"/>
                    <a:ea typeface="Cambria Math" panose="02040503050406030204" pitchFamily="18" charset="0"/>
                  </a:rPr>
                  <a:t>         </a:t>
                </a:r>
                <a:r>
                  <a:rPr lang="en-US" sz="2800">
                    <a:solidFill>
                      <a:schemeClr val="tx2"/>
                    </a:solidFill>
                    <a:ea typeface="Cambria Math" panose="02040503050406030204" pitchFamily="18" charset="0"/>
                  </a:rPr>
                  <a:t> </a:t>
                </a:r>
                <a:r>
                  <a:rPr lang="es-ES" sz="2800">
                    <a:ea typeface="Cambria Math" panose="02040503050406030204" pitchFamily="18" charset="0"/>
                  </a:rPr>
                  <a:t>B. ≈ </a:t>
                </a:r>
                <a:r>
                  <a:rPr lang="en-US" sz="2800">
                    <a:solidFill>
                      <a:srgbClr val="5E5E5B"/>
                    </a:solidFill>
                    <a:ea typeface="Cambria Math" panose="02040503050406030204" pitchFamily="18" charset="0"/>
                  </a:rPr>
                  <a:t>0.0004 </a:t>
                </a:r>
                <a14:m>
                  <m:oMath xmlns:m="http://schemas.openxmlformats.org/officeDocument/2006/math">
                    <m:f>
                      <m:fPr>
                        <m:ctrlPr>
                          <a:rPr lang="en-US" sz="2800" i="1">
                            <a:solidFill>
                              <a:srgbClr val="5E5E5B"/>
                            </a:solidFill>
                            <a:latin typeface="Cambria Math" panose="02040503050406030204" pitchFamily="18" charset="0"/>
                            <a:ea typeface="Cambria Math" panose="02040503050406030204" pitchFamily="18" charset="0"/>
                          </a:rPr>
                        </m:ctrlPr>
                      </m:fPr>
                      <m:num>
                        <m:r>
                          <m:rPr>
                            <m:nor/>
                          </m:rPr>
                          <a:rPr lang="en-US" sz="2800">
                            <a:solidFill>
                              <a:srgbClr val="5E5E5B"/>
                            </a:solidFill>
                            <a:latin typeface="Cambria Math" panose="02040503050406030204" pitchFamily="18" charset="0"/>
                            <a:ea typeface="Cambria Math" panose="02040503050406030204" pitchFamily="18" charset="0"/>
                          </a:rPr>
                          <m:t>  </m:t>
                        </m:r>
                        <m:r>
                          <m:rPr>
                            <m:nor/>
                          </m:rPr>
                          <a:rPr lang="en-US" sz="2800">
                            <a:solidFill>
                              <a:srgbClr val="5E5E5B"/>
                            </a:solidFill>
                            <a:latin typeface="Cambria Math" panose="02040503050406030204" pitchFamily="18" charset="0"/>
                            <a:ea typeface="Cambria Math" panose="02040503050406030204" pitchFamily="18" charset="0"/>
                          </a:rPr>
                          <m:t>volcanoes</m:t>
                        </m:r>
                      </m:num>
                      <m:den>
                        <m:r>
                          <m:rPr>
                            <m:nor/>
                          </m:rPr>
                          <a:rPr lang="en-US" sz="2800">
                            <a:solidFill>
                              <a:srgbClr val="5E5E5B"/>
                            </a:solidFill>
                            <a:latin typeface="Cambria Math" panose="02040503050406030204" pitchFamily="18" charset="0"/>
                            <a:ea typeface="Cambria Math" panose="02040503050406030204" pitchFamily="18" charset="0"/>
                          </a:rPr>
                          <m:t>mi</m:t>
                        </m:r>
                        <m:r>
                          <m:rPr>
                            <m:nor/>
                          </m:rPr>
                          <a:rPr lang="en-US" sz="2800" baseline="30000">
                            <a:solidFill>
                              <a:srgbClr val="5E5E5B"/>
                            </a:solidFill>
                            <a:latin typeface="Cambria Math" panose="02040503050406030204" pitchFamily="18" charset="0"/>
                            <a:ea typeface="Cambria Math" panose="02040503050406030204" pitchFamily="18" charset="0"/>
                          </a:rPr>
                          <m:t>2</m:t>
                        </m:r>
                      </m:den>
                    </m:f>
                  </m:oMath>
                </a14:m>
                <a:endParaRPr lang="en-US" sz="2800">
                  <a:solidFill>
                    <a:srgbClr val="5E5E5B"/>
                  </a:solidFill>
                  <a:latin typeface="Cambria Math" panose="02040503050406030204" pitchFamily="18" charset="0"/>
                  <a:ea typeface="Cambria Math" panose="02040503050406030204" pitchFamily="18" charset="0"/>
                </a:endParaRPr>
              </a:p>
              <a:p>
                <a:r>
                  <a:rPr lang="es-ES" sz="2800">
                    <a:ea typeface="Cambria Math" panose="02040503050406030204" pitchFamily="18" charset="0"/>
                  </a:rPr>
                  <a:t>C. ≈ 25</a:t>
                </a:r>
                <a:r>
                  <a:rPr lang="en-US" sz="2800">
                    <a:solidFill>
                      <a:srgbClr val="5E5E5B"/>
                    </a:solidFill>
                    <a:ea typeface="Cambria Math" panose="02040503050406030204" pitchFamily="18" charset="0"/>
                  </a:rPr>
                  <a:t>01.4 </a:t>
                </a:r>
                <a14:m>
                  <m:oMath xmlns:m="http://schemas.openxmlformats.org/officeDocument/2006/math">
                    <m:f>
                      <m:fPr>
                        <m:ctrlPr>
                          <a:rPr lang="en-US" sz="2800" i="1">
                            <a:solidFill>
                              <a:srgbClr val="5E5E5B"/>
                            </a:solidFill>
                            <a:latin typeface="Cambria Math" panose="02040503050406030204" pitchFamily="18" charset="0"/>
                            <a:ea typeface="Cambria Math" panose="02040503050406030204" pitchFamily="18" charset="0"/>
                          </a:rPr>
                        </m:ctrlPr>
                      </m:fPr>
                      <m:num>
                        <m:r>
                          <m:rPr>
                            <m:nor/>
                          </m:rPr>
                          <a:rPr lang="en-US" sz="2800">
                            <a:solidFill>
                              <a:srgbClr val="5E5E5B"/>
                            </a:solidFill>
                            <a:latin typeface="Cambria Math" panose="02040503050406030204" pitchFamily="18" charset="0"/>
                            <a:ea typeface="Cambria Math" panose="02040503050406030204" pitchFamily="18" charset="0"/>
                          </a:rPr>
                          <m:t>  </m:t>
                        </m:r>
                        <m:r>
                          <m:rPr>
                            <m:nor/>
                          </m:rPr>
                          <a:rPr lang="en-US" sz="2800">
                            <a:solidFill>
                              <a:srgbClr val="5E5E5B"/>
                            </a:solidFill>
                            <a:latin typeface="Cambria Math" panose="02040503050406030204" pitchFamily="18" charset="0"/>
                            <a:ea typeface="Cambria Math" panose="02040503050406030204" pitchFamily="18" charset="0"/>
                          </a:rPr>
                          <m:t>volcanoes</m:t>
                        </m:r>
                      </m:num>
                      <m:den>
                        <m:r>
                          <m:rPr>
                            <m:nor/>
                          </m:rPr>
                          <a:rPr lang="en-US" sz="2800">
                            <a:solidFill>
                              <a:srgbClr val="5E5E5B"/>
                            </a:solidFill>
                            <a:latin typeface="Cambria Math" panose="02040503050406030204" pitchFamily="18" charset="0"/>
                            <a:ea typeface="Cambria Math" panose="02040503050406030204" pitchFamily="18" charset="0"/>
                          </a:rPr>
                          <m:t>mi</m:t>
                        </m:r>
                        <m:r>
                          <m:rPr>
                            <m:nor/>
                          </m:rPr>
                          <a:rPr lang="en-US" sz="2800" baseline="30000">
                            <a:solidFill>
                              <a:srgbClr val="5E5E5B"/>
                            </a:solidFill>
                            <a:latin typeface="Cambria Math" panose="02040503050406030204" pitchFamily="18" charset="0"/>
                            <a:ea typeface="Cambria Math" panose="02040503050406030204" pitchFamily="18" charset="0"/>
                          </a:rPr>
                          <m:t>2</m:t>
                        </m:r>
                      </m:den>
                    </m:f>
                  </m:oMath>
                </a14:m>
                <a:r>
                  <a:rPr lang="en-US" sz="2800">
                    <a:solidFill>
                      <a:srgbClr val="5E5E5B"/>
                    </a:solidFill>
                    <a:latin typeface="Cambria Math" panose="02040503050406030204" pitchFamily="18" charset="0"/>
                    <a:ea typeface="Cambria Math" panose="02040503050406030204" pitchFamily="18" charset="0"/>
                  </a:rPr>
                  <a:t>          </a:t>
                </a:r>
                <a:r>
                  <a:rPr lang="es-ES" sz="2800">
                    <a:ea typeface="Cambria Math" panose="02040503050406030204" pitchFamily="18" charset="0"/>
                  </a:rPr>
                  <a:t>D. ≈ 50</a:t>
                </a:r>
                <a:r>
                  <a:rPr lang="en-US" sz="2800">
                    <a:solidFill>
                      <a:srgbClr val="5E5E5B"/>
                    </a:solidFill>
                    <a:ea typeface="Cambria Math" panose="02040503050406030204" pitchFamily="18" charset="0"/>
                  </a:rPr>
                  <a:t>02.7 </a:t>
                </a:r>
                <a14:m>
                  <m:oMath xmlns:m="http://schemas.openxmlformats.org/officeDocument/2006/math">
                    <m:f>
                      <m:fPr>
                        <m:ctrlPr>
                          <a:rPr lang="en-US" sz="2800" i="1">
                            <a:solidFill>
                              <a:srgbClr val="5E5E5B"/>
                            </a:solidFill>
                            <a:latin typeface="Cambria Math" panose="02040503050406030204" pitchFamily="18" charset="0"/>
                            <a:ea typeface="Cambria Math" panose="02040503050406030204" pitchFamily="18" charset="0"/>
                          </a:rPr>
                        </m:ctrlPr>
                      </m:fPr>
                      <m:num>
                        <m:r>
                          <m:rPr>
                            <m:nor/>
                          </m:rPr>
                          <a:rPr lang="en-US" sz="2800">
                            <a:solidFill>
                              <a:srgbClr val="5E5E5B"/>
                            </a:solidFill>
                            <a:latin typeface="Cambria Math" panose="02040503050406030204" pitchFamily="18" charset="0"/>
                            <a:ea typeface="Cambria Math" panose="02040503050406030204" pitchFamily="18" charset="0"/>
                          </a:rPr>
                          <m:t>  </m:t>
                        </m:r>
                        <m:r>
                          <m:rPr>
                            <m:nor/>
                          </m:rPr>
                          <a:rPr lang="en-US" sz="2800">
                            <a:solidFill>
                              <a:srgbClr val="5E5E5B"/>
                            </a:solidFill>
                            <a:latin typeface="Cambria Math" panose="02040503050406030204" pitchFamily="18" charset="0"/>
                            <a:ea typeface="Cambria Math" panose="02040503050406030204" pitchFamily="18" charset="0"/>
                          </a:rPr>
                          <m:t>volcanoes</m:t>
                        </m:r>
                      </m:num>
                      <m:den>
                        <m:r>
                          <m:rPr>
                            <m:nor/>
                          </m:rPr>
                          <a:rPr lang="en-US" sz="2800">
                            <a:solidFill>
                              <a:srgbClr val="5E5E5B"/>
                            </a:solidFill>
                            <a:latin typeface="Cambria Math" panose="02040503050406030204" pitchFamily="18" charset="0"/>
                            <a:ea typeface="Cambria Math" panose="02040503050406030204" pitchFamily="18" charset="0"/>
                          </a:rPr>
                          <m:t>mi</m:t>
                        </m:r>
                        <m:r>
                          <m:rPr>
                            <m:nor/>
                          </m:rPr>
                          <a:rPr lang="en-US" sz="2800" baseline="30000">
                            <a:solidFill>
                              <a:srgbClr val="5E5E5B"/>
                            </a:solidFill>
                            <a:latin typeface="Cambria Math" panose="02040503050406030204" pitchFamily="18" charset="0"/>
                            <a:ea typeface="Cambria Math" panose="02040503050406030204" pitchFamily="18" charset="0"/>
                          </a:rPr>
                          <m:t>2</m:t>
                        </m:r>
                      </m:den>
                    </m:f>
                  </m:oMath>
                </a14:m>
                <a:endParaRPr lang="es-ES" sz="2800">
                  <a:latin typeface="Cambria Math" panose="02040503050406030204" pitchFamily="18" charset="0"/>
                  <a:ea typeface="Cambria Math" panose="02040503050406030204" pitchFamily="18" charset="0"/>
                </a:endParaRPr>
              </a:p>
            </p:txBody>
          </p:sp>
        </mc:Choice>
        <mc:Fallback xmlns="">
          <p:sp>
            <p:nvSpPr>
              <p:cNvPr id="18" name="Content Placeholder 2">
                <a:extLst>
                  <a:ext uri="{FF2B5EF4-FFF2-40B4-BE49-F238E27FC236}">
                    <a16:creationId xmlns:a16="http://schemas.microsoft.com/office/drawing/2014/main" id="{66BD4E7D-0912-754B-9237-13B457F2A578}"/>
                  </a:ext>
                </a:extLst>
              </p:cNvPr>
              <p:cNvSpPr txBox="1">
                <a:spLocks noRot="1" noChangeAspect="1" noMove="1" noResize="1" noEditPoints="1" noAdjustHandles="1" noChangeArrowheads="1" noChangeShapeType="1" noTextEdit="1"/>
              </p:cNvSpPr>
              <p:nvPr/>
            </p:nvSpPr>
            <p:spPr>
              <a:xfrm>
                <a:off x="459870" y="1898217"/>
                <a:ext cx="9584016" cy="4212297"/>
              </a:xfrm>
              <a:prstGeom prst="rect">
                <a:avLst/>
              </a:prstGeom>
              <a:blipFill>
                <a:blip r:embed="rId3"/>
                <a:stretch>
                  <a:fillRect l="-1271" t="-1447"/>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9E1A9D89-4D83-4250-A035-CE03CC346FC2}"/>
              </a:ext>
            </a:extLst>
          </p:cNvPr>
          <p:cNvSpPr txBox="1"/>
          <p:nvPr/>
        </p:nvSpPr>
        <p:spPr>
          <a:xfrm>
            <a:off x="459870" y="5934052"/>
            <a:ext cx="566825" cy="523220"/>
          </a:xfrm>
          <a:prstGeom prst="rect">
            <a:avLst/>
          </a:prstGeom>
          <a:noFill/>
        </p:spPr>
        <p:txBody>
          <a:bodyPr wrap="square" rtlCol="0">
            <a:spAutoFit/>
          </a:bodyPr>
          <a:lstStyle/>
          <a:p>
            <a:r>
              <a:rPr lang="en-US" sz="2800">
                <a:solidFill>
                  <a:srgbClr val="FF0000"/>
                </a:solidFill>
              </a:rPr>
              <a:t>A</a:t>
            </a:r>
          </a:p>
        </p:txBody>
      </p:sp>
    </p:spTree>
    <p:extLst>
      <p:ext uri="{BB962C8B-B14F-4D97-AF65-F5344CB8AC3E}">
        <p14:creationId xmlns:p14="http://schemas.microsoft.com/office/powerpoint/2010/main" val="40127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Use the Density of an Area</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0" y="1898218"/>
            <a:ext cx="9584016" cy="342852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GREENHOUSE GASES </a:t>
            </a:r>
            <a:r>
              <a:rPr lang="en-US" sz="2800" b="1"/>
              <a:t>Masha has a farm with 220 milking cows that produce 286 pounds per acre for a total of 1,412,840 pounds of milk. Due to recent regulations, Masha must pay a fee if she has more than 30 cows per square mile on her farm. Determine whether Masha will have to pay the fee. (</a:t>
            </a:r>
            <a:r>
              <a:rPr lang="en-US" sz="2800" b="1" i="1"/>
              <a:t>Hint: </a:t>
            </a:r>
            <a:r>
              <a:rPr lang="en-US" sz="2800" b="1"/>
              <a:t>There are 640 acres in 1 square mile.)</a:t>
            </a:r>
            <a:endParaRPr lang="en-US" sz="2800" b="1">
              <a:solidFill>
                <a:srgbClr val="5E5E5B"/>
              </a:solidFill>
            </a:endParaRPr>
          </a:p>
        </p:txBody>
      </p:sp>
    </p:spTree>
    <p:extLst>
      <p:ext uri="{BB962C8B-B14F-4D97-AF65-F5344CB8AC3E}">
        <p14:creationId xmlns:p14="http://schemas.microsoft.com/office/powerpoint/2010/main" val="4082368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411474" y="2357953"/>
                <a:ext cx="7236340" cy="13217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solidFill>
                                <a:srgbClr val="5E5E5B"/>
                              </a:solidFill>
                              <a:latin typeface="Cambria Math" panose="02040503050406030204" pitchFamily="18" charset="0"/>
                            </a:rPr>
                          </m:ctrlPr>
                        </m:fPr>
                        <m:num>
                          <m:r>
                            <a:rPr lang="en-US" sz="2800" i="1">
                              <a:solidFill>
                                <a:srgbClr val="5E5E5B"/>
                              </a:solidFill>
                              <a:latin typeface="Cambria Math" panose="02040503050406030204" pitchFamily="18" charset="0"/>
                            </a:rPr>
                            <m:t>1,412,840 </m:t>
                          </m:r>
                          <m:r>
                            <m:rPr>
                              <m:sty m:val="p"/>
                            </m:rPr>
                            <a:rPr lang="en-US" sz="2800" i="0">
                              <a:solidFill>
                                <a:srgbClr val="5E5E5B"/>
                              </a:solidFill>
                              <a:latin typeface="Cambria Math" panose="02040503050406030204" pitchFamily="18" charset="0"/>
                            </a:rPr>
                            <m:t>lb</m:t>
                          </m:r>
                        </m:num>
                        <m:den>
                          <m:r>
                            <a:rPr lang="en-US" sz="2800" i="1">
                              <a:solidFill>
                                <a:srgbClr val="5E5E5B"/>
                              </a:solidFill>
                              <a:latin typeface="Cambria Math" panose="02040503050406030204" pitchFamily="18" charset="0"/>
                            </a:rPr>
                            <m:t>286 </m:t>
                          </m:r>
                          <m:r>
                            <m:rPr>
                              <m:sty m:val="p"/>
                            </m:rPr>
                            <a:rPr lang="en-US" sz="2800" i="0">
                              <a:solidFill>
                                <a:srgbClr val="5E5E5B"/>
                              </a:solidFill>
                              <a:latin typeface="Cambria Math" panose="02040503050406030204" pitchFamily="18" charset="0"/>
                            </a:rPr>
                            <m:t>lb</m:t>
                          </m:r>
                          <m:r>
                            <a:rPr lang="en-US" sz="2800" i="0">
                              <a:solidFill>
                                <a:srgbClr val="5E5E5B"/>
                              </a:solidFill>
                              <a:latin typeface="Cambria Math" panose="02040503050406030204" pitchFamily="18" charset="0"/>
                            </a:rPr>
                            <m:t>/</m:t>
                          </m:r>
                          <m:r>
                            <m:rPr>
                              <m:sty m:val="p"/>
                            </m:rPr>
                            <a:rPr lang="en-US" sz="2800" i="0">
                              <a:solidFill>
                                <a:srgbClr val="5E5E5B"/>
                              </a:solidFill>
                              <a:latin typeface="Cambria Math" panose="02040503050406030204" pitchFamily="18" charset="0"/>
                            </a:rPr>
                            <m:t>acre</m:t>
                          </m:r>
                        </m:den>
                      </m:f>
                      <m:r>
                        <a:rPr lang="en-US" sz="2800" b="0" i="1" smtClean="0">
                          <a:solidFill>
                            <a:srgbClr val="5E5E5B"/>
                          </a:solidFill>
                          <a:latin typeface="Cambria Math" panose="02040503050406030204" pitchFamily="18" charset="0"/>
                        </a:rPr>
                        <m:t> =</m:t>
                      </m:r>
                      <m:r>
                        <a:rPr lang="en-US" sz="2800" b="0" i="1" smtClean="0">
                          <a:solidFill>
                            <a:schemeClr val="tx2"/>
                          </a:solidFill>
                          <a:latin typeface="Cambria Math" panose="02040503050406030204" pitchFamily="18" charset="0"/>
                        </a:rPr>
                        <m:t>4940</m:t>
                      </m:r>
                      <m:r>
                        <m:rPr>
                          <m:nor/>
                        </m:rPr>
                        <a:rPr lang="en-US" sz="2800" b="0" i="0" smtClean="0">
                          <a:solidFill>
                            <a:schemeClr val="tx1"/>
                          </a:solidFill>
                          <a:latin typeface="Cambria Math" panose="02040503050406030204" pitchFamily="18" charset="0"/>
                        </a:rPr>
                        <m:t> </m:t>
                      </m:r>
                      <m:r>
                        <m:rPr>
                          <m:nor/>
                        </m:rPr>
                        <a:rPr lang="en-US" sz="2800" dirty="0">
                          <a:solidFill>
                            <a:srgbClr val="5E5E5B"/>
                          </a:solidFill>
                        </a:rPr>
                        <m:t>acres</m:t>
                      </m:r>
                      <m:r>
                        <m:rPr>
                          <m:nor/>
                        </m:rPr>
                        <a:rPr lang="en-US" sz="2800" dirty="0">
                          <a:solidFill>
                            <a:srgbClr val="5E5E5B"/>
                          </a:solidFill>
                        </a:rPr>
                        <m:t> </m:t>
                      </m:r>
                      <m:r>
                        <m:rPr>
                          <m:nor/>
                        </m:rPr>
                        <a:rPr lang="en-US" sz="2800" dirty="0">
                          <a:solidFill>
                            <a:srgbClr val="5E5E5B"/>
                          </a:solidFill>
                        </a:rPr>
                        <m:t>on</m:t>
                      </m:r>
                      <m:r>
                        <m:rPr>
                          <m:nor/>
                        </m:rPr>
                        <a:rPr lang="en-US" sz="2800" dirty="0">
                          <a:solidFill>
                            <a:srgbClr val="5E5E5B"/>
                          </a:solidFill>
                        </a:rPr>
                        <m:t> </m:t>
                      </m:r>
                      <m:r>
                        <m:rPr>
                          <m:nor/>
                        </m:rPr>
                        <a:rPr lang="en-US" sz="2800" dirty="0">
                          <a:solidFill>
                            <a:srgbClr val="5E5E5B"/>
                          </a:solidFill>
                        </a:rPr>
                        <m:t>Masha</m:t>
                      </m:r>
                      <m:r>
                        <m:rPr>
                          <m:nor/>
                        </m:rPr>
                        <a:rPr lang="en-US" sz="2800" dirty="0">
                          <a:solidFill>
                            <a:srgbClr val="5E5E5B"/>
                          </a:solidFill>
                        </a:rPr>
                        <m:t>’</m:t>
                      </m:r>
                      <m:r>
                        <m:rPr>
                          <m:nor/>
                        </m:rPr>
                        <a:rPr lang="en-US" sz="2800" dirty="0">
                          <a:solidFill>
                            <a:srgbClr val="5E5E5B"/>
                          </a:solidFill>
                        </a:rPr>
                        <m:t>s</m:t>
                      </m:r>
                      <m:r>
                        <m:rPr>
                          <m:nor/>
                        </m:rPr>
                        <a:rPr lang="en-US" sz="2800" dirty="0">
                          <a:solidFill>
                            <a:srgbClr val="5E5E5B"/>
                          </a:solidFill>
                        </a:rPr>
                        <m:t> </m:t>
                      </m:r>
                      <m:r>
                        <m:rPr>
                          <m:nor/>
                        </m:rPr>
                        <a:rPr lang="en-US" sz="2800" dirty="0">
                          <a:solidFill>
                            <a:srgbClr val="5E5E5B"/>
                          </a:solidFill>
                        </a:rPr>
                        <m:t>farm</m:t>
                      </m:r>
                    </m:oMath>
                  </m:oMathPara>
                </a14:m>
                <a:endParaRPr lang="en-US" sz="2800">
                  <a:solidFill>
                    <a:srgbClr val="5E5E5B"/>
                  </a:solidFill>
                </a:endParaRPr>
              </a:p>
              <a:p>
                <a:endParaRPr lang="en-US" sz="2800">
                  <a:solidFill>
                    <a:schemeClr val="tx1"/>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11474" y="2357953"/>
                <a:ext cx="7236340" cy="1321708"/>
              </a:xfrm>
              <a:prstGeom prst="rect">
                <a:avLst/>
              </a:prstGeom>
              <a:blipFill>
                <a:blip r:embed="rId2"/>
                <a:stretch>
                  <a:fillRect/>
                </a:stretch>
              </a:blipFill>
            </p:spPr>
            <p:txBody>
              <a:bodyPr/>
              <a:lstStyle/>
              <a:p>
                <a:r>
                  <a:rPr lang="en-US">
                    <a:noFill/>
                  </a:rPr>
                  <a:t> </a:t>
                </a:r>
              </a:p>
            </p:txBody>
          </p:sp>
        </mc:Fallback>
      </mc:AlternateContent>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Use the Density of an Area</a:t>
            </a:r>
          </a:p>
        </p:txBody>
      </p:sp>
      <p:sp>
        <p:nvSpPr>
          <p:cNvPr id="16" name="Content Placeholder 2">
            <a:extLst>
              <a:ext uri="{FF2B5EF4-FFF2-40B4-BE49-F238E27FC236}">
                <a16:creationId xmlns:a16="http://schemas.microsoft.com/office/drawing/2014/main" id="{6684FE74-CD2E-4C44-B64A-F1E5DEE53F02}"/>
              </a:ext>
            </a:extLst>
          </p:cNvPr>
          <p:cNvSpPr txBox="1">
            <a:spLocks/>
          </p:cNvSpPr>
          <p:nvPr/>
        </p:nvSpPr>
        <p:spPr>
          <a:xfrm>
            <a:off x="459872" y="1723888"/>
            <a:ext cx="9598528" cy="541868"/>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a:solidFill>
                  <a:schemeClr val="tx1"/>
                </a:solidFill>
              </a:rPr>
              <a:t>Step 1 </a:t>
            </a:r>
            <a:r>
              <a:rPr lang="en-US" sz="2800" b="1">
                <a:solidFill>
                  <a:schemeClr val="tx1"/>
                </a:solidFill>
                <a:latin typeface="+mj-lt"/>
              </a:rPr>
              <a:t>Find the area of the farm.</a:t>
            </a:r>
          </a:p>
        </p:txBody>
      </p:sp>
      <p:sp>
        <p:nvSpPr>
          <p:cNvPr id="12" name="Content Placeholder 2">
            <a:extLst>
              <a:ext uri="{FF2B5EF4-FFF2-40B4-BE49-F238E27FC236}">
                <a16:creationId xmlns:a16="http://schemas.microsoft.com/office/drawing/2014/main" id="{894063EA-08EF-4098-ABE5-2C45C51CAC4D}"/>
              </a:ext>
            </a:extLst>
          </p:cNvPr>
          <p:cNvSpPr txBox="1">
            <a:spLocks/>
          </p:cNvSpPr>
          <p:nvPr/>
        </p:nvSpPr>
        <p:spPr>
          <a:xfrm>
            <a:off x="459872" y="3775269"/>
            <a:ext cx="9698973" cy="563640"/>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Step 2 Convert to square miles. </a:t>
            </a:r>
          </a:p>
        </p:txBody>
      </p:sp>
      <p:sp>
        <p:nvSpPr>
          <p:cNvPr id="15" name="Content Placeholder 2">
            <a:extLst>
              <a:ext uri="{FF2B5EF4-FFF2-40B4-BE49-F238E27FC236}">
                <a16:creationId xmlns:a16="http://schemas.microsoft.com/office/drawing/2014/main" id="{19656971-7106-481C-BB11-7D0490DBB453}"/>
              </a:ext>
            </a:extLst>
          </p:cNvPr>
          <p:cNvSpPr txBox="1">
            <a:spLocks/>
          </p:cNvSpPr>
          <p:nvPr/>
        </p:nvSpPr>
        <p:spPr>
          <a:xfrm>
            <a:off x="459872" y="4338909"/>
            <a:ext cx="4508367" cy="563640"/>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a:solidFill>
                  <a:srgbClr val="5E5E5B"/>
                </a:solidFill>
              </a:rPr>
              <a:t>Use a conversion factor.</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3DAF162-EF4A-456B-AAAF-21B28434F9DF}"/>
                  </a:ext>
                </a:extLst>
              </p:cNvPr>
              <p:cNvSpPr txBox="1"/>
              <p:nvPr/>
            </p:nvSpPr>
            <p:spPr>
              <a:xfrm>
                <a:off x="530210" y="4988469"/>
                <a:ext cx="7554720" cy="672235"/>
              </a:xfrm>
              <a:prstGeom prst="rect">
                <a:avLst/>
              </a:prstGeom>
              <a:noFill/>
            </p:spPr>
            <p:txBody>
              <a:bodyPr wrap="square" lIns="0" tIns="0" rIns="0" bIns="0" rtlCol="0">
                <a:spAutoFit/>
              </a:bodyPr>
              <a:lstStyle/>
              <a:p>
                <a:r>
                  <a:rPr lang="en-US" sz="2800">
                    <a:solidFill>
                      <a:schemeClr val="tx2"/>
                    </a:solidFill>
                  </a:rPr>
                  <a:t>4940 acres · </a:t>
                </a:r>
                <a14:m>
                  <m:oMath xmlns:m="http://schemas.openxmlformats.org/officeDocument/2006/math">
                    <m:f>
                      <m:fPr>
                        <m:ctrlPr>
                          <a:rPr lang="en-US" sz="280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1 </m:t>
                        </m:r>
                        <m:sSup>
                          <m:sSupPr>
                            <m:ctrlPr>
                              <a:rPr lang="en-US" sz="2800" b="0" i="1" smtClean="0">
                                <a:solidFill>
                                  <a:srgbClr val="5E5E5B"/>
                                </a:solidFill>
                                <a:latin typeface="Cambria Math" panose="02040503050406030204" pitchFamily="18" charset="0"/>
                              </a:rPr>
                            </m:ctrlPr>
                          </m:sSupPr>
                          <m:e>
                            <m:r>
                              <m:rPr>
                                <m:sty m:val="p"/>
                              </m:rPr>
                              <a:rPr lang="en-US" sz="2800" b="0" i="0" smtClean="0">
                                <a:solidFill>
                                  <a:srgbClr val="5E5E5B"/>
                                </a:solidFill>
                                <a:latin typeface="Cambria Math" panose="02040503050406030204" pitchFamily="18" charset="0"/>
                              </a:rPr>
                              <m:t>mi</m:t>
                            </m:r>
                          </m:e>
                          <m:sup>
                            <m:r>
                              <a:rPr lang="en-US" sz="2800" b="0" i="1" smtClean="0">
                                <a:solidFill>
                                  <a:srgbClr val="5E5E5B"/>
                                </a:solidFill>
                                <a:latin typeface="Cambria Math" panose="02040503050406030204" pitchFamily="18" charset="0"/>
                              </a:rPr>
                              <m:t>2</m:t>
                            </m:r>
                          </m:sup>
                        </m:sSup>
                      </m:num>
                      <m:den>
                        <m:r>
                          <a:rPr lang="en-US" sz="2800" b="0" i="1" smtClean="0">
                            <a:solidFill>
                              <a:srgbClr val="5E5E5B"/>
                            </a:solidFill>
                            <a:latin typeface="Cambria Math" panose="02040503050406030204" pitchFamily="18" charset="0"/>
                          </a:rPr>
                          <m:t>640</m:t>
                        </m:r>
                        <m:r>
                          <a:rPr lang="en-US" sz="2800" i="1">
                            <a:solidFill>
                              <a:srgbClr val="5E5E5B"/>
                            </a:solidFill>
                            <a:latin typeface="Cambria Math" panose="02040503050406030204" pitchFamily="18" charset="0"/>
                          </a:rPr>
                          <m:t> </m:t>
                        </m:r>
                        <m:r>
                          <m:rPr>
                            <m:sty m:val="p"/>
                          </m:rPr>
                          <a:rPr lang="en-US" sz="2800" i="0">
                            <a:solidFill>
                              <a:srgbClr val="5E5E5B"/>
                            </a:solidFill>
                            <a:latin typeface="Cambria Math" panose="02040503050406030204" pitchFamily="18" charset="0"/>
                          </a:rPr>
                          <m:t>acre</m:t>
                        </m:r>
                        <m:r>
                          <m:rPr>
                            <m:sty m:val="p"/>
                          </m:rPr>
                          <a:rPr lang="en-US" sz="2800" b="0" i="0" smtClean="0">
                            <a:solidFill>
                              <a:srgbClr val="5E5E5B"/>
                            </a:solidFill>
                            <a:latin typeface="Cambria Math" panose="02040503050406030204" pitchFamily="18" charset="0"/>
                          </a:rPr>
                          <m:t>s</m:t>
                        </m:r>
                      </m:den>
                    </m:f>
                    <m:r>
                      <a:rPr lang="en-US" sz="2800" b="0" i="1" smtClean="0">
                        <a:solidFill>
                          <a:srgbClr val="5E5E5B"/>
                        </a:solidFill>
                        <a:latin typeface="Cambria Math" panose="02040503050406030204" pitchFamily="18" charset="0"/>
                      </a:rPr>
                      <m:t> =</m:t>
                    </m:r>
                    <m:f>
                      <m:fPr>
                        <m:ctrlPr>
                          <a:rPr lang="en-US" sz="2800" b="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247</m:t>
                        </m:r>
                      </m:num>
                      <m:den>
                        <m:r>
                          <a:rPr lang="en-US" sz="2800" b="0" i="1" smtClean="0">
                            <a:solidFill>
                              <a:srgbClr val="5E5E5B"/>
                            </a:solidFill>
                            <a:latin typeface="Cambria Math" panose="02040503050406030204" pitchFamily="18" charset="0"/>
                          </a:rPr>
                          <m:t>32</m:t>
                        </m:r>
                      </m:den>
                    </m:f>
                    <m:r>
                      <a:rPr lang="en-US" sz="2800" b="0" i="1" smtClean="0">
                        <a:latin typeface="Cambria Math" panose="02040503050406030204" pitchFamily="18" charset="0"/>
                      </a:rPr>
                      <m:t> </m:t>
                    </m:r>
                    <m:r>
                      <a:rPr lang="en-US" sz="2800" b="0" i="1" smtClean="0">
                        <a:solidFill>
                          <a:srgbClr val="5E5E5B"/>
                        </a:solidFill>
                        <a:latin typeface="Cambria Math" panose="02040503050406030204" pitchFamily="18" charset="0"/>
                      </a:rPr>
                      <m:t>≈</m:t>
                    </m:r>
                    <m:r>
                      <a:rPr lang="en-US" sz="2800" b="0" i="0" smtClean="0">
                        <a:solidFill>
                          <a:schemeClr val="tx2"/>
                        </a:solidFill>
                        <a:latin typeface="Cambria Math" panose="02040503050406030204" pitchFamily="18" charset="0"/>
                      </a:rPr>
                      <m:t>7.7</m:t>
                    </m:r>
                    <m:r>
                      <a:rPr lang="en-US" sz="2800" b="0" i="0" smtClean="0">
                        <a:latin typeface="Cambria Math" panose="02040503050406030204" pitchFamily="18" charset="0"/>
                      </a:rPr>
                      <m:t> </m:t>
                    </m:r>
                    <m:sSup>
                      <m:sSupPr>
                        <m:ctrlPr>
                          <a:rPr lang="en-US" sz="2800" i="1">
                            <a:solidFill>
                              <a:srgbClr val="5E5E5B"/>
                            </a:solidFill>
                            <a:latin typeface="Cambria Math" panose="02040503050406030204" pitchFamily="18" charset="0"/>
                          </a:rPr>
                        </m:ctrlPr>
                      </m:sSupPr>
                      <m:e>
                        <m:r>
                          <m:rPr>
                            <m:sty m:val="p"/>
                          </m:rPr>
                          <a:rPr lang="en-US" sz="2800" i="0">
                            <a:solidFill>
                              <a:srgbClr val="5E5E5B"/>
                            </a:solidFill>
                            <a:latin typeface="Cambria Math" panose="02040503050406030204" pitchFamily="18" charset="0"/>
                          </a:rPr>
                          <m:t>mi</m:t>
                        </m:r>
                      </m:e>
                      <m:sup>
                        <m:r>
                          <a:rPr lang="en-US" sz="2800" i="1">
                            <a:solidFill>
                              <a:srgbClr val="5E5E5B"/>
                            </a:solidFill>
                            <a:latin typeface="Cambria Math" panose="02040503050406030204" pitchFamily="18" charset="0"/>
                          </a:rPr>
                          <m:t>2</m:t>
                        </m:r>
                      </m:sup>
                    </m:sSup>
                  </m:oMath>
                </a14:m>
                <a:endParaRPr lang="en-US" sz="2800">
                  <a:solidFill>
                    <a:schemeClr val="tx1"/>
                  </a:solidFill>
                </a:endParaRPr>
              </a:p>
            </p:txBody>
          </p:sp>
        </mc:Choice>
        <mc:Fallback xmlns="">
          <p:sp>
            <p:nvSpPr>
              <p:cNvPr id="17" name="TextBox 16">
                <a:extLst>
                  <a:ext uri="{FF2B5EF4-FFF2-40B4-BE49-F238E27FC236}">
                    <a16:creationId xmlns:a16="http://schemas.microsoft.com/office/drawing/2014/main" id="{73DAF162-EF4A-456B-AAAF-21B28434F9DF}"/>
                  </a:ext>
                </a:extLst>
              </p:cNvPr>
              <p:cNvSpPr txBox="1">
                <a:spLocks noRot="1" noChangeAspect="1" noMove="1" noResize="1" noEditPoints="1" noAdjustHandles="1" noChangeArrowheads="1" noChangeShapeType="1" noTextEdit="1"/>
              </p:cNvSpPr>
              <p:nvPr/>
            </p:nvSpPr>
            <p:spPr>
              <a:xfrm>
                <a:off x="530210" y="4988469"/>
                <a:ext cx="7554720" cy="672235"/>
              </a:xfrm>
              <a:prstGeom prst="rect">
                <a:avLst/>
              </a:prstGeom>
              <a:blipFill>
                <a:blip r:embed="rId3"/>
                <a:stretch>
                  <a:fillRect l="-2906" b="-15315"/>
                </a:stretch>
              </a:blipFill>
            </p:spPr>
            <p:txBody>
              <a:bodyPr/>
              <a:lstStyle/>
              <a:p>
                <a:r>
                  <a:rPr lang="en-US">
                    <a:noFill/>
                  </a:rPr>
                  <a:t> </a:t>
                </a:r>
              </a:p>
            </p:txBody>
          </p:sp>
        </mc:Fallback>
      </mc:AlternateContent>
      <p:sp>
        <p:nvSpPr>
          <p:cNvPr id="19" name="Content Placeholder 2">
            <a:extLst>
              <a:ext uri="{FF2B5EF4-FFF2-40B4-BE49-F238E27FC236}">
                <a16:creationId xmlns:a16="http://schemas.microsoft.com/office/drawing/2014/main" id="{C1B62206-BE8A-446E-9A98-8CF47EB565CA}"/>
              </a:ext>
            </a:extLst>
          </p:cNvPr>
          <p:cNvSpPr txBox="1">
            <a:spLocks/>
          </p:cNvSpPr>
          <p:nvPr/>
        </p:nvSpPr>
        <p:spPr>
          <a:xfrm>
            <a:off x="411474" y="5746624"/>
            <a:ext cx="8409808" cy="563640"/>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a:solidFill>
                  <a:srgbClr val="5E5E5B"/>
                </a:solidFill>
              </a:rPr>
              <a:t>There are about 7.7 square miles on Masha’s farm.</a:t>
            </a:r>
          </a:p>
        </p:txBody>
      </p:sp>
    </p:spTree>
    <p:extLst>
      <p:ext uri="{BB962C8B-B14F-4D97-AF65-F5344CB8AC3E}">
        <p14:creationId xmlns:p14="http://schemas.microsoft.com/office/powerpoint/2010/main" val="3216513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Use the Density of an Area</a:t>
            </a:r>
          </a:p>
        </p:txBody>
      </p:sp>
      <mc:AlternateContent xmlns:mc="http://schemas.openxmlformats.org/markup-compatibility/2006" xmlns:a14="http://schemas.microsoft.com/office/drawing/2010/main">
        <mc:Choice Requires="a14">
          <p:sp>
            <p:nvSpPr>
              <p:cNvPr id="16" name="Content Placeholder 2">
                <a:extLst>
                  <a:ext uri="{FF2B5EF4-FFF2-40B4-BE49-F238E27FC236}">
                    <a16:creationId xmlns:a16="http://schemas.microsoft.com/office/drawing/2014/main" id="{6684FE74-CD2E-4C44-B64A-F1E5DEE53F02}"/>
                  </a:ext>
                </a:extLst>
              </p:cNvPr>
              <p:cNvSpPr txBox="1">
                <a:spLocks/>
              </p:cNvSpPr>
              <p:nvPr/>
            </p:nvSpPr>
            <p:spPr>
              <a:xfrm>
                <a:off x="459873" y="1707845"/>
                <a:ext cx="7663047" cy="1843075"/>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a:solidFill>
                      <a:srgbClr val="00A6B9"/>
                    </a:solidFill>
                    <a:latin typeface="+mj-lt"/>
                  </a:rPr>
                  <a:t>Talk About It!</a:t>
                </a:r>
              </a:p>
              <a:p>
                <a:pPr>
                  <a:spcBef>
                    <a:spcPts val="600"/>
                  </a:spcBef>
                </a:pPr>
                <a:r>
                  <a:rPr lang="en-US" sz="2800">
                    <a:solidFill>
                      <a:schemeClr val="tx1">
                        <a:lumMod val="65000"/>
                        <a:lumOff val="35000"/>
                      </a:schemeClr>
                    </a:solidFill>
                  </a:rPr>
                  <a:t>Why do we multiply 4940 by  </a:t>
                </a:r>
                <a14:m>
                  <m:oMath xmlns:m="http://schemas.openxmlformats.org/officeDocument/2006/math">
                    <m:f>
                      <m:fPr>
                        <m:ctrlPr>
                          <a:rPr lang="en-US" sz="2800" i="1" smtClean="0">
                            <a:solidFill>
                              <a:schemeClr val="tx1">
                                <a:lumMod val="65000"/>
                                <a:lumOff val="35000"/>
                              </a:schemeClr>
                            </a:solidFill>
                            <a:latin typeface="Cambria Math" panose="02040503050406030204" pitchFamily="18" charset="0"/>
                          </a:rPr>
                        </m:ctrlPr>
                      </m:fPr>
                      <m:num>
                        <m:r>
                          <a:rPr lang="en-US" sz="2800" b="0" i="0" smtClean="0">
                            <a:solidFill>
                              <a:schemeClr val="tx1">
                                <a:lumMod val="65000"/>
                                <a:lumOff val="35000"/>
                              </a:schemeClr>
                            </a:solidFill>
                            <a:latin typeface="Cambria Math" panose="02040503050406030204" pitchFamily="18" charset="0"/>
                          </a:rPr>
                          <m:t>1</m:t>
                        </m:r>
                      </m:num>
                      <m:den>
                        <m:r>
                          <a:rPr lang="en-US" sz="2800" b="0" i="1" smtClean="0">
                            <a:solidFill>
                              <a:schemeClr val="tx1">
                                <a:lumMod val="65000"/>
                                <a:lumOff val="35000"/>
                              </a:schemeClr>
                            </a:solidFill>
                            <a:latin typeface="Cambria Math" panose="02040503050406030204" pitchFamily="18" charset="0"/>
                          </a:rPr>
                          <m:t>640</m:t>
                        </m:r>
                      </m:den>
                    </m:f>
                    <m:r>
                      <a:rPr lang="en-US" sz="2800" b="0" i="0" smtClean="0">
                        <a:solidFill>
                          <a:schemeClr val="tx1">
                            <a:lumMod val="65000"/>
                            <a:lumOff val="35000"/>
                          </a:schemeClr>
                        </a:solidFill>
                        <a:latin typeface="Cambria Math" panose="02040503050406030204" pitchFamily="18" charset="0"/>
                      </a:rPr>
                      <m:t> </m:t>
                    </m:r>
                  </m:oMath>
                </a14:m>
                <a:r>
                  <a:rPr lang="en-US" sz="2800">
                    <a:solidFill>
                      <a:schemeClr val="tx1">
                        <a:lumMod val="65000"/>
                        <a:lumOff val="35000"/>
                      </a:schemeClr>
                    </a:solidFill>
                  </a:rPr>
                  <a:t> in </a:t>
                </a:r>
                <a:r>
                  <a:rPr lang="en-US" sz="2800" b="1">
                    <a:solidFill>
                      <a:schemeClr val="tx1">
                        <a:lumMod val="65000"/>
                        <a:lumOff val="35000"/>
                      </a:schemeClr>
                    </a:solidFill>
                  </a:rPr>
                  <a:t>Step 2</a:t>
                </a:r>
                <a:r>
                  <a:rPr lang="en-US" sz="2800">
                    <a:solidFill>
                      <a:schemeClr val="tx1">
                        <a:lumMod val="65000"/>
                        <a:lumOff val="35000"/>
                      </a:schemeClr>
                    </a:solidFill>
                  </a:rPr>
                  <a:t>?</a:t>
                </a:r>
              </a:p>
            </p:txBody>
          </p:sp>
        </mc:Choice>
        <mc:Fallback xmlns="">
          <p:sp>
            <p:nvSpPr>
              <p:cNvPr id="16" name="Content Placeholder 2">
                <a:extLst>
                  <a:ext uri="{FF2B5EF4-FFF2-40B4-BE49-F238E27FC236}">
                    <a16:creationId xmlns:a16="http://schemas.microsoft.com/office/drawing/2014/main" id="{6684FE74-CD2E-4C44-B64A-F1E5DEE53F02}"/>
                  </a:ext>
                </a:extLst>
              </p:cNvPr>
              <p:cNvSpPr txBox="1">
                <a:spLocks noRot="1" noChangeAspect="1" noMove="1" noResize="1" noEditPoints="1" noAdjustHandles="1" noChangeArrowheads="1" noChangeShapeType="1" noTextEdit="1"/>
              </p:cNvSpPr>
              <p:nvPr/>
            </p:nvSpPr>
            <p:spPr>
              <a:xfrm>
                <a:off x="459873" y="1707845"/>
                <a:ext cx="7663047" cy="1843075"/>
              </a:xfrm>
              <a:prstGeom prst="rect">
                <a:avLst/>
              </a:prstGeom>
              <a:blipFill>
                <a:blip r:embed="rId2"/>
                <a:stretch>
                  <a:fillRect l="-1590" t="-3300"/>
                </a:stretch>
              </a:blipFill>
            </p:spPr>
            <p:txBody>
              <a:bodyPr/>
              <a:lstStyle/>
              <a:p>
                <a:r>
                  <a:rPr lang="en-US">
                    <a:noFill/>
                  </a:rPr>
                  <a:t> </a:t>
                </a:r>
              </a:p>
            </p:txBody>
          </p:sp>
        </mc:Fallback>
      </mc:AlternateContent>
    </p:spTree>
    <p:extLst>
      <p:ext uri="{BB962C8B-B14F-4D97-AF65-F5344CB8AC3E}">
        <p14:creationId xmlns:p14="http://schemas.microsoft.com/office/powerpoint/2010/main" val="2680673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Use the Density of an Area</a:t>
            </a:r>
          </a:p>
        </p:txBody>
      </p:sp>
      <p:sp>
        <p:nvSpPr>
          <p:cNvPr id="16" name="Content Placeholder 2">
            <a:extLst>
              <a:ext uri="{FF2B5EF4-FFF2-40B4-BE49-F238E27FC236}">
                <a16:creationId xmlns:a16="http://schemas.microsoft.com/office/drawing/2014/main" id="{6684FE74-CD2E-4C44-B64A-F1E5DEE53F02}"/>
              </a:ext>
            </a:extLst>
          </p:cNvPr>
          <p:cNvSpPr txBox="1">
            <a:spLocks/>
          </p:cNvSpPr>
          <p:nvPr/>
        </p:nvSpPr>
        <p:spPr>
          <a:xfrm>
            <a:off x="459872" y="1707846"/>
            <a:ext cx="9958124" cy="948196"/>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800" b="1">
                <a:solidFill>
                  <a:schemeClr val="tx1"/>
                </a:solidFill>
              </a:rPr>
              <a:t>Step 3 Find the density of cows per acre.</a:t>
            </a:r>
          </a:p>
          <a:p>
            <a:pPr>
              <a:spcBef>
                <a:spcPts val="0"/>
              </a:spcBef>
            </a:pPr>
            <a:r>
              <a:rPr lang="en-US" sz="2800"/>
              <a:t>Calculate population density by adapting the density formula.</a:t>
            </a:r>
          </a:p>
        </p:txBody>
      </p:sp>
      <p:sp>
        <p:nvSpPr>
          <p:cNvPr id="9" name="Content Placeholder 2">
            <a:extLst>
              <a:ext uri="{FF2B5EF4-FFF2-40B4-BE49-F238E27FC236}">
                <a16:creationId xmlns:a16="http://schemas.microsoft.com/office/drawing/2014/main" id="{6684FE74-CD2E-4C44-B64A-F1E5DEE53F02}"/>
              </a:ext>
            </a:extLst>
          </p:cNvPr>
          <p:cNvSpPr txBox="1">
            <a:spLocks/>
          </p:cNvSpPr>
          <p:nvPr/>
        </p:nvSpPr>
        <p:spPr>
          <a:xfrm>
            <a:off x="398228" y="5867943"/>
            <a:ext cx="10964990" cy="544433"/>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t>Because 28.50 is fewer than 30, Masha will not have to pay the fee. </a:t>
            </a:r>
            <a:endParaRPr lang="en-US" sz="2800">
              <a:solidFill>
                <a:schemeClr val="tx1"/>
              </a:solidFill>
            </a:endParaRPr>
          </a:p>
        </p:txBody>
      </p:sp>
      <mc:AlternateContent xmlns:mc="http://schemas.openxmlformats.org/markup-compatibility/2006" xmlns:a14="http://schemas.microsoft.com/office/drawing/2010/main">
        <mc:Choice Requires="a14">
          <p:graphicFrame>
            <p:nvGraphicFramePr>
              <p:cNvPr id="18" name="Table 17">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1410297236"/>
                  </p:ext>
                </p:extLst>
              </p:nvPr>
            </p:nvGraphicFramePr>
            <p:xfrm>
              <a:off x="459872" y="2806764"/>
              <a:ext cx="10964990" cy="2899029"/>
            </p:xfrm>
            <a:graphic>
              <a:graphicData uri="http://schemas.openxmlformats.org/drawingml/2006/table">
                <a:tbl>
                  <a:tblPr firstRow="1" bandRow="1">
                    <a:tableStyleId>{5C22544A-7EE6-4342-B048-85BDC9FD1C3A}</a:tableStyleId>
                  </a:tblPr>
                  <a:tblGrid>
                    <a:gridCol w="5885495">
                      <a:extLst>
                        <a:ext uri="{9D8B030D-6E8A-4147-A177-3AD203B41FA5}">
                          <a16:colId xmlns:a16="http://schemas.microsoft.com/office/drawing/2014/main" val="1325506017"/>
                        </a:ext>
                      </a:extLst>
                    </a:gridCol>
                    <a:gridCol w="5079495">
                      <a:extLst>
                        <a:ext uri="{9D8B030D-6E8A-4147-A177-3AD203B41FA5}">
                          <a16:colId xmlns:a16="http://schemas.microsoft.com/office/drawing/2014/main" val="1340425027"/>
                        </a:ext>
                      </a:extLst>
                    </a:gridCol>
                  </a:tblGrid>
                  <a:tr h="687751">
                    <a:tc>
                      <a:txBody>
                        <a:bodyPr/>
                        <a:lstStyle/>
                        <a:p>
                          <a:pPr>
                            <a:tabLst>
                              <a:tab pos="5718175" algn="l"/>
                            </a:tabLst>
                          </a:pPr>
                          <a:r>
                            <a:rPr lang="en-US" sz="2800" b="0">
                              <a:solidFill>
                                <a:srgbClr val="5E5E5B"/>
                              </a:solidFill>
                            </a:rPr>
                            <a:t>population density</a:t>
                          </a:r>
                          <a:r>
                            <a:rPr lang="en-US" sz="2800" b="0" baseline="0">
                              <a:solidFill>
                                <a:srgbClr val="5E5E5B"/>
                              </a:solidFill>
                            </a:rPr>
                            <a:t> </a:t>
                          </a:r>
                          <a:r>
                            <a:rPr lang="en-US" sz="2800" b="0">
                              <a:solidFill>
                                <a:srgbClr val="5E5E5B"/>
                              </a:solidFill>
                            </a:rPr>
                            <a:t>=  </a:t>
                          </a:r>
                          <a14:m>
                            <m:oMath xmlns:m="http://schemas.openxmlformats.org/officeDocument/2006/math">
                              <m:f>
                                <m:fPr>
                                  <m:ctrlPr>
                                    <a:rPr lang="en-US" sz="2800" b="0" i="1">
                                      <a:solidFill>
                                        <a:srgbClr val="5E5E5B"/>
                                      </a:solidFill>
                                      <a:latin typeface="Cambria Math" panose="02040503050406030204" pitchFamily="18" charset="0"/>
                                      <a:ea typeface="Cambria Math" panose="02040503050406030204" pitchFamily="18" charset="0"/>
                                    </a:rPr>
                                  </m:ctrlPr>
                                </m:fPr>
                                <m:num>
                                  <m:r>
                                    <m:rPr>
                                      <m:nor/>
                                    </m:rPr>
                                    <a:rPr lang="en-US" sz="2800" b="0">
                                      <a:solidFill>
                                        <a:srgbClr val="5E5E5B"/>
                                      </a:solidFill>
                                      <a:latin typeface="Cambria Math" panose="02040503050406030204" pitchFamily="18" charset="0"/>
                                      <a:ea typeface="Cambria Math" panose="02040503050406030204" pitchFamily="18" charset="0"/>
                                    </a:rPr>
                                    <m:t>population</m:t>
                                  </m:r>
                                </m:num>
                                <m:den>
                                  <m:r>
                                    <m:rPr>
                                      <m:nor/>
                                    </m:rPr>
                                    <a:rPr lang="en-US" sz="2800" b="0" i="0" smtClean="0">
                                      <a:solidFill>
                                        <a:srgbClr val="5E5E5B"/>
                                      </a:solidFill>
                                      <a:latin typeface="Cambria Math" panose="02040503050406030204" pitchFamily="18" charset="0"/>
                                      <a:ea typeface="Cambria Math" panose="02040503050406030204" pitchFamily="18" charset="0"/>
                                    </a:rPr>
                                    <m:t>land</m:t>
                                  </m:r>
                                  <m:r>
                                    <m:rPr>
                                      <m:nor/>
                                    </m:rPr>
                                    <a:rPr lang="en-US" sz="2800" b="0" i="0" smtClean="0">
                                      <a:solidFill>
                                        <a:srgbClr val="5E5E5B"/>
                                      </a:solidFill>
                                      <a:latin typeface="Cambria Math" panose="02040503050406030204" pitchFamily="18" charset="0"/>
                                      <a:ea typeface="Cambria Math" panose="02040503050406030204" pitchFamily="18" charset="0"/>
                                    </a:rPr>
                                    <m:t> </m:t>
                                  </m:r>
                                  <m:r>
                                    <m:rPr>
                                      <m:nor/>
                                    </m:rPr>
                                    <a:rPr lang="en-US" sz="2800" b="0" i="0" smtClean="0">
                                      <a:solidFill>
                                        <a:srgbClr val="5E5E5B"/>
                                      </a:solidFill>
                                      <a:latin typeface="Cambria Math" panose="02040503050406030204" pitchFamily="18" charset="0"/>
                                      <a:ea typeface="Cambria Math" panose="02040503050406030204" pitchFamily="18" charset="0"/>
                                    </a:rPr>
                                    <m:t>area</m:t>
                                  </m:r>
                                </m:den>
                              </m:f>
                            </m:oMath>
                          </a14:m>
                          <a:endParaRPr lang="en-US" sz="2800" b="0" i="0" kern="1200">
                            <a:solidFill>
                              <a:srgbClr val="5E5E5B"/>
                            </a:solidFill>
                            <a:latin typeface="Cambria Math" panose="02040503050406030204" pitchFamily="18" charset="0"/>
                            <a:ea typeface="Cambria Math" panose="02040503050406030204" pitchFamily="18" charset="0"/>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r>
                            <a:rPr lang="en-US" sz="2800" b="0">
                              <a:solidFill>
                                <a:srgbClr val="0070C0"/>
                              </a:solidFill>
                            </a:rPr>
                            <a:t>Population Density Formula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8981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a:solidFill>
                                <a:srgbClr val="5E5E5B"/>
                              </a:solidFill>
                            </a:rPr>
                            <a:t>           </a:t>
                          </a:r>
                          <a:r>
                            <a:rPr lang="en-US" sz="2800" b="0">
                              <a:solidFill>
                                <a:srgbClr val="5E5E5B"/>
                              </a:solidFill>
                            </a:rPr>
                            <a:t>=</a:t>
                          </a:r>
                          <a:r>
                            <a:rPr lang="en-US" sz="2800">
                              <a:solidFill>
                                <a:srgbClr val="5E5E5B"/>
                              </a:solidFill>
                            </a:rPr>
                            <a:t>  </a:t>
                          </a:r>
                          <a14:m>
                            <m:oMath xmlns:m="http://schemas.openxmlformats.org/officeDocument/2006/math">
                              <m:f>
                                <m:fPr>
                                  <m:ctrlPr>
                                    <a:rPr lang="en-US" sz="2800" i="1" dirty="0" smtClean="0">
                                      <a:solidFill>
                                        <a:srgbClr val="5E5E5B"/>
                                      </a:solidFill>
                                      <a:latin typeface="Cambria Math" panose="02040503050406030204" pitchFamily="18" charset="0"/>
                                      <a:ea typeface="Cambria Math" panose="02040503050406030204" pitchFamily="18" charset="0"/>
                                    </a:rPr>
                                  </m:ctrlPr>
                                </m:fPr>
                                <m:num>
                                  <m:r>
                                    <a:rPr lang="en-US" sz="2800" b="0" i="1" dirty="0" smtClean="0">
                                      <a:solidFill>
                                        <a:srgbClr val="5E5E5B"/>
                                      </a:solidFill>
                                      <a:latin typeface="Cambria Math" panose="02040503050406030204" pitchFamily="18" charset="0"/>
                                      <a:ea typeface="Cambria Math" panose="02040503050406030204" pitchFamily="18" charset="0"/>
                                    </a:rPr>
                                    <m:t>220</m:t>
                                  </m:r>
                                </m:num>
                                <m:den>
                                  <m:f>
                                    <m:fPr>
                                      <m:ctrlPr>
                                        <a:rPr lang="en-US" sz="2800" i="1" dirty="0" smtClean="0">
                                          <a:solidFill>
                                            <a:srgbClr val="5E5E5B"/>
                                          </a:solidFill>
                                          <a:latin typeface="Cambria Math" panose="02040503050406030204" pitchFamily="18" charset="0"/>
                                          <a:ea typeface="Cambria Math" panose="02040503050406030204" pitchFamily="18" charset="0"/>
                                        </a:rPr>
                                      </m:ctrlPr>
                                    </m:fPr>
                                    <m:num>
                                      <m:r>
                                        <a:rPr lang="en-US" sz="2800" b="0" i="1" dirty="0" smtClean="0">
                                          <a:solidFill>
                                            <a:srgbClr val="5E5E5B"/>
                                          </a:solidFill>
                                          <a:latin typeface="Cambria Math" panose="02040503050406030204" pitchFamily="18" charset="0"/>
                                          <a:ea typeface="Cambria Math" panose="02040503050406030204" pitchFamily="18" charset="0"/>
                                        </a:rPr>
                                        <m:t>247</m:t>
                                      </m:r>
                                    </m:num>
                                    <m:den>
                                      <m:r>
                                        <a:rPr lang="en-US" sz="2800" b="0" i="1" dirty="0" smtClean="0">
                                          <a:solidFill>
                                            <a:srgbClr val="5E5E5B"/>
                                          </a:solidFill>
                                          <a:latin typeface="Cambria Math" panose="02040503050406030204" pitchFamily="18" charset="0"/>
                                          <a:ea typeface="Cambria Math" panose="02040503050406030204" pitchFamily="18" charset="0"/>
                                        </a:rPr>
                                        <m:t>32</m:t>
                                      </m:r>
                                    </m:den>
                                  </m:f>
                                </m:den>
                              </m:f>
                            </m:oMath>
                          </a14:m>
                          <a:endParaRPr lang="en-US" sz="2800">
                            <a:solidFill>
                              <a:srgbClr val="5E5E5B"/>
                            </a:solidFill>
                            <a:latin typeface="Cambria Math" panose="02040503050406030204" pitchFamily="18" charset="0"/>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en-US" sz="2800" b="0" kern="1200">
                              <a:solidFill>
                                <a:srgbClr val="0070C0"/>
                              </a:solidFill>
                              <a:latin typeface="+mn-lt"/>
                              <a:ea typeface="+mn-ea"/>
                              <a:cs typeface="+mn-cs"/>
                            </a:rPr>
                            <a:t>220 cows on </a:t>
                          </a:r>
                          <a14:m>
                            <m:oMath xmlns:m="http://schemas.openxmlformats.org/officeDocument/2006/math">
                              <m:f>
                                <m:fPr>
                                  <m:ctrlPr>
                                    <a:rPr lang="en-US" sz="2800" i="1" dirty="0" smtClean="0">
                                      <a:solidFill>
                                        <a:srgbClr val="0070C0"/>
                                      </a:solidFill>
                                      <a:latin typeface="Cambria Math" panose="02040503050406030204" pitchFamily="18" charset="0"/>
                                    </a:rPr>
                                  </m:ctrlPr>
                                </m:fPr>
                                <m:num>
                                  <m:r>
                                    <a:rPr lang="en-US" sz="2800" b="0" i="1" dirty="0" smtClean="0">
                                      <a:solidFill>
                                        <a:srgbClr val="0070C0"/>
                                      </a:solidFill>
                                      <a:latin typeface="Cambria Math" panose="02040503050406030204" pitchFamily="18" charset="0"/>
                                    </a:rPr>
                                    <m:t>247</m:t>
                                  </m:r>
                                </m:num>
                                <m:den>
                                  <m:r>
                                    <a:rPr lang="en-US" sz="2800" b="0" i="1" dirty="0" smtClean="0">
                                      <a:solidFill>
                                        <a:srgbClr val="0070C0"/>
                                      </a:solidFill>
                                      <a:latin typeface="Cambria Math" panose="02040503050406030204" pitchFamily="18" charset="0"/>
                                    </a:rPr>
                                    <m:t>32</m:t>
                                  </m:r>
                                </m:den>
                              </m:f>
                            </m:oMath>
                          </a14:m>
                          <a:r>
                            <a:rPr lang="en-US" sz="2800" b="0" kern="1200">
                              <a:solidFill>
                                <a:srgbClr val="5E5E5B"/>
                              </a:solidFill>
                              <a:latin typeface="+mn-lt"/>
                              <a:ea typeface="+mn-ea"/>
                              <a:cs typeface="+mn-cs"/>
                            </a:rPr>
                            <a:t> </a:t>
                          </a:r>
                          <a:r>
                            <a:rPr lang="en-US" sz="2800" b="0" kern="1200">
                              <a:solidFill>
                                <a:srgbClr val="0070C0"/>
                              </a:solidFill>
                              <a:latin typeface="+mn-lt"/>
                              <a:ea typeface="+mn-ea"/>
                              <a:cs typeface="+mn-cs"/>
                            </a:rPr>
                            <a:t>square miles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6859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a:solidFill>
                                <a:srgbClr val="5E5E5B"/>
                              </a:solidFill>
                            </a:rPr>
                            <a:t>                  = </a:t>
                          </a:r>
                          <a14:m>
                            <m:oMath xmlns:m="http://schemas.openxmlformats.org/officeDocument/2006/math">
                              <m:r>
                                <a:rPr lang="en-IN" sz="2800" b="0" i="0" smtClean="0">
                                  <a:solidFill>
                                    <a:srgbClr val="5E5E5B"/>
                                  </a:solidFill>
                                  <a:latin typeface="Cambria Math" panose="02040503050406030204" pitchFamily="18" charset="0"/>
                                  <a:ea typeface="Cambria Math" panose="02040503050406030204" pitchFamily="18" charset="0"/>
                                </a:rPr>
                                <m:t>220</m:t>
                              </m:r>
                              <m:r>
                                <a:rPr lang="en-IN" sz="2800" b="0" i="1" smtClean="0">
                                  <a:solidFill>
                                    <a:srgbClr val="5E5E5B"/>
                                  </a:solidFill>
                                  <a:latin typeface="Cambria Math" panose="02040503050406030204" pitchFamily="18" charset="0"/>
                                  <a:ea typeface="Cambria Math" panose="02040503050406030204" pitchFamily="18" charset="0"/>
                                </a:rPr>
                                <m:t>∙</m:t>
                              </m:r>
                              <m:f>
                                <m:fPr>
                                  <m:ctrlPr>
                                    <a:rPr lang="en-US" sz="2800" b="0" i="1" smtClean="0">
                                      <a:solidFill>
                                        <a:srgbClr val="5E5E5B"/>
                                      </a:solidFill>
                                      <a:latin typeface="Cambria Math" panose="02040503050406030204" pitchFamily="18" charset="0"/>
                                      <a:ea typeface="Cambria Math" panose="02040503050406030204" pitchFamily="18" charset="0"/>
                                    </a:rPr>
                                  </m:ctrlPr>
                                </m:fPr>
                                <m:num>
                                  <m:r>
                                    <a:rPr lang="en-US" sz="2800" b="0" i="1" smtClean="0">
                                      <a:solidFill>
                                        <a:srgbClr val="5E5E5B"/>
                                      </a:solidFill>
                                      <a:latin typeface="Cambria Math" panose="02040503050406030204" pitchFamily="18" charset="0"/>
                                      <a:ea typeface="Cambria Math" panose="02040503050406030204" pitchFamily="18" charset="0"/>
                                    </a:rPr>
                                    <m:t>32</m:t>
                                  </m:r>
                                </m:num>
                                <m:den>
                                  <m:r>
                                    <a:rPr lang="en-US" sz="2800" b="0" i="1" smtClean="0">
                                      <a:solidFill>
                                        <a:srgbClr val="5E5E5B"/>
                                      </a:solidFill>
                                      <a:latin typeface="Cambria Math" panose="02040503050406030204" pitchFamily="18" charset="0"/>
                                      <a:ea typeface="Cambria Math" panose="02040503050406030204" pitchFamily="18" charset="0"/>
                                    </a:rPr>
                                    <m:t>247</m:t>
                                  </m:r>
                                </m:den>
                              </m:f>
                            </m:oMath>
                          </a14:m>
                          <a:endParaRPr lang="en-US" sz="2800">
                            <a:solidFill>
                              <a:srgbClr val="5E5E5B"/>
                            </a:solidFill>
                            <a:latin typeface="Cambria Math" panose="02040503050406030204" pitchFamily="18" charset="0"/>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800" b="0" i="0" u="none" strike="noStrike" kern="1200" baseline="0">
                              <a:solidFill>
                                <a:srgbClr val="0070C0"/>
                              </a:solidFill>
                              <a:latin typeface="+mn-lt"/>
                              <a:ea typeface="+mn-ea"/>
                              <a:cs typeface="+mn-cs"/>
                            </a:rPr>
                            <a:t>Multiply by the reciprocal. </a:t>
                          </a:r>
                          <a:endParaRPr lang="en-US" sz="2800" b="0" kern="1200">
                            <a:solidFill>
                              <a:srgbClr val="0070C0"/>
                            </a:solidFill>
                            <a:latin typeface="+mn-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1724541"/>
                      </a:ext>
                    </a:extLst>
                  </a:tr>
                  <a:tr h="4464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a:solidFill>
                                <a:srgbClr val="5E5E5B"/>
                              </a:solidFill>
                            </a:rPr>
                            <a:t>               </a:t>
                          </a:r>
                          <a:r>
                            <a:rPr lang="en-US" sz="2800">
                              <a:solidFill>
                                <a:schemeClr val="tx2"/>
                              </a:solidFill>
                            </a:rPr>
                            <a:t>≈  28.50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800" b="0" i="0" u="none" strike="noStrike" kern="1200" baseline="0">
                              <a:solidFill>
                                <a:srgbClr val="0070C0"/>
                              </a:solidFill>
                              <a:latin typeface="+mn-lt"/>
                              <a:ea typeface="+mn-ea"/>
                              <a:cs typeface="+mn-cs"/>
                            </a:rPr>
                            <a:t>Simplify.</a:t>
                          </a:r>
                          <a:endParaRPr lang="en-US" sz="2800" b="0" kern="1200">
                            <a:solidFill>
                              <a:srgbClr val="0070C0"/>
                            </a:solidFill>
                            <a:latin typeface="+mn-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0274757"/>
                      </a:ext>
                    </a:extLst>
                  </a:tr>
                </a:tbl>
              </a:graphicData>
            </a:graphic>
          </p:graphicFrame>
        </mc:Choice>
        <mc:Fallback xmlns="">
          <p:graphicFrame>
            <p:nvGraphicFramePr>
              <p:cNvPr id="18" name="Table 17">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1410297236"/>
                  </p:ext>
                </p:extLst>
              </p:nvPr>
            </p:nvGraphicFramePr>
            <p:xfrm>
              <a:off x="459872" y="2806764"/>
              <a:ext cx="10964990" cy="2899029"/>
            </p:xfrm>
            <a:graphic>
              <a:graphicData uri="http://schemas.openxmlformats.org/drawingml/2006/table">
                <a:tbl>
                  <a:tblPr firstRow="1" bandRow="1">
                    <a:tableStyleId>{5C22544A-7EE6-4342-B048-85BDC9FD1C3A}</a:tableStyleId>
                  </a:tblPr>
                  <a:tblGrid>
                    <a:gridCol w="5885495">
                      <a:extLst>
                        <a:ext uri="{9D8B030D-6E8A-4147-A177-3AD203B41FA5}">
                          <a16:colId xmlns:a16="http://schemas.microsoft.com/office/drawing/2014/main" val="1325506017"/>
                        </a:ext>
                      </a:extLst>
                    </a:gridCol>
                    <a:gridCol w="5079495">
                      <a:extLst>
                        <a:ext uri="{9D8B030D-6E8A-4147-A177-3AD203B41FA5}">
                          <a16:colId xmlns:a16="http://schemas.microsoft.com/office/drawing/2014/main" val="1340425027"/>
                        </a:ext>
                      </a:extLst>
                    </a:gridCol>
                  </a:tblGrid>
                  <a:tr h="787273">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t="-7752" r="-86335" b="-290698"/>
                          </a:stretch>
                        </a:blipFill>
                      </a:tcPr>
                    </a:tc>
                    <a:tc>
                      <a:txBody>
                        <a:bodyPr/>
                        <a:lstStyle/>
                        <a:p>
                          <a:pPr marL="0" indent="0"/>
                          <a:r>
                            <a:rPr lang="en-US" sz="2800" b="0">
                              <a:solidFill>
                                <a:srgbClr val="0070C0"/>
                              </a:solidFill>
                            </a:rPr>
                            <a:t>Population Density Formula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898144">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t="-93919" r="-86335" b="-153378"/>
                          </a:stretch>
                        </a:blipFill>
                      </a:tcPr>
                    </a:tc>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l="-115827" t="-93919" b="-153378"/>
                          </a:stretch>
                        </a:blipFill>
                      </a:tcPr>
                    </a:tc>
                    <a:extLst>
                      <a:ext uri="{0D108BD9-81ED-4DB2-BD59-A6C34878D82A}">
                        <a16:rowId xmlns:a16="http://schemas.microsoft.com/office/drawing/2014/main" val="1101275146"/>
                      </a:ext>
                    </a:extLst>
                  </a:tr>
                  <a:tr h="695452">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t="-251754" r="-86335" b="-99123"/>
                          </a:stretch>
                        </a:blipFill>
                      </a:tcPr>
                    </a:tc>
                    <a:tc>
                      <a:txBody>
                        <a:bodyPr/>
                        <a:lstStyle/>
                        <a:p>
                          <a:r>
                            <a:rPr lang="en-US" sz="2800" b="0" i="0" u="none" strike="noStrike" kern="1200" baseline="0">
                              <a:solidFill>
                                <a:srgbClr val="0070C0"/>
                              </a:solidFill>
                              <a:latin typeface="+mn-lt"/>
                              <a:ea typeface="+mn-ea"/>
                              <a:cs typeface="+mn-cs"/>
                            </a:rPr>
                            <a:t>Multiply by the reciprocal. </a:t>
                          </a:r>
                          <a:endParaRPr lang="en-US" sz="2800" b="0" kern="1200">
                            <a:solidFill>
                              <a:srgbClr val="0070C0"/>
                            </a:solidFill>
                            <a:latin typeface="+mn-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1724541"/>
                      </a:ext>
                    </a:extLst>
                  </a:tr>
                  <a:tr h="5181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a:solidFill>
                                <a:srgbClr val="5E5E5B"/>
                              </a:solidFill>
                            </a:rPr>
                            <a:t>               </a:t>
                          </a:r>
                          <a:r>
                            <a:rPr lang="en-US" sz="2800">
                              <a:solidFill>
                                <a:schemeClr val="tx2"/>
                              </a:solidFill>
                            </a:rPr>
                            <a:t>≈  28.50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800" b="0" i="0" u="none" strike="noStrike" kern="1200" baseline="0">
                              <a:solidFill>
                                <a:srgbClr val="0070C0"/>
                              </a:solidFill>
                              <a:latin typeface="+mn-lt"/>
                              <a:ea typeface="+mn-ea"/>
                              <a:cs typeface="+mn-cs"/>
                            </a:rPr>
                            <a:t>Simplify.</a:t>
                          </a:r>
                          <a:endParaRPr lang="en-US" sz="2800" b="0" kern="1200">
                            <a:solidFill>
                              <a:srgbClr val="0070C0"/>
                            </a:solidFill>
                            <a:latin typeface="+mn-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0274757"/>
                      </a:ext>
                    </a:extLst>
                  </a:tr>
                </a:tbl>
              </a:graphicData>
            </a:graphic>
          </p:graphicFrame>
        </mc:Fallback>
      </mc:AlternateContent>
    </p:spTree>
    <p:extLst>
      <p:ext uri="{BB962C8B-B14F-4D97-AF65-F5344CB8AC3E}">
        <p14:creationId xmlns:p14="http://schemas.microsoft.com/office/powerpoint/2010/main" val="3788227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Use the Density of an Area</a:t>
            </a:r>
          </a:p>
        </p:txBody>
      </p:sp>
      <p:sp>
        <p:nvSpPr>
          <p:cNvPr id="16" name="Content Placeholder 2">
            <a:extLst>
              <a:ext uri="{FF2B5EF4-FFF2-40B4-BE49-F238E27FC236}">
                <a16:creationId xmlns:a16="http://schemas.microsoft.com/office/drawing/2014/main" id="{6684FE74-CD2E-4C44-B64A-F1E5DEE53F02}"/>
              </a:ext>
            </a:extLst>
          </p:cNvPr>
          <p:cNvSpPr txBox="1">
            <a:spLocks/>
          </p:cNvSpPr>
          <p:nvPr/>
        </p:nvSpPr>
        <p:spPr>
          <a:xfrm>
            <a:off x="459872" y="1707845"/>
            <a:ext cx="9293727" cy="3961435"/>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a:solidFill>
                  <a:schemeClr val="tx1"/>
                </a:solidFill>
              </a:rPr>
              <a:t>Check</a:t>
            </a:r>
          </a:p>
          <a:p>
            <a:r>
              <a:rPr lang="en-US" sz="2800" b="1">
                <a:solidFill>
                  <a:schemeClr val="tx1"/>
                </a:solidFill>
              </a:rPr>
              <a:t>DUCK POND </a:t>
            </a:r>
            <a:r>
              <a:rPr lang="en-US" sz="2800"/>
              <a:t>For a school carnival game, Adalynn is planning to fill a pool with water and float a layer of numbered rubber ducks on top. She knows that it takes 25 rubber ducks to fill 1 square foot of area. The pool used for the carnival has an area of about 7 square feet. How many rubber ducks should she buy to fill the pool?</a:t>
            </a:r>
          </a:p>
        </p:txBody>
      </p:sp>
    </p:spTree>
    <p:extLst>
      <p:ext uri="{BB962C8B-B14F-4D97-AF65-F5344CB8AC3E}">
        <p14:creationId xmlns:p14="http://schemas.microsoft.com/office/powerpoint/2010/main" val="587130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0" y="1332862"/>
            <a:ext cx="9210646" cy="2319038"/>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The amount of powder left in each container is shown. Find the volume of each container. Then find the volume of the powder left in the container. Round to the nearest tenth if necessary.</a:t>
            </a:r>
          </a:p>
          <a:p>
            <a:pPr>
              <a:spcAft>
                <a:spcPts val="1200"/>
              </a:spcAft>
            </a:pPr>
            <a:r>
              <a:rPr lang="en-US" sz="2800" b="1">
                <a:solidFill>
                  <a:schemeClr val="tx1"/>
                </a:solidFill>
                <a:latin typeface="Proxima Nova" panose="02000506030000020004" pitchFamily="50" charset="0"/>
              </a:rPr>
              <a:t>1.</a:t>
            </a:r>
          </a:p>
        </p:txBody>
      </p:sp>
      <p:sp>
        <p:nvSpPr>
          <p:cNvPr id="7" name="Content Placeholder 2">
            <a:extLst>
              <a:ext uri="{FF2B5EF4-FFF2-40B4-BE49-F238E27FC236}">
                <a16:creationId xmlns:a16="http://schemas.microsoft.com/office/drawing/2014/main" id="{D7D5C8EC-F1EF-6146-850F-128719B25F22}"/>
              </a:ext>
            </a:extLst>
          </p:cNvPr>
          <p:cNvSpPr txBox="1">
            <a:spLocks/>
          </p:cNvSpPr>
          <p:nvPr/>
        </p:nvSpPr>
        <p:spPr>
          <a:xfrm>
            <a:off x="5375037" y="3125130"/>
            <a:ext cx="607474" cy="526770"/>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800" b="1">
                <a:solidFill>
                  <a:schemeClr val="tx1"/>
                </a:solidFill>
                <a:latin typeface="Proxima Nova" panose="02000506030000020004" pitchFamily="50" charset="0"/>
              </a:rPr>
              <a:t>2.</a:t>
            </a:r>
          </a:p>
        </p:txBody>
      </p:sp>
      <p:pic>
        <p:nvPicPr>
          <p:cNvPr id="11" name="Picture 10">
            <a:extLst>
              <a:ext uri="{FF2B5EF4-FFF2-40B4-BE49-F238E27FC236}">
                <a16:creationId xmlns:a16="http://schemas.microsoft.com/office/drawing/2014/main" id="{3B777B85-0A2A-42E1-91C2-202B17F7A28A}"/>
              </a:ext>
            </a:extLst>
          </p:cNvPr>
          <p:cNvPicPr>
            <a:picLocks noChangeAspect="1"/>
          </p:cNvPicPr>
          <p:nvPr/>
        </p:nvPicPr>
        <p:blipFill>
          <a:blip r:embed="rId3"/>
          <a:stretch>
            <a:fillRect/>
          </a:stretch>
        </p:blipFill>
        <p:spPr>
          <a:xfrm>
            <a:off x="1162113" y="3277505"/>
            <a:ext cx="3724276" cy="2562225"/>
          </a:xfrm>
          <a:prstGeom prst="rect">
            <a:avLst/>
          </a:prstGeom>
        </p:spPr>
      </p:pic>
      <p:pic>
        <p:nvPicPr>
          <p:cNvPr id="12" name="Picture 11">
            <a:extLst>
              <a:ext uri="{FF2B5EF4-FFF2-40B4-BE49-F238E27FC236}">
                <a16:creationId xmlns:a16="http://schemas.microsoft.com/office/drawing/2014/main" id="{80418996-D772-4177-81EA-79AE8C3B929A}"/>
              </a:ext>
            </a:extLst>
          </p:cNvPr>
          <p:cNvPicPr>
            <a:picLocks noChangeAspect="1"/>
          </p:cNvPicPr>
          <p:nvPr/>
        </p:nvPicPr>
        <p:blipFill>
          <a:blip r:embed="rId4"/>
          <a:stretch>
            <a:fillRect/>
          </a:stretch>
        </p:blipFill>
        <p:spPr>
          <a:xfrm>
            <a:off x="6337042" y="3388515"/>
            <a:ext cx="3867150" cy="2390775"/>
          </a:xfrm>
          <a:prstGeom prst="rect">
            <a:avLst/>
          </a:prstGeom>
        </p:spPr>
      </p:pic>
    </p:spTree>
    <p:extLst>
      <p:ext uri="{BB962C8B-B14F-4D97-AF65-F5344CB8AC3E}">
        <p14:creationId xmlns:p14="http://schemas.microsoft.com/office/powerpoint/2010/main" val="3241366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Use the Density of an Area</a:t>
            </a:r>
          </a:p>
        </p:txBody>
      </p:sp>
      <p:sp>
        <p:nvSpPr>
          <p:cNvPr id="16" name="Content Placeholder 2">
            <a:extLst>
              <a:ext uri="{FF2B5EF4-FFF2-40B4-BE49-F238E27FC236}">
                <a16:creationId xmlns:a16="http://schemas.microsoft.com/office/drawing/2014/main" id="{6684FE74-CD2E-4C44-B64A-F1E5DEE53F02}"/>
              </a:ext>
            </a:extLst>
          </p:cNvPr>
          <p:cNvSpPr txBox="1">
            <a:spLocks/>
          </p:cNvSpPr>
          <p:nvPr/>
        </p:nvSpPr>
        <p:spPr>
          <a:xfrm>
            <a:off x="459872" y="1707845"/>
            <a:ext cx="9293727" cy="3961435"/>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a:solidFill>
                  <a:schemeClr val="tx1"/>
                </a:solidFill>
              </a:rPr>
              <a:t>Check</a:t>
            </a:r>
          </a:p>
          <a:p>
            <a:r>
              <a:rPr lang="en-US" sz="2800" b="1">
                <a:solidFill>
                  <a:schemeClr val="tx1"/>
                </a:solidFill>
              </a:rPr>
              <a:t>DUCK POND </a:t>
            </a:r>
            <a:r>
              <a:rPr lang="en-US" sz="2800"/>
              <a:t>For a school carnival game, Adalynn is planning to fill a pool with water and float a layer of numbered rubber ducks on top. She knows that it takes 25 rubber ducks to fill 1 square foot of area. The pool used for the carnival has an area of about 7 square feet. How many rubber ducks should she buy to fill the pool?</a:t>
            </a:r>
          </a:p>
          <a:p>
            <a:r>
              <a:rPr lang="en-US" sz="2800">
                <a:solidFill>
                  <a:srgbClr val="FF0000"/>
                </a:solidFill>
              </a:rPr>
              <a:t>Adalynn should buy 175 rubber ducks.</a:t>
            </a:r>
          </a:p>
        </p:txBody>
      </p:sp>
    </p:spTree>
    <p:extLst>
      <p:ext uri="{BB962C8B-B14F-4D97-AF65-F5344CB8AC3E}">
        <p14:creationId xmlns:p14="http://schemas.microsoft.com/office/powerpoint/2010/main" val="3589269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33175A"/>
                </a:solidFill>
              </a:rPr>
            </a:br>
            <a:r>
              <a:rPr lang="en-US" sz="2800" b="0">
                <a:solidFill>
                  <a:schemeClr val="tx1"/>
                </a:solidFill>
              </a:rPr>
              <a:t>Density Based on Volume</a:t>
            </a:r>
          </a:p>
        </p:txBody>
      </p:sp>
      <p:sp>
        <p:nvSpPr>
          <p:cNvPr id="16" name="Content Placeholder 2">
            <a:extLst>
              <a:ext uri="{FF2B5EF4-FFF2-40B4-BE49-F238E27FC236}">
                <a16:creationId xmlns:a16="http://schemas.microsoft.com/office/drawing/2014/main" id="{6684FE74-CD2E-4C44-B64A-F1E5DEE53F02}"/>
              </a:ext>
            </a:extLst>
          </p:cNvPr>
          <p:cNvSpPr txBox="1">
            <a:spLocks/>
          </p:cNvSpPr>
          <p:nvPr/>
        </p:nvSpPr>
        <p:spPr>
          <a:xfrm>
            <a:off x="459872" y="1707845"/>
            <a:ext cx="9293727" cy="1766875"/>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a:solidFill>
                  <a:srgbClr val="5E5E5B"/>
                </a:solidFill>
              </a:rPr>
              <a:t>Density is the measure of the quantity of some physical property per unit of length, area, or volume. If two objects have the same volume but different masses, the object with the greater mass will be denser.</a:t>
            </a:r>
          </a:p>
          <a:p>
            <a:pPr>
              <a:spcBef>
                <a:spcPts val="600"/>
              </a:spcBef>
            </a:pPr>
            <a:br>
              <a:rPr lang="en-US" sz="2800" b="0" i="0" u="none" strike="noStrike" kern="1200" baseline="0">
                <a:solidFill>
                  <a:srgbClr val="5E5E5B"/>
                </a:solidFill>
                <a:latin typeface="+mn-lt"/>
                <a:ea typeface="+mn-ea"/>
                <a:cs typeface="+mn-cs"/>
              </a:rPr>
            </a:br>
            <a:r>
              <a:rPr lang="en-US" sz="2800" b="1" i="0" u="none" strike="noStrike" kern="1200" baseline="0">
                <a:solidFill>
                  <a:schemeClr val="tx1"/>
                </a:solidFill>
                <a:latin typeface="+mn-lt"/>
                <a:ea typeface="+mn-ea"/>
                <a:cs typeface="+mn-cs"/>
              </a:rPr>
              <a:t>Density Based on Volume</a:t>
            </a:r>
          </a:p>
          <a:p>
            <a:pPr>
              <a:spcBef>
                <a:spcPts val="600"/>
              </a:spcBef>
            </a:pPr>
            <a:endParaRPr lang="en-US" sz="2800">
              <a:solidFill>
                <a:srgbClr val="5E5E5B"/>
              </a:solidFill>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5404821"/>
                  </p:ext>
                </p:extLst>
              </p:nvPr>
            </p:nvGraphicFramePr>
            <p:xfrm>
              <a:off x="459872" y="4588422"/>
              <a:ext cx="10360528" cy="1420136"/>
            </p:xfrm>
            <a:graphic>
              <a:graphicData uri="http://schemas.openxmlformats.org/drawingml/2006/table">
                <a:tbl>
                  <a:tblPr firstRow="1" bandRow="1">
                    <a:tableStyleId>{5C22544A-7EE6-4342-B048-85BDC9FD1C3A}</a:tableStyleId>
                  </a:tblPr>
                  <a:tblGrid>
                    <a:gridCol w="2052216">
                      <a:extLst>
                        <a:ext uri="{9D8B030D-6E8A-4147-A177-3AD203B41FA5}">
                          <a16:colId xmlns:a16="http://schemas.microsoft.com/office/drawing/2014/main" val="2053543251"/>
                        </a:ext>
                      </a:extLst>
                    </a:gridCol>
                    <a:gridCol w="8308312">
                      <a:extLst>
                        <a:ext uri="{9D8B030D-6E8A-4147-A177-3AD203B41FA5}">
                          <a16:colId xmlns:a16="http://schemas.microsoft.com/office/drawing/2014/main" val="1952054725"/>
                        </a:ext>
                      </a:extLst>
                    </a:gridCol>
                  </a:tblGrid>
                  <a:tr h="559901">
                    <a:tc>
                      <a:txBody>
                        <a:bodyPr/>
                        <a:lstStyle/>
                        <a:p>
                          <a:pPr algn="l"/>
                          <a:r>
                            <a:rPr lang="en-US" sz="2800" b="1" i="0" u="none" strike="noStrike" kern="1200" baseline="0">
                              <a:solidFill>
                                <a:schemeClr val="tx1"/>
                              </a:solidFill>
                              <a:latin typeface="+mn-lt"/>
                              <a:ea typeface="+mn-ea"/>
                              <a:cs typeface="+mn-cs"/>
                            </a:rPr>
                            <a:t>Words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a:solidFill>
                                <a:srgbClr val="5E5E5B"/>
                              </a:solidFill>
                            </a:rPr>
                            <a:t>Density is the ratio of mass (or</a:t>
                          </a:r>
                          <a:r>
                            <a:rPr lang="en-US" sz="2800" b="0" baseline="0">
                              <a:solidFill>
                                <a:srgbClr val="5E5E5B"/>
                              </a:solidFill>
                            </a:rPr>
                            <a:t> </a:t>
                          </a:r>
                          <a:r>
                            <a:rPr lang="en-US" sz="2800" b="0">
                              <a:solidFill>
                                <a:srgbClr val="5E5E5B"/>
                              </a:solidFill>
                            </a:rPr>
                            <a:t>weight) to volume.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7381077"/>
                      </a:ext>
                    </a:extLst>
                  </a:tr>
                  <a:tr h="509744">
                    <a:tc>
                      <a:txBody>
                        <a:bodyPr/>
                        <a:lstStyle/>
                        <a:p>
                          <a:pPr algn="l"/>
                          <a:r>
                            <a:rPr lang="en-US" sz="2800" b="1" i="0" u="none" strike="noStrike" kern="1200" baseline="0">
                              <a:solidFill>
                                <a:schemeClr val="tx1"/>
                              </a:solidFill>
                              <a:latin typeface="+mn-lt"/>
                              <a:ea typeface="+mn-ea"/>
                              <a:cs typeface="+mn-cs"/>
                            </a:rPr>
                            <a:t>Symbols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a:solidFill>
                                <a:srgbClr val="5E5E5B"/>
                              </a:solidFill>
                            </a:rPr>
                            <a:t>density </a:t>
                          </a:r>
                          <a14:m>
                            <m:oMath xmlns:m="http://schemas.openxmlformats.org/officeDocument/2006/math">
                              <m:r>
                                <a:rPr lang="en-US" sz="2800" b="0" i="1" smtClean="0">
                                  <a:solidFill>
                                    <a:srgbClr val="5E5E5B"/>
                                  </a:solidFill>
                                  <a:latin typeface="Cambria Math" panose="02040503050406030204" pitchFamily="18" charset="0"/>
                                </a:rPr>
                                <m:t>=</m:t>
                              </m:r>
                              <m:f>
                                <m:fPr>
                                  <m:ctrlPr>
                                    <a:rPr lang="en-US" sz="2800" b="0" i="1" smtClean="0">
                                      <a:solidFill>
                                        <a:srgbClr val="5E5E5B"/>
                                      </a:solidFill>
                                      <a:latin typeface="Cambria Math" panose="02040503050406030204" pitchFamily="18" charset="0"/>
                                    </a:rPr>
                                  </m:ctrlPr>
                                </m:fPr>
                                <m:num>
                                  <m:r>
                                    <m:rPr>
                                      <m:nor/>
                                    </m:rPr>
                                    <a:rPr lang="en-US" sz="2800" b="0" i="0" u="none" strike="noStrike" kern="1200" baseline="0" smtClean="0">
                                      <a:solidFill>
                                        <a:srgbClr val="5E5E5B"/>
                                      </a:solidFill>
                                      <a:latin typeface="+mn-lt"/>
                                      <a:ea typeface="+mn-ea"/>
                                      <a:cs typeface="+mn-cs"/>
                                    </a:rPr>
                                    <m:t>  </m:t>
                                  </m:r>
                                  <m:r>
                                    <m:rPr>
                                      <m:nor/>
                                    </m:rPr>
                                    <a:rPr lang="en-US" sz="2800" b="0" i="0" u="none" strike="noStrike" kern="1200" baseline="0" smtClean="0">
                                      <a:solidFill>
                                        <a:srgbClr val="5E5E5B"/>
                                      </a:solidFill>
                                      <a:latin typeface="+mn-lt"/>
                                      <a:ea typeface="+mn-ea"/>
                                      <a:cs typeface="+mn-cs"/>
                                    </a:rPr>
                                    <m:t>mass</m:t>
                                  </m:r>
                                  <m:r>
                                    <m:rPr>
                                      <m:nor/>
                                    </m:rPr>
                                    <a:rPr lang="en-US" sz="2800" b="0" i="0" u="none" strike="noStrike" kern="1200" baseline="0" smtClean="0">
                                      <a:solidFill>
                                        <a:srgbClr val="5E5E5B"/>
                                      </a:solidFill>
                                      <a:latin typeface="+mn-lt"/>
                                      <a:ea typeface="+mn-ea"/>
                                      <a:cs typeface="+mn-cs"/>
                                    </a:rPr>
                                    <m:t> (</m:t>
                                  </m:r>
                                  <m:r>
                                    <m:rPr>
                                      <m:nor/>
                                    </m:rPr>
                                    <a:rPr lang="en-US" sz="2800" b="0" i="0" u="none" strike="noStrike" kern="1200" baseline="0" smtClean="0">
                                      <a:solidFill>
                                        <a:srgbClr val="5E5E5B"/>
                                      </a:solidFill>
                                      <a:latin typeface="+mn-lt"/>
                                      <a:ea typeface="+mn-ea"/>
                                      <a:cs typeface="+mn-cs"/>
                                    </a:rPr>
                                    <m:t>or</m:t>
                                  </m:r>
                                  <m:r>
                                    <m:rPr>
                                      <m:nor/>
                                    </m:rPr>
                                    <a:rPr lang="en-US" sz="2800" b="0" i="0" u="none" strike="noStrike" kern="1200" baseline="0" smtClean="0">
                                      <a:solidFill>
                                        <a:srgbClr val="5E5E5B"/>
                                      </a:solidFill>
                                      <a:latin typeface="+mn-lt"/>
                                      <a:ea typeface="+mn-ea"/>
                                      <a:cs typeface="+mn-cs"/>
                                    </a:rPr>
                                    <m:t> </m:t>
                                  </m:r>
                                  <m:r>
                                    <m:rPr>
                                      <m:nor/>
                                    </m:rPr>
                                    <a:rPr lang="en-US" sz="2800" b="0" i="0" u="none" strike="noStrike" kern="1200" baseline="0" smtClean="0">
                                      <a:solidFill>
                                        <a:srgbClr val="5E5E5B"/>
                                      </a:solidFill>
                                      <a:latin typeface="+mn-lt"/>
                                      <a:ea typeface="+mn-ea"/>
                                      <a:cs typeface="+mn-cs"/>
                                    </a:rPr>
                                    <m:t>weight</m:t>
                                  </m:r>
                                  <m:r>
                                    <m:rPr>
                                      <m:nor/>
                                    </m:rPr>
                                    <a:rPr lang="en-US" sz="2800" b="0" i="0" u="none" strike="noStrike" kern="1200" baseline="0" smtClean="0">
                                      <a:solidFill>
                                        <a:srgbClr val="5E5E5B"/>
                                      </a:solidFill>
                                      <a:latin typeface="+mn-lt"/>
                                      <a:ea typeface="+mn-ea"/>
                                      <a:cs typeface="+mn-cs"/>
                                    </a:rPr>
                                    <m:t>) </m:t>
                                  </m:r>
                                </m:num>
                                <m:den>
                                  <m:r>
                                    <m:rPr>
                                      <m:nor/>
                                    </m:rPr>
                                    <a:rPr lang="en-US" sz="2800" b="0" i="0" u="none" strike="noStrike" kern="1200" baseline="0" smtClean="0">
                                      <a:solidFill>
                                        <a:srgbClr val="5E5E5B"/>
                                      </a:solidFill>
                                      <a:latin typeface="+mn-lt"/>
                                      <a:ea typeface="+mn-ea"/>
                                      <a:cs typeface="+mn-cs"/>
                                    </a:rPr>
                                    <m:t>  </m:t>
                                  </m:r>
                                  <m:r>
                                    <m:rPr>
                                      <m:nor/>
                                    </m:rPr>
                                    <a:rPr lang="en-US" sz="2800" b="0" i="0" u="none" strike="noStrike" kern="1200" baseline="0" smtClean="0">
                                      <a:solidFill>
                                        <a:srgbClr val="5E5E5B"/>
                                      </a:solidFill>
                                      <a:latin typeface="+mn-lt"/>
                                      <a:ea typeface="+mn-ea"/>
                                      <a:cs typeface="+mn-cs"/>
                                    </a:rPr>
                                    <m:t>volume</m:t>
                                  </m:r>
                                  <m:r>
                                    <m:rPr>
                                      <m:nor/>
                                    </m:rPr>
                                    <a:rPr lang="en-US" sz="2800" b="0" i="0" u="none" strike="noStrike" kern="1200" baseline="0" smtClean="0">
                                      <a:solidFill>
                                        <a:srgbClr val="5E5E5B"/>
                                      </a:solidFill>
                                      <a:latin typeface="+mn-lt"/>
                                      <a:ea typeface="+mn-ea"/>
                                      <a:cs typeface="+mn-cs"/>
                                    </a:rPr>
                                    <m:t> 	</m:t>
                                  </m:r>
                                </m:den>
                              </m:f>
                            </m:oMath>
                          </a14:m>
                          <a:endParaRPr lang="en-US" sz="2800" b="0">
                            <a:solidFill>
                              <a:srgbClr val="5E5E5B"/>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3215844"/>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5404821"/>
                  </p:ext>
                </p:extLst>
              </p:nvPr>
            </p:nvGraphicFramePr>
            <p:xfrm>
              <a:off x="459872" y="4588422"/>
              <a:ext cx="10360528" cy="1420136"/>
            </p:xfrm>
            <a:graphic>
              <a:graphicData uri="http://schemas.openxmlformats.org/drawingml/2006/table">
                <a:tbl>
                  <a:tblPr firstRow="1" bandRow="1">
                    <a:tableStyleId>{5C22544A-7EE6-4342-B048-85BDC9FD1C3A}</a:tableStyleId>
                  </a:tblPr>
                  <a:tblGrid>
                    <a:gridCol w="2052216">
                      <a:extLst>
                        <a:ext uri="{9D8B030D-6E8A-4147-A177-3AD203B41FA5}">
                          <a16:colId xmlns:a16="http://schemas.microsoft.com/office/drawing/2014/main" val="2053543251"/>
                        </a:ext>
                      </a:extLst>
                    </a:gridCol>
                    <a:gridCol w="8308312">
                      <a:extLst>
                        <a:ext uri="{9D8B030D-6E8A-4147-A177-3AD203B41FA5}">
                          <a16:colId xmlns:a16="http://schemas.microsoft.com/office/drawing/2014/main" val="1952054725"/>
                        </a:ext>
                      </a:extLst>
                    </a:gridCol>
                  </a:tblGrid>
                  <a:tr h="559901">
                    <a:tc>
                      <a:txBody>
                        <a:bodyPr/>
                        <a:lstStyle/>
                        <a:p>
                          <a:pPr algn="l"/>
                          <a:r>
                            <a:rPr lang="en-US" sz="2800" b="1" i="0" u="none" strike="noStrike" kern="1200" baseline="0">
                              <a:solidFill>
                                <a:schemeClr val="tx1"/>
                              </a:solidFill>
                              <a:latin typeface="+mn-lt"/>
                              <a:ea typeface="+mn-ea"/>
                              <a:cs typeface="+mn-cs"/>
                            </a:rPr>
                            <a:t>Words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a:solidFill>
                                <a:srgbClr val="5E5E5B"/>
                              </a:solidFill>
                            </a:rPr>
                            <a:t>Density is the ratio of mass (or</a:t>
                          </a:r>
                          <a:r>
                            <a:rPr lang="en-US" sz="2800" b="0" baseline="0">
                              <a:solidFill>
                                <a:srgbClr val="5E5E5B"/>
                              </a:solidFill>
                            </a:rPr>
                            <a:t> </a:t>
                          </a:r>
                          <a:r>
                            <a:rPr lang="en-US" sz="2800" b="0">
                              <a:solidFill>
                                <a:srgbClr val="5E5E5B"/>
                              </a:solidFill>
                            </a:rPr>
                            <a:t>weight) to volume.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7381077"/>
                      </a:ext>
                    </a:extLst>
                  </a:tr>
                  <a:tr h="860235">
                    <a:tc>
                      <a:txBody>
                        <a:bodyPr/>
                        <a:lstStyle/>
                        <a:p>
                          <a:pPr algn="l"/>
                          <a:r>
                            <a:rPr lang="en-US" sz="2800" b="1" i="0" u="none" strike="noStrike" kern="1200" baseline="0">
                              <a:solidFill>
                                <a:schemeClr val="tx1"/>
                              </a:solidFill>
                              <a:latin typeface="+mn-lt"/>
                              <a:ea typeface="+mn-ea"/>
                              <a:cs typeface="+mn-cs"/>
                            </a:rPr>
                            <a:t>Symbols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4798" t="-71831" r="-220" b="-1408"/>
                          </a:stretch>
                        </a:blipFill>
                      </a:tcPr>
                    </a:tc>
                    <a:extLst>
                      <a:ext uri="{0D108BD9-81ED-4DB2-BD59-A6C34878D82A}">
                        <a16:rowId xmlns:a16="http://schemas.microsoft.com/office/drawing/2014/main" val="1513215844"/>
                      </a:ext>
                    </a:extLst>
                  </a:tr>
                </a:tbl>
              </a:graphicData>
            </a:graphic>
          </p:graphicFrame>
        </mc:Fallback>
      </mc:AlternateContent>
    </p:spTree>
    <p:extLst>
      <p:ext uri="{BB962C8B-B14F-4D97-AF65-F5344CB8AC3E}">
        <p14:creationId xmlns:p14="http://schemas.microsoft.com/office/powerpoint/2010/main" val="4213661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Find the Density of a Solid</a:t>
            </a:r>
          </a:p>
        </p:txBody>
      </p:sp>
      <p:sp>
        <p:nvSpPr>
          <p:cNvPr id="19" name="Content Placeholder 2">
            <a:extLst>
              <a:ext uri="{FF2B5EF4-FFF2-40B4-BE49-F238E27FC236}">
                <a16:creationId xmlns:a16="http://schemas.microsoft.com/office/drawing/2014/main" id="{D201104B-FD48-1B42-8014-F9EF2EB20A4F}"/>
              </a:ext>
            </a:extLst>
          </p:cNvPr>
          <p:cNvSpPr txBox="1">
            <a:spLocks/>
          </p:cNvSpPr>
          <p:nvPr/>
        </p:nvSpPr>
        <p:spPr>
          <a:xfrm>
            <a:off x="459874" y="1707845"/>
            <a:ext cx="7317550" cy="407210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800" b="1">
                <a:solidFill>
                  <a:schemeClr val="tx1"/>
                </a:solidFill>
                <a:latin typeface="+mj-lt"/>
              </a:rPr>
              <a:t>ART</a:t>
            </a:r>
            <a:r>
              <a:rPr lang="en-US" sz="2800">
                <a:solidFill>
                  <a:srgbClr val="5E5E5B"/>
                </a:solidFill>
                <a:latin typeface="+mj-lt"/>
              </a:rPr>
              <a:t> </a:t>
            </a:r>
            <a:r>
              <a:rPr lang="en-US" sz="2800" b="1">
                <a:solidFill>
                  <a:srgbClr val="5E5E5B"/>
                </a:solidFill>
                <a:latin typeface="+mj-lt"/>
              </a:rPr>
              <a:t>Antonio opens a new brick of clay</a:t>
            </a:r>
          </a:p>
          <a:p>
            <a:pPr>
              <a:spcBef>
                <a:spcPts val="0"/>
              </a:spcBef>
            </a:pPr>
            <a:r>
              <a:rPr lang="en-US" sz="2800" b="1">
                <a:solidFill>
                  <a:srgbClr val="5E5E5B"/>
                </a:solidFill>
                <a:latin typeface="+mj-lt"/>
              </a:rPr>
              <a:t>that weighs 25 pounds.</a:t>
            </a:r>
            <a:br>
              <a:rPr lang="en-US" sz="2800">
                <a:solidFill>
                  <a:srgbClr val="5E5E5B"/>
                </a:solidFill>
                <a:latin typeface="+mj-lt"/>
              </a:rPr>
            </a:br>
            <a:endParaRPr lang="en-US" sz="2800">
              <a:solidFill>
                <a:srgbClr val="5E5E5B"/>
              </a:solidFill>
              <a:latin typeface="+mj-lt"/>
            </a:endParaRPr>
          </a:p>
          <a:p>
            <a:pPr marL="352425" indent="-352425">
              <a:spcBef>
                <a:spcPts val="0"/>
              </a:spcBef>
            </a:pPr>
            <a:r>
              <a:rPr lang="en-US" sz="2800" b="1">
                <a:solidFill>
                  <a:schemeClr val="tx1"/>
                </a:solidFill>
              </a:rPr>
              <a:t>a. What is the density of the brick of clay?</a:t>
            </a:r>
            <a:br>
              <a:rPr lang="en-US" sz="2800" b="1">
                <a:solidFill>
                  <a:schemeClr val="tx1"/>
                </a:solidFill>
              </a:rPr>
            </a:br>
            <a:r>
              <a:rPr lang="en-US" sz="2800" b="1">
                <a:solidFill>
                  <a:schemeClr val="tx1"/>
                </a:solidFill>
              </a:rPr>
              <a:t> </a:t>
            </a:r>
          </a:p>
          <a:p>
            <a:pPr marL="352425" indent="-352425">
              <a:spcBef>
                <a:spcPts val="0"/>
              </a:spcBef>
            </a:pPr>
            <a:r>
              <a:rPr lang="en-US" sz="2800" b="1">
                <a:solidFill>
                  <a:schemeClr val="tx1"/>
                </a:solidFill>
              </a:rPr>
              <a:t>b. Antonio uses the same clay to make a foundational cube for a sculpture. If the cube weighs 1.3 pounds, what are the dimensions of the cube?</a:t>
            </a:r>
          </a:p>
        </p:txBody>
      </p:sp>
      <p:pic>
        <p:nvPicPr>
          <p:cNvPr id="6" name="Picture 5">
            <a:extLst>
              <a:ext uri="{FF2B5EF4-FFF2-40B4-BE49-F238E27FC236}">
                <a16:creationId xmlns:a16="http://schemas.microsoft.com/office/drawing/2014/main" id="{652571C7-610B-48F4-A0F6-397DBE66D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0975" y="1619075"/>
            <a:ext cx="3291151" cy="4072101"/>
          </a:xfrm>
          <a:prstGeom prst="rect">
            <a:avLst/>
          </a:prstGeom>
        </p:spPr>
      </p:pic>
    </p:spTree>
    <p:extLst>
      <p:ext uri="{BB962C8B-B14F-4D97-AF65-F5344CB8AC3E}">
        <p14:creationId xmlns:p14="http://schemas.microsoft.com/office/powerpoint/2010/main" val="1172706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Find the Density of a Solid</a:t>
            </a:r>
          </a:p>
        </p:txBody>
      </p:sp>
      <p:sp>
        <p:nvSpPr>
          <p:cNvPr id="19" name="Content Placeholder 2">
            <a:extLst>
              <a:ext uri="{FF2B5EF4-FFF2-40B4-BE49-F238E27FC236}">
                <a16:creationId xmlns:a16="http://schemas.microsoft.com/office/drawing/2014/main" id="{D201104B-FD48-1B42-8014-F9EF2EB20A4F}"/>
              </a:ext>
            </a:extLst>
          </p:cNvPr>
          <p:cNvSpPr txBox="1">
            <a:spLocks/>
          </p:cNvSpPr>
          <p:nvPr/>
        </p:nvSpPr>
        <p:spPr>
          <a:xfrm>
            <a:off x="459874" y="1707845"/>
            <a:ext cx="8713155" cy="57815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a. What is the density of the brick of clay? </a:t>
            </a:r>
            <a:endParaRPr lang="en-US" sz="2800">
              <a:solidFill>
                <a:schemeClr val="tx1"/>
              </a:solidFill>
            </a:endParaRPr>
          </a:p>
        </p:txBody>
      </p:sp>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4224333425"/>
              </p:ext>
            </p:extLst>
          </p:nvPr>
        </p:nvGraphicFramePr>
        <p:xfrm>
          <a:off x="459873" y="3956679"/>
          <a:ext cx="8239290" cy="1554480"/>
        </p:xfrm>
        <a:graphic>
          <a:graphicData uri="http://schemas.openxmlformats.org/drawingml/2006/table">
            <a:tbl>
              <a:tblPr firstRow="1" bandRow="1">
                <a:tableStyleId>{5C22544A-7EE6-4342-B048-85BDC9FD1C3A}</a:tableStyleId>
              </a:tblPr>
              <a:tblGrid>
                <a:gridCol w="2716327">
                  <a:extLst>
                    <a:ext uri="{9D8B030D-6E8A-4147-A177-3AD203B41FA5}">
                      <a16:colId xmlns:a16="http://schemas.microsoft.com/office/drawing/2014/main" val="1325506017"/>
                    </a:ext>
                  </a:extLst>
                </a:gridCol>
                <a:gridCol w="5522963">
                  <a:extLst>
                    <a:ext uri="{9D8B030D-6E8A-4147-A177-3AD203B41FA5}">
                      <a16:colId xmlns:a16="http://schemas.microsoft.com/office/drawing/2014/main" val="1340425027"/>
                    </a:ext>
                  </a:extLst>
                </a:gridCol>
              </a:tblGrid>
              <a:tr h="472350">
                <a:tc>
                  <a:txBody>
                    <a:bodyPr/>
                    <a:lstStyle/>
                    <a:p>
                      <a:r>
                        <a:rPr lang="en-US" sz="2800" b="0" i="1">
                          <a:solidFill>
                            <a:srgbClr val="5E5E5B"/>
                          </a:solidFill>
                        </a:rPr>
                        <a:t>V </a:t>
                      </a:r>
                      <a:r>
                        <a:rPr lang="en-US" sz="2800" b="0">
                          <a:solidFill>
                            <a:srgbClr val="5E5E5B"/>
                          </a:solidFill>
                        </a:rPr>
                        <a:t>= 𝓁</a:t>
                      </a:r>
                      <a:r>
                        <a:rPr lang="en-US" sz="2800" b="0" i="1">
                          <a:solidFill>
                            <a:srgbClr val="5E5E5B"/>
                          </a:solidFill>
                        </a:rPr>
                        <a:t>wh</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0">
                          <a:solidFill>
                            <a:srgbClr val="0070C0"/>
                          </a:solidFill>
                        </a:rPr>
                        <a:t>Volume of a rectangular prism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472350">
                <a:tc>
                  <a:txBody>
                    <a:bodyPr/>
                    <a:lstStyle/>
                    <a:p>
                      <a:r>
                        <a:rPr lang="en-US" sz="2800" b="0">
                          <a:solidFill>
                            <a:srgbClr val="5E5E5B"/>
                          </a:solidFill>
                        </a:rPr>
                        <a:t>   = </a:t>
                      </a:r>
                      <a:r>
                        <a:rPr lang="en-US" sz="2800" b="0">
                          <a:solidFill>
                            <a:schemeClr val="tx2"/>
                          </a:solidFill>
                        </a:rPr>
                        <a:t>6(9)(10)</a:t>
                      </a:r>
                      <a:endParaRPr lang="en-US" sz="2800" b="0" i="0">
                        <a:solidFill>
                          <a:schemeClr val="tx2"/>
                        </a:solidFill>
                        <a:latin typeface="+mn-lt"/>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pt-BR" sz="2800" b="0" i="0">
                          <a:solidFill>
                            <a:srgbClr val="0070C0"/>
                          </a:solidFill>
                        </a:rPr>
                        <a:t>𝓁</a:t>
                      </a:r>
                      <a:r>
                        <a:rPr lang="pt-BR" sz="2800" b="0" i="1">
                          <a:solidFill>
                            <a:srgbClr val="0070C0"/>
                          </a:solidFill>
                        </a:rPr>
                        <a:t> = </a:t>
                      </a:r>
                      <a:r>
                        <a:rPr lang="pt-BR" sz="2800" b="0" i="0">
                          <a:solidFill>
                            <a:srgbClr val="0070C0"/>
                          </a:solidFill>
                        </a:rPr>
                        <a:t>6, </a:t>
                      </a:r>
                      <a:r>
                        <a:rPr lang="pt-BR" sz="2800" b="0" i="1">
                          <a:solidFill>
                            <a:srgbClr val="0070C0"/>
                          </a:solidFill>
                        </a:rPr>
                        <a:t>w</a:t>
                      </a:r>
                      <a:r>
                        <a:rPr lang="pt-BR" sz="2800" b="0" i="0">
                          <a:solidFill>
                            <a:srgbClr val="0070C0"/>
                          </a:solidFill>
                        </a:rPr>
                        <a:t> = 9, and </a:t>
                      </a:r>
                      <a:r>
                        <a:rPr lang="pt-BR" sz="2800" b="0" i="1">
                          <a:solidFill>
                            <a:srgbClr val="0070C0"/>
                          </a:solidFill>
                        </a:rPr>
                        <a:t>h</a:t>
                      </a:r>
                      <a:r>
                        <a:rPr lang="pt-BR" sz="2800" b="0" i="0">
                          <a:solidFill>
                            <a:srgbClr val="0070C0"/>
                          </a:solidFill>
                        </a:rPr>
                        <a:t> = 10</a:t>
                      </a:r>
                      <a:endParaRPr lang="en-US" sz="2800" b="0" i="0">
                        <a:solidFill>
                          <a:srgbClr val="0070C0"/>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472350">
                <a:tc>
                  <a:txBody>
                    <a:bodyPr/>
                    <a:lstStyle/>
                    <a:p>
                      <a:r>
                        <a:rPr lang="en-US" sz="2800" b="0">
                          <a:solidFill>
                            <a:srgbClr val="5E5E5B"/>
                          </a:solidFill>
                        </a:rPr>
                        <a:t>   </a:t>
                      </a:r>
                      <a:r>
                        <a:rPr lang="en-US" sz="2800" b="0">
                          <a:solidFill>
                            <a:schemeClr val="tx2"/>
                          </a:solidFill>
                        </a:rPr>
                        <a:t>≈ 540 in</a:t>
                      </a:r>
                      <a:r>
                        <a:rPr lang="en-US" sz="2800" b="0" baseline="30000">
                          <a:solidFill>
                            <a:schemeClr val="tx2"/>
                          </a:solidFill>
                        </a:rPr>
                        <a:t>3</a:t>
                      </a:r>
                      <a:endParaRPr lang="en-US" sz="2800" b="0" i="0" baseline="30000">
                        <a:solidFill>
                          <a:schemeClr val="tx2"/>
                        </a:solidFill>
                        <a:latin typeface="+mn-lt"/>
                        <a:ea typeface="Cambria Math" panose="020405030504060302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0" kern="1200">
                          <a:solidFill>
                            <a:srgbClr val="0070C0"/>
                          </a:solidFill>
                          <a:latin typeface="+mn-lt"/>
                          <a:ea typeface="+mn-ea"/>
                          <a:cs typeface="+mn-cs"/>
                        </a:rPr>
                        <a:t>Simplify.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4070015"/>
                  </a:ext>
                </a:extLst>
              </a:tr>
            </a:tbl>
          </a:graphicData>
        </a:graphic>
      </p:graphicFrame>
      <p:sp>
        <p:nvSpPr>
          <p:cNvPr id="6" name="Content Placeholder 2">
            <a:extLst>
              <a:ext uri="{FF2B5EF4-FFF2-40B4-BE49-F238E27FC236}">
                <a16:creationId xmlns:a16="http://schemas.microsoft.com/office/drawing/2014/main" id="{D201104B-FD48-1B42-8014-F9EF2EB20A4F}"/>
              </a:ext>
            </a:extLst>
          </p:cNvPr>
          <p:cNvSpPr txBox="1">
            <a:spLocks/>
          </p:cNvSpPr>
          <p:nvPr/>
        </p:nvSpPr>
        <p:spPr>
          <a:xfrm>
            <a:off x="459874" y="2374770"/>
            <a:ext cx="7870210" cy="131382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solidFill>
                  <a:srgbClr val="5E5E5B"/>
                </a:solidFill>
              </a:rPr>
              <a:t>First find the volume of the clay, which can be approximated by using the formula for the volume of a rectangular prism.</a:t>
            </a:r>
          </a:p>
        </p:txBody>
      </p:sp>
      <p:pic>
        <p:nvPicPr>
          <p:cNvPr id="7" name="Picture 6">
            <a:extLst>
              <a:ext uri="{FF2B5EF4-FFF2-40B4-BE49-F238E27FC236}">
                <a16:creationId xmlns:a16="http://schemas.microsoft.com/office/drawing/2014/main" id="{EFC479F2-E4F6-4EE2-A3E0-F7CCE3B72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0975" y="1619075"/>
            <a:ext cx="3291151" cy="4072101"/>
          </a:xfrm>
          <a:prstGeom prst="rect">
            <a:avLst/>
          </a:prstGeom>
        </p:spPr>
      </p:pic>
    </p:spTree>
    <p:extLst>
      <p:ext uri="{BB962C8B-B14F-4D97-AF65-F5344CB8AC3E}">
        <p14:creationId xmlns:p14="http://schemas.microsoft.com/office/powerpoint/2010/main" val="4207372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Find the Density of a Solid</a:t>
            </a:r>
          </a:p>
        </p:txBody>
      </p:sp>
      <p:sp>
        <p:nvSpPr>
          <p:cNvPr id="19" name="Content Placeholder 2">
            <a:extLst>
              <a:ext uri="{FF2B5EF4-FFF2-40B4-BE49-F238E27FC236}">
                <a16:creationId xmlns:a16="http://schemas.microsoft.com/office/drawing/2014/main" id="{D201104B-FD48-1B42-8014-F9EF2EB20A4F}"/>
              </a:ext>
            </a:extLst>
          </p:cNvPr>
          <p:cNvSpPr txBox="1">
            <a:spLocks/>
          </p:cNvSpPr>
          <p:nvPr/>
        </p:nvSpPr>
        <p:spPr>
          <a:xfrm>
            <a:off x="459874" y="1707845"/>
            <a:ext cx="8638406" cy="57815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solidFill>
                  <a:srgbClr val="5E5E5B"/>
                </a:solidFill>
              </a:rPr>
              <a:t>Next, use the density formula to calculate the density.</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2002630053"/>
                  </p:ext>
                </p:extLst>
              </p:nvPr>
            </p:nvGraphicFramePr>
            <p:xfrm>
              <a:off x="459871" y="2483048"/>
              <a:ext cx="8744419" cy="1795272"/>
            </p:xfrm>
            <a:graphic>
              <a:graphicData uri="http://schemas.openxmlformats.org/drawingml/2006/table">
                <a:tbl>
                  <a:tblPr firstRow="1" bandRow="1">
                    <a:tableStyleId>{5C22544A-7EE6-4342-B048-85BDC9FD1C3A}</a:tableStyleId>
                  </a:tblPr>
                  <a:tblGrid>
                    <a:gridCol w="3830478">
                      <a:extLst>
                        <a:ext uri="{9D8B030D-6E8A-4147-A177-3AD203B41FA5}">
                          <a16:colId xmlns:a16="http://schemas.microsoft.com/office/drawing/2014/main" val="1325506017"/>
                        </a:ext>
                      </a:extLst>
                    </a:gridCol>
                    <a:gridCol w="4913941">
                      <a:extLst>
                        <a:ext uri="{9D8B030D-6E8A-4147-A177-3AD203B41FA5}">
                          <a16:colId xmlns:a16="http://schemas.microsoft.com/office/drawing/2014/main" val="1340425027"/>
                        </a:ext>
                      </a:extLst>
                    </a:gridCol>
                  </a:tblGrid>
                  <a:tr h="472350">
                    <a:tc>
                      <a:txBody>
                        <a:bodyPr/>
                        <a:lstStyle/>
                        <a:p>
                          <a:r>
                            <a:rPr lang="en-US" sz="2800" b="0">
                              <a:solidFill>
                                <a:srgbClr val="5E5E5B"/>
                              </a:solidFill>
                            </a:rPr>
                            <a:t>density  =  </a:t>
                          </a:r>
                          <a14:m>
                            <m:oMath xmlns:m="http://schemas.openxmlformats.org/officeDocument/2006/math">
                              <m:f>
                                <m:fPr>
                                  <m:ctrlPr>
                                    <a:rPr lang="en-US" sz="2800" b="0" i="1" smtClean="0">
                                      <a:solidFill>
                                        <a:srgbClr val="5E5E5B"/>
                                      </a:solidFill>
                                      <a:latin typeface="Cambria Math" panose="02040503050406030204" pitchFamily="18" charset="0"/>
                                      <a:ea typeface="Cambria Math" panose="02040503050406030204" pitchFamily="18" charset="0"/>
                                    </a:rPr>
                                  </m:ctrlPr>
                                </m:fPr>
                                <m:num>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weight</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num>
                                <m:den>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volume</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den>
                              </m:f>
                            </m:oMath>
                          </a14:m>
                          <a:endParaRPr lang="en-US" sz="2800" b="0" i="1">
                            <a:solidFill>
                              <a:srgbClr val="5E5E5B"/>
                            </a:solidFill>
                            <a:latin typeface="Cambria Math" panose="02040503050406030204" pitchFamily="18" charset="0"/>
                            <a:ea typeface="Cambria Math" panose="020405030504060302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0">
                              <a:solidFill>
                                <a:srgbClr val="0070C0"/>
                              </a:solidFill>
                            </a:rPr>
                            <a:t>Density Formula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472350">
                    <a:tc>
                      <a:txBody>
                        <a:bodyPr/>
                        <a:lstStyle/>
                        <a:p>
                          <a:r>
                            <a:rPr lang="en-US"/>
                            <a:t>              </a:t>
                          </a:r>
                          <a:r>
                            <a:rPr lang="en-US" sz="2800" b="0" i="1">
                              <a:solidFill>
                                <a:srgbClr val="5E5E5B"/>
                              </a:solidFill>
                            </a:rPr>
                            <a:t>d </a:t>
                          </a:r>
                          <a:r>
                            <a:rPr lang="en-US" sz="2800" b="0" i="0" baseline="0">
                              <a:solidFill>
                                <a:srgbClr val="5E5E5B"/>
                              </a:solidFill>
                            </a:rPr>
                            <a:t> </a:t>
                          </a:r>
                          <a:r>
                            <a:rPr lang="en-US" sz="2800" b="0">
                              <a:solidFill>
                                <a:srgbClr val="5E5E5B"/>
                              </a:solidFill>
                            </a:rPr>
                            <a:t>=  </a:t>
                          </a:r>
                          <a14:m>
                            <m:oMath xmlns:m="http://schemas.openxmlformats.org/officeDocument/2006/math">
                              <m:f>
                                <m:fPr>
                                  <m:ctrlPr>
                                    <a:rPr lang="en-US" sz="2800" b="0" i="1" smtClean="0">
                                      <a:solidFill>
                                        <a:srgbClr val="5E5E5B"/>
                                      </a:solidFill>
                                      <a:latin typeface="Cambria Math" panose="02040503050406030204" pitchFamily="18" charset="0"/>
                                      <a:ea typeface="Cambria Math" panose="02040503050406030204" pitchFamily="18" charset="0"/>
                                    </a:rPr>
                                  </m:ctrlPr>
                                </m:fPr>
                                <m:num>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25 </m:t>
                                  </m:r>
                                </m:num>
                                <m:den>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540 	</m:t>
                                  </m:r>
                                </m:den>
                              </m:f>
                            </m:oMath>
                          </a14:m>
                          <a:endParaRPr lang="en-US" sz="2800" b="0">
                            <a:solidFill>
                              <a:srgbClr val="5E5E5B"/>
                            </a:solidFill>
                            <a:latin typeface="Cambria Math" panose="02040503050406030204" pitchFamily="18" charset="0"/>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0" i="0">
                              <a:solidFill>
                                <a:srgbClr val="0070C0"/>
                              </a:solidFill>
                            </a:rPr>
                            <a:t>weight = 25 lb and </a:t>
                          </a:r>
                          <a:br>
                            <a:rPr lang="pt-BR" sz="2800" b="0" i="0">
                              <a:solidFill>
                                <a:srgbClr val="0070C0"/>
                              </a:solidFill>
                            </a:rPr>
                          </a:br>
                          <a:r>
                            <a:rPr lang="pt-BR" sz="2800" b="0" i="0">
                              <a:solidFill>
                                <a:srgbClr val="0070C0"/>
                              </a:solidFill>
                            </a:rPr>
                            <a:t>volume = 540</a:t>
                          </a:r>
                          <a:r>
                            <a:rPr lang="pt-BR" sz="2800" b="0" i="0" baseline="0">
                              <a:solidFill>
                                <a:srgbClr val="0070C0"/>
                              </a:solidFill>
                            </a:rPr>
                            <a:t> in</a:t>
                          </a:r>
                          <a:r>
                            <a:rPr lang="pt-BR" sz="2800" b="0" i="0" baseline="30000">
                              <a:solidFill>
                                <a:srgbClr val="0070C0"/>
                              </a:solidFill>
                            </a:rPr>
                            <a:t>3</a:t>
                          </a:r>
                          <a:endParaRPr lang="en-US" sz="2800" b="0" baseline="30000">
                            <a:solidFill>
                              <a:srgbClr val="5E5E5B"/>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bl>
              </a:graphicData>
            </a:graphic>
          </p:graphicFrame>
        </mc:Choice>
        <mc:Fallback xmlns="">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2002630053"/>
                  </p:ext>
                </p:extLst>
              </p:nvPr>
            </p:nvGraphicFramePr>
            <p:xfrm>
              <a:off x="459871" y="2483048"/>
              <a:ext cx="8744419" cy="1795272"/>
            </p:xfrm>
            <a:graphic>
              <a:graphicData uri="http://schemas.openxmlformats.org/drawingml/2006/table">
                <a:tbl>
                  <a:tblPr firstRow="1" bandRow="1">
                    <a:tableStyleId>{5C22544A-7EE6-4342-B048-85BDC9FD1C3A}</a:tableStyleId>
                  </a:tblPr>
                  <a:tblGrid>
                    <a:gridCol w="3830478">
                      <a:extLst>
                        <a:ext uri="{9D8B030D-6E8A-4147-A177-3AD203B41FA5}">
                          <a16:colId xmlns:a16="http://schemas.microsoft.com/office/drawing/2014/main" val="1325506017"/>
                        </a:ext>
                      </a:extLst>
                    </a:gridCol>
                    <a:gridCol w="4913941">
                      <a:extLst>
                        <a:ext uri="{9D8B030D-6E8A-4147-A177-3AD203B41FA5}">
                          <a16:colId xmlns:a16="http://schemas.microsoft.com/office/drawing/2014/main" val="1340425027"/>
                        </a:ext>
                      </a:extLst>
                    </a:gridCol>
                  </a:tblGrid>
                  <a:tr h="850392">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t="-7143" r="-128140" b="-130714"/>
                          </a:stretch>
                        </a:blipFill>
                      </a:tcPr>
                    </a:tc>
                    <a:tc>
                      <a:txBody>
                        <a:bodyPr/>
                        <a:lstStyle/>
                        <a:p>
                          <a:r>
                            <a:rPr lang="en-US" sz="2800" b="0">
                              <a:solidFill>
                                <a:srgbClr val="0070C0"/>
                              </a:solidFill>
                            </a:rPr>
                            <a:t>Density Formula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944880">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t="-96774" r="-128140" b="-18065"/>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0" i="0">
                              <a:solidFill>
                                <a:srgbClr val="0070C0"/>
                              </a:solidFill>
                            </a:rPr>
                            <a:t>weight = 25 lb and </a:t>
                          </a:r>
                          <a:br>
                            <a:rPr lang="pt-BR" sz="2800" b="0" i="0">
                              <a:solidFill>
                                <a:srgbClr val="0070C0"/>
                              </a:solidFill>
                            </a:rPr>
                          </a:br>
                          <a:r>
                            <a:rPr lang="pt-BR" sz="2800" b="0" i="0">
                              <a:solidFill>
                                <a:srgbClr val="0070C0"/>
                              </a:solidFill>
                            </a:rPr>
                            <a:t>volume = 540</a:t>
                          </a:r>
                          <a:r>
                            <a:rPr lang="pt-BR" sz="2800" b="0" i="0" baseline="0">
                              <a:solidFill>
                                <a:srgbClr val="0070C0"/>
                              </a:solidFill>
                            </a:rPr>
                            <a:t> in</a:t>
                          </a:r>
                          <a:r>
                            <a:rPr lang="pt-BR" sz="2800" b="0" i="0" baseline="30000">
                              <a:solidFill>
                                <a:srgbClr val="0070C0"/>
                              </a:solidFill>
                            </a:rPr>
                            <a:t>3</a:t>
                          </a:r>
                          <a:endParaRPr lang="en-US" sz="2800" b="0" baseline="30000">
                            <a:solidFill>
                              <a:srgbClr val="5E5E5B"/>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bl>
              </a:graphicData>
            </a:graphic>
          </p:graphicFrame>
        </mc:Fallback>
      </mc:AlternateContent>
      <p:sp>
        <p:nvSpPr>
          <p:cNvPr id="6" name="Content Placeholder 2">
            <a:extLst>
              <a:ext uri="{FF2B5EF4-FFF2-40B4-BE49-F238E27FC236}">
                <a16:creationId xmlns:a16="http://schemas.microsoft.com/office/drawing/2014/main" id="{D201104B-FD48-1B42-8014-F9EF2EB20A4F}"/>
              </a:ext>
            </a:extLst>
          </p:cNvPr>
          <p:cNvSpPr txBox="1">
            <a:spLocks/>
          </p:cNvSpPr>
          <p:nvPr/>
        </p:nvSpPr>
        <p:spPr>
          <a:xfrm>
            <a:off x="459872" y="4668845"/>
            <a:ext cx="9273064" cy="87954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t>The density of the clay is about 0.046 pounds per cubic inch.</a:t>
            </a:r>
          </a:p>
        </p:txBody>
      </p:sp>
    </p:spTree>
    <p:extLst>
      <p:ext uri="{BB962C8B-B14F-4D97-AF65-F5344CB8AC3E}">
        <p14:creationId xmlns:p14="http://schemas.microsoft.com/office/powerpoint/2010/main" val="342049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Find the Density of a Solid</a:t>
            </a:r>
          </a:p>
        </p:txBody>
      </p:sp>
      <p:sp>
        <p:nvSpPr>
          <p:cNvPr id="19" name="Content Placeholder 2">
            <a:extLst>
              <a:ext uri="{FF2B5EF4-FFF2-40B4-BE49-F238E27FC236}">
                <a16:creationId xmlns:a16="http://schemas.microsoft.com/office/drawing/2014/main" id="{D201104B-FD48-1B42-8014-F9EF2EB20A4F}"/>
              </a:ext>
            </a:extLst>
          </p:cNvPr>
          <p:cNvSpPr txBox="1">
            <a:spLocks/>
          </p:cNvSpPr>
          <p:nvPr/>
        </p:nvSpPr>
        <p:spPr>
          <a:xfrm>
            <a:off x="459873" y="1707846"/>
            <a:ext cx="9257564" cy="146930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57188"/>
            <a:r>
              <a:rPr lang="en-US" sz="2800" b="1">
                <a:solidFill>
                  <a:schemeClr val="tx1"/>
                </a:solidFill>
              </a:rPr>
              <a:t>b. Antonio uses the same clay to make a foundational cube for a sculpture. If the cube weighs 1.3 pounds, what are the dimensions of the cube?</a:t>
            </a:r>
          </a:p>
        </p:txBody>
      </p:sp>
      <p:sp>
        <p:nvSpPr>
          <p:cNvPr id="5" name="Content Placeholder 2">
            <a:extLst>
              <a:ext uri="{FF2B5EF4-FFF2-40B4-BE49-F238E27FC236}">
                <a16:creationId xmlns:a16="http://schemas.microsoft.com/office/drawing/2014/main" id="{D201104B-FD48-1B42-8014-F9EF2EB20A4F}"/>
              </a:ext>
            </a:extLst>
          </p:cNvPr>
          <p:cNvSpPr txBox="1">
            <a:spLocks/>
          </p:cNvSpPr>
          <p:nvPr/>
        </p:nvSpPr>
        <p:spPr>
          <a:xfrm>
            <a:off x="459873" y="3467401"/>
            <a:ext cx="9133577" cy="139906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t>Use the density formula to find the volume of the clay Antonio is using given the weight and the density of the clay. </a:t>
            </a:r>
            <a:endParaRPr lang="en-US" sz="2800">
              <a:solidFill>
                <a:srgbClr val="5E5E5B"/>
              </a:solidFill>
            </a:endParaRPr>
          </a:p>
        </p:txBody>
      </p:sp>
    </p:spTree>
    <p:extLst>
      <p:ext uri="{BB962C8B-B14F-4D97-AF65-F5344CB8AC3E}">
        <p14:creationId xmlns:p14="http://schemas.microsoft.com/office/powerpoint/2010/main" val="1872068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Find the Density of a Solid</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2892419279"/>
                  </p:ext>
                </p:extLst>
              </p:nvPr>
            </p:nvGraphicFramePr>
            <p:xfrm>
              <a:off x="459873" y="1820038"/>
              <a:ext cx="9842368" cy="2223770"/>
            </p:xfrm>
            <a:graphic>
              <a:graphicData uri="http://schemas.openxmlformats.org/drawingml/2006/table">
                <a:tbl>
                  <a:tblPr firstRow="1" bandRow="1">
                    <a:tableStyleId>{5C22544A-7EE6-4342-B048-85BDC9FD1C3A}</a:tableStyleId>
                  </a:tblPr>
                  <a:tblGrid>
                    <a:gridCol w="3609207">
                      <a:extLst>
                        <a:ext uri="{9D8B030D-6E8A-4147-A177-3AD203B41FA5}">
                          <a16:colId xmlns:a16="http://schemas.microsoft.com/office/drawing/2014/main" val="1325506017"/>
                        </a:ext>
                      </a:extLst>
                    </a:gridCol>
                    <a:gridCol w="6233161">
                      <a:extLst>
                        <a:ext uri="{9D8B030D-6E8A-4147-A177-3AD203B41FA5}">
                          <a16:colId xmlns:a16="http://schemas.microsoft.com/office/drawing/2014/main" val="1340425027"/>
                        </a:ext>
                      </a:extLst>
                    </a:gridCol>
                  </a:tblGrid>
                  <a:tr h="472350">
                    <a:tc>
                      <a:txBody>
                        <a:bodyPr/>
                        <a:lstStyle/>
                        <a:p>
                          <a:r>
                            <a:rPr lang="en-US" sz="2800" b="0">
                              <a:solidFill>
                                <a:srgbClr val="5E5E5B"/>
                              </a:solidFill>
                            </a:rPr>
                            <a:t>density</a:t>
                          </a:r>
                          <a:r>
                            <a:rPr lang="en-US" sz="2800" b="0" baseline="0">
                              <a:solidFill>
                                <a:srgbClr val="5E5E5B"/>
                              </a:solidFill>
                            </a:rPr>
                            <a:t> </a:t>
                          </a:r>
                          <a:r>
                            <a:rPr lang="en-US" sz="2800" b="0">
                              <a:solidFill>
                                <a:srgbClr val="5E5E5B"/>
                              </a:solidFill>
                            </a:rPr>
                            <a:t>=</a:t>
                          </a:r>
                          <a:r>
                            <a:rPr lang="en-US" sz="2800" b="0" baseline="0">
                              <a:solidFill>
                                <a:srgbClr val="5E5E5B"/>
                              </a:solidFill>
                            </a:rPr>
                            <a:t> </a:t>
                          </a:r>
                          <a14:m>
                            <m:oMath xmlns:m="http://schemas.openxmlformats.org/officeDocument/2006/math">
                              <m:f>
                                <m:fPr>
                                  <m:ctrlPr>
                                    <a:rPr lang="en-US" sz="2800" b="0" i="1" smtClean="0">
                                      <a:solidFill>
                                        <a:srgbClr val="5E5E5B"/>
                                      </a:solidFill>
                                      <a:latin typeface="Cambria Math" panose="02040503050406030204" pitchFamily="18" charset="0"/>
                                      <a:ea typeface="Cambria Math" panose="02040503050406030204" pitchFamily="18" charset="0"/>
                                    </a:rPr>
                                  </m:ctrlPr>
                                </m:fPr>
                                <m:num>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weight</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num>
                                <m:den>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volume</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den>
                              </m:f>
                            </m:oMath>
                          </a14:m>
                          <a:endParaRPr lang="en-US" sz="2800" b="0" i="1">
                            <a:solidFill>
                              <a:srgbClr val="5E5E5B"/>
                            </a:solidFill>
                            <a:latin typeface="Cambria Math" panose="02040503050406030204" pitchFamily="18" charset="0"/>
                            <a:ea typeface="Cambria Math" panose="020405030504060302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0">
                              <a:solidFill>
                                <a:srgbClr val="0070C0"/>
                              </a:solidFill>
                            </a:rPr>
                            <a:t>Density Formula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472350">
                    <a:tc>
                      <a:txBody>
                        <a:bodyPr/>
                        <a:lstStyle/>
                        <a:p>
                          <a:r>
                            <a:rPr lang="en-US"/>
                            <a:t>  </a:t>
                          </a:r>
                          <a14:m>
                            <m:oMath xmlns:m="http://schemas.openxmlformats.org/officeDocument/2006/math">
                              <m:f>
                                <m:fPr>
                                  <m:ctrlPr>
                                    <a:rPr lang="en-US" sz="2800" b="0" i="1" smtClean="0">
                                      <a:solidFill>
                                        <a:srgbClr val="5E5E5B"/>
                                      </a:solidFill>
                                      <a:latin typeface="Cambria Math" panose="02040503050406030204" pitchFamily="18" charset="0"/>
                                      <a:ea typeface="Cambria Math" panose="02040503050406030204" pitchFamily="18" charset="0"/>
                                    </a:rPr>
                                  </m:ctrlPr>
                                </m:fPr>
                                <m:num>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25 </m:t>
                                  </m:r>
                                </m:num>
                                <m:den>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540 	</m:t>
                                  </m:r>
                                </m:den>
                              </m:f>
                            </m:oMath>
                          </a14:m>
                          <a:r>
                            <a:rPr lang="en-US" sz="2800" b="0">
                              <a:solidFill>
                                <a:srgbClr val="5E5E5B"/>
                              </a:solidFill>
                            </a:rPr>
                            <a:t>  = </a:t>
                          </a:r>
                          <a14:m>
                            <m:oMath xmlns:m="http://schemas.openxmlformats.org/officeDocument/2006/math">
                              <m:f>
                                <m:fPr>
                                  <m:ctrlPr>
                                    <a:rPr lang="en-US" sz="2800" b="0" i="1" smtClean="0">
                                      <a:solidFill>
                                        <a:srgbClr val="5E5E5B"/>
                                      </a:solidFill>
                                      <a:latin typeface="Cambria Math" panose="02040503050406030204" pitchFamily="18" charset="0"/>
                                      <a:ea typeface="Cambria Math" panose="02040503050406030204" pitchFamily="18" charset="0"/>
                                    </a:rPr>
                                  </m:ctrlPr>
                                </m:fPr>
                                <m:num>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1.3 </m:t>
                                  </m:r>
                                </m:num>
                                <m:den>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1" u="none" strike="noStrike" kern="1200" baseline="0" smtClean="0">
                                      <a:solidFill>
                                        <a:srgbClr val="5E5E5B"/>
                                      </a:solidFill>
                                      <a:latin typeface="Cambria Math" panose="02040503050406030204" pitchFamily="18" charset="0"/>
                                      <a:ea typeface="Cambria Math" panose="02040503050406030204" pitchFamily="18" charset="0"/>
                                      <a:cs typeface="+mn-cs"/>
                                    </a:rPr>
                                    <m:t>V</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den>
                              </m:f>
                            </m:oMath>
                          </a14:m>
                          <a:endParaRPr lang="en-US" sz="2800" b="0">
                            <a:solidFill>
                              <a:srgbClr val="5E5E5B"/>
                            </a:solidFill>
                            <a:latin typeface="Cambria Math" panose="02040503050406030204" pitchFamily="18" charset="0"/>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0" i="0">
                              <a:solidFill>
                                <a:srgbClr val="0070C0"/>
                              </a:solidFill>
                            </a:rPr>
                            <a:t>density </a:t>
                          </a:r>
                          <a14:m>
                            <m:oMath xmlns:m="http://schemas.openxmlformats.org/officeDocument/2006/math">
                              <m:r>
                                <a:rPr lang="pt-BR" sz="2800" b="0" i="1" smtClean="0">
                                  <a:solidFill>
                                    <a:srgbClr val="0070C0"/>
                                  </a:solidFill>
                                  <a:latin typeface="Cambria Math" panose="02040503050406030204" pitchFamily="18" charset="0"/>
                                </a:rPr>
                                <m:t>=</m:t>
                              </m:r>
                              <m:f>
                                <m:fPr>
                                  <m:ctrlPr>
                                    <a:rPr lang="en-US" sz="2800" b="0" i="1" smtClean="0">
                                      <a:solidFill>
                                        <a:srgbClr val="0070C0"/>
                                      </a:solidFill>
                                      <a:latin typeface="Cambria Math" panose="02040503050406030204" pitchFamily="18" charset="0"/>
                                    </a:rPr>
                                  </m:ctrlPr>
                                </m:fPr>
                                <m:num>
                                  <m:r>
                                    <m:rPr>
                                      <m:nor/>
                                    </m:rPr>
                                    <a:rPr lang="en-US" sz="2800" b="0" i="0" u="none" strike="noStrike" kern="1200" baseline="0" smtClean="0">
                                      <a:solidFill>
                                        <a:srgbClr val="0070C0"/>
                                      </a:solidFill>
                                      <a:latin typeface="+mn-lt"/>
                                      <a:ea typeface="+mn-ea"/>
                                      <a:cs typeface="+mn-cs"/>
                                    </a:rPr>
                                    <m:t>  25 </m:t>
                                  </m:r>
                                </m:num>
                                <m:den>
                                  <m:r>
                                    <m:rPr>
                                      <m:nor/>
                                    </m:rPr>
                                    <a:rPr lang="en-US" sz="2800" b="0" i="0" u="none" strike="noStrike" kern="1200" baseline="0" smtClean="0">
                                      <a:solidFill>
                                        <a:srgbClr val="0070C0"/>
                                      </a:solidFill>
                                      <a:latin typeface="+mn-lt"/>
                                      <a:ea typeface="+mn-ea"/>
                                      <a:cs typeface="+mn-cs"/>
                                    </a:rPr>
                                    <m:t>  540 	</m:t>
                                  </m:r>
                                </m:den>
                              </m:f>
                              <m:r>
                                <a:rPr lang="en-US" sz="2800" b="0" i="0" u="none" strike="noStrike" kern="1200" baseline="0" smtClean="0">
                                  <a:solidFill>
                                    <a:srgbClr val="0070C0"/>
                                  </a:solidFill>
                                  <a:latin typeface="Cambria Math" panose="02040503050406030204" pitchFamily="18" charset="0"/>
                                  <a:ea typeface="+mn-ea"/>
                                  <a:cs typeface="+mn-cs"/>
                                </a:rPr>
                                <m:t> </m:t>
                              </m:r>
                            </m:oMath>
                          </a14:m>
                          <a:r>
                            <a:rPr lang="pt-BR" sz="2800" b="0" i="0">
                              <a:solidFill>
                                <a:srgbClr val="0070C0"/>
                              </a:solidFill>
                            </a:rPr>
                            <a:t>and weight =</a:t>
                          </a:r>
                          <a:r>
                            <a:rPr lang="pt-BR" sz="2800" b="0" i="0" baseline="0">
                              <a:solidFill>
                                <a:srgbClr val="0070C0"/>
                              </a:solidFill>
                            </a:rPr>
                            <a:t> 1.3</a:t>
                          </a:r>
                          <a:endParaRPr lang="en-US" sz="2800" b="0">
                            <a:solidFill>
                              <a:srgbClr val="5E5E5B"/>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472350">
                    <a:tc>
                      <a:txBody>
                        <a:bodyPr/>
                        <a:lstStyle/>
                        <a:p>
                          <a:r>
                            <a:rPr lang="en-US" sz="2800" b="0" i="1">
                              <a:solidFill>
                                <a:srgbClr val="5E5E5B"/>
                              </a:solidFill>
                            </a:rPr>
                            <a:t>        V</a:t>
                          </a:r>
                          <a:r>
                            <a:rPr lang="en-US" sz="2800" b="0">
                              <a:solidFill>
                                <a:srgbClr val="5E5E5B"/>
                              </a:solidFill>
                            </a:rPr>
                            <a:t> =  </a:t>
                          </a:r>
                          <a:r>
                            <a:rPr lang="en-US" sz="2800" b="0">
                              <a:solidFill>
                                <a:schemeClr val="tx2"/>
                              </a:solidFill>
                            </a:rPr>
                            <a:t>28.08</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800" b="0" i="0" u="none" strike="noStrike" kern="1200" baseline="0">
                              <a:solidFill>
                                <a:srgbClr val="0070C0"/>
                              </a:solidFill>
                              <a:latin typeface="+mn-lt"/>
                              <a:ea typeface="+mn-ea"/>
                              <a:cs typeface="+mn-cs"/>
                            </a:rPr>
                            <a:t>Simplify.</a:t>
                          </a:r>
                          <a:endParaRPr lang="en-US" sz="2800" b="0">
                            <a:solidFill>
                              <a:srgbClr val="0070C0"/>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1437589"/>
                      </a:ext>
                    </a:extLst>
                  </a:tr>
                </a:tbl>
              </a:graphicData>
            </a:graphic>
          </p:graphicFrame>
        </mc:Choice>
        <mc:Fallback xmlns="">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2892419279"/>
                  </p:ext>
                </p:extLst>
              </p:nvPr>
            </p:nvGraphicFramePr>
            <p:xfrm>
              <a:off x="459873" y="1820038"/>
              <a:ext cx="9842368" cy="2223770"/>
            </p:xfrm>
            <a:graphic>
              <a:graphicData uri="http://schemas.openxmlformats.org/drawingml/2006/table">
                <a:tbl>
                  <a:tblPr firstRow="1" bandRow="1">
                    <a:tableStyleId>{5C22544A-7EE6-4342-B048-85BDC9FD1C3A}</a:tableStyleId>
                  </a:tblPr>
                  <a:tblGrid>
                    <a:gridCol w="3609207">
                      <a:extLst>
                        <a:ext uri="{9D8B030D-6E8A-4147-A177-3AD203B41FA5}">
                          <a16:colId xmlns:a16="http://schemas.microsoft.com/office/drawing/2014/main" val="1325506017"/>
                        </a:ext>
                      </a:extLst>
                    </a:gridCol>
                    <a:gridCol w="6233161">
                      <a:extLst>
                        <a:ext uri="{9D8B030D-6E8A-4147-A177-3AD203B41FA5}">
                          <a16:colId xmlns:a16="http://schemas.microsoft.com/office/drawing/2014/main" val="1340425027"/>
                        </a:ext>
                      </a:extLst>
                    </a:gridCol>
                  </a:tblGrid>
                  <a:tr h="850392">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t="-7143" r="-172344" b="-180714"/>
                          </a:stretch>
                        </a:blipFill>
                      </a:tcPr>
                    </a:tc>
                    <a:tc>
                      <a:txBody>
                        <a:bodyPr/>
                        <a:lstStyle/>
                        <a:p>
                          <a:r>
                            <a:rPr lang="en-US" sz="2800" b="0">
                              <a:solidFill>
                                <a:srgbClr val="0070C0"/>
                              </a:solidFill>
                            </a:rPr>
                            <a:t>Density Formula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855218">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t="-106383" r="-172344" b="-79433"/>
                          </a:stretch>
                        </a:blipFill>
                      </a:tcPr>
                    </a:tc>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l="-57967" t="-106383" r="98" b="-79433"/>
                          </a:stretch>
                        </a:blipFill>
                      </a:tcPr>
                    </a:tc>
                    <a:extLst>
                      <a:ext uri="{0D108BD9-81ED-4DB2-BD59-A6C34878D82A}">
                        <a16:rowId xmlns:a16="http://schemas.microsoft.com/office/drawing/2014/main" val="1101275146"/>
                      </a:ext>
                    </a:extLst>
                  </a:tr>
                  <a:tr h="518160">
                    <a:tc>
                      <a:txBody>
                        <a:bodyPr/>
                        <a:lstStyle/>
                        <a:p>
                          <a:r>
                            <a:rPr lang="en-US" sz="2800" b="0" i="1">
                              <a:solidFill>
                                <a:srgbClr val="5E5E5B"/>
                              </a:solidFill>
                            </a:rPr>
                            <a:t>        V</a:t>
                          </a:r>
                          <a:r>
                            <a:rPr lang="en-US" sz="2800" b="0">
                              <a:solidFill>
                                <a:srgbClr val="5E5E5B"/>
                              </a:solidFill>
                            </a:rPr>
                            <a:t> =  </a:t>
                          </a:r>
                          <a:r>
                            <a:rPr lang="en-US" sz="2800" b="0">
                              <a:solidFill>
                                <a:schemeClr val="tx2"/>
                              </a:solidFill>
                            </a:rPr>
                            <a:t>28.08</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800" b="0" i="0" u="none" strike="noStrike" kern="1200" baseline="0">
                              <a:solidFill>
                                <a:srgbClr val="0070C0"/>
                              </a:solidFill>
                              <a:latin typeface="+mn-lt"/>
                              <a:ea typeface="+mn-ea"/>
                              <a:cs typeface="+mn-cs"/>
                            </a:rPr>
                            <a:t>Simplify.</a:t>
                          </a:r>
                          <a:endParaRPr lang="en-US" sz="2800" b="0">
                            <a:solidFill>
                              <a:srgbClr val="0070C0"/>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1437589"/>
                      </a:ext>
                    </a:extLst>
                  </a:tr>
                </a:tbl>
              </a:graphicData>
            </a:graphic>
          </p:graphicFrame>
        </mc:Fallback>
      </mc:AlternateContent>
      <p:sp>
        <p:nvSpPr>
          <p:cNvPr id="6" name="Content Placeholder 2">
            <a:extLst>
              <a:ext uri="{FF2B5EF4-FFF2-40B4-BE49-F238E27FC236}">
                <a16:creationId xmlns:a16="http://schemas.microsoft.com/office/drawing/2014/main" id="{D201104B-FD48-1B42-8014-F9EF2EB20A4F}"/>
              </a:ext>
            </a:extLst>
          </p:cNvPr>
          <p:cNvSpPr txBox="1">
            <a:spLocks/>
          </p:cNvSpPr>
          <p:nvPr/>
        </p:nvSpPr>
        <p:spPr>
          <a:xfrm>
            <a:off x="441960" y="5297601"/>
            <a:ext cx="9602957" cy="54154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t>Each side of Antonio’s cube will be about 3.04 inches long. </a:t>
            </a:r>
            <a:endParaRPr lang="en-US" sz="2800">
              <a:solidFill>
                <a:srgbClr val="5E5E5B"/>
              </a:solidFill>
            </a:endParaRPr>
          </a:p>
        </p:txBody>
      </p:sp>
      <p:sp>
        <p:nvSpPr>
          <p:cNvPr id="7" name="Content Placeholder 2">
            <a:extLst>
              <a:ext uri="{FF2B5EF4-FFF2-40B4-BE49-F238E27FC236}">
                <a16:creationId xmlns:a16="http://schemas.microsoft.com/office/drawing/2014/main" id="{D201104B-FD48-1B42-8014-F9EF2EB20A4F}"/>
              </a:ext>
            </a:extLst>
          </p:cNvPr>
          <p:cNvSpPr txBox="1">
            <a:spLocks/>
          </p:cNvSpPr>
          <p:nvPr/>
        </p:nvSpPr>
        <p:spPr>
          <a:xfrm>
            <a:off x="476869" y="4250296"/>
            <a:ext cx="9703451" cy="84634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t>Because the foundation is a cube, each edge </a:t>
            </a:r>
            <a:r>
              <a:rPr lang="en-US" sz="2800" i="1"/>
              <a:t>s </a:t>
            </a:r>
            <a:r>
              <a:rPr lang="en-US" sz="2800"/>
              <a:t>must be the same length. Therefore, </a:t>
            </a:r>
            <a:r>
              <a:rPr lang="en-US" sz="2800" i="1"/>
              <a:t>s</a:t>
            </a:r>
            <a:r>
              <a:rPr lang="en-US" sz="2800" baseline="30000"/>
              <a:t>3  </a:t>
            </a:r>
            <a:r>
              <a:rPr lang="en-US" sz="2800"/>
              <a:t>= 28.08 and </a:t>
            </a:r>
            <a:r>
              <a:rPr lang="en-US" sz="2800" i="1"/>
              <a:t>s ≈ </a:t>
            </a:r>
            <a:r>
              <a:rPr lang="en-US" sz="2800"/>
              <a:t>3.04.</a:t>
            </a:r>
          </a:p>
        </p:txBody>
      </p:sp>
    </p:spTree>
    <p:extLst>
      <p:ext uri="{BB962C8B-B14F-4D97-AF65-F5344CB8AC3E}">
        <p14:creationId xmlns:p14="http://schemas.microsoft.com/office/powerpoint/2010/main" val="2372946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Find the Density of a Solid</a:t>
            </a:r>
          </a:p>
        </p:txBody>
      </p:sp>
      <p:sp>
        <p:nvSpPr>
          <p:cNvPr id="16" name="Content Placeholder 2">
            <a:extLst>
              <a:ext uri="{FF2B5EF4-FFF2-40B4-BE49-F238E27FC236}">
                <a16:creationId xmlns:a16="http://schemas.microsoft.com/office/drawing/2014/main" id="{6684FE74-CD2E-4C44-B64A-F1E5DEE53F02}"/>
              </a:ext>
            </a:extLst>
          </p:cNvPr>
          <p:cNvSpPr txBox="1">
            <a:spLocks/>
          </p:cNvSpPr>
          <p:nvPr/>
        </p:nvSpPr>
        <p:spPr>
          <a:xfrm>
            <a:off x="459873" y="1707845"/>
            <a:ext cx="9217527" cy="2208835"/>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a:solidFill>
                  <a:srgbClr val="00A6B9"/>
                </a:solidFill>
                <a:latin typeface="+mj-lt"/>
              </a:rPr>
              <a:t>Think About It!</a:t>
            </a:r>
          </a:p>
          <a:p>
            <a:pPr>
              <a:spcBef>
                <a:spcPts val="500"/>
              </a:spcBef>
            </a:pPr>
            <a:r>
              <a:rPr lang="en-US" sz="2800">
                <a:solidFill>
                  <a:schemeClr val="tx1">
                    <a:lumMod val="65000"/>
                    <a:lumOff val="35000"/>
                  </a:schemeClr>
                </a:solidFill>
              </a:rPr>
              <a:t>If Antonio decides to change the size of the cube so that its weight is greater than 1.3 pounds, how will this change affect the density? Explain.</a:t>
            </a:r>
            <a:endParaRPr lang="en-US" sz="2800" b="1">
              <a:solidFill>
                <a:schemeClr val="tx1">
                  <a:lumMod val="65000"/>
                  <a:lumOff val="35000"/>
                </a:schemeClr>
              </a:solidFill>
            </a:endParaRPr>
          </a:p>
        </p:txBody>
      </p:sp>
    </p:spTree>
    <p:extLst>
      <p:ext uri="{BB962C8B-B14F-4D97-AF65-F5344CB8AC3E}">
        <p14:creationId xmlns:p14="http://schemas.microsoft.com/office/powerpoint/2010/main" val="1795263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Find the Density of a Solid</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98735"/>
            <a:ext cx="6824847" cy="188266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pPr>
            <a:r>
              <a:rPr lang="en-US" sz="2800" b="1">
                <a:solidFill>
                  <a:schemeClr val="tx1"/>
                </a:solidFill>
              </a:rPr>
              <a:t>Check</a:t>
            </a:r>
          </a:p>
          <a:p>
            <a:pPr>
              <a:lnSpc>
                <a:spcPts val="3400"/>
              </a:lnSpc>
            </a:pPr>
            <a:r>
              <a:rPr lang="en-US" sz="2800" b="1">
                <a:solidFill>
                  <a:schemeClr val="tx1"/>
                </a:solidFill>
              </a:rPr>
              <a:t>GARDENING</a:t>
            </a:r>
            <a:r>
              <a:rPr lang="en-US" sz="2800"/>
              <a:t> When Kimani filled her planter with soil, the weight of the planter increased by 90 pounds.</a:t>
            </a:r>
          </a:p>
        </p:txBody>
      </p:sp>
      <p:sp>
        <p:nvSpPr>
          <p:cNvPr id="5" name="Content Placeholder 2">
            <a:extLst>
              <a:ext uri="{FF2B5EF4-FFF2-40B4-BE49-F238E27FC236}">
                <a16:creationId xmlns:a16="http://schemas.microsoft.com/office/drawing/2014/main" id="{49C1DBD9-32BF-E948-A5DF-6D4B93F33359}"/>
              </a:ext>
            </a:extLst>
          </p:cNvPr>
          <p:cNvSpPr txBox="1">
            <a:spLocks/>
          </p:cNvSpPr>
          <p:nvPr/>
        </p:nvSpPr>
        <p:spPr>
          <a:xfrm>
            <a:off x="459873" y="3661060"/>
            <a:ext cx="7358247" cy="267878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a:t>What is the density of the soil? </a:t>
            </a:r>
            <a:br>
              <a:rPr lang="en-US" sz="2800"/>
            </a:br>
            <a:endParaRPr lang="en-US" sz="2800"/>
          </a:p>
          <a:p>
            <a:pPr>
              <a:spcBef>
                <a:spcPts val="500"/>
              </a:spcBef>
            </a:pPr>
            <a:r>
              <a:rPr lang="en-US" sz="2800"/>
              <a:t>Kimani uses the same soil to fill another planter, and the weight increased by 154 pounds. What is the volume of the other planter?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1421" y="1248223"/>
            <a:ext cx="3575876" cy="5017651"/>
          </a:xfrm>
          <a:prstGeom prst="rect">
            <a:avLst/>
          </a:prstGeom>
        </p:spPr>
      </p:pic>
    </p:spTree>
    <p:extLst>
      <p:ext uri="{BB962C8B-B14F-4D97-AF65-F5344CB8AC3E}">
        <p14:creationId xmlns:p14="http://schemas.microsoft.com/office/powerpoint/2010/main" val="3563586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Find the Density of a Solid</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98735"/>
            <a:ext cx="6824847" cy="188266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pPr>
            <a:r>
              <a:rPr lang="en-US" sz="2800" b="1">
                <a:solidFill>
                  <a:schemeClr val="tx1"/>
                </a:solidFill>
              </a:rPr>
              <a:t>Check</a:t>
            </a:r>
          </a:p>
          <a:p>
            <a:pPr>
              <a:lnSpc>
                <a:spcPts val="3400"/>
              </a:lnSpc>
            </a:pPr>
            <a:r>
              <a:rPr lang="en-US" sz="2800" b="1">
                <a:solidFill>
                  <a:schemeClr val="tx1"/>
                </a:solidFill>
              </a:rPr>
              <a:t>GARDENING</a:t>
            </a:r>
            <a:r>
              <a:rPr lang="en-US" sz="2800"/>
              <a:t> When Kimani filled her planter with soil, the weight of the planter increased by 90 pounds.</a:t>
            </a:r>
          </a:p>
        </p:txBody>
      </p:sp>
      <p:sp>
        <p:nvSpPr>
          <p:cNvPr id="5" name="Content Placeholder 2">
            <a:extLst>
              <a:ext uri="{FF2B5EF4-FFF2-40B4-BE49-F238E27FC236}">
                <a16:creationId xmlns:a16="http://schemas.microsoft.com/office/drawing/2014/main" id="{49C1DBD9-32BF-E948-A5DF-6D4B93F33359}"/>
              </a:ext>
            </a:extLst>
          </p:cNvPr>
          <p:cNvSpPr txBox="1">
            <a:spLocks/>
          </p:cNvSpPr>
          <p:nvPr/>
        </p:nvSpPr>
        <p:spPr>
          <a:xfrm>
            <a:off x="459873" y="3661060"/>
            <a:ext cx="7358247" cy="267878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a:t>What is the density of the soil? </a:t>
            </a:r>
            <a:r>
              <a:rPr lang="en-US" sz="2800">
                <a:solidFill>
                  <a:srgbClr val="FF0000"/>
                </a:solidFill>
              </a:rPr>
              <a:t>2 pounds per cubic foot</a:t>
            </a:r>
          </a:p>
          <a:p>
            <a:pPr>
              <a:spcBef>
                <a:spcPts val="500"/>
              </a:spcBef>
            </a:pPr>
            <a:r>
              <a:rPr lang="en-US" sz="2800"/>
              <a:t>Kimani uses the same soil to fill another planter, and the weight increased by 154 pounds. What is the volume of the other planter? </a:t>
            </a:r>
            <a:r>
              <a:rPr lang="en-US" sz="2800">
                <a:solidFill>
                  <a:srgbClr val="FF0000"/>
                </a:solidFill>
              </a:rPr>
              <a:t>77 ft</a:t>
            </a:r>
            <a:r>
              <a:rPr lang="en-US" sz="2800" baseline="30000">
                <a:solidFill>
                  <a:srgbClr val="FF0000"/>
                </a:solidFill>
              </a:rPr>
              <a:t>3</a:t>
            </a:r>
            <a:r>
              <a:rPr lang="en-US" sz="2800">
                <a:solidFill>
                  <a:srgbClr val="FF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1421" y="1248223"/>
            <a:ext cx="3575876" cy="5017651"/>
          </a:xfrm>
          <a:prstGeom prst="rect">
            <a:avLst/>
          </a:prstGeom>
        </p:spPr>
      </p:pic>
    </p:spTree>
    <p:extLst>
      <p:ext uri="{BB962C8B-B14F-4D97-AF65-F5344CB8AC3E}">
        <p14:creationId xmlns:p14="http://schemas.microsoft.com/office/powerpoint/2010/main" val="4263079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49" y="1332862"/>
            <a:ext cx="583665" cy="495938"/>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800" b="1">
                <a:solidFill>
                  <a:schemeClr val="tx1"/>
                </a:solidFill>
                <a:latin typeface="Proxima Nova" panose="02000506030000020004" pitchFamily="50" charset="0"/>
              </a:rPr>
              <a:t>3.</a:t>
            </a:r>
          </a:p>
        </p:txBody>
      </p:sp>
      <p:sp>
        <p:nvSpPr>
          <p:cNvPr id="7" name="Content Placeholder 2">
            <a:extLst>
              <a:ext uri="{FF2B5EF4-FFF2-40B4-BE49-F238E27FC236}">
                <a16:creationId xmlns:a16="http://schemas.microsoft.com/office/drawing/2014/main" id="{D7D5C8EC-F1EF-6146-850F-128719B25F22}"/>
              </a:ext>
            </a:extLst>
          </p:cNvPr>
          <p:cNvSpPr txBox="1">
            <a:spLocks/>
          </p:cNvSpPr>
          <p:nvPr/>
        </p:nvSpPr>
        <p:spPr>
          <a:xfrm>
            <a:off x="4530203" y="1332862"/>
            <a:ext cx="596274" cy="548640"/>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800" b="1">
                <a:solidFill>
                  <a:schemeClr val="tx1"/>
                </a:solidFill>
                <a:latin typeface="Proxima Nova" panose="02000506030000020004" pitchFamily="50" charset="0"/>
              </a:rPr>
              <a:t>4.</a:t>
            </a:r>
          </a:p>
        </p:txBody>
      </p:sp>
      <p:sp>
        <p:nvSpPr>
          <p:cNvPr id="12" name="Content Placeholder 2">
            <a:extLst>
              <a:ext uri="{FF2B5EF4-FFF2-40B4-BE49-F238E27FC236}">
                <a16:creationId xmlns:a16="http://schemas.microsoft.com/office/drawing/2014/main" id="{D7D5C8EC-F1EF-6146-850F-128719B25F22}"/>
              </a:ext>
            </a:extLst>
          </p:cNvPr>
          <p:cNvSpPr txBox="1">
            <a:spLocks/>
          </p:cNvSpPr>
          <p:nvPr/>
        </p:nvSpPr>
        <p:spPr>
          <a:xfrm>
            <a:off x="473438" y="3846929"/>
            <a:ext cx="5986997" cy="1828310"/>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9263" indent="-449263">
              <a:spcAft>
                <a:spcPts val="1200"/>
              </a:spcAft>
            </a:pPr>
            <a:r>
              <a:rPr lang="en-US" sz="2800" b="1">
                <a:solidFill>
                  <a:schemeClr val="tx1"/>
                </a:solidFill>
                <a:latin typeface="Proxima Nova" panose="02000506030000020004" pitchFamily="50" charset="0"/>
              </a:rPr>
              <a:t>5.</a:t>
            </a:r>
            <a:r>
              <a:rPr lang="en-US" sz="2800" b="1">
                <a:solidFill>
                  <a:srgbClr val="333333"/>
                </a:solidFill>
                <a:latin typeface="Proxima Nova" panose="02000506030000020004" pitchFamily="50" charset="0"/>
              </a:rPr>
              <a:t> </a:t>
            </a:r>
            <a:r>
              <a:rPr lang="en-US" sz="2800"/>
              <a:t>The volume of powder poured out of the triangular prism is 120 cubic feet. What is the volume of the powder left inside the prism?</a:t>
            </a:r>
            <a:endParaRPr lang="en-US" sz="2800" b="1">
              <a:solidFill>
                <a:srgbClr val="333333"/>
              </a:solidFill>
              <a:latin typeface="Proxima Nova" panose="02000506030000020004" pitchFamily="50" charset="0"/>
            </a:endParaRPr>
          </a:p>
        </p:txBody>
      </p:sp>
      <p:pic>
        <p:nvPicPr>
          <p:cNvPr id="11" name="Picture 10">
            <a:extLst>
              <a:ext uri="{FF2B5EF4-FFF2-40B4-BE49-F238E27FC236}">
                <a16:creationId xmlns:a16="http://schemas.microsoft.com/office/drawing/2014/main" id="{8991C869-D4D1-4013-B6D8-9B055ECA1B52}"/>
              </a:ext>
            </a:extLst>
          </p:cNvPr>
          <p:cNvPicPr>
            <a:picLocks noChangeAspect="1"/>
          </p:cNvPicPr>
          <p:nvPr/>
        </p:nvPicPr>
        <p:blipFill>
          <a:blip r:embed="rId3"/>
          <a:stretch>
            <a:fillRect/>
          </a:stretch>
        </p:blipFill>
        <p:spPr>
          <a:xfrm>
            <a:off x="1034360" y="1271402"/>
            <a:ext cx="3181350" cy="1752600"/>
          </a:xfrm>
          <a:prstGeom prst="rect">
            <a:avLst/>
          </a:prstGeom>
        </p:spPr>
      </p:pic>
      <p:pic>
        <p:nvPicPr>
          <p:cNvPr id="13" name="Picture 12">
            <a:extLst>
              <a:ext uri="{FF2B5EF4-FFF2-40B4-BE49-F238E27FC236}">
                <a16:creationId xmlns:a16="http://schemas.microsoft.com/office/drawing/2014/main" id="{149E1ED4-59B7-4599-BFB6-BDF6FD09CC73}"/>
              </a:ext>
            </a:extLst>
          </p:cNvPr>
          <p:cNvPicPr>
            <a:picLocks noChangeAspect="1"/>
          </p:cNvPicPr>
          <p:nvPr/>
        </p:nvPicPr>
        <p:blipFill>
          <a:blip r:embed="rId4"/>
          <a:stretch>
            <a:fillRect/>
          </a:stretch>
        </p:blipFill>
        <p:spPr>
          <a:xfrm>
            <a:off x="5338304" y="936020"/>
            <a:ext cx="3267075" cy="2019300"/>
          </a:xfrm>
          <a:prstGeom prst="rect">
            <a:avLst/>
          </a:prstGeom>
        </p:spPr>
      </p:pic>
      <p:pic>
        <p:nvPicPr>
          <p:cNvPr id="15" name="Picture 14">
            <a:extLst>
              <a:ext uri="{FF2B5EF4-FFF2-40B4-BE49-F238E27FC236}">
                <a16:creationId xmlns:a16="http://schemas.microsoft.com/office/drawing/2014/main" id="{9AE1D1AF-032B-44E9-8B02-BAACAA7D0093}"/>
              </a:ext>
            </a:extLst>
          </p:cNvPr>
          <p:cNvPicPr>
            <a:picLocks noChangeAspect="1"/>
          </p:cNvPicPr>
          <p:nvPr/>
        </p:nvPicPr>
        <p:blipFill>
          <a:blip r:embed="rId5"/>
          <a:stretch>
            <a:fillRect/>
          </a:stretch>
        </p:blipFill>
        <p:spPr>
          <a:xfrm>
            <a:off x="6848475" y="3705016"/>
            <a:ext cx="3676650" cy="2609850"/>
          </a:xfrm>
          <a:prstGeom prst="rect">
            <a:avLst/>
          </a:prstGeom>
        </p:spPr>
      </p:pic>
    </p:spTree>
    <p:extLst>
      <p:ext uri="{BB962C8B-B14F-4D97-AF65-F5344CB8AC3E}">
        <p14:creationId xmlns:p14="http://schemas.microsoft.com/office/powerpoint/2010/main" val="992933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Pause and Reflect</a:t>
            </a:r>
            <a:endParaRPr lang="en-US" sz="2800" b="0">
              <a:solidFill>
                <a:schemeClr val="tx1"/>
              </a:solidFill>
            </a:endParaRPr>
          </a:p>
        </p:txBody>
      </p:sp>
      <p:sp>
        <p:nvSpPr>
          <p:cNvPr id="12" name="Content Placeholder 2">
            <a:extLst>
              <a:ext uri="{FF2B5EF4-FFF2-40B4-BE49-F238E27FC236}">
                <a16:creationId xmlns:a16="http://schemas.microsoft.com/office/drawing/2014/main" id="{A8E898F8-389E-3F4C-B5FF-C53A28BA732A}"/>
              </a:ext>
            </a:extLst>
          </p:cNvPr>
          <p:cNvSpPr txBox="1">
            <a:spLocks/>
          </p:cNvSpPr>
          <p:nvPr/>
        </p:nvSpPr>
        <p:spPr>
          <a:xfrm>
            <a:off x="441960" y="1707845"/>
            <a:ext cx="8408425" cy="144141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latin typeface="+mj-lt"/>
              </a:rPr>
              <a:t>Did you struggle with anything in this lesson? </a:t>
            </a:r>
            <a:br>
              <a:rPr lang="en-US" sz="2800">
                <a:latin typeface="+mj-lt"/>
              </a:rPr>
            </a:br>
            <a:r>
              <a:rPr lang="en-US" sz="2800">
                <a:latin typeface="+mj-lt"/>
              </a:rPr>
              <a:t>If so, how did you deal with it?</a:t>
            </a:r>
          </a:p>
        </p:txBody>
      </p:sp>
    </p:spTree>
    <p:extLst>
      <p:ext uri="{BB962C8B-B14F-4D97-AF65-F5344CB8AC3E}">
        <p14:creationId xmlns:p14="http://schemas.microsoft.com/office/powerpoint/2010/main" val="2046107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Exit Ticket</a:t>
            </a:r>
            <a:endParaRPr lang="en-US" sz="2800" b="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9872" y="1142736"/>
            <a:ext cx="9811888" cy="505994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Answer each question.</a:t>
            </a:r>
          </a:p>
          <a:p>
            <a:pPr marL="365125" indent="-365125"/>
            <a:r>
              <a:rPr lang="en-US" sz="2800" b="1">
                <a:solidFill>
                  <a:schemeClr val="tx1"/>
                </a:solidFill>
              </a:rPr>
              <a:t>1. </a:t>
            </a:r>
            <a:r>
              <a:rPr lang="en-US" sz="2800"/>
              <a:t>As of 2014, the city of Tokyo, Japan, had 37,833,000 residents. These people share a space with an area of 845 square miles. To the nearest person, what is the approximate density of Tokyo?</a:t>
            </a:r>
            <a:br>
              <a:rPr lang="en-US" sz="2800"/>
            </a:br>
            <a:endParaRPr lang="en-US" sz="2800"/>
          </a:p>
          <a:p>
            <a:pPr marL="365125" indent="-365125">
              <a:spcBef>
                <a:spcPts val="0"/>
              </a:spcBef>
            </a:pPr>
            <a:r>
              <a:rPr lang="en-US" sz="2800" b="1">
                <a:solidFill>
                  <a:schemeClr val="tx1"/>
                </a:solidFill>
              </a:rPr>
              <a:t>2. </a:t>
            </a:r>
            <a:r>
              <a:rPr lang="en-US" sz="2800"/>
              <a:t>Jana makes a cheese ball for a party she is attending. The cheese ball weighs about 32 ounces and has a radius of about 3 inches. You can estimate the volume of the cheese ball using the formula for the volume of a sphere. What is the density of the cheese ball rounded to the nearest hundredth?</a:t>
            </a:r>
          </a:p>
        </p:txBody>
      </p:sp>
    </p:spTree>
    <p:extLst>
      <p:ext uri="{BB962C8B-B14F-4D97-AF65-F5344CB8AC3E}">
        <p14:creationId xmlns:p14="http://schemas.microsoft.com/office/powerpoint/2010/main" val="430696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Exit Ticket</a:t>
            </a:r>
            <a:endParaRPr lang="en-US" sz="2800" b="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9872" y="1142736"/>
            <a:ext cx="9811888" cy="505994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Answer each question.</a:t>
            </a:r>
          </a:p>
          <a:p>
            <a:pPr marL="365125" indent="-365125"/>
            <a:r>
              <a:rPr lang="en-US" sz="2800" b="1">
                <a:solidFill>
                  <a:schemeClr val="tx1"/>
                </a:solidFill>
              </a:rPr>
              <a:t>1. </a:t>
            </a:r>
            <a:r>
              <a:rPr lang="en-US" sz="2800"/>
              <a:t>As of 2014, the city of Tokyo, Japan, had 37,833,000 residents. These people share a space with an area of 845 square miles. To the nearest person, what is the approximate density of Tokyo?</a:t>
            </a:r>
            <a:br>
              <a:rPr lang="en-US" sz="2800"/>
            </a:br>
            <a:endParaRPr lang="en-US" sz="2800"/>
          </a:p>
          <a:p>
            <a:pPr marL="365125" indent="-365125">
              <a:spcBef>
                <a:spcPts val="0"/>
              </a:spcBef>
            </a:pPr>
            <a:r>
              <a:rPr lang="en-US" sz="2800" b="1">
                <a:solidFill>
                  <a:schemeClr val="tx1"/>
                </a:solidFill>
              </a:rPr>
              <a:t>2. </a:t>
            </a:r>
            <a:r>
              <a:rPr lang="en-US" sz="2800"/>
              <a:t>Jana makes a cheese ball for a party she is attending. The cheese ball weighs about 32 ounces and has a radius of about 3 inches. You can estimate the volume of the cheese ball using the formula for the volume of a sphere. What is the density of the cheese ball rounded to the nearest hundredth?</a:t>
            </a:r>
          </a:p>
        </p:txBody>
      </p:sp>
      <p:sp>
        <p:nvSpPr>
          <p:cNvPr id="5" name="Content Placeholder 2">
            <a:extLst>
              <a:ext uri="{FF2B5EF4-FFF2-40B4-BE49-F238E27FC236}">
                <a16:creationId xmlns:a16="http://schemas.microsoft.com/office/drawing/2014/main" id="{AF686C3A-6ED4-4D95-8623-9A7190958416}"/>
              </a:ext>
            </a:extLst>
          </p:cNvPr>
          <p:cNvSpPr txBox="1">
            <a:spLocks/>
          </p:cNvSpPr>
          <p:nvPr/>
        </p:nvSpPr>
        <p:spPr>
          <a:xfrm>
            <a:off x="5811985" y="2987076"/>
            <a:ext cx="5212080" cy="54721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800">
                <a:solidFill>
                  <a:srgbClr val="FF0000"/>
                </a:solidFill>
              </a:rPr>
              <a:t>44,773 people per square mile</a:t>
            </a:r>
          </a:p>
        </p:txBody>
      </p:sp>
      <p:sp>
        <p:nvSpPr>
          <p:cNvPr id="6" name="Content Placeholder 2">
            <a:extLst>
              <a:ext uri="{FF2B5EF4-FFF2-40B4-BE49-F238E27FC236}">
                <a16:creationId xmlns:a16="http://schemas.microsoft.com/office/drawing/2014/main" id="{4DE0C7D1-2565-46E0-B610-79E69669C16F}"/>
              </a:ext>
            </a:extLst>
          </p:cNvPr>
          <p:cNvSpPr txBox="1">
            <a:spLocks/>
          </p:cNvSpPr>
          <p:nvPr/>
        </p:nvSpPr>
        <p:spPr>
          <a:xfrm>
            <a:off x="4101201" y="5961045"/>
            <a:ext cx="5212080" cy="56414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800">
                <a:solidFill>
                  <a:srgbClr val="FF0000"/>
                </a:solidFill>
              </a:rPr>
              <a:t>0.28 ounce per cubic inch</a:t>
            </a:r>
          </a:p>
        </p:txBody>
      </p:sp>
    </p:spTree>
    <p:extLst>
      <p:ext uri="{BB962C8B-B14F-4D97-AF65-F5344CB8AC3E}">
        <p14:creationId xmlns:p14="http://schemas.microsoft.com/office/powerpoint/2010/main" val="377393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0" y="1332862"/>
            <a:ext cx="9210646" cy="2319038"/>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The amount of powder left in each container is shown. Find the volume of each container. Then find the volume of the powder left in the container. Round to the nearest tenth if necessary.</a:t>
            </a:r>
          </a:p>
          <a:p>
            <a:pPr>
              <a:spcAft>
                <a:spcPts val="1200"/>
              </a:spcAft>
            </a:pPr>
            <a:r>
              <a:rPr lang="en-US" sz="2800" b="1">
                <a:solidFill>
                  <a:schemeClr val="tx1"/>
                </a:solidFill>
                <a:latin typeface="Proxima Nova" panose="02000506030000020004" pitchFamily="50" charset="0"/>
              </a:rPr>
              <a:t>1.</a:t>
            </a:r>
          </a:p>
        </p:txBody>
      </p:sp>
      <p:sp>
        <p:nvSpPr>
          <p:cNvPr id="7" name="Content Placeholder 2">
            <a:extLst>
              <a:ext uri="{FF2B5EF4-FFF2-40B4-BE49-F238E27FC236}">
                <a16:creationId xmlns:a16="http://schemas.microsoft.com/office/drawing/2014/main" id="{D7D5C8EC-F1EF-6146-850F-128719B25F22}"/>
              </a:ext>
            </a:extLst>
          </p:cNvPr>
          <p:cNvSpPr txBox="1">
            <a:spLocks/>
          </p:cNvSpPr>
          <p:nvPr/>
        </p:nvSpPr>
        <p:spPr>
          <a:xfrm>
            <a:off x="5375037" y="3125130"/>
            <a:ext cx="598380" cy="526770"/>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800" b="1">
                <a:solidFill>
                  <a:schemeClr val="tx1"/>
                </a:solidFill>
                <a:latin typeface="Proxima Nova" panose="02000506030000020004" pitchFamily="50" charset="0"/>
              </a:rPr>
              <a:t>2.</a:t>
            </a:r>
          </a:p>
        </p:txBody>
      </p:sp>
      <p:sp>
        <p:nvSpPr>
          <p:cNvPr id="8" name="Content Placeholder 2">
            <a:extLst>
              <a:ext uri="{FF2B5EF4-FFF2-40B4-BE49-F238E27FC236}">
                <a16:creationId xmlns:a16="http://schemas.microsoft.com/office/drawing/2014/main" id="{D7D5C8EC-F1EF-6146-850F-128719B25F22}"/>
              </a:ext>
            </a:extLst>
          </p:cNvPr>
          <p:cNvSpPr txBox="1">
            <a:spLocks/>
          </p:cNvSpPr>
          <p:nvPr/>
        </p:nvSpPr>
        <p:spPr>
          <a:xfrm>
            <a:off x="1038854" y="5882692"/>
            <a:ext cx="4159312" cy="481315"/>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rgbClr val="FF0000"/>
                </a:solidFill>
              </a:rPr>
              <a:t>2412.7 cm</a:t>
            </a:r>
            <a:r>
              <a:rPr lang="en-US" sz="2800" b="1" baseline="30000">
                <a:solidFill>
                  <a:srgbClr val="FF0000"/>
                </a:solidFill>
              </a:rPr>
              <a:t>3</a:t>
            </a:r>
            <a:r>
              <a:rPr lang="en-US" sz="2800" b="1">
                <a:solidFill>
                  <a:srgbClr val="FF0000"/>
                </a:solidFill>
              </a:rPr>
              <a:t>; 2010.6 cm</a:t>
            </a:r>
            <a:r>
              <a:rPr lang="en-US" sz="2800" b="1" baseline="30000">
                <a:solidFill>
                  <a:srgbClr val="FF0000"/>
                </a:solidFill>
              </a:rPr>
              <a:t>3</a:t>
            </a:r>
          </a:p>
        </p:txBody>
      </p:sp>
      <p:sp>
        <p:nvSpPr>
          <p:cNvPr id="11" name="Content Placeholder 2">
            <a:extLst>
              <a:ext uri="{FF2B5EF4-FFF2-40B4-BE49-F238E27FC236}">
                <a16:creationId xmlns:a16="http://schemas.microsoft.com/office/drawing/2014/main" id="{D7D5C8EC-F1EF-6146-850F-128719B25F22}"/>
              </a:ext>
            </a:extLst>
          </p:cNvPr>
          <p:cNvSpPr txBox="1">
            <a:spLocks/>
          </p:cNvSpPr>
          <p:nvPr/>
        </p:nvSpPr>
        <p:spPr>
          <a:xfrm>
            <a:off x="5973417" y="5877584"/>
            <a:ext cx="3150705" cy="486423"/>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rgbClr val="FF0000"/>
                </a:solidFill>
              </a:rPr>
              <a:t>1500 in</a:t>
            </a:r>
            <a:r>
              <a:rPr lang="en-US" sz="2800" b="1" baseline="30000">
                <a:solidFill>
                  <a:srgbClr val="FF0000"/>
                </a:solidFill>
              </a:rPr>
              <a:t>3</a:t>
            </a:r>
            <a:r>
              <a:rPr lang="en-US" sz="2800" b="1">
                <a:solidFill>
                  <a:srgbClr val="FF0000"/>
                </a:solidFill>
              </a:rPr>
              <a:t>; 1230 in</a:t>
            </a:r>
            <a:r>
              <a:rPr lang="en-US" sz="2800" b="1" baseline="30000">
                <a:solidFill>
                  <a:srgbClr val="FF0000"/>
                </a:solidFill>
              </a:rPr>
              <a:t>3</a:t>
            </a:r>
          </a:p>
        </p:txBody>
      </p:sp>
      <p:pic>
        <p:nvPicPr>
          <p:cNvPr id="12" name="Picture 11">
            <a:extLst>
              <a:ext uri="{FF2B5EF4-FFF2-40B4-BE49-F238E27FC236}">
                <a16:creationId xmlns:a16="http://schemas.microsoft.com/office/drawing/2014/main" id="{5C6F09FA-F688-4BD9-BA0D-0135E7BAD35F}"/>
              </a:ext>
            </a:extLst>
          </p:cNvPr>
          <p:cNvPicPr>
            <a:picLocks noChangeAspect="1"/>
          </p:cNvPicPr>
          <p:nvPr/>
        </p:nvPicPr>
        <p:blipFill>
          <a:blip r:embed="rId3"/>
          <a:stretch>
            <a:fillRect/>
          </a:stretch>
        </p:blipFill>
        <p:spPr>
          <a:xfrm>
            <a:off x="1162113" y="3277505"/>
            <a:ext cx="3724276" cy="2562225"/>
          </a:xfrm>
          <a:prstGeom prst="rect">
            <a:avLst/>
          </a:prstGeom>
        </p:spPr>
      </p:pic>
      <p:pic>
        <p:nvPicPr>
          <p:cNvPr id="13" name="Picture 12">
            <a:extLst>
              <a:ext uri="{FF2B5EF4-FFF2-40B4-BE49-F238E27FC236}">
                <a16:creationId xmlns:a16="http://schemas.microsoft.com/office/drawing/2014/main" id="{1B21EC5E-886A-409E-824B-855F8A3B8FA1}"/>
              </a:ext>
            </a:extLst>
          </p:cNvPr>
          <p:cNvPicPr>
            <a:picLocks noChangeAspect="1"/>
          </p:cNvPicPr>
          <p:nvPr/>
        </p:nvPicPr>
        <p:blipFill>
          <a:blip r:embed="rId4"/>
          <a:stretch>
            <a:fillRect/>
          </a:stretch>
        </p:blipFill>
        <p:spPr>
          <a:xfrm>
            <a:off x="6337042" y="3388515"/>
            <a:ext cx="3867150" cy="2390775"/>
          </a:xfrm>
          <a:prstGeom prst="rect">
            <a:avLst/>
          </a:prstGeom>
        </p:spPr>
      </p:pic>
    </p:spTree>
    <p:extLst>
      <p:ext uri="{BB962C8B-B14F-4D97-AF65-F5344CB8AC3E}">
        <p14:creationId xmlns:p14="http://schemas.microsoft.com/office/powerpoint/2010/main" val="117173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0" y="1332862"/>
            <a:ext cx="564210" cy="495938"/>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800" b="1">
                <a:solidFill>
                  <a:schemeClr val="tx1"/>
                </a:solidFill>
                <a:latin typeface="Proxima Nova" panose="02000506030000020004" pitchFamily="50" charset="0"/>
              </a:rPr>
              <a:t>3.</a:t>
            </a:r>
          </a:p>
        </p:txBody>
      </p:sp>
      <p:sp>
        <p:nvSpPr>
          <p:cNvPr id="7" name="Content Placeholder 2">
            <a:extLst>
              <a:ext uri="{FF2B5EF4-FFF2-40B4-BE49-F238E27FC236}">
                <a16:creationId xmlns:a16="http://schemas.microsoft.com/office/drawing/2014/main" id="{D7D5C8EC-F1EF-6146-850F-128719B25F22}"/>
              </a:ext>
            </a:extLst>
          </p:cNvPr>
          <p:cNvSpPr txBox="1">
            <a:spLocks/>
          </p:cNvSpPr>
          <p:nvPr/>
        </p:nvSpPr>
        <p:spPr>
          <a:xfrm>
            <a:off x="4530203" y="1332862"/>
            <a:ext cx="567091" cy="548640"/>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800" b="1">
                <a:solidFill>
                  <a:schemeClr val="tx1"/>
                </a:solidFill>
                <a:latin typeface="Proxima Nova" panose="02000506030000020004" pitchFamily="50" charset="0"/>
              </a:rPr>
              <a:t>4.</a:t>
            </a:r>
          </a:p>
        </p:txBody>
      </p:sp>
      <p:sp>
        <p:nvSpPr>
          <p:cNvPr id="12" name="Content Placeholder 2">
            <a:extLst>
              <a:ext uri="{FF2B5EF4-FFF2-40B4-BE49-F238E27FC236}">
                <a16:creationId xmlns:a16="http://schemas.microsoft.com/office/drawing/2014/main" id="{D7D5C8EC-F1EF-6146-850F-128719B25F22}"/>
              </a:ext>
            </a:extLst>
          </p:cNvPr>
          <p:cNvSpPr txBox="1">
            <a:spLocks/>
          </p:cNvSpPr>
          <p:nvPr/>
        </p:nvSpPr>
        <p:spPr>
          <a:xfrm>
            <a:off x="473438" y="3836993"/>
            <a:ext cx="5986997" cy="1828310"/>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9263" indent="-449263">
              <a:spcAft>
                <a:spcPts val="1200"/>
              </a:spcAft>
            </a:pPr>
            <a:r>
              <a:rPr lang="en-US" sz="2800" b="1">
                <a:solidFill>
                  <a:schemeClr val="tx1"/>
                </a:solidFill>
                <a:latin typeface="Proxima Nova" panose="02000506030000020004" pitchFamily="50" charset="0"/>
              </a:rPr>
              <a:t>5. </a:t>
            </a:r>
            <a:r>
              <a:rPr lang="en-US" sz="2800"/>
              <a:t>The volume of powder poured out of the triangular prism is 120 cubic feet. What is the volume of the powder left inside the prism?</a:t>
            </a:r>
            <a:endParaRPr lang="en-US" sz="2800" b="1">
              <a:solidFill>
                <a:srgbClr val="333333"/>
              </a:solidFill>
              <a:latin typeface="Proxima Nova" panose="02000506030000020004" pitchFamily="50" charset="0"/>
            </a:endParaRPr>
          </a:p>
        </p:txBody>
      </p:sp>
      <p:sp>
        <p:nvSpPr>
          <p:cNvPr id="11" name="Content Placeholder 2">
            <a:extLst>
              <a:ext uri="{FF2B5EF4-FFF2-40B4-BE49-F238E27FC236}">
                <a16:creationId xmlns:a16="http://schemas.microsoft.com/office/drawing/2014/main" id="{D7D5C8EC-F1EF-6146-850F-128719B25F22}"/>
              </a:ext>
            </a:extLst>
          </p:cNvPr>
          <p:cNvSpPr txBox="1">
            <a:spLocks/>
          </p:cNvSpPr>
          <p:nvPr/>
        </p:nvSpPr>
        <p:spPr>
          <a:xfrm>
            <a:off x="970192" y="3084944"/>
            <a:ext cx="3003500" cy="490448"/>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rgbClr val="FF0000"/>
                </a:solidFill>
              </a:rPr>
              <a:t>74.1 m</a:t>
            </a:r>
            <a:r>
              <a:rPr lang="en-US" sz="2800" b="1" baseline="30000">
                <a:solidFill>
                  <a:srgbClr val="FF0000"/>
                </a:solidFill>
              </a:rPr>
              <a:t>3</a:t>
            </a:r>
            <a:r>
              <a:rPr lang="en-US" sz="2800" b="1">
                <a:solidFill>
                  <a:srgbClr val="FF0000"/>
                </a:solidFill>
              </a:rPr>
              <a:t>; 66.2 m</a:t>
            </a:r>
            <a:r>
              <a:rPr lang="en-US" sz="2800" b="1" baseline="30000">
                <a:solidFill>
                  <a:srgbClr val="FF0000"/>
                </a:solidFill>
              </a:rPr>
              <a:t>3</a:t>
            </a:r>
          </a:p>
        </p:txBody>
      </p:sp>
      <p:sp>
        <p:nvSpPr>
          <p:cNvPr id="13" name="Content Placeholder 2">
            <a:extLst>
              <a:ext uri="{FF2B5EF4-FFF2-40B4-BE49-F238E27FC236}">
                <a16:creationId xmlns:a16="http://schemas.microsoft.com/office/drawing/2014/main" id="{D7D5C8EC-F1EF-6146-850F-128719B25F22}"/>
              </a:ext>
            </a:extLst>
          </p:cNvPr>
          <p:cNvSpPr txBox="1">
            <a:spLocks/>
          </p:cNvSpPr>
          <p:nvPr/>
        </p:nvSpPr>
        <p:spPr>
          <a:xfrm>
            <a:off x="5338304" y="3084944"/>
            <a:ext cx="3348496" cy="490448"/>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rgbClr val="FF0000"/>
                </a:solidFill>
              </a:rPr>
              <a:t>50.3 cm</a:t>
            </a:r>
            <a:r>
              <a:rPr lang="en-US" sz="2800" b="1" baseline="30000">
                <a:solidFill>
                  <a:srgbClr val="FF0000"/>
                </a:solidFill>
              </a:rPr>
              <a:t>3</a:t>
            </a:r>
            <a:r>
              <a:rPr lang="en-US" sz="2800" b="1">
                <a:solidFill>
                  <a:srgbClr val="FF0000"/>
                </a:solidFill>
              </a:rPr>
              <a:t>; 37.7 cm</a:t>
            </a:r>
            <a:r>
              <a:rPr lang="en-US" sz="2800" b="1" baseline="30000">
                <a:solidFill>
                  <a:srgbClr val="FF0000"/>
                </a:solidFill>
              </a:rPr>
              <a:t>3</a:t>
            </a:r>
            <a:endParaRPr lang="en-US" sz="2800" b="1">
              <a:solidFill>
                <a:srgbClr val="FF0000"/>
              </a:solidFill>
            </a:endParaRPr>
          </a:p>
        </p:txBody>
      </p:sp>
      <p:sp>
        <p:nvSpPr>
          <p:cNvPr id="15" name="Content Placeholder 2">
            <a:extLst>
              <a:ext uri="{FF2B5EF4-FFF2-40B4-BE49-F238E27FC236}">
                <a16:creationId xmlns:a16="http://schemas.microsoft.com/office/drawing/2014/main" id="{D7D5C8EC-F1EF-6146-850F-128719B25F22}"/>
              </a:ext>
            </a:extLst>
          </p:cNvPr>
          <p:cNvSpPr txBox="1">
            <a:spLocks/>
          </p:cNvSpPr>
          <p:nvPr/>
        </p:nvSpPr>
        <p:spPr>
          <a:xfrm>
            <a:off x="1140769" y="5755103"/>
            <a:ext cx="1274440" cy="442582"/>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rgbClr val="FF0000"/>
                </a:solidFill>
              </a:rPr>
              <a:t>156 ft</a:t>
            </a:r>
            <a:r>
              <a:rPr lang="en-US" sz="2800" b="1" baseline="30000">
                <a:solidFill>
                  <a:srgbClr val="FF0000"/>
                </a:solidFill>
              </a:rPr>
              <a:t>3</a:t>
            </a:r>
          </a:p>
        </p:txBody>
      </p:sp>
      <p:pic>
        <p:nvPicPr>
          <p:cNvPr id="2" name="Picture 1">
            <a:extLst>
              <a:ext uri="{FF2B5EF4-FFF2-40B4-BE49-F238E27FC236}">
                <a16:creationId xmlns:a16="http://schemas.microsoft.com/office/drawing/2014/main" id="{6080E85B-C5AC-4470-95AF-29DA779C2A71}"/>
              </a:ext>
            </a:extLst>
          </p:cNvPr>
          <p:cNvPicPr>
            <a:picLocks noChangeAspect="1"/>
          </p:cNvPicPr>
          <p:nvPr/>
        </p:nvPicPr>
        <p:blipFill>
          <a:blip r:embed="rId3"/>
          <a:stretch>
            <a:fillRect/>
          </a:stretch>
        </p:blipFill>
        <p:spPr>
          <a:xfrm>
            <a:off x="1034360" y="1271402"/>
            <a:ext cx="3181350" cy="1752600"/>
          </a:xfrm>
          <a:prstGeom prst="rect">
            <a:avLst/>
          </a:prstGeom>
        </p:spPr>
      </p:pic>
      <p:pic>
        <p:nvPicPr>
          <p:cNvPr id="6" name="Picture 5">
            <a:extLst>
              <a:ext uri="{FF2B5EF4-FFF2-40B4-BE49-F238E27FC236}">
                <a16:creationId xmlns:a16="http://schemas.microsoft.com/office/drawing/2014/main" id="{A3EBD6BF-F9EF-4F05-886E-2D8BE50947D6}"/>
              </a:ext>
            </a:extLst>
          </p:cNvPr>
          <p:cNvPicPr>
            <a:picLocks noChangeAspect="1"/>
          </p:cNvPicPr>
          <p:nvPr/>
        </p:nvPicPr>
        <p:blipFill>
          <a:blip r:embed="rId4"/>
          <a:stretch>
            <a:fillRect/>
          </a:stretch>
        </p:blipFill>
        <p:spPr>
          <a:xfrm>
            <a:off x="5338304" y="936020"/>
            <a:ext cx="3267075" cy="2019300"/>
          </a:xfrm>
          <a:prstGeom prst="rect">
            <a:avLst/>
          </a:prstGeom>
        </p:spPr>
      </p:pic>
      <p:pic>
        <p:nvPicPr>
          <p:cNvPr id="8" name="Picture 7">
            <a:extLst>
              <a:ext uri="{FF2B5EF4-FFF2-40B4-BE49-F238E27FC236}">
                <a16:creationId xmlns:a16="http://schemas.microsoft.com/office/drawing/2014/main" id="{DB82756F-76FD-4E40-8118-CDC1256176BE}"/>
              </a:ext>
            </a:extLst>
          </p:cNvPr>
          <p:cNvPicPr>
            <a:picLocks noChangeAspect="1"/>
          </p:cNvPicPr>
          <p:nvPr/>
        </p:nvPicPr>
        <p:blipFill>
          <a:blip r:embed="rId5"/>
          <a:stretch>
            <a:fillRect/>
          </a:stretch>
        </p:blipFill>
        <p:spPr>
          <a:xfrm>
            <a:off x="6848475" y="3705016"/>
            <a:ext cx="3676650" cy="2609850"/>
          </a:xfrm>
          <a:prstGeom prst="rect">
            <a:avLst/>
          </a:prstGeom>
        </p:spPr>
      </p:pic>
    </p:spTree>
    <p:extLst>
      <p:ext uri="{BB962C8B-B14F-4D97-AF65-F5344CB8AC3E}">
        <p14:creationId xmlns:p14="http://schemas.microsoft.com/office/powerpoint/2010/main" val="2633119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3539430"/>
          </a:xfrm>
          <a:prstGeom prst="rect">
            <a:avLst/>
          </a:prstGeom>
          <a:noFill/>
        </p:spPr>
        <p:txBody>
          <a:bodyPr wrap="square" rtlCol="0">
            <a:spAutoFit/>
          </a:bodyPr>
          <a:lstStyle/>
          <a:p>
            <a:pPr fontAlgn="t"/>
            <a:r>
              <a:rPr lang="en-US" sz="2800" b="1"/>
              <a:t>MA.912.GR.4.4</a:t>
            </a:r>
          </a:p>
          <a:p>
            <a:pPr fontAlgn="t"/>
            <a:r>
              <a:rPr lang="en-US" sz="2800">
                <a:solidFill>
                  <a:srgbClr val="5E5E5B"/>
                </a:solidFill>
              </a:rPr>
              <a:t>Solve mathematical and real-world problems involving</a:t>
            </a:r>
          </a:p>
          <a:p>
            <a:pPr fontAlgn="t"/>
            <a:r>
              <a:rPr lang="en-US" sz="2800">
                <a:solidFill>
                  <a:srgbClr val="5E5E5B"/>
                </a:solidFill>
              </a:rPr>
              <a:t>the area of two-dimensional figures.</a:t>
            </a:r>
          </a:p>
          <a:p>
            <a:pPr fontAlgn="t"/>
            <a:endParaRPr lang="en-US" sz="2800">
              <a:solidFill>
                <a:srgbClr val="5E5E5B"/>
              </a:solidFill>
            </a:endParaRPr>
          </a:p>
          <a:p>
            <a:pPr fontAlgn="t"/>
            <a:r>
              <a:rPr lang="en-US" sz="2800" b="1"/>
              <a:t>MA.912.GR.4.5</a:t>
            </a:r>
          </a:p>
          <a:p>
            <a:pPr fontAlgn="t"/>
            <a:r>
              <a:rPr lang="en-US" sz="2800">
                <a:solidFill>
                  <a:srgbClr val="5E5E5B"/>
                </a:solidFill>
              </a:rPr>
              <a:t>Solve mathematical and real-world problems involving</a:t>
            </a:r>
          </a:p>
          <a:p>
            <a:pPr fontAlgn="t"/>
            <a:r>
              <a:rPr lang="en-US" sz="2800">
                <a:solidFill>
                  <a:srgbClr val="5E5E5B"/>
                </a:solidFill>
              </a:rPr>
              <a:t>the volume of three-dimensional figures limited to cylinders, pyramids, prisms, cones and spheres.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2"/>
            <a:ext cx="6890968" cy="10387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Florida’s B.E.S.T. Standards for Mathematics</a:t>
            </a:r>
            <a:endParaRPr lang="en-US">
              <a:solidFill>
                <a:srgbClr val="0070C0"/>
              </a:solidFill>
            </a:endParaRPr>
          </a:p>
        </p:txBody>
      </p:sp>
    </p:spTree>
    <p:extLst>
      <p:ext uri="{BB962C8B-B14F-4D97-AF65-F5344CB8AC3E}">
        <p14:creationId xmlns:p14="http://schemas.microsoft.com/office/powerpoint/2010/main" val="2020675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3970318"/>
          </a:xfrm>
          <a:prstGeom prst="rect">
            <a:avLst/>
          </a:prstGeom>
          <a:noFill/>
        </p:spPr>
        <p:txBody>
          <a:bodyPr wrap="square" rtlCol="0">
            <a:spAutoFit/>
          </a:bodyPr>
          <a:lstStyle/>
          <a:p>
            <a:pPr fontAlgn="t"/>
            <a:r>
              <a:rPr lang="en-US" sz="2800" b="1" dirty="0"/>
              <a:t>MA.K12.MTR.1.1 </a:t>
            </a:r>
            <a:endParaRPr lang="en-US" sz="2800" dirty="0"/>
          </a:p>
          <a:p>
            <a:pPr fontAlgn="t"/>
            <a:r>
              <a:rPr lang="en-US" sz="2800" dirty="0">
                <a:solidFill>
                  <a:schemeClr val="tx2"/>
                </a:solidFill>
              </a:rPr>
              <a:t>Actively participate in effortful learning both individually and collectively.</a:t>
            </a:r>
          </a:p>
          <a:p>
            <a:pPr fontAlgn="t"/>
            <a:endParaRPr lang="en-US" sz="2800" dirty="0">
              <a:solidFill>
                <a:schemeClr val="tx2"/>
              </a:solidFill>
            </a:endParaRPr>
          </a:p>
          <a:p>
            <a:pPr fontAlgn="t"/>
            <a:r>
              <a:rPr lang="en-US" sz="2800" b="1" dirty="0"/>
              <a:t>MA.K12.MTR.6.1</a:t>
            </a:r>
          </a:p>
          <a:p>
            <a:pPr fontAlgn="t"/>
            <a:r>
              <a:rPr lang="en-US" sz="2800" dirty="0">
                <a:solidFill>
                  <a:schemeClr val="tx2"/>
                </a:solidFill>
              </a:rPr>
              <a:t>Assess the reasonableness of solutions.</a:t>
            </a:r>
          </a:p>
          <a:p>
            <a:pPr fontAlgn="t"/>
            <a:endParaRPr lang="en-US" sz="2800" dirty="0">
              <a:solidFill>
                <a:schemeClr val="tx2"/>
              </a:solidFill>
            </a:endParaRPr>
          </a:p>
          <a:p>
            <a:pPr fontAlgn="t"/>
            <a:r>
              <a:rPr lang="en-US" sz="2800" b="1" dirty="0"/>
              <a:t>MA.K12.MTR.7.1 </a:t>
            </a:r>
            <a:endParaRPr lang="en-US" sz="2800" dirty="0"/>
          </a:p>
          <a:p>
            <a:pPr fontAlgn="t"/>
            <a:r>
              <a:rPr lang="en-US" sz="2800" dirty="0">
                <a:solidFill>
                  <a:schemeClr val="tx2"/>
                </a:solidFill>
              </a:rPr>
              <a:t>Apply mathematics to real-world contexts.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Florida’s Mathematical Thinking and Reasoning Standards</a:t>
            </a:r>
          </a:p>
        </p:txBody>
      </p:sp>
    </p:spTree>
    <p:extLst>
      <p:ext uri="{BB962C8B-B14F-4D97-AF65-F5344CB8AC3E}">
        <p14:creationId xmlns:p14="http://schemas.microsoft.com/office/powerpoint/2010/main" val="622853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9525956"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800" b="1">
                <a:solidFill>
                  <a:schemeClr val="tx1"/>
                </a:solidFill>
                <a:latin typeface="+mj-lt"/>
              </a:rPr>
              <a:t>Content Objective</a:t>
            </a:r>
            <a:br>
              <a:rPr lang="en-US" sz="2800" b="1">
                <a:solidFill>
                  <a:schemeClr val="tx1"/>
                </a:solidFill>
                <a:latin typeface="+mj-lt"/>
              </a:rPr>
            </a:br>
            <a:r>
              <a:rPr lang="en-US" sz="2800">
                <a:solidFill>
                  <a:srgbClr val="5E5E5B"/>
                </a:solidFill>
                <a:latin typeface="+mj-lt"/>
              </a:rPr>
              <a:t>Students solve real-world problems involving</a:t>
            </a:r>
          </a:p>
          <a:p>
            <a:pPr>
              <a:spcBef>
                <a:spcPts val="0"/>
              </a:spcBef>
            </a:pPr>
            <a:r>
              <a:rPr lang="en-US" sz="2800">
                <a:solidFill>
                  <a:srgbClr val="5E5E5B"/>
                </a:solidFill>
                <a:latin typeface="+mj-lt"/>
              </a:rPr>
              <a:t>density by using area and volume.</a:t>
            </a:r>
          </a:p>
          <a:p>
            <a:pPr>
              <a:spcBef>
                <a:spcPts val="0"/>
              </a:spcBef>
            </a:pPr>
            <a:endParaRPr lang="en-US" sz="2800">
              <a:solidFill>
                <a:srgbClr val="5E5E5B"/>
              </a:solidFill>
              <a:latin typeface="+mj-lt"/>
            </a:endParaRPr>
          </a:p>
          <a:p>
            <a:pPr>
              <a:spcBef>
                <a:spcPts val="0"/>
              </a:spcBef>
            </a:pPr>
            <a:r>
              <a:rPr lang="en-US" sz="2800" b="1">
                <a:solidFill>
                  <a:schemeClr val="tx1"/>
                </a:solidFill>
                <a:latin typeface="+mj-lt"/>
              </a:rPr>
              <a:t>Language Objectives</a:t>
            </a:r>
          </a:p>
          <a:p>
            <a:pPr marL="291600" indent="-291600">
              <a:spcBef>
                <a:spcPts val="1000"/>
              </a:spcBef>
              <a:buClr>
                <a:schemeClr val="tx1"/>
              </a:buClr>
              <a:buFont typeface="Arial" panose="020B0604020202020204" pitchFamily="34" charset="0"/>
              <a:buChar char="•"/>
            </a:pPr>
            <a:r>
              <a:rPr lang="en-US" sz="2800"/>
              <a:t>Students explain how to compute density in real-world problems using </a:t>
            </a:r>
            <a:r>
              <a:rPr lang="en-US" sz="2800" i="1"/>
              <a:t>means</a:t>
            </a:r>
            <a:r>
              <a:rPr lang="en-US" sz="2800"/>
              <a:t>. </a:t>
            </a:r>
          </a:p>
          <a:p>
            <a:pPr marL="291600" indent="-291600">
              <a:spcBef>
                <a:spcPts val="1000"/>
              </a:spcBef>
              <a:buClr>
                <a:schemeClr val="tx1"/>
              </a:buClr>
              <a:buFont typeface="Arial" panose="020B0604020202020204" pitchFamily="34" charset="0"/>
              <a:buChar char="•"/>
            </a:pPr>
            <a:r>
              <a:rPr lang="en-US" sz="2800"/>
              <a:t>To support sense-making, students participate in MLR6: Three Reads. </a:t>
            </a:r>
          </a:p>
        </p:txBody>
      </p:sp>
      <p:sp>
        <p:nvSpPr>
          <p:cNvPr id="12" name="Title 1">
            <a:extLst>
              <a:ext uri="{FF2B5EF4-FFF2-40B4-BE49-F238E27FC236}">
                <a16:creationId xmlns:a16="http://schemas.microsoft.com/office/drawing/2014/main" id="{A9DD125F-CFF1-4547-A589-1CE0FB62F2E8}"/>
              </a:ext>
            </a:extLst>
          </p:cNvPr>
          <p:cNvSpPr txBox="1">
            <a:spLocks/>
          </p:cNvSpPr>
          <p:nvPr/>
        </p:nvSpPr>
        <p:spPr>
          <a:xfrm>
            <a:off x="459873"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Lesson Objectives</a:t>
            </a:r>
            <a:endParaRPr lang="en-US">
              <a:solidFill>
                <a:srgbClr val="0070C0"/>
              </a:solidFill>
            </a:endParaRPr>
          </a:p>
        </p:txBody>
      </p:sp>
    </p:spTree>
    <p:extLst>
      <p:ext uri="{BB962C8B-B14F-4D97-AF65-F5344CB8AC3E}">
        <p14:creationId xmlns:p14="http://schemas.microsoft.com/office/powerpoint/2010/main" val="4153406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9438870" cy="329958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b="1">
                <a:solidFill>
                  <a:schemeClr val="tx1"/>
                </a:solidFill>
              </a:rPr>
              <a:t>Density</a:t>
            </a:r>
            <a:r>
              <a:rPr lang="en-US" sz="2800"/>
              <a:t> is a measure of the quantity of some physical property per unit of length, area, or volume. One example of density is population density, which is the measurement of population per unit of area. Population density is calculated for states, major cities, or other areas, based on data collected from the U.S. Census.</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a:solidFill>
                  <a:schemeClr val="tx1"/>
                </a:solidFill>
              </a:rPr>
              <a:t>Density Based on Area</a:t>
            </a:r>
          </a:p>
        </p:txBody>
      </p:sp>
    </p:spTree>
    <p:extLst>
      <p:ext uri="{BB962C8B-B14F-4D97-AF65-F5344CB8AC3E}">
        <p14:creationId xmlns:p14="http://schemas.microsoft.com/office/powerpoint/2010/main" val="3394559580"/>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16x9 2020 update" id="{5E47A058-0525-4FF8-ABFF-DAB3961E1CA4}" vid="{3779B88A-58AE-471A-9261-01943B1F04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ebb11a2-b469-44b8-8bf8-081d58bb6473" xsi:nil="true"/>
    <lcf76f155ced4ddcb4097134ff3c332f xmlns="9450ef5d-1a70-432a-a187-b784c13ee2c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66630E732CA44D970B0FD5490C9BA6" ma:contentTypeVersion="18" ma:contentTypeDescription="Create a new document." ma:contentTypeScope="" ma:versionID="90db7acf3981c1b8afc1ad983dca2cb0">
  <xsd:schema xmlns:xsd="http://www.w3.org/2001/XMLSchema" xmlns:xs="http://www.w3.org/2001/XMLSchema" xmlns:p="http://schemas.microsoft.com/office/2006/metadata/properties" xmlns:ns2="9450ef5d-1a70-432a-a187-b784c13ee2c7" xmlns:ns3="eebb11a2-b469-44b8-8bf8-081d58bb6473" targetNamespace="http://schemas.microsoft.com/office/2006/metadata/properties" ma:root="true" ma:fieldsID="43b234907c8b9389a0c1a05c706dc29a" ns2:_="" ns3:_="">
    <xsd:import namespace="9450ef5d-1a70-432a-a187-b784c13ee2c7"/>
    <xsd:import namespace="eebb11a2-b469-44b8-8bf8-081d58bb64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0ef5d-1a70-432a-a187-b784c13ee2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bb11a2-b469-44b8-8bf8-081d58bb64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3635cd-e542-46dd-a609-9988ad3410aa}" ma:internalName="TaxCatchAll" ma:showField="CatchAllData" ma:web="eebb11a2-b469-44b8-8bf8-081d58bb6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6AE51A-A488-44B8-9187-B895164930BC}">
  <ds:schemaRefs>
    <ds:schemaRef ds:uri="9450ef5d-1a70-432a-a187-b784c13ee2c7"/>
    <ds:schemaRef ds:uri="eebb11a2-b469-44b8-8bf8-081d58bb647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FF62ABB-C9BA-41FA-9984-E6AEDCD142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0ef5d-1a70-432a-a187-b784c13ee2c7"/>
    <ds:schemaRef ds:uri="eebb11a2-b469-44b8-8bf8-081d58bb6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A99CC7-BA7D-46AC-A039-8FB6799B69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1947</Words>
  <Application>Microsoft Office PowerPoint</Application>
  <PresentationFormat>Widescreen</PresentationFormat>
  <Paragraphs>187</Paragraphs>
  <Slides>32</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Cambria Math</vt:lpstr>
      <vt:lpstr>Proxima Nova</vt:lpstr>
      <vt:lpstr>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 PPT Template: User Notes Delete this slide from final presentation.</dc:title>
  <dc:creator>Grubelich, Rocio</dc:creator>
  <cp:lastModifiedBy>Sobalvarro, Jaime A.</cp:lastModifiedBy>
  <cp:revision>4</cp:revision>
  <cp:lastPrinted>2018-08-01T21:17:27Z</cp:lastPrinted>
  <dcterms:created xsi:type="dcterms:W3CDTF">2020-09-17T18:06:02Z</dcterms:created>
  <dcterms:modified xsi:type="dcterms:W3CDTF">2023-01-02T22:27:13Z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0x0101000266630E732CA44D970B0FD5490C9BA6</vt:lpwstr>
  </property>
</Properties>
</file>