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43"/>
  </p:notesMasterIdLst>
  <p:handoutMasterIdLst>
    <p:handoutMasterId r:id="rId44"/>
  </p:handoutMasterIdLst>
  <p:sldIdLst>
    <p:sldId id="362" r:id="rId6"/>
    <p:sldId id="443" r:id="rId7"/>
    <p:sldId id="475" r:id="rId8"/>
    <p:sldId id="368" r:id="rId9"/>
    <p:sldId id="377" r:id="rId10"/>
    <p:sldId id="304" r:id="rId11"/>
    <p:sldId id="305" r:id="rId12"/>
    <p:sldId id="444" r:id="rId13"/>
    <p:sldId id="307" r:id="rId14"/>
    <p:sldId id="471" r:id="rId15"/>
    <p:sldId id="445" r:id="rId16"/>
    <p:sldId id="446" r:id="rId17"/>
    <p:sldId id="448" r:id="rId18"/>
    <p:sldId id="476" r:id="rId19"/>
    <p:sldId id="449" r:id="rId20"/>
    <p:sldId id="451" r:id="rId21"/>
    <p:sldId id="450" r:id="rId22"/>
    <p:sldId id="472" r:id="rId23"/>
    <p:sldId id="477" r:id="rId24"/>
    <p:sldId id="454" r:id="rId25"/>
    <p:sldId id="455" r:id="rId26"/>
    <p:sldId id="474" r:id="rId27"/>
    <p:sldId id="456" r:id="rId28"/>
    <p:sldId id="478" r:id="rId29"/>
    <p:sldId id="458" r:id="rId30"/>
    <p:sldId id="460" r:id="rId31"/>
    <p:sldId id="461" r:id="rId32"/>
    <p:sldId id="482" r:id="rId33"/>
    <p:sldId id="463" r:id="rId34"/>
    <p:sldId id="462" r:id="rId35"/>
    <p:sldId id="465" r:id="rId36"/>
    <p:sldId id="479" r:id="rId37"/>
    <p:sldId id="440" r:id="rId38"/>
    <p:sldId id="468" r:id="rId39"/>
    <p:sldId id="470" r:id="rId40"/>
    <p:sldId id="480" r:id="rId41"/>
    <p:sldId id="481" r:id="rId42"/>
  </p:sldIdLst>
  <p:sldSz cx="12192000" cy="6858000"/>
  <p:notesSz cx="7010400" cy="9236075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27" userDrawn="1">
          <p15:clr>
            <a:srgbClr val="A4A3A4"/>
          </p15:clr>
        </p15:guide>
        <p15:guide id="2" orient="horz" pos="2999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430" userDrawn="1">
          <p15:clr>
            <a:srgbClr val="A4A3A4"/>
          </p15:clr>
        </p15:guide>
        <p15:guide id="8" orient="horz" pos="3120" userDrawn="1">
          <p15:clr>
            <a:srgbClr val="A4A3A4"/>
          </p15:clr>
        </p15:guide>
        <p15:guide id="9" pos="48" userDrawn="1">
          <p15:clr>
            <a:srgbClr val="A4A3A4"/>
          </p15:clr>
        </p15:guide>
        <p15:guide id="10" pos="710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66021C-E680-05DE-E3D2-006596088D92}" name="Oxley, Angela" initials="OA" userId="S::angela.oxley@mheducation.com::2701a8e4-ff8b-43b5-b1ab-b049b2cef046" providerId="AD"/>
  <p188:author id="{1FD2E366-6EDA-94BF-EA70-C8DC2EA16941}" name="S2, Vijaya" initials="SV" userId="S2, Vijaya" providerId="None"/>
  <p188:author id="{C433D3EE-49F3-8E60-D8D6-87ED04619419}" name="Nourse-Driscoll, Kailen" initials="NK" userId="S::kailen.nourse@mheducation.com::677d6fbd-8591-465c-8492-75451441fbb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Oxley, Angela" initials="OA" lastIdx="89" clrIdx="1">
    <p:extLst>
      <p:ext uri="{19B8F6BF-5375-455C-9EA6-DF929625EA0E}">
        <p15:presenceInfo xmlns:p15="http://schemas.microsoft.com/office/powerpoint/2012/main" userId="S::angela.oxley@mheducation.com::2701a8e4-ff8b-43b5-b1ab-b049b2cef046" providerId="AD"/>
      </p:ext>
    </p:extLst>
  </p:cmAuthor>
  <p:cmAuthor id="3" name="Crowl, Jennifer" initials="CJ" lastIdx="1" clrIdx="2">
    <p:extLst>
      <p:ext uri="{19B8F6BF-5375-455C-9EA6-DF929625EA0E}">
        <p15:presenceInfo xmlns:p15="http://schemas.microsoft.com/office/powerpoint/2012/main" userId="S::jennifer.crowl@mheducation.com::77259450-2fd8-46bb-9e27-f3a51ab93a25" providerId="AD"/>
      </p:ext>
    </p:extLst>
  </p:cmAuthor>
  <p:cmAuthor id="4" name="R2, Ranjithkumar" initials="RR" lastIdx="7" clrIdx="3">
    <p:extLst>
      <p:ext uri="{19B8F6BF-5375-455C-9EA6-DF929625EA0E}">
        <p15:presenceInfo xmlns:p15="http://schemas.microsoft.com/office/powerpoint/2012/main" userId="R2, Ranjithkumar" providerId="None"/>
      </p:ext>
    </p:extLst>
  </p:cmAuthor>
  <p:cmAuthor id="5" name="T, Karthika" initials="TK" lastIdx="14" clrIdx="4">
    <p:extLst>
      <p:ext uri="{19B8F6BF-5375-455C-9EA6-DF929625EA0E}">
        <p15:presenceInfo xmlns:p15="http://schemas.microsoft.com/office/powerpoint/2012/main" userId="T, Karthika" providerId="None"/>
      </p:ext>
    </p:extLst>
  </p:cmAuthor>
  <p:cmAuthor id="6" name="Nithiyanadhan Rajagopal" initials="NR" lastIdx="10" clrIdx="5">
    <p:extLst>
      <p:ext uri="{19B8F6BF-5375-455C-9EA6-DF929625EA0E}">
        <p15:presenceInfo xmlns:p15="http://schemas.microsoft.com/office/powerpoint/2012/main" userId="S::Nithiyanandhan.R@spi-global.com::7ab3c0d7-e1d9-4568-9b85-35969e8fd2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33175A"/>
    <a:srgbClr val="00A6B9"/>
    <a:srgbClr val="00C7C3"/>
    <a:srgbClr val="02F0DE"/>
    <a:srgbClr val="FFB600"/>
    <a:srgbClr val="33F0E1"/>
    <a:srgbClr val="01708C"/>
    <a:srgbClr val="692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D8982-D30B-42AC-9FE0-C028A808BCFB}" v="6" dt="2022-01-05T16:05:57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11" autoAdjust="0"/>
  </p:normalViewPr>
  <p:slideViewPr>
    <p:cSldViewPr snapToGrid="0">
      <p:cViewPr varScale="1">
        <p:scale>
          <a:sx n="45" d="100"/>
          <a:sy n="45" d="100"/>
        </p:scale>
        <p:origin x="1472" y="44"/>
      </p:cViewPr>
      <p:guideLst>
        <p:guide pos="1527"/>
        <p:guide orient="horz" pos="2999"/>
        <p:guide orient="horz" pos="384"/>
        <p:guide orient="horz" pos="2520"/>
        <p:guide orient="horz" pos="1080"/>
        <p:guide orient="horz" pos="1680"/>
        <p:guide orient="horz" pos="3430"/>
        <p:guide orient="horz" pos="3120"/>
        <p:guide pos="48"/>
        <p:guide pos="710"/>
        <p:guide pos="6480"/>
        <p:guide pos="2597"/>
        <p:guide pos="288"/>
        <p:guide orient="horz" pos="2160"/>
        <p:guide orient="horz" pos="216"/>
        <p:guide orient="horz" pos="936"/>
        <p:guide pos="4368"/>
        <p:guide pos="7296"/>
        <p:guide pos="3288"/>
        <p:guide pos="5904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18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22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3000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30000">
              <a:solidFill>
                <a:srgbClr val="FF0000"/>
              </a:solidFill>
            </a:endParaRPr>
          </a:p>
          <a:p>
            <a:endParaRPr lang="en-A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24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225800" algn="l"/>
              </a:tabLst>
            </a:pPr>
            <a:r>
              <a:rPr lang="en-US" sz="1200" i="1">
                <a:solidFill>
                  <a:srgbClr val="FF0000"/>
                </a:solidFill>
              </a:rPr>
              <a:t>PS</a:t>
            </a:r>
            <a:r>
              <a:rPr lang="en-US" sz="12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i="1">
                <a:solidFill>
                  <a:srgbClr val="FF0000"/>
                </a:solidFill>
              </a:rPr>
              <a:t>=</a:t>
            </a:r>
            <a:r>
              <a:rPr lang="en-US" sz="12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>
                <a:solidFill>
                  <a:srgbClr val="FF0000"/>
                </a:solidFill>
              </a:rPr>
              <a:t>7 ft         	 </a:t>
            </a:r>
            <a:br>
              <a:rPr lang="en-US" sz="1200">
                <a:solidFill>
                  <a:srgbClr val="FF0000"/>
                </a:solidFill>
              </a:rPr>
            </a:br>
            <a:r>
              <a:rPr lang="en-US" sz="1200" i="1">
                <a:solidFill>
                  <a:srgbClr val="FF0000"/>
                </a:solidFill>
              </a:rPr>
              <a:t>SQ</a:t>
            </a:r>
            <a:r>
              <a:rPr lang="en-US" sz="12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i="1">
                <a:solidFill>
                  <a:srgbClr val="FF0000"/>
                </a:solidFill>
              </a:rPr>
              <a:t>=</a:t>
            </a:r>
            <a:r>
              <a:rPr lang="en-US" sz="12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AS" sz="1200" i="0" u="none" strike="noStrike" baseline="0">
                <a:solidFill>
                  <a:srgbClr val="FF0000"/>
                </a:solidFill>
              </a:rPr>
              <a:t>7.125</a:t>
            </a:r>
            <a:r>
              <a:rPr lang="en-US" sz="1200" i="0" u="none" strike="noStrike" baseline="30000">
                <a:solidFill>
                  <a:srgbClr val="FF0000"/>
                </a:solidFill>
              </a:rPr>
              <a:t> </a:t>
            </a:r>
            <a:r>
              <a:rPr lang="en-US" sz="1200">
                <a:solidFill>
                  <a:srgbClr val="FF0000"/>
                </a:solidFill>
              </a:rPr>
              <a:t>ft</a:t>
            </a:r>
          </a:p>
          <a:p>
            <a:pPr defTabSz="854075"/>
            <a:r>
              <a:rPr lang="en-US" sz="1200" i="1" err="1">
                <a:solidFill>
                  <a:srgbClr val="FF0000"/>
                </a:solidFill>
              </a:rPr>
              <a:t>m</a:t>
            </a:r>
            <a:r>
              <a:rPr lang="en-US" sz="1200" err="1">
                <a:solidFill>
                  <a:srgbClr val="FF0000"/>
                </a:solidFill>
              </a:rPr>
              <a:t>∠</a:t>
            </a:r>
            <a:r>
              <a:rPr lang="en-US" sz="1200" i="1" err="1">
                <a:solidFill>
                  <a:srgbClr val="FF0000"/>
                </a:solidFill>
              </a:rPr>
              <a:t>QTR</a:t>
            </a:r>
            <a:r>
              <a:rPr lang="en-US" sz="12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i="1">
                <a:solidFill>
                  <a:srgbClr val="FF0000"/>
                </a:solidFill>
              </a:rPr>
              <a:t>=</a:t>
            </a:r>
            <a:r>
              <a:rPr lang="en-US" sz="12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>
                <a:solidFill>
                  <a:srgbClr val="FF0000"/>
                </a:solidFill>
              </a:rPr>
              <a:t>115°</a:t>
            </a:r>
            <a:r>
              <a:rPr lang="en-US" sz="1200" baseline="30000">
                <a:solidFill>
                  <a:srgbClr val="FF0000"/>
                </a:solidFill>
              </a:rPr>
              <a:t>		</a:t>
            </a:r>
            <a:br>
              <a:rPr lang="en-US" sz="1200" baseline="30000">
                <a:solidFill>
                  <a:srgbClr val="FF0000"/>
                </a:solidFill>
              </a:rPr>
            </a:br>
            <a:r>
              <a:rPr lang="en-US" sz="1200" i="1" err="1">
                <a:solidFill>
                  <a:srgbClr val="FF0000"/>
                </a:solidFill>
              </a:rPr>
              <a:t>m</a:t>
            </a:r>
            <a:r>
              <a:rPr lang="en-US" sz="1200" err="1">
                <a:solidFill>
                  <a:srgbClr val="FF0000"/>
                </a:solidFill>
              </a:rPr>
              <a:t>∠</a:t>
            </a:r>
            <a:r>
              <a:rPr lang="en-US" sz="1200" i="1" err="1">
                <a:solidFill>
                  <a:srgbClr val="FF0000"/>
                </a:solidFill>
              </a:rPr>
              <a:t>TQR</a:t>
            </a:r>
            <a:r>
              <a:rPr lang="en-US" sz="12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i="1">
                <a:solidFill>
                  <a:srgbClr val="FF0000"/>
                </a:solidFill>
              </a:rPr>
              <a:t>=</a:t>
            </a:r>
            <a:r>
              <a:rPr lang="en-US" sz="12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>
                <a:solidFill>
                  <a:srgbClr val="FF0000"/>
                </a:solidFill>
                <a:uFill>
                  <a:solidFill>
                    <a:schemeClr val="tx2"/>
                  </a:solidFill>
                </a:uFill>
              </a:rPr>
              <a:t>32.5°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3000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30000">
              <a:solidFill>
                <a:srgbClr val="FF0000"/>
              </a:solidFill>
            </a:endParaRPr>
          </a:p>
          <a:p>
            <a:endParaRPr lang="en-A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4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36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88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72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solidFill>
                  <a:srgbClr val="FF0000"/>
                </a:solidFill>
              </a:rPr>
              <a:t>MK</a:t>
            </a:r>
            <a:r>
              <a:rPr lang="en-US" sz="12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0" i="1">
                <a:solidFill>
                  <a:srgbClr val="FF0000"/>
                </a:solidFill>
              </a:rPr>
              <a:t>=</a:t>
            </a:r>
            <a:r>
              <a:rPr lang="en-US" sz="12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>
                <a:solidFill>
                  <a:srgbClr val="FF0000"/>
                </a:solidFill>
                <a:latin typeface="+mj-lt"/>
                <a:ea typeface="Cambria Math" panose="02040503050406030204" pitchFamily="18" charset="0"/>
              </a:rPr>
              <a:t>12.5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err="1">
                <a:solidFill>
                  <a:srgbClr val="FF0000"/>
                </a:solidFill>
              </a:rPr>
              <a:t>m</a:t>
            </a:r>
            <a:r>
              <a:rPr lang="en-US" sz="1200" err="1">
                <a:solidFill>
                  <a:srgbClr val="FF0000"/>
                </a:solidFill>
              </a:rPr>
              <a:t>∠</a:t>
            </a:r>
            <a:r>
              <a:rPr lang="en-US" sz="1200" i="1" err="1">
                <a:solidFill>
                  <a:srgbClr val="FF0000"/>
                </a:solidFill>
              </a:rPr>
              <a:t>JNK</a:t>
            </a:r>
            <a:r>
              <a:rPr lang="en-US" sz="12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0" i="1">
                <a:solidFill>
                  <a:srgbClr val="FF0000"/>
                </a:solidFill>
              </a:rPr>
              <a:t>=</a:t>
            </a:r>
            <a:r>
              <a:rPr lang="en-US" sz="12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>
                <a:solidFill>
                  <a:srgbClr val="FF0000"/>
                </a:solidFill>
              </a:rPr>
              <a:t>117°, </a:t>
            </a:r>
            <a:r>
              <a:rPr lang="en-US" sz="1200" i="1" err="1">
                <a:solidFill>
                  <a:srgbClr val="FF0000"/>
                </a:solidFill>
              </a:rPr>
              <a:t>m</a:t>
            </a:r>
            <a:r>
              <a:rPr lang="en-US" sz="1200" err="1">
                <a:solidFill>
                  <a:srgbClr val="FF0000"/>
                </a:solidFill>
              </a:rPr>
              <a:t>∠</a:t>
            </a:r>
            <a:r>
              <a:rPr lang="en-US" sz="1200" i="1" err="1">
                <a:solidFill>
                  <a:srgbClr val="FF0000"/>
                </a:solidFill>
              </a:rPr>
              <a:t>JNM</a:t>
            </a:r>
            <a:r>
              <a:rPr lang="en-US" sz="12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0" i="1">
                <a:solidFill>
                  <a:srgbClr val="FF0000"/>
                </a:solidFill>
              </a:rPr>
              <a:t>=</a:t>
            </a:r>
            <a:r>
              <a:rPr lang="en-US" sz="12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200">
                <a:solidFill>
                  <a:srgbClr val="FF0000"/>
                </a:solidFill>
              </a:rPr>
              <a:t>63°</a:t>
            </a:r>
            <a:endParaRPr lang="en-US" sz="1200">
              <a:solidFill>
                <a:srgbClr val="FF0000"/>
              </a:solidFill>
              <a:latin typeface="+mj-lt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69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S" sz="1200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S" sz="1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29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rgbClr val="FF0000"/>
                    </a:solidFill>
                  </a:rPr>
                  <a:t>3.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200" b="0" i="1" dirty="0" smtClean="0">
                            <a:solidFill>
                              <a:srgbClr val="FF0000"/>
                            </a:solidFill>
                          </a:rPr>
                          <m:t>RS</m:t>
                        </m:r>
                      </m:e>
                    </m:acc>
                  </m:oMath>
                </a14:m>
                <a:r>
                  <a:rPr lang="en-US" sz="1200" b="0" dirty="0">
                    <a:solidFill>
                      <a:srgbClr val="FF0000"/>
                    </a:solidFill>
                  </a:rPr>
                  <a:t> 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200" b="0" i="1" dirty="0" smtClean="0">
                            <a:solidFill>
                              <a:srgbClr val="FF0000"/>
                            </a:solidFill>
                          </a:rPr>
                          <m:t>QP</m:t>
                        </m:r>
                      </m:e>
                    </m:acc>
                  </m:oMath>
                </a14:m>
                <a:endParaRPr lang="en-US" sz="1200" b="0" kern="1200" dirty="0">
                  <a:solidFill>
                    <a:srgbClr val="FF0000"/>
                  </a:solidFill>
                </a:endParaRPr>
              </a:p>
              <a:p>
                <a:r>
                  <a:rPr lang="en-US" sz="1200" b="1" dirty="0">
                    <a:solidFill>
                      <a:srgbClr val="FF0000"/>
                    </a:solidFill>
                  </a:rPr>
                  <a:t>4. </a:t>
                </a:r>
                <a:r>
                  <a:rPr lang="en-US" sz="1200" b="0" dirty="0">
                    <a:solidFill>
                      <a:srgbClr val="FF0000"/>
                    </a:solidFill>
                  </a:rPr>
                  <a:t>∠</a:t>
                </a:r>
                <a:r>
                  <a:rPr lang="en-US" sz="1200" b="0" i="1" dirty="0">
                    <a:solidFill>
                      <a:srgbClr val="FF0000"/>
                    </a:solidFill>
                  </a:rPr>
                  <a:t>S </a:t>
                </a:r>
                <a:r>
                  <a:rPr lang="en-US" sz="1200" b="0" dirty="0">
                    <a:solidFill>
                      <a:srgbClr val="FF0000"/>
                    </a:solidFill>
                  </a:rPr>
                  <a:t>and</a:t>
                </a:r>
                <a:r>
                  <a:rPr lang="en-US" sz="1200" b="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1200" b="0" dirty="0">
                    <a:solidFill>
                      <a:srgbClr val="FF0000"/>
                    </a:solidFill>
                  </a:rPr>
                  <a:t>∠</a:t>
                </a:r>
                <a:r>
                  <a:rPr lang="en-US" sz="1200" b="0" i="1" dirty="0">
                    <a:solidFill>
                      <a:srgbClr val="FF0000"/>
                    </a:solidFill>
                  </a:rPr>
                  <a:t>P </a:t>
                </a:r>
                <a:r>
                  <a:rPr lang="en-US" sz="1200" b="0" dirty="0">
                    <a:solidFill>
                      <a:srgbClr val="FF0000"/>
                    </a:solidFill>
                  </a:rPr>
                  <a:t>are right angles</a:t>
                </a:r>
                <a:r>
                  <a:rPr lang="en-US" sz="1200" b="0" kern="1200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sz="1200" b="1" dirty="0">
                    <a:solidFill>
                      <a:srgbClr val="FF0000"/>
                    </a:solidFill>
                  </a:rPr>
                  <a:t>6. </a:t>
                </a:r>
                <a:r>
                  <a:rPr lang="en-US" sz="1200" b="0" dirty="0">
                    <a:solidFill>
                      <a:srgbClr val="FF0000"/>
                    </a:solidFill>
                  </a:rPr>
                  <a:t>△</a:t>
                </a:r>
                <a:r>
                  <a:rPr lang="en-US" sz="1200" b="0" i="1" dirty="0">
                    <a:solidFill>
                      <a:srgbClr val="FF0000"/>
                    </a:solidFill>
                  </a:rPr>
                  <a:t>RST</a:t>
                </a:r>
                <a:r>
                  <a:rPr lang="en-US" sz="1200" b="0" dirty="0">
                    <a:solidFill>
                      <a:srgbClr val="FF0000"/>
                    </a:solidFill>
                  </a:rPr>
                  <a:t> ≅ △</a:t>
                </a:r>
                <a:r>
                  <a:rPr lang="en-US" sz="1200" b="0" i="1" dirty="0">
                    <a:solidFill>
                      <a:srgbClr val="FF0000"/>
                    </a:solidFill>
                  </a:rPr>
                  <a:t>QPT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rgbClr val="FF0000"/>
                    </a:solidFill>
                  </a:rPr>
                  <a:t>7.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200" b="0" i="1" dirty="0" smtClean="0">
                            <a:solidFill>
                              <a:srgbClr val="FF0000"/>
                            </a:solidFill>
                          </a:rPr>
                          <m:t>QT</m:t>
                        </m:r>
                      </m:e>
                    </m:acc>
                  </m:oMath>
                </a14:m>
                <a:r>
                  <a:rPr lang="en-US" sz="1200" b="0" dirty="0">
                    <a:solidFill>
                      <a:srgbClr val="FF0000"/>
                    </a:solidFill>
                  </a:rPr>
                  <a:t> 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200" b="0" i="1" dirty="0" smtClean="0">
                            <a:solidFill>
                              <a:srgbClr val="FF0000"/>
                            </a:solidFill>
                          </a:rPr>
                          <m:t>RT</m:t>
                        </m:r>
                      </m:e>
                    </m:acc>
                  </m:oMath>
                </a14:m>
                <a:endParaRPr lang="en-AS" sz="1200" b="0" i="1" dirty="0"/>
              </a:p>
              <a:p>
                <a:endParaRPr lang="en-AS" sz="1200" b="1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AS" sz="1200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>
                    <a:solidFill>
                      <a:srgbClr val="FF0000"/>
                    </a:solidFill>
                  </a:rPr>
                  <a:t>3. 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</a:t>
                </a:r>
                <a:r>
                  <a:rPr lang="en-US" sz="1200" b="0" i="0" dirty="0">
                    <a:solidFill>
                      <a:srgbClr val="FF0000"/>
                    </a:solidFill>
                  </a:rPr>
                  <a:t>RS</a:t>
                </a:r>
                <a:r>
                  <a:rPr lang="en-US" sz="1200" b="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 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US" sz="1200" b="0">
                    <a:solidFill>
                      <a:srgbClr val="FF0000"/>
                    </a:solidFill>
                  </a:rPr>
                  <a:t> ≅ 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</a:t>
                </a:r>
                <a:r>
                  <a:rPr lang="en-US" sz="1200" b="0" i="0" dirty="0">
                    <a:solidFill>
                      <a:srgbClr val="FF0000"/>
                    </a:solidFill>
                  </a:rPr>
                  <a:t>QP</a:t>
                </a:r>
                <a:r>
                  <a:rPr lang="en-US" sz="1200" b="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 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endParaRPr lang="en-US" sz="1200" b="0" kern="1200">
                  <a:solidFill>
                    <a:srgbClr val="FF0000"/>
                  </a:solidFill>
                </a:endParaRPr>
              </a:p>
              <a:p>
                <a:r>
                  <a:rPr lang="en-US" sz="1200" b="1">
                    <a:solidFill>
                      <a:srgbClr val="FF0000"/>
                    </a:solidFill>
                  </a:rPr>
                  <a:t>4. </a:t>
                </a:r>
                <a:r>
                  <a:rPr lang="en-US" sz="1200" b="0">
                    <a:solidFill>
                      <a:srgbClr val="FF0000"/>
                    </a:solidFill>
                  </a:rPr>
                  <a:t>∠</a:t>
                </a:r>
                <a:r>
                  <a:rPr lang="en-US" sz="1200" b="0" i="1">
                    <a:solidFill>
                      <a:srgbClr val="FF0000"/>
                    </a:solidFill>
                  </a:rPr>
                  <a:t>S </a:t>
                </a:r>
                <a:r>
                  <a:rPr lang="en-US" sz="1200" b="0">
                    <a:solidFill>
                      <a:srgbClr val="FF0000"/>
                    </a:solidFill>
                  </a:rPr>
                  <a:t>and</a:t>
                </a:r>
                <a:r>
                  <a:rPr lang="en-US" sz="1200" b="0" i="1">
                    <a:solidFill>
                      <a:srgbClr val="FF0000"/>
                    </a:solidFill>
                  </a:rPr>
                  <a:t> </a:t>
                </a:r>
                <a:r>
                  <a:rPr lang="en-US" sz="1200" b="0">
                    <a:solidFill>
                      <a:srgbClr val="FF0000"/>
                    </a:solidFill>
                  </a:rPr>
                  <a:t>∠</a:t>
                </a:r>
                <a:r>
                  <a:rPr lang="en-US" sz="1200" b="0" i="1">
                    <a:solidFill>
                      <a:srgbClr val="FF0000"/>
                    </a:solidFill>
                  </a:rPr>
                  <a:t>P </a:t>
                </a:r>
                <a:r>
                  <a:rPr lang="en-US" sz="1200" b="0">
                    <a:solidFill>
                      <a:srgbClr val="FF0000"/>
                    </a:solidFill>
                  </a:rPr>
                  <a:t>are right angles</a:t>
                </a:r>
                <a:r>
                  <a:rPr lang="en-US" sz="1200" b="0" kern="120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sz="1200" b="1">
                    <a:solidFill>
                      <a:srgbClr val="FF0000"/>
                    </a:solidFill>
                  </a:rPr>
                  <a:t>6. </a:t>
                </a:r>
                <a:r>
                  <a:rPr lang="en-US" sz="1200" b="0">
                    <a:solidFill>
                      <a:srgbClr val="FF0000"/>
                    </a:solidFill>
                  </a:rPr>
                  <a:t>△</a:t>
                </a:r>
                <a:r>
                  <a:rPr lang="en-US" sz="1200" b="0" i="1">
                    <a:solidFill>
                      <a:srgbClr val="FF0000"/>
                    </a:solidFill>
                  </a:rPr>
                  <a:t>RST</a:t>
                </a:r>
                <a:r>
                  <a:rPr lang="en-US" sz="1200" b="0">
                    <a:solidFill>
                      <a:srgbClr val="FF0000"/>
                    </a:solidFill>
                  </a:rPr>
                  <a:t> ≅ △</a:t>
                </a:r>
                <a:r>
                  <a:rPr lang="en-US" sz="1200" b="0" i="1">
                    <a:solidFill>
                      <a:srgbClr val="FF0000"/>
                    </a:solidFill>
                  </a:rPr>
                  <a:t>QPT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>
                    <a:solidFill>
                      <a:srgbClr val="FF0000"/>
                    </a:solidFill>
                  </a:rPr>
                  <a:t>7. 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</a:t>
                </a:r>
                <a:r>
                  <a:rPr lang="en-US" sz="1200" b="0" i="0" dirty="0">
                    <a:solidFill>
                      <a:srgbClr val="FF0000"/>
                    </a:solidFill>
                  </a:rPr>
                  <a:t>QT</a:t>
                </a:r>
                <a:r>
                  <a:rPr lang="en-US" sz="1200" b="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 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US" sz="1200" b="0">
                    <a:solidFill>
                      <a:srgbClr val="FF0000"/>
                    </a:solidFill>
                  </a:rPr>
                  <a:t> ≅ 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</a:t>
                </a:r>
                <a:r>
                  <a:rPr lang="en-US" sz="1200" b="0" i="0" dirty="0">
                    <a:solidFill>
                      <a:srgbClr val="FF0000"/>
                    </a:solidFill>
                  </a:rPr>
                  <a:t>RT</a:t>
                </a:r>
                <a:r>
                  <a:rPr lang="en-US" sz="1200" b="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 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endParaRPr lang="en-AS" sz="1200" b="0" i="1"/>
              </a:p>
              <a:p>
                <a:endParaRPr lang="en-AS" sz="1200" b="1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AS" sz="1200" b="1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61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7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79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00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54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4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9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A</a:t>
            </a:r>
            <a:endParaRPr lang="en-A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24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>
                <a:solidFill>
                  <a:srgbClr val="EE2126"/>
                </a:solidFill>
                <a:latin typeface="+mj-lt"/>
              </a:rPr>
              <a:t>	</a:t>
            </a:r>
          </a:p>
          <a:p>
            <a:endParaRPr lang="en-A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58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43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(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r </a:t>
                </a:r>
                <a14:m>
                  <m:oMath xmlns:m="http://schemas.openxmlformats.org/officeDocument/2006/math">
                    <m:r>
                      <a:rPr lang="en-US" sz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t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,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s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); The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x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-coordinate of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C 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would be the sum of the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x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-coordinates of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A 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and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B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, and the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y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-coordinate of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C 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would be the same as the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y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-coordinate of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B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.	</a:t>
                </a:r>
              </a:p>
              <a:p>
                <a:endParaRPr lang="en-A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(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r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t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,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s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); The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x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-coordinate of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C 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would be the sum of the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x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-coordinates of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A 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and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B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, and the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y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-coordinate of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C 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would be the same as the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y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-coordinate of </a:t>
                </a:r>
                <a:r>
                  <a:rPr lang="en-US" sz="1200" b="0" i="1" u="none" strike="noStrike" baseline="0">
                    <a:solidFill>
                      <a:srgbClr val="EE2126"/>
                    </a:solidFill>
                    <a:latin typeface="+mj-lt"/>
                  </a:rPr>
                  <a:t>B</a:t>
                </a:r>
                <a:r>
                  <a:rPr lang="en-US" sz="1200" b="0" i="0" u="none" strike="noStrike" baseline="0">
                    <a:solidFill>
                      <a:srgbClr val="EE2126"/>
                    </a:solidFill>
                    <a:latin typeface="+mj-lt"/>
                  </a:rPr>
                  <a:t>.	</a:t>
                </a:r>
              </a:p>
              <a:p>
                <a:endParaRPr lang="en-A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20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FF0000"/>
                </a:solidFill>
              </a:rPr>
              <a:t>(</a:t>
            </a:r>
            <a:r>
              <a:rPr lang="en-US" sz="1200" i="1">
                <a:solidFill>
                  <a:srgbClr val="FF0000"/>
                </a:solidFill>
              </a:rPr>
              <a:t>s, r</a:t>
            </a:r>
            <a:r>
              <a:rPr lang="en-US" sz="1200">
                <a:solidFill>
                  <a:srgbClr val="FF0000"/>
                </a:solidFill>
              </a:rPr>
              <a:t>); The </a:t>
            </a:r>
            <a:r>
              <a:rPr lang="en-US" sz="1200" i="1">
                <a:solidFill>
                  <a:srgbClr val="FF0000"/>
                </a:solidFill>
              </a:rPr>
              <a:t>x</a:t>
            </a:r>
            <a:r>
              <a:rPr lang="en-US" sz="1200">
                <a:solidFill>
                  <a:srgbClr val="FF0000"/>
                </a:solidFill>
              </a:rPr>
              <a:t>-coordinate of </a:t>
            </a:r>
            <a:r>
              <a:rPr lang="en-US" sz="1200" i="1">
                <a:solidFill>
                  <a:srgbClr val="FF0000"/>
                </a:solidFill>
              </a:rPr>
              <a:t>C </a:t>
            </a:r>
            <a:r>
              <a:rPr lang="en-US" sz="1200">
                <a:solidFill>
                  <a:srgbClr val="FF0000"/>
                </a:solidFill>
              </a:rPr>
              <a:t>would be the same as the </a:t>
            </a:r>
            <a:r>
              <a:rPr lang="en-US" sz="1200" i="1">
                <a:solidFill>
                  <a:srgbClr val="FF0000"/>
                </a:solidFill>
              </a:rPr>
              <a:t>x</a:t>
            </a:r>
            <a:r>
              <a:rPr lang="en-US" sz="1200">
                <a:solidFill>
                  <a:srgbClr val="FF0000"/>
                </a:solidFill>
              </a:rPr>
              <a:t>-coordinate of </a:t>
            </a:r>
            <a:r>
              <a:rPr lang="en-US" sz="1200" i="1">
                <a:solidFill>
                  <a:srgbClr val="FF0000"/>
                </a:solidFill>
              </a:rPr>
              <a:t>B</a:t>
            </a:r>
            <a:r>
              <a:rPr lang="en-US" sz="1200">
                <a:solidFill>
                  <a:srgbClr val="FF0000"/>
                </a:solidFill>
              </a:rPr>
              <a:t>, and the </a:t>
            </a:r>
            <a:r>
              <a:rPr lang="en-US" sz="1200" i="1">
                <a:solidFill>
                  <a:srgbClr val="FF0000"/>
                </a:solidFill>
              </a:rPr>
              <a:t>y</a:t>
            </a:r>
            <a:r>
              <a:rPr lang="en-US" sz="1200">
                <a:solidFill>
                  <a:srgbClr val="FF0000"/>
                </a:solidFill>
              </a:rPr>
              <a:t>-coordinate of </a:t>
            </a:r>
            <a:r>
              <a:rPr lang="en-US" sz="1200" i="1">
                <a:solidFill>
                  <a:srgbClr val="FF0000"/>
                </a:solidFill>
              </a:rPr>
              <a:t>C </a:t>
            </a:r>
            <a:r>
              <a:rPr lang="en-US" sz="1200">
                <a:solidFill>
                  <a:srgbClr val="FF0000"/>
                </a:solidFill>
              </a:rPr>
              <a:t>would be the same as the </a:t>
            </a:r>
            <a:r>
              <a:rPr lang="en-US" sz="1200" i="1">
                <a:solidFill>
                  <a:srgbClr val="FF0000"/>
                </a:solidFill>
              </a:rPr>
              <a:t>y</a:t>
            </a:r>
            <a:r>
              <a:rPr lang="en-US" sz="1200">
                <a:solidFill>
                  <a:srgbClr val="FF0000"/>
                </a:solidFill>
              </a:rPr>
              <a:t>-coordinate of </a:t>
            </a:r>
            <a:r>
              <a:rPr lang="en-US" sz="1200" i="1">
                <a:solidFill>
                  <a:srgbClr val="FF0000"/>
                </a:solidFill>
              </a:rPr>
              <a:t>A</a:t>
            </a:r>
            <a:r>
              <a:rPr lang="en-US" sz="1200">
                <a:solidFill>
                  <a:srgbClr val="FF0000"/>
                </a:solidFill>
              </a:rPr>
              <a:t>.	</a:t>
            </a:r>
          </a:p>
          <a:p>
            <a:endParaRPr lang="en-A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9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>
                <a:solidFill>
                  <a:srgbClr val="FF0000"/>
                </a:solidFill>
              </a:rPr>
              <a:t>15</a:t>
            </a:r>
          </a:p>
          <a:p>
            <a:r>
              <a:rPr lang="en-US" sz="1200" b="0">
                <a:solidFill>
                  <a:srgbClr val="FF0000"/>
                </a:solidFill>
              </a:rPr>
              <a:t>109°</a:t>
            </a:r>
          </a:p>
          <a:p>
            <a:r>
              <a:rPr lang="en-US" sz="1200" b="0">
                <a:solidFill>
                  <a:srgbClr val="FF0000"/>
                </a:solidFill>
              </a:rPr>
              <a:t>109°</a:t>
            </a:r>
          </a:p>
          <a:p>
            <a:r>
              <a:rPr lang="en-US" sz="1200" b="0">
                <a:solidFill>
                  <a:srgbClr val="FF0000"/>
                </a:solidFill>
              </a:rPr>
              <a:t>21</a:t>
            </a:r>
          </a:p>
          <a:p>
            <a:r>
              <a:rPr lang="en-US" sz="1200" b="0">
                <a:solidFill>
                  <a:srgbClr val="FF0000"/>
                </a:solidFill>
              </a:rPr>
              <a:t>71°</a:t>
            </a:r>
            <a:endParaRPr lang="en-IN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6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15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89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89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94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7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B334E2-3109-4F0A-AE93-0111A88FC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Rectangles</a:t>
            </a:r>
            <a:endParaRPr lang="en-US" sz="9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BE69C5-EE8B-4B69-BE80-209BF1C6CC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 b="1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Rectangles </a:t>
            </a:r>
            <a:endParaRPr lang="en-US" sz="3600" b="1">
              <a:solidFill>
                <a:srgbClr val="331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7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Properties of Rectangles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09D73C6-5F7E-4C5C-BCF6-43554B6C3B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4379670"/>
                  </p:ext>
                </p:extLst>
              </p:nvPr>
            </p:nvGraphicFramePr>
            <p:xfrm>
              <a:off x="459871" y="1790688"/>
              <a:ext cx="11588694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1300">
                      <a:extLst>
                        <a:ext uri="{9D8B030D-6E8A-4147-A177-3AD203B41FA5}">
                          <a16:colId xmlns:a16="http://schemas.microsoft.com/office/drawing/2014/main" val="1426375454"/>
                        </a:ext>
                      </a:extLst>
                    </a:gridCol>
                    <a:gridCol w="9207394">
                      <a:extLst>
                        <a:ext uri="{9D8B030D-6E8A-4147-A177-3AD203B41FA5}">
                          <a16:colId xmlns:a16="http://schemas.microsoft.com/office/drawing/2014/main" val="266762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𝐹𝐶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𝐵𝐷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800" b="0" i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endParaRPr lang="en-US" sz="2800" b="0" i="1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a ▱ is a rectangle,</a:t>
                          </a:r>
                        </a:p>
                        <a:p>
                          <a:r>
                            <a:rPr lang="en-US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diag. are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u="none" strike="noStrike" kern="1200" baseline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≅</m:t>
                              </m:r>
                            </m:oMath>
                          </a14:m>
                          <a:r>
                            <a:rPr lang="en-US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en-US" sz="280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0548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0" i="1">
                              <a:solidFill>
                                <a:schemeClr val="tx2"/>
                              </a:solidFill>
                            </a:rPr>
                            <a:t>FC</a:t>
                          </a:r>
                          <a:r>
                            <a:rPr lang="en-US" sz="2800" b="0" i="1" baseline="0">
                              <a:solidFill>
                                <a:schemeClr val="tx2"/>
                              </a:solidFill>
                            </a:rPr>
                            <a:t> = </a:t>
                          </a:r>
                          <a:r>
                            <a:rPr lang="en-US" sz="2800" b="0" i="1">
                              <a:solidFill>
                                <a:schemeClr val="tx2"/>
                              </a:solidFill>
                            </a:rPr>
                            <a:t>BD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Definition of congruence</a:t>
                          </a:r>
                          <a:endParaRPr lang="en-US" sz="280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93558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0" i="1">
                              <a:solidFill>
                                <a:schemeClr val="tx2"/>
                              </a:solidFill>
                            </a:rPr>
                            <a:t>BD =</a:t>
                          </a:r>
                          <a:r>
                            <a:rPr lang="en-US" sz="2800" b="0" i="0">
                              <a:solidFill>
                                <a:schemeClr val="tx2"/>
                              </a:solidFill>
                            </a:rPr>
                            <a:t> 106.5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Substitute.</a:t>
                          </a:r>
                          <a:endParaRPr lang="en-US" sz="280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4364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0479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09D73C6-5F7E-4C5C-BCF6-43554B6C3B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4379670"/>
                  </p:ext>
                </p:extLst>
              </p:nvPr>
            </p:nvGraphicFramePr>
            <p:xfrm>
              <a:off x="459871" y="1790688"/>
              <a:ext cx="11588694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1300">
                      <a:extLst>
                        <a:ext uri="{9D8B030D-6E8A-4147-A177-3AD203B41FA5}">
                          <a16:colId xmlns:a16="http://schemas.microsoft.com/office/drawing/2014/main" val="1426375454"/>
                        </a:ext>
                      </a:extLst>
                    </a:gridCol>
                    <a:gridCol w="9207394">
                      <a:extLst>
                        <a:ext uri="{9D8B030D-6E8A-4147-A177-3AD203B41FA5}">
                          <a16:colId xmlns:a16="http://schemas.microsoft.com/office/drawing/2014/main" val="2667627927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6452" r="-386445" b="-16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5877" t="-6452" b="-1651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54824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0" i="1">
                              <a:solidFill>
                                <a:schemeClr val="tx2"/>
                              </a:solidFill>
                            </a:rPr>
                            <a:t>FC</a:t>
                          </a:r>
                          <a:r>
                            <a:rPr lang="en-US" sz="2800" b="0" i="1" baseline="0">
                              <a:solidFill>
                                <a:schemeClr val="tx2"/>
                              </a:solidFill>
                            </a:rPr>
                            <a:t> = </a:t>
                          </a:r>
                          <a:r>
                            <a:rPr lang="en-US" sz="2800" b="0" i="1">
                              <a:solidFill>
                                <a:schemeClr val="tx2"/>
                              </a:solidFill>
                            </a:rPr>
                            <a:t>BD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Definition of congruence</a:t>
                          </a:r>
                          <a:endParaRPr lang="en-US" sz="280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935586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0" i="1">
                              <a:solidFill>
                                <a:schemeClr val="tx2"/>
                              </a:solidFill>
                            </a:rPr>
                            <a:t>BD =</a:t>
                          </a:r>
                          <a:r>
                            <a:rPr lang="en-US" sz="2800" b="0" i="0">
                              <a:solidFill>
                                <a:schemeClr val="tx2"/>
                              </a:solidFill>
                            </a:rPr>
                            <a:t> 106.5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Substitute.</a:t>
                          </a:r>
                          <a:endParaRPr lang="en-US" sz="280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43640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endParaRPr lang="en-US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04796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DCC9B55-1494-43D6-8095-65561A3C4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79" y="1918216"/>
            <a:ext cx="3921731" cy="23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6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Properties of Rectangles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EA226B-2822-4A03-8BB0-4DBBFE3F365A}"/>
              </a:ext>
            </a:extLst>
          </p:cNvPr>
          <p:cNvSpPr txBox="1">
            <a:spLocks/>
          </p:cNvSpPr>
          <p:nvPr/>
        </p:nvSpPr>
        <p:spPr>
          <a:xfrm>
            <a:off x="459873" y="1780269"/>
            <a:ext cx="9859784" cy="2545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A6B9"/>
                </a:solidFill>
              </a:rPr>
              <a:t>Think About It!</a:t>
            </a:r>
            <a:endParaRPr lang="en-US" sz="2800" b="1" dirty="0">
              <a:solidFill>
                <a:srgbClr val="00A6B9"/>
              </a:solidFill>
              <a:latin typeface="+mj-lt"/>
            </a:endParaRPr>
          </a:p>
          <a:p>
            <a:r>
              <a:rPr lang="en-US" sz="2800" dirty="0"/>
              <a:t>What does point </a:t>
            </a:r>
            <a:r>
              <a:rPr lang="en-US" sz="2800" i="1" dirty="0"/>
              <a:t>G</a:t>
            </a:r>
            <a:r>
              <a:rPr lang="en-US" sz="2800" dirty="0"/>
              <a:t> represent in the context of the problem?</a:t>
            </a:r>
          </a:p>
        </p:txBody>
      </p:sp>
    </p:spTree>
    <p:extLst>
      <p:ext uri="{BB962C8B-B14F-4D97-AF65-F5344CB8AC3E}">
        <p14:creationId xmlns:p14="http://schemas.microsoft.com/office/powerpoint/2010/main" val="48179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Properties of Rectangles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58F0C7-1BEA-4CB7-8E39-C697FA57AEAF}"/>
              </a:ext>
            </a:extLst>
          </p:cNvPr>
          <p:cNvSpPr txBox="1">
            <a:spLocks/>
          </p:cNvSpPr>
          <p:nvPr/>
        </p:nvSpPr>
        <p:spPr>
          <a:xfrm>
            <a:off x="459871" y="1999816"/>
            <a:ext cx="10961439" cy="9278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Because </a:t>
            </a:r>
            <a:r>
              <a:rPr lang="en-US" sz="2800" i="1"/>
              <a:t>BCDF</a:t>
            </a:r>
            <a:r>
              <a:rPr lang="en-US" sz="2800"/>
              <a:t> is a rectangle, it is a parallelogram. The diagonals of a parallelogram bisect each other, so </a:t>
            </a:r>
            <a:r>
              <a:rPr lang="en-US" sz="2800" i="1"/>
              <a:t>DG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=</a:t>
            </a:r>
            <a:r>
              <a:rPr lang="en-US" sz="2800" i="1"/>
              <a:t> BG</a:t>
            </a:r>
            <a:r>
              <a:rPr lang="en-US" sz="280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6A49A0F-0207-45DD-9169-D76B785DC2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1993976"/>
                  </p:ext>
                </p:extLst>
              </p:nvPr>
            </p:nvGraphicFramePr>
            <p:xfrm>
              <a:off x="459871" y="3197990"/>
              <a:ext cx="10906334" cy="30472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92073">
                      <a:extLst>
                        <a:ext uri="{9D8B030D-6E8A-4147-A177-3AD203B41FA5}">
                          <a16:colId xmlns:a16="http://schemas.microsoft.com/office/drawing/2014/main" val="1426375454"/>
                        </a:ext>
                      </a:extLst>
                    </a:gridCol>
                    <a:gridCol w="5114261">
                      <a:extLst>
                        <a:ext uri="{9D8B030D-6E8A-4147-A177-3AD203B41FA5}">
                          <a16:colId xmlns:a16="http://schemas.microsoft.com/office/drawing/2014/main" val="266762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0" i="1">
                              <a:solidFill>
                                <a:schemeClr val="tx2"/>
                              </a:solidFill>
                            </a:rPr>
                            <a:t>DG + BG = BD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Segment Addition Postulate</a:t>
                          </a:r>
                          <a:endParaRPr lang="en-US" sz="280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0548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0" i="1">
                              <a:solidFill>
                                <a:schemeClr val="tx2"/>
                              </a:solidFill>
                            </a:rPr>
                            <a:t>DG + DG = BD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Substitute.</a:t>
                          </a:r>
                          <a:endParaRPr lang="en-US" sz="280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93558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723900" indent="0" algn="l" defTabSz="1069975"/>
                          <a:r>
                            <a:rPr lang="en-US" sz="2800" b="0" i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  <a:r>
                            <a:rPr lang="en-US" sz="2800" b="0" i="1">
                              <a:solidFill>
                                <a:schemeClr val="tx2"/>
                              </a:solidFill>
                            </a:rPr>
                            <a:t>DG = BD</a:t>
                          </a:r>
                          <a:endParaRPr lang="en-US" sz="2800" b="0" i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Simplify.</a:t>
                          </a:r>
                          <a:endParaRPr lang="en-US" sz="280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4364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896938" indent="0" algn="l" defTabSz="982663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𝐷𝐺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𝐵𝐷</m:t>
                                </m:r>
                              </m:oMath>
                            </m:oMathPara>
                          </a14:m>
                          <a:endParaRPr lang="en-US" sz="2800" i="1">
                            <a:solidFill>
                              <a:schemeClr val="tx2"/>
                            </a:solidFill>
                          </a:endParaRPr>
                        </a:p>
                        <a:p>
                          <a:pPr marL="896938" marR="0" lvl="0" indent="0" algn="l" defTabSz="98266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𝐷𝐺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(106.5)</m:t>
                              </m:r>
                            </m:oMath>
                          </a14:m>
                          <a:r>
                            <a:rPr lang="en-US" sz="2800" i="0">
                              <a:solidFill>
                                <a:schemeClr val="tx2"/>
                              </a:solidFill>
                            </a:rPr>
                            <a:t> or 53.25 ft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>
                              <a:solidFill>
                                <a:srgbClr val="0070C0"/>
                              </a:solidFill>
                            </a:rPr>
                            <a:t>Divide each side by 2.</a:t>
                          </a:r>
                          <a:br>
                            <a:rPr lang="en-US" sz="2800">
                              <a:solidFill>
                                <a:srgbClr val="0070C0"/>
                              </a:solidFill>
                            </a:rPr>
                          </a:br>
                          <a:endParaRPr lang="en-US" sz="2800">
                            <a:solidFill>
                              <a:srgbClr val="0070C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>
                              <a:solidFill>
                                <a:srgbClr val="0070C0"/>
                              </a:solidFill>
                            </a:rPr>
                            <a:t>Substitute and solve.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0479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6A49A0F-0207-45DD-9169-D76B785DC2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1993976"/>
                  </p:ext>
                </p:extLst>
              </p:nvPr>
            </p:nvGraphicFramePr>
            <p:xfrm>
              <a:off x="459871" y="3197990"/>
              <a:ext cx="10906334" cy="30472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92073">
                      <a:extLst>
                        <a:ext uri="{9D8B030D-6E8A-4147-A177-3AD203B41FA5}">
                          <a16:colId xmlns:a16="http://schemas.microsoft.com/office/drawing/2014/main" val="1426375454"/>
                        </a:ext>
                      </a:extLst>
                    </a:gridCol>
                    <a:gridCol w="5114261">
                      <a:extLst>
                        <a:ext uri="{9D8B030D-6E8A-4147-A177-3AD203B41FA5}">
                          <a16:colId xmlns:a16="http://schemas.microsoft.com/office/drawing/2014/main" val="266762792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0" i="1">
                              <a:solidFill>
                                <a:schemeClr val="tx2"/>
                              </a:solidFill>
                            </a:rPr>
                            <a:t>DG + BG = BD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Segment Addition Postulate</a:t>
                          </a:r>
                          <a:endParaRPr lang="en-US" sz="280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054824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0" i="1">
                              <a:solidFill>
                                <a:schemeClr val="tx2"/>
                              </a:solidFill>
                            </a:rPr>
                            <a:t>DG + DG = BD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Substitute.</a:t>
                          </a:r>
                          <a:endParaRPr lang="en-US" sz="280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935586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723900" indent="0" algn="l" defTabSz="1069975"/>
                          <a:r>
                            <a:rPr lang="en-US" sz="2800" b="0" i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  <a:r>
                            <a:rPr lang="en-US" sz="2800" b="0" i="1">
                              <a:solidFill>
                                <a:schemeClr val="tx2"/>
                              </a:solidFill>
                            </a:rPr>
                            <a:t>DG = BD</a:t>
                          </a:r>
                          <a:endParaRPr lang="en-US" sz="2800" b="0" i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Simplify.</a:t>
                          </a:r>
                          <a:endParaRPr lang="en-US" sz="280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436406"/>
                      </a:ext>
                    </a:extLst>
                  </a:tr>
                  <a:tr h="14927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8571" r="-88223" b="-4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>
                              <a:solidFill>
                                <a:srgbClr val="0070C0"/>
                              </a:solidFill>
                            </a:rPr>
                            <a:t>Divide each side by 2.</a:t>
                          </a:r>
                          <a:br>
                            <a:rPr lang="en-US" sz="2800">
                              <a:solidFill>
                                <a:srgbClr val="0070C0"/>
                              </a:solidFill>
                            </a:rPr>
                          </a:br>
                          <a:endParaRPr lang="en-US" sz="2800">
                            <a:solidFill>
                              <a:srgbClr val="0070C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>
                              <a:solidFill>
                                <a:srgbClr val="0070C0"/>
                              </a:solidFill>
                            </a:rPr>
                            <a:t>Substitute and solve.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0479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9833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Properties of Rectangles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D73942E-2EC0-4FDD-B5A1-FE31A40445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1" y="1413221"/>
                <a:ext cx="7101513" cy="492378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</a:rPr>
                  <a:t>Check</a:t>
                </a:r>
                <a:endParaRPr lang="en-US" sz="2800" dirty="0"/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FRAMING</a:t>
                </a:r>
                <a:r>
                  <a:rPr lang="en-US" sz="2800" dirty="0"/>
                  <a:t> Jay is framing a barn door with an X-brace as shown. Given ▭</a:t>
                </a:r>
                <a:r>
                  <a:rPr lang="en-US" sz="2800" i="1" dirty="0"/>
                  <a:t>PQRS</a:t>
                </a:r>
                <a:r>
                  <a:rPr lang="en-US" sz="2800" dirty="0"/>
                  <a:t>,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800" dirty="0"/>
                  <a:t> feet, </a:t>
                </a:r>
                <a:r>
                  <a:rPr lang="en-US" sz="2800" i="1" dirty="0"/>
                  <a:t>QR = </a:t>
                </a:r>
                <a:r>
                  <a:rPr lang="en-US" sz="2800" dirty="0"/>
                  <a:t>7 feet, and </a:t>
                </a:r>
                <a:br>
                  <a:rPr lang="en-US" sz="2800" dirty="0"/>
                </a:br>
                <a:r>
                  <a:rPr lang="en-US" sz="2800" i="1" dirty="0" err="1"/>
                  <a:t>m</a:t>
                </a:r>
                <a:r>
                  <a:rPr lang="en-US" sz="2800" dirty="0" err="1"/>
                  <a:t>∠</a:t>
                </a:r>
                <a:r>
                  <a:rPr lang="en-US" sz="2800" i="1" dirty="0" err="1"/>
                  <a:t>RTS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i="1" dirty="0"/>
                  <a:t>= </a:t>
                </a:r>
                <a:r>
                  <a:rPr lang="en-US" sz="2800" dirty="0"/>
                  <a:t>65°, find </a:t>
                </a:r>
                <a:r>
                  <a:rPr lang="en-US" sz="2800" i="1" dirty="0"/>
                  <a:t>PS</a:t>
                </a:r>
                <a:r>
                  <a:rPr lang="en-US" sz="2800" dirty="0"/>
                  <a:t>, </a:t>
                </a:r>
                <a:r>
                  <a:rPr lang="en-US" sz="2800" i="1" dirty="0"/>
                  <a:t>SQ</a:t>
                </a:r>
                <a:r>
                  <a:rPr lang="en-US" sz="2800" dirty="0"/>
                  <a:t>, </a:t>
                </a:r>
                <a:r>
                  <a:rPr lang="en-US" sz="2800" i="1" dirty="0" err="1"/>
                  <a:t>m</a:t>
                </a:r>
                <a:r>
                  <a:rPr lang="en-US" sz="2800" dirty="0" err="1"/>
                  <a:t>∠</a:t>
                </a:r>
                <a:r>
                  <a:rPr lang="en-US" sz="2800" i="1" dirty="0" err="1"/>
                  <a:t>QTR</a:t>
                </a:r>
                <a:r>
                  <a:rPr lang="en-US" sz="2800" dirty="0"/>
                  <a:t>, and </a:t>
                </a:r>
                <a:r>
                  <a:rPr lang="en-US" sz="2800" i="1" dirty="0" err="1"/>
                  <a:t>m</a:t>
                </a:r>
                <a:r>
                  <a:rPr lang="en-US" sz="2800" dirty="0" err="1"/>
                  <a:t>∠</a:t>
                </a:r>
                <a:r>
                  <a:rPr lang="en-US" sz="2800" i="1" dirty="0" err="1"/>
                  <a:t>TQR</a:t>
                </a:r>
                <a:r>
                  <a:rPr lang="en-US" sz="2800" dirty="0"/>
                  <a:t>. If a measure is not a whole number, write it as a decimal.</a:t>
                </a:r>
              </a:p>
              <a:p>
                <a:pPr defTabSz="854075"/>
                <a:r>
                  <a:rPr lang="en-US" sz="2800" u="sng" dirty="0"/>
                  <a:t>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D73942E-2EC0-4FDD-B5A1-FE31A4044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1" y="1413221"/>
                <a:ext cx="7101513" cy="4923784"/>
              </a:xfrm>
              <a:prstGeom prst="rect">
                <a:avLst/>
              </a:prstGeom>
              <a:blipFill>
                <a:blip r:embed="rId4"/>
                <a:stretch>
                  <a:fillRect l="-1717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006D27-D7EE-4976-906B-765630DA1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8" y="2096910"/>
            <a:ext cx="3648896" cy="39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5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Properties of Rectangles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D73942E-2EC0-4FDD-B5A1-FE31A40445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1" y="1413221"/>
                <a:ext cx="7101513" cy="492378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</a:rPr>
                  <a:t>Check</a:t>
                </a:r>
                <a:endParaRPr lang="en-US" sz="2800" dirty="0"/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FRAMING</a:t>
                </a:r>
                <a:r>
                  <a:rPr lang="en-US" sz="2800" dirty="0"/>
                  <a:t> Jay is framing a barn door with an X-brace as shown. Given ▭</a:t>
                </a:r>
                <a:r>
                  <a:rPr lang="en-US" sz="2800" i="1" dirty="0"/>
                  <a:t>PQRS</a:t>
                </a:r>
                <a:r>
                  <a:rPr lang="en-US" sz="2800" dirty="0"/>
                  <a:t>,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800" dirty="0"/>
                  <a:t> feet, </a:t>
                </a:r>
                <a:r>
                  <a:rPr lang="en-US" sz="2800" i="1" dirty="0"/>
                  <a:t>QR = </a:t>
                </a:r>
                <a:r>
                  <a:rPr lang="en-US" sz="2800" dirty="0"/>
                  <a:t>7 feet, and </a:t>
                </a:r>
                <a:br>
                  <a:rPr lang="en-US" sz="2800" dirty="0"/>
                </a:br>
                <a:r>
                  <a:rPr lang="en-US" sz="2800" i="1" dirty="0" err="1"/>
                  <a:t>m</a:t>
                </a:r>
                <a:r>
                  <a:rPr lang="en-US" sz="2800" dirty="0" err="1"/>
                  <a:t>∠</a:t>
                </a:r>
                <a:r>
                  <a:rPr lang="en-US" sz="2800" i="1" dirty="0" err="1"/>
                  <a:t>RTS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i="1" dirty="0"/>
                  <a:t>= </a:t>
                </a:r>
                <a:r>
                  <a:rPr lang="en-US" sz="2800" dirty="0"/>
                  <a:t>65°, find </a:t>
                </a:r>
                <a:r>
                  <a:rPr lang="en-US" sz="2800" i="1" dirty="0"/>
                  <a:t>PS</a:t>
                </a:r>
                <a:r>
                  <a:rPr lang="en-US" sz="2800" dirty="0"/>
                  <a:t>, </a:t>
                </a:r>
                <a:r>
                  <a:rPr lang="en-US" sz="2800" i="1" dirty="0"/>
                  <a:t>SQ</a:t>
                </a:r>
                <a:r>
                  <a:rPr lang="en-US" sz="2800" dirty="0"/>
                  <a:t>, </a:t>
                </a:r>
                <a:r>
                  <a:rPr lang="en-US" sz="2800" i="1" dirty="0" err="1"/>
                  <a:t>m</a:t>
                </a:r>
                <a:r>
                  <a:rPr lang="en-US" sz="2800" dirty="0" err="1"/>
                  <a:t>∠</a:t>
                </a:r>
                <a:r>
                  <a:rPr lang="en-US" sz="2800" i="1" dirty="0" err="1"/>
                  <a:t>QTR</a:t>
                </a:r>
                <a:r>
                  <a:rPr lang="en-US" sz="2800" dirty="0"/>
                  <a:t>, and </a:t>
                </a:r>
                <a:r>
                  <a:rPr lang="en-US" sz="2800" i="1" dirty="0" err="1"/>
                  <a:t>m</a:t>
                </a:r>
                <a:r>
                  <a:rPr lang="en-US" sz="2800" dirty="0" err="1"/>
                  <a:t>∠</a:t>
                </a:r>
                <a:r>
                  <a:rPr lang="en-US" sz="2800" i="1" dirty="0" err="1"/>
                  <a:t>TQR</a:t>
                </a:r>
                <a:r>
                  <a:rPr lang="en-US" sz="2800" dirty="0"/>
                  <a:t>. If a measure is not a whole number, write it as a decimal.</a:t>
                </a:r>
              </a:p>
              <a:p>
                <a:pPr>
                  <a:tabLst>
                    <a:tab pos="3225800" algn="l"/>
                  </a:tabLst>
                </a:pPr>
                <a:r>
                  <a:rPr lang="en-US" sz="2800" i="1" dirty="0">
                    <a:solidFill>
                      <a:srgbClr val="FF0000"/>
                    </a:solidFill>
                  </a:rPr>
                  <a:t>PS</a:t>
                </a:r>
                <a:r>
                  <a:rPr lang="en-US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=</a:t>
                </a:r>
                <a:r>
                  <a:rPr lang="en-US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>
                    <a:solidFill>
                      <a:srgbClr val="FF0000"/>
                    </a:solidFill>
                  </a:rPr>
                  <a:t>7 ft         	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SQ</a:t>
                </a:r>
                <a:r>
                  <a:rPr lang="en-US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=</a:t>
                </a:r>
                <a:r>
                  <a:rPr lang="en-US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AS" sz="2800" i="0" u="none" strike="noStrike" baseline="0" dirty="0">
                    <a:solidFill>
                      <a:srgbClr val="FF0000"/>
                    </a:solidFill>
                  </a:rPr>
                  <a:t>7.125</a:t>
                </a:r>
                <a:r>
                  <a:rPr lang="en-US" sz="2800" i="0" u="none" strike="noStrike" baseline="300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ft</a:t>
                </a:r>
              </a:p>
              <a:p>
                <a:pPr defTabSz="854075"/>
                <a:r>
                  <a:rPr lang="en-US" sz="2800" i="1" dirty="0" err="1">
                    <a:solidFill>
                      <a:srgbClr val="FF0000"/>
                    </a:solidFill>
                  </a:rPr>
                  <a:t>m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∠</a:t>
                </a:r>
                <a:r>
                  <a:rPr lang="en-US" sz="2800" i="1" dirty="0" err="1">
                    <a:solidFill>
                      <a:srgbClr val="FF0000"/>
                    </a:solidFill>
                  </a:rPr>
                  <a:t>QTR</a:t>
                </a:r>
                <a:r>
                  <a:rPr lang="en-US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=</a:t>
                </a:r>
                <a:r>
                  <a:rPr lang="en-US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>
                    <a:solidFill>
                      <a:srgbClr val="FF0000"/>
                    </a:solidFill>
                  </a:rPr>
                  <a:t>115°</a:t>
                </a:r>
                <a:r>
                  <a:rPr lang="en-US" sz="2800" baseline="30000" dirty="0">
                    <a:solidFill>
                      <a:srgbClr val="FF0000"/>
                    </a:solidFill>
                  </a:rPr>
                  <a:t>		</a:t>
                </a:r>
                <a:r>
                  <a:rPr lang="en-US" sz="2800" i="1" dirty="0" err="1">
                    <a:solidFill>
                      <a:srgbClr val="FF0000"/>
                    </a:solidFill>
                  </a:rPr>
                  <a:t>m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∠</a:t>
                </a:r>
                <a:r>
                  <a:rPr lang="en-US" sz="2800" i="1" dirty="0" err="1">
                    <a:solidFill>
                      <a:srgbClr val="FF0000"/>
                    </a:solidFill>
                  </a:rPr>
                  <a:t>TQR</a:t>
                </a:r>
                <a:r>
                  <a:rPr lang="en-US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=</a:t>
                </a:r>
                <a:r>
                  <a:rPr lang="en-US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>
                    <a:solidFill>
                      <a:srgbClr val="FF0000"/>
                    </a:solidFill>
                    <a:uFill>
                      <a:solidFill>
                        <a:schemeClr val="tx2"/>
                      </a:solidFill>
                    </a:uFill>
                  </a:rPr>
                  <a:t>32.5°</a:t>
                </a:r>
              </a:p>
              <a:p>
                <a:pPr defTabSz="854075"/>
                <a:r>
                  <a:rPr lang="en-US" sz="2800" u="sng" dirty="0"/>
                  <a:t>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D73942E-2EC0-4FDD-B5A1-FE31A4044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1" y="1413221"/>
                <a:ext cx="7101513" cy="4923784"/>
              </a:xfrm>
              <a:prstGeom prst="rect">
                <a:avLst/>
              </a:prstGeom>
              <a:blipFill>
                <a:blip r:embed="rId3"/>
                <a:stretch>
                  <a:fillRect l="-1717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C4EEFA-0AFC-4A7C-B58A-2DD2AA210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8" y="2096910"/>
            <a:ext cx="3648896" cy="39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6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Properties of Rectangles and Algebra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73942E-2EC0-4FDD-B5A1-FE31A4044517}"/>
              </a:ext>
            </a:extLst>
          </p:cNvPr>
          <p:cNvSpPr txBox="1">
            <a:spLocks/>
          </p:cNvSpPr>
          <p:nvPr/>
        </p:nvSpPr>
        <p:spPr>
          <a:xfrm>
            <a:off x="459872" y="1568498"/>
            <a:ext cx="7079616" cy="29912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Quadrilateral </a:t>
            </a:r>
            <a:r>
              <a:rPr lang="en-US" sz="2800" b="1" i="1" dirty="0">
                <a:solidFill>
                  <a:schemeClr val="tx1"/>
                </a:solidFill>
              </a:rPr>
              <a:t>ABCD</a:t>
            </a:r>
            <a:r>
              <a:rPr lang="en-US" sz="2800" b="1" dirty="0">
                <a:solidFill>
                  <a:schemeClr val="tx1"/>
                </a:solidFill>
              </a:rPr>
              <a:t> is a rectangle.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If </a:t>
            </a:r>
            <a:r>
              <a:rPr lang="en-US" sz="2800" b="1" i="1" dirty="0" err="1">
                <a:solidFill>
                  <a:schemeClr val="tx1"/>
                </a:solidFill>
              </a:rPr>
              <a:t>m</a:t>
            </a:r>
            <a:r>
              <a:rPr lang="en-US" sz="2800" b="1" dirty="0" err="1">
                <a:solidFill>
                  <a:schemeClr val="tx1"/>
                </a:solidFill>
              </a:rPr>
              <a:t>∠</a:t>
            </a:r>
            <a:r>
              <a:rPr lang="en-US" sz="2800" b="1" i="1" dirty="0" err="1">
                <a:solidFill>
                  <a:schemeClr val="tx1"/>
                </a:solidFill>
              </a:rPr>
              <a:t>BAC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1" dirty="0">
                <a:solidFill>
                  <a:schemeClr val="tx1"/>
                </a:solidFill>
              </a:rPr>
              <a:t>= </a:t>
            </a:r>
            <a:r>
              <a:rPr lang="en-US" sz="2800" b="1" dirty="0">
                <a:solidFill>
                  <a:schemeClr val="tx1"/>
                </a:solidFill>
              </a:rPr>
              <a:t>(3</a:t>
            </a:r>
            <a:r>
              <a:rPr lang="en-US" sz="2800" b="1" i="1" dirty="0">
                <a:solidFill>
                  <a:schemeClr val="tx1"/>
                </a:solidFill>
              </a:rPr>
              <a:t>x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1" dirty="0">
                <a:solidFill>
                  <a:schemeClr val="tx1"/>
                </a:solidFill>
              </a:rPr>
              <a:t>+ </a:t>
            </a:r>
            <a:r>
              <a:rPr lang="en-US" sz="2800" b="1" dirty="0">
                <a:solidFill>
                  <a:schemeClr val="tx1"/>
                </a:solidFill>
              </a:rPr>
              <a:t>3)° and</a:t>
            </a:r>
          </a:p>
          <a:p>
            <a:r>
              <a:rPr lang="en-US" sz="2800" b="1" i="1" dirty="0" err="1">
                <a:solidFill>
                  <a:schemeClr val="tx1"/>
                </a:solidFill>
              </a:rPr>
              <a:t>m</a:t>
            </a:r>
            <a:r>
              <a:rPr lang="en-US" sz="2800" b="1" dirty="0" err="1">
                <a:solidFill>
                  <a:schemeClr val="tx1"/>
                </a:solidFill>
              </a:rPr>
              <a:t>∠</a:t>
            </a:r>
            <a:r>
              <a:rPr lang="en-US" sz="2800" b="1" i="1" dirty="0" err="1">
                <a:solidFill>
                  <a:schemeClr val="tx1"/>
                </a:solidFill>
              </a:rPr>
              <a:t>ACB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1" dirty="0">
                <a:solidFill>
                  <a:schemeClr val="tx1"/>
                </a:solidFill>
              </a:rPr>
              <a:t>= </a:t>
            </a:r>
            <a:r>
              <a:rPr lang="en-US" sz="2800" b="1" dirty="0">
                <a:solidFill>
                  <a:schemeClr val="tx1"/>
                </a:solidFill>
              </a:rPr>
              <a:t>(5</a:t>
            </a:r>
            <a:r>
              <a:rPr lang="en-US" sz="2800" b="1" i="1" dirty="0">
                <a:solidFill>
                  <a:schemeClr val="tx1"/>
                </a:solidFill>
              </a:rPr>
              <a:t>x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chemeClr val="tx1"/>
                </a:solidFill>
              </a:rPr>
              <a:t>− 1)°, find the value of </a:t>
            </a:r>
            <a:r>
              <a:rPr lang="en-US" sz="2800" b="1" i="1" dirty="0">
                <a:solidFill>
                  <a:schemeClr val="tx1"/>
                </a:solidFill>
              </a:rPr>
              <a:t>x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r>
              <a:rPr lang="en-US" sz="2800" u="sng" dirty="0">
                <a:solidFill>
                  <a:schemeClr val="tx1"/>
                </a:solidFill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0F1EF-D77A-4231-BA90-DE6A7380D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48" y="1619075"/>
            <a:ext cx="3226080" cy="19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73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Properties of Rectangles and Algebra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73942E-2EC0-4FDD-B5A1-FE31A4044517}"/>
              </a:ext>
            </a:extLst>
          </p:cNvPr>
          <p:cNvSpPr txBox="1">
            <a:spLocks/>
          </p:cNvSpPr>
          <p:nvPr/>
        </p:nvSpPr>
        <p:spPr>
          <a:xfrm>
            <a:off x="459871" y="1568498"/>
            <a:ext cx="7610241" cy="18605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Because </a:t>
            </a:r>
            <a:r>
              <a:rPr lang="en-US" sz="2800" i="1"/>
              <a:t>ABCD</a:t>
            </a:r>
            <a:r>
              <a:rPr lang="en-US" sz="2800"/>
              <a:t> is a rectangle, it has four right angles. So, </a:t>
            </a:r>
            <a:r>
              <a:rPr lang="en-US" sz="2800" i="1" err="1"/>
              <a:t>m</a:t>
            </a:r>
            <a:r>
              <a:rPr lang="en-US" sz="2800" err="1"/>
              <a:t>∠</a:t>
            </a:r>
            <a:r>
              <a:rPr lang="en-US" sz="2800" i="1" err="1"/>
              <a:t>DCB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/>
              <a:t>=</a:t>
            </a:r>
            <a:r>
              <a:rPr lang="en-US" sz="2800"/>
              <a:t> 90°. Because a rectangle is a parallelogram, opposite sides are parallel. Alternate interior angles of parallel lines are congruent, so ∠</a:t>
            </a:r>
            <a:r>
              <a:rPr lang="en-US" sz="2800" i="1"/>
              <a:t>ACD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≅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∠</a:t>
            </a:r>
            <a:r>
              <a:rPr lang="en-US" sz="2800" i="1"/>
              <a:t>BAC</a:t>
            </a:r>
            <a:r>
              <a:rPr lang="en-US" sz="2800"/>
              <a:t>.</a:t>
            </a:r>
            <a:endParaRPr lang="en-US" sz="2800" u="sng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E66126-1620-4A3B-9BF1-D84E11E64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4302"/>
              </p:ext>
            </p:extLst>
          </p:nvPr>
        </p:nvGraphicFramePr>
        <p:xfrm>
          <a:off x="364177" y="4272278"/>
          <a:ext cx="10161237" cy="2366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6386">
                  <a:extLst>
                    <a:ext uri="{9D8B030D-6E8A-4147-A177-3AD203B41FA5}">
                      <a16:colId xmlns:a16="http://schemas.microsoft.com/office/drawing/2014/main" val="1426375454"/>
                    </a:ext>
                  </a:extLst>
                </a:gridCol>
                <a:gridCol w="4644851">
                  <a:extLst>
                    <a:ext uri="{9D8B030D-6E8A-4147-A177-3AD203B41FA5}">
                      <a16:colId xmlns:a16="http://schemas.microsoft.com/office/drawing/2014/main" val="2667627927"/>
                    </a:ext>
                  </a:extLst>
                </a:gridCol>
              </a:tblGrid>
              <a:tr h="445062">
                <a:tc>
                  <a:txBody>
                    <a:bodyPr/>
                    <a:lstStyle/>
                    <a:p>
                      <a:pPr marL="361950" indent="0" algn="l"/>
                      <a:r>
                        <a:rPr lang="en-US" sz="2800" b="0" i="1" err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i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∠</a:t>
                      </a:r>
                      <a:r>
                        <a:rPr lang="en-US" sz="2800" b="0" i="1" err="1">
                          <a:solidFill>
                            <a:schemeClr val="tx2"/>
                          </a:solidFill>
                        </a:rPr>
                        <a:t>ACD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 + </a:t>
                      </a:r>
                      <a:r>
                        <a:rPr lang="en-US" sz="2800" b="0" i="1" err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i="0" err="1">
                          <a:solidFill>
                            <a:schemeClr val="tx2"/>
                          </a:solidFill>
                        </a:rPr>
                        <a:t>∠</a:t>
                      </a:r>
                      <a:r>
                        <a:rPr lang="en-US" sz="2800" b="0" i="1" err="1">
                          <a:solidFill>
                            <a:schemeClr val="tx2"/>
                          </a:solidFill>
                        </a:rPr>
                        <a:t>ACB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 = 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</a:rPr>
                        <a:t>90°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Angle Addition Postulate</a:t>
                      </a:r>
                      <a:endParaRPr lang="en-US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548242"/>
                  </a:ext>
                </a:extLst>
              </a:tr>
              <a:tr h="445062">
                <a:tc>
                  <a:txBody>
                    <a:bodyPr/>
                    <a:lstStyle/>
                    <a:p>
                      <a:pPr marL="361950" indent="0" algn="l"/>
                      <a:r>
                        <a:rPr lang="en-US" sz="2800" b="0" i="1" err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i="0" err="1">
                          <a:solidFill>
                            <a:schemeClr val="tx2"/>
                          </a:solidFill>
                        </a:rPr>
                        <a:t>∠</a:t>
                      </a:r>
                      <a:r>
                        <a:rPr lang="en-US" sz="2800" b="0" i="1" err="1">
                          <a:solidFill>
                            <a:schemeClr val="tx2"/>
                          </a:solidFill>
                        </a:rPr>
                        <a:t>BAC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 + </a:t>
                      </a:r>
                      <a:r>
                        <a:rPr lang="en-US" sz="2800" b="0" i="1" err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i="0" err="1">
                          <a:solidFill>
                            <a:schemeClr val="tx2"/>
                          </a:solidFill>
                        </a:rPr>
                        <a:t>∠</a:t>
                      </a:r>
                      <a:r>
                        <a:rPr lang="en-US" sz="2800" b="0" i="1" err="1">
                          <a:solidFill>
                            <a:schemeClr val="tx2"/>
                          </a:solidFill>
                        </a:rPr>
                        <a:t>ACB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 = 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</a:rPr>
                        <a:t>90°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Substitution</a:t>
                      </a:r>
                      <a:endParaRPr lang="en-US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355860"/>
                  </a:ext>
                </a:extLst>
              </a:tr>
              <a:tr h="445062">
                <a:tc>
                  <a:txBody>
                    <a:bodyPr/>
                    <a:lstStyle/>
                    <a:p>
                      <a:pPr marL="85725" indent="0" algn="l" defTabSz="1069975"/>
                      <a:r>
                        <a:rPr lang="en-US" sz="2800" b="0" i="0">
                          <a:solidFill>
                            <a:schemeClr val="tx2"/>
                          </a:solidFill>
                        </a:rPr>
                        <a:t>(3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x +</a:t>
                      </a:r>
                      <a:r>
                        <a:rPr lang="en-US" sz="2800" b="0" i="1" baseline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</a:rPr>
                        <a:t>3)° + (5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x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</a:rPr>
                        <a:t> − 1)° = 90°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Substitution</a:t>
                      </a:r>
                      <a:endParaRPr lang="en-US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36406"/>
                  </a:ext>
                </a:extLst>
              </a:tr>
              <a:tr h="811585">
                <a:tc>
                  <a:txBody>
                    <a:bodyPr/>
                    <a:lstStyle/>
                    <a:p>
                      <a:pPr marL="173038" indent="2155825" algn="l" defTabSz="982663">
                        <a:tabLst>
                          <a:tab pos="2863850" algn="l"/>
                        </a:tabLst>
                      </a:pPr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        x = 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70C0"/>
                          </a:solidFill>
                        </a:rPr>
                        <a:t>Solve.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4796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50A3F30-2A9D-4446-A538-EDB98A029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48" y="1619075"/>
            <a:ext cx="3226080" cy="19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4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114A-1E64-4C4E-86BD-58F1059B21E1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Properties of Rectangles and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F177-B37B-4DB7-85CB-05000A239335}"/>
              </a:ext>
            </a:extLst>
          </p:cNvPr>
          <p:cNvSpPr txBox="1">
            <a:spLocks/>
          </p:cNvSpPr>
          <p:nvPr/>
        </p:nvSpPr>
        <p:spPr>
          <a:xfrm>
            <a:off x="459873" y="1780269"/>
            <a:ext cx="9943584" cy="2545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A6B9"/>
                </a:solidFill>
                <a:latin typeface="+mj-lt"/>
              </a:rPr>
              <a:t>Think About It!</a:t>
            </a:r>
          </a:p>
          <a:p>
            <a:r>
              <a:rPr lang="en-US" sz="2800"/>
              <a:t>There are four congruent right triangles formed by the diagonals of a rectangle. How many pairs of congruent triangles are there in all?</a:t>
            </a:r>
          </a:p>
        </p:txBody>
      </p:sp>
    </p:spTree>
    <p:extLst>
      <p:ext uri="{BB962C8B-B14F-4D97-AF65-F5344CB8AC3E}">
        <p14:creationId xmlns:p14="http://schemas.microsoft.com/office/powerpoint/2010/main" val="286293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114A-1E64-4C4E-86BD-58F1059B21E1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Properties of Rectangles and Algebra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132E9E-3D93-4462-BDD8-3109DAAEE848}"/>
              </a:ext>
            </a:extLst>
          </p:cNvPr>
          <p:cNvSpPr txBox="1">
            <a:spLocks/>
          </p:cNvSpPr>
          <p:nvPr/>
        </p:nvSpPr>
        <p:spPr>
          <a:xfrm>
            <a:off x="459872" y="1477108"/>
            <a:ext cx="7854787" cy="31984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Check</a:t>
            </a:r>
          </a:p>
          <a:p>
            <a:r>
              <a:rPr lang="pt-BR" sz="2800"/>
              <a:t>Quadrilateral </a:t>
            </a:r>
            <a:r>
              <a:rPr lang="pt-BR" sz="2800" i="1"/>
              <a:t>JKLM</a:t>
            </a:r>
            <a:r>
              <a:rPr lang="pt-BR" sz="2800"/>
              <a:t> is a rectangle.</a:t>
            </a:r>
          </a:p>
          <a:p>
            <a:r>
              <a:rPr lang="en-US" sz="2800" b="1">
                <a:solidFill>
                  <a:schemeClr val="tx1"/>
                </a:solidFill>
              </a:rPr>
              <a:t>Part A </a:t>
            </a:r>
          </a:p>
          <a:p>
            <a:r>
              <a:rPr lang="en-US" sz="2800"/>
              <a:t>If </a:t>
            </a:r>
            <a:r>
              <a:rPr lang="en-US" sz="2800" i="1"/>
              <a:t>MN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1">
                <a:solidFill>
                  <a:schemeClr val="tx2"/>
                </a:solidFill>
              </a:rPr>
              <a:t>=</a:t>
            </a:r>
            <a:r>
              <a:rPr lang="en-US" sz="2800"/>
              <a:t> 3</a:t>
            </a:r>
            <a:r>
              <a:rPr lang="en-US" sz="2800" i="1"/>
              <a:t>x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+ 1 and </a:t>
            </a:r>
            <a:r>
              <a:rPr lang="en-US" sz="2800" i="1"/>
              <a:t>JL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1">
                <a:solidFill>
                  <a:schemeClr val="tx2"/>
                </a:solidFill>
              </a:rPr>
              <a:t>=</a:t>
            </a:r>
            <a:r>
              <a:rPr lang="en-US" sz="2800"/>
              <a:t> 2</a:t>
            </a:r>
            <a:r>
              <a:rPr lang="en-US" sz="2800" i="1"/>
              <a:t>x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+ 9, find </a:t>
            </a:r>
            <a:r>
              <a:rPr lang="en-US" sz="2800" i="1"/>
              <a:t>MK</a:t>
            </a:r>
            <a:r>
              <a:rPr lang="en-US" sz="2800"/>
              <a:t>. Round to the nearest tenth if necessary.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6EA57-717E-467B-B40C-8927B940C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64" y="2137144"/>
            <a:ext cx="3162863" cy="187647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A49607-BF7E-4324-8F41-5AACAB0F1CF0}"/>
              </a:ext>
            </a:extLst>
          </p:cNvPr>
          <p:cNvSpPr txBox="1">
            <a:spLocks/>
          </p:cNvSpPr>
          <p:nvPr/>
        </p:nvSpPr>
        <p:spPr>
          <a:xfrm>
            <a:off x="459870" y="4796178"/>
            <a:ext cx="11576186" cy="15408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Part B </a:t>
            </a:r>
          </a:p>
          <a:p>
            <a:r>
              <a:rPr lang="en-US" sz="2800"/>
              <a:t>If </a:t>
            </a:r>
            <a:r>
              <a:rPr lang="en-US" sz="2800" i="1" err="1"/>
              <a:t>m</a:t>
            </a:r>
            <a:r>
              <a:rPr lang="en-US" sz="2800" err="1"/>
              <a:t>∠</a:t>
            </a:r>
            <a:r>
              <a:rPr lang="en-US" sz="2800" i="1" err="1"/>
              <a:t>JNK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1">
                <a:solidFill>
                  <a:schemeClr val="tx2"/>
                </a:solidFill>
              </a:rPr>
              <a:t>=</a:t>
            </a:r>
            <a:r>
              <a:rPr lang="en-US" sz="2800"/>
              <a:t> (5</a:t>
            </a:r>
            <a:r>
              <a:rPr lang="en-US" sz="2800" i="1"/>
              <a:t>x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+ 2)° and </a:t>
            </a:r>
            <a:r>
              <a:rPr lang="en-US" sz="2800" i="1" err="1"/>
              <a:t>m</a:t>
            </a:r>
            <a:r>
              <a:rPr lang="en-US" sz="2800" err="1"/>
              <a:t>∠</a:t>
            </a:r>
            <a:r>
              <a:rPr lang="en-US" sz="2800" i="1" err="1"/>
              <a:t>JNM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1">
                <a:solidFill>
                  <a:schemeClr val="tx2"/>
                </a:solidFill>
              </a:rPr>
              <a:t>=</a:t>
            </a:r>
            <a:r>
              <a:rPr lang="en-US" sz="28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/>
              <a:t>(3</a:t>
            </a:r>
            <a:r>
              <a:rPr lang="en-US" sz="2800" i="1"/>
              <a:t>x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− 6)°, find </a:t>
            </a:r>
            <a:r>
              <a:rPr lang="en-US" sz="2800" i="1" err="1"/>
              <a:t>m</a:t>
            </a:r>
            <a:r>
              <a:rPr lang="en-US" sz="2800" err="1"/>
              <a:t>∠</a:t>
            </a:r>
            <a:r>
              <a:rPr lang="en-US" sz="2800" i="1" err="1"/>
              <a:t>JNK</a:t>
            </a:r>
            <a:r>
              <a:rPr lang="en-US" sz="2800"/>
              <a:t> and </a:t>
            </a:r>
            <a:r>
              <a:rPr lang="en-US" sz="2800" i="1" err="1"/>
              <a:t>m</a:t>
            </a:r>
            <a:r>
              <a:rPr lang="en-US" sz="2800" err="1"/>
              <a:t>∠</a:t>
            </a:r>
            <a:r>
              <a:rPr lang="en-US" sz="2800" i="1" err="1"/>
              <a:t>JNM</a:t>
            </a:r>
            <a:r>
              <a:rPr lang="en-US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8895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114A-1E64-4C4E-86BD-58F1059B21E1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Properties of Rectangles and Algebra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132E9E-3D93-4462-BDD8-3109DAAEE848}"/>
              </a:ext>
            </a:extLst>
          </p:cNvPr>
          <p:cNvSpPr txBox="1">
            <a:spLocks/>
          </p:cNvSpPr>
          <p:nvPr/>
        </p:nvSpPr>
        <p:spPr>
          <a:xfrm>
            <a:off x="459872" y="1477108"/>
            <a:ext cx="7854787" cy="31984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Check</a:t>
            </a:r>
          </a:p>
          <a:p>
            <a:r>
              <a:rPr lang="pt-BR" sz="2800"/>
              <a:t>Quadrilateral </a:t>
            </a:r>
            <a:r>
              <a:rPr lang="pt-BR" sz="2800" i="1"/>
              <a:t>JKLM</a:t>
            </a:r>
            <a:r>
              <a:rPr lang="pt-BR" sz="2800"/>
              <a:t> is a rectangle.</a:t>
            </a:r>
          </a:p>
          <a:p>
            <a:r>
              <a:rPr lang="en-US" sz="2800" b="1">
                <a:solidFill>
                  <a:schemeClr val="tx1"/>
                </a:solidFill>
              </a:rPr>
              <a:t>Part A </a:t>
            </a:r>
          </a:p>
          <a:p>
            <a:r>
              <a:rPr lang="en-US" sz="2800"/>
              <a:t>If </a:t>
            </a:r>
            <a:r>
              <a:rPr lang="en-US" sz="2800" i="1"/>
              <a:t>MN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1">
                <a:solidFill>
                  <a:schemeClr val="tx2"/>
                </a:solidFill>
              </a:rPr>
              <a:t>=</a:t>
            </a:r>
            <a:r>
              <a:rPr lang="en-US" sz="2800"/>
              <a:t> 3</a:t>
            </a:r>
            <a:r>
              <a:rPr lang="en-US" sz="2800" i="1"/>
              <a:t>x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+ 1 and </a:t>
            </a:r>
            <a:r>
              <a:rPr lang="en-US" sz="2800" i="1"/>
              <a:t>JL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1">
                <a:solidFill>
                  <a:schemeClr val="tx2"/>
                </a:solidFill>
              </a:rPr>
              <a:t>=</a:t>
            </a:r>
            <a:r>
              <a:rPr lang="en-US" sz="2800"/>
              <a:t> 2</a:t>
            </a:r>
            <a:r>
              <a:rPr lang="en-US" sz="2800" i="1"/>
              <a:t>x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+ 9, find </a:t>
            </a:r>
            <a:r>
              <a:rPr lang="en-US" sz="2800" i="1"/>
              <a:t>MK</a:t>
            </a:r>
            <a:r>
              <a:rPr lang="en-US" sz="2800"/>
              <a:t>. Round to the nearest tenth if necessary.</a:t>
            </a:r>
          </a:p>
          <a:p>
            <a:r>
              <a:rPr lang="en-US" sz="2800" i="1">
                <a:solidFill>
                  <a:srgbClr val="FF0000"/>
                </a:solidFill>
              </a:rPr>
              <a:t>MK</a:t>
            </a:r>
            <a:r>
              <a:rPr 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1">
                <a:solidFill>
                  <a:srgbClr val="FF0000"/>
                </a:solidFill>
              </a:rPr>
              <a:t>=</a:t>
            </a:r>
            <a:r>
              <a:rPr 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>
                <a:solidFill>
                  <a:srgbClr val="FF0000"/>
                </a:solidFill>
                <a:latin typeface="+mj-lt"/>
                <a:ea typeface="Cambria Math" panose="02040503050406030204" pitchFamily="18" charset="0"/>
              </a:rPr>
              <a:t>12.5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6EA57-717E-467B-B40C-8927B940C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64" y="2137144"/>
            <a:ext cx="3162863" cy="187647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A49607-BF7E-4324-8F41-5AACAB0F1CF0}"/>
              </a:ext>
            </a:extLst>
          </p:cNvPr>
          <p:cNvSpPr txBox="1">
            <a:spLocks/>
          </p:cNvSpPr>
          <p:nvPr/>
        </p:nvSpPr>
        <p:spPr>
          <a:xfrm>
            <a:off x="459870" y="4796178"/>
            <a:ext cx="11576186" cy="17290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Part B </a:t>
            </a:r>
          </a:p>
          <a:p>
            <a:r>
              <a:rPr lang="en-US" sz="2800"/>
              <a:t>If </a:t>
            </a:r>
            <a:r>
              <a:rPr lang="en-US" sz="2800" i="1" err="1"/>
              <a:t>m</a:t>
            </a:r>
            <a:r>
              <a:rPr lang="en-US" sz="2800" err="1"/>
              <a:t>∠</a:t>
            </a:r>
            <a:r>
              <a:rPr lang="en-US" sz="2800" i="1" err="1"/>
              <a:t>JNK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1">
                <a:solidFill>
                  <a:schemeClr val="tx2"/>
                </a:solidFill>
              </a:rPr>
              <a:t>=</a:t>
            </a:r>
            <a:r>
              <a:rPr lang="en-US" sz="2800"/>
              <a:t> (5</a:t>
            </a:r>
            <a:r>
              <a:rPr lang="en-US" sz="2800" i="1"/>
              <a:t>x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+ 2)° and </a:t>
            </a:r>
            <a:r>
              <a:rPr lang="en-US" sz="2800" i="1" err="1"/>
              <a:t>m</a:t>
            </a:r>
            <a:r>
              <a:rPr lang="en-US" sz="2800" err="1"/>
              <a:t>∠</a:t>
            </a:r>
            <a:r>
              <a:rPr lang="en-US" sz="2800" i="1" err="1"/>
              <a:t>JNM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1">
                <a:solidFill>
                  <a:schemeClr val="tx2"/>
                </a:solidFill>
              </a:rPr>
              <a:t>=</a:t>
            </a:r>
            <a:r>
              <a:rPr lang="en-US" sz="28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/>
              <a:t>(3</a:t>
            </a:r>
            <a:r>
              <a:rPr lang="en-US" sz="2800" i="1"/>
              <a:t>x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− 6)°, find </a:t>
            </a:r>
            <a:r>
              <a:rPr lang="en-US" sz="2800" i="1" err="1"/>
              <a:t>m</a:t>
            </a:r>
            <a:r>
              <a:rPr lang="en-US" sz="2800" err="1"/>
              <a:t>∠</a:t>
            </a:r>
            <a:r>
              <a:rPr lang="en-US" sz="2800" i="1" err="1"/>
              <a:t>JNK</a:t>
            </a:r>
            <a:r>
              <a:rPr lang="en-US" sz="2800"/>
              <a:t> and </a:t>
            </a:r>
            <a:r>
              <a:rPr lang="en-US" sz="2800" i="1" err="1"/>
              <a:t>m</a:t>
            </a:r>
            <a:r>
              <a:rPr lang="en-US" sz="2800" err="1"/>
              <a:t>∠</a:t>
            </a:r>
            <a:r>
              <a:rPr lang="en-US" sz="2800" i="1" err="1"/>
              <a:t>JNM</a:t>
            </a:r>
            <a:r>
              <a:rPr lang="en-US" sz="2800"/>
              <a:t>.</a:t>
            </a:r>
          </a:p>
          <a:p>
            <a:r>
              <a:rPr lang="en-US" sz="2800" i="1" err="1">
                <a:solidFill>
                  <a:srgbClr val="FF0000"/>
                </a:solidFill>
              </a:rPr>
              <a:t>m</a:t>
            </a:r>
            <a:r>
              <a:rPr lang="en-US" sz="2800" err="1">
                <a:solidFill>
                  <a:srgbClr val="FF0000"/>
                </a:solidFill>
              </a:rPr>
              <a:t>∠</a:t>
            </a:r>
            <a:r>
              <a:rPr lang="en-US" sz="2800" i="1" err="1">
                <a:solidFill>
                  <a:srgbClr val="FF0000"/>
                </a:solidFill>
              </a:rPr>
              <a:t>JNK</a:t>
            </a:r>
            <a:r>
              <a:rPr 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1">
                <a:solidFill>
                  <a:srgbClr val="FF0000"/>
                </a:solidFill>
              </a:rPr>
              <a:t>=</a:t>
            </a:r>
            <a:r>
              <a:rPr lang="en-US" sz="28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117°, </a:t>
            </a:r>
            <a:r>
              <a:rPr lang="en-US" sz="2800" i="1" err="1">
                <a:solidFill>
                  <a:srgbClr val="FF0000"/>
                </a:solidFill>
              </a:rPr>
              <a:t>m</a:t>
            </a:r>
            <a:r>
              <a:rPr lang="en-US" sz="2800" err="1">
                <a:solidFill>
                  <a:srgbClr val="FF0000"/>
                </a:solidFill>
              </a:rPr>
              <a:t>∠</a:t>
            </a:r>
            <a:r>
              <a:rPr lang="en-US" sz="2800" i="1" err="1">
                <a:solidFill>
                  <a:srgbClr val="FF0000"/>
                </a:solidFill>
              </a:rPr>
              <a:t>JNM</a:t>
            </a:r>
            <a:r>
              <a:rPr 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1">
                <a:solidFill>
                  <a:srgbClr val="FF0000"/>
                </a:solidFill>
              </a:rPr>
              <a:t>=</a:t>
            </a:r>
            <a:r>
              <a:rPr lang="en-US" sz="28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63°</a:t>
            </a:r>
            <a:endParaRPr lang="en-US" sz="28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515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0" y="1491169"/>
            <a:ext cx="109752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Find the unknown measures for the parallelogram.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1.</a:t>
            </a:r>
            <a:r>
              <a:rPr lang="en-US" sz="2800" b="1" dirty="0"/>
              <a:t> </a:t>
            </a:r>
            <a:r>
              <a:rPr lang="en-US" sz="2800" i="1" dirty="0">
                <a:solidFill>
                  <a:schemeClr val="tx2"/>
                </a:solidFill>
              </a:rPr>
              <a:t>JK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2. 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∠</a:t>
            </a:r>
            <a:r>
              <a:rPr lang="en-US" sz="2800" i="1" dirty="0" err="1">
                <a:solidFill>
                  <a:schemeClr val="tx2"/>
                </a:solidFill>
              </a:rPr>
              <a:t>J</a:t>
            </a:r>
            <a:r>
              <a:rPr lang="en-US" sz="2800" i="1" dirty="0">
                <a:solidFill>
                  <a:schemeClr val="tx2"/>
                </a:solidFill>
              </a:rPr>
              <a:t>  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3. 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∠</a:t>
            </a:r>
            <a:r>
              <a:rPr lang="en-US" sz="2800" i="1" dirty="0" err="1">
                <a:solidFill>
                  <a:schemeClr val="tx2"/>
                </a:solidFill>
              </a:rPr>
              <a:t>L</a:t>
            </a:r>
            <a:r>
              <a:rPr lang="en-US" sz="2800" i="1" dirty="0">
                <a:solidFill>
                  <a:schemeClr val="tx2"/>
                </a:solidFill>
              </a:rPr>
              <a:t>  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4. </a:t>
            </a:r>
            <a:r>
              <a:rPr lang="en-US" sz="2800" i="1" dirty="0">
                <a:solidFill>
                  <a:schemeClr val="tx2"/>
                </a:solidFill>
              </a:rPr>
              <a:t>KL  </a:t>
            </a:r>
            <a:endParaRPr lang="en-US" sz="2800" b="1" dirty="0">
              <a:solidFill>
                <a:srgbClr val="FF0000"/>
              </a:solidFill>
              <a:latin typeface="Proxima Nova" panose="02000506030000020004"/>
            </a:endParaRPr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5. 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∠</a:t>
            </a:r>
            <a:r>
              <a:rPr lang="en-US" sz="2800" i="1" dirty="0" err="1">
                <a:solidFill>
                  <a:schemeClr val="tx2"/>
                </a:solidFill>
              </a:rPr>
              <a:t>K</a:t>
            </a:r>
            <a:r>
              <a:rPr lang="en-US" sz="2800" i="1" dirty="0">
                <a:solidFill>
                  <a:schemeClr val="tx2"/>
                </a:solidFill>
              </a:rPr>
              <a:t>  </a:t>
            </a:r>
            <a:endParaRPr lang="en-US" sz="2800" dirty="0"/>
          </a:p>
          <a:p>
            <a:pPr marL="536575" indent="-536575">
              <a:spcBef>
                <a:spcPts val="1200"/>
              </a:spcBef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Warm Up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9B955-DBB7-45E6-B619-50AABDEE2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28" y="2238361"/>
            <a:ext cx="3284347" cy="21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38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114A-1E64-4C4E-86BD-58F1059B21E1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/>
              <a:t>Proving that Parallelograms are Rectangles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782728-0D21-422D-B40B-D45F1271BD7A}"/>
              </a:ext>
            </a:extLst>
          </p:cNvPr>
          <p:cNvSpPr/>
          <p:nvPr/>
        </p:nvSpPr>
        <p:spPr>
          <a:xfrm>
            <a:off x="459871" y="1781875"/>
            <a:ext cx="100205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You have learned that if a parallelogram is a rectangle, then the diagonals of the parallelogram are congruent. The converse is also true.</a:t>
            </a:r>
          </a:p>
          <a:p>
            <a:endParaRPr lang="en-US" sz="2800">
              <a:solidFill>
                <a:schemeClr val="tx2"/>
              </a:solidFill>
            </a:endParaRPr>
          </a:p>
          <a:p>
            <a:r>
              <a:rPr lang="en-US" sz="2800" b="1">
                <a:latin typeface="+mj-lt"/>
              </a:rPr>
              <a:t>Theorem 7.14: </a:t>
            </a:r>
            <a:r>
              <a:rPr lang="en-US" sz="2800" b="1">
                <a:solidFill>
                  <a:schemeClr val="tx2"/>
                </a:solidFill>
                <a:latin typeface="+mj-lt"/>
              </a:rPr>
              <a:t>Diagonals of a Rectangle</a:t>
            </a:r>
          </a:p>
          <a:p>
            <a:r>
              <a:rPr lang="en-US" sz="2800">
                <a:solidFill>
                  <a:schemeClr val="tx2"/>
                </a:solidFill>
                <a:latin typeface="+mj-lt"/>
              </a:rPr>
              <a:t>If the diagonals of a parallelogram are congruent, then the parallelogram is a rectangle.</a:t>
            </a:r>
          </a:p>
        </p:txBody>
      </p:sp>
    </p:spTree>
    <p:extLst>
      <p:ext uri="{BB962C8B-B14F-4D97-AF65-F5344CB8AC3E}">
        <p14:creationId xmlns:p14="http://schemas.microsoft.com/office/powerpoint/2010/main" val="312304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114A-1E64-4C4E-86BD-58F1059B21E1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Prove Rectangular Relationships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DF4F16-D162-4F2A-8124-B469CE069E67}"/>
              </a:ext>
            </a:extLst>
          </p:cNvPr>
          <p:cNvSpPr/>
          <p:nvPr/>
        </p:nvSpPr>
        <p:spPr>
          <a:xfrm>
            <a:off x="459872" y="1619075"/>
            <a:ext cx="68021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/>
              <a:t>If </a:t>
            </a:r>
            <a:r>
              <a:rPr lang="en-US" sz="2800" b="1" i="1"/>
              <a:t>AB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1"/>
              <a:t>= </a:t>
            </a:r>
            <a:r>
              <a:rPr lang="en-US" sz="2800" b="1"/>
              <a:t>50 feet, </a:t>
            </a:r>
            <a:r>
              <a:rPr lang="en-US" sz="2800" b="1" i="1"/>
              <a:t>BC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1"/>
              <a:t>=</a:t>
            </a:r>
            <a:r>
              <a:rPr lang="en-US" sz="2800" b="1"/>
              <a:t> 20 feet, </a:t>
            </a:r>
            <a:br>
              <a:rPr lang="en-US" sz="2800" b="1"/>
            </a:br>
            <a:r>
              <a:rPr lang="en-US" sz="2800" b="1" i="1"/>
              <a:t>CD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1"/>
              <a:t>=</a:t>
            </a:r>
            <a:r>
              <a:rPr lang="en-US" sz="2800" b="1"/>
              <a:t> 50 feet, </a:t>
            </a:r>
            <a:r>
              <a:rPr lang="en-US" sz="2800" b="1" i="1"/>
              <a:t>AD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1"/>
              <a:t>=</a:t>
            </a:r>
            <a:r>
              <a:rPr lang="en-US" sz="2800" b="1"/>
              <a:t> 20 feet, </a:t>
            </a:r>
            <a:br>
              <a:rPr lang="en-US" sz="2800" b="1"/>
            </a:br>
            <a:r>
              <a:rPr lang="en-US" sz="2800" b="1" i="1"/>
              <a:t>AC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1"/>
              <a:t>=</a:t>
            </a:r>
            <a:r>
              <a:rPr lang="en-US" sz="2800" b="1"/>
              <a:t> 54 feet, and </a:t>
            </a:r>
            <a:r>
              <a:rPr lang="en-US" sz="2800" b="1" i="1"/>
              <a:t>BD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1"/>
              <a:t>=</a:t>
            </a:r>
            <a:r>
              <a:rPr lang="en-US" sz="2800" b="1"/>
              <a:t> 54 feet, prove that quadrilateral </a:t>
            </a:r>
            <a:r>
              <a:rPr lang="en-US" sz="2800" b="1" i="1"/>
              <a:t>ABCD</a:t>
            </a:r>
            <a:r>
              <a:rPr lang="en-US" sz="2800" b="1"/>
              <a:t> is a rectangle.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C4789-4C0E-4377-A7FB-52B5288B8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966" y="1789308"/>
            <a:ext cx="3849516" cy="188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4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114A-1E64-4C4E-86BD-58F1059B21E1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Prove Rectangular Relationships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8DF4F16-D162-4F2A-8124-B469CE069E67}"/>
                  </a:ext>
                </a:extLst>
              </p:cNvPr>
              <p:cNvSpPr/>
              <p:nvPr/>
            </p:nvSpPr>
            <p:spPr>
              <a:xfrm>
                <a:off x="459872" y="1619075"/>
                <a:ext cx="7422740" cy="2372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</a:rPr>
                  <a:t>Because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AB</a:t>
                </a:r>
                <a:r>
                  <a:rPr lang="en-US" sz="2800" i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= CD</a:t>
                </a:r>
                <a:r>
                  <a:rPr lang="en-US" sz="2800" dirty="0">
                    <a:solidFill>
                      <a:schemeClr val="tx2"/>
                    </a:solidFill>
                  </a:rPr>
                  <a:t>,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BC</a:t>
                </a:r>
                <a:r>
                  <a:rPr lang="en-US" sz="2800" i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=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AD</a:t>
                </a:r>
                <a:r>
                  <a:rPr lang="en-US" sz="2800" dirty="0">
                    <a:solidFill>
                      <a:schemeClr val="tx2"/>
                    </a:solidFill>
                  </a:rPr>
                  <a:t>, and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AC</a:t>
                </a:r>
                <a:r>
                  <a:rPr lang="en-US" sz="2800" i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=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BD</a:t>
                </a:r>
                <a:r>
                  <a:rPr lang="en-US" sz="28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tx2"/>
                            </a:solidFill>
                          </a:rPr>
                          <m:t>AB</m:t>
                        </m:r>
                      </m:e>
                    </m:acc>
                    <m:r>
                      <m:rPr>
                        <m:nor/>
                      </m:rPr>
                      <a:rPr lang="en-US" sz="2800" i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schemeClr val="tx2"/>
                            </a:solidFill>
                          </a:rPr>
                          <m:t>CD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schemeClr val="tx2"/>
                            </a:solidFill>
                          </a:rPr>
                          <m:t>BC</m:t>
                        </m:r>
                      </m:e>
                    </m:acc>
                    <m:r>
                      <m:rPr>
                        <m:nor/>
                      </m:rPr>
                      <a:rPr lang="en-US" sz="2800" i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tx2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schemeClr val="tx2"/>
                            </a:solidFill>
                          </a:rPr>
                          <m:t>D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tx2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schemeClr val="tx2"/>
                            </a:solidFill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sz="2800" i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tx2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schemeClr val="tx2"/>
                            </a:solidFill>
                          </a:rPr>
                          <m:t>D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. Because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tx2"/>
                            </a:solidFill>
                          </a:rPr>
                          <m:t>AB</m:t>
                        </m:r>
                      </m:e>
                    </m:acc>
                    <m:r>
                      <m:rPr>
                        <m:nor/>
                      </m:rPr>
                      <a:rPr lang="en-US" sz="2800" i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tx2"/>
                            </a:solidFill>
                          </a:rPr>
                          <m:t>CD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tx2"/>
                            </a:solidFill>
                          </a:rPr>
                          <m:t>BC</m:t>
                        </m:r>
                      </m:e>
                    </m:acc>
                    <m:r>
                      <m:rPr>
                        <m:nor/>
                      </m:rPr>
                      <a:rPr lang="en-US" sz="2800" i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tx2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,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ABCD</a:t>
                </a:r>
                <a:r>
                  <a:rPr lang="en-US" sz="2800" dirty="0">
                    <a:solidFill>
                      <a:schemeClr val="tx2"/>
                    </a:solidFill>
                  </a:rPr>
                  <a:t> is a parallelogram. Because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tx2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i="1" dirty="0" smtClean="0">
                            <a:solidFill>
                              <a:schemeClr val="tx2"/>
                            </a:solidFill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tx2"/>
                            </a:solidFill>
                          </a:rPr>
                          <m:t>BD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are congruent diagonals,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ABCD</a:t>
                </a:r>
                <a:r>
                  <a:rPr lang="en-US" sz="2800" dirty="0">
                    <a:solidFill>
                      <a:schemeClr val="tx2"/>
                    </a:solidFill>
                  </a:rPr>
                  <a:t> is a rectangle.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8DF4F16-D162-4F2A-8124-B469CE069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619075"/>
                <a:ext cx="7422740" cy="2372124"/>
              </a:xfrm>
              <a:prstGeom prst="rect">
                <a:avLst/>
              </a:prstGeom>
              <a:blipFill>
                <a:blip r:embed="rId3"/>
                <a:stretch>
                  <a:fillRect l="-1642" t="-2828" b="-3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8C72F2E-53D3-4FEF-8D85-078380620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966" y="1789308"/>
            <a:ext cx="3849516" cy="188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15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114A-1E64-4C4E-86BD-58F1059B21E1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Prove Rectangular Relationships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C8808BD-6690-46B1-B34F-3F4B07C42A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999816"/>
                <a:ext cx="6493017" cy="334242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US" sz="2800" dirty="0"/>
                  <a:t>Complete the proof with the correct statements.</a:t>
                </a:r>
                <a:endParaRPr lang="pt-BR" sz="2800" dirty="0"/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Given: </a:t>
                </a:r>
                <a:r>
                  <a:rPr lang="en-US" sz="2800" i="1" dirty="0"/>
                  <a:t>PQRS</a:t>
                </a:r>
                <a:r>
                  <a:rPr lang="en-US" sz="2800" dirty="0"/>
                  <a:t> is a rectangle;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schemeClr val="tx2"/>
                            </a:solidFill>
                          </a:rPr>
                          <m:t>PT</m:t>
                        </m:r>
                      </m:e>
                    </m:acc>
                    <m:r>
                      <m:rPr>
                        <m:nor/>
                      </m:rPr>
                      <a:rPr lang="en-US" sz="28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schemeClr val="tx2"/>
                            </a:solidFill>
                          </a:rPr>
                          <m:t>ST</m:t>
                        </m:r>
                      </m:e>
                    </m:acc>
                  </m:oMath>
                </a14:m>
                <a:r>
                  <a:rPr lang="en-US" sz="2800" dirty="0">
                    <a:latin typeface="+mj-lt"/>
                  </a:rPr>
                  <a:t>.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+mj-lt"/>
                  </a:rPr>
                  <a:t>Prove:</a:t>
                </a:r>
                <a:r>
                  <a:rPr lang="en-US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schemeClr val="tx2"/>
                            </a:solidFill>
                          </a:rPr>
                          <m:t>QT</m:t>
                        </m:r>
                      </m:e>
                    </m:acc>
                    <m:r>
                      <m:rPr>
                        <m:nor/>
                      </m:rPr>
                      <a:rPr lang="en-US" sz="28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schemeClr val="tx2"/>
                            </a:solidFill>
                          </a:rPr>
                          <m:t>RT</m:t>
                        </m:r>
                      </m:e>
                    </m:acc>
                  </m:oMath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C8808BD-6690-46B1-B34F-3F4B07C42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999816"/>
                <a:ext cx="6493017" cy="3342423"/>
              </a:xfrm>
              <a:prstGeom prst="rect">
                <a:avLst/>
              </a:prstGeom>
              <a:blipFill>
                <a:blip r:embed="rId3"/>
                <a:stretch>
                  <a:fillRect l="-1876" t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hape, polygon&#10;&#10;Description automatically generated">
            <a:extLst>
              <a:ext uri="{FF2B5EF4-FFF2-40B4-BE49-F238E27FC236}">
                <a16:creationId xmlns:a16="http://schemas.microsoft.com/office/drawing/2014/main" id="{AF554523-A19B-4C47-A841-204AC1DAC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70" y="2585711"/>
            <a:ext cx="3353564" cy="27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76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114A-1E64-4C4E-86BD-58F1059B21E1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Prove Rectangular Relationships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8808BD-6690-46B1-B34F-3F4B07C42AB8}"/>
              </a:ext>
            </a:extLst>
          </p:cNvPr>
          <p:cNvSpPr txBox="1">
            <a:spLocks/>
          </p:cNvSpPr>
          <p:nvPr/>
        </p:nvSpPr>
        <p:spPr>
          <a:xfrm>
            <a:off x="459873" y="1482231"/>
            <a:ext cx="6493017" cy="5623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Proof:</a:t>
            </a:r>
          </a:p>
          <a:p>
            <a:endParaRPr lang="en-US" sz="2800" b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E90139DA-486E-4B84-8970-FC4F9ACE43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5475051"/>
                  </p:ext>
                </p:extLst>
              </p:nvPr>
            </p:nvGraphicFramePr>
            <p:xfrm>
              <a:off x="519084" y="2244901"/>
              <a:ext cx="10021454" cy="36747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17440">
                      <a:extLst>
                        <a:ext uri="{9D8B030D-6E8A-4147-A177-3AD203B41FA5}">
                          <a16:colId xmlns:a16="http://schemas.microsoft.com/office/drawing/2014/main" val="2715889852"/>
                        </a:ext>
                      </a:extLst>
                    </a:gridCol>
                    <a:gridCol w="5104014">
                      <a:extLst>
                        <a:ext uri="{9D8B030D-6E8A-4147-A177-3AD203B41FA5}">
                          <a16:colId xmlns:a16="http://schemas.microsoft.com/office/drawing/2014/main" val="29774813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dirty="0">
                              <a:solidFill>
                                <a:schemeClr val="tx1"/>
                              </a:solidFill>
                            </a:rPr>
                            <a:t>Statements</a:t>
                          </a:r>
                          <a:endParaRPr lang="en-A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dirty="0">
                              <a:solidFill>
                                <a:schemeClr val="tx1"/>
                              </a:solidFill>
                            </a:rPr>
                            <a:t>Reasons</a:t>
                          </a:r>
                          <a:endParaRPr lang="en-A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73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i="0" dirty="0">
                              <a:solidFill>
                                <a:schemeClr val="tx1"/>
                              </a:solidFill>
                            </a:rPr>
                            <a:t>1.</a:t>
                          </a:r>
                          <a:r>
                            <a:rPr lang="en-US" sz="2400" i="1" dirty="0">
                              <a:solidFill>
                                <a:schemeClr val="tx2"/>
                              </a:solidFill>
                            </a:rPr>
                            <a:t> PQRS</a:t>
                          </a:r>
                          <a:r>
                            <a:rPr lang="en-US" sz="2400" dirty="0">
                              <a:solidFill>
                                <a:schemeClr val="tx2"/>
                              </a:solidFill>
                            </a:rPr>
                            <a:t> is a rectangle;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4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1" dirty="0" smtClean="0">
                                      <a:solidFill>
                                        <a:schemeClr val="tx2"/>
                                      </a:solidFill>
                                    </a:rPr>
                                    <m:t>PT</m:t>
                                  </m:r>
                                </m:e>
                              </m:acc>
                              <m:r>
                                <a:rPr lang="en-US" sz="2400" b="0" i="0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2"/>
                              </a:solidFill>
                            </a:rPr>
                            <a:t>≅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4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1" dirty="0" smtClean="0">
                                      <a:solidFill>
                                        <a:schemeClr val="tx2"/>
                                      </a:solidFill>
                                    </a:rPr>
                                    <m:t>ST</m:t>
                                  </m:r>
                                </m:e>
                              </m:acc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1.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Given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9357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2400" b="1" i="0" dirty="0">
                              <a:solidFill>
                                <a:schemeClr val="tx1"/>
                              </a:solidFill>
                            </a:rPr>
                            <a:t>2.</a:t>
                          </a:r>
                          <a:r>
                            <a:rPr lang="en-IN" sz="2400" i="1" dirty="0">
                              <a:solidFill>
                                <a:schemeClr val="tx2"/>
                              </a:solidFill>
                            </a:rPr>
                            <a:t> PQRS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 is a parallelogram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2.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Definition of rectangle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495593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3.</a:t>
                          </a:r>
                          <a:r>
                            <a:rPr lang="en-US" sz="2400" b="0" i="0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3. </a:t>
                          </a:r>
                          <a:r>
                            <a:rPr lang="en-US" sz="2400" dirty="0">
                              <a:solidFill>
                                <a:schemeClr val="tx2"/>
                              </a:solidFill>
                            </a:rPr>
                            <a:t>Opp. sides of a ▱ are ≅.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8038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4.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4.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 Definition of rectangle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91703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5.</a:t>
                          </a:r>
                          <a:r>
                            <a:rPr lang="en-IN" sz="2400" b="1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∠</a:t>
                          </a:r>
                          <a:r>
                            <a:rPr lang="en-IN" sz="2400" i="1" dirty="0">
                              <a:solidFill>
                                <a:schemeClr val="tx2"/>
                              </a:solidFill>
                            </a:rPr>
                            <a:t>S</a:t>
                          </a:r>
                          <a:r>
                            <a:rPr lang="en-US" sz="2400" i="1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≅ ∠</a:t>
                          </a:r>
                          <a:r>
                            <a:rPr lang="en-IN" sz="2400" i="1" dirty="0">
                              <a:solidFill>
                                <a:schemeClr val="tx2"/>
                              </a:solidFill>
                            </a:rPr>
                            <a:t>P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5. </a:t>
                          </a:r>
                          <a:r>
                            <a:rPr lang="en-US" sz="2400" dirty="0">
                              <a:solidFill>
                                <a:schemeClr val="tx2"/>
                              </a:solidFill>
                            </a:rPr>
                            <a:t>All right angles are congruent.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53177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6.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6.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SAS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241760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7.</a:t>
                          </a:r>
                          <a:r>
                            <a:rPr lang="en-IN" sz="2400" b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7.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CPCTC</a:t>
                          </a:r>
                          <a:endParaRPr lang="en-A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5582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E90139DA-486E-4B84-8970-FC4F9ACE43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5475051"/>
                  </p:ext>
                </p:extLst>
              </p:nvPr>
            </p:nvGraphicFramePr>
            <p:xfrm>
              <a:off x="519084" y="2244901"/>
              <a:ext cx="10021454" cy="36747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17440">
                      <a:extLst>
                        <a:ext uri="{9D8B030D-6E8A-4147-A177-3AD203B41FA5}">
                          <a16:colId xmlns:a16="http://schemas.microsoft.com/office/drawing/2014/main" val="2715889852"/>
                        </a:ext>
                      </a:extLst>
                    </a:gridCol>
                    <a:gridCol w="5104014">
                      <a:extLst>
                        <a:ext uri="{9D8B030D-6E8A-4147-A177-3AD203B41FA5}">
                          <a16:colId xmlns:a16="http://schemas.microsoft.com/office/drawing/2014/main" val="297748139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dirty="0">
                              <a:solidFill>
                                <a:schemeClr val="tx1"/>
                              </a:solidFill>
                            </a:rPr>
                            <a:t>Statements</a:t>
                          </a:r>
                          <a:endParaRPr lang="en-A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dirty="0">
                              <a:solidFill>
                                <a:schemeClr val="tx1"/>
                              </a:solidFill>
                            </a:rPr>
                            <a:t>Reasons</a:t>
                          </a:r>
                          <a:endParaRPr lang="en-A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73769"/>
                      </a:ext>
                    </a:extLst>
                  </a:tr>
                  <a:tr h="474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5128" r="-103965" b="-6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1.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Given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9357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IN" sz="2400" b="1" i="0" dirty="0">
                              <a:solidFill>
                                <a:schemeClr val="tx1"/>
                              </a:solidFill>
                            </a:rPr>
                            <a:t>2.</a:t>
                          </a:r>
                          <a:r>
                            <a:rPr lang="en-IN" sz="2400" i="1" dirty="0">
                              <a:solidFill>
                                <a:schemeClr val="tx2"/>
                              </a:solidFill>
                            </a:rPr>
                            <a:t> PQRS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 is a parallelogram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2.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Definition of rectangle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4955932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3.</a:t>
                          </a:r>
                          <a:r>
                            <a:rPr lang="en-US" sz="2400" b="0" i="0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3. </a:t>
                          </a:r>
                          <a:r>
                            <a:rPr lang="en-US" sz="2400" dirty="0">
                              <a:solidFill>
                                <a:schemeClr val="tx2"/>
                              </a:solidFill>
                            </a:rPr>
                            <a:t>Opp. sides of a ▱ are ≅.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8038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4.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4.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 Definition of rectangle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917032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5.</a:t>
                          </a:r>
                          <a:r>
                            <a:rPr lang="en-IN" sz="2400" b="1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∠</a:t>
                          </a:r>
                          <a:r>
                            <a:rPr lang="en-IN" sz="2400" i="1" dirty="0">
                              <a:solidFill>
                                <a:schemeClr val="tx2"/>
                              </a:solidFill>
                            </a:rPr>
                            <a:t>S</a:t>
                          </a:r>
                          <a:r>
                            <a:rPr lang="en-US" sz="2400" i="1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≅ ∠</a:t>
                          </a:r>
                          <a:r>
                            <a:rPr lang="en-IN" sz="2400" i="1" dirty="0">
                              <a:solidFill>
                                <a:schemeClr val="tx2"/>
                              </a:solidFill>
                            </a:rPr>
                            <a:t>P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5. </a:t>
                          </a:r>
                          <a:r>
                            <a:rPr lang="en-US" sz="2400" dirty="0">
                              <a:solidFill>
                                <a:schemeClr val="tx2"/>
                              </a:solidFill>
                            </a:rPr>
                            <a:t>All right angles are congruent.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531771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6.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6.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SAS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2417607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714667" r="-103965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7.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CPCTC</a:t>
                          </a:r>
                          <a:endParaRPr lang="en-A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558288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A0B908F4-D8C6-EA8D-2D3B-40F67F031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54" y="332811"/>
            <a:ext cx="2360889" cy="19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41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114A-1E64-4C4E-86BD-58F1059B21E1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Prove Rectangular Relationships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8808BD-6690-46B1-B34F-3F4B07C42AB8}"/>
              </a:ext>
            </a:extLst>
          </p:cNvPr>
          <p:cNvSpPr txBox="1">
            <a:spLocks/>
          </p:cNvSpPr>
          <p:nvPr/>
        </p:nvSpPr>
        <p:spPr>
          <a:xfrm>
            <a:off x="459873" y="1482231"/>
            <a:ext cx="6493017" cy="5623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Proof:</a:t>
            </a:r>
          </a:p>
          <a:p>
            <a:endParaRPr lang="en-US" sz="2800" b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93FD5BA9-400E-438F-941E-14D5E6E06C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9333998"/>
                  </p:ext>
                </p:extLst>
              </p:nvPr>
            </p:nvGraphicFramePr>
            <p:xfrm>
              <a:off x="519084" y="2244901"/>
              <a:ext cx="10021454" cy="3709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17440">
                      <a:extLst>
                        <a:ext uri="{9D8B030D-6E8A-4147-A177-3AD203B41FA5}">
                          <a16:colId xmlns:a16="http://schemas.microsoft.com/office/drawing/2014/main" val="2715889852"/>
                        </a:ext>
                      </a:extLst>
                    </a:gridCol>
                    <a:gridCol w="5104014">
                      <a:extLst>
                        <a:ext uri="{9D8B030D-6E8A-4147-A177-3AD203B41FA5}">
                          <a16:colId xmlns:a16="http://schemas.microsoft.com/office/drawing/2014/main" val="29774813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dirty="0">
                              <a:solidFill>
                                <a:schemeClr val="tx1"/>
                              </a:solidFill>
                            </a:rPr>
                            <a:t>Statements</a:t>
                          </a:r>
                          <a:endParaRPr lang="en-A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dirty="0">
                              <a:solidFill>
                                <a:schemeClr val="tx1"/>
                              </a:solidFill>
                            </a:rPr>
                            <a:t>Reasons</a:t>
                          </a:r>
                          <a:endParaRPr lang="en-A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73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i="0" dirty="0">
                              <a:solidFill>
                                <a:schemeClr val="tx1"/>
                              </a:solidFill>
                            </a:rPr>
                            <a:t>1.</a:t>
                          </a:r>
                          <a:r>
                            <a:rPr lang="en-US" sz="2400" i="1" dirty="0">
                              <a:solidFill>
                                <a:schemeClr val="tx2"/>
                              </a:solidFill>
                            </a:rPr>
                            <a:t> PQRS</a:t>
                          </a:r>
                          <a:r>
                            <a:rPr lang="en-US" sz="2400" dirty="0">
                              <a:solidFill>
                                <a:schemeClr val="tx2"/>
                              </a:solidFill>
                            </a:rPr>
                            <a:t> is a rectangle;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4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1" dirty="0" smtClean="0">
                                      <a:solidFill>
                                        <a:schemeClr val="tx2"/>
                                      </a:solidFill>
                                    </a:rPr>
                                    <m:t>PT</m:t>
                                  </m:r>
                                </m:e>
                              </m:acc>
                              <m:r>
                                <a:rPr lang="en-US" sz="2400" b="0" i="0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2"/>
                              </a:solidFill>
                            </a:rPr>
                            <a:t>≅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4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1" dirty="0" smtClean="0">
                                      <a:solidFill>
                                        <a:schemeClr val="tx2"/>
                                      </a:solidFill>
                                    </a:rPr>
                                    <m:t>ST</m:t>
                                  </m:r>
                                </m:e>
                              </m:acc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1.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Given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9357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2400" b="1" i="0" dirty="0">
                              <a:solidFill>
                                <a:schemeClr val="tx1"/>
                              </a:solidFill>
                            </a:rPr>
                            <a:t>2.</a:t>
                          </a:r>
                          <a:r>
                            <a:rPr lang="en-IN" sz="2400" i="1" dirty="0">
                              <a:solidFill>
                                <a:schemeClr val="tx2"/>
                              </a:solidFill>
                            </a:rPr>
                            <a:t> PQRS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 is a parallelogram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2.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Definition of rectangle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495593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3.</a:t>
                          </a:r>
                          <a:r>
                            <a:rPr lang="en-US" sz="2400" b="0" i="0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i="1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RS</m:t>
                                  </m:r>
                                </m:e>
                              </m:acc>
                              <m:r>
                                <a:rPr lang="en-US" sz="24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i="1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QP</m:t>
                                  </m:r>
                                </m:e>
                              </m:acc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3. </a:t>
                          </a:r>
                          <a:r>
                            <a:rPr lang="en-US" sz="2400" dirty="0">
                              <a:solidFill>
                                <a:schemeClr val="tx2"/>
                              </a:solidFill>
                            </a:rPr>
                            <a:t>Opp. sides of a ▱ are ≅.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8038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4.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∠</a:t>
                          </a:r>
                          <a:r>
                            <a:rPr lang="en-US" sz="2400" i="1" dirty="0">
                              <a:solidFill>
                                <a:srgbClr val="FF0000"/>
                              </a:solidFill>
                            </a:rPr>
                            <a:t>S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and</a:t>
                          </a:r>
                          <a:r>
                            <a:rPr lang="en-US" sz="2400" i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∠</a:t>
                          </a:r>
                          <a:r>
                            <a:rPr lang="en-US" sz="2400" i="1" dirty="0">
                              <a:solidFill>
                                <a:srgbClr val="FF0000"/>
                              </a:solidFill>
                            </a:rPr>
                            <a:t>P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are right angles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4.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 Definition of rectangle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91703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5.</a:t>
                          </a:r>
                          <a:r>
                            <a:rPr lang="en-IN" sz="2400" b="1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∠</a:t>
                          </a:r>
                          <a:r>
                            <a:rPr lang="en-IN" sz="2400" i="1" dirty="0">
                              <a:solidFill>
                                <a:schemeClr val="tx2"/>
                              </a:solidFill>
                            </a:rPr>
                            <a:t>S</a:t>
                          </a:r>
                          <a:r>
                            <a:rPr lang="en-US" sz="2400" i="1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≅ ∠</a:t>
                          </a:r>
                          <a:r>
                            <a:rPr lang="en-IN" sz="2400" i="1" dirty="0">
                              <a:solidFill>
                                <a:schemeClr val="tx2"/>
                              </a:solidFill>
                            </a:rPr>
                            <a:t>P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5. </a:t>
                          </a:r>
                          <a:r>
                            <a:rPr lang="en-US" sz="2400" dirty="0">
                              <a:solidFill>
                                <a:schemeClr val="tx2"/>
                              </a:solidFill>
                            </a:rPr>
                            <a:t>All right angles are congruent.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53177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6.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△</a:t>
                          </a:r>
                          <a:r>
                            <a:rPr lang="en-US" sz="2400" i="1" dirty="0">
                              <a:solidFill>
                                <a:srgbClr val="FF0000"/>
                              </a:solidFill>
                            </a:rPr>
                            <a:t>RST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 ≅ △</a:t>
                          </a:r>
                          <a:r>
                            <a:rPr lang="en-US" sz="2400" i="1" dirty="0">
                              <a:solidFill>
                                <a:srgbClr val="FF0000"/>
                              </a:solidFill>
                            </a:rPr>
                            <a:t>QPT</a:t>
                          </a:r>
                          <a:endParaRPr lang="en-U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6.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SAS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241760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7.</a:t>
                          </a:r>
                          <a:r>
                            <a:rPr lang="en-IN" sz="2400" b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i="1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QT</m:t>
                                  </m:r>
                                </m:e>
                              </m:acc>
                              <m:r>
                                <a:rPr lang="en-US" sz="24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i="1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RT</m:t>
                                  </m:r>
                                </m:e>
                              </m:acc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7.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CPCTC</a:t>
                          </a:r>
                          <a:endParaRPr lang="en-A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5582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93FD5BA9-400E-438F-941E-14D5E6E06C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9333998"/>
                  </p:ext>
                </p:extLst>
              </p:nvPr>
            </p:nvGraphicFramePr>
            <p:xfrm>
              <a:off x="519084" y="2244901"/>
              <a:ext cx="10021454" cy="3709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17440">
                      <a:extLst>
                        <a:ext uri="{9D8B030D-6E8A-4147-A177-3AD203B41FA5}">
                          <a16:colId xmlns:a16="http://schemas.microsoft.com/office/drawing/2014/main" val="2715889852"/>
                        </a:ext>
                      </a:extLst>
                    </a:gridCol>
                    <a:gridCol w="5104014">
                      <a:extLst>
                        <a:ext uri="{9D8B030D-6E8A-4147-A177-3AD203B41FA5}">
                          <a16:colId xmlns:a16="http://schemas.microsoft.com/office/drawing/2014/main" val="297748139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dirty="0">
                              <a:solidFill>
                                <a:schemeClr val="tx1"/>
                              </a:solidFill>
                            </a:rPr>
                            <a:t>Statements</a:t>
                          </a:r>
                          <a:endParaRPr lang="en-A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dirty="0">
                              <a:solidFill>
                                <a:schemeClr val="tx1"/>
                              </a:solidFill>
                            </a:rPr>
                            <a:t>Reasons</a:t>
                          </a:r>
                          <a:endParaRPr lang="en-A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73769"/>
                      </a:ext>
                    </a:extLst>
                  </a:tr>
                  <a:tr h="474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5128" r="-103965" b="-614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1.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Given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9357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IN" sz="2400" b="1" i="0" dirty="0">
                              <a:solidFill>
                                <a:schemeClr val="tx1"/>
                              </a:solidFill>
                            </a:rPr>
                            <a:t>2.</a:t>
                          </a:r>
                          <a:r>
                            <a:rPr lang="en-IN" sz="2400" i="1" dirty="0">
                              <a:solidFill>
                                <a:schemeClr val="tx2"/>
                              </a:solidFill>
                            </a:rPr>
                            <a:t> PQRS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 is a parallelogram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2.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Definition of rectangle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49559328"/>
                      </a:ext>
                    </a:extLst>
                  </a:tr>
                  <a:tr h="474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1282" r="-103965" b="-4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3. </a:t>
                          </a:r>
                          <a:r>
                            <a:rPr lang="en-US" sz="2400" dirty="0">
                              <a:solidFill>
                                <a:schemeClr val="tx2"/>
                              </a:solidFill>
                            </a:rPr>
                            <a:t>Opp. sides of a ▱ are ≅.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8038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4.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∠</a:t>
                          </a:r>
                          <a:r>
                            <a:rPr lang="en-US" sz="2400" i="1" dirty="0">
                              <a:solidFill>
                                <a:srgbClr val="FF0000"/>
                              </a:solidFill>
                            </a:rPr>
                            <a:t>S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and</a:t>
                          </a:r>
                          <a:r>
                            <a:rPr lang="en-US" sz="2400" i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∠</a:t>
                          </a:r>
                          <a:r>
                            <a:rPr lang="en-US" sz="2400" i="1" dirty="0">
                              <a:solidFill>
                                <a:srgbClr val="FF0000"/>
                              </a:solidFill>
                            </a:rPr>
                            <a:t>P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are right angles</a:t>
                          </a:r>
                          <a:endParaRPr lang="en-US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4.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 Definition of rectangle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917032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5.</a:t>
                          </a:r>
                          <a:r>
                            <a:rPr lang="en-IN" sz="2400" b="1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∠</a:t>
                          </a:r>
                          <a:r>
                            <a:rPr lang="en-IN" sz="2400" i="1" dirty="0">
                              <a:solidFill>
                                <a:schemeClr val="tx2"/>
                              </a:solidFill>
                            </a:rPr>
                            <a:t>S</a:t>
                          </a:r>
                          <a:r>
                            <a:rPr lang="en-US" sz="2400" i="1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≅ ∠</a:t>
                          </a:r>
                          <a:r>
                            <a:rPr lang="en-IN" sz="2400" i="1" dirty="0">
                              <a:solidFill>
                                <a:schemeClr val="tx2"/>
                              </a:solidFill>
                            </a:rPr>
                            <a:t>P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5. </a:t>
                          </a:r>
                          <a:r>
                            <a:rPr lang="en-US" sz="2400" dirty="0">
                              <a:solidFill>
                                <a:schemeClr val="tx2"/>
                              </a:solidFill>
                            </a:rPr>
                            <a:t>All right angles are congruent.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531771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6.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△</a:t>
                          </a:r>
                          <a:r>
                            <a:rPr lang="en-US" sz="2400" i="1" dirty="0">
                              <a:solidFill>
                                <a:srgbClr val="FF0000"/>
                              </a:solidFill>
                            </a:rPr>
                            <a:t>RST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 ≅ △</a:t>
                          </a:r>
                          <a:r>
                            <a:rPr lang="en-US" sz="2400" i="1" dirty="0">
                              <a:solidFill>
                                <a:srgbClr val="FF0000"/>
                              </a:solidFill>
                            </a:rPr>
                            <a:t>QPT</a:t>
                          </a:r>
                          <a:endParaRPr lang="en-U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6.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SAS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24176073"/>
                      </a:ext>
                    </a:extLst>
                  </a:tr>
                  <a:tr h="474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689744" r="-103965" b="-2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1" dirty="0">
                              <a:solidFill>
                                <a:schemeClr val="tx1"/>
                              </a:solidFill>
                            </a:rPr>
                            <a:t>7. </a:t>
                          </a:r>
                          <a:r>
                            <a:rPr lang="en-IN" sz="2400" dirty="0">
                              <a:solidFill>
                                <a:schemeClr val="tx2"/>
                              </a:solidFill>
                            </a:rPr>
                            <a:t>CPCTC</a:t>
                          </a:r>
                          <a:endParaRPr lang="en-A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55828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70971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114A-1E64-4C4E-86BD-58F1059B21E1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Rectangles on the Coordinate Plane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EEEDF7-AADE-44E5-B04D-7F5E6BCC855D}"/>
              </a:ext>
            </a:extLst>
          </p:cNvPr>
          <p:cNvSpPr txBox="1">
            <a:spLocks/>
          </p:cNvSpPr>
          <p:nvPr/>
        </p:nvSpPr>
        <p:spPr>
          <a:xfrm>
            <a:off x="459873" y="1999816"/>
            <a:ext cx="7303901" cy="19391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0000"/>
                </a:solidFill>
              </a:rPr>
              <a:t>Quadrilateral </a:t>
            </a:r>
            <a:r>
              <a:rPr lang="en-US" sz="2800" b="1" i="1" dirty="0">
                <a:solidFill>
                  <a:srgbClr val="000000"/>
                </a:solidFill>
              </a:rPr>
              <a:t>GHJK</a:t>
            </a:r>
            <a:r>
              <a:rPr lang="en-US" sz="2800" b="1" dirty="0">
                <a:solidFill>
                  <a:srgbClr val="000000"/>
                </a:solidFill>
              </a:rPr>
              <a:t> has vertices </a:t>
            </a:r>
            <a:r>
              <a:rPr lang="en-US" sz="2800" b="1" i="1" dirty="0">
                <a:solidFill>
                  <a:srgbClr val="000000"/>
                </a:solidFill>
              </a:rPr>
              <a:t>G</a:t>
            </a:r>
            <a:r>
              <a:rPr lang="en-US" sz="2800" b="1" dirty="0">
                <a:solidFill>
                  <a:srgbClr val="000000"/>
                </a:solidFill>
              </a:rPr>
              <a:t>(−3,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</a:rPr>
              <a:t>0), </a:t>
            </a:r>
            <a:r>
              <a:rPr lang="en-US" sz="2800" b="1" i="1" dirty="0">
                <a:solidFill>
                  <a:srgbClr val="000000"/>
                </a:solidFill>
              </a:rPr>
              <a:t>H</a:t>
            </a:r>
            <a:r>
              <a:rPr lang="en-US" sz="2800" b="1" dirty="0">
                <a:solidFill>
                  <a:srgbClr val="000000"/>
                </a:solidFill>
              </a:rPr>
              <a:t>(3,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</a:rPr>
              <a:t>2), </a:t>
            </a:r>
            <a:r>
              <a:rPr lang="en-US" sz="2800" b="1" i="1" dirty="0">
                <a:solidFill>
                  <a:srgbClr val="000000"/>
                </a:solidFill>
              </a:rPr>
              <a:t>J</a:t>
            </a:r>
            <a:r>
              <a:rPr lang="en-US" sz="2800" b="1" dirty="0">
                <a:solidFill>
                  <a:srgbClr val="000000"/>
                </a:solidFill>
              </a:rPr>
              <a:t>(4,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</a:rPr>
              <a:t>−1), and </a:t>
            </a:r>
            <a:r>
              <a:rPr lang="en-US" sz="2800" b="1" i="1" dirty="0">
                <a:solidFill>
                  <a:srgbClr val="000000"/>
                </a:solidFill>
              </a:rPr>
              <a:t>K</a:t>
            </a:r>
            <a:r>
              <a:rPr lang="en-US" sz="2800" b="1" dirty="0">
                <a:solidFill>
                  <a:srgbClr val="000000"/>
                </a:solidFill>
              </a:rPr>
              <a:t>(−2,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</a:rPr>
              <a:t>−3). Determine whether </a:t>
            </a:r>
            <a:r>
              <a:rPr lang="en-US" sz="2800" b="1" i="1" dirty="0">
                <a:solidFill>
                  <a:srgbClr val="000000"/>
                </a:solidFill>
              </a:rPr>
              <a:t>GHJK</a:t>
            </a:r>
            <a:r>
              <a:rPr lang="en-US" sz="2800" b="1" dirty="0">
                <a:solidFill>
                  <a:srgbClr val="000000"/>
                </a:solidFill>
              </a:rPr>
              <a:t> is a rectangle by using the Distance Formula.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1D1AA-4BE4-48E2-9E51-8895FEC70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10" y="1999816"/>
            <a:ext cx="3040017" cy="304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8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114A-1E64-4C4E-86BD-58F1059B21E1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Identify Rectangles on the Coordinate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6EEEDF7-AADE-44E5-B04D-7F5E6BCC8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507442"/>
                <a:ext cx="8252806" cy="380310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19213" indent="-1319213"/>
                <a:r>
                  <a:rPr lang="en-US" sz="2800" b="1" dirty="0">
                    <a:solidFill>
                      <a:srgbClr val="000000"/>
                    </a:solidFill>
                  </a:rPr>
                  <a:t>Step 1   Determine whether opposite sides are congruent.</a:t>
                </a:r>
              </a:p>
              <a:p>
                <a:pPr>
                  <a:spcAft>
                    <a:spcPts val="1400"/>
                  </a:spcAft>
                </a:pPr>
                <a:r>
                  <a:rPr lang="en-US" sz="2800" dirty="0"/>
                  <a:t>Use the Distance Formula.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𝐺𝐻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3)</m:t>
                          </m:r>
                          <m:r>
                            <m:rPr>
                              <m:nor/>
                            </m:rPr>
                            <a:rPr lang="en-US" sz="280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2)</m:t>
                          </m:r>
                          <m:r>
                            <m:rPr>
                              <m:nor/>
                            </m:rPr>
                            <a:rPr lang="en-US" sz="280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IN" sz="2800" b="0" i="0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lang="en-I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𝐻𝐽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(3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[2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US" sz="280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IN" sz="2800" b="0" i="0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𝐾𝐽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US" sz="280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IN" sz="2800" b="0" i="0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IN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𝐺𝐾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US" sz="280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−(−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)]</m:t>
                          </m:r>
                          <m:r>
                            <m:rPr>
                              <m:nor/>
                            </m:rPr>
                            <a:rPr lang="en-US" sz="280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IN" sz="2800" b="0" i="0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6EEEDF7-AADE-44E5-B04D-7F5E6BCC8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507442"/>
                <a:ext cx="8252806" cy="3803107"/>
              </a:xfrm>
              <a:prstGeom prst="rect">
                <a:avLst/>
              </a:prstGeom>
              <a:blipFill>
                <a:blip r:embed="rId4"/>
                <a:stretch>
                  <a:fillRect l="-1477" t="-1603" b="-9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433BBAA-64B2-4119-B392-F699223FF4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10" y="1999816"/>
            <a:ext cx="3040017" cy="304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20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24D3E-4D5C-44EF-864C-F6B315A093F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Identify Rectangles on the Coordinate Plane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F90C70-0BD0-4CEF-A1C6-09FECC722F40}"/>
              </a:ext>
            </a:extLst>
          </p:cNvPr>
          <p:cNvSpPr txBox="1">
            <a:spLocks/>
          </p:cNvSpPr>
          <p:nvPr/>
        </p:nvSpPr>
        <p:spPr>
          <a:xfrm>
            <a:off x="459872" y="1792780"/>
            <a:ext cx="9232767" cy="4414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Because opposite sides of the quadrilateral have the same measure, they are congruent. So, quadrilateral </a:t>
            </a:r>
            <a:r>
              <a:rPr lang="en-US" sz="2800" i="1" dirty="0"/>
              <a:t>GHJK</a:t>
            </a:r>
            <a:r>
              <a:rPr lang="en-US" sz="2800" dirty="0"/>
              <a:t> is a parallelogram.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1961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114A-1E64-4C4E-86BD-58F1059B21E1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Rectangles on the Coordinate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D7E0B66-EF97-4918-8919-3A1CB7FD86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92780"/>
                <a:ext cx="7737830" cy="441458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71600" indent="-1371600"/>
                <a:r>
                  <a:rPr lang="en-US" sz="2800" b="1" dirty="0">
                    <a:solidFill>
                      <a:srgbClr val="000000"/>
                    </a:solidFill>
                  </a:rPr>
                  <a:t>Step 2   Determine whether diagonals are congruent.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/>
                  <a:t>Use the Distance Formula.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𝐺𝐽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 dirty="0"/>
                            <m:t>(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dirty="0" smtClean="0"/>
                            <m:t>3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dirty="0" smtClean="0"/>
                            <m:t>4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)</m:t>
                          </m:r>
                          <m:r>
                            <m:rPr>
                              <m:nor/>
                            </m:rPr>
                            <a:rPr lang="en-US" sz="2800" baseline="30000" dirty="0"/>
                            <m:t>2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0" i="0" dirty="0" smtClean="0"/>
                            <m:t>[0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dirty="0" smtClean="0"/>
                            <m:t>1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)</m:t>
                          </m:r>
                          <m:r>
                            <m:rPr>
                              <m:nor/>
                            </m:rPr>
                            <a:rPr lang="en-US" sz="2800" b="0" i="0" dirty="0" smtClean="0"/>
                            <m:t>]</m:t>
                          </m:r>
                          <m:r>
                            <m:rPr>
                              <m:nor/>
                            </m:rPr>
                            <a:rPr lang="en-US" sz="2800" baseline="30000" dirty="0"/>
                            <m:t>2</m:t>
                          </m:r>
                        </m:e>
                      </m:rad>
                      <m:r>
                        <a:rPr lang="en-IN" sz="2800" b="0" i="0" baseline="300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IN" sz="280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IN" sz="2800" b="0" i="0" dirty="0" smtClean="0"/>
                            <m:t>50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+mj-lt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𝐾𝐻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 b="0" i="0" dirty="0" smtClean="0"/>
                            <m:t>(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dirty="0" smtClean="0"/>
                            <m:t>2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dirty="0" smtClean="0"/>
                            <m:t>3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)</m:t>
                          </m:r>
                          <m:r>
                            <m:rPr>
                              <m:nor/>
                            </m:rPr>
                            <a:rPr lang="en-US" sz="2800" baseline="30000" dirty="0"/>
                            <m:t>2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−3−2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IN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80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IN" sz="2800" b="0" i="0" dirty="0" smtClean="0"/>
                            <m:t>50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+mj-lt"/>
                </a:endParaRPr>
              </a:p>
              <a:p>
                <a:r>
                  <a:rPr lang="en-US" sz="2800" dirty="0">
                    <a:latin typeface="+mj-lt"/>
                  </a:rPr>
                  <a:t>Because the diagonals have the same measure, they are congruent. So, ▱</a:t>
                </a:r>
                <a:r>
                  <a:rPr lang="en-US" sz="2800" i="1" dirty="0">
                    <a:latin typeface="+mj-lt"/>
                  </a:rPr>
                  <a:t>GHJK</a:t>
                </a:r>
                <a:r>
                  <a:rPr lang="en-US" sz="2800" dirty="0">
                    <a:latin typeface="+mj-lt"/>
                  </a:rPr>
                  <a:t> is a rectangle.</a:t>
                </a:r>
              </a:p>
              <a:p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D7E0B66-EF97-4918-8919-3A1CB7FD8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92780"/>
                <a:ext cx="7737830" cy="4414589"/>
              </a:xfrm>
              <a:prstGeom prst="rect">
                <a:avLst/>
              </a:prstGeom>
              <a:blipFill>
                <a:blip r:embed="rId4"/>
                <a:stretch>
                  <a:fillRect l="-1575" t="-1381" b="-5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AC69799-9D39-4D03-BBA9-B7D68BC4B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10" y="1999816"/>
            <a:ext cx="3040017" cy="304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4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0" y="1491169"/>
            <a:ext cx="109752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/>
              <a:t>Find the unknown measures for the parallelogram.</a:t>
            </a:r>
            <a:endParaRPr lang="en-US" sz="2800"/>
          </a:p>
          <a:p>
            <a:pPr>
              <a:spcBef>
                <a:spcPts val="1200"/>
              </a:spcBef>
            </a:pPr>
            <a:r>
              <a:rPr lang="en-US" sz="2800" b="1">
                <a:latin typeface="Proxima Nova" panose="02000506030000020004" pitchFamily="50" charset="0"/>
              </a:rPr>
              <a:t>1.</a:t>
            </a:r>
            <a:r>
              <a:rPr lang="en-US" sz="2800" b="1"/>
              <a:t> </a:t>
            </a:r>
            <a:r>
              <a:rPr lang="en-US" sz="2800" i="1">
                <a:solidFill>
                  <a:schemeClr val="tx2"/>
                </a:solidFill>
              </a:rPr>
              <a:t>JK  </a:t>
            </a:r>
            <a:r>
              <a:rPr lang="en-US" sz="2800" b="1">
                <a:solidFill>
                  <a:srgbClr val="FF0000"/>
                </a:solidFill>
                <a:latin typeface="Proxima Nova" panose="02000506030000020004"/>
              </a:rPr>
              <a:t>15</a:t>
            </a:r>
            <a:r>
              <a:rPr lang="en-US" sz="2800"/>
              <a:t> </a:t>
            </a:r>
          </a:p>
          <a:p>
            <a:pPr>
              <a:spcBef>
                <a:spcPts val="1200"/>
              </a:spcBef>
            </a:pPr>
            <a:r>
              <a:rPr lang="en-US" sz="2800" b="1">
                <a:latin typeface="Proxima Nova" panose="02000506030000020004" pitchFamily="50" charset="0"/>
              </a:rPr>
              <a:t>2. </a:t>
            </a:r>
            <a:r>
              <a:rPr lang="en-US" sz="2800" i="1" err="1">
                <a:solidFill>
                  <a:schemeClr val="tx2"/>
                </a:solidFill>
              </a:rPr>
              <a:t>m</a:t>
            </a:r>
            <a:r>
              <a:rPr lang="en-US" sz="2800" err="1">
                <a:solidFill>
                  <a:schemeClr val="tx2"/>
                </a:solidFill>
              </a:rPr>
              <a:t>∠</a:t>
            </a:r>
            <a:r>
              <a:rPr lang="en-US" sz="2800" i="1" err="1">
                <a:solidFill>
                  <a:schemeClr val="tx2"/>
                </a:solidFill>
              </a:rPr>
              <a:t>J</a:t>
            </a:r>
            <a:r>
              <a:rPr lang="en-US" sz="2800" i="1">
                <a:solidFill>
                  <a:schemeClr val="tx2"/>
                </a:solidFill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Proxima Nova" panose="02000506030000020004"/>
              </a:rPr>
              <a:t>109°</a:t>
            </a:r>
          </a:p>
          <a:p>
            <a:pPr>
              <a:spcBef>
                <a:spcPts val="1200"/>
              </a:spcBef>
            </a:pPr>
            <a:r>
              <a:rPr lang="en-US" sz="2800" b="1">
                <a:latin typeface="Proxima Nova" panose="02000506030000020004" pitchFamily="50" charset="0"/>
              </a:rPr>
              <a:t>3. </a:t>
            </a:r>
            <a:r>
              <a:rPr lang="en-US" sz="2800" i="1" err="1">
                <a:solidFill>
                  <a:schemeClr val="tx2"/>
                </a:solidFill>
              </a:rPr>
              <a:t>m</a:t>
            </a:r>
            <a:r>
              <a:rPr lang="en-US" sz="2800" err="1">
                <a:solidFill>
                  <a:schemeClr val="tx2"/>
                </a:solidFill>
              </a:rPr>
              <a:t>∠</a:t>
            </a:r>
            <a:r>
              <a:rPr lang="en-US" sz="2800" i="1" err="1">
                <a:solidFill>
                  <a:schemeClr val="tx2"/>
                </a:solidFill>
              </a:rPr>
              <a:t>L</a:t>
            </a:r>
            <a:r>
              <a:rPr lang="en-US" sz="2800" i="1">
                <a:solidFill>
                  <a:schemeClr val="tx2"/>
                </a:solidFill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Proxima Nova" panose="02000506030000020004"/>
              </a:rPr>
              <a:t>109°</a:t>
            </a:r>
          </a:p>
          <a:p>
            <a:pPr>
              <a:spcBef>
                <a:spcPts val="1200"/>
              </a:spcBef>
            </a:pPr>
            <a:r>
              <a:rPr lang="en-US" sz="2800" b="1">
                <a:latin typeface="Proxima Nova" panose="02000506030000020004" pitchFamily="50" charset="0"/>
              </a:rPr>
              <a:t>4. </a:t>
            </a:r>
            <a:r>
              <a:rPr lang="en-US" sz="2800" i="1">
                <a:solidFill>
                  <a:schemeClr val="tx2"/>
                </a:solidFill>
              </a:rPr>
              <a:t>KL  </a:t>
            </a:r>
            <a:r>
              <a:rPr lang="en-US" sz="2800" b="1">
                <a:solidFill>
                  <a:srgbClr val="FF0000"/>
                </a:solidFill>
                <a:latin typeface="Proxima Nova" panose="02000506030000020004"/>
              </a:rPr>
              <a:t>21</a:t>
            </a:r>
          </a:p>
          <a:p>
            <a:pPr>
              <a:spcBef>
                <a:spcPts val="1200"/>
              </a:spcBef>
            </a:pPr>
            <a:r>
              <a:rPr lang="en-US" sz="2800" b="1">
                <a:latin typeface="Proxima Nova" panose="02000506030000020004" pitchFamily="50" charset="0"/>
              </a:rPr>
              <a:t>5. </a:t>
            </a:r>
            <a:r>
              <a:rPr lang="en-US" sz="2800" i="1" err="1">
                <a:solidFill>
                  <a:schemeClr val="tx2"/>
                </a:solidFill>
              </a:rPr>
              <a:t>m</a:t>
            </a:r>
            <a:r>
              <a:rPr lang="en-US" sz="2800" err="1">
                <a:solidFill>
                  <a:schemeClr val="tx2"/>
                </a:solidFill>
              </a:rPr>
              <a:t>∠</a:t>
            </a:r>
            <a:r>
              <a:rPr lang="en-US" sz="2800" i="1" err="1">
                <a:solidFill>
                  <a:schemeClr val="tx2"/>
                </a:solidFill>
              </a:rPr>
              <a:t>K</a:t>
            </a:r>
            <a:r>
              <a:rPr lang="en-US" sz="2800" i="1">
                <a:solidFill>
                  <a:schemeClr val="tx2"/>
                </a:solidFill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Proxima Nova" panose="02000506030000020004"/>
              </a:rPr>
              <a:t>71°</a:t>
            </a:r>
            <a:endParaRPr lang="en-US" sz="2800"/>
          </a:p>
          <a:p>
            <a:pPr marL="536575" indent="-536575">
              <a:spcBef>
                <a:spcPts val="1200"/>
              </a:spcBef>
            </a:pP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Warm Up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9B955-DBB7-45E6-B619-50AABDEE2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28" y="2238361"/>
            <a:ext cx="3284347" cy="21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15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114A-1E64-4C4E-86BD-58F1059B21E1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Rectangles on the Coordinate Plane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5ED765-88FC-498F-8E94-9AE8C7983F19}"/>
              </a:ext>
            </a:extLst>
          </p:cNvPr>
          <p:cNvSpPr txBox="1">
            <a:spLocks/>
          </p:cNvSpPr>
          <p:nvPr/>
        </p:nvSpPr>
        <p:spPr>
          <a:xfrm>
            <a:off x="459873" y="1780269"/>
            <a:ext cx="9943584" cy="2545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A6B9"/>
                </a:solidFill>
                <a:latin typeface="+mj-lt"/>
              </a:rPr>
              <a:t>Talk About It!</a:t>
            </a:r>
          </a:p>
          <a:p>
            <a:r>
              <a:rPr lang="en-US" sz="2800"/>
              <a:t>Is there another way to show that </a:t>
            </a:r>
            <a:r>
              <a:rPr lang="en-US" sz="2800" i="1"/>
              <a:t>GHJK</a:t>
            </a:r>
            <a:r>
              <a:rPr lang="en-US" sz="2800"/>
              <a:t> is a rectangle? If yes, explain.</a:t>
            </a:r>
          </a:p>
        </p:txBody>
      </p:sp>
    </p:spTree>
    <p:extLst>
      <p:ext uri="{BB962C8B-B14F-4D97-AF65-F5344CB8AC3E}">
        <p14:creationId xmlns:p14="http://schemas.microsoft.com/office/powerpoint/2010/main" val="4151975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114A-1E64-4C4E-86BD-58F1059B21E1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Rectangles on the Coordinate Plane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7E0B66-EF97-4918-8919-3A1CB7FD860C}"/>
              </a:ext>
            </a:extLst>
          </p:cNvPr>
          <p:cNvSpPr txBox="1">
            <a:spLocks/>
          </p:cNvSpPr>
          <p:nvPr/>
        </p:nvSpPr>
        <p:spPr>
          <a:xfrm>
            <a:off x="459872" y="1792780"/>
            <a:ext cx="11392822" cy="4501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Check </a:t>
            </a:r>
          </a:p>
          <a:p>
            <a:r>
              <a:rPr lang="en-US" sz="2800"/>
              <a:t>A quadrilateral has vertices </a:t>
            </a:r>
            <a:r>
              <a:rPr lang="en-US" sz="2800" i="1"/>
              <a:t>A</a:t>
            </a:r>
            <a:r>
              <a:rPr lang="en-US" sz="2800"/>
              <a:t>(2,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6), </a:t>
            </a:r>
            <a:r>
              <a:rPr lang="en-US" sz="2800" i="1"/>
              <a:t>B</a:t>
            </a:r>
            <a:r>
              <a:rPr lang="en-US" sz="2800"/>
              <a:t>(3,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7), and </a:t>
            </a:r>
            <a:r>
              <a:rPr lang="en-US" sz="2800" i="1"/>
              <a:t>C</a:t>
            </a:r>
            <a:r>
              <a:rPr lang="en-US" sz="2800"/>
              <a:t>(6,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4). Which of the following points would make </a:t>
            </a:r>
            <a:r>
              <a:rPr lang="en-US" sz="2800" i="1"/>
              <a:t>ABCD</a:t>
            </a:r>
            <a:r>
              <a:rPr lang="en-US" sz="2800"/>
              <a:t> a rectangle?  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latin typeface="+mj-lt"/>
              </a:rPr>
              <a:t>A.</a:t>
            </a:r>
            <a:r>
              <a:rPr lang="en-US" sz="2800" i="1">
                <a:latin typeface="+mj-lt"/>
              </a:rPr>
              <a:t> D</a:t>
            </a:r>
            <a:r>
              <a:rPr lang="en-US" sz="2800">
                <a:latin typeface="+mj-lt"/>
              </a:rPr>
              <a:t>(5, 3)</a:t>
            </a:r>
          </a:p>
          <a:p>
            <a:r>
              <a:rPr lang="en-US" sz="2800">
                <a:latin typeface="+mj-lt"/>
              </a:rPr>
              <a:t>B.</a:t>
            </a:r>
            <a:r>
              <a:rPr lang="en-US" sz="2800" i="1">
                <a:latin typeface="+mj-lt"/>
              </a:rPr>
              <a:t> D</a:t>
            </a:r>
            <a:r>
              <a:rPr lang="en-US" sz="2800">
                <a:latin typeface="+mj-lt"/>
              </a:rPr>
              <a:t>(5, 2)</a:t>
            </a:r>
          </a:p>
          <a:p>
            <a:r>
              <a:rPr lang="en-US" sz="2800">
                <a:latin typeface="+mj-lt"/>
              </a:rPr>
              <a:t>C. </a:t>
            </a:r>
            <a:r>
              <a:rPr lang="en-US" sz="2800" i="1">
                <a:latin typeface="+mj-lt"/>
              </a:rPr>
              <a:t>D</a:t>
            </a:r>
            <a:r>
              <a:rPr lang="en-US" sz="2800">
                <a:latin typeface="+mj-lt"/>
              </a:rPr>
              <a:t>(4, 3)</a:t>
            </a:r>
          </a:p>
          <a:p>
            <a:r>
              <a:rPr lang="en-US" sz="2800">
                <a:latin typeface="+mj-lt"/>
              </a:rPr>
              <a:t>D.</a:t>
            </a:r>
            <a:r>
              <a:rPr lang="en-US" sz="2800" i="1">
                <a:latin typeface="+mj-lt"/>
              </a:rPr>
              <a:t> D</a:t>
            </a:r>
            <a:r>
              <a:rPr lang="en-US" sz="2800">
                <a:latin typeface="+mj-lt"/>
              </a:rPr>
              <a:t>(6, 3)</a:t>
            </a:r>
          </a:p>
          <a:p>
            <a:endParaRPr lang="en-US" sz="2800">
              <a:latin typeface="+mj-lt"/>
            </a:endParaRPr>
          </a:p>
          <a:p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6712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114A-1E64-4C4E-86BD-58F1059B21E1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82528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Rectangles on the Coordinate Plane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7E0B66-EF97-4918-8919-3A1CB7FD860C}"/>
              </a:ext>
            </a:extLst>
          </p:cNvPr>
          <p:cNvSpPr txBox="1">
            <a:spLocks/>
          </p:cNvSpPr>
          <p:nvPr/>
        </p:nvSpPr>
        <p:spPr>
          <a:xfrm>
            <a:off x="459872" y="1792780"/>
            <a:ext cx="11392822" cy="5623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Check </a:t>
            </a:r>
          </a:p>
          <a:p>
            <a:r>
              <a:rPr lang="en-US" sz="2800"/>
              <a:t>A quadrilateral has vertices </a:t>
            </a:r>
            <a:r>
              <a:rPr lang="en-US" sz="2800" i="1"/>
              <a:t>A</a:t>
            </a:r>
            <a:r>
              <a:rPr lang="en-US" sz="2800"/>
              <a:t>(2,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6), </a:t>
            </a:r>
            <a:r>
              <a:rPr lang="en-US" sz="2800" i="1"/>
              <a:t>B</a:t>
            </a:r>
            <a:r>
              <a:rPr lang="en-US" sz="2800"/>
              <a:t>(3,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7), and </a:t>
            </a:r>
            <a:r>
              <a:rPr lang="en-US" sz="2800" i="1"/>
              <a:t>C</a:t>
            </a:r>
            <a:r>
              <a:rPr lang="en-US" sz="2800"/>
              <a:t>(6,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/>
              <a:t>4). Which of the following points would make </a:t>
            </a:r>
            <a:r>
              <a:rPr lang="en-US" sz="2800" i="1"/>
              <a:t>ABCD</a:t>
            </a:r>
            <a:r>
              <a:rPr lang="en-US" sz="2800"/>
              <a:t> a rectangle?  </a:t>
            </a:r>
            <a:r>
              <a:rPr lang="en-US" sz="2800">
                <a:solidFill>
                  <a:srgbClr val="FF0000"/>
                </a:solidFill>
              </a:rPr>
              <a:t>A</a:t>
            </a:r>
          </a:p>
          <a:p>
            <a:r>
              <a:rPr lang="en-US" sz="2800">
                <a:latin typeface="+mj-lt"/>
              </a:rPr>
              <a:t>A.</a:t>
            </a:r>
            <a:r>
              <a:rPr lang="en-US" sz="2800" i="1">
                <a:latin typeface="+mj-lt"/>
              </a:rPr>
              <a:t> D</a:t>
            </a:r>
            <a:r>
              <a:rPr lang="en-US" sz="2800">
                <a:latin typeface="+mj-lt"/>
              </a:rPr>
              <a:t>(5, 3)</a:t>
            </a:r>
          </a:p>
          <a:p>
            <a:r>
              <a:rPr lang="en-US" sz="2800">
                <a:latin typeface="+mj-lt"/>
              </a:rPr>
              <a:t>B.</a:t>
            </a:r>
            <a:r>
              <a:rPr lang="en-US" sz="2800" i="1">
                <a:latin typeface="+mj-lt"/>
              </a:rPr>
              <a:t> D</a:t>
            </a:r>
            <a:r>
              <a:rPr lang="en-US" sz="2800">
                <a:latin typeface="+mj-lt"/>
              </a:rPr>
              <a:t>(5, 2)</a:t>
            </a:r>
          </a:p>
          <a:p>
            <a:r>
              <a:rPr lang="en-US" sz="2800">
                <a:latin typeface="+mj-lt"/>
              </a:rPr>
              <a:t>C. </a:t>
            </a:r>
            <a:r>
              <a:rPr lang="en-US" sz="2800" i="1">
                <a:latin typeface="+mj-lt"/>
              </a:rPr>
              <a:t>D</a:t>
            </a:r>
            <a:r>
              <a:rPr lang="en-US" sz="2800">
                <a:latin typeface="+mj-lt"/>
              </a:rPr>
              <a:t>(4, 3)</a:t>
            </a:r>
          </a:p>
          <a:p>
            <a:r>
              <a:rPr lang="en-US" sz="2800">
                <a:latin typeface="+mj-lt"/>
              </a:rPr>
              <a:t>D.</a:t>
            </a:r>
            <a:r>
              <a:rPr lang="en-US" sz="2800" i="1">
                <a:latin typeface="+mj-lt"/>
              </a:rPr>
              <a:t> D</a:t>
            </a:r>
            <a:r>
              <a:rPr lang="en-US" sz="2800">
                <a:latin typeface="+mj-lt"/>
              </a:rPr>
              <a:t>(6, 3)</a:t>
            </a:r>
          </a:p>
          <a:p>
            <a:endParaRPr lang="en-US" sz="2800">
              <a:latin typeface="+mj-lt"/>
            </a:endParaRPr>
          </a:p>
          <a:p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5238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199368B-9B7A-4E78-9E12-9EAE2EAFBCCA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Pause and Reflect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A0D41F-2466-438E-A5C9-43EE65213510}"/>
              </a:ext>
            </a:extLst>
          </p:cNvPr>
          <p:cNvSpPr txBox="1">
            <a:spLocks/>
          </p:cNvSpPr>
          <p:nvPr/>
        </p:nvSpPr>
        <p:spPr>
          <a:xfrm>
            <a:off x="459872" y="1296365"/>
            <a:ext cx="10092013" cy="14414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Did you struggle with anything in this lesson? If so, how did you deal with it?</a:t>
            </a:r>
          </a:p>
        </p:txBody>
      </p:sp>
    </p:spTree>
    <p:extLst>
      <p:ext uri="{BB962C8B-B14F-4D97-AF65-F5344CB8AC3E}">
        <p14:creationId xmlns:p14="http://schemas.microsoft.com/office/powerpoint/2010/main" val="4046553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7C1E500-F035-4DCB-8376-EC53069191E9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AF6538-253B-45FB-B28E-6836BB7DE92A}"/>
              </a:ext>
            </a:extLst>
          </p:cNvPr>
          <p:cNvSpPr txBox="1">
            <a:spLocks/>
          </p:cNvSpPr>
          <p:nvPr/>
        </p:nvSpPr>
        <p:spPr>
          <a:xfrm>
            <a:off x="459873" y="1005710"/>
            <a:ext cx="7252142" cy="31599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indent="-25400"/>
            <a:r>
              <a:rPr lang="en-US" sz="2800" b="1">
                <a:solidFill>
                  <a:schemeClr val="tx1"/>
                </a:solidFill>
              </a:rPr>
              <a:t>Without introducing any new variables, write the coordinates to place each figure on the coordinate plane. Justify your answers.</a:t>
            </a:r>
          </a:p>
          <a:p>
            <a:pPr marL="25400" indent="-25400"/>
            <a:r>
              <a:rPr lang="en-US" sz="2800" b="1">
                <a:solidFill>
                  <a:schemeClr val="tx1"/>
                </a:solidFill>
              </a:rPr>
              <a:t>1.</a:t>
            </a:r>
            <a:r>
              <a:rPr lang="en-US" sz="2800"/>
              <a:t> </a:t>
            </a:r>
            <a:r>
              <a:rPr lang="en-US" sz="2800">
                <a:solidFill>
                  <a:schemeClr val="tx1"/>
                </a:solidFill>
              </a:rPr>
              <a:t>parallelogram</a:t>
            </a:r>
            <a:r>
              <a:rPr lang="en-US" sz="2800"/>
              <a:t>	</a:t>
            </a:r>
          </a:p>
          <a:p>
            <a:pPr marL="25400" indent="-25400"/>
            <a:endParaRPr lang="en-US" sz="2800"/>
          </a:p>
          <a:p>
            <a:pPr marL="25400" indent="-25400"/>
            <a:r>
              <a:rPr lang="en-US" sz="2800"/>
              <a:t>	</a:t>
            </a:r>
            <a:endParaRPr lang="en-US" sz="2800" b="1">
              <a:solidFill>
                <a:schemeClr val="tx1"/>
              </a:solidFill>
            </a:endParaRPr>
          </a:p>
          <a:p>
            <a:pPr marL="25400" indent="-25400"/>
            <a:endParaRPr lang="en-US" sz="2800"/>
          </a:p>
        </p:txBody>
      </p:sp>
      <p:pic>
        <p:nvPicPr>
          <p:cNvPr id="3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A8664D7B-EBE3-464D-B4A8-BC8337587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59" y="1345184"/>
            <a:ext cx="3758786" cy="34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56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7C1E500-F035-4DCB-8376-EC53069191E9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AF6538-253B-45FB-B28E-6836BB7DE92A}"/>
              </a:ext>
            </a:extLst>
          </p:cNvPr>
          <p:cNvSpPr txBox="1">
            <a:spLocks/>
          </p:cNvSpPr>
          <p:nvPr/>
        </p:nvSpPr>
        <p:spPr>
          <a:xfrm>
            <a:off x="459873" y="1005710"/>
            <a:ext cx="7252142" cy="31599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indent="-25400"/>
            <a:r>
              <a:rPr lang="en-US" sz="2800" b="1">
                <a:solidFill>
                  <a:schemeClr val="tx1"/>
                </a:solidFill>
              </a:rPr>
              <a:t>Without introducing any new variables, write the coordinates to place each figure on the coordinate plane. Justify your answers.</a:t>
            </a:r>
          </a:p>
          <a:p>
            <a:r>
              <a:rPr lang="en-US" sz="2800" b="1">
                <a:solidFill>
                  <a:schemeClr val="tx1"/>
                </a:solidFill>
              </a:rPr>
              <a:t>2.</a:t>
            </a:r>
            <a:r>
              <a:rPr lang="en-US" sz="2800"/>
              <a:t> </a:t>
            </a:r>
            <a:r>
              <a:rPr lang="en-IN" sz="2800" i="0" u="none" strike="noStrike" baseline="0">
                <a:solidFill>
                  <a:schemeClr val="tx1"/>
                </a:solidFill>
              </a:rPr>
              <a:t>rectangle</a:t>
            </a:r>
          </a:p>
          <a:p>
            <a:endParaRPr lang="en-IN" sz="2800" b="1" i="0" u="none" strike="noStrike" baseline="0">
              <a:solidFill>
                <a:schemeClr val="tx1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	</a:t>
            </a:r>
          </a:p>
          <a:p>
            <a:r>
              <a:rPr lang="en-IN" sz="2800" b="1" i="0" u="none" strike="noStrike" baseline="0">
                <a:solidFill>
                  <a:schemeClr val="tx1"/>
                </a:solidFill>
              </a:rPr>
              <a:t>	</a:t>
            </a:r>
          </a:p>
          <a:p>
            <a:pPr marL="25400" indent="-25400"/>
            <a:r>
              <a:rPr lang="en-US" sz="2800"/>
              <a:t>		</a:t>
            </a:r>
            <a:endParaRPr lang="en-US" sz="2800" b="1">
              <a:solidFill>
                <a:schemeClr val="tx1"/>
              </a:solidFill>
            </a:endParaRPr>
          </a:p>
          <a:p>
            <a:pPr marL="25400" indent="-25400"/>
            <a:endParaRPr lang="en-US" sz="2800"/>
          </a:p>
        </p:txBody>
      </p:sp>
      <p:pic>
        <p:nvPicPr>
          <p:cNvPr id="4" name="Picture 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E6176DB1-5B34-4A2E-B020-C7D419860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082" y="1461559"/>
            <a:ext cx="3758786" cy="34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47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7C1E500-F035-4DCB-8376-EC53069191E9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AF6538-253B-45FB-B28E-6836BB7DE92A}"/>
              </a:ext>
            </a:extLst>
          </p:cNvPr>
          <p:cNvSpPr txBox="1">
            <a:spLocks/>
          </p:cNvSpPr>
          <p:nvPr/>
        </p:nvSpPr>
        <p:spPr>
          <a:xfrm>
            <a:off x="459873" y="1005710"/>
            <a:ext cx="7252142" cy="31599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indent="-25400"/>
            <a:r>
              <a:rPr lang="en-US" sz="2800" b="1">
                <a:solidFill>
                  <a:schemeClr val="tx1"/>
                </a:solidFill>
              </a:rPr>
              <a:t>Without introducing any new variables, write the coordinates to place each figure on the coordinate plane. Justify your answers.</a:t>
            </a:r>
          </a:p>
          <a:p>
            <a:pPr marL="25400" indent="-25400"/>
            <a:r>
              <a:rPr lang="en-US" sz="2800" b="1">
                <a:solidFill>
                  <a:schemeClr val="tx1"/>
                </a:solidFill>
              </a:rPr>
              <a:t>1.</a:t>
            </a:r>
            <a:r>
              <a:rPr lang="en-US" sz="2800"/>
              <a:t> </a:t>
            </a:r>
            <a:r>
              <a:rPr lang="en-US" sz="2800">
                <a:solidFill>
                  <a:schemeClr val="tx1"/>
                </a:solidFill>
              </a:rPr>
              <a:t>parallelogram</a:t>
            </a:r>
            <a:r>
              <a:rPr lang="en-US" sz="2800"/>
              <a:t>	</a:t>
            </a:r>
          </a:p>
          <a:p>
            <a:pPr marL="25400" indent="-25400"/>
            <a:endParaRPr lang="en-US" sz="2800"/>
          </a:p>
          <a:p>
            <a:pPr marL="25400" indent="-25400"/>
            <a:r>
              <a:rPr lang="en-US" sz="2800" b="0" i="0" u="none" strike="noStrike" baseline="0">
                <a:solidFill>
                  <a:srgbClr val="EE2126"/>
                </a:solidFill>
                <a:latin typeface="+mj-lt"/>
              </a:rPr>
              <a:t>(</a:t>
            </a:r>
            <a:r>
              <a:rPr lang="en-US" sz="2800" b="0" i="1" u="none" strike="noStrike" baseline="0">
                <a:solidFill>
                  <a:srgbClr val="EE2126"/>
                </a:solidFill>
                <a:latin typeface="+mj-lt"/>
              </a:rPr>
              <a:t>r + t</a:t>
            </a:r>
            <a:r>
              <a:rPr lang="en-US" sz="2800" b="0" i="0" u="none" strike="noStrike" baseline="0">
                <a:solidFill>
                  <a:srgbClr val="EE2126"/>
                </a:solidFill>
                <a:latin typeface="+mj-lt"/>
              </a:rPr>
              <a:t>, </a:t>
            </a:r>
            <a:r>
              <a:rPr lang="en-US" sz="2800" b="0" i="1" u="none" strike="noStrike" baseline="0">
                <a:solidFill>
                  <a:srgbClr val="EE2126"/>
                </a:solidFill>
                <a:latin typeface="+mj-lt"/>
              </a:rPr>
              <a:t>s</a:t>
            </a:r>
            <a:r>
              <a:rPr lang="en-US" sz="2800" b="0" i="0" u="none" strike="noStrike" baseline="0">
                <a:solidFill>
                  <a:srgbClr val="EE2126"/>
                </a:solidFill>
                <a:latin typeface="+mj-lt"/>
              </a:rPr>
              <a:t>); The </a:t>
            </a:r>
            <a:r>
              <a:rPr lang="en-US" sz="2800" b="0" i="1" u="none" strike="noStrike" baseline="0">
                <a:solidFill>
                  <a:srgbClr val="EE2126"/>
                </a:solidFill>
                <a:latin typeface="+mj-lt"/>
              </a:rPr>
              <a:t>x</a:t>
            </a:r>
            <a:r>
              <a:rPr lang="en-US" sz="2800" b="0" i="0" u="none" strike="noStrike" baseline="0">
                <a:solidFill>
                  <a:srgbClr val="EE2126"/>
                </a:solidFill>
                <a:latin typeface="+mj-lt"/>
              </a:rPr>
              <a:t>-coordinate of </a:t>
            </a:r>
            <a:r>
              <a:rPr lang="en-US" sz="2800" b="0" i="1" u="none" strike="noStrike" baseline="0">
                <a:solidFill>
                  <a:srgbClr val="EE2126"/>
                </a:solidFill>
                <a:latin typeface="+mj-lt"/>
              </a:rPr>
              <a:t>C </a:t>
            </a:r>
            <a:r>
              <a:rPr lang="en-US" sz="2800" b="0" i="0" u="none" strike="noStrike" baseline="0">
                <a:solidFill>
                  <a:srgbClr val="EE2126"/>
                </a:solidFill>
                <a:latin typeface="+mj-lt"/>
              </a:rPr>
              <a:t>would be the sum of the </a:t>
            </a:r>
            <a:r>
              <a:rPr lang="en-US" sz="2800" b="0" i="1" u="none" strike="noStrike" baseline="0">
                <a:solidFill>
                  <a:srgbClr val="EE2126"/>
                </a:solidFill>
                <a:latin typeface="+mj-lt"/>
              </a:rPr>
              <a:t>x</a:t>
            </a:r>
            <a:r>
              <a:rPr lang="en-US" sz="2800" b="0" i="0" u="none" strike="noStrike" baseline="0">
                <a:solidFill>
                  <a:srgbClr val="EE2126"/>
                </a:solidFill>
                <a:latin typeface="+mj-lt"/>
              </a:rPr>
              <a:t>-coordinates of </a:t>
            </a:r>
            <a:r>
              <a:rPr lang="en-US" sz="2800" b="0" i="1" u="none" strike="noStrike" baseline="0">
                <a:solidFill>
                  <a:srgbClr val="EE2126"/>
                </a:solidFill>
                <a:latin typeface="+mj-lt"/>
              </a:rPr>
              <a:t>A </a:t>
            </a:r>
            <a:r>
              <a:rPr lang="en-US" sz="2800" b="0" i="0" u="none" strike="noStrike" baseline="0">
                <a:solidFill>
                  <a:srgbClr val="EE2126"/>
                </a:solidFill>
                <a:latin typeface="+mj-lt"/>
              </a:rPr>
              <a:t>and </a:t>
            </a:r>
            <a:r>
              <a:rPr lang="en-US" sz="2800" b="0" i="1" u="none" strike="noStrike" baseline="0">
                <a:solidFill>
                  <a:srgbClr val="EE2126"/>
                </a:solidFill>
                <a:latin typeface="+mj-lt"/>
              </a:rPr>
              <a:t>B</a:t>
            </a:r>
            <a:r>
              <a:rPr lang="en-US" sz="2800" b="0" i="0" u="none" strike="noStrike" baseline="0">
                <a:solidFill>
                  <a:srgbClr val="EE2126"/>
                </a:solidFill>
                <a:latin typeface="+mj-lt"/>
              </a:rPr>
              <a:t>, and the </a:t>
            </a:r>
            <a:r>
              <a:rPr lang="en-US" sz="2800" b="0" i="1" u="none" strike="noStrike" baseline="0">
                <a:solidFill>
                  <a:srgbClr val="EE2126"/>
                </a:solidFill>
                <a:latin typeface="+mj-lt"/>
              </a:rPr>
              <a:t>y</a:t>
            </a:r>
            <a:r>
              <a:rPr lang="en-US" sz="2800" b="0" i="0" u="none" strike="noStrike" baseline="0">
                <a:solidFill>
                  <a:srgbClr val="EE2126"/>
                </a:solidFill>
                <a:latin typeface="+mj-lt"/>
              </a:rPr>
              <a:t>-coordinate of </a:t>
            </a:r>
            <a:r>
              <a:rPr lang="en-US" sz="2800" b="0" i="1" u="none" strike="noStrike" baseline="0">
                <a:solidFill>
                  <a:srgbClr val="EE2126"/>
                </a:solidFill>
                <a:latin typeface="+mj-lt"/>
              </a:rPr>
              <a:t>C </a:t>
            </a:r>
            <a:r>
              <a:rPr lang="en-US" sz="2800" b="0" i="0" u="none" strike="noStrike" baseline="0">
                <a:solidFill>
                  <a:srgbClr val="EE2126"/>
                </a:solidFill>
                <a:latin typeface="+mj-lt"/>
              </a:rPr>
              <a:t>would be the same as the </a:t>
            </a:r>
            <a:r>
              <a:rPr lang="en-US" sz="2800" b="0" i="1" u="none" strike="noStrike" baseline="0">
                <a:solidFill>
                  <a:srgbClr val="EE2126"/>
                </a:solidFill>
                <a:latin typeface="+mj-lt"/>
              </a:rPr>
              <a:t>y</a:t>
            </a:r>
            <a:r>
              <a:rPr lang="en-US" sz="2800" b="0" i="0" u="none" strike="noStrike" baseline="0">
                <a:solidFill>
                  <a:srgbClr val="EE2126"/>
                </a:solidFill>
                <a:latin typeface="+mj-lt"/>
              </a:rPr>
              <a:t>-coordinate of </a:t>
            </a:r>
            <a:r>
              <a:rPr lang="en-US" sz="2800" b="0" i="1" u="none" strike="noStrike" baseline="0">
                <a:solidFill>
                  <a:srgbClr val="EE2126"/>
                </a:solidFill>
                <a:latin typeface="+mj-lt"/>
              </a:rPr>
              <a:t>B</a:t>
            </a:r>
            <a:r>
              <a:rPr lang="en-US" sz="2800" b="0" i="0" u="none" strike="noStrike" baseline="0">
                <a:solidFill>
                  <a:srgbClr val="EE2126"/>
                </a:solidFill>
                <a:latin typeface="+mj-lt"/>
              </a:rPr>
              <a:t>. </a:t>
            </a:r>
            <a:r>
              <a:rPr lang="en-US" sz="2800"/>
              <a:t>	</a:t>
            </a:r>
            <a:endParaRPr lang="en-US" sz="2800" b="1">
              <a:solidFill>
                <a:schemeClr val="tx1"/>
              </a:solidFill>
            </a:endParaRPr>
          </a:p>
          <a:p>
            <a:pPr marL="25400" indent="-25400"/>
            <a:endParaRPr lang="en-US" sz="2800"/>
          </a:p>
        </p:txBody>
      </p:sp>
      <p:pic>
        <p:nvPicPr>
          <p:cNvPr id="6" name="Picture 5" descr="Shape, polygon&#10;&#10;Description automatically generated">
            <a:extLst>
              <a:ext uri="{FF2B5EF4-FFF2-40B4-BE49-F238E27FC236}">
                <a16:creationId xmlns:a16="http://schemas.microsoft.com/office/drawing/2014/main" id="{36D92E89-0720-41FD-886C-67CC269A5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59" y="1345184"/>
            <a:ext cx="3758786" cy="34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4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7C1E500-F035-4DCB-8376-EC53069191E9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AF6538-253B-45FB-B28E-6836BB7DE92A}"/>
              </a:ext>
            </a:extLst>
          </p:cNvPr>
          <p:cNvSpPr txBox="1">
            <a:spLocks/>
          </p:cNvSpPr>
          <p:nvPr/>
        </p:nvSpPr>
        <p:spPr>
          <a:xfrm>
            <a:off x="459873" y="1005710"/>
            <a:ext cx="7252142" cy="31599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indent="-25400"/>
            <a:r>
              <a:rPr lang="en-US" sz="2800" b="1">
                <a:solidFill>
                  <a:schemeClr val="tx1"/>
                </a:solidFill>
              </a:rPr>
              <a:t>Without introducing any new variables, write the coordinates to place each figure on the coordinate plane. Justify your answers.</a:t>
            </a:r>
          </a:p>
          <a:p>
            <a:r>
              <a:rPr lang="en-US" sz="2800" b="1">
                <a:solidFill>
                  <a:schemeClr val="tx1"/>
                </a:solidFill>
              </a:rPr>
              <a:t>2.</a:t>
            </a:r>
            <a:r>
              <a:rPr lang="en-US" sz="2800"/>
              <a:t> </a:t>
            </a:r>
            <a:r>
              <a:rPr lang="en-IN" sz="2800" i="0" u="none" strike="noStrike" baseline="0">
                <a:solidFill>
                  <a:schemeClr val="tx1"/>
                </a:solidFill>
              </a:rPr>
              <a:t>rectangle</a:t>
            </a:r>
          </a:p>
          <a:p>
            <a:endParaRPr lang="en-IN" sz="2800" b="1" i="0" u="none" strike="noStrike" baseline="0">
              <a:solidFill>
                <a:schemeClr val="tx1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(</a:t>
            </a:r>
            <a:r>
              <a:rPr lang="en-US" sz="2800" i="1">
                <a:solidFill>
                  <a:srgbClr val="FF0000"/>
                </a:solidFill>
              </a:rPr>
              <a:t>s, r</a:t>
            </a:r>
            <a:r>
              <a:rPr lang="en-US" sz="2800">
                <a:solidFill>
                  <a:srgbClr val="FF0000"/>
                </a:solidFill>
              </a:rPr>
              <a:t>); The </a:t>
            </a:r>
            <a:r>
              <a:rPr lang="en-US" sz="2800" i="1">
                <a:solidFill>
                  <a:srgbClr val="FF0000"/>
                </a:solidFill>
              </a:rPr>
              <a:t>x</a:t>
            </a:r>
            <a:r>
              <a:rPr lang="en-US" sz="2800">
                <a:solidFill>
                  <a:srgbClr val="FF0000"/>
                </a:solidFill>
              </a:rPr>
              <a:t>-coordinate of </a:t>
            </a:r>
            <a:r>
              <a:rPr lang="en-US" sz="2800" i="1">
                <a:solidFill>
                  <a:srgbClr val="FF0000"/>
                </a:solidFill>
              </a:rPr>
              <a:t>C </a:t>
            </a:r>
            <a:r>
              <a:rPr lang="en-US" sz="2800">
                <a:solidFill>
                  <a:srgbClr val="FF0000"/>
                </a:solidFill>
              </a:rPr>
              <a:t>would be the same as the </a:t>
            </a:r>
            <a:r>
              <a:rPr lang="en-US" sz="2800" i="1">
                <a:solidFill>
                  <a:srgbClr val="FF0000"/>
                </a:solidFill>
              </a:rPr>
              <a:t>x</a:t>
            </a:r>
            <a:r>
              <a:rPr lang="en-US" sz="2800">
                <a:solidFill>
                  <a:srgbClr val="FF0000"/>
                </a:solidFill>
              </a:rPr>
              <a:t>-coordinate of </a:t>
            </a:r>
            <a:r>
              <a:rPr lang="en-US" sz="2800" i="1">
                <a:solidFill>
                  <a:srgbClr val="FF0000"/>
                </a:solidFill>
              </a:rPr>
              <a:t>B</a:t>
            </a:r>
            <a:r>
              <a:rPr lang="en-US" sz="2800">
                <a:solidFill>
                  <a:srgbClr val="FF0000"/>
                </a:solidFill>
              </a:rPr>
              <a:t>, and the </a:t>
            </a:r>
            <a:br>
              <a:rPr lang="en-US" sz="2800">
                <a:solidFill>
                  <a:srgbClr val="FF0000"/>
                </a:solidFill>
              </a:rPr>
            </a:br>
            <a:r>
              <a:rPr lang="en-US" sz="2800" i="1">
                <a:solidFill>
                  <a:srgbClr val="FF0000"/>
                </a:solidFill>
              </a:rPr>
              <a:t>y</a:t>
            </a:r>
            <a:r>
              <a:rPr lang="en-US" sz="2800">
                <a:solidFill>
                  <a:srgbClr val="FF0000"/>
                </a:solidFill>
              </a:rPr>
              <a:t>-coordinate of </a:t>
            </a:r>
            <a:r>
              <a:rPr lang="en-US" sz="2800" i="1">
                <a:solidFill>
                  <a:srgbClr val="FF0000"/>
                </a:solidFill>
              </a:rPr>
              <a:t>C </a:t>
            </a:r>
            <a:r>
              <a:rPr lang="en-US" sz="2800">
                <a:solidFill>
                  <a:srgbClr val="FF0000"/>
                </a:solidFill>
              </a:rPr>
              <a:t>would be the same as the </a:t>
            </a:r>
            <a:r>
              <a:rPr lang="en-US" sz="2800" i="1">
                <a:solidFill>
                  <a:srgbClr val="FF0000"/>
                </a:solidFill>
              </a:rPr>
              <a:t>y</a:t>
            </a:r>
            <a:r>
              <a:rPr lang="en-US" sz="2800">
                <a:solidFill>
                  <a:srgbClr val="FF0000"/>
                </a:solidFill>
              </a:rPr>
              <a:t>-coordinate of </a:t>
            </a:r>
            <a:r>
              <a:rPr lang="en-US" sz="2800" i="1">
                <a:solidFill>
                  <a:srgbClr val="FF0000"/>
                </a:solidFill>
              </a:rPr>
              <a:t>A</a:t>
            </a:r>
            <a:r>
              <a:rPr lang="en-US" sz="2800">
                <a:solidFill>
                  <a:srgbClr val="FF0000"/>
                </a:solidFill>
              </a:rPr>
              <a:t>.	</a:t>
            </a:r>
          </a:p>
          <a:p>
            <a:r>
              <a:rPr lang="en-IN" sz="2800" b="1" i="0" u="none" strike="noStrike" baseline="0">
                <a:solidFill>
                  <a:schemeClr val="tx1"/>
                </a:solidFill>
              </a:rPr>
              <a:t>	</a:t>
            </a:r>
          </a:p>
          <a:p>
            <a:pPr marL="25400" indent="-25400"/>
            <a:r>
              <a:rPr lang="en-US" sz="2800"/>
              <a:t>		</a:t>
            </a:r>
            <a:endParaRPr lang="en-US" sz="2800" b="1">
              <a:solidFill>
                <a:schemeClr val="tx1"/>
              </a:solidFill>
            </a:endParaRPr>
          </a:p>
          <a:p>
            <a:pPr marL="25400" indent="-25400"/>
            <a:endParaRPr lang="en-US" sz="2800"/>
          </a:p>
        </p:txBody>
      </p:sp>
      <p:pic>
        <p:nvPicPr>
          <p:cNvPr id="6" name="Picture 5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6D17A3AA-F953-43B8-A812-C05548603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082" y="1461559"/>
            <a:ext cx="3758786" cy="34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7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0" y="1606727"/>
            <a:ext cx="116121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MA.912.GR.1.4 </a:t>
            </a:r>
          </a:p>
          <a:p>
            <a:r>
              <a:rPr lang="en-US" sz="2800">
                <a:solidFill>
                  <a:schemeClr val="tx2"/>
                </a:solidFill>
              </a:rPr>
              <a:t>Prove relationships and theorems about parallelograms. Solve mathematical and real-world problems involving postulates, relationships and theorems of parallelograms.</a:t>
            </a:r>
          </a:p>
          <a:p>
            <a:r>
              <a:rPr lang="en-US" sz="2800" b="1"/>
              <a:t>MA.912.GR.3.2 </a:t>
            </a:r>
          </a:p>
          <a:p>
            <a:r>
              <a:rPr lang="en-US" sz="2800">
                <a:solidFill>
                  <a:schemeClr val="tx2"/>
                </a:solidFill>
              </a:rPr>
              <a:t>Given a mathematical context, use coordinate geometry to classify or justify definitions, properties and theorems involving circles, triangles or quadrilaterals.</a:t>
            </a:r>
          </a:p>
          <a:p>
            <a:r>
              <a:rPr lang="en-US" sz="2800" b="1"/>
              <a:t>MA.912.GR.3.3 </a:t>
            </a:r>
          </a:p>
          <a:p>
            <a:r>
              <a:rPr lang="en-US" sz="2800">
                <a:solidFill>
                  <a:schemeClr val="tx2"/>
                </a:solidFill>
              </a:rPr>
              <a:t>Use coordinate geometry to solve mathematical and real-world geometric problems involving lines, circles, triangles and quadrilaterals.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Florida’s B.E.S.T. Standards for Mathematics</a:t>
            </a:r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0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MA.K12.MTR.2.1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Demonstrate understanding by representing problems in multiple ways.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62285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675187"/>
            <a:ext cx="11548351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>
                <a:solidFill>
                  <a:srgbClr val="221E1F"/>
                </a:solidFill>
              </a:rPr>
              <a:t>Content Objective</a:t>
            </a:r>
          </a:p>
          <a:p>
            <a:r>
              <a:rPr lang="en-US" sz="2800"/>
              <a:t>Students use the properties of rectangles to determine whether a parallelogram is a rectangle and to write proofs.</a:t>
            </a:r>
          </a:p>
          <a:p>
            <a:r>
              <a:rPr lang="en-US" sz="2800" b="1">
                <a:solidFill>
                  <a:srgbClr val="221E1F"/>
                </a:solidFill>
              </a:rPr>
              <a:t>Language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Students talk about using the properties of rectangles to determine whether a parallelogram is a rectangle and to write proofs using sentences starting with </a:t>
            </a:r>
            <a:r>
              <a:rPr lang="en-US" sz="2800" i="1"/>
              <a:t>Becaus</a:t>
            </a:r>
            <a:r>
              <a:rPr lang="en-US" sz="2800"/>
              <a:t>e….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To support sense-making, students participate in MLR2: Collect and Display.</a:t>
            </a:r>
            <a:endParaRPr lang="en-US" sz="2800" b="0" i="0" u="none" strike="noStrike" baseline="0">
              <a:solidFill>
                <a:srgbClr val="221E1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Lesson Objectives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4"/>
            <a:ext cx="11410997" cy="42847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A </a:t>
            </a:r>
            <a:r>
              <a:rPr lang="en-US" sz="2800" b="1">
                <a:solidFill>
                  <a:schemeClr val="tx1"/>
                </a:solidFill>
              </a:rPr>
              <a:t>rectangle</a:t>
            </a:r>
            <a:r>
              <a:rPr lang="en-US" sz="2800"/>
              <a:t> is a parallelogram with four right angles. To name a rectangle, use the symbol ▭. From the definition, you know that a rectangle has the following properties: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All four angles are right angles.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Opposite sides are parallel and congruent.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Opposite angles are congruent.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Consecutive angles are supplementary.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Diagonals bisect each other.</a:t>
            </a:r>
            <a:r>
              <a:rPr lang="en-US" sz="2800" b="0" i="0" u="none" strike="noStrike" baseline="0">
                <a:solidFill>
                  <a:srgbClr val="221E1F"/>
                </a:solidFill>
              </a:rPr>
              <a:t> </a:t>
            </a:r>
          </a:p>
          <a:p>
            <a:endParaRPr lang="en-US" sz="2800" b="0" i="0" u="none" strike="noStrike" baseline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Properties of Rectangles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C74E5A-BCB3-421F-90D8-F73C8F30E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92" y="3283517"/>
            <a:ext cx="3727862" cy="22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5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4"/>
            <a:ext cx="11410997" cy="42847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In addition, the diagonals of a rectangle are congruent.</a:t>
            </a:r>
          </a:p>
          <a:p>
            <a:br>
              <a:rPr lang="en-US" sz="2800" b="1">
                <a:solidFill>
                  <a:schemeClr val="tx1"/>
                </a:solidFill>
              </a:rPr>
            </a:br>
            <a:r>
              <a:rPr lang="en-US" sz="2800" b="1">
                <a:solidFill>
                  <a:schemeClr val="tx1"/>
                </a:solidFill>
              </a:rPr>
              <a:t>Theorem 7.13: </a:t>
            </a:r>
            <a:r>
              <a:rPr lang="en-US" sz="2800" b="1"/>
              <a:t>Diagonals of a Rectangle</a:t>
            </a:r>
          </a:p>
          <a:p>
            <a:r>
              <a:rPr lang="en-US" sz="2800"/>
              <a:t>If a parallelogram is a rectangle, then its diagonals are congruent.</a:t>
            </a:r>
          </a:p>
          <a:p>
            <a:endParaRPr lang="en-US" sz="2800" b="0" i="0" u="none" strike="noStrike" baseline="0">
              <a:solidFill>
                <a:srgbClr val="221E1F"/>
              </a:solidFill>
            </a:endParaRPr>
          </a:p>
          <a:p>
            <a:endParaRPr lang="en-US" sz="2800" b="0" i="0" u="none" strike="noStrike" baseline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Properties of Rectangles </a:t>
            </a:r>
          </a:p>
        </p:txBody>
      </p:sp>
    </p:spTree>
    <p:extLst>
      <p:ext uri="{BB962C8B-B14F-4D97-AF65-F5344CB8AC3E}">
        <p14:creationId xmlns:p14="http://schemas.microsoft.com/office/powerpoint/2010/main" val="360208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Properties of Rectangles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1" y="1999816"/>
            <a:ext cx="6259906" cy="29912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PRACTICE</a:t>
            </a: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b="1"/>
              <a:t>A basketball team is running a drill along the diagonals of the court. Given ▭</a:t>
            </a:r>
            <a:r>
              <a:rPr lang="en-US" sz="2800" b="1" i="1"/>
              <a:t>BCDF,</a:t>
            </a:r>
            <a:r>
              <a:rPr lang="en-US" sz="2800" b="1"/>
              <a:t> if </a:t>
            </a:r>
            <a:r>
              <a:rPr lang="en-US" sz="2800" b="1" i="1"/>
              <a:t>FC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/>
              <a:t>=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/>
              <a:t>106.5 feet, find </a:t>
            </a:r>
            <a:r>
              <a:rPr lang="en-US" sz="2800" b="1" i="1"/>
              <a:t>DG</a:t>
            </a:r>
            <a:r>
              <a:rPr lang="en-US" sz="2800" b="1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21603-732C-4F89-84B7-B99DD043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79" y="1918216"/>
            <a:ext cx="3921731" cy="23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48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dfdc7cc7edec5a1815d882a7f7ce31defdd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32B40B-920D-4C04-A7C2-799EE4F5C4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019317-E879-42C5-A38E-278820CBC0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7B8949-CBC3-4377-A494-7591C33E696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9450ef5d-1a70-432a-a187-b784c13ee2c7"/>
    <ds:schemaRef ds:uri="http://schemas.openxmlformats.org/package/2006/metadata/core-properties"/>
    <ds:schemaRef ds:uri="http://schemas.microsoft.com/office/2006/documentManagement/types"/>
    <ds:schemaRef ds:uri="eebb11a2-b469-44b8-8bf8-081d58bb647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2172</Words>
  <Application>Microsoft Office PowerPoint</Application>
  <PresentationFormat>Widescreen</PresentationFormat>
  <Paragraphs>269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Proxima Nova</vt:lpstr>
      <vt:lpstr>Vectipede Bk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12</cp:revision>
  <cp:lastPrinted>2018-08-01T21:17:27Z</cp:lastPrinted>
  <dcterms:created xsi:type="dcterms:W3CDTF">2020-09-17T18:06:02Z</dcterms:created>
  <dcterms:modified xsi:type="dcterms:W3CDTF">2023-01-09T01:45:20Z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