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3"/>
  </p:notesMasterIdLst>
  <p:handoutMasterIdLst>
    <p:handoutMasterId r:id="rId44"/>
  </p:handoutMasterIdLst>
  <p:sldIdLst>
    <p:sldId id="327" r:id="rId6"/>
    <p:sldId id="545" r:id="rId7"/>
    <p:sldId id="357" r:id="rId8"/>
    <p:sldId id="378" r:id="rId9"/>
    <p:sldId id="358" r:id="rId10"/>
    <p:sldId id="359" r:id="rId11"/>
    <p:sldId id="546" r:id="rId12"/>
    <p:sldId id="577" r:id="rId13"/>
    <p:sldId id="547" r:id="rId14"/>
    <p:sldId id="575" r:id="rId15"/>
    <p:sldId id="548" r:id="rId16"/>
    <p:sldId id="578" r:id="rId17"/>
    <p:sldId id="550" r:id="rId18"/>
    <p:sldId id="576" r:id="rId19"/>
    <p:sldId id="552" r:id="rId20"/>
    <p:sldId id="582" r:id="rId21"/>
    <p:sldId id="553" r:id="rId22"/>
    <p:sldId id="554" r:id="rId23"/>
    <p:sldId id="555" r:id="rId24"/>
    <p:sldId id="556" r:id="rId25"/>
    <p:sldId id="557" r:id="rId26"/>
    <p:sldId id="558" r:id="rId27"/>
    <p:sldId id="559" r:id="rId28"/>
    <p:sldId id="560" r:id="rId29"/>
    <p:sldId id="561" r:id="rId30"/>
    <p:sldId id="562" r:id="rId31"/>
    <p:sldId id="572" r:id="rId32"/>
    <p:sldId id="563" r:id="rId33"/>
    <p:sldId id="573" r:id="rId34"/>
    <p:sldId id="564" r:id="rId35"/>
    <p:sldId id="565" r:id="rId36"/>
    <p:sldId id="574" r:id="rId37"/>
    <p:sldId id="566" r:id="rId38"/>
    <p:sldId id="570" r:id="rId39"/>
    <p:sldId id="571" r:id="rId40"/>
    <p:sldId id="579" r:id="rId41"/>
    <p:sldId id="580"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459" userDrawn="1">
          <p15:clr>
            <a:srgbClr val="A4A3A4"/>
          </p15:clr>
        </p15:guide>
        <p15:guide id="2" orient="horz" pos="2976" userDrawn="1">
          <p15:clr>
            <a:srgbClr val="A4A3A4"/>
          </p15:clr>
        </p15:guide>
        <p15:guide id="3" orient="horz" pos="368" userDrawn="1">
          <p15:clr>
            <a:srgbClr val="A4A3A4"/>
          </p15:clr>
        </p15:guide>
        <p15:guide id="4" orient="horz" pos="2455" userDrawn="1">
          <p15:clr>
            <a:srgbClr val="A4A3A4"/>
          </p15:clr>
        </p15:guide>
        <p15:guide id="5" orient="horz" pos="1117" userDrawn="1">
          <p15:clr>
            <a:srgbClr val="A4A3A4"/>
          </p15:clr>
        </p15:guide>
        <p15:guide id="6" orient="horz" pos="2228" userDrawn="1">
          <p15:clr>
            <a:srgbClr val="A4A3A4"/>
          </p15:clr>
        </p15:guide>
        <p15:guide id="7" orient="horz" pos="3339" userDrawn="1">
          <p15:clr>
            <a:srgbClr val="A4A3A4"/>
          </p15:clr>
        </p15:guide>
        <p15:guide id="8" orient="horz" pos="3113" userDrawn="1">
          <p15:clr>
            <a:srgbClr val="A4A3A4"/>
          </p15:clr>
        </p15:guide>
        <p15:guide id="9" pos="75" userDrawn="1">
          <p15:clr>
            <a:srgbClr val="A4A3A4"/>
          </p15:clr>
        </p15:guide>
        <p15:guide id="10" pos="360" userDrawn="1">
          <p15:clr>
            <a:srgbClr val="A4A3A4"/>
          </p15:clr>
        </p15:guide>
        <p15:guide id="11" pos="6480" userDrawn="1">
          <p15:clr>
            <a:srgbClr val="A4A3A4"/>
          </p15:clr>
        </p15:guide>
        <p15:guide id="12" pos="220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5" userDrawn="1">
          <p15:clr>
            <a:srgbClr val="A4A3A4"/>
          </p15:clr>
        </p15:guide>
        <p15:guide id="17" pos="4368" userDrawn="1">
          <p15:clr>
            <a:srgbClr val="A4A3A4"/>
          </p15:clr>
        </p15:guide>
        <p15:guide id="18" pos="7287" userDrawn="1">
          <p15:clr>
            <a:srgbClr val="A4A3A4"/>
          </p15:clr>
        </p15:guide>
        <p15:guide id="19" pos="3296" userDrawn="1">
          <p15:clr>
            <a:srgbClr val="A4A3A4"/>
          </p15:clr>
        </p15:guide>
        <p15:guide id="20" pos="5904" userDrawn="1">
          <p15:clr>
            <a:srgbClr val="A4A3A4"/>
          </p15:clr>
        </p15:guide>
        <p15:guide id="21" pos="5568" userDrawn="1">
          <p15:clr>
            <a:srgbClr val="A4A3A4"/>
          </p15:clr>
        </p15:guide>
        <p15:guide id="22" orient="horz" pos="29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45A"/>
    <a:srgbClr val="E75A19"/>
    <a:srgbClr val="F9D7C0"/>
    <a:srgbClr val="AFCAAF"/>
    <a:srgbClr val="822658"/>
    <a:srgbClr val="269AB6"/>
    <a:srgbClr val="0289AA"/>
    <a:srgbClr val="00A6B9"/>
    <a:srgbClr val="00B050"/>
    <a:srgbClr val="B96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BCDCC-6610-4A8B-8A54-11517A244016}" v="21" dt="2022-01-28T13:06:46.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4"/>
      </p:cViewPr>
      <p:guideLst>
        <p:guide pos="1459"/>
        <p:guide orient="horz" pos="2976"/>
        <p:guide orient="horz" pos="368"/>
        <p:guide orient="horz" pos="2455"/>
        <p:guide orient="horz" pos="1117"/>
        <p:guide orient="horz" pos="2228"/>
        <p:guide orient="horz" pos="3339"/>
        <p:guide orient="horz" pos="3113"/>
        <p:guide pos="75"/>
        <p:guide pos="360"/>
        <p:guide pos="6480"/>
        <p:guide pos="2207"/>
        <p:guide pos="288"/>
        <p:guide orient="horz" pos="2160"/>
        <p:guide orient="horz" pos="216"/>
        <p:guide orient="horz" pos="935"/>
        <p:guide pos="4368"/>
        <p:guide pos="7287"/>
        <p:guide pos="3296"/>
        <p:guide pos="5904"/>
        <p:guide pos="5568"/>
        <p:guide orient="horz" pos="29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2/21/2023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2/21/2023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69585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a:solidFill>
                  <a:srgbClr val="FF0000"/>
                </a:solidFill>
              </a:rPr>
              <a:t>x</a:t>
            </a:r>
            <a:r>
              <a:rPr lang="en-IN" sz="1200">
                <a:solidFill>
                  <a:srgbClr val="FF0000"/>
                </a:solidFill>
              </a:rPr>
              <a:t> = 81.5</a:t>
            </a:r>
            <a:endParaRPr lang="en-IN" sz="1200" i="1">
              <a:solidFill>
                <a:srgbClr val="FF0000"/>
              </a:solidFill>
            </a:endParaRP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12</a:t>
            </a:fld>
            <a:endParaRPr lang="en-US"/>
          </a:p>
        </p:txBody>
      </p:sp>
    </p:spTree>
    <p:extLst>
      <p:ext uri="{BB962C8B-B14F-4D97-AF65-F5344CB8AC3E}">
        <p14:creationId xmlns:p14="http://schemas.microsoft.com/office/powerpoint/2010/main" val="307080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a:p>
        </p:txBody>
      </p:sp>
    </p:spTree>
    <p:extLst>
      <p:ext uri="{BB962C8B-B14F-4D97-AF65-F5344CB8AC3E}">
        <p14:creationId xmlns:p14="http://schemas.microsoft.com/office/powerpoint/2010/main" val="85742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a:p>
        </p:txBody>
      </p:sp>
    </p:spTree>
    <p:extLst>
      <p:ext uri="{BB962C8B-B14F-4D97-AF65-F5344CB8AC3E}">
        <p14:creationId xmlns:p14="http://schemas.microsoft.com/office/powerpoint/2010/main" val="3825839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15</a:t>
            </a:fld>
            <a:endParaRPr lang="en-US"/>
          </a:p>
        </p:txBody>
      </p:sp>
    </p:spTree>
    <p:extLst>
      <p:ext uri="{BB962C8B-B14F-4D97-AF65-F5344CB8AC3E}">
        <p14:creationId xmlns:p14="http://schemas.microsoft.com/office/powerpoint/2010/main" val="416560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sz="1200" i="1" dirty="0" smtClean="0">
                        <a:solidFill>
                          <a:srgbClr val="FF0000"/>
                        </a:solidFill>
                        <a:latin typeface="Cambria Math" panose="02040503050406030204" pitchFamily="18" charset="0"/>
                      </a:rPr>
                      <m:t>𝑚</m:t>
                    </m:r>
                    <m:acc>
                      <m:accPr>
                        <m:chr m:val="̂"/>
                        <m:ctrlPr>
                          <a:rPr lang="en-US" sz="1200" i="1" dirty="0">
                            <a:solidFill>
                              <a:srgbClr val="FF0000"/>
                            </a:solidFill>
                            <a:latin typeface="Cambria Math" panose="02040503050406030204" pitchFamily="18" charset="0"/>
                          </a:rPr>
                        </m:ctrlPr>
                      </m:accPr>
                      <m:e>
                        <m:r>
                          <a:rPr lang="en-US" sz="1200" i="1" dirty="0">
                            <a:solidFill>
                              <a:srgbClr val="FF0000"/>
                            </a:solidFill>
                            <a:latin typeface="Cambria Math" panose="02040503050406030204" pitchFamily="18" charset="0"/>
                          </a:rPr>
                          <m:t>𝐷𝐸𝐹</m:t>
                        </m:r>
                      </m:e>
                    </m:acc>
                    <m:r>
                      <a:rPr lang="en-US" sz="1200" b="0" i="1" dirty="0" smtClean="0">
                        <a:solidFill>
                          <a:srgbClr val="FF0000"/>
                        </a:solidFill>
                        <a:latin typeface="Cambria Math" panose="02040503050406030204" pitchFamily="18" charset="0"/>
                      </a:rPr>
                      <m:t>=232°</m:t>
                    </m:r>
                  </m:oMath>
                </a14:m>
                <a:r>
                  <a:rPr lang="en-IN" sz="1200">
                    <a:solidFill>
                      <a:srgbClr val="FF0000"/>
                    </a:solidFill>
                  </a:rPr>
                  <a:t> </a:t>
                </a:r>
                <a:endParaRPr lang="en-US"/>
              </a:p>
            </p:txBody>
          </p:sp>
        </mc:Choice>
        <mc:Fallback xmlns="">
          <p:sp>
            <p:nvSpPr>
              <p:cNvPr id="3" name="Notes Placeholder 2"/>
              <p:cNvSpPr>
                <a:spLocks noGrp="1"/>
              </p:cNvSpPr>
              <p:nvPr>
                <p:ph type="body" idx="1"/>
              </p:nvPr>
            </p:nvSpPr>
            <p:spPr/>
            <p:txBody>
              <a:bodyPr/>
              <a:lstStyle/>
              <a:p>
                <a:r>
                  <a:rPr lang="en-US" sz="1200" i="0" dirty="0">
                    <a:solidFill>
                      <a:srgbClr val="FF0000"/>
                    </a:solidFill>
                    <a:latin typeface="Cambria Math" panose="02040503050406030204" pitchFamily="18" charset="0"/>
                  </a:rPr>
                  <a:t>𝑚(𝐷𝐸𝐹) ̂</a:t>
                </a:r>
                <a:r>
                  <a:rPr lang="en-US" sz="1200" b="0" i="0" dirty="0">
                    <a:solidFill>
                      <a:srgbClr val="FF0000"/>
                    </a:solidFill>
                    <a:latin typeface="Cambria Math" panose="02040503050406030204" pitchFamily="18" charset="0"/>
                  </a:rPr>
                  <a:t>=232°</a:t>
                </a:r>
                <a:r>
                  <a:rPr lang="en-IN" sz="1200">
                    <a:solidFill>
                      <a:srgbClr val="FF0000"/>
                    </a:solidFill>
                  </a:rPr>
                  <a:t> </a:t>
                </a:r>
                <a:endParaRPr lang="en-US"/>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a:p>
        </p:txBody>
      </p:sp>
    </p:spTree>
    <p:extLst>
      <p:ext uri="{BB962C8B-B14F-4D97-AF65-F5344CB8AC3E}">
        <p14:creationId xmlns:p14="http://schemas.microsoft.com/office/powerpoint/2010/main" val="9612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17</a:t>
            </a:fld>
            <a:endParaRPr lang="en-US"/>
          </a:p>
        </p:txBody>
      </p:sp>
    </p:spTree>
    <p:extLst>
      <p:ext uri="{BB962C8B-B14F-4D97-AF65-F5344CB8AC3E}">
        <p14:creationId xmlns:p14="http://schemas.microsoft.com/office/powerpoint/2010/main" val="41433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18</a:t>
            </a:fld>
            <a:endParaRPr lang="en-US"/>
          </a:p>
        </p:txBody>
      </p:sp>
    </p:spTree>
    <p:extLst>
      <p:ext uri="{BB962C8B-B14F-4D97-AF65-F5344CB8AC3E}">
        <p14:creationId xmlns:p14="http://schemas.microsoft.com/office/powerpoint/2010/main" val="381103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19</a:t>
            </a:fld>
            <a:endParaRPr lang="en-US"/>
          </a:p>
        </p:txBody>
      </p:sp>
    </p:spTree>
    <p:extLst>
      <p:ext uri="{BB962C8B-B14F-4D97-AF65-F5344CB8AC3E}">
        <p14:creationId xmlns:p14="http://schemas.microsoft.com/office/powerpoint/2010/main" val="281581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20</a:t>
            </a:fld>
            <a:endParaRPr lang="en-US"/>
          </a:p>
        </p:txBody>
      </p:sp>
    </p:spTree>
    <p:extLst>
      <p:ext uri="{BB962C8B-B14F-4D97-AF65-F5344CB8AC3E}">
        <p14:creationId xmlns:p14="http://schemas.microsoft.com/office/powerpoint/2010/main" val="3296385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21</a:t>
            </a:fld>
            <a:endParaRPr lang="en-US"/>
          </a:p>
        </p:txBody>
      </p:sp>
    </p:spTree>
    <p:extLst>
      <p:ext uri="{BB962C8B-B14F-4D97-AF65-F5344CB8AC3E}">
        <p14:creationId xmlns:p14="http://schemas.microsoft.com/office/powerpoint/2010/main" val="361219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165081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22</a:t>
            </a:fld>
            <a:endParaRPr lang="en-US"/>
          </a:p>
        </p:txBody>
      </p:sp>
    </p:spTree>
    <p:extLst>
      <p:ext uri="{BB962C8B-B14F-4D97-AF65-F5344CB8AC3E}">
        <p14:creationId xmlns:p14="http://schemas.microsoft.com/office/powerpoint/2010/main" val="2428525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23</a:t>
            </a:fld>
            <a:endParaRPr lang="en-US"/>
          </a:p>
        </p:txBody>
      </p:sp>
    </p:spTree>
    <p:extLst>
      <p:ext uri="{BB962C8B-B14F-4D97-AF65-F5344CB8AC3E}">
        <p14:creationId xmlns:p14="http://schemas.microsoft.com/office/powerpoint/2010/main" val="3231852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24</a:t>
            </a:fld>
            <a:endParaRPr lang="en-US"/>
          </a:p>
        </p:txBody>
      </p:sp>
    </p:spTree>
    <p:extLst>
      <p:ext uri="{BB962C8B-B14F-4D97-AF65-F5344CB8AC3E}">
        <p14:creationId xmlns:p14="http://schemas.microsoft.com/office/powerpoint/2010/main" val="1468227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25</a:t>
            </a:fld>
            <a:endParaRPr lang="en-US"/>
          </a:p>
        </p:txBody>
      </p:sp>
    </p:spTree>
    <p:extLst>
      <p:ext uri="{BB962C8B-B14F-4D97-AF65-F5344CB8AC3E}">
        <p14:creationId xmlns:p14="http://schemas.microsoft.com/office/powerpoint/2010/main" val="2583073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26</a:t>
            </a:fld>
            <a:endParaRPr lang="en-US"/>
          </a:p>
        </p:txBody>
      </p:sp>
    </p:spTree>
    <p:extLst>
      <p:ext uri="{BB962C8B-B14F-4D97-AF65-F5344CB8AC3E}">
        <p14:creationId xmlns:p14="http://schemas.microsoft.com/office/powerpoint/2010/main" val="2047350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27</a:t>
            </a:fld>
            <a:endParaRPr lang="en-US"/>
          </a:p>
        </p:txBody>
      </p:sp>
    </p:spTree>
    <p:extLst>
      <p:ext uri="{BB962C8B-B14F-4D97-AF65-F5344CB8AC3E}">
        <p14:creationId xmlns:p14="http://schemas.microsoft.com/office/powerpoint/2010/main" val="709470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28</a:t>
            </a:fld>
            <a:endParaRPr lang="en-US"/>
          </a:p>
        </p:txBody>
      </p:sp>
    </p:spTree>
    <p:extLst>
      <p:ext uri="{BB962C8B-B14F-4D97-AF65-F5344CB8AC3E}">
        <p14:creationId xmlns:p14="http://schemas.microsoft.com/office/powerpoint/2010/main" val="2470923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29</a:t>
            </a:fld>
            <a:endParaRPr lang="en-US"/>
          </a:p>
        </p:txBody>
      </p:sp>
    </p:spTree>
    <p:extLst>
      <p:ext uri="{BB962C8B-B14F-4D97-AF65-F5344CB8AC3E}">
        <p14:creationId xmlns:p14="http://schemas.microsoft.com/office/powerpoint/2010/main" val="685266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30</a:t>
            </a:fld>
            <a:endParaRPr lang="en-US"/>
          </a:p>
        </p:txBody>
      </p:sp>
    </p:spTree>
    <p:extLst>
      <p:ext uri="{BB962C8B-B14F-4D97-AF65-F5344CB8AC3E}">
        <p14:creationId xmlns:p14="http://schemas.microsoft.com/office/powerpoint/2010/main" val="386649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a:p>
        </p:txBody>
      </p:sp>
    </p:spTree>
    <p:extLst>
      <p:ext uri="{BB962C8B-B14F-4D97-AF65-F5344CB8AC3E}">
        <p14:creationId xmlns:p14="http://schemas.microsoft.com/office/powerpoint/2010/main" val="375082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a:p>
        </p:txBody>
      </p:sp>
    </p:spTree>
    <p:extLst>
      <p:ext uri="{BB962C8B-B14F-4D97-AF65-F5344CB8AC3E}">
        <p14:creationId xmlns:p14="http://schemas.microsoft.com/office/powerpoint/2010/main" val="2405673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32</a:t>
            </a:fld>
            <a:endParaRPr lang="en-US"/>
          </a:p>
        </p:txBody>
      </p:sp>
    </p:spTree>
    <p:extLst>
      <p:ext uri="{BB962C8B-B14F-4D97-AF65-F5344CB8AC3E}">
        <p14:creationId xmlns:p14="http://schemas.microsoft.com/office/powerpoint/2010/main" val="3885567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33</a:t>
            </a:fld>
            <a:endParaRPr lang="en-US"/>
          </a:p>
        </p:txBody>
      </p:sp>
    </p:spTree>
    <p:extLst>
      <p:ext uri="{BB962C8B-B14F-4D97-AF65-F5344CB8AC3E}">
        <p14:creationId xmlns:p14="http://schemas.microsoft.com/office/powerpoint/2010/main" val="1120321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FF0000"/>
              </a:solidFill>
            </a:endParaRP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34</a:t>
            </a:fld>
            <a:endParaRPr lang="en-US"/>
          </a:p>
        </p:txBody>
      </p:sp>
    </p:spTree>
    <p:extLst>
      <p:ext uri="{BB962C8B-B14F-4D97-AF65-F5344CB8AC3E}">
        <p14:creationId xmlns:p14="http://schemas.microsoft.com/office/powerpoint/2010/main" val="3350084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FF0000"/>
              </a:solidFill>
            </a:endParaRP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a:p>
        </p:txBody>
      </p:sp>
    </p:spTree>
    <p:extLst>
      <p:ext uri="{BB962C8B-B14F-4D97-AF65-F5344CB8AC3E}">
        <p14:creationId xmlns:p14="http://schemas.microsoft.com/office/powerpoint/2010/main" val="3197210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1" i="1" smtClean="0">
                          <a:solidFill>
                            <a:srgbClr val="FF0000"/>
                          </a:solidFill>
                          <a:latin typeface="Cambria Math" panose="02040503050406030204" pitchFamily="18" charset="0"/>
                        </a:rPr>
                        <m:t>𝟐𝟕</m:t>
                      </m:r>
                      <m:r>
                        <a:rPr lang="en-US" sz="1200" b="1" i="1" smtClean="0">
                          <a:solidFill>
                            <a:srgbClr val="FF0000"/>
                          </a:solidFill>
                          <a:latin typeface="Cambria Math" panose="02040503050406030204" pitchFamily="18" charset="0"/>
                        </a:rPr>
                        <m:t>°</m:t>
                      </m:r>
                    </m:oMath>
                  </m:oMathPara>
                </a14:m>
                <a:endParaRPr lang="en-US" sz="12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1" i="1" smtClean="0">
                          <a:solidFill>
                            <a:srgbClr val="FF0000"/>
                          </a:solidFill>
                          <a:latin typeface="Cambria Math" panose="02040503050406030204" pitchFamily="18" charset="0"/>
                        </a:rPr>
                        <m:t>𝟏𝟎𝟎</m:t>
                      </m:r>
                      <m:r>
                        <a:rPr lang="en-US" sz="1200" b="1" i="1" smtClean="0">
                          <a:solidFill>
                            <a:srgbClr val="FF0000"/>
                          </a:solidFill>
                          <a:latin typeface="Cambria Math" panose="02040503050406030204" pitchFamily="18" charset="0"/>
                        </a:rPr>
                        <m:t>°</m:t>
                      </m:r>
                    </m:oMath>
                  </m:oMathPara>
                </a14:m>
                <a:endParaRPr lang="en-US" sz="12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FF0000"/>
                  </a:solidFill>
                </a:endParaRPr>
              </a:p>
              <a:p>
                <a:endParaRPr lang="en-US"/>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FF0000"/>
                    </a:solidFill>
                    <a:latin typeface="Cambria Math" panose="02040503050406030204" pitchFamily="18" charset="0"/>
                  </a:rPr>
                  <a:t>𝟐𝟕°</a:t>
                </a:r>
                <a:endParaRPr lang="en-US" sz="12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FF0000"/>
                    </a:solidFill>
                    <a:latin typeface="Cambria Math" panose="02040503050406030204" pitchFamily="18" charset="0"/>
                  </a:rPr>
                  <a:t>𝟏𝟎𝟎°</a:t>
                </a:r>
                <a:endParaRPr lang="en-US" sz="12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FF0000"/>
                  </a:solidFill>
                </a:endParaRPr>
              </a:p>
              <a:p>
                <a:endParaRPr lang="en-US"/>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36</a:t>
            </a:fld>
            <a:endParaRPr lang="en-US"/>
          </a:p>
        </p:txBody>
      </p:sp>
    </p:spTree>
    <p:extLst>
      <p:ext uri="{BB962C8B-B14F-4D97-AF65-F5344CB8AC3E}">
        <p14:creationId xmlns:p14="http://schemas.microsoft.com/office/powerpoint/2010/main" val="3651662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1" i="1" smtClean="0">
                          <a:solidFill>
                            <a:srgbClr val="FF0000"/>
                          </a:solidFill>
                          <a:latin typeface="Cambria Math" panose="02040503050406030204" pitchFamily="18" charset="0"/>
                        </a:rPr>
                        <m:t>𝟒𝟔</m:t>
                      </m:r>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𝟓</m:t>
                      </m:r>
                      <m:r>
                        <a:rPr lang="en-US" sz="1200" b="1" i="1" smtClean="0">
                          <a:solidFill>
                            <a:srgbClr val="FF0000"/>
                          </a:solidFill>
                          <a:latin typeface="Cambria Math" panose="02040503050406030204" pitchFamily="18" charset="0"/>
                        </a:rPr>
                        <m:t>°</m:t>
                      </m:r>
                    </m:oMath>
                  </m:oMathPara>
                </a14:m>
                <a:endParaRPr lang="en-US" sz="12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1" i="1" smtClean="0">
                          <a:solidFill>
                            <a:srgbClr val="FF0000"/>
                          </a:solidFill>
                          <a:latin typeface="Cambria Math" panose="02040503050406030204" pitchFamily="18" charset="0"/>
                        </a:rPr>
                        <m:t>𝟒𝟎</m:t>
                      </m:r>
                      <m:r>
                        <a:rPr lang="en-US" sz="1200" b="1" i="1" smtClean="0">
                          <a:solidFill>
                            <a:srgbClr val="FF0000"/>
                          </a:solidFill>
                          <a:latin typeface="Cambria Math" panose="02040503050406030204" pitchFamily="18" charset="0"/>
                        </a:rPr>
                        <m:t>°</m:t>
                      </m:r>
                    </m:oMath>
                  </m:oMathPara>
                </a14:m>
                <a:endParaRPr lang="en-US" sz="1200" b="1">
                  <a:solidFill>
                    <a:srgbClr val="FF0000"/>
                  </a:solidFill>
                </a:endParaRPr>
              </a:p>
              <a:p>
                <a:endParaRPr lang="en-US"/>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FF0000"/>
                    </a:solidFill>
                    <a:latin typeface="Cambria Math" panose="02040503050406030204" pitchFamily="18" charset="0"/>
                  </a:rPr>
                  <a:t>𝟒𝟔.𝟓°</a:t>
                </a:r>
                <a:endParaRPr lang="en-US" sz="12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FF0000"/>
                    </a:solidFill>
                    <a:latin typeface="Cambria Math" panose="02040503050406030204" pitchFamily="18" charset="0"/>
                  </a:rPr>
                  <a:t>𝟒𝟎°</a:t>
                </a:r>
                <a:endParaRPr lang="en-US" sz="1200" b="1">
                  <a:solidFill>
                    <a:srgbClr val="FF0000"/>
                  </a:solidFill>
                </a:endParaRPr>
              </a:p>
              <a:p>
                <a:endParaRPr lang="en-US"/>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37</a:t>
            </a:fld>
            <a:endParaRPr lang="en-US"/>
          </a:p>
        </p:txBody>
      </p:sp>
    </p:spTree>
    <p:extLst>
      <p:ext uri="{BB962C8B-B14F-4D97-AF65-F5344CB8AC3E}">
        <p14:creationId xmlns:p14="http://schemas.microsoft.com/office/powerpoint/2010/main" val="357910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6</a:t>
            </a:fld>
            <a:endParaRPr lang="en-US"/>
          </a:p>
        </p:txBody>
      </p:sp>
    </p:spTree>
    <p:extLst>
      <p:ext uri="{BB962C8B-B14F-4D97-AF65-F5344CB8AC3E}">
        <p14:creationId xmlns:p14="http://schemas.microsoft.com/office/powerpoint/2010/main" val="278004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7</a:t>
            </a:fld>
            <a:endParaRPr lang="en-US"/>
          </a:p>
        </p:txBody>
      </p:sp>
    </p:spTree>
    <p:extLst>
      <p:ext uri="{BB962C8B-B14F-4D97-AF65-F5344CB8AC3E}">
        <p14:creationId xmlns:p14="http://schemas.microsoft.com/office/powerpoint/2010/main" val="247381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8</a:t>
            </a:fld>
            <a:endParaRPr lang="en-US"/>
          </a:p>
        </p:txBody>
      </p:sp>
    </p:spTree>
    <p:extLst>
      <p:ext uri="{BB962C8B-B14F-4D97-AF65-F5344CB8AC3E}">
        <p14:creationId xmlns:p14="http://schemas.microsoft.com/office/powerpoint/2010/main" val="234442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9</a:t>
            </a:fld>
            <a:endParaRPr lang="en-US"/>
          </a:p>
        </p:txBody>
      </p:sp>
    </p:spTree>
    <p:extLst>
      <p:ext uri="{BB962C8B-B14F-4D97-AF65-F5344CB8AC3E}">
        <p14:creationId xmlns:p14="http://schemas.microsoft.com/office/powerpoint/2010/main" val="71404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10</a:t>
            </a:fld>
            <a:endParaRPr lang="en-US"/>
          </a:p>
        </p:txBody>
      </p:sp>
    </p:spTree>
    <p:extLst>
      <p:ext uri="{BB962C8B-B14F-4D97-AF65-F5344CB8AC3E}">
        <p14:creationId xmlns:p14="http://schemas.microsoft.com/office/powerpoint/2010/main" val="148768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11</a:t>
            </a:fld>
            <a:endParaRPr lang="en-US"/>
          </a:p>
        </p:txBody>
      </p:sp>
    </p:spTree>
    <p:extLst>
      <p:ext uri="{BB962C8B-B14F-4D97-AF65-F5344CB8AC3E}">
        <p14:creationId xmlns:p14="http://schemas.microsoft.com/office/powerpoint/2010/main" val="207387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2/21/2023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a:solidFill>
                  <a:schemeClr val="tx2"/>
                </a:solidFill>
                <a:latin typeface="Arial" panose="020B0604020202020204" pitchFamily="34" charset="0"/>
                <a:cs typeface="Arial" panose="020B0604020202020204" pitchFamily="34" charset="0"/>
              </a:rPr>
              <a:t>Tangents and Secants</a:t>
            </a:r>
            <a:endParaRPr lang="en-US" sz="900" b="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7"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3.png"/><Relationship Id="rId7"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9.png"/><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4.wmf"/><Relationship Id="rId3" Type="http://schemas.openxmlformats.org/officeDocument/2006/relationships/image" Target="../media/image13.png"/><Relationship Id="rId7" Type="http://schemas.openxmlformats.org/officeDocument/2006/relationships/image" Target="../media/image15.wmf"/><Relationship Id="rId12" Type="http://schemas.openxmlformats.org/officeDocument/2006/relationships/oleObject" Target="../embeddings/oleObject6.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4.wmf"/><Relationship Id="rId5" Type="http://schemas.openxmlformats.org/officeDocument/2006/relationships/image" Target="../media/image19.png"/><Relationship Id="rId10" Type="http://schemas.openxmlformats.org/officeDocument/2006/relationships/oleObject" Target="../embeddings/oleObject6.bin"/><Relationship Id="rId9"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8" Type="http://schemas.openxmlformats.org/officeDocument/2006/relationships/image" Target="../media/image19.wmf"/><Relationship Id="rId7" Type="http://schemas.openxmlformats.org/officeDocument/2006/relationships/oleObject" Target="../embeddings/oleObject10.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9.bin"/><Relationship Id="rId10" Type="http://schemas.openxmlformats.org/officeDocument/2006/relationships/image" Target="../media/image20.wmf"/><Relationship Id="rId4" Type="http://schemas.openxmlformats.org/officeDocument/2006/relationships/image" Target="../media/image26.png"/><Relationship Id="rId9"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7"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a:solidFill>
                  <a:srgbClr val="002060"/>
                </a:solidFill>
                <a:latin typeface="Arial" panose="020B0604020202020204" pitchFamily="34" charset="0"/>
                <a:cs typeface="Arial" panose="020B0604020202020204" pitchFamily="34" charset="0"/>
              </a:rPr>
              <a:t>Tangents and Secants </a:t>
            </a:r>
            <a:endParaRPr lang="en-US" sz="36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1</a:t>
            </a:r>
          </a:p>
          <a:p>
            <a:r>
              <a:rPr lang="en-IN" sz="2800" b="0">
                <a:solidFill>
                  <a:schemeClr val="tx1"/>
                </a:solidFill>
              </a:rPr>
              <a:t>Intersecting Chords or Secants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12A0169A-F0C8-47B3-A99A-28B1EEB964BA}"/>
                  </a:ext>
                </a:extLst>
              </p:cNvPr>
              <p:cNvGraphicFramePr>
                <a:graphicFrameLocks noGrp="1"/>
              </p:cNvGraphicFramePr>
              <p:nvPr>
                <p:extLst>
                  <p:ext uri="{D42A27DB-BD31-4B8C-83A1-F6EECF244321}">
                    <p14:modId xmlns:p14="http://schemas.microsoft.com/office/powerpoint/2010/main" val="3850220413"/>
                  </p:ext>
                </p:extLst>
              </p:nvPr>
            </p:nvGraphicFramePr>
            <p:xfrm>
              <a:off x="563245" y="1815465"/>
              <a:ext cx="8138160" cy="274320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3649121522"/>
                        </a:ext>
                      </a:extLst>
                    </a:gridCol>
                    <a:gridCol w="3657600">
                      <a:extLst>
                        <a:ext uri="{9D8B030D-6E8A-4147-A177-3AD203B41FA5}">
                          <a16:colId xmlns:a16="http://schemas.microsoft.com/office/drawing/2014/main" val="4226139010"/>
                        </a:ext>
                      </a:extLst>
                    </a:gridCol>
                    <a:gridCol w="2926080">
                      <a:extLst>
                        <a:ext uri="{9D8B030D-6E8A-4147-A177-3AD203B41FA5}">
                          <a16:colId xmlns:a16="http://schemas.microsoft.com/office/drawing/2014/main" val="2382017209"/>
                        </a:ext>
                      </a:extLst>
                    </a:gridCol>
                  </a:tblGrid>
                  <a:tr h="914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18823263"/>
                      </a:ext>
                    </a:extLst>
                  </a:tr>
                  <a:tr h="914400">
                    <a:tc>
                      <a:txBody>
                        <a:bodyPr/>
                        <a:lstStyle/>
                        <a:p>
                          <a:pPr marL="0" indent="0" algn="r"/>
                          <a14:m>
                            <m:oMath xmlns:m="http://schemas.openxmlformats.org/officeDocument/2006/math">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oMath>
                          </a14:m>
                          <a:r>
                            <a:rPr lang="en-US" sz="28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 xmlns:m="http://schemas.openxmlformats.org/officeDocument/2006/math">
                              <m:r>
                                <a:rPr lang="en-US" sz="2800" b="0" i="1" dirty="0" smtClean="0">
                                  <a:solidFill>
                                    <a:schemeClr val="tx2"/>
                                  </a:solidFill>
                                  <a:latin typeface="Cambria Math" panose="02040503050406030204" pitchFamily="18" charset="0"/>
                                </a:rPr>
                                <m:t>=</m:t>
                              </m:r>
                              <m:f>
                                <m:fPr>
                                  <m:ctrlPr>
                                    <a:rPr lang="en-US" sz="2800" b="0" i="1" dirty="0" smtClean="0">
                                      <a:solidFill>
                                        <a:schemeClr val="tx2"/>
                                      </a:solidFill>
                                      <a:latin typeface="Cambria Math" panose="02040503050406030204" pitchFamily="18" charset="0"/>
                                    </a:rPr>
                                  </m:ctrlPr>
                                </m:fPr>
                                <m:num>
                                  <m:r>
                                    <a:rPr lang="en-US" sz="2800" b="0" i="1" dirty="0" smtClean="0">
                                      <a:solidFill>
                                        <a:schemeClr val="tx2"/>
                                      </a:solidFill>
                                      <a:latin typeface="Cambria Math" panose="02040503050406030204" pitchFamily="18" charset="0"/>
                                    </a:rPr>
                                    <m:t>1</m:t>
                                  </m:r>
                                </m:num>
                                <m:den>
                                  <m:r>
                                    <a:rPr lang="en-US" sz="2800" b="0" i="1" dirty="0" smtClean="0">
                                      <a:solidFill>
                                        <a:schemeClr val="tx2"/>
                                      </a:solidFill>
                                      <a:latin typeface="Cambria Math" panose="02040503050406030204" pitchFamily="18" charset="0"/>
                                    </a:rPr>
                                    <m:t>2</m:t>
                                  </m:r>
                                </m:den>
                              </m:f>
                              <m:r>
                                <a:rPr lang="en-US" sz="2800" b="0" i="1" dirty="0" smtClean="0">
                                  <a:solidFill>
                                    <a:schemeClr val="tx2"/>
                                  </a:solidFill>
                                  <a:latin typeface="Cambria Math" panose="02040503050406030204" pitchFamily="18" charset="0"/>
                                </a:rPr>
                                <m:t>(</m:t>
                              </m:r>
                              <m:r>
                                <a:rPr lang="en-US" sz="2800" b="0" i="1" dirty="0" smtClean="0">
                                  <a:solidFill>
                                    <a:srgbClr val="0289AA"/>
                                  </a:solidFill>
                                  <a:latin typeface="Cambria Math" panose="02040503050406030204" pitchFamily="18" charset="0"/>
                                </a:rPr>
                                <m:t>63°</m:t>
                              </m:r>
                              <m:r>
                                <a:rPr lang="en-US" sz="2800" b="0" i="1" dirty="0" smtClean="0">
                                  <a:solidFill>
                                    <a:schemeClr val="tx2"/>
                                  </a:solidFill>
                                  <a:latin typeface="Cambria Math" panose="02040503050406030204" pitchFamily="18" charset="0"/>
                                </a:rPr>
                                <m:t>+</m:t>
                              </m:r>
                              <m:r>
                                <a:rPr lang="en-US" sz="2800" b="0" i="1" dirty="0" smtClean="0">
                                  <a:solidFill>
                                    <a:srgbClr val="822658"/>
                                  </a:solidFill>
                                  <a:latin typeface="Cambria Math" panose="02040503050406030204" pitchFamily="18" charset="0"/>
                                </a:rPr>
                                <m:t>117°</m:t>
                              </m:r>
                              <m:r>
                                <a:rPr lang="en-US" sz="2800" b="0" i="1" dirty="0" smtClean="0">
                                  <a:solidFill>
                                    <a:schemeClr val="tx2"/>
                                  </a:solidFill>
                                  <a:latin typeface="Cambria Math" panose="02040503050406030204" pitchFamily="18" charset="0"/>
                                </a:rPr>
                                <m:t>)</m:t>
                              </m:r>
                            </m:oMath>
                          </a14:m>
                          <a:r>
                            <a:rPr lang="en-US" sz="28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41589337"/>
                      </a:ext>
                    </a:extLst>
                  </a:tr>
                  <a:tr h="914400">
                    <a:tc>
                      <a:txBody>
                        <a:bodyPr/>
                        <a:lstStyle/>
                        <a:p>
                          <a:pPr marL="0" indent="0" algn="r">
                            <a:tabLst>
                              <a:tab pos="1158875" algn="l"/>
                            </a:tabLst>
                          </a:pPr>
                          <a14:m>
                            <m:oMath xmlns:m="http://schemas.openxmlformats.org/officeDocument/2006/math">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oMath>
                          </a14:m>
                          <a:r>
                            <a:rPr lang="en-US" sz="2800" i="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1158875" algn="l"/>
                            </a:tabLst>
                          </a:pPr>
                          <a14:m>
                            <m:oMath xmlns:m="http://schemas.openxmlformats.org/officeDocument/2006/math">
                              <m:r>
                                <a:rPr lang="en-US" sz="2800" b="0" i="1" dirty="0" smtClean="0">
                                  <a:solidFill>
                                    <a:schemeClr val="tx2"/>
                                  </a:solidFill>
                                  <a:latin typeface="Cambria Math" panose="02040503050406030204" pitchFamily="18" charset="0"/>
                                </a:rPr>
                                <m:t>=</m:t>
                              </m:r>
                              <m:f>
                                <m:fPr>
                                  <m:ctrlPr>
                                    <a:rPr lang="en-US" sz="2800" b="0" i="1" dirty="0" smtClean="0">
                                      <a:solidFill>
                                        <a:schemeClr val="tx2"/>
                                      </a:solidFill>
                                      <a:latin typeface="Cambria Math" panose="02040503050406030204" pitchFamily="18" charset="0"/>
                                    </a:rPr>
                                  </m:ctrlPr>
                                </m:fPr>
                                <m:num>
                                  <m:r>
                                    <a:rPr lang="en-US" sz="2800" b="0" i="1" dirty="0" smtClean="0">
                                      <a:solidFill>
                                        <a:schemeClr val="tx2"/>
                                      </a:solidFill>
                                      <a:latin typeface="Cambria Math" panose="02040503050406030204" pitchFamily="18" charset="0"/>
                                    </a:rPr>
                                    <m:t>1</m:t>
                                  </m:r>
                                </m:num>
                                <m:den>
                                  <m:r>
                                    <a:rPr lang="en-US" sz="2800" b="0" i="1" dirty="0" smtClean="0">
                                      <a:solidFill>
                                        <a:schemeClr val="tx2"/>
                                      </a:solidFill>
                                      <a:latin typeface="Cambria Math" panose="02040503050406030204" pitchFamily="18" charset="0"/>
                                    </a:rPr>
                                    <m:t>2</m:t>
                                  </m:r>
                                </m:den>
                              </m:f>
                              <m:d>
                                <m:dPr>
                                  <m:ctrlPr>
                                    <a:rPr lang="en-US" sz="2800" b="0" i="1" dirty="0" smtClean="0">
                                      <a:solidFill>
                                        <a:schemeClr val="tx2"/>
                                      </a:solidFill>
                                      <a:latin typeface="Cambria Math" panose="02040503050406030204" pitchFamily="18" charset="0"/>
                                    </a:rPr>
                                  </m:ctrlPr>
                                </m:dPr>
                                <m:e>
                                  <m:r>
                                    <a:rPr lang="en-US" sz="2800" b="0" i="1" dirty="0" smtClean="0">
                                      <a:solidFill>
                                        <a:schemeClr val="tx2"/>
                                      </a:solidFill>
                                      <a:latin typeface="Cambria Math" panose="02040503050406030204" pitchFamily="18" charset="0"/>
                                    </a:rPr>
                                    <m:t>180°</m:t>
                                  </m:r>
                                </m:e>
                              </m:d>
                            </m:oMath>
                          </a14:m>
                          <a:r>
                            <a:rPr lang="en-US" sz="2800" b="0" i="0">
                              <a:solidFill>
                                <a:schemeClr val="tx2"/>
                              </a:solidFill>
                              <a:latin typeface="+mj-lt"/>
                            </a:rPr>
                            <a:t> or 90°</a:t>
                          </a:r>
                          <a:r>
                            <a:rPr lang="en-US" sz="2800" i="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320684"/>
                      </a:ext>
                    </a:extLst>
                  </a:tr>
                </a:tbl>
              </a:graphicData>
            </a:graphic>
          </p:graphicFrame>
        </mc:Choice>
        <mc:Fallback xmlns="">
          <p:graphicFrame>
            <p:nvGraphicFramePr>
              <p:cNvPr id="3" name="Table 3">
                <a:extLst>
                  <a:ext uri="{FF2B5EF4-FFF2-40B4-BE49-F238E27FC236}">
                    <a16:creationId xmlns:a16="http://schemas.microsoft.com/office/drawing/2014/main" id="{12A0169A-F0C8-47B3-A99A-28B1EEB964BA}"/>
                  </a:ext>
                </a:extLst>
              </p:cNvPr>
              <p:cNvGraphicFramePr>
                <a:graphicFrameLocks noGrp="1"/>
              </p:cNvGraphicFramePr>
              <p:nvPr>
                <p:extLst>
                  <p:ext uri="{D42A27DB-BD31-4B8C-83A1-F6EECF244321}">
                    <p14:modId xmlns:p14="http://schemas.microsoft.com/office/powerpoint/2010/main" val="3850220413"/>
                  </p:ext>
                </p:extLst>
              </p:nvPr>
            </p:nvGraphicFramePr>
            <p:xfrm>
              <a:off x="563245" y="1815465"/>
              <a:ext cx="8138160" cy="274320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3649121522"/>
                        </a:ext>
                      </a:extLst>
                    </a:gridCol>
                    <a:gridCol w="3657600">
                      <a:extLst>
                        <a:ext uri="{9D8B030D-6E8A-4147-A177-3AD203B41FA5}">
                          <a16:colId xmlns:a16="http://schemas.microsoft.com/office/drawing/2014/main" val="4226139010"/>
                        </a:ext>
                      </a:extLst>
                    </a:gridCol>
                    <a:gridCol w="2926080">
                      <a:extLst>
                        <a:ext uri="{9D8B030D-6E8A-4147-A177-3AD203B41FA5}">
                          <a16:colId xmlns:a16="http://schemas.microsoft.com/office/drawing/2014/main" val="2382017209"/>
                        </a:ext>
                      </a:extLst>
                    </a:gridCol>
                  </a:tblGrid>
                  <a:tr h="914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18823263"/>
                      </a:ext>
                    </a:extLst>
                  </a:tr>
                  <a:tr h="9144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99338" r="-423922" b="-9933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42429" t="-99338" r="-79867" b="-9933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41589337"/>
                      </a:ext>
                    </a:extLst>
                  </a:tr>
                  <a:tr h="9144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00667" r="-42392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42429" t="-200667" r="-798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32068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CB68B1-8A88-4855-AB7F-4E77E7C57220}"/>
                  </a:ext>
                </a:extLst>
              </p:cNvPr>
              <p:cNvSpPr txBox="1"/>
              <p:nvPr/>
            </p:nvSpPr>
            <p:spPr>
              <a:xfrm>
                <a:off x="457200" y="4828223"/>
                <a:ext cx="8382000" cy="1049903"/>
              </a:xfrm>
              <a:prstGeom prst="rect">
                <a:avLst/>
              </a:prstGeom>
              <a:noFill/>
            </p:spPr>
            <p:txBody>
              <a:bodyPr wrap="square" rtlCol="0">
                <a:spAutoFit/>
              </a:bodyPr>
              <a:lstStyle/>
              <a:p>
                <a:r>
                  <a:rPr lang="en-IN" sz="2800">
                    <a:solidFill>
                      <a:schemeClr val="tx2"/>
                    </a:solidFill>
                  </a:rPr>
                  <a:t>So, the value of </a:t>
                </a:r>
                <a:r>
                  <a:rPr lang="en-IN" sz="2800" i="1">
                    <a:solidFill>
                      <a:schemeClr val="tx2"/>
                    </a:solidFill>
                  </a:rPr>
                  <a:t>x </a:t>
                </a:r>
                <a:r>
                  <a:rPr lang="en-IN" sz="2800">
                    <a:solidFill>
                      <a:schemeClr val="tx2"/>
                    </a:solidFill>
                  </a:rPr>
                  <a:t>is 90, and </a:t>
                </a:r>
                <a14:m>
                  <m:oMath xmlns:m="http://schemas.openxmlformats.org/officeDocument/2006/math">
                    <m:bar>
                      <m:barPr>
                        <m:pos m:val="top"/>
                        <m:ctrlPr>
                          <a:rPr lang="en-US" sz="2800" i="1" dirty="0" smtClean="0">
                            <a:solidFill>
                              <a:schemeClr val="tx2"/>
                            </a:solidFill>
                            <a:latin typeface="Cambria Math" panose="02040503050406030204" pitchFamily="18" charset="0"/>
                          </a:rPr>
                        </m:ctrlPr>
                      </m:barPr>
                      <m:e>
                        <m:r>
                          <a:rPr lang="en-US" sz="2800" b="0" i="1" dirty="0" smtClean="0">
                            <a:solidFill>
                              <a:schemeClr val="tx2"/>
                            </a:solidFill>
                            <a:latin typeface="Cambria Math" panose="02040503050406030204" pitchFamily="18" charset="0"/>
                          </a:rPr>
                          <m:t>𝑀𝑃</m:t>
                        </m:r>
                      </m:e>
                    </m:bar>
                  </m:oMath>
                </a14:m>
                <a:r>
                  <a:rPr lang="en-IN" sz="2800" i="1">
                    <a:solidFill>
                      <a:schemeClr val="tx2"/>
                    </a:solidFill>
                  </a:rPr>
                  <a:t> </a:t>
                </a:r>
                <a:r>
                  <a:rPr lang="en-IN" sz="2800">
                    <a:solidFill>
                      <a:schemeClr val="tx2"/>
                    </a:solidFill>
                  </a:rPr>
                  <a:t>is the </a:t>
                </a:r>
                <a:r>
                  <a:rPr lang="en-US" sz="2800">
                    <a:solidFill>
                      <a:schemeClr val="tx2"/>
                    </a:solidFill>
                  </a:rPr>
                  <a:t>perpendicular bisector </a:t>
                </a:r>
                <a:r>
                  <a:rPr lang="en-IN" sz="2800">
                    <a:solidFill>
                      <a:schemeClr val="tx2"/>
                    </a:solidFill>
                  </a:rPr>
                  <a:t>of </a:t>
                </a:r>
                <a14:m>
                  <m:oMath xmlns:m="http://schemas.openxmlformats.org/officeDocument/2006/math">
                    <m:bar>
                      <m:barPr>
                        <m:pos m:val="top"/>
                        <m:ctrlPr>
                          <a:rPr lang="en-US" sz="2800" i="1" dirty="0">
                            <a:solidFill>
                              <a:schemeClr val="tx2"/>
                            </a:solidFill>
                            <a:latin typeface="Cambria Math" panose="02040503050406030204" pitchFamily="18" charset="0"/>
                          </a:rPr>
                        </m:ctrlPr>
                      </m:barPr>
                      <m:e>
                        <m:r>
                          <a:rPr lang="en-US" sz="2800" b="0" i="1" dirty="0" smtClean="0">
                            <a:solidFill>
                              <a:schemeClr val="tx2"/>
                            </a:solidFill>
                            <a:latin typeface="Cambria Math" panose="02040503050406030204" pitchFamily="18" charset="0"/>
                          </a:rPr>
                          <m:t>𝑄𝑁</m:t>
                        </m:r>
                      </m:e>
                    </m:bar>
                  </m:oMath>
                </a14:m>
                <a:r>
                  <a:rPr lang="en-IN" sz="2800">
                    <a:solidFill>
                      <a:schemeClr val="tx2"/>
                    </a:solidFill>
                  </a:rPr>
                  <a:t>.</a:t>
                </a:r>
              </a:p>
            </p:txBody>
          </p:sp>
        </mc:Choice>
        <mc:Fallback xmlns="">
          <p:sp>
            <p:nvSpPr>
              <p:cNvPr id="7" name="TextBox 6">
                <a:extLst>
                  <a:ext uri="{FF2B5EF4-FFF2-40B4-BE49-F238E27FC236}">
                    <a16:creationId xmlns:a16="http://schemas.microsoft.com/office/drawing/2014/main" id="{E3CB68B1-8A88-4855-AB7F-4E77E7C57220}"/>
                  </a:ext>
                </a:extLst>
              </p:cNvPr>
              <p:cNvSpPr txBox="1">
                <a:spLocks noRot="1" noChangeAspect="1" noMove="1" noResize="1" noEditPoints="1" noAdjustHandles="1" noChangeArrowheads="1" noChangeShapeType="1" noTextEdit="1"/>
              </p:cNvSpPr>
              <p:nvPr/>
            </p:nvSpPr>
            <p:spPr>
              <a:xfrm>
                <a:off x="457200" y="4828223"/>
                <a:ext cx="8382000" cy="1049903"/>
              </a:xfrm>
              <a:prstGeom prst="rect">
                <a:avLst/>
              </a:prstGeom>
              <a:blipFill>
                <a:blip r:embed="rId5"/>
                <a:stretch>
                  <a:fillRect l="-1455" t="-1163" b="-15698"/>
                </a:stretch>
              </a:blipFill>
            </p:spPr>
            <p:txBody>
              <a:bodyPr/>
              <a:lstStyle/>
              <a:p>
                <a:r>
                  <a:rPr lang="en-US">
                    <a:noFill/>
                  </a:rPr>
                  <a:t> </a:t>
                </a:r>
              </a:p>
            </p:txBody>
          </p:sp>
        </mc:Fallback>
      </mc:AlternateContent>
      <p:pic>
        <p:nvPicPr>
          <p:cNvPr id="8" name="Picture 7" descr="A picture containing night sky&#10;&#10;Description automatically generated">
            <a:extLst>
              <a:ext uri="{FF2B5EF4-FFF2-40B4-BE49-F238E27FC236}">
                <a16:creationId xmlns:a16="http://schemas.microsoft.com/office/drawing/2014/main" id="{231B4110-254B-4617-B9ED-58D2142AE5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6895" y="1844040"/>
            <a:ext cx="2637085" cy="2926080"/>
          </a:xfrm>
          <a:prstGeom prst="rect">
            <a:avLst/>
          </a:prstGeom>
        </p:spPr>
      </p:pic>
      <p:graphicFrame>
        <p:nvGraphicFramePr>
          <p:cNvPr id="6" name="Object 5">
            <a:extLst>
              <a:ext uri="{FF2B5EF4-FFF2-40B4-BE49-F238E27FC236}">
                <a16:creationId xmlns:a16="http://schemas.microsoft.com/office/drawing/2014/main" id="{41DD94E1-FCA8-42FB-A68D-EE70AC16556E}"/>
              </a:ext>
            </a:extLst>
          </p:cNvPr>
          <p:cNvGraphicFramePr>
            <a:graphicFrameLocks noChangeAspect="1"/>
          </p:cNvGraphicFramePr>
          <p:nvPr>
            <p:extLst>
              <p:ext uri="{D42A27DB-BD31-4B8C-83A1-F6EECF244321}">
                <p14:modId xmlns:p14="http://schemas.microsoft.com/office/powerpoint/2010/main" val="3912728871"/>
              </p:ext>
            </p:extLst>
          </p:nvPr>
        </p:nvGraphicFramePr>
        <p:xfrm>
          <a:off x="892718" y="1844040"/>
          <a:ext cx="4005262" cy="838200"/>
        </p:xfrm>
        <a:graphic>
          <a:graphicData uri="http://schemas.openxmlformats.org/presentationml/2006/ole">
            <mc:AlternateContent xmlns:mc="http://schemas.openxmlformats.org/markup-compatibility/2006">
              <mc:Choice xmlns:v="urn:schemas-microsoft-com:vml" Requires="v">
                <p:oleObj name="Equation" r:id="rId7" imgW="1765080" imgH="368280" progId="Equation.DSMT4">
                  <p:embed/>
                </p:oleObj>
              </mc:Choice>
              <mc:Fallback>
                <p:oleObj name="Equation" r:id="rId7" imgW="1765080" imgH="368280" progId="Equation.DSMT4">
                  <p:embed/>
                  <p:pic>
                    <p:nvPicPr>
                      <p:cNvPr id="6" name="Object 5">
                        <a:extLst>
                          <a:ext uri="{FF2B5EF4-FFF2-40B4-BE49-F238E27FC236}">
                            <a16:creationId xmlns:a16="http://schemas.microsoft.com/office/drawing/2014/main" id="{41DD94E1-FCA8-42FB-A68D-EE70AC16556E}"/>
                          </a:ext>
                        </a:extLst>
                      </p:cNvPr>
                      <p:cNvPicPr/>
                      <p:nvPr/>
                    </p:nvPicPr>
                    <p:blipFill>
                      <a:blip r:embed="rId8"/>
                      <a:stretch>
                        <a:fillRect/>
                      </a:stretch>
                    </p:blipFill>
                    <p:spPr>
                      <a:xfrm>
                        <a:off x="892718" y="1844040"/>
                        <a:ext cx="4005262" cy="838200"/>
                      </a:xfrm>
                      <a:prstGeom prst="rect">
                        <a:avLst/>
                      </a:prstGeom>
                    </p:spPr>
                  </p:pic>
                </p:oleObj>
              </mc:Fallback>
            </mc:AlternateContent>
          </a:graphicData>
        </a:graphic>
      </p:graphicFrame>
    </p:spTree>
    <p:extLst>
      <p:ext uri="{BB962C8B-B14F-4D97-AF65-F5344CB8AC3E}">
        <p14:creationId xmlns:p14="http://schemas.microsoft.com/office/powerpoint/2010/main" val="350720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1</a:t>
            </a:r>
          </a:p>
          <a:p>
            <a:r>
              <a:rPr lang="en-IN" sz="2800" b="0">
                <a:solidFill>
                  <a:schemeClr val="tx1"/>
                </a:solidFill>
              </a:rPr>
              <a:t>Intersecting Chords or Secants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3581400" cy="12071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value of </a:t>
            </a:r>
            <a:r>
              <a:rPr lang="en-IN" sz="2800" i="1"/>
              <a:t>x</a:t>
            </a:r>
            <a:r>
              <a:rPr lang="en-IN" sz="2800"/>
              <a:t>.</a:t>
            </a:r>
          </a:p>
        </p:txBody>
      </p:sp>
      <p:pic>
        <p:nvPicPr>
          <p:cNvPr id="5" name="Picture 4">
            <a:extLst>
              <a:ext uri="{FF2B5EF4-FFF2-40B4-BE49-F238E27FC236}">
                <a16:creationId xmlns:a16="http://schemas.microsoft.com/office/drawing/2014/main" id="{FA28F858-2200-4AA8-8B41-2EDF06E8C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671" y="2154859"/>
            <a:ext cx="1649329" cy="2011680"/>
          </a:xfrm>
          <a:prstGeom prst="rect">
            <a:avLst/>
          </a:prstGeom>
        </p:spPr>
      </p:pic>
    </p:spTree>
    <p:extLst>
      <p:ext uri="{BB962C8B-B14F-4D97-AF65-F5344CB8AC3E}">
        <p14:creationId xmlns:p14="http://schemas.microsoft.com/office/powerpoint/2010/main" val="17168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1</a:t>
            </a:r>
          </a:p>
          <a:p>
            <a:r>
              <a:rPr lang="en-IN" sz="2800" b="0">
                <a:solidFill>
                  <a:schemeClr val="tx1"/>
                </a:solidFill>
              </a:rPr>
              <a:t>Intersecting Chords or Secants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3581400" cy="12071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value of </a:t>
            </a:r>
            <a:r>
              <a:rPr lang="en-IN" sz="2800" i="1"/>
              <a:t>x</a:t>
            </a:r>
            <a:r>
              <a:rPr lang="en-IN" sz="2800"/>
              <a:t>.</a:t>
            </a:r>
          </a:p>
          <a:p>
            <a:r>
              <a:rPr lang="en-IN" sz="2800" i="1">
                <a:solidFill>
                  <a:srgbClr val="FF0000"/>
                </a:solidFill>
              </a:rPr>
              <a:t>x</a:t>
            </a:r>
            <a:r>
              <a:rPr lang="en-IN" sz="2800">
                <a:solidFill>
                  <a:srgbClr val="FF0000"/>
                </a:solidFill>
              </a:rPr>
              <a:t> = 81.5</a:t>
            </a:r>
            <a:endParaRPr lang="en-IN" sz="2800" i="1">
              <a:solidFill>
                <a:srgbClr val="FF0000"/>
              </a:solidFill>
            </a:endParaRPr>
          </a:p>
        </p:txBody>
      </p:sp>
      <p:pic>
        <p:nvPicPr>
          <p:cNvPr id="5" name="Picture 4">
            <a:extLst>
              <a:ext uri="{FF2B5EF4-FFF2-40B4-BE49-F238E27FC236}">
                <a16:creationId xmlns:a16="http://schemas.microsoft.com/office/drawing/2014/main" id="{FA28F858-2200-4AA8-8B41-2EDF06E8C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671" y="2154859"/>
            <a:ext cx="1649329" cy="2011680"/>
          </a:xfrm>
          <a:prstGeom prst="rect">
            <a:avLst/>
          </a:prstGeom>
        </p:spPr>
      </p:pic>
    </p:spTree>
    <p:extLst>
      <p:ext uri="{BB962C8B-B14F-4D97-AF65-F5344CB8AC3E}">
        <p14:creationId xmlns:p14="http://schemas.microsoft.com/office/powerpoint/2010/main" val="422758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7755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2</a:t>
            </a:r>
          </a:p>
          <a:p>
            <a:r>
              <a:rPr lang="en-IN" sz="2800" b="0">
                <a:solidFill>
                  <a:schemeClr val="tx1"/>
                </a:solidFill>
              </a:rPr>
              <a:t>Secants and Tangents Intersecting on a Circle</a:t>
            </a:r>
            <a:endParaRPr lang="en-US" sz="2800" b="0">
              <a:solidFill>
                <a:schemeClr val="tx1"/>
              </a:solidFill>
            </a:endParaRPr>
          </a:p>
        </p:txBody>
      </p:sp>
      <p:pic>
        <p:nvPicPr>
          <p:cNvPr id="3" name="Picture 2" descr="A picture containing light&#10;&#10;Description automatically generated">
            <a:extLst>
              <a:ext uri="{FF2B5EF4-FFF2-40B4-BE49-F238E27FC236}">
                <a16:creationId xmlns:a16="http://schemas.microsoft.com/office/drawing/2014/main" id="{429692B3-E292-4498-B150-1479368A6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0" y="1638300"/>
            <a:ext cx="1887416" cy="1828800"/>
          </a:xfrm>
          <a:prstGeom prst="rect">
            <a:avLst/>
          </a:prstGeom>
        </p:spPr>
      </p:pic>
      <p:grpSp>
        <p:nvGrpSpPr>
          <p:cNvPr id="5" name="Group 4">
            <a:extLst>
              <a:ext uri="{FF2B5EF4-FFF2-40B4-BE49-F238E27FC236}">
                <a16:creationId xmlns:a16="http://schemas.microsoft.com/office/drawing/2014/main" id="{B2757EB0-B0F4-4357-B037-6F9444002ED9}"/>
              </a:ext>
            </a:extLst>
          </p:cNvPr>
          <p:cNvGrpSpPr/>
          <p:nvPr/>
        </p:nvGrpSpPr>
        <p:grpSpPr>
          <a:xfrm>
            <a:off x="457200" y="1540521"/>
            <a:ext cx="2346960" cy="562599"/>
            <a:chOff x="457200" y="1540521"/>
            <a:chExt cx="2346960" cy="562599"/>
          </a:xfrm>
        </p:grpSpPr>
        <p:sp>
          <p:nvSpPr>
            <p:cNvPr id="6" name="Content Placeholder 2">
              <a:extLst>
                <a:ext uri="{FF2B5EF4-FFF2-40B4-BE49-F238E27FC236}">
                  <a16:creationId xmlns:a16="http://schemas.microsoft.com/office/drawing/2014/main" id="{CBF45959-5097-429A-B4C1-2EC0CA4037CF}"/>
                </a:ext>
              </a:extLst>
            </p:cNvPr>
            <p:cNvSpPr txBox="1">
              <a:spLocks/>
            </p:cNvSpPr>
            <p:nvPr/>
          </p:nvSpPr>
          <p:spPr>
            <a:xfrm>
              <a:off x="457200" y="1551279"/>
              <a:ext cx="2346960" cy="5518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a:t>
              </a:r>
            </a:p>
          </p:txBody>
        </p:sp>
        <p:graphicFrame>
          <p:nvGraphicFramePr>
            <p:cNvPr id="7" name="Object 6">
              <a:extLst>
                <a:ext uri="{FF2B5EF4-FFF2-40B4-BE49-F238E27FC236}">
                  <a16:creationId xmlns:a16="http://schemas.microsoft.com/office/drawing/2014/main" id="{26E4C7D9-C1AE-4E38-9B9B-A9E8C6089446}"/>
                </a:ext>
              </a:extLst>
            </p:cNvPr>
            <p:cNvGraphicFramePr>
              <a:graphicFrameLocks noChangeAspect="1"/>
            </p:cNvGraphicFramePr>
            <p:nvPr>
              <p:extLst>
                <p:ext uri="{D42A27DB-BD31-4B8C-83A1-F6EECF244321}">
                  <p14:modId xmlns:p14="http://schemas.microsoft.com/office/powerpoint/2010/main" val="91825873"/>
                </p:ext>
              </p:extLst>
            </p:nvPr>
          </p:nvGraphicFramePr>
          <p:xfrm>
            <a:off x="1380393" y="1540521"/>
            <a:ext cx="1065213" cy="488950"/>
          </p:xfrm>
          <a:graphic>
            <a:graphicData uri="http://schemas.openxmlformats.org/presentationml/2006/ole">
              <mc:AlternateContent xmlns:mc="http://schemas.openxmlformats.org/markup-compatibility/2006">
                <mc:Choice xmlns:v="urn:schemas-microsoft-com:vml" Requires="v">
                  <p:oleObj name="Equation" r:id="rId4" imgW="469800" imgH="215640" progId="Equation.DSMT4">
                    <p:embed/>
                  </p:oleObj>
                </mc:Choice>
                <mc:Fallback>
                  <p:oleObj name="Equation" r:id="rId4" imgW="469800" imgH="215640" progId="Equation.DSMT4">
                    <p:embed/>
                    <p:pic>
                      <p:nvPicPr>
                        <p:cNvPr id="7" name="Object 6">
                          <a:extLst>
                            <a:ext uri="{FF2B5EF4-FFF2-40B4-BE49-F238E27FC236}">
                              <a16:creationId xmlns:a16="http://schemas.microsoft.com/office/drawing/2014/main" id="{26E4C7D9-C1AE-4E38-9B9B-A9E8C6089446}"/>
                            </a:ext>
                          </a:extLst>
                        </p:cNvPr>
                        <p:cNvPicPr/>
                        <p:nvPr/>
                      </p:nvPicPr>
                      <p:blipFill>
                        <a:blip r:embed="rId5"/>
                        <a:stretch>
                          <a:fillRect/>
                        </a:stretch>
                      </p:blipFill>
                      <p:spPr>
                        <a:xfrm>
                          <a:off x="1380393" y="1540521"/>
                          <a:ext cx="1065213" cy="488950"/>
                        </a:xfrm>
                        <a:prstGeom prst="rect">
                          <a:avLst/>
                        </a:prstGeom>
                      </p:spPr>
                    </p:pic>
                  </p:oleObj>
                </mc:Fallback>
              </mc:AlternateContent>
            </a:graphicData>
          </a:graphic>
        </p:graphicFrame>
      </p:grpSp>
    </p:spTree>
    <p:extLst>
      <p:ext uri="{BB962C8B-B14F-4D97-AF65-F5344CB8AC3E}">
        <p14:creationId xmlns:p14="http://schemas.microsoft.com/office/powerpoint/2010/main" val="2207771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7755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2</a:t>
            </a:r>
          </a:p>
          <a:p>
            <a:r>
              <a:rPr lang="en-IN" sz="2800" b="0">
                <a:solidFill>
                  <a:schemeClr val="tx1"/>
                </a:solidFill>
              </a:rPr>
              <a:t>Secants and Tangents Intersecting on a Circle</a:t>
            </a:r>
            <a:endParaRPr lang="en-US" sz="2800" b="0">
              <a:solidFill>
                <a:schemeClr val="tx1"/>
              </a:solidFill>
            </a:endParaRPr>
          </a:p>
        </p:txBody>
      </p:sp>
      <p:graphicFrame>
        <p:nvGraphicFramePr>
          <p:cNvPr id="3" name="Table 3">
            <a:extLst>
              <a:ext uri="{FF2B5EF4-FFF2-40B4-BE49-F238E27FC236}">
                <a16:creationId xmlns:a16="http://schemas.microsoft.com/office/drawing/2014/main" id="{EF0F5988-48DA-49F5-87F2-66A1F25794F3}"/>
              </a:ext>
            </a:extLst>
          </p:cNvPr>
          <p:cNvGraphicFramePr>
            <a:graphicFrameLocks noGrp="1"/>
          </p:cNvGraphicFramePr>
          <p:nvPr>
            <p:extLst>
              <p:ext uri="{D42A27DB-BD31-4B8C-83A1-F6EECF244321}">
                <p14:modId xmlns:p14="http://schemas.microsoft.com/office/powerpoint/2010/main" val="2308063505"/>
              </p:ext>
            </p:extLst>
          </p:nvPr>
        </p:nvGraphicFramePr>
        <p:xfrm>
          <a:off x="457200" y="1832049"/>
          <a:ext cx="8128000" cy="237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2398739"/>
                    </a:ext>
                  </a:extLst>
                </a:gridCol>
                <a:gridCol w="4064000">
                  <a:extLst>
                    <a:ext uri="{9D8B030D-6E8A-4147-A177-3AD203B41FA5}">
                      <a16:colId xmlns:a16="http://schemas.microsoft.com/office/drawing/2014/main" val="1685219081"/>
                    </a:ext>
                  </a:extLst>
                </a:gridCol>
              </a:tblGrid>
              <a:tr h="860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5798275"/>
                  </a:ext>
                </a:extLst>
              </a:tr>
              <a:tr h="860544">
                <a:tc>
                  <a:txBody>
                    <a:bodyPr/>
                    <a:lstStyle/>
                    <a:p>
                      <a:pPr marL="0" indent="655638" algn="ctr"/>
                      <a:endParaRPr lang="en-US"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383372"/>
                  </a:ext>
                </a:extLst>
              </a:tr>
              <a:tr h="656352">
                <a:tc>
                  <a:txBody>
                    <a:bodyPr/>
                    <a:lstStyle/>
                    <a:p>
                      <a:pPr marL="0" marR="0" lvl="0" indent="441325" algn="ctr" defTabSz="914400" rtl="0" eaLnBrk="1" fontAlgn="auto" latinLnBrk="0" hangingPunct="1">
                        <a:lnSpc>
                          <a:spcPct val="100000"/>
                        </a:lnSpc>
                        <a:spcBef>
                          <a:spcPts val="0"/>
                        </a:spcBef>
                        <a:spcAft>
                          <a:spcPts val="0"/>
                        </a:spcAft>
                        <a:buClrTx/>
                        <a:buSzTx/>
                        <a:buFontTx/>
                        <a:buNone/>
                        <a:tabLst/>
                        <a:defRPr/>
                      </a:pPr>
                      <a:endParaRPr lang="en-US"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9049806"/>
                  </a:ext>
                </a:extLst>
              </a:tr>
            </a:tbl>
          </a:graphicData>
        </a:graphic>
      </p:graphicFrame>
      <p:pic>
        <p:nvPicPr>
          <p:cNvPr id="5" name="Picture 4" descr="A picture containing light&#10;&#10;Description automatically generated">
            <a:extLst>
              <a:ext uri="{FF2B5EF4-FFF2-40B4-BE49-F238E27FC236}">
                <a16:creationId xmlns:a16="http://schemas.microsoft.com/office/drawing/2014/main" id="{45BB40C5-A61E-42A7-BB8F-431FB43CA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2535" y="1832049"/>
            <a:ext cx="1887416" cy="1828800"/>
          </a:xfrm>
          <a:prstGeom prst="rect">
            <a:avLst/>
          </a:prstGeom>
        </p:spPr>
      </p:pic>
      <p:graphicFrame>
        <p:nvGraphicFramePr>
          <p:cNvPr id="6" name="Object 5">
            <a:extLst>
              <a:ext uri="{FF2B5EF4-FFF2-40B4-BE49-F238E27FC236}">
                <a16:creationId xmlns:a16="http://schemas.microsoft.com/office/drawing/2014/main" id="{A759952F-6418-4C02-A8A5-1F85BD0B282D}"/>
              </a:ext>
            </a:extLst>
          </p:cNvPr>
          <p:cNvGraphicFramePr>
            <a:graphicFrameLocks noChangeAspect="1"/>
          </p:cNvGraphicFramePr>
          <p:nvPr>
            <p:extLst>
              <p:ext uri="{D42A27DB-BD31-4B8C-83A1-F6EECF244321}">
                <p14:modId xmlns:p14="http://schemas.microsoft.com/office/powerpoint/2010/main" val="2720062694"/>
              </p:ext>
            </p:extLst>
          </p:nvPr>
        </p:nvGraphicFramePr>
        <p:xfrm>
          <a:off x="1059722" y="1885839"/>
          <a:ext cx="2679700" cy="2192337"/>
        </p:xfrm>
        <a:graphic>
          <a:graphicData uri="http://schemas.openxmlformats.org/presentationml/2006/ole">
            <mc:AlternateContent xmlns:mc="http://schemas.openxmlformats.org/markup-compatibility/2006">
              <mc:Choice xmlns:v="urn:schemas-microsoft-com:vml" Requires="v">
                <p:oleObj name="Equation" r:id="rId4" imgW="1180800" imgH="965160" progId="Equation.DSMT4">
                  <p:embed/>
                </p:oleObj>
              </mc:Choice>
              <mc:Fallback>
                <p:oleObj name="Equation" r:id="rId4" imgW="1180800" imgH="965160" progId="Equation.DSMT4">
                  <p:embed/>
                  <p:pic>
                    <p:nvPicPr>
                      <p:cNvPr id="6" name="Object 5">
                        <a:extLst>
                          <a:ext uri="{FF2B5EF4-FFF2-40B4-BE49-F238E27FC236}">
                            <a16:creationId xmlns:a16="http://schemas.microsoft.com/office/drawing/2014/main" id="{A759952F-6418-4C02-A8A5-1F85BD0B282D}"/>
                          </a:ext>
                        </a:extLst>
                      </p:cNvPr>
                      <p:cNvPicPr/>
                      <p:nvPr/>
                    </p:nvPicPr>
                    <p:blipFill>
                      <a:blip r:embed="rId5"/>
                      <a:stretch>
                        <a:fillRect/>
                      </a:stretch>
                    </p:blipFill>
                    <p:spPr>
                      <a:xfrm>
                        <a:off x="1059722" y="1885839"/>
                        <a:ext cx="2679700" cy="2192337"/>
                      </a:xfrm>
                      <a:prstGeom prst="rect">
                        <a:avLst/>
                      </a:prstGeom>
                    </p:spPr>
                  </p:pic>
                </p:oleObj>
              </mc:Fallback>
            </mc:AlternateContent>
          </a:graphicData>
        </a:graphic>
      </p:graphicFrame>
    </p:spTree>
    <p:extLst>
      <p:ext uri="{BB962C8B-B14F-4D97-AF65-F5344CB8AC3E}">
        <p14:creationId xmlns:p14="http://schemas.microsoft.com/office/powerpoint/2010/main" val="197670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7755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2</a:t>
            </a:r>
          </a:p>
          <a:p>
            <a:r>
              <a:rPr lang="en-IN" sz="2800" b="0">
                <a:solidFill>
                  <a:schemeClr val="tx1"/>
                </a:solidFill>
              </a:rPr>
              <a:t>Secants and Tangents Intersecting on a Circle</a:t>
            </a:r>
            <a:endParaRPr lang="en-US" sz="2800" b="0">
              <a:solidFill>
                <a:schemeClr val="tx1"/>
              </a:solidFill>
            </a:endParaRPr>
          </a:p>
        </p:txBody>
      </p:sp>
      <p:pic>
        <p:nvPicPr>
          <p:cNvPr id="6" name="Picture 5" descr="A picture containing diagram&#10;&#10;Description automatically generated">
            <a:extLst>
              <a:ext uri="{FF2B5EF4-FFF2-40B4-BE49-F238E27FC236}">
                <a16:creationId xmlns:a16="http://schemas.microsoft.com/office/drawing/2014/main" id="{55C3D7EC-8B4D-419F-B017-3E5115A0D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2215951"/>
            <a:ext cx="2411029" cy="1737360"/>
          </a:xfrm>
          <a:prstGeom prst="rect">
            <a:avLst/>
          </a:prstGeom>
        </p:spPr>
      </p:pic>
      <p:grpSp>
        <p:nvGrpSpPr>
          <p:cNvPr id="5" name="Group 4">
            <a:extLst>
              <a:ext uri="{FF2B5EF4-FFF2-40B4-BE49-F238E27FC236}">
                <a16:creationId xmlns:a16="http://schemas.microsoft.com/office/drawing/2014/main" id="{5662BAE8-9ACD-49AD-A36C-2E7E453A3430}"/>
              </a:ext>
            </a:extLst>
          </p:cNvPr>
          <p:cNvGrpSpPr/>
          <p:nvPr/>
        </p:nvGrpSpPr>
        <p:grpSpPr>
          <a:xfrm>
            <a:off x="457200" y="1551279"/>
            <a:ext cx="5257800" cy="1161441"/>
            <a:chOff x="457200" y="1551279"/>
            <a:chExt cx="5257800" cy="1161441"/>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299BC4C-16BC-408C-B13B-9886027EE4D8}"/>
                    </a:ext>
                  </a:extLst>
                </p:cNvPr>
                <p:cNvSpPr txBox="1">
                  <a:spLocks/>
                </p:cNvSpPr>
                <p:nvPr/>
              </p:nvSpPr>
              <p:spPr>
                <a:xfrm>
                  <a:off x="457200" y="1551279"/>
                  <a:ext cx="5257800" cy="11614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 </a:t>
                  </a:r>
                </a:p>
                <a:p>
                  <a:r>
                    <a:rPr lang="en-IN" sz="2800"/>
                    <a:t>Find            if </a:t>
                  </a:r>
                  <a14:m>
                    <m:oMath xmlns:m="http://schemas.openxmlformats.org/officeDocument/2006/math">
                      <m:r>
                        <a:rPr lang="en-US" sz="2800" i="1" dirty="0">
                          <a:latin typeface="Cambria Math" panose="02040503050406030204" pitchFamily="18" charset="0"/>
                        </a:rPr>
                        <m:t>𝑚</m:t>
                      </m:r>
                      <m:r>
                        <m:rPr>
                          <m:nor/>
                        </m:rPr>
                        <a:rPr lang="en-IN" sz="2800" dirty="0"/>
                        <m:t>∠</m:t>
                      </m:r>
                      <m:r>
                        <a:rPr lang="en-US" sz="2800" b="0" i="1" dirty="0" smtClean="0">
                          <a:latin typeface="Cambria Math" panose="02040503050406030204" pitchFamily="18" charset="0"/>
                        </a:rPr>
                        <m:t>𝐹𝐷𝐶</m:t>
                      </m:r>
                      <m:r>
                        <a:rPr lang="en-US" sz="2800" b="0" i="1" dirty="0" smtClean="0">
                          <a:latin typeface="Cambria Math" panose="02040503050406030204" pitchFamily="18" charset="0"/>
                        </a:rPr>
                        <m:t>=64°</m:t>
                      </m:r>
                    </m:oMath>
                  </a14:m>
                  <a:r>
                    <a:rPr lang="en-IN" sz="2800"/>
                    <a:t>.</a:t>
                  </a:r>
                </a:p>
              </p:txBody>
            </p:sp>
          </mc:Choice>
          <mc:Fallback xmlns="">
            <p:sp>
              <p:nvSpPr>
                <p:cNvPr id="7" name="Content Placeholder 2">
                  <a:extLst>
                    <a:ext uri="{FF2B5EF4-FFF2-40B4-BE49-F238E27FC236}">
                      <a16:creationId xmlns:a16="http://schemas.microsoft.com/office/drawing/2014/main" id="{B299BC4C-16BC-408C-B13B-9886027EE4D8}"/>
                    </a:ext>
                  </a:extLst>
                </p:cNvPr>
                <p:cNvSpPr txBox="1">
                  <a:spLocks noRot="1" noChangeAspect="1" noMove="1" noResize="1" noEditPoints="1" noAdjustHandles="1" noChangeArrowheads="1" noChangeShapeType="1" noTextEdit="1"/>
                </p:cNvSpPr>
                <p:nvPr/>
              </p:nvSpPr>
              <p:spPr>
                <a:xfrm>
                  <a:off x="457200" y="1551279"/>
                  <a:ext cx="5257800" cy="1161441"/>
                </a:xfrm>
                <a:prstGeom prst="rect">
                  <a:avLst/>
                </a:prstGeom>
                <a:blipFill>
                  <a:blip r:embed="rId5"/>
                  <a:stretch>
                    <a:fillRect l="-2317" t="-5236" b="-8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Object 8">
                  <a:extLst>
                    <a:ext uri="{FF2B5EF4-FFF2-40B4-BE49-F238E27FC236}">
                      <a16:creationId xmlns:a16="http://schemas.microsoft.com/office/drawing/2014/main" id="{24C4601C-5773-4BD3-BF84-F52A17728CD7}"/>
                    </a:ext>
                  </a:extLst>
                </p:cNvPr>
                <p:cNvGraphicFramePr>
                  <a:graphicFrameLocks noChangeAspect="1"/>
                </p:cNvGraphicFramePr>
                <p:nvPr>
                  <p:extLst>
                    <p:ext uri="{D42A27DB-BD31-4B8C-83A1-F6EECF244321}">
                      <p14:modId xmlns:p14="http://schemas.microsoft.com/office/powerpoint/2010/main" val="1426375093"/>
                    </p:ext>
                  </p:extLst>
                </p:nvPr>
              </p:nvGraphicFramePr>
              <p:xfrm>
                <a:off x="1307634" y="2121241"/>
                <a:ext cx="1036637" cy="460375"/>
              </p:xfrm>
              <a:graphic>
                <a:graphicData uri="http://schemas.openxmlformats.org/presentationml/2006/ole">
                  <mc:AlternateContent>
                    <mc:Choice xmlns:v="urn:schemas-microsoft-com:vml" Requires="v">
                      <p:oleObj name="Equation" r:id="rId6" imgW="457200" imgH="203040" progId="Equation.DSMT4">
                        <p:embed/>
                      </p:oleObj>
                    </mc:Choice>
                    <mc:Fallback>
                      <p:oleObj name="Equation" r:id="rId6" imgW="457200" imgH="203040" progId="Equation.DSMT4">
                        <p:embed/>
                        <p:pic>
                          <p:nvPicPr>
                            <p:cNvPr id="9" name="Object 8">
                              <a:extLst>
                                <a:ext uri="{FF2B5EF4-FFF2-40B4-BE49-F238E27FC236}">
                                  <a16:creationId xmlns:a16="http://schemas.microsoft.com/office/drawing/2014/main" id="{24C4601C-5773-4BD3-BF84-F52A17728CD7}"/>
                                </a:ext>
                              </a:extLst>
                            </p:cNvPr>
                            <p:cNvPicPr/>
                            <p:nvPr/>
                          </p:nvPicPr>
                          <p:blipFill>
                            <a:blip r:embed="rId7"/>
                            <a:stretch>
                              <a:fillRect/>
                            </a:stretch>
                          </p:blipFill>
                          <p:spPr>
                            <a:xfrm>
                              <a:off x="1307634" y="2121241"/>
                              <a:ext cx="1036637" cy="460375"/>
                            </a:xfrm>
                            <a:prstGeom prst="rect">
                              <a:avLst/>
                            </a:prstGeom>
                          </p:spPr>
                        </p:pic>
                      </p:oleObj>
                    </mc:Fallback>
                  </mc:AlternateContent>
                </a:graphicData>
              </a:graphic>
            </p:graphicFrame>
          </mc:Choice>
          <mc:Fallback xmlns="">
            <p:graphicFrame>
              <p:nvGraphicFramePr>
                <p:cNvPr id="9" name="Object 8">
                  <a:extLst>
                    <a:ext uri="{FF2B5EF4-FFF2-40B4-BE49-F238E27FC236}">
                      <a16:creationId xmlns:a16="http://schemas.microsoft.com/office/drawing/2014/main" id="{24C4601C-5773-4BD3-BF84-F52A17728CD7}"/>
                    </a:ext>
                  </a:extLst>
                </p:cNvPr>
                <p:cNvGraphicFramePr>
                  <a:graphicFrameLocks noChangeAspect="1"/>
                </p:cNvGraphicFramePr>
                <p:nvPr>
                  <p:extLst>
                    <p:ext uri="{D42A27DB-BD31-4B8C-83A1-F6EECF244321}">
                      <p14:modId xmlns:p14="http://schemas.microsoft.com/office/powerpoint/2010/main" val="1426375093"/>
                    </p:ext>
                  </p:extLst>
                </p:nvPr>
              </p:nvGraphicFramePr>
              <p:xfrm>
                <a:off x="1307634" y="2121241"/>
                <a:ext cx="1036637" cy="460375"/>
              </p:xfrm>
              <a:graphic>
                <a:graphicData uri="http://schemas.openxmlformats.org/presentationml/2006/ole">
                  <mc:AlternateContent>
                    <mc:Choice xmlns:v="urn:schemas-microsoft-com:vml" Requires="v">
                      <p:oleObj spid="_x0000_s35841" name="Equation" r:id="rId8" imgW="457200" imgH="203040" progId="Equation.DSMT4">
                        <p:embed/>
                      </p:oleObj>
                    </mc:Choice>
                    <mc:Fallback>
                      <p:oleObj name="Equation" r:id="rId8" imgW="457200" imgH="203040" progId="Equation.DSMT4">
                        <p:embed/>
                        <p:pic>
                          <p:nvPicPr>
                            <p:cNvPr id="9" name="Object 8">
                              <a:extLst>
                                <a:ext uri="{FF2B5EF4-FFF2-40B4-BE49-F238E27FC236}">
                                  <a16:creationId xmlns:a16="http://schemas.microsoft.com/office/drawing/2014/main" id="{24C4601C-5773-4BD3-BF84-F52A17728CD7}"/>
                                </a:ext>
                              </a:extLst>
                            </p:cNvPr>
                            <p:cNvPicPr/>
                            <p:nvPr/>
                          </p:nvPicPr>
                          <p:blipFill>
                            <a:blip r:embed="rId9"/>
                            <a:stretch>
                              <a:fillRect/>
                            </a:stretch>
                          </p:blipFill>
                          <p:spPr>
                            <a:xfrm>
                              <a:off x="1307634" y="2121241"/>
                              <a:ext cx="1036637" cy="460375"/>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352089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7755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2</a:t>
            </a:r>
          </a:p>
          <a:p>
            <a:r>
              <a:rPr lang="en-IN" sz="2800" b="0">
                <a:solidFill>
                  <a:schemeClr val="tx1"/>
                </a:solidFill>
              </a:rPr>
              <a:t>Secants and Tangents Intersecting on a Circle</a:t>
            </a:r>
            <a:endParaRPr lang="en-US" sz="2800" b="0">
              <a:solidFill>
                <a:schemeClr val="tx1"/>
              </a:solidFill>
            </a:endParaRPr>
          </a:p>
        </p:txBody>
      </p:sp>
      <p:pic>
        <p:nvPicPr>
          <p:cNvPr id="6" name="Picture 5" descr="A picture containing diagram&#10;&#10;Description automatically generated">
            <a:extLst>
              <a:ext uri="{FF2B5EF4-FFF2-40B4-BE49-F238E27FC236}">
                <a16:creationId xmlns:a16="http://schemas.microsoft.com/office/drawing/2014/main" id="{55C3D7EC-8B4D-419F-B017-3E5115A0D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2215951"/>
            <a:ext cx="2411029" cy="1737360"/>
          </a:xfrm>
          <a:prstGeom prst="rect">
            <a:avLst/>
          </a:prstGeom>
        </p:spPr>
      </p:pic>
      <p:grpSp>
        <p:nvGrpSpPr>
          <p:cNvPr id="5" name="Group 4">
            <a:extLst>
              <a:ext uri="{FF2B5EF4-FFF2-40B4-BE49-F238E27FC236}">
                <a16:creationId xmlns:a16="http://schemas.microsoft.com/office/drawing/2014/main" id="{8E2B1FE7-2F03-422C-B9E4-470D550B7E9F}"/>
              </a:ext>
            </a:extLst>
          </p:cNvPr>
          <p:cNvGrpSpPr/>
          <p:nvPr/>
        </p:nvGrpSpPr>
        <p:grpSpPr>
          <a:xfrm>
            <a:off x="457200" y="1551279"/>
            <a:ext cx="5257800" cy="1731403"/>
            <a:chOff x="457200" y="1551279"/>
            <a:chExt cx="5257800" cy="1731403"/>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32688EE-FB20-4E0D-A93F-9BCB04DE9840}"/>
                    </a:ext>
                  </a:extLst>
                </p:cNvPr>
                <p:cNvSpPr txBox="1">
                  <a:spLocks/>
                </p:cNvSpPr>
                <p:nvPr/>
              </p:nvSpPr>
              <p:spPr>
                <a:xfrm>
                  <a:off x="457200" y="1551279"/>
                  <a:ext cx="5257800" cy="11614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 </a:t>
                  </a:r>
                </a:p>
                <a:p>
                  <a:r>
                    <a:rPr lang="en-IN" sz="2800"/>
                    <a:t>Find            if </a:t>
                  </a:r>
                  <a14:m>
                    <m:oMath xmlns:m="http://schemas.openxmlformats.org/officeDocument/2006/math">
                      <m:r>
                        <a:rPr lang="en-US" sz="2800" i="1" dirty="0">
                          <a:latin typeface="Cambria Math" panose="02040503050406030204" pitchFamily="18" charset="0"/>
                        </a:rPr>
                        <m:t>𝑚</m:t>
                      </m:r>
                      <m:r>
                        <m:rPr>
                          <m:nor/>
                        </m:rPr>
                        <a:rPr lang="en-IN" sz="2800" dirty="0"/>
                        <m:t>∠</m:t>
                      </m:r>
                      <m:r>
                        <a:rPr lang="en-US" sz="2800" b="0" i="1" dirty="0" smtClean="0">
                          <a:latin typeface="Cambria Math" panose="02040503050406030204" pitchFamily="18" charset="0"/>
                        </a:rPr>
                        <m:t>𝐹𝐷𝐶</m:t>
                      </m:r>
                      <m:r>
                        <a:rPr lang="en-US" sz="2800" b="0" i="1" dirty="0" smtClean="0">
                          <a:latin typeface="Cambria Math" panose="02040503050406030204" pitchFamily="18" charset="0"/>
                        </a:rPr>
                        <m:t>=64°</m:t>
                      </m:r>
                    </m:oMath>
                  </a14:m>
                  <a:r>
                    <a:rPr lang="en-IN" sz="2800"/>
                    <a:t>.</a:t>
                  </a:r>
                </a:p>
              </p:txBody>
            </p:sp>
          </mc:Choice>
          <mc:Fallback xmlns="">
            <p:sp>
              <p:nvSpPr>
                <p:cNvPr id="7" name="Content Placeholder 2">
                  <a:extLst>
                    <a:ext uri="{FF2B5EF4-FFF2-40B4-BE49-F238E27FC236}">
                      <a16:creationId xmlns:a16="http://schemas.microsoft.com/office/drawing/2014/main" id="{032688EE-FB20-4E0D-A93F-9BCB04DE9840}"/>
                    </a:ext>
                  </a:extLst>
                </p:cNvPr>
                <p:cNvSpPr txBox="1">
                  <a:spLocks noRot="1" noChangeAspect="1" noMove="1" noResize="1" noEditPoints="1" noAdjustHandles="1" noChangeArrowheads="1" noChangeShapeType="1" noTextEdit="1"/>
                </p:cNvSpPr>
                <p:nvPr/>
              </p:nvSpPr>
              <p:spPr>
                <a:xfrm>
                  <a:off x="457200" y="1551279"/>
                  <a:ext cx="5257800" cy="1161441"/>
                </a:xfrm>
                <a:prstGeom prst="rect">
                  <a:avLst/>
                </a:prstGeom>
                <a:blipFill>
                  <a:blip r:embed="rId5"/>
                  <a:stretch>
                    <a:fillRect l="-2317" t="-5236" b="-8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Object 8">
                  <a:extLst>
                    <a:ext uri="{FF2B5EF4-FFF2-40B4-BE49-F238E27FC236}">
                      <a16:creationId xmlns:a16="http://schemas.microsoft.com/office/drawing/2014/main" id="{EE6A413E-3382-45A1-85B7-8B83E4EE99A0}"/>
                    </a:ext>
                  </a:extLst>
                </p:cNvPr>
                <p:cNvGraphicFramePr>
                  <a:graphicFrameLocks noChangeAspect="1"/>
                </p:cNvGraphicFramePr>
                <p:nvPr>
                  <p:extLst>
                    <p:ext uri="{D42A27DB-BD31-4B8C-83A1-F6EECF244321}">
                      <p14:modId xmlns:p14="http://schemas.microsoft.com/office/powerpoint/2010/main" val="1266580591"/>
                    </p:ext>
                  </p:extLst>
                </p:nvPr>
              </p:nvGraphicFramePr>
              <p:xfrm>
                <a:off x="475867" y="2793732"/>
                <a:ext cx="2016125" cy="488950"/>
              </p:xfrm>
              <a:graphic>
                <a:graphicData uri="http://schemas.openxmlformats.org/presentationml/2006/ole">
                  <mc:AlternateContent>
                    <mc:Choice xmlns:v="urn:schemas-microsoft-com:vml" Requires="v">
                      <p:oleObj name="Equation" r:id="rId6" imgW="888840" imgH="215640" progId="Equation.DSMT4">
                        <p:embed/>
                      </p:oleObj>
                    </mc:Choice>
                    <mc:Fallback>
                      <p:oleObj name="Equation" r:id="rId6" imgW="888840" imgH="215640" progId="Equation.DSMT4">
                        <p:embed/>
                        <p:pic>
                          <p:nvPicPr>
                            <p:cNvPr id="9" name="Object 8">
                              <a:extLst>
                                <a:ext uri="{FF2B5EF4-FFF2-40B4-BE49-F238E27FC236}">
                                  <a16:creationId xmlns:a16="http://schemas.microsoft.com/office/drawing/2014/main" id="{EE6A413E-3382-45A1-85B7-8B83E4EE99A0}"/>
                                </a:ext>
                              </a:extLst>
                            </p:cNvPr>
                            <p:cNvPicPr/>
                            <p:nvPr/>
                          </p:nvPicPr>
                          <p:blipFill>
                            <a:blip r:embed="rId7"/>
                            <a:stretch>
                              <a:fillRect/>
                            </a:stretch>
                          </p:blipFill>
                          <p:spPr>
                            <a:xfrm>
                              <a:off x="475867" y="2793732"/>
                              <a:ext cx="2016125" cy="488950"/>
                            </a:xfrm>
                            <a:prstGeom prst="rect">
                              <a:avLst/>
                            </a:prstGeom>
                          </p:spPr>
                        </p:pic>
                      </p:oleObj>
                    </mc:Fallback>
                  </mc:AlternateContent>
                </a:graphicData>
              </a:graphic>
            </p:graphicFrame>
          </mc:Choice>
          <mc:Fallback xmlns="">
            <p:graphicFrame>
              <p:nvGraphicFramePr>
                <p:cNvPr id="9" name="Object 8">
                  <a:extLst>
                    <a:ext uri="{FF2B5EF4-FFF2-40B4-BE49-F238E27FC236}">
                      <a16:creationId xmlns:a16="http://schemas.microsoft.com/office/drawing/2014/main" id="{EE6A413E-3382-45A1-85B7-8B83E4EE99A0}"/>
                    </a:ext>
                  </a:extLst>
                </p:cNvPr>
                <p:cNvGraphicFramePr>
                  <a:graphicFrameLocks noChangeAspect="1"/>
                </p:cNvGraphicFramePr>
                <p:nvPr>
                  <p:extLst>
                    <p:ext uri="{D42A27DB-BD31-4B8C-83A1-F6EECF244321}">
                      <p14:modId xmlns:p14="http://schemas.microsoft.com/office/powerpoint/2010/main" val="1266580591"/>
                    </p:ext>
                  </p:extLst>
                </p:nvPr>
              </p:nvGraphicFramePr>
              <p:xfrm>
                <a:off x="475867" y="2793732"/>
                <a:ext cx="2016125" cy="488950"/>
              </p:xfrm>
              <a:graphic>
                <a:graphicData uri="http://schemas.openxmlformats.org/presentationml/2006/ole">
                  <mc:AlternateContent>
                    <mc:Choice xmlns:v="urn:schemas-microsoft-com:vml" Requires="v">
                      <p:oleObj spid="_x0000_s37889" name="Equation" r:id="rId8" imgW="888840" imgH="215640" progId="Equation.DSMT4">
                        <p:embed/>
                      </p:oleObj>
                    </mc:Choice>
                    <mc:Fallback>
                      <p:oleObj name="Equation" r:id="rId8" imgW="888840" imgH="215640" progId="Equation.DSMT4">
                        <p:embed/>
                        <p:pic>
                          <p:nvPicPr>
                            <p:cNvPr id="9" name="Object 8">
                              <a:extLst>
                                <a:ext uri="{FF2B5EF4-FFF2-40B4-BE49-F238E27FC236}">
                                  <a16:creationId xmlns:a16="http://schemas.microsoft.com/office/drawing/2014/main" id="{EE6A413E-3382-45A1-85B7-8B83E4EE99A0}"/>
                                </a:ext>
                              </a:extLst>
                            </p:cNvPr>
                            <p:cNvPicPr/>
                            <p:nvPr/>
                          </p:nvPicPr>
                          <p:blipFill>
                            <a:blip r:embed="rId9"/>
                            <a:stretch>
                              <a:fillRect/>
                            </a:stretch>
                          </p:blipFill>
                          <p:spPr>
                            <a:xfrm>
                              <a:off x="475867" y="2793732"/>
                              <a:ext cx="2016125" cy="48895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0" name="Object 9">
                  <a:extLst>
                    <a:ext uri="{FF2B5EF4-FFF2-40B4-BE49-F238E27FC236}">
                      <a16:creationId xmlns:a16="http://schemas.microsoft.com/office/drawing/2014/main" id="{15B26633-FFB9-4AA6-8C9A-46DDA497EF4B}"/>
                    </a:ext>
                  </a:extLst>
                </p:cNvPr>
                <p:cNvGraphicFramePr>
                  <a:graphicFrameLocks noChangeAspect="1"/>
                </p:cNvGraphicFramePr>
                <p:nvPr>
                  <p:extLst>
                    <p:ext uri="{D42A27DB-BD31-4B8C-83A1-F6EECF244321}">
                      <p14:modId xmlns:p14="http://schemas.microsoft.com/office/powerpoint/2010/main" val="3363335675"/>
                    </p:ext>
                  </p:extLst>
                </p:nvPr>
              </p:nvGraphicFramePr>
              <p:xfrm>
                <a:off x="1307634" y="2121241"/>
                <a:ext cx="1036637" cy="460375"/>
              </p:xfrm>
              <a:graphic>
                <a:graphicData uri="http://schemas.openxmlformats.org/presentationml/2006/ole">
                  <mc:AlternateContent>
                    <mc:Choice xmlns:v="urn:schemas-microsoft-com:vml" Requires="v">
                      <p:oleObj name="Equation" r:id="rId10" imgW="457200" imgH="203040" progId="Equation.DSMT4">
                        <p:embed/>
                      </p:oleObj>
                    </mc:Choice>
                    <mc:Fallback>
                      <p:oleObj name="Equation" r:id="rId10" imgW="457200" imgH="203040" progId="Equation.DSMT4">
                        <p:embed/>
                        <p:pic>
                          <p:nvPicPr>
                            <p:cNvPr id="10" name="Object 9">
                              <a:extLst>
                                <a:ext uri="{FF2B5EF4-FFF2-40B4-BE49-F238E27FC236}">
                                  <a16:creationId xmlns:a16="http://schemas.microsoft.com/office/drawing/2014/main" id="{15B26633-FFB9-4AA6-8C9A-46DDA497EF4B}"/>
                                </a:ext>
                              </a:extLst>
                            </p:cNvPr>
                            <p:cNvPicPr/>
                            <p:nvPr/>
                          </p:nvPicPr>
                          <p:blipFill>
                            <a:blip r:embed="rId11"/>
                            <a:stretch>
                              <a:fillRect/>
                            </a:stretch>
                          </p:blipFill>
                          <p:spPr>
                            <a:xfrm>
                              <a:off x="1307634" y="2121241"/>
                              <a:ext cx="1036637" cy="460375"/>
                            </a:xfrm>
                            <a:prstGeom prst="rect">
                              <a:avLst/>
                            </a:prstGeom>
                          </p:spPr>
                        </p:pic>
                      </p:oleObj>
                    </mc:Fallback>
                  </mc:AlternateContent>
                </a:graphicData>
              </a:graphic>
            </p:graphicFrame>
          </mc:Choice>
          <mc:Fallback xmlns="">
            <p:graphicFrame>
              <p:nvGraphicFramePr>
                <p:cNvPr id="10" name="Object 9">
                  <a:extLst>
                    <a:ext uri="{FF2B5EF4-FFF2-40B4-BE49-F238E27FC236}">
                      <a16:creationId xmlns:a16="http://schemas.microsoft.com/office/drawing/2014/main" id="{15B26633-FFB9-4AA6-8C9A-46DDA497EF4B}"/>
                    </a:ext>
                  </a:extLst>
                </p:cNvPr>
                <p:cNvGraphicFramePr>
                  <a:graphicFrameLocks noChangeAspect="1"/>
                </p:cNvGraphicFramePr>
                <p:nvPr>
                  <p:extLst>
                    <p:ext uri="{D42A27DB-BD31-4B8C-83A1-F6EECF244321}">
                      <p14:modId xmlns:p14="http://schemas.microsoft.com/office/powerpoint/2010/main" val="3363335675"/>
                    </p:ext>
                  </p:extLst>
                </p:nvPr>
              </p:nvGraphicFramePr>
              <p:xfrm>
                <a:off x="1307634" y="2121241"/>
                <a:ext cx="1036637" cy="460375"/>
              </p:xfrm>
              <a:graphic>
                <a:graphicData uri="http://schemas.openxmlformats.org/presentationml/2006/ole">
                  <mc:AlternateContent>
                    <mc:Choice xmlns:v="urn:schemas-microsoft-com:vml" Requires="v">
                      <p:oleObj spid="_x0000_s37890" name="Equation" r:id="rId12" imgW="457200" imgH="203040" progId="Equation.DSMT4">
                        <p:embed/>
                      </p:oleObj>
                    </mc:Choice>
                    <mc:Fallback>
                      <p:oleObj name="Equation" r:id="rId12" imgW="457200" imgH="203040" progId="Equation.DSMT4">
                        <p:embed/>
                        <p:pic>
                          <p:nvPicPr>
                            <p:cNvPr id="10" name="Object 9">
                              <a:extLst>
                                <a:ext uri="{FF2B5EF4-FFF2-40B4-BE49-F238E27FC236}">
                                  <a16:creationId xmlns:a16="http://schemas.microsoft.com/office/drawing/2014/main" id="{15B26633-FFB9-4AA6-8C9A-46DDA497EF4B}"/>
                                </a:ext>
                              </a:extLst>
                            </p:cNvPr>
                            <p:cNvPicPr/>
                            <p:nvPr/>
                          </p:nvPicPr>
                          <p:blipFill>
                            <a:blip r:embed="rId13"/>
                            <a:stretch>
                              <a:fillRect/>
                            </a:stretch>
                          </p:blipFill>
                          <p:spPr>
                            <a:xfrm>
                              <a:off x="1307634" y="2121241"/>
                              <a:ext cx="1036637" cy="460375"/>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169717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3</a:t>
            </a:r>
          </a:p>
          <a:p>
            <a:r>
              <a:rPr lang="en-IN" sz="2800" b="0">
                <a:solidFill>
                  <a:schemeClr val="tx1"/>
                </a:solidFill>
              </a:rPr>
              <a:t>Tangents and Secants Intersecting Outside a Circle</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7117080" cy="42094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MEMORIALS</a:t>
            </a:r>
            <a:r>
              <a:rPr lang="en-US" sz="2800">
                <a:solidFill>
                  <a:schemeClr val="tx1"/>
                </a:solidFill>
              </a:rPr>
              <a:t> </a:t>
            </a:r>
            <a:r>
              <a:rPr lang="en-US" sz="2800" b="1">
                <a:solidFill>
                  <a:schemeClr val="tx2"/>
                </a:solidFill>
              </a:rPr>
              <a:t>A photographer </a:t>
            </a:r>
            <a:r>
              <a:rPr lang="en-IN" sz="2800" b="1">
                <a:solidFill>
                  <a:schemeClr val="tx2"/>
                </a:solidFill>
              </a:rPr>
              <a:t>is taking a photo of the Thomas Jefferson Memorial in Washington, D.C., from a boat in the Tidal Basin. The photographer’s lines of sight are tangent to the memorial at points </a:t>
            </a:r>
            <a:r>
              <a:rPr lang="en-IN" sz="2800" b="1" i="1">
                <a:solidFill>
                  <a:schemeClr val="tx2"/>
                </a:solidFill>
              </a:rPr>
              <a:t>Q </a:t>
            </a:r>
            <a:r>
              <a:rPr lang="en-IN" sz="2800" b="1">
                <a:solidFill>
                  <a:schemeClr val="tx2"/>
                </a:solidFill>
              </a:rPr>
              <a:t>and </a:t>
            </a:r>
            <a:r>
              <a:rPr lang="en-IN" sz="2800" b="1" i="1">
                <a:solidFill>
                  <a:schemeClr val="tx2"/>
                </a:solidFill>
              </a:rPr>
              <a:t>S</a:t>
            </a:r>
            <a:r>
              <a:rPr lang="en-IN" sz="2800" b="1">
                <a:solidFill>
                  <a:schemeClr val="tx2"/>
                </a:solidFill>
              </a:rPr>
              <a:t>. If the camera’s viewing angle measures </a:t>
            </a:r>
            <a:r>
              <a:rPr lang="en-US" sz="2800" b="1" i="0">
                <a:solidFill>
                  <a:schemeClr val="tx2"/>
                </a:solidFill>
                <a:latin typeface="+mj-lt"/>
              </a:rPr>
              <a:t>36°</a:t>
            </a:r>
            <a:r>
              <a:rPr lang="en-IN" sz="2800" b="1">
                <a:solidFill>
                  <a:schemeClr val="tx2"/>
                </a:solidFill>
              </a:rPr>
              <a:t>, what portion of the memorial will be visible in the photo?</a:t>
            </a:r>
            <a:endParaRPr lang="en-IN" sz="2800">
              <a:solidFill>
                <a:schemeClr val="tx1"/>
              </a:solidFill>
            </a:endParaRPr>
          </a:p>
        </p:txBody>
      </p:sp>
      <p:pic>
        <p:nvPicPr>
          <p:cNvPr id="3" name="Picture 2">
            <a:extLst>
              <a:ext uri="{FF2B5EF4-FFF2-40B4-BE49-F238E27FC236}">
                <a16:creationId xmlns:a16="http://schemas.microsoft.com/office/drawing/2014/main" id="{D67545A8-FA64-4A22-A0BF-A68D9269F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912" y="1714500"/>
            <a:ext cx="3305175" cy="2286000"/>
          </a:xfrm>
          <a:prstGeom prst="rect">
            <a:avLst/>
          </a:prstGeom>
        </p:spPr>
      </p:pic>
    </p:spTree>
    <p:extLst>
      <p:ext uri="{BB962C8B-B14F-4D97-AF65-F5344CB8AC3E}">
        <p14:creationId xmlns:p14="http://schemas.microsoft.com/office/powerpoint/2010/main" val="263244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3</a:t>
            </a:r>
          </a:p>
          <a:p>
            <a:r>
              <a:rPr lang="en-IN" sz="2800" b="0">
                <a:solidFill>
                  <a:schemeClr val="tx1"/>
                </a:solidFill>
              </a:rPr>
              <a:t>Tangents and Secants Intersecting Outside a Circle</a:t>
            </a:r>
            <a:endParaRPr lang="en-US" sz="2800" b="0">
              <a:solidFill>
                <a:schemeClr val="tx1"/>
              </a:solidFill>
            </a:endParaRPr>
          </a:p>
        </p:txBody>
      </p:sp>
      <p:pic>
        <p:nvPicPr>
          <p:cNvPr id="5" name="Picture 4">
            <a:extLst>
              <a:ext uri="{FF2B5EF4-FFF2-40B4-BE49-F238E27FC236}">
                <a16:creationId xmlns:a16="http://schemas.microsoft.com/office/drawing/2014/main" id="{624D9E04-31D0-4D28-A006-BC1A73DB0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912" y="1714500"/>
            <a:ext cx="3305175" cy="2286000"/>
          </a:xfrm>
          <a:prstGeom prst="rect">
            <a:avLst/>
          </a:prstGeom>
        </p:spPr>
      </p:pic>
      <p:grpSp>
        <p:nvGrpSpPr>
          <p:cNvPr id="6" name="Group 5">
            <a:extLst>
              <a:ext uri="{FF2B5EF4-FFF2-40B4-BE49-F238E27FC236}">
                <a16:creationId xmlns:a16="http://schemas.microsoft.com/office/drawing/2014/main" id="{5068C5A1-3C27-46F8-8B89-8AD90F5ADD02}"/>
              </a:ext>
            </a:extLst>
          </p:cNvPr>
          <p:cNvGrpSpPr/>
          <p:nvPr/>
        </p:nvGrpSpPr>
        <p:grpSpPr>
          <a:xfrm>
            <a:off x="457200" y="1551279"/>
            <a:ext cx="7114032" cy="3463074"/>
            <a:chOff x="457200" y="1551279"/>
            <a:chExt cx="7114032" cy="3463074"/>
          </a:xfrm>
        </p:grpSpPr>
        <p:sp>
          <p:nvSpPr>
            <p:cNvPr id="7" name="Content Placeholder 2">
              <a:extLst>
                <a:ext uri="{FF2B5EF4-FFF2-40B4-BE49-F238E27FC236}">
                  <a16:creationId xmlns:a16="http://schemas.microsoft.com/office/drawing/2014/main" id="{2E6EE0FC-C21F-44CA-8C44-812798EC2066}"/>
                </a:ext>
              </a:extLst>
            </p:cNvPr>
            <p:cNvSpPr txBox="1">
              <a:spLocks/>
            </p:cNvSpPr>
            <p:nvPr/>
          </p:nvSpPr>
          <p:spPr>
            <a:xfrm>
              <a:off x="457200" y="1551279"/>
              <a:ext cx="7114032" cy="28492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IN" sz="2800"/>
                <a:t>Because the Thomas Jefferson Memorial can be </a:t>
              </a:r>
              <a:r>
                <a:rPr lang="en-IN" sz="2800" err="1"/>
                <a:t>modeled</a:t>
              </a:r>
              <a:r>
                <a:rPr lang="en-IN" sz="2800"/>
                <a:t> by a circle, the arc measure of the memorial is </a:t>
              </a:r>
              <a:r>
                <a:rPr lang="en-US" sz="2800" b="0" i="0">
                  <a:solidFill>
                    <a:schemeClr val="tx2"/>
                  </a:solidFill>
                  <a:latin typeface="+mj-lt"/>
                </a:rPr>
                <a:t>360°</a:t>
              </a:r>
              <a:r>
                <a:rPr lang="en-IN" sz="2800"/>
                <a:t>. So, the portion of the memorial that will be visible in the photo is equal to</a:t>
              </a:r>
            </a:p>
          </p:txBody>
        </p:sp>
        <p:graphicFrame>
          <p:nvGraphicFramePr>
            <p:cNvPr id="9" name="Object 8">
              <a:extLst>
                <a:ext uri="{FF2B5EF4-FFF2-40B4-BE49-F238E27FC236}">
                  <a16:creationId xmlns:a16="http://schemas.microsoft.com/office/drawing/2014/main" id="{B6604E0E-1926-4777-943D-779293CC7432}"/>
                </a:ext>
              </a:extLst>
            </p:cNvPr>
            <p:cNvGraphicFramePr>
              <a:graphicFrameLocks noChangeAspect="1"/>
            </p:cNvGraphicFramePr>
            <p:nvPr>
              <p:extLst>
                <p:ext uri="{D42A27DB-BD31-4B8C-83A1-F6EECF244321}">
                  <p14:modId xmlns:p14="http://schemas.microsoft.com/office/powerpoint/2010/main" val="3017753834"/>
                </p:ext>
              </p:extLst>
            </p:nvPr>
          </p:nvGraphicFramePr>
          <p:xfrm>
            <a:off x="3876564" y="4093603"/>
            <a:ext cx="977900" cy="920750"/>
          </p:xfrm>
          <a:graphic>
            <a:graphicData uri="http://schemas.openxmlformats.org/presentationml/2006/ole">
              <mc:AlternateContent xmlns:mc="http://schemas.openxmlformats.org/markup-compatibility/2006">
                <mc:Choice xmlns:v="urn:schemas-microsoft-com:vml" Requires="v">
                  <p:oleObj name="Equation" r:id="rId4" imgW="431640" imgH="406080" progId="Equation.DSMT4">
                    <p:embed/>
                  </p:oleObj>
                </mc:Choice>
                <mc:Fallback>
                  <p:oleObj name="Equation" r:id="rId4" imgW="431640" imgH="406080" progId="Equation.DSMT4">
                    <p:embed/>
                    <p:pic>
                      <p:nvPicPr>
                        <p:cNvPr id="9" name="Object 8">
                          <a:extLst>
                            <a:ext uri="{FF2B5EF4-FFF2-40B4-BE49-F238E27FC236}">
                              <a16:creationId xmlns:a16="http://schemas.microsoft.com/office/drawing/2014/main" id="{B6604E0E-1926-4777-943D-779293CC7432}"/>
                            </a:ext>
                          </a:extLst>
                        </p:cNvPr>
                        <p:cNvPicPr/>
                        <p:nvPr/>
                      </p:nvPicPr>
                      <p:blipFill>
                        <a:blip r:embed="rId5"/>
                        <a:stretch>
                          <a:fillRect/>
                        </a:stretch>
                      </p:blipFill>
                      <p:spPr>
                        <a:xfrm>
                          <a:off x="3876564" y="4093603"/>
                          <a:ext cx="977900" cy="920750"/>
                        </a:xfrm>
                        <a:prstGeom prst="rect">
                          <a:avLst/>
                        </a:prstGeom>
                      </p:spPr>
                    </p:pic>
                  </p:oleObj>
                </mc:Fallback>
              </mc:AlternateContent>
            </a:graphicData>
          </a:graphic>
        </p:graphicFrame>
      </p:grpSp>
    </p:spTree>
    <p:extLst>
      <p:ext uri="{BB962C8B-B14F-4D97-AF65-F5344CB8AC3E}">
        <p14:creationId xmlns:p14="http://schemas.microsoft.com/office/powerpoint/2010/main" val="3246508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3</a:t>
            </a:r>
          </a:p>
          <a:p>
            <a:r>
              <a:rPr lang="en-IN" sz="2800" b="0">
                <a:solidFill>
                  <a:schemeClr val="tx1"/>
                </a:solidFill>
              </a:rPr>
              <a:t>Tangents and Secants Intersecting Outside a Circle</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4797CCE9-1B2A-4E5C-A969-4C9DFACD63AB}"/>
                  </a:ext>
                </a:extLst>
              </p:cNvPr>
              <p:cNvGraphicFramePr>
                <a:graphicFrameLocks noGrp="1"/>
              </p:cNvGraphicFramePr>
              <p:nvPr>
                <p:extLst>
                  <p:ext uri="{D42A27DB-BD31-4B8C-83A1-F6EECF244321}">
                    <p14:modId xmlns:p14="http://schemas.microsoft.com/office/powerpoint/2010/main" val="3717064092"/>
                  </p:ext>
                </p:extLst>
              </p:nvPr>
            </p:nvGraphicFramePr>
            <p:xfrm>
              <a:off x="459872" y="2282381"/>
              <a:ext cx="10424160" cy="412502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3709327281"/>
                        </a:ext>
                      </a:extLst>
                    </a:gridCol>
                    <a:gridCol w="4023360">
                      <a:extLst>
                        <a:ext uri="{9D8B030D-6E8A-4147-A177-3AD203B41FA5}">
                          <a16:colId xmlns:a16="http://schemas.microsoft.com/office/drawing/2014/main" val="4164673097"/>
                        </a:ext>
                      </a:extLst>
                    </a:gridCol>
                    <a:gridCol w="5120640">
                      <a:extLst>
                        <a:ext uri="{9D8B030D-6E8A-4147-A177-3AD203B41FA5}">
                          <a16:colId xmlns:a16="http://schemas.microsoft.com/office/drawing/2014/main" val="110357148"/>
                        </a:ext>
                      </a:extLst>
                    </a:gridCol>
                  </a:tblGrid>
                  <a:tr h="8027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a:solidFill>
                              <a:schemeClr val="tx2"/>
                            </a:solidFill>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738966881"/>
                      </a:ext>
                    </a:extLst>
                  </a:tr>
                  <a:tr h="802700">
                    <a:tc>
                      <a:txBody>
                        <a:bodyPr/>
                        <a:lstStyle/>
                        <a:p>
                          <a:pPr marL="0" indent="0" algn="r">
                            <a:tabLst>
                              <a:tab pos="258763" algn="l"/>
                            </a:tabLst>
                          </a:pPr>
                          <a14:m>
                            <m:oMath xmlns:m="http://schemas.openxmlformats.org/officeDocument/2006/math">
                              <m:r>
                                <a:rPr lang="en-US" sz="2800" b="0" i="1" dirty="0" smtClean="0">
                                  <a:solidFill>
                                    <a:schemeClr val="tx2"/>
                                  </a:solidFill>
                                  <a:latin typeface="Cambria Math" panose="02040503050406030204" pitchFamily="18" charset="0"/>
                                </a:rPr>
                                <m:t>36°</m:t>
                              </m:r>
                            </m:oMath>
                          </a14:m>
                          <a:r>
                            <a:rPr lang="en-US" sz="2800" b="0">
                              <a:solidFill>
                                <a:schemeClr val="tx2"/>
                              </a:solidFill>
                            </a:rPr>
                            <a:t> </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258763" algn="l"/>
                            </a:tabLst>
                          </a:pPr>
                          <a14:m>
                            <m:oMath xmlns:m="http://schemas.openxmlformats.org/officeDocument/2006/math">
                              <m:r>
                                <a:rPr lang="en-US" sz="2800" b="0" i="1" dirty="0" smtClean="0">
                                  <a:solidFill>
                                    <a:schemeClr val="tx2"/>
                                  </a:solidFill>
                                  <a:latin typeface="Cambria Math" panose="02040503050406030204" pitchFamily="18" charset="0"/>
                                </a:rPr>
                                <m:t>=</m:t>
                              </m:r>
                              <m:f>
                                <m:fPr>
                                  <m:ctrlPr>
                                    <a:rPr lang="en-US" sz="2800" b="0" i="1" dirty="0" smtClean="0">
                                      <a:solidFill>
                                        <a:schemeClr val="tx2"/>
                                      </a:solidFill>
                                      <a:latin typeface="Cambria Math" panose="02040503050406030204" pitchFamily="18" charset="0"/>
                                    </a:rPr>
                                  </m:ctrlPr>
                                </m:fPr>
                                <m:num>
                                  <m:r>
                                    <a:rPr lang="en-US" sz="2800" b="0" i="1" dirty="0" smtClean="0">
                                      <a:solidFill>
                                        <a:schemeClr val="tx2"/>
                                      </a:solidFill>
                                      <a:latin typeface="Cambria Math" panose="02040503050406030204" pitchFamily="18" charset="0"/>
                                    </a:rPr>
                                    <m:t>1</m:t>
                                  </m:r>
                                </m:num>
                                <m:den>
                                  <m:r>
                                    <a:rPr lang="en-US" sz="2800" b="0" i="1" dirty="0" smtClean="0">
                                      <a:solidFill>
                                        <a:schemeClr val="tx2"/>
                                      </a:solidFill>
                                      <a:latin typeface="Cambria Math" panose="02040503050406030204" pitchFamily="18" charset="0"/>
                                    </a:rPr>
                                    <m:t>2</m:t>
                                  </m:r>
                                </m:den>
                              </m:f>
                              <m:r>
                                <a:rPr lang="en-US" sz="2800" b="0" i="1" dirty="0" smtClean="0">
                                  <a:solidFill>
                                    <a:schemeClr val="tx2"/>
                                  </a:solidFill>
                                  <a:latin typeface="Cambria Math" panose="02040503050406030204" pitchFamily="18" charset="0"/>
                                </a:rPr>
                                <m:t>[</m:t>
                              </m:r>
                              <m:d>
                                <m:dPr>
                                  <m:ctrlPr>
                                    <a:rPr lang="en-US" sz="2800" b="0" i="1" dirty="0" smtClean="0">
                                      <a:solidFill>
                                        <a:schemeClr val="tx2"/>
                                      </a:solidFill>
                                      <a:latin typeface="Cambria Math" panose="02040503050406030204" pitchFamily="18" charset="0"/>
                                    </a:rPr>
                                  </m:ctrlPr>
                                </m:dPr>
                                <m:e>
                                  <m:r>
                                    <a:rPr lang="en-US" sz="2800" b="0" i="1" dirty="0" smtClean="0">
                                      <a:solidFill>
                                        <a:schemeClr val="tx2"/>
                                      </a:solidFill>
                                      <a:latin typeface="Cambria Math" panose="02040503050406030204" pitchFamily="18" charset="0"/>
                                    </a:rPr>
                                    <m:t>360°−</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e>
                              </m:d>
                              <m:r>
                                <a:rPr lang="en-US" sz="2800" b="0" i="1" dirty="0" smtClean="0">
                                  <a:solidFill>
                                    <a:schemeClr val="tx2"/>
                                  </a:solidFill>
                                  <a:latin typeface="Cambria Math" panose="02040503050406030204" pitchFamily="18" charset="0"/>
                                </a:rPr>
                                <m:t>−</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oMath>
                          </a14:m>
                          <a:r>
                            <a:rPr lang="en-US" sz="2800" b="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195612994"/>
                      </a:ext>
                    </a:extLst>
                  </a:tr>
                  <a:tr h="802700">
                    <a:tc>
                      <a:txBody>
                        <a:bodyPr/>
                        <a:lstStyle/>
                        <a:p>
                          <a:pPr marL="0" indent="0" algn="r"/>
                          <a14:m>
                            <m:oMath xmlns:m="http://schemas.openxmlformats.org/officeDocument/2006/math">
                              <m:r>
                                <a:rPr lang="en-US" sz="2800" b="0" i="1" dirty="0" smtClean="0">
                                  <a:solidFill>
                                    <a:schemeClr val="tx2"/>
                                  </a:solidFill>
                                  <a:latin typeface="Cambria Math" panose="02040503050406030204" pitchFamily="18" charset="0"/>
                                </a:rPr>
                                <m:t>36°</m:t>
                              </m:r>
                            </m:oMath>
                          </a14:m>
                          <a:r>
                            <a:rPr lang="en-US" sz="2800" b="0">
                              <a:solidFill>
                                <a:schemeClr val="tx2"/>
                              </a:solidFill>
                            </a:rPr>
                            <a:t> </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 xmlns:m="http://schemas.openxmlformats.org/officeDocument/2006/math">
                              <m:r>
                                <a:rPr lang="en-US" sz="2800" b="0" i="1" dirty="0" smtClean="0">
                                  <a:solidFill>
                                    <a:schemeClr val="tx2"/>
                                  </a:solidFill>
                                  <a:latin typeface="Cambria Math" panose="02040503050406030204" pitchFamily="18" charset="0"/>
                                </a:rPr>
                                <m:t>=</m:t>
                              </m:r>
                              <m:f>
                                <m:fPr>
                                  <m:ctrlPr>
                                    <a:rPr lang="en-US" sz="2800" b="0" i="1" dirty="0" smtClean="0">
                                      <a:solidFill>
                                        <a:schemeClr val="tx2"/>
                                      </a:solidFill>
                                      <a:latin typeface="Cambria Math" panose="02040503050406030204" pitchFamily="18" charset="0"/>
                                    </a:rPr>
                                  </m:ctrlPr>
                                </m:fPr>
                                <m:num>
                                  <m:r>
                                    <a:rPr lang="en-US" sz="2800" b="0" i="1" dirty="0" smtClean="0">
                                      <a:solidFill>
                                        <a:schemeClr val="tx2"/>
                                      </a:solidFill>
                                      <a:latin typeface="Cambria Math" panose="02040503050406030204" pitchFamily="18" charset="0"/>
                                    </a:rPr>
                                    <m:t>1</m:t>
                                  </m:r>
                                </m:num>
                                <m:den>
                                  <m:r>
                                    <a:rPr lang="en-US" sz="2800" b="0" i="1" dirty="0" smtClean="0">
                                      <a:solidFill>
                                        <a:schemeClr val="tx2"/>
                                      </a:solidFill>
                                      <a:latin typeface="Cambria Math" panose="02040503050406030204" pitchFamily="18" charset="0"/>
                                    </a:rPr>
                                    <m:t>2</m:t>
                                  </m:r>
                                </m:den>
                              </m:f>
                              <m:r>
                                <a:rPr lang="en-US" sz="2800" b="0" i="1" dirty="0" smtClean="0">
                                  <a:solidFill>
                                    <a:schemeClr val="tx2"/>
                                  </a:solidFill>
                                  <a:latin typeface="Cambria Math" panose="02040503050406030204" pitchFamily="18" charset="0"/>
                                </a:rPr>
                                <m:t>(360°−2</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oMath>
                          </a14:m>
                          <a:r>
                            <a:rPr lang="en-US" sz="2800" b="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14715369"/>
                      </a:ext>
                    </a:extLst>
                  </a:tr>
                  <a:tr h="599380">
                    <a:tc>
                      <a:txBody>
                        <a:bodyPr/>
                        <a:lstStyle/>
                        <a:p>
                          <a:pPr marL="0" indent="0" algn="r"/>
                          <a14:m>
                            <m:oMath xmlns:m="http://schemas.openxmlformats.org/officeDocument/2006/math">
                              <m:r>
                                <a:rPr lang="en-US" sz="2800" b="0" i="1" dirty="0" smtClean="0">
                                  <a:solidFill>
                                    <a:schemeClr val="tx2"/>
                                  </a:solidFill>
                                  <a:latin typeface="Cambria Math" panose="02040503050406030204" pitchFamily="18" charset="0"/>
                                </a:rPr>
                                <m:t>72°</m:t>
                              </m:r>
                            </m:oMath>
                          </a14:m>
                          <a:r>
                            <a:rPr lang="en-US" sz="2800" b="0">
                              <a:solidFill>
                                <a:schemeClr val="tx2"/>
                              </a:solidFill>
                            </a:rPr>
                            <a:t> </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Para xmlns:m="http://schemas.openxmlformats.org/officeDocument/2006/math">
                              <m:oMathParaPr>
                                <m:jc m:val="left"/>
                              </m:oMathParaPr>
                              <m:oMath xmlns:m="http://schemas.openxmlformats.org/officeDocument/2006/math">
                                <m:r>
                                  <a:rPr lang="en-US" sz="2800" b="0" i="1" dirty="0" smtClean="0">
                                    <a:solidFill>
                                      <a:schemeClr val="tx2"/>
                                    </a:solidFill>
                                    <a:latin typeface="Cambria Math" panose="02040503050406030204" pitchFamily="18" charset="0"/>
                                  </a:rPr>
                                  <m:t>=360°−2</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oMath>
                            </m:oMathPara>
                          </a14:m>
                          <a:endParaRPr lang="en-US"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rgbClr val="0070C0"/>
                              </a:solidFill>
                              <a:latin typeface="+mn-lt"/>
                              <a:ea typeface="+mn-ea"/>
                              <a:cs typeface="+mn-cs"/>
                            </a:rPr>
                            <a:t>Multiply each side by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42044716"/>
                      </a:ext>
                    </a:extLst>
                  </a:tr>
                  <a:tr h="599380">
                    <a:tc>
                      <a:txBody>
                        <a:bodyPr/>
                        <a:lstStyle/>
                        <a:p>
                          <a:pPr marL="0" indent="0" algn="r">
                            <a:tabLst>
                              <a:tab pos="182563" algn="l"/>
                            </a:tabLst>
                          </a:pPr>
                          <a14:m>
                            <m:oMath xmlns:m="http://schemas.openxmlformats.org/officeDocument/2006/math">
                              <m:r>
                                <a:rPr lang="en-US" sz="2800" b="0" i="1" dirty="0" smtClean="0">
                                  <a:solidFill>
                                    <a:schemeClr val="tx2"/>
                                  </a:solidFill>
                                  <a:latin typeface="Cambria Math" panose="02040503050406030204" pitchFamily="18" charset="0"/>
                                </a:rPr>
                                <m:t>−288°</m:t>
                              </m:r>
                            </m:oMath>
                          </a14:m>
                          <a:r>
                            <a:rPr lang="en-US" sz="2800" b="0">
                              <a:solidFill>
                                <a:schemeClr val="tx2"/>
                              </a:solidFill>
                            </a:rPr>
                            <a:t> </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182563" algn="l"/>
                            </a:tabLst>
                          </a:pPr>
                          <a14:m>
                            <m:oMathPara xmlns:m="http://schemas.openxmlformats.org/officeDocument/2006/math">
                              <m:oMathParaPr>
                                <m:jc m:val="left"/>
                              </m:oMathParaPr>
                              <m:oMath xmlns:m="http://schemas.openxmlformats.org/officeDocument/2006/math">
                                <m:r>
                                  <a:rPr lang="en-US" sz="2800" b="0" i="1" dirty="0" smtClean="0">
                                    <a:solidFill>
                                      <a:schemeClr val="tx2"/>
                                    </a:solidFill>
                                    <a:latin typeface="Cambria Math" panose="02040503050406030204" pitchFamily="18" charset="0"/>
                                  </a:rPr>
                                  <m:t>=−2</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oMath>
                            </m:oMathPara>
                          </a14:m>
                          <a:endParaRPr lang="en-US"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rgbClr val="0070C0"/>
                              </a:solidFill>
                              <a:latin typeface="+mn-lt"/>
                              <a:ea typeface="+mn-ea"/>
                              <a:cs typeface="+mn-cs"/>
                            </a:rPr>
                            <a:t>Subtract </a:t>
                          </a:r>
                          <a:r>
                            <a:rPr lang="en-US" sz="2800" b="0" i="0">
                              <a:solidFill>
                                <a:srgbClr val="0070C0"/>
                              </a:solidFill>
                              <a:latin typeface="+mj-lt"/>
                            </a:rPr>
                            <a:t>360°</a:t>
                          </a:r>
                          <a:r>
                            <a:rPr lang="en-IN" sz="2800" b="0" i="0" u="none" strike="noStrike" kern="1200" baseline="0">
                              <a:solidFill>
                                <a:srgbClr val="0070C0"/>
                              </a:solidFill>
                              <a:latin typeface="+mn-lt"/>
                              <a:ea typeface="+mn-ea"/>
                              <a:cs typeface="+mn-cs"/>
                            </a:rPr>
                            <a:t> from each side.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19360251"/>
                      </a:ext>
                    </a:extLst>
                  </a:tr>
                  <a:tr h="500801">
                    <a:tc>
                      <a:txBody>
                        <a:bodyPr/>
                        <a:lstStyle/>
                        <a:p>
                          <a:pPr marL="0" indent="0" algn="r"/>
                          <a14:m>
                            <m:oMath xmlns:m="http://schemas.openxmlformats.org/officeDocument/2006/math">
                              <m:r>
                                <a:rPr lang="en-US" sz="2800" b="0" i="1" dirty="0" smtClean="0">
                                  <a:solidFill>
                                    <a:schemeClr val="tx2"/>
                                  </a:solidFill>
                                  <a:latin typeface="Cambria Math" panose="02040503050406030204" pitchFamily="18" charset="0"/>
                                </a:rPr>
                                <m:t>144</m:t>
                              </m:r>
                            </m:oMath>
                          </a14:m>
                          <a:r>
                            <a:rPr lang="en-US" sz="2800" b="0">
                              <a:solidFill>
                                <a:schemeClr val="tx2"/>
                              </a:solidFill>
                            </a:rPr>
                            <a:t> </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Para xmlns:m="http://schemas.openxmlformats.org/officeDocument/2006/math">
                              <m:oMathParaPr>
                                <m:jc m:val="left"/>
                              </m:oMathParaPr>
                              <m:oMath xmlns:m="http://schemas.openxmlformats.org/officeDocument/2006/math">
                                <m:r>
                                  <a:rPr lang="en-US" sz="2800" b="0" i="1" dirty="0" smtClean="0">
                                    <a:solidFill>
                                      <a:schemeClr val="tx2"/>
                                    </a:solidFill>
                                    <a:latin typeface="Cambria Math" panose="02040503050406030204" pitchFamily="18" charset="0"/>
                                  </a:rPr>
                                  <m:t>=</m:t>
                                </m:r>
                                <m:r>
                                  <a:rPr lang="en-US" sz="2800" b="0" i="1" dirty="0" smtClean="0">
                                    <a:solidFill>
                                      <a:schemeClr val="tx2"/>
                                    </a:solidFill>
                                    <a:latin typeface="Cambria Math" panose="02040503050406030204" pitchFamily="18" charset="0"/>
                                  </a:rPr>
                                  <m:t>𝑥</m:t>
                                </m:r>
                              </m:oMath>
                            </m:oMathPara>
                          </a14:m>
                          <a:endParaRPr lang="en-US"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Divide each side by </a:t>
                          </a:r>
                          <a:r>
                            <a:rPr lang="en-US" sz="2800" b="0" i="0" u="none" strike="noStrike" kern="1200" baseline="0">
                              <a:solidFill>
                                <a:srgbClr val="0070C0"/>
                              </a:solidFill>
                              <a:latin typeface="+mj-lt"/>
                              <a:ea typeface="+mn-ea"/>
                              <a:cs typeface="+mn-cs"/>
                            </a:rPr>
                            <a:t>–</a:t>
                          </a:r>
                          <a:r>
                            <a:rPr lang="en-US" sz="2800" b="0" i="0">
                              <a:solidFill>
                                <a:srgbClr val="0070C0"/>
                              </a:solidFill>
                              <a:latin typeface="+mj-lt"/>
                            </a:rPr>
                            <a:t>2°.</a:t>
                          </a:r>
                          <a:endParaRPr lang="en-US" sz="2800" b="0" i="0" u="none" strike="noStrike" kern="1200" baseline="0">
                            <a:solidFill>
                              <a:srgbClr val="0070C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84507199"/>
                      </a:ext>
                    </a:extLst>
                  </a:tr>
                </a:tbl>
              </a:graphicData>
            </a:graphic>
          </p:graphicFrame>
        </mc:Choice>
        <mc:Fallback xmlns="">
          <p:graphicFrame>
            <p:nvGraphicFramePr>
              <p:cNvPr id="3" name="Table 3">
                <a:extLst>
                  <a:ext uri="{FF2B5EF4-FFF2-40B4-BE49-F238E27FC236}">
                    <a16:creationId xmlns:a16="http://schemas.microsoft.com/office/drawing/2014/main" id="{4797CCE9-1B2A-4E5C-A969-4C9DFACD63AB}"/>
                  </a:ext>
                </a:extLst>
              </p:cNvPr>
              <p:cNvGraphicFramePr>
                <a:graphicFrameLocks noGrp="1"/>
              </p:cNvGraphicFramePr>
              <p:nvPr>
                <p:extLst>
                  <p:ext uri="{D42A27DB-BD31-4B8C-83A1-F6EECF244321}">
                    <p14:modId xmlns:p14="http://schemas.microsoft.com/office/powerpoint/2010/main" val="3717064092"/>
                  </p:ext>
                </p:extLst>
              </p:nvPr>
            </p:nvGraphicFramePr>
            <p:xfrm>
              <a:off x="459872" y="2282381"/>
              <a:ext cx="10424160" cy="412502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3709327281"/>
                        </a:ext>
                      </a:extLst>
                    </a:gridCol>
                    <a:gridCol w="4023360">
                      <a:extLst>
                        <a:ext uri="{9D8B030D-6E8A-4147-A177-3AD203B41FA5}">
                          <a16:colId xmlns:a16="http://schemas.microsoft.com/office/drawing/2014/main" val="4164673097"/>
                        </a:ext>
                      </a:extLst>
                    </a:gridCol>
                    <a:gridCol w="5120640">
                      <a:extLst>
                        <a:ext uri="{9D8B030D-6E8A-4147-A177-3AD203B41FA5}">
                          <a16:colId xmlns:a16="http://schemas.microsoft.com/office/drawing/2014/main" val="110357148"/>
                        </a:ext>
                      </a:extLst>
                    </a:gridCol>
                  </a:tblGrid>
                  <a:tr h="8027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a:solidFill>
                              <a:schemeClr val="tx2"/>
                            </a:solidFill>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738966881"/>
                      </a:ext>
                    </a:extLst>
                  </a:tr>
                  <a:tr h="802700">
                    <a:tc>
                      <a:txBody>
                        <a:bodyPr/>
                        <a:lstStyle/>
                        <a:p>
                          <a:endParaRPr lang="en-US"/>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100000" r="-714762" b="-33409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1770" t="-100000" r="-127080" b="-33409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195612994"/>
                      </a:ext>
                    </a:extLst>
                  </a:tr>
                  <a:tr h="802700">
                    <a:tc>
                      <a:txBody>
                        <a:bodyPr/>
                        <a:lstStyle/>
                        <a:p>
                          <a:endParaRPr lang="en-US"/>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00000" r="-714762" b="-23409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1770" t="-200000" r="-127080" b="-23409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14715369"/>
                      </a:ext>
                    </a:extLst>
                  </a:tr>
                  <a:tr h="599380">
                    <a:tc>
                      <a:txBody>
                        <a:bodyPr/>
                        <a:lstStyle/>
                        <a:p>
                          <a:endParaRPr lang="en-US"/>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404082" r="-714762" b="-21530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1770" t="-404082" r="-127080" b="-21530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rgbClr val="0070C0"/>
                              </a:solidFill>
                              <a:latin typeface="+mn-lt"/>
                              <a:ea typeface="+mn-ea"/>
                              <a:cs typeface="+mn-cs"/>
                            </a:rPr>
                            <a:t>Multiply each side by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42044716"/>
                      </a:ext>
                    </a:extLst>
                  </a:tr>
                  <a:tr h="599380">
                    <a:tc>
                      <a:txBody>
                        <a:bodyPr/>
                        <a:lstStyle/>
                        <a:p>
                          <a:endParaRPr lang="en-US"/>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498990" r="-714762" b="-11313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1770" t="-498990" r="-127080" b="-11313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rgbClr val="0070C0"/>
                              </a:solidFill>
                              <a:latin typeface="+mn-lt"/>
                              <a:ea typeface="+mn-ea"/>
                              <a:cs typeface="+mn-cs"/>
                            </a:rPr>
                            <a:t>Subtract </a:t>
                          </a:r>
                          <a:r>
                            <a:rPr lang="en-US" sz="2800" b="0" i="0">
                              <a:solidFill>
                                <a:srgbClr val="0070C0"/>
                              </a:solidFill>
                              <a:latin typeface="+mj-lt"/>
                            </a:rPr>
                            <a:t>360°</a:t>
                          </a:r>
                          <a:r>
                            <a:rPr lang="en-IN" sz="2800" b="0" i="0" u="none" strike="noStrike" kern="1200" baseline="0">
                              <a:solidFill>
                                <a:srgbClr val="0070C0"/>
                              </a:solidFill>
                              <a:latin typeface="+mn-lt"/>
                              <a:ea typeface="+mn-ea"/>
                              <a:cs typeface="+mn-cs"/>
                            </a:rPr>
                            <a:t> from each side.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19360251"/>
                      </a:ext>
                    </a:extLst>
                  </a:tr>
                  <a:tr h="518160">
                    <a:tc>
                      <a:txBody>
                        <a:bodyPr/>
                        <a:lstStyle/>
                        <a:p>
                          <a:endParaRPr lang="en-US"/>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697647" r="-714762" b="-3176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1770" t="-697647" r="-127080" b="-3176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Divide each side by </a:t>
                          </a:r>
                          <a:r>
                            <a:rPr lang="en-US" sz="2800" b="0" i="0" u="none" strike="noStrike" kern="1200" baseline="0">
                              <a:solidFill>
                                <a:srgbClr val="0070C0"/>
                              </a:solidFill>
                              <a:latin typeface="+mj-lt"/>
                              <a:ea typeface="+mn-ea"/>
                              <a:cs typeface="+mn-cs"/>
                            </a:rPr>
                            <a:t>–</a:t>
                          </a:r>
                          <a:r>
                            <a:rPr lang="en-US" sz="2800" b="0" i="0">
                              <a:solidFill>
                                <a:srgbClr val="0070C0"/>
                              </a:solidFill>
                              <a:latin typeface="+mj-lt"/>
                            </a:rPr>
                            <a:t>2°.</a:t>
                          </a:r>
                          <a:endParaRPr lang="en-US" sz="2800" b="0" i="0" u="none" strike="noStrike" kern="1200" baseline="0">
                            <a:solidFill>
                              <a:srgbClr val="0070C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84507199"/>
                      </a:ext>
                    </a:extLst>
                  </a:tr>
                </a:tbl>
              </a:graphicData>
            </a:graphic>
          </p:graphicFrame>
        </mc:Fallback>
      </mc:AlternateContent>
      <p:grpSp>
        <p:nvGrpSpPr>
          <p:cNvPr id="5" name="Group 4">
            <a:extLst>
              <a:ext uri="{FF2B5EF4-FFF2-40B4-BE49-F238E27FC236}">
                <a16:creationId xmlns:a16="http://schemas.microsoft.com/office/drawing/2014/main" id="{43C2A518-7BB4-442C-B731-F583028578DB}"/>
              </a:ext>
            </a:extLst>
          </p:cNvPr>
          <p:cNvGrpSpPr/>
          <p:nvPr/>
        </p:nvGrpSpPr>
        <p:grpSpPr>
          <a:xfrm>
            <a:off x="459872" y="1554398"/>
            <a:ext cx="9250680" cy="1481396"/>
            <a:chOff x="459872" y="1554398"/>
            <a:chExt cx="9250680" cy="1481396"/>
          </a:xfrm>
        </p:grpSpPr>
        <p:sp>
          <p:nvSpPr>
            <p:cNvPr id="6" name="TextBox 5">
              <a:extLst>
                <a:ext uri="{FF2B5EF4-FFF2-40B4-BE49-F238E27FC236}">
                  <a16:creationId xmlns:a16="http://schemas.microsoft.com/office/drawing/2014/main" id="{49621F8B-72BD-4C8C-81E4-7742978328D4}"/>
                </a:ext>
              </a:extLst>
            </p:cNvPr>
            <p:cNvSpPr txBox="1"/>
            <p:nvPr/>
          </p:nvSpPr>
          <p:spPr>
            <a:xfrm>
              <a:off x="459872" y="1575914"/>
              <a:ext cx="9250680" cy="591341"/>
            </a:xfrm>
            <a:prstGeom prst="rect">
              <a:avLst/>
            </a:prstGeom>
            <a:noFill/>
          </p:spPr>
          <p:txBody>
            <a:bodyPr wrap="square" rtlCol="0">
              <a:noAutofit/>
            </a:bodyPr>
            <a:lstStyle/>
            <a:p>
              <a:r>
                <a:rPr lang="en-IN" sz="2800">
                  <a:solidFill>
                    <a:schemeClr val="tx2"/>
                  </a:solidFill>
                </a:rPr>
                <a:t>Let</a:t>
              </a:r>
              <a:r>
                <a:rPr lang="en-US" sz="2800">
                  <a:solidFill>
                    <a:schemeClr val="tx2"/>
                  </a:solidFill>
                </a:rPr>
                <a:t>                 </a:t>
              </a:r>
              <a:r>
                <a:rPr lang="en-IN" sz="2800">
                  <a:solidFill>
                    <a:schemeClr val="tx2"/>
                  </a:solidFill>
                </a:rPr>
                <a:t>So, </a:t>
              </a:r>
            </a:p>
          </p:txBody>
        </p:sp>
        <p:graphicFrame>
          <p:nvGraphicFramePr>
            <p:cNvPr id="7" name="Object 6">
              <a:extLst>
                <a:ext uri="{FF2B5EF4-FFF2-40B4-BE49-F238E27FC236}">
                  <a16:creationId xmlns:a16="http://schemas.microsoft.com/office/drawing/2014/main" id="{B81F855F-57F7-4B22-A874-D9C49AA4915A}"/>
                </a:ext>
              </a:extLst>
            </p:cNvPr>
            <p:cNvGraphicFramePr>
              <a:graphicFrameLocks noChangeAspect="1"/>
            </p:cNvGraphicFramePr>
            <p:nvPr>
              <p:extLst>
                <p:ext uri="{D42A27DB-BD31-4B8C-83A1-F6EECF244321}">
                  <p14:modId xmlns:p14="http://schemas.microsoft.com/office/powerpoint/2010/main" val="1085876745"/>
                </p:ext>
              </p:extLst>
            </p:nvPr>
          </p:nvGraphicFramePr>
          <p:xfrm>
            <a:off x="1143692" y="1554398"/>
            <a:ext cx="1554162" cy="517525"/>
          </p:xfrm>
          <a:graphic>
            <a:graphicData uri="http://schemas.openxmlformats.org/presentationml/2006/ole">
              <mc:AlternateContent xmlns:mc="http://schemas.openxmlformats.org/markup-compatibility/2006">
                <mc:Choice xmlns:v="urn:schemas-microsoft-com:vml" Requires="v">
                  <p:oleObj name="Equation" r:id="rId5" imgW="685800" imgH="228600" progId="Equation.DSMT4">
                    <p:embed/>
                  </p:oleObj>
                </mc:Choice>
                <mc:Fallback>
                  <p:oleObj name="Equation" r:id="rId5" imgW="685800" imgH="228600" progId="Equation.DSMT4">
                    <p:embed/>
                    <p:pic>
                      <p:nvPicPr>
                        <p:cNvPr id="7" name="Object 6">
                          <a:extLst>
                            <a:ext uri="{FF2B5EF4-FFF2-40B4-BE49-F238E27FC236}">
                              <a16:creationId xmlns:a16="http://schemas.microsoft.com/office/drawing/2014/main" id="{B81F855F-57F7-4B22-A874-D9C49AA4915A}"/>
                            </a:ext>
                          </a:extLst>
                        </p:cNvPr>
                        <p:cNvPicPr/>
                        <p:nvPr/>
                      </p:nvPicPr>
                      <p:blipFill>
                        <a:blip r:embed="rId6"/>
                        <a:stretch>
                          <a:fillRect/>
                        </a:stretch>
                      </p:blipFill>
                      <p:spPr>
                        <a:xfrm>
                          <a:off x="1143692" y="1554398"/>
                          <a:ext cx="1554162" cy="5175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F33B0E0-0942-474A-A87F-ECA02F8AFB6B}"/>
                </a:ext>
              </a:extLst>
            </p:cNvPr>
            <p:cNvGraphicFramePr>
              <a:graphicFrameLocks noChangeAspect="1"/>
            </p:cNvGraphicFramePr>
            <p:nvPr>
              <p:extLst>
                <p:ext uri="{D42A27DB-BD31-4B8C-83A1-F6EECF244321}">
                  <p14:modId xmlns:p14="http://schemas.microsoft.com/office/powerpoint/2010/main" val="2811721685"/>
                </p:ext>
              </p:extLst>
            </p:nvPr>
          </p:nvGraphicFramePr>
          <p:xfrm>
            <a:off x="3360737" y="1554398"/>
            <a:ext cx="2735263" cy="517525"/>
          </p:xfrm>
          <a:graphic>
            <a:graphicData uri="http://schemas.openxmlformats.org/presentationml/2006/ole">
              <mc:AlternateContent xmlns:mc="http://schemas.openxmlformats.org/markup-compatibility/2006">
                <mc:Choice xmlns:v="urn:schemas-microsoft-com:vml" Requires="v">
                  <p:oleObj name="Equation" r:id="rId7" imgW="1206360" imgH="228600" progId="Equation.DSMT4">
                    <p:embed/>
                  </p:oleObj>
                </mc:Choice>
                <mc:Fallback>
                  <p:oleObj name="Equation" r:id="rId7" imgW="1206360" imgH="228600" progId="Equation.DSMT4">
                    <p:embed/>
                    <p:pic>
                      <p:nvPicPr>
                        <p:cNvPr id="8" name="Object 7">
                          <a:extLst>
                            <a:ext uri="{FF2B5EF4-FFF2-40B4-BE49-F238E27FC236}">
                              <a16:creationId xmlns:a16="http://schemas.microsoft.com/office/drawing/2014/main" id="{7F33B0E0-0942-474A-A87F-ECA02F8AFB6B}"/>
                            </a:ext>
                          </a:extLst>
                        </p:cNvPr>
                        <p:cNvPicPr/>
                        <p:nvPr/>
                      </p:nvPicPr>
                      <p:blipFill>
                        <a:blip r:embed="rId8"/>
                        <a:stretch>
                          <a:fillRect/>
                        </a:stretch>
                      </p:blipFill>
                      <p:spPr>
                        <a:xfrm>
                          <a:off x="3360737" y="1554398"/>
                          <a:ext cx="2735263" cy="5175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8431EAE-DA0A-4C5A-8343-B4D5576D856E}"/>
                </a:ext>
              </a:extLst>
            </p:cNvPr>
            <p:cNvGraphicFramePr>
              <a:graphicFrameLocks noChangeAspect="1"/>
            </p:cNvGraphicFramePr>
            <p:nvPr>
              <p:extLst>
                <p:ext uri="{D42A27DB-BD31-4B8C-83A1-F6EECF244321}">
                  <p14:modId xmlns:p14="http://schemas.microsoft.com/office/powerpoint/2010/main" val="995476803"/>
                </p:ext>
              </p:extLst>
            </p:nvPr>
          </p:nvGraphicFramePr>
          <p:xfrm>
            <a:off x="1050197" y="2244051"/>
            <a:ext cx="3468015" cy="791743"/>
          </p:xfrm>
          <a:graphic>
            <a:graphicData uri="http://schemas.openxmlformats.org/presentationml/2006/ole">
              <mc:AlternateContent xmlns:mc="http://schemas.openxmlformats.org/markup-compatibility/2006">
                <mc:Choice xmlns:v="urn:schemas-microsoft-com:vml" Requires="v">
                  <p:oleObj name="Equation" r:id="rId9" imgW="1612800" imgH="368280" progId="Equation.DSMT4">
                    <p:embed/>
                  </p:oleObj>
                </mc:Choice>
                <mc:Fallback>
                  <p:oleObj name="Equation" r:id="rId9" imgW="1612800" imgH="368280" progId="Equation.DSMT4">
                    <p:embed/>
                    <p:pic>
                      <p:nvPicPr>
                        <p:cNvPr id="9" name="Object 8">
                          <a:extLst>
                            <a:ext uri="{FF2B5EF4-FFF2-40B4-BE49-F238E27FC236}">
                              <a16:creationId xmlns:a16="http://schemas.microsoft.com/office/drawing/2014/main" id="{68431EAE-DA0A-4C5A-8343-B4D5576D856E}"/>
                            </a:ext>
                          </a:extLst>
                        </p:cNvPr>
                        <p:cNvPicPr/>
                        <p:nvPr/>
                      </p:nvPicPr>
                      <p:blipFill>
                        <a:blip r:embed="rId10"/>
                        <a:stretch>
                          <a:fillRect/>
                        </a:stretch>
                      </p:blipFill>
                      <p:spPr>
                        <a:xfrm>
                          <a:off x="1050197" y="2244051"/>
                          <a:ext cx="3468015" cy="791743"/>
                        </a:xfrm>
                        <a:prstGeom prst="rect">
                          <a:avLst/>
                        </a:prstGeom>
                      </p:spPr>
                    </p:pic>
                  </p:oleObj>
                </mc:Fallback>
              </mc:AlternateContent>
            </a:graphicData>
          </a:graphic>
        </p:graphicFrame>
      </p:grpSp>
    </p:spTree>
    <p:extLst>
      <p:ext uri="{BB962C8B-B14F-4D97-AF65-F5344CB8AC3E}">
        <p14:creationId xmlns:p14="http://schemas.microsoft.com/office/powerpoint/2010/main" val="25355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sz="2800" b="0">
              <a:solidFill>
                <a:schemeClr val="tx1"/>
              </a:solidFill>
            </a:endParaRPr>
          </a:p>
        </p:txBody>
      </p:sp>
      <p:pic>
        <p:nvPicPr>
          <p:cNvPr id="4" name="Picture 3">
            <a:extLst>
              <a:ext uri="{FF2B5EF4-FFF2-40B4-BE49-F238E27FC236}">
                <a16:creationId xmlns:a16="http://schemas.microsoft.com/office/drawing/2014/main" id="{199D260F-6880-9B2C-D2EC-0383574D7E63}"/>
              </a:ext>
            </a:extLst>
          </p:cNvPr>
          <p:cNvPicPr>
            <a:picLocks noChangeAspect="1"/>
          </p:cNvPicPr>
          <p:nvPr/>
        </p:nvPicPr>
        <p:blipFill>
          <a:blip r:embed="rId3"/>
          <a:stretch>
            <a:fillRect/>
          </a:stretch>
        </p:blipFill>
        <p:spPr>
          <a:xfrm>
            <a:off x="2346545" y="103646"/>
            <a:ext cx="6728006" cy="3066944"/>
          </a:xfrm>
          <a:prstGeom prst="rect">
            <a:avLst/>
          </a:prstGeom>
        </p:spPr>
      </p:pic>
      <p:pic>
        <p:nvPicPr>
          <p:cNvPr id="6" name="Picture 5">
            <a:extLst>
              <a:ext uri="{FF2B5EF4-FFF2-40B4-BE49-F238E27FC236}">
                <a16:creationId xmlns:a16="http://schemas.microsoft.com/office/drawing/2014/main" id="{4528B9E4-B91D-496F-4168-150BFAB6D144}"/>
              </a:ext>
            </a:extLst>
          </p:cNvPr>
          <p:cNvPicPr>
            <a:picLocks noChangeAspect="1"/>
          </p:cNvPicPr>
          <p:nvPr/>
        </p:nvPicPr>
        <p:blipFill>
          <a:blip r:embed="rId4"/>
          <a:stretch>
            <a:fillRect/>
          </a:stretch>
        </p:blipFill>
        <p:spPr>
          <a:xfrm>
            <a:off x="2346545" y="3429000"/>
            <a:ext cx="6557229" cy="3455060"/>
          </a:xfrm>
          <a:prstGeom prst="rect">
            <a:avLst/>
          </a:prstGeom>
        </p:spPr>
      </p:pic>
    </p:spTree>
    <p:extLst>
      <p:ext uri="{BB962C8B-B14F-4D97-AF65-F5344CB8AC3E}">
        <p14:creationId xmlns:p14="http://schemas.microsoft.com/office/powerpoint/2010/main" val="250497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3</a:t>
            </a:r>
          </a:p>
          <a:p>
            <a:r>
              <a:rPr lang="en-IN" sz="2800" b="0">
                <a:solidFill>
                  <a:schemeClr val="tx1"/>
                </a:solidFill>
              </a:rPr>
              <a:t>Tangents and Secants Intersecting Outside a Circle</a:t>
            </a:r>
            <a:endParaRPr lang="en-US" sz="2800" b="0">
              <a:solidFill>
                <a:schemeClr val="tx1"/>
              </a:solidFill>
            </a:endParaRPr>
          </a:p>
        </p:txBody>
      </p:sp>
      <p:grpSp>
        <p:nvGrpSpPr>
          <p:cNvPr id="4" name="Group 3">
            <a:extLst>
              <a:ext uri="{FF2B5EF4-FFF2-40B4-BE49-F238E27FC236}">
                <a16:creationId xmlns:a16="http://schemas.microsoft.com/office/drawing/2014/main" id="{26964AC0-A2EC-4A0F-A28A-11D8A7088698}"/>
              </a:ext>
            </a:extLst>
          </p:cNvPr>
          <p:cNvGrpSpPr/>
          <p:nvPr/>
        </p:nvGrpSpPr>
        <p:grpSpPr>
          <a:xfrm>
            <a:off x="459872" y="1808454"/>
            <a:ext cx="8854440" cy="2136801"/>
            <a:chOff x="459872" y="1808454"/>
            <a:chExt cx="8854440" cy="2136801"/>
          </a:xfrm>
        </p:grpSpPr>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5F06AC2-C798-4C89-B6DB-94CF69E70E0A}"/>
                    </a:ext>
                  </a:extLst>
                </p:cNvPr>
                <p:cNvSpPr txBox="1">
                  <a:spLocks/>
                </p:cNvSpPr>
                <p:nvPr/>
              </p:nvSpPr>
              <p:spPr>
                <a:xfrm>
                  <a:off x="459872" y="1808454"/>
                  <a:ext cx="8854440" cy="2136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So,                    </a:t>
                  </a:r>
                  <a:r>
                    <a:rPr lang="en-IN" sz="2800"/>
                    <a:t>and the portion of the memorial that will be visible </a:t>
                  </a:r>
                  <a:r>
                    <a:rPr lang="en-US" sz="2800"/>
                    <a:t>in the photo is </a:t>
                  </a:r>
                  <a14:m>
                    <m:oMath xmlns:m="http://schemas.openxmlformats.org/officeDocument/2006/math">
                      <m:f>
                        <m:fPr>
                          <m:ctrlPr>
                            <a:rPr lang="en-US" sz="2800" i="1" dirty="0">
                              <a:latin typeface="Cambria Math" panose="02040503050406030204" pitchFamily="18" charset="0"/>
                            </a:rPr>
                          </m:ctrlPr>
                        </m:fPr>
                        <m:num>
                          <m:r>
                            <a:rPr lang="en-US" sz="2800" i="1" dirty="0">
                              <a:latin typeface="Cambria Math" panose="02040503050406030204" pitchFamily="18" charset="0"/>
                            </a:rPr>
                            <m:t>1</m:t>
                          </m:r>
                          <m:r>
                            <a:rPr lang="en-US" sz="2800" b="0" i="1" dirty="0" smtClean="0">
                              <a:latin typeface="Cambria Math" panose="02040503050406030204" pitchFamily="18" charset="0"/>
                            </a:rPr>
                            <m:t>44</m:t>
                          </m:r>
                        </m:num>
                        <m:den>
                          <m:r>
                            <a:rPr lang="en-US" sz="2800" b="0" i="1" dirty="0" smtClean="0">
                              <a:latin typeface="Cambria Math" panose="02040503050406030204" pitchFamily="18" charset="0"/>
                            </a:rPr>
                            <m:t>360</m:t>
                          </m:r>
                        </m:den>
                      </m:f>
                    </m:oMath>
                  </a14:m>
                  <a:r>
                    <a:rPr lang="en-US" sz="2800"/>
                    <a:t> or 40%.</a:t>
                  </a:r>
                </a:p>
              </p:txBody>
            </p:sp>
          </mc:Choice>
          <mc:Fallback xmlns="">
            <p:sp>
              <p:nvSpPr>
                <p:cNvPr id="5" name="Content Placeholder 2">
                  <a:extLst>
                    <a:ext uri="{FF2B5EF4-FFF2-40B4-BE49-F238E27FC236}">
                      <a16:creationId xmlns:a16="http://schemas.microsoft.com/office/drawing/2014/main" id="{25F06AC2-C798-4C89-B6DB-94CF69E70E0A}"/>
                    </a:ext>
                  </a:extLst>
                </p:cNvPr>
                <p:cNvSpPr txBox="1">
                  <a:spLocks noRot="1" noChangeAspect="1" noMove="1" noResize="1" noEditPoints="1" noAdjustHandles="1" noChangeArrowheads="1" noChangeShapeType="1" noTextEdit="1"/>
                </p:cNvSpPr>
                <p:nvPr/>
              </p:nvSpPr>
              <p:spPr>
                <a:xfrm>
                  <a:off x="459872" y="1808454"/>
                  <a:ext cx="8854440" cy="2136801"/>
                </a:xfrm>
                <a:prstGeom prst="rect">
                  <a:avLst/>
                </a:prstGeom>
                <a:blipFill>
                  <a:blip r:embed="rId4"/>
                  <a:stretch>
                    <a:fillRect l="-1376" t="-3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Object 5">
                  <a:extLst>
                    <a:ext uri="{FF2B5EF4-FFF2-40B4-BE49-F238E27FC236}">
                      <a16:creationId xmlns:a16="http://schemas.microsoft.com/office/drawing/2014/main" id="{4051798A-13EE-4BB9-964E-899F7AE0B759}"/>
                    </a:ext>
                  </a:extLst>
                </p:cNvPr>
                <p:cNvGraphicFramePr>
                  <a:graphicFrameLocks noChangeAspect="1"/>
                </p:cNvGraphicFramePr>
                <p:nvPr>
                  <p:extLst>
                    <p:ext uri="{D42A27DB-BD31-4B8C-83A1-F6EECF244321}">
                      <p14:modId xmlns:p14="http://schemas.microsoft.com/office/powerpoint/2010/main" val="2714116976"/>
                    </p:ext>
                  </p:extLst>
                </p:nvPr>
              </p:nvGraphicFramePr>
              <p:xfrm>
                <a:off x="1159958" y="1808454"/>
                <a:ext cx="1843088" cy="517525"/>
              </p:xfrm>
              <a:graphic>
                <a:graphicData uri="http://schemas.openxmlformats.org/presentationml/2006/ole">
                  <mc:AlternateContent>
                    <mc:Choice xmlns:v="urn:schemas-microsoft-com:vml" Requires="v">
                      <p:oleObj name="Equation" r:id="rId5" imgW="812520" imgH="228600" progId="Equation.DSMT4">
                        <p:embed/>
                      </p:oleObj>
                    </mc:Choice>
                    <mc:Fallback>
                      <p:oleObj name="Equation" r:id="rId5" imgW="812520" imgH="228600" progId="Equation.DSMT4">
                        <p:embed/>
                        <p:pic>
                          <p:nvPicPr>
                            <p:cNvPr id="6" name="Object 5">
                              <a:extLst>
                                <a:ext uri="{FF2B5EF4-FFF2-40B4-BE49-F238E27FC236}">
                                  <a16:creationId xmlns:a16="http://schemas.microsoft.com/office/drawing/2014/main" id="{4051798A-13EE-4BB9-964E-899F7AE0B759}"/>
                                </a:ext>
                              </a:extLst>
                            </p:cNvPr>
                            <p:cNvPicPr/>
                            <p:nvPr/>
                          </p:nvPicPr>
                          <p:blipFill>
                            <a:blip r:embed="rId6"/>
                            <a:stretch>
                              <a:fillRect/>
                            </a:stretch>
                          </p:blipFill>
                          <p:spPr>
                            <a:xfrm>
                              <a:off x="1159958" y="1808454"/>
                              <a:ext cx="1843088" cy="517525"/>
                            </a:xfrm>
                            <a:prstGeom prst="rect">
                              <a:avLst/>
                            </a:prstGeom>
                          </p:spPr>
                        </p:pic>
                      </p:oleObj>
                    </mc:Fallback>
                  </mc:AlternateContent>
                </a:graphicData>
              </a:graphic>
            </p:graphicFrame>
          </mc:Choice>
          <mc:Fallback xmlns="">
            <p:graphicFrame>
              <p:nvGraphicFramePr>
                <p:cNvPr id="6" name="Object 5">
                  <a:extLst>
                    <a:ext uri="{FF2B5EF4-FFF2-40B4-BE49-F238E27FC236}">
                      <a16:creationId xmlns:a16="http://schemas.microsoft.com/office/drawing/2014/main" id="{4051798A-13EE-4BB9-964E-899F7AE0B759}"/>
                    </a:ext>
                  </a:extLst>
                </p:cNvPr>
                <p:cNvGraphicFramePr>
                  <a:graphicFrameLocks noChangeAspect="1"/>
                </p:cNvGraphicFramePr>
                <p:nvPr>
                  <p:extLst>
                    <p:ext uri="{D42A27DB-BD31-4B8C-83A1-F6EECF244321}">
                      <p14:modId xmlns:p14="http://schemas.microsoft.com/office/powerpoint/2010/main" val="2714116976"/>
                    </p:ext>
                  </p:extLst>
                </p:nvPr>
              </p:nvGraphicFramePr>
              <p:xfrm>
                <a:off x="1159958" y="1808454"/>
                <a:ext cx="1843088" cy="517525"/>
              </p:xfrm>
              <a:graphic>
                <a:graphicData uri="http://schemas.openxmlformats.org/presentationml/2006/ole">
                  <mc:AlternateContent>
                    <mc:Choice xmlns:v="urn:schemas-microsoft-com:vml" Requires="v">
                      <p:oleObj spid="_x0000_s46081" name="Equation" r:id="rId7" imgW="812520" imgH="228600" progId="Equation.DSMT4">
                        <p:embed/>
                      </p:oleObj>
                    </mc:Choice>
                    <mc:Fallback>
                      <p:oleObj name="Equation" r:id="rId7" imgW="812520" imgH="228600" progId="Equation.DSMT4">
                        <p:embed/>
                        <p:pic>
                          <p:nvPicPr>
                            <p:cNvPr id="6" name="Object 5">
                              <a:extLst>
                                <a:ext uri="{FF2B5EF4-FFF2-40B4-BE49-F238E27FC236}">
                                  <a16:creationId xmlns:a16="http://schemas.microsoft.com/office/drawing/2014/main" id="{4051798A-13EE-4BB9-964E-899F7AE0B759}"/>
                                </a:ext>
                              </a:extLst>
                            </p:cNvPr>
                            <p:cNvPicPr/>
                            <p:nvPr/>
                          </p:nvPicPr>
                          <p:blipFill>
                            <a:blip r:embed="rId8"/>
                            <a:stretch>
                              <a:fillRect/>
                            </a:stretch>
                          </p:blipFill>
                          <p:spPr>
                            <a:xfrm>
                              <a:off x="1159958" y="1808454"/>
                              <a:ext cx="1843088" cy="517525"/>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193674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3</a:t>
            </a:r>
          </a:p>
          <a:p>
            <a:r>
              <a:rPr lang="en-IN" sz="2800" b="0">
                <a:solidFill>
                  <a:schemeClr val="tx1"/>
                </a:solidFill>
              </a:rPr>
              <a:t>Tangents and Secants Intersecting Outside a Circle</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8854440" cy="2136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rgbClr val="00A6B9"/>
                </a:solidFill>
              </a:rPr>
              <a:t>Talk About It!</a:t>
            </a:r>
          </a:p>
          <a:p>
            <a:r>
              <a:rPr lang="en-IN" sz="2800"/>
              <a:t>What is the difference between a tangent and a secant? </a:t>
            </a:r>
          </a:p>
        </p:txBody>
      </p:sp>
    </p:spTree>
    <p:extLst>
      <p:ext uri="{BB962C8B-B14F-4D97-AF65-F5344CB8AC3E}">
        <p14:creationId xmlns:p14="http://schemas.microsoft.com/office/powerpoint/2010/main" val="137428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Learn</a:t>
            </a:r>
          </a:p>
          <a:p>
            <a:r>
              <a:rPr lang="en-IN" sz="2800" b="0">
                <a:solidFill>
                  <a:schemeClr val="tx1"/>
                </a:solidFill>
              </a:rPr>
              <a:t>Tangents, Secants, and Segment Lengths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561320" cy="43313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Special relationships also exist for the segment lengths of two chords when the chords intersect inside a circle, or when secants and tangents intersect outside of a circle. </a:t>
            </a:r>
          </a:p>
          <a:p>
            <a:r>
              <a:rPr lang="en-IN" sz="2800"/>
              <a:t>When two chords intersect inside a circle, each chord is divided into segments, called </a:t>
            </a:r>
            <a:r>
              <a:rPr lang="en-IN" sz="2800" b="1">
                <a:solidFill>
                  <a:schemeClr val="tx1"/>
                </a:solidFill>
              </a:rPr>
              <a:t>chord segments</a:t>
            </a:r>
            <a:r>
              <a:rPr lang="en-IN" sz="2800"/>
              <a:t>. A </a:t>
            </a:r>
            <a:r>
              <a:rPr lang="en-IN" sz="2800" b="1">
                <a:solidFill>
                  <a:schemeClr val="tx1"/>
                </a:solidFill>
              </a:rPr>
              <a:t>secant segment </a:t>
            </a:r>
            <a:r>
              <a:rPr lang="en-IN" sz="2800"/>
              <a:t>is a segment of a secant line that has exactly one endpoint on the circle. An </a:t>
            </a:r>
            <a:r>
              <a:rPr lang="en-IN" sz="2800" b="1">
                <a:solidFill>
                  <a:schemeClr val="tx1"/>
                </a:solidFill>
              </a:rPr>
              <a:t>external secant segment</a:t>
            </a:r>
            <a:r>
              <a:rPr lang="en-IN" sz="2800" b="1"/>
              <a:t> </a:t>
            </a:r>
            <a:r>
              <a:rPr lang="en-IN" sz="2800"/>
              <a:t>is a secant segment that lies in the exterior of the circle. A </a:t>
            </a:r>
            <a:r>
              <a:rPr lang="en-IN" sz="2800" b="1">
                <a:solidFill>
                  <a:schemeClr val="tx1"/>
                </a:solidFill>
              </a:rPr>
              <a:t>tangent segment</a:t>
            </a:r>
            <a:r>
              <a:rPr lang="en-IN" sz="2800" b="1"/>
              <a:t> </a:t>
            </a:r>
            <a:r>
              <a:rPr lang="en-IN" sz="2800"/>
              <a:t>is the segment of a tangent with one endpoint on the circle.</a:t>
            </a:r>
          </a:p>
        </p:txBody>
      </p:sp>
    </p:spTree>
    <p:extLst>
      <p:ext uri="{BB962C8B-B14F-4D97-AF65-F5344CB8AC3E}">
        <p14:creationId xmlns:p14="http://schemas.microsoft.com/office/powerpoint/2010/main" val="2290111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Learn</a:t>
            </a:r>
          </a:p>
          <a:p>
            <a:r>
              <a:rPr lang="en-IN" sz="2800" b="0">
                <a:solidFill>
                  <a:schemeClr val="tx1"/>
                </a:solidFill>
              </a:rPr>
              <a:t>Tangents, Secants, and Segment Lengths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561320" cy="612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Theorem 10.17 </a:t>
            </a:r>
            <a:r>
              <a:rPr lang="en-IN" sz="2800" b="1"/>
              <a:t>Segments of Chords Theorem</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B6C42A30-1226-45E3-9C70-F80FB3E01F8E}"/>
                  </a:ext>
                </a:extLst>
              </p:cNvPr>
              <p:cNvGraphicFramePr>
                <a:graphicFrameLocks noGrp="1"/>
              </p:cNvGraphicFramePr>
              <p:nvPr>
                <p:extLst>
                  <p:ext uri="{D42A27DB-BD31-4B8C-83A1-F6EECF244321}">
                    <p14:modId xmlns:p14="http://schemas.microsoft.com/office/powerpoint/2010/main" val="299064670"/>
                  </p:ext>
                </p:extLst>
              </p:nvPr>
            </p:nvGraphicFramePr>
            <p:xfrm>
              <a:off x="632459" y="2164080"/>
              <a:ext cx="10210801" cy="3293534"/>
            </p:xfrm>
            <a:graphic>
              <a:graphicData uri="http://schemas.openxmlformats.org/drawingml/2006/table">
                <a:tbl>
                  <a:tblPr firstRow="1" bandRow="1">
                    <a:tableStyleId>{5C22544A-7EE6-4342-B048-85BDC9FD1C3A}</a:tableStyleId>
                  </a:tblPr>
                  <a:tblGrid>
                    <a:gridCol w="1874520">
                      <a:extLst>
                        <a:ext uri="{9D8B030D-6E8A-4147-A177-3AD203B41FA5}">
                          <a16:colId xmlns:a16="http://schemas.microsoft.com/office/drawing/2014/main" val="1252946023"/>
                        </a:ext>
                      </a:extLst>
                    </a:gridCol>
                    <a:gridCol w="4404360">
                      <a:extLst>
                        <a:ext uri="{9D8B030D-6E8A-4147-A177-3AD203B41FA5}">
                          <a16:colId xmlns:a16="http://schemas.microsoft.com/office/drawing/2014/main" val="763601120"/>
                        </a:ext>
                      </a:extLst>
                    </a:gridCol>
                    <a:gridCol w="3931921">
                      <a:extLst>
                        <a:ext uri="{9D8B030D-6E8A-4147-A177-3AD203B41FA5}">
                          <a16:colId xmlns:a16="http://schemas.microsoft.com/office/drawing/2014/main" val="3728790527"/>
                        </a:ext>
                      </a:extLst>
                    </a:gridCol>
                  </a:tblGrid>
                  <a:tr h="370840">
                    <a:tc>
                      <a:txBody>
                        <a:bodyPr/>
                        <a:lstStyle/>
                        <a:p>
                          <a:r>
                            <a:rPr lang="en-US" sz="2800" b="1" i="0" u="none" strike="noStrike" kern="1200" baseline="0">
                              <a:solidFill>
                                <a:schemeClr val="tx1"/>
                              </a:solidFill>
                              <a:latin typeface="+mn-lt"/>
                              <a:ea typeface="+mn-ea"/>
                              <a:cs typeface="+mn-cs"/>
                            </a:rPr>
                            <a:t>Words</a:t>
                          </a:r>
                          <a:r>
                            <a:rPr lang="en-US" sz="2800" b="0" i="0" u="none" strike="noStrike" kern="1200" baseline="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800" b="0" i="0" u="none" strike="noStrike" kern="1200" baseline="0">
                              <a:solidFill>
                                <a:schemeClr val="tx2"/>
                              </a:solidFill>
                              <a:latin typeface="+mn-lt"/>
                              <a:ea typeface="+mn-ea"/>
                              <a:cs typeface="+mn-cs"/>
                            </a:rPr>
                            <a:t>If two chords intersect in a circle, then the products of the lengths of the chord segments are equal.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93951837"/>
                      </a:ext>
                    </a:extLst>
                  </a:tr>
                  <a:tr h="1495214">
                    <a:tc>
                      <a:txBody>
                        <a:bodyPr/>
                        <a:lstStyle/>
                        <a:p>
                          <a:r>
                            <a:rPr lang="en-US" sz="2800" b="1" i="0" u="none" strike="noStrike" kern="1200" baseline="0">
                              <a:solidFill>
                                <a:schemeClr val="tx1"/>
                              </a:solidFill>
                              <a:latin typeface="+mn-lt"/>
                              <a:ea typeface="+mn-ea"/>
                              <a:cs typeface="+mn-cs"/>
                            </a:rPr>
                            <a:t>Example</a:t>
                          </a:r>
                          <a:endParaRPr lang="en-US"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dirty="0" smtClean="0">
                                  <a:solidFill>
                                    <a:schemeClr val="accent3"/>
                                  </a:solidFill>
                                  <a:latin typeface="Cambria Math" panose="02040503050406030204" pitchFamily="18" charset="0"/>
                                </a:rPr>
                                <m:t>𝐴𝐵</m:t>
                              </m:r>
                              <m:r>
                                <m:rPr>
                                  <m:nor/>
                                </m:rPr>
                                <a:rPr lang="en-US" sz="2800" b="0" i="0" dirty="0" smtClean="0">
                                  <a:solidFill>
                                    <a:schemeClr val="tx2"/>
                                  </a:solidFill>
                                  <a:latin typeface="Cambria Math" panose="02040503050406030204" pitchFamily="18" charset="0"/>
                                </a:rPr>
                                <m:t> </m:t>
                              </m:r>
                              <m:r>
                                <m:rPr>
                                  <m:nor/>
                                </m:rPr>
                                <a:rPr lang="en-US" sz="2800" b="0" i="0" u="none" strike="noStrike" kern="1200" baseline="0" smtClean="0">
                                  <a:solidFill>
                                    <a:schemeClr val="tx2"/>
                                  </a:solidFill>
                                  <a:latin typeface="+mn-lt"/>
                                  <a:ea typeface="+mn-ea"/>
                                  <a:cs typeface="+mn-cs"/>
                                </a:rPr>
                                <m:t>⋅</m:t>
                              </m:r>
                            </m:oMath>
                          </a14:m>
                          <a:r>
                            <a:rPr lang="en-US" sz="2800" b="0" i="0" u="none" strike="noStrike" kern="1200" baseline="0">
                              <a:solidFill>
                                <a:schemeClr val="tx2"/>
                              </a:solidFill>
                              <a:latin typeface="+mn-lt"/>
                              <a:ea typeface="+mn-ea"/>
                              <a:cs typeface="+mn-cs"/>
                            </a:rPr>
                            <a:t> </a:t>
                          </a:r>
                          <a14:m>
                            <m:oMath xmlns:m="http://schemas.openxmlformats.org/officeDocument/2006/math">
                              <m:r>
                                <a:rPr lang="en-US" sz="2800" b="0" i="1" dirty="0" smtClean="0">
                                  <a:solidFill>
                                    <a:srgbClr val="00B050"/>
                                  </a:solidFill>
                                  <a:latin typeface="Cambria Math" panose="02040503050406030204" pitchFamily="18" charset="0"/>
                                </a:rPr>
                                <m:t>𝐵𝐶</m:t>
                              </m:r>
                              <m:r>
                                <a:rPr lang="en-US" sz="2800" b="0" i="1" dirty="0" smtClean="0">
                                  <a:solidFill>
                                    <a:schemeClr val="tx2"/>
                                  </a:solidFill>
                                  <a:latin typeface="Cambria Math" panose="02040503050406030204" pitchFamily="18" charset="0"/>
                                </a:rPr>
                                <m:t>=</m:t>
                              </m:r>
                              <m:r>
                                <a:rPr lang="en-US" sz="2800" b="0" i="1" dirty="0" smtClean="0">
                                  <a:solidFill>
                                    <a:srgbClr val="00A6B9"/>
                                  </a:solidFill>
                                  <a:latin typeface="Cambria Math" panose="02040503050406030204" pitchFamily="18" charset="0"/>
                                </a:rPr>
                                <m:t>𝐷𝐵</m:t>
                              </m:r>
                              <m:r>
                                <m:rPr>
                                  <m:nor/>
                                </m:rPr>
                                <a:rPr lang="en-US" sz="2800" b="0" i="0" dirty="0" smtClean="0">
                                  <a:solidFill>
                                    <a:schemeClr val="tx2"/>
                                  </a:solidFill>
                                  <a:latin typeface="Cambria Math" panose="02040503050406030204" pitchFamily="18" charset="0"/>
                                </a:rPr>
                                <m:t> </m:t>
                              </m:r>
                              <m:r>
                                <m:rPr>
                                  <m:nor/>
                                </m:rPr>
                                <a:rPr lang="en-US" sz="2800" b="0" i="0" u="none" strike="noStrike" kern="1200" baseline="0" smtClean="0">
                                  <a:solidFill>
                                    <a:schemeClr val="tx2"/>
                                  </a:solidFill>
                                  <a:latin typeface="+mn-lt"/>
                                  <a:ea typeface="+mn-ea"/>
                                  <a:cs typeface="+mn-cs"/>
                                </a:rPr>
                                <m:t>⋅</m:t>
                              </m:r>
                              <m:r>
                                <a:rPr lang="en-US" sz="2800" b="0" i="1" u="none" strike="noStrike" kern="1200" baseline="0" smtClean="0">
                                  <a:solidFill>
                                    <a:schemeClr val="tx2"/>
                                  </a:solidFill>
                                  <a:latin typeface="Cambria Math" panose="02040503050406030204" pitchFamily="18" charset="0"/>
                                  <a:ea typeface="+mn-ea"/>
                                  <a:cs typeface="+mn-cs"/>
                                </a:rPr>
                                <m:t> </m:t>
                              </m:r>
                              <m:r>
                                <a:rPr lang="en-US" sz="2800" b="0" i="1" dirty="0" smtClean="0">
                                  <a:solidFill>
                                    <a:srgbClr val="822658"/>
                                  </a:solidFill>
                                  <a:latin typeface="Cambria Math" panose="02040503050406030204" pitchFamily="18" charset="0"/>
                                </a:rPr>
                                <m:t>𝐵𝐸</m:t>
                              </m:r>
                            </m:oMath>
                          </a14:m>
                          <a:endParaRPr lang="en-US"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607843"/>
                      </a:ext>
                    </a:extLst>
                  </a:tr>
                </a:tbl>
              </a:graphicData>
            </a:graphic>
          </p:graphicFrame>
        </mc:Choice>
        <mc:Fallback xmlns="">
          <p:graphicFrame>
            <p:nvGraphicFramePr>
              <p:cNvPr id="2" name="Table 2">
                <a:extLst>
                  <a:ext uri="{FF2B5EF4-FFF2-40B4-BE49-F238E27FC236}">
                    <a16:creationId xmlns:a16="http://schemas.microsoft.com/office/drawing/2014/main" id="{B6C42A30-1226-45E3-9C70-F80FB3E01F8E}"/>
                  </a:ext>
                </a:extLst>
              </p:cNvPr>
              <p:cNvGraphicFramePr>
                <a:graphicFrameLocks noGrp="1"/>
              </p:cNvGraphicFramePr>
              <p:nvPr>
                <p:extLst>
                  <p:ext uri="{D42A27DB-BD31-4B8C-83A1-F6EECF244321}">
                    <p14:modId xmlns:p14="http://schemas.microsoft.com/office/powerpoint/2010/main" val="299064670"/>
                  </p:ext>
                </p:extLst>
              </p:nvPr>
            </p:nvGraphicFramePr>
            <p:xfrm>
              <a:off x="632459" y="2164080"/>
              <a:ext cx="10210801" cy="3293534"/>
            </p:xfrm>
            <a:graphic>
              <a:graphicData uri="http://schemas.openxmlformats.org/drawingml/2006/table">
                <a:tbl>
                  <a:tblPr firstRow="1" bandRow="1">
                    <a:tableStyleId>{5C22544A-7EE6-4342-B048-85BDC9FD1C3A}</a:tableStyleId>
                  </a:tblPr>
                  <a:tblGrid>
                    <a:gridCol w="1874520">
                      <a:extLst>
                        <a:ext uri="{9D8B030D-6E8A-4147-A177-3AD203B41FA5}">
                          <a16:colId xmlns:a16="http://schemas.microsoft.com/office/drawing/2014/main" val="1252946023"/>
                        </a:ext>
                      </a:extLst>
                    </a:gridCol>
                    <a:gridCol w="4404360">
                      <a:extLst>
                        <a:ext uri="{9D8B030D-6E8A-4147-A177-3AD203B41FA5}">
                          <a16:colId xmlns:a16="http://schemas.microsoft.com/office/drawing/2014/main" val="763601120"/>
                        </a:ext>
                      </a:extLst>
                    </a:gridCol>
                    <a:gridCol w="3931921">
                      <a:extLst>
                        <a:ext uri="{9D8B030D-6E8A-4147-A177-3AD203B41FA5}">
                          <a16:colId xmlns:a16="http://schemas.microsoft.com/office/drawing/2014/main" val="3728790527"/>
                        </a:ext>
                      </a:extLst>
                    </a:gridCol>
                  </a:tblGrid>
                  <a:tr h="1798320">
                    <a:tc>
                      <a:txBody>
                        <a:bodyPr/>
                        <a:lstStyle/>
                        <a:p>
                          <a:r>
                            <a:rPr lang="en-US" sz="2800" b="1" i="0" u="none" strike="noStrike" kern="1200" baseline="0">
                              <a:solidFill>
                                <a:schemeClr val="tx1"/>
                              </a:solidFill>
                              <a:latin typeface="+mn-lt"/>
                              <a:ea typeface="+mn-ea"/>
                              <a:cs typeface="+mn-cs"/>
                            </a:rPr>
                            <a:t>Words</a:t>
                          </a:r>
                          <a:r>
                            <a:rPr lang="en-US" sz="2800" b="0" i="0" u="none" strike="noStrike" kern="1200" baseline="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800" b="0" i="0" u="none" strike="noStrike" kern="1200" baseline="0">
                              <a:solidFill>
                                <a:schemeClr val="tx2"/>
                              </a:solidFill>
                              <a:latin typeface="+mn-lt"/>
                              <a:ea typeface="+mn-ea"/>
                              <a:cs typeface="+mn-cs"/>
                            </a:rPr>
                            <a:t>If two chords intersect in a circle, then the products of the lengths of the chord segments are equal.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93951837"/>
                      </a:ext>
                    </a:extLst>
                  </a:tr>
                  <a:tr h="1495214">
                    <a:tc>
                      <a:txBody>
                        <a:bodyPr/>
                        <a:lstStyle/>
                        <a:p>
                          <a:r>
                            <a:rPr lang="en-US" sz="2800" b="1" i="0" u="none" strike="noStrike" kern="1200" baseline="0">
                              <a:solidFill>
                                <a:schemeClr val="tx1"/>
                              </a:solidFill>
                              <a:latin typeface="+mn-lt"/>
                              <a:ea typeface="+mn-ea"/>
                              <a:cs typeface="+mn-cs"/>
                            </a:rPr>
                            <a:t>Example</a:t>
                          </a:r>
                          <a:endParaRPr lang="en-US"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2739" t="-123984" r="-89765" b="-81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607843"/>
                      </a:ext>
                    </a:extLst>
                  </a:tr>
                </a:tbl>
              </a:graphicData>
            </a:graphic>
          </p:graphicFrame>
        </mc:Fallback>
      </mc:AlternateContent>
      <p:pic>
        <p:nvPicPr>
          <p:cNvPr id="4" name="Picture 3" descr="A picture containing laser&#10;&#10;Description automatically generated">
            <a:extLst>
              <a:ext uri="{FF2B5EF4-FFF2-40B4-BE49-F238E27FC236}">
                <a16:creationId xmlns:a16="http://schemas.microsoft.com/office/drawing/2014/main" id="{0A032013-B599-4CF1-91BF-F5AF53712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221" y="2464340"/>
            <a:ext cx="2718419" cy="2693014"/>
          </a:xfrm>
          <a:prstGeom prst="rect">
            <a:avLst/>
          </a:prstGeom>
        </p:spPr>
      </p:pic>
    </p:spTree>
    <p:extLst>
      <p:ext uri="{BB962C8B-B14F-4D97-AF65-F5344CB8AC3E}">
        <p14:creationId xmlns:p14="http://schemas.microsoft.com/office/powerpoint/2010/main" val="223598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Learn</a:t>
            </a:r>
          </a:p>
          <a:p>
            <a:r>
              <a:rPr lang="en-IN" sz="2800" b="0">
                <a:solidFill>
                  <a:schemeClr val="tx1"/>
                </a:solidFill>
              </a:rPr>
              <a:t>Tangents, Secants, and Segment Lengths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561320" cy="612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Theorem 10.18 </a:t>
            </a:r>
            <a:r>
              <a:rPr lang="en-IN" sz="2800" b="1"/>
              <a:t>Secant Segments Theorem</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B6C42A30-1226-45E3-9C70-F80FB3E01F8E}"/>
                  </a:ext>
                </a:extLst>
              </p:cNvPr>
              <p:cNvGraphicFramePr>
                <a:graphicFrameLocks noGrp="1"/>
              </p:cNvGraphicFramePr>
              <p:nvPr>
                <p:extLst>
                  <p:ext uri="{D42A27DB-BD31-4B8C-83A1-F6EECF244321}">
                    <p14:modId xmlns:p14="http://schemas.microsoft.com/office/powerpoint/2010/main" val="965482483"/>
                  </p:ext>
                </p:extLst>
              </p:nvPr>
            </p:nvGraphicFramePr>
            <p:xfrm>
              <a:off x="609600" y="2164080"/>
              <a:ext cx="11229378" cy="3807310"/>
            </p:xfrm>
            <a:graphic>
              <a:graphicData uri="http://schemas.openxmlformats.org/drawingml/2006/table">
                <a:tbl>
                  <a:tblPr firstRow="1" bandRow="1">
                    <a:tableStyleId>{5C22544A-7EE6-4342-B048-85BDC9FD1C3A}</a:tableStyleId>
                  </a:tblPr>
                  <a:tblGrid>
                    <a:gridCol w="1719618">
                      <a:extLst>
                        <a:ext uri="{9D8B030D-6E8A-4147-A177-3AD203B41FA5}">
                          <a16:colId xmlns:a16="http://schemas.microsoft.com/office/drawing/2014/main" val="1252946023"/>
                        </a:ext>
                      </a:extLst>
                    </a:gridCol>
                    <a:gridCol w="5212080">
                      <a:extLst>
                        <a:ext uri="{9D8B030D-6E8A-4147-A177-3AD203B41FA5}">
                          <a16:colId xmlns:a16="http://schemas.microsoft.com/office/drawing/2014/main" val="763601120"/>
                        </a:ext>
                      </a:extLst>
                    </a:gridCol>
                    <a:gridCol w="4297680">
                      <a:extLst>
                        <a:ext uri="{9D8B030D-6E8A-4147-A177-3AD203B41FA5}">
                          <a16:colId xmlns:a16="http://schemas.microsoft.com/office/drawing/2014/main" val="3728790527"/>
                        </a:ext>
                      </a:extLst>
                    </a:gridCol>
                  </a:tblGrid>
                  <a:tr h="2442651">
                    <a:tc>
                      <a:txBody>
                        <a:bodyPr/>
                        <a:lstStyle/>
                        <a:p>
                          <a:r>
                            <a:rPr lang="en-US" sz="2600" b="1" i="0" u="none" strike="noStrike" kern="1200" baseline="0">
                              <a:solidFill>
                                <a:schemeClr val="tx1"/>
                              </a:solidFill>
                              <a:latin typeface="+mn-lt"/>
                              <a:ea typeface="+mn-ea"/>
                              <a:cs typeface="+mn-cs"/>
                            </a:rPr>
                            <a:t>Words</a:t>
                          </a:r>
                          <a:r>
                            <a:rPr lang="en-US" sz="2600" b="0" i="0" u="none" strike="noStrike" kern="1200" baseline="0">
                              <a:solidFill>
                                <a:schemeClr val="tx1"/>
                              </a:solidFill>
                              <a:latin typeface="+mn-lt"/>
                              <a:ea typeface="+mn-ea"/>
                              <a:cs typeface="+mn-cs"/>
                            </a:rPr>
                            <a:t>	</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600" b="0" i="0" u="none" strike="noStrike" kern="1200" baseline="0">
                              <a:solidFill>
                                <a:schemeClr val="tx2"/>
                              </a:solidFill>
                              <a:latin typeface="+mn-lt"/>
                              <a:ea typeface="+mn-ea"/>
                              <a:cs typeface="+mn-cs"/>
                            </a:rPr>
                            <a:t>If two secants intersect in the exterior of a circle, then the product of the measures of one secant segment and its external secant segment is equal to the product of the measures of the other secant segment and its external secant segment.</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93951837"/>
                      </a:ext>
                    </a:extLst>
                  </a:tr>
                  <a:tr h="548640">
                    <a:tc>
                      <a:txBody>
                        <a:bodyPr/>
                        <a:lstStyle/>
                        <a:p>
                          <a:r>
                            <a:rPr lang="en-US" sz="2600" b="1" i="0" u="none" strike="noStrike" kern="1200" baseline="0">
                              <a:solidFill>
                                <a:schemeClr val="tx1"/>
                              </a:solidFill>
                              <a:latin typeface="+mn-lt"/>
                              <a:ea typeface="+mn-ea"/>
                              <a:cs typeface="+mn-cs"/>
                            </a:rPr>
                            <a:t>Example</a:t>
                          </a:r>
                          <a:endParaRPr lang="en-US" sz="2600">
                            <a:solidFill>
                              <a:schemeClr val="tx1"/>
                            </a:solidFill>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dirty="0" smtClean="0">
                                  <a:solidFill>
                                    <a:schemeClr val="tx2"/>
                                  </a:solidFill>
                                  <a:latin typeface="Cambria Math" panose="02040503050406030204" pitchFamily="18" charset="0"/>
                                </a:rPr>
                                <m:t>𝐴𝐸</m:t>
                              </m:r>
                              <m:r>
                                <m:rPr>
                                  <m:nor/>
                                </m:rPr>
                                <a:rPr lang="en-US" sz="2600" b="0" i="0" dirty="0" smtClean="0">
                                  <a:solidFill>
                                    <a:schemeClr val="tx2"/>
                                  </a:solidFill>
                                  <a:latin typeface="Cambria Math" panose="02040503050406030204" pitchFamily="18" charset="0"/>
                                </a:rPr>
                                <m:t> </m:t>
                              </m:r>
                              <m:r>
                                <m:rPr>
                                  <m:nor/>
                                </m:rPr>
                                <a:rPr lang="en-US" sz="2600" b="0" i="0" u="none" strike="noStrike" kern="1200" baseline="0" smtClean="0">
                                  <a:solidFill>
                                    <a:schemeClr val="tx2"/>
                                  </a:solidFill>
                                  <a:latin typeface="+mn-lt"/>
                                  <a:ea typeface="+mn-ea"/>
                                  <a:cs typeface="+mn-cs"/>
                                </a:rPr>
                                <m:t>⋅</m:t>
                              </m:r>
                            </m:oMath>
                          </a14:m>
                          <a:r>
                            <a:rPr lang="en-US" sz="2600" b="0" i="0" u="none" strike="noStrike" kern="1200" baseline="0">
                              <a:solidFill>
                                <a:schemeClr val="tx2"/>
                              </a:solidFill>
                              <a:latin typeface="+mn-lt"/>
                              <a:ea typeface="+mn-ea"/>
                              <a:cs typeface="+mn-cs"/>
                            </a:rPr>
                            <a:t> </a:t>
                          </a:r>
                          <a14:m>
                            <m:oMath xmlns:m="http://schemas.openxmlformats.org/officeDocument/2006/math">
                              <m:r>
                                <a:rPr lang="en-US" sz="2600" b="0" i="1" dirty="0" smtClean="0">
                                  <a:solidFill>
                                    <a:schemeClr val="accent3"/>
                                  </a:solidFill>
                                  <a:latin typeface="Cambria Math" panose="02040503050406030204" pitchFamily="18" charset="0"/>
                                </a:rPr>
                                <m:t>𝐵𝐸</m:t>
                              </m:r>
                              <m:r>
                                <a:rPr lang="en-US" sz="2600" b="0" i="1" dirty="0" smtClean="0">
                                  <a:solidFill>
                                    <a:schemeClr val="tx2"/>
                                  </a:solidFill>
                                  <a:latin typeface="Cambria Math" panose="02040503050406030204" pitchFamily="18" charset="0"/>
                                </a:rPr>
                                <m:t>=</m:t>
                              </m:r>
                              <m:r>
                                <a:rPr lang="en-US" sz="2600" b="0" i="1" dirty="0" smtClean="0">
                                  <a:solidFill>
                                    <a:schemeClr val="tx2"/>
                                  </a:solidFill>
                                  <a:latin typeface="Cambria Math" panose="02040503050406030204" pitchFamily="18" charset="0"/>
                                </a:rPr>
                                <m:t>𝐷𝐸</m:t>
                              </m:r>
                              <m:r>
                                <m:rPr>
                                  <m:nor/>
                                </m:rPr>
                                <a:rPr lang="en-US" sz="2600" b="0" i="0" dirty="0" smtClean="0">
                                  <a:solidFill>
                                    <a:schemeClr val="tx2"/>
                                  </a:solidFill>
                                  <a:latin typeface="Cambria Math" panose="02040503050406030204" pitchFamily="18" charset="0"/>
                                </a:rPr>
                                <m:t> </m:t>
                              </m:r>
                              <m:r>
                                <m:rPr>
                                  <m:nor/>
                                </m:rPr>
                                <a:rPr lang="en-US" sz="2600" b="0" i="0" u="none" strike="noStrike" kern="1200" baseline="0" smtClean="0">
                                  <a:solidFill>
                                    <a:schemeClr val="tx2"/>
                                  </a:solidFill>
                                  <a:latin typeface="+mn-lt"/>
                                  <a:ea typeface="+mn-ea"/>
                                  <a:cs typeface="+mn-cs"/>
                                </a:rPr>
                                <m:t>⋅ </m:t>
                              </m:r>
                              <m:r>
                                <a:rPr lang="en-US" sz="2600" b="0" i="1" dirty="0" smtClean="0">
                                  <a:solidFill>
                                    <a:srgbClr val="00B050"/>
                                  </a:solidFill>
                                  <a:latin typeface="Cambria Math" panose="02040503050406030204" pitchFamily="18" charset="0"/>
                                </a:rPr>
                                <m:t>𝐶𝐸</m:t>
                              </m:r>
                            </m:oMath>
                          </a14:m>
                          <a:endParaRPr lang="en-US"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607843"/>
                      </a:ext>
                    </a:extLst>
                  </a:tr>
                </a:tbl>
              </a:graphicData>
            </a:graphic>
          </p:graphicFrame>
        </mc:Choice>
        <mc:Fallback xmlns="">
          <p:graphicFrame>
            <p:nvGraphicFramePr>
              <p:cNvPr id="2" name="Table 2">
                <a:extLst>
                  <a:ext uri="{FF2B5EF4-FFF2-40B4-BE49-F238E27FC236}">
                    <a16:creationId xmlns:a16="http://schemas.microsoft.com/office/drawing/2014/main" id="{B6C42A30-1226-45E3-9C70-F80FB3E01F8E}"/>
                  </a:ext>
                </a:extLst>
              </p:cNvPr>
              <p:cNvGraphicFramePr>
                <a:graphicFrameLocks noGrp="1"/>
              </p:cNvGraphicFramePr>
              <p:nvPr>
                <p:extLst>
                  <p:ext uri="{D42A27DB-BD31-4B8C-83A1-F6EECF244321}">
                    <p14:modId xmlns:p14="http://schemas.microsoft.com/office/powerpoint/2010/main" val="965482483"/>
                  </p:ext>
                </p:extLst>
              </p:nvPr>
            </p:nvGraphicFramePr>
            <p:xfrm>
              <a:off x="609600" y="2164080"/>
              <a:ext cx="11229378" cy="3807310"/>
            </p:xfrm>
            <a:graphic>
              <a:graphicData uri="http://schemas.openxmlformats.org/drawingml/2006/table">
                <a:tbl>
                  <a:tblPr firstRow="1" bandRow="1">
                    <a:tableStyleId>{5C22544A-7EE6-4342-B048-85BDC9FD1C3A}</a:tableStyleId>
                  </a:tblPr>
                  <a:tblGrid>
                    <a:gridCol w="1719618">
                      <a:extLst>
                        <a:ext uri="{9D8B030D-6E8A-4147-A177-3AD203B41FA5}">
                          <a16:colId xmlns:a16="http://schemas.microsoft.com/office/drawing/2014/main" val="1252946023"/>
                        </a:ext>
                      </a:extLst>
                    </a:gridCol>
                    <a:gridCol w="5212080">
                      <a:extLst>
                        <a:ext uri="{9D8B030D-6E8A-4147-A177-3AD203B41FA5}">
                          <a16:colId xmlns:a16="http://schemas.microsoft.com/office/drawing/2014/main" val="763601120"/>
                        </a:ext>
                      </a:extLst>
                    </a:gridCol>
                    <a:gridCol w="4297680">
                      <a:extLst>
                        <a:ext uri="{9D8B030D-6E8A-4147-A177-3AD203B41FA5}">
                          <a16:colId xmlns:a16="http://schemas.microsoft.com/office/drawing/2014/main" val="3728790527"/>
                        </a:ext>
                      </a:extLst>
                    </a:gridCol>
                  </a:tblGrid>
                  <a:tr h="3258670">
                    <a:tc>
                      <a:txBody>
                        <a:bodyPr/>
                        <a:lstStyle/>
                        <a:p>
                          <a:r>
                            <a:rPr lang="en-US" sz="2600" b="1" i="0" u="none" strike="noStrike" kern="1200" baseline="0">
                              <a:solidFill>
                                <a:schemeClr val="tx1"/>
                              </a:solidFill>
                              <a:latin typeface="+mn-lt"/>
                              <a:ea typeface="+mn-ea"/>
                              <a:cs typeface="+mn-cs"/>
                            </a:rPr>
                            <a:t>Words</a:t>
                          </a:r>
                          <a:r>
                            <a:rPr lang="en-US" sz="2600" b="0" i="0" u="none" strike="noStrike" kern="1200" baseline="0">
                              <a:solidFill>
                                <a:schemeClr val="tx1"/>
                              </a:solidFill>
                              <a:latin typeface="+mn-lt"/>
                              <a:ea typeface="+mn-ea"/>
                              <a:cs typeface="+mn-cs"/>
                            </a:rPr>
                            <a:t>	</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600" b="0" i="0" u="none" strike="noStrike" kern="1200" baseline="0">
                              <a:solidFill>
                                <a:schemeClr val="tx2"/>
                              </a:solidFill>
                              <a:latin typeface="+mn-lt"/>
                              <a:ea typeface="+mn-ea"/>
                              <a:cs typeface="+mn-cs"/>
                            </a:rPr>
                            <a:t>If two secants intersect in the exterior of a circle, then the product of the measures of one secant segment and its external secant segment is equal to the product of the measures of the other secant segment and its external secant segment.</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93951837"/>
                      </a:ext>
                    </a:extLst>
                  </a:tr>
                  <a:tr h="548640">
                    <a:tc>
                      <a:txBody>
                        <a:bodyPr/>
                        <a:lstStyle/>
                        <a:p>
                          <a:r>
                            <a:rPr lang="en-US" sz="2600" b="1" i="0" u="none" strike="noStrike" kern="1200" baseline="0">
                              <a:solidFill>
                                <a:schemeClr val="tx1"/>
                              </a:solidFill>
                              <a:latin typeface="+mn-lt"/>
                              <a:ea typeface="+mn-ea"/>
                              <a:cs typeface="+mn-cs"/>
                            </a:rPr>
                            <a:t>Example</a:t>
                          </a:r>
                          <a:endParaRPr lang="en-US" sz="2600">
                            <a:solidFill>
                              <a:schemeClr val="tx1"/>
                            </a:solidFill>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3178" t="-604444" r="-82827" b="-16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607843"/>
                      </a:ext>
                    </a:extLst>
                  </a:tr>
                </a:tbl>
              </a:graphicData>
            </a:graphic>
          </p:graphicFrame>
        </mc:Fallback>
      </mc:AlternateContent>
      <p:pic>
        <p:nvPicPr>
          <p:cNvPr id="5" name="Picture 4" descr="A picture containing laser&#10;&#10;Description automatically generated">
            <a:extLst>
              <a:ext uri="{FF2B5EF4-FFF2-40B4-BE49-F238E27FC236}">
                <a16:creationId xmlns:a16="http://schemas.microsoft.com/office/drawing/2014/main" id="{8597931C-BB62-4EA5-A7EB-6F3D0A8B8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938" y="2778391"/>
            <a:ext cx="3785462" cy="2578687"/>
          </a:xfrm>
          <a:prstGeom prst="rect">
            <a:avLst/>
          </a:prstGeom>
        </p:spPr>
      </p:pic>
    </p:spTree>
    <p:extLst>
      <p:ext uri="{BB962C8B-B14F-4D97-AF65-F5344CB8AC3E}">
        <p14:creationId xmlns:p14="http://schemas.microsoft.com/office/powerpoint/2010/main" val="346980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Learn</a:t>
            </a:r>
          </a:p>
          <a:p>
            <a:r>
              <a:rPr lang="en-IN" sz="2800" b="0">
                <a:solidFill>
                  <a:schemeClr val="tx1"/>
                </a:solidFill>
              </a:rPr>
              <a:t>Tangents, Secants, and Segment Lengths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561320" cy="612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Theorem 10.19</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B6C42A30-1226-45E3-9C70-F80FB3E01F8E}"/>
                  </a:ext>
                </a:extLst>
              </p:cNvPr>
              <p:cNvGraphicFramePr>
                <a:graphicFrameLocks noGrp="1"/>
              </p:cNvGraphicFramePr>
              <p:nvPr>
                <p:extLst>
                  <p:ext uri="{D42A27DB-BD31-4B8C-83A1-F6EECF244321}">
                    <p14:modId xmlns:p14="http://schemas.microsoft.com/office/powerpoint/2010/main" val="2232323135"/>
                  </p:ext>
                </p:extLst>
              </p:nvPr>
            </p:nvGraphicFramePr>
            <p:xfrm>
              <a:off x="609600" y="2163240"/>
              <a:ext cx="11137938" cy="3807310"/>
            </p:xfrm>
            <a:graphic>
              <a:graphicData uri="http://schemas.openxmlformats.org/drawingml/2006/table">
                <a:tbl>
                  <a:tblPr firstRow="1" bandRow="1">
                    <a:tableStyleId>{5C22544A-7EE6-4342-B048-85BDC9FD1C3A}</a:tableStyleId>
                  </a:tblPr>
                  <a:tblGrid>
                    <a:gridCol w="1719618">
                      <a:extLst>
                        <a:ext uri="{9D8B030D-6E8A-4147-A177-3AD203B41FA5}">
                          <a16:colId xmlns:a16="http://schemas.microsoft.com/office/drawing/2014/main" val="1252946023"/>
                        </a:ext>
                      </a:extLst>
                    </a:gridCol>
                    <a:gridCol w="4114800">
                      <a:extLst>
                        <a:ext uri="{9D8B030D-6E8A-4147-A177-3AD203B41FA5}">
                          <a16:colId xmlns:a16="http://schemas.microsoft.com/office/drawing/2014/main" val="763601120"/>
                        </a:ext>
                      </a:extLst>
                    </a:gridCol>
                    <a:gridCol w="5303520">
                      <a:extLst>
                        <a:ext uri="{9D8B030D-6E8A-4147-A177-3AD203B41FA5}">
                          <a16:colId xmlns:a16="http://schemas.microsoft.com/office/drawing/2014/main" val="3728790527"/>
                        </a:ext>
                      </a:extLst>
                    </a:gridCol>
                  </a:tblGrid>
                  <a:tr h="2376375">
                    <a:tc>
                      <a:txBody>
                        <a:bodyPr/>
                        <a:lstStyle/>
                        <a:p>
                          <a:r>
                            <a:rPr lang="en-US" sz="2600" b="1" i="0" u="none" strike="noStrike" kern="1200" baseline="0">
                              <a:solidFill>
                                <a:schemeClr val="tx1"/>
                              </a:solidFill>
                              <a:latin typeface="+mn-lt"/>
                              <a:ea typeface="+mn-ea"/>
                              <a:cs typeface="+mn-cs"/>
                            </a:rPr>
                            <a:t>Words</a:t>
                          </a:r>
                          <a:r>
                            <a:rPr lang="en-US" sz="2600" b="0" i="0" u="none" strike="noStrike" kern="1200" baseline="0">
                              <a:solidFill>
                                <a:schemeClr val="tx1"/>
                              </a:solidFill>
                              <a:latin typeface="+mn-lt"/>
                              <a:ea typeface="+mn-ea"/>
                              <a:cs typeface="+mn-cs"/>
                            </a:rPr>
                            <a:t>	</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600" b="0" i="0" u="none" strike="noStrike" kern="1200" baseline="0">
                              <a:solidFill>
                                <a:schemeClr val="tx2"/>
                              </a:solidFill>
                              <a:latin typeface="+mn-lt"/>
                              <a:ea typeface="+mn-ea"/>
                              <a:cs typeface="+mn-cs"/>
                            </a:rPr>
                            <a:t>If a tangent and a secant intersect in the exterior of a circle, then the square of the measure of the tangent is equal to the product of the measures of the secant and its external secant segment.</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93951837"/>
                      </a:ext>
                    </a:extLst>
                  </a:tr>
                  <a:tr h="548640">
                    <a:tc>
                      <a:txBody>
                        <a:bodyPr/>
                        <a:lstStyle/>
                        <a:p>
                          <a:r>
                            <a:rPr lang="en-US" sz="2600" b="1" i="0" u="none" strike="noStrike" kern="1200" baseline="0">
                              <a:solidFill>
                                <a:schemeClr val="tx1"/>
                              </a:solidFill>
                              <a:latin typeface="+mn-lt"/>
                              <a:ea typeface="+mn-ea"/>
                              <a:cs typeface="+mn-cs"/>
                            </a:rPr>
                            <a:t>Example</a:t>
                          </a:r>
                          <a:endParaRPr lang="en-US" sz="2600">
                            <a:solidFill>
                              <a:schemeClr val="tx1"/>
                            </a:solidFill>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2600" b="0" i="1" dirty="0" smtClean="0">
                                      <a:solidFill>
                                        <a:schemeClr val="tx2"/>
                                      </a:solidFill>
                                      <a:latin typeface="Cambria Math" panose="02040503050406030204" pitchFamily="18" charset="0"/>
                                    </a:rPr>
                                  </m:ctrlPr>
                                </m:sSupPr>
                                <m:e>
                                  <m:r>
                                    <a:rPr lang="en-US" sz="2600" b="0" i="1" dirty="0" smtClean="0">
                                      <a:solidFill>
                                        <a:schemeClr val="accent3"/>
                                      </a:solidFill>
                                      <a:latin typeface="Cambria Math" panose="02040503050406030204" pitchFamily="18" charset="0"/>
                                    </a:rPr>
                                    <m:t>𝐴𝐵</m:t>
                                  </m:r>
                                </m:e>
                                <m:sup>
                                  <m:r>
                                    <a:rPr lang="en-US" sz="2600" b="0" i="1" dirty="0" smtClean="0">
                                      <a:solidFill>
                                        <a:schemeClr val="tx2"/>
                                      </a:solidFill>
                                      <a:latin typeface="Cambria Math" panose="02040503050406030204" pitchFamily="18" charset="0"/>
                                    </a:rPr>
                                    <m:t>2</m:t>
                                  </m:r>
                                </m:sup>
                              </m:sSup>
                              <m:r>
                                <a:rPr lang="en-US" sz="2600" b="0" i="1" dirty="0" smtClean="0">
                                  <a:solidFill>
                                    <a:schemeClr val="tx2"/>
                                  </a:solidFill>
                                  <a:latin typeface="Cambria Math" panose="02040503050406030204" pitchFamily="18" charset="0"/>
                                </a:rPr>
                                <m:t>=</m:t>
                              </m:r>
                              <m:r>
                                <a:rPr lang="en-US" sz="2600" b="0" i="1" dirty="0" smtClean="0">
                                  <a:solidFill>
                                    <a:srgbClr val="00B050"/>
                                  </a:solidFill>
                                  <a:latin typeface="Cambria Math" panose="02040503050406030204" pitchFamily="18" charset="0"/>
                                </a:rPr>
                                <m:t>𝐴𝐶</m:t>
                              </m:r>
                              <m:r>
                                <m:rPr>
                                  <m:nor/>
                                </m:rPr>
                                <a:rPr lang="en-US" sz="2600" b="0" i="0" dirty="0" smtClean="0">
                                  <a:solidFill>
                                    <a:schemeClr val="tx2"/>
                                  </a:solidFill>
                                  <a:latin typeface="Cambria Math" panose="02040503050406030204" pitchFamily="18" charset="0"/>
                                </a:rPr>
                                <m:t> </m:t>
                              </m:r>
                              <m:r>
                                <m:rPr>
                                  <m:nor/>
                                </m:rPr>
                                <a:rPr lang="en-US" sz="2600" b="0" i="0" u="none" strike="noStrike" kern="1200" baseline="0" smtClean="0">
                                  <a:solidFill>
                                    <a:schemeClr val="tx2"/>
                                  </a:solidFill>
                                  <a:latin typeface="+mn-lt"/>
                                  <a:ea typeface="+mn-ea"/>
                                  <a:cs typeface="+mn-cs"/>
                                </a:rPr>
                                <m:t>⋅ </m:t>
                              </m:r>
                              <m:r>
                                <a:rPr lang="en-US" sz="2600" b="0" i="1" dirty="0" smtClean="0">
                                  <a:solidFill>
                                    <a:schemeClr val="tx2"/>
                                  </a:solidFill>
                                  <a:latin typeface="Cambria Math" panose="02040503050406030204" pitchFamily="18" charset="0"/>
                                </a:rPr>
                                <m:t>𝐴𝐷</m:t>
                              </m:r>
                            </m:oMath>
                          </a14:m>
                          <a:r>
                            <a:rPr lang="en-US" sz="2600" b="0" i="0" u="none" strike="noStrike" kern="1200" baseline="0">
                              <a:solidFill>
                                <a:schemeClr val="tx2"/>
                              </a:solidFill>
                              <a:latin typeface="+mn-lt"/>
                              <a:ea typeface="+mn-ea"/>
                              <a:cs typeface="+mn-cs"/>
                            </a:rPr>
                            <a:t> </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607843"/>
                      </a:ext>
                    </a:extLst>
                  </a:tr>
                </a:tbl>
              </a:graphicData>
            </a:graphic>
          </p:graphicFrame>
        </mc:Choice>
        <mc:Fallback xmlns="">
          <p:graphicFrame>
            <p:nvGraphicFramePr>
              <p:cNvPr id="2" name="Table 2">
                <a:extLst>
                  <a:ext uri="{FF2B5EF4-FFF2-40B4-BE49-F238E27FC236}">
                    <a16:creationId xmlns:a16="http://schemas.microsoft.com/office/drawing/2014/main" id="{B6C42A30-1226-45E3-9C70-F80FB3E01F8E}"/>
                  </a:ext>
                </a:extLst>
              </p:cNvPr>
              <p:cNvGraphicFramePr>
                <a:graphicFrameLocks noGrp="1"/>
              </p:cNvGraphicFramePr>
              <p:nvPr>
                <p:extLst>
                  <p:ext uri="{D42A27DB-BD31-4B8C-83A1-F6EECF244321}">
                    <p14:modId xmlns:p14="http://schemas.microsoft.com/office/powerpoint/2010/main" val="2232323135"/>
                  </p:ext>
                </p:extLst>
              </p:nvPr>
            </p:nvGraphicFramePr>
            <p:xfrm>
              <a:off x="609600" y="2163240"/>
              <a:ext cx="11137938" cy="3807310"/>
            </p:xfrm>
            <a:graphic>
              <a:graphicData uri="http://schemas.openxmlformats.org/drawingml/2006/table">
                <a:tbl>
                  <a:tblPr firstRow="1" bandRow="1">
                    <a:tableStyleId>{5C22544A-7EE6-4342-B048-85BDC9FD1C3A}</a:tableStyleId>
                  </a:tblPr>
                  <a:tblGrid>
                    <a:gridCol w="1719618">
                      <a:extLst>
                        <a:ext uri="{9D8B030D-6E8A-4147-A177-3AD203B41FA5}">
                          <a16:colId xmlns:a16="http://schemas.microsoft.com/office/drawing/2014/main" val="1252946023"/>
                        </a:ext>
                      </a:extLst>
                    </a:gridCol>
                    <a:gridCol w="4114800">
                      <a:extLst>
                        <a:ext uri="{9D8B030D-6E8A-4147-A177-3AD203B41FA5}">
                          <a16:colId xmlns:a16="http://schemas.microsoft.com/office/drawing/2014/main" val="763601120"/>
                        </a:ext>
                      </a:extLst>
                    </a:gridCol>
                    <a:gridCol w="5303520">
                      <a:extLst>
                        <a:ext uri="{9D8B030D-6E8A-4147-A177-3AD203B41FA5}">
                          <a16:colId xmlns:a16="http://schemas.microsoft.com/office/drawing/2014/main" val="3728790527"/>
                        </a:ext>
                      </a:extLst>
                    </a:gridCol>
                  </a:tblGrid>
                  <a:tr h="3258670">
                    <a:tc>
                      <a:txBody>
                        <a:bodyPr/>
                        <a:lstStyle/>
                        <a:p>
                          <a:r>
                            <a:rPr lang="en-US" sz="2600" b="1" i="0" u="none" strike="noStrike" kern="1200" baseline="0">
                              <a:solidFill>
                                <a:schemeClr val="tx1"/>
                              </a:solidFill>
                              <a:latin typeface="+mn-lt"/>
                              <a:ea typeface="+mn-ea"/>
                              <a:cs typeface="+mn-cs"/>
                            </a:rPr>
                            <a:t>Words</a:t>
                          </a:r>
                          <a:r>
                            <a:rPr lang="en-US" sz="2600" b="0" i="0" u="none" strike="noStrike" kern="1200" baseline="0">
                              <a:solidFill>
                                <a:schemeClr val="tx1"/>
                              </a:solidFill>
                              <a:latin typeface="+mn-lt"/>
                              <a:ea typeface="+mn-ea"/>
                              <a:cs typeface="+mn-cs"/>
                            </a:rPr>
                            <a:t>	</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600" b="0" i="0" u="none" strike="noStrike" kern="1200" baseline="0">
                              <a:solidFill>
                                <a:schemeClr val="tx2"/>
                              </a:solidFill>
                              <a:latin typeface="+mn-lt"/>
                              <a:ea typeface="+mn-ea"/>
                              <a:cs typeface="+mn-cs"/>
                            </a:rPr>
                            <a:t>If a tangent and a secant intersect in the exterior of a circle, then the square of the measure of the tangent is equal to the product of the measures of the secant and its external secant segment.</a:t>
                          </a: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93951837"/>
                      </a:ext>
                    </a:extLst>
                  </a:tr>
                  <a:tr h="548640">
                    <a:tc>
                      <a:txBody>
                        <a:bodyPr/>
                        <a:lstStyle/>
                        <a:p>
                          <a:r>
                            <a:rPr lang="en-US" sz="2600" b="1" i="0" u="none" strike="noStrike" kern="1200" baseline="0">
                              <a:solidFill>
                                <a:schemeClr val="tx1"/>
                              </a:solidFill>
                              <a:latin typeface="+mn-lt"/>
                              <a:ea typeface="+mn-ea"/>
                              <a:cs typeface="+mn-cs"/>
                            </a:rPr>
                            <a:t>Example</a:t>
                          </a:r>
                          <a:endParaRPr lang="en-US" sz="2600">
                            <a:solidFill>
                              <a:schemeClr val="tx1"/>
                            </a:solidFill>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2012" t="-605556" r="-129290" b="-16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u="none" strike="noStrike" kern="1200" baseline="0">
                            <a:solidFill>
                              <a:schemeClr val="tx2"/>
                            </a:solidFill>
                            <a:latin typeface="+mn-lt"/>
                            <a:ea typeface="+mn-ea"/>
                            <a:cs typeface="+mn-cs"/>
                          </a:endParaRPr>
                        </a:p>
                      </a:txBody>
                      <a:tcPr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607843"/>
                      </a:ext>
                    </a:extLst>
                  </a:tr>
                </a:tbl>
              </a:graphicData>
            </a:graphic>
          </p:graphicFrame>
        </mc:Fallback>
      </mc:AlternateContent>
      <p:pic>
        <p:nvPicPr>
          <p:cNvPr id="4" name="Picture 3" descr="A picture containing laser, light&#10;&#10;Description automatically generated">
            <a:extLst>
              <a:ext uri="{FF2B5EF4-FFF2-40B4-BE49-F238E27FC236}">
                <a16:creationId xmlns:a16="http://schemas.microsoft.com/office/drawing/2014/main" id="{226AAFDF-0DCC-4DEB-913C-DCCB5C0B9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992" y="2728034"/>
            <a:ext cx="4674665" cy="2578687"/>
          </a:xfrm>
          <a:prstGeom prst="rect">
            <a:avLst/>
          </a:prstGeom>
        </p:spPr>
      </p:pic>
    </p:spTree>
    <p:extLst>
      <p:ext uri="{BB962C8B-B14F-4D97-AF65-F5344CB8AC3E}">
        <p14:creationId xmlns:p14="http://schemas.microsoft.com/office/powerpoint/2010/main" val="305243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4</a:t>
            </a:r>
          </a:p>
          <a:p>
            <a:r>
              <a:rPr lang="en-IN" sz="2800" b="0">
                <a:solidFill>
                  <a:schemeClr val="tx1"/>
                </a:solidFill>
              </a:rPr>
              <a:t>Use the Intersection of Two Chords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767840" cy="5366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Find </a:t>
            </a:r>
            <a:r>
              <a:rPr lang="en-US" sz="2800" b="1" i="1">
                <a:solidFill>
                  <a:schemeClr val="tx1"/>
                </a:solidFill>
              </a:rPr>
              <a:t>PT</a:t>
            </a:r>
            <a:r>
              <a:rPr lang="en-US" sz="2800" b="1">
                <a:solidFill>
                  <a:schemeClr val="tx1"/>
                </a:solidFill>
              </a:rPr>
              <a:t>.</a:t>
            </a:r>
            <a:endParaRPr lang="en-US" sz="2800">
              <a:solidFill>
                <a:schemeClr val="tx1"/>
              </a:solidFill>
            </a:endParaRPr>
          </a:p>
        </p:txBody>
      </p:sp>
      <p:pic>
        <p:nvPicPr>
          <p:cNvPr id="3" name="Picture 2" descr="Shape&#10;&#10;Description automatically generated with low confidence">
            <a:extLst>
              <a:ext uri="{FF2B5EF4-FFF2-40B4-BE49-F238E27FC236}">
                <a16:creationId xmlns:a16="http://schemas.microsoft.com/office/drawing/2014/main" id="{48EA2975-DB7C-4949-ABA7-C8B09B302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159" y="1700211"/>
            <a:ext cx="2709746" cy="2468880"/>
          </a:xfrm>
          <a:prstGeom prst="rect">
            <a:avLst/>
          </a:prstGeom>
        </p:spPr>
      </p:pic>
    </p:spTree>
    <p:extLst>
      <p:ext uri="{BB962C8B-B14F-4D97-AF65-F5344CB8AC3E}">
        <p14:creationId xmlns:p14="http://schemas.microsoft.com/office/powerpoint/2010/main" val="3837594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4</a:t>
            </a:r>
          </a:p>
          <a:p>
            <a:r>
              <a:rPr lang="en-IN" sz="2800" b="0">
                <a:solidFill>
                  <a:schemeClr val="tx1"/>
                </a:solidFill>
              </a:rPr>
              <a:t>Use the Intersection of Two Chords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19F08C3A-721F-456D-92F8-8C0BD3E2D6B3}"/>
                  </a:ext>
                </a:extLst>
              </p:cNvPr>
              <p:cNvGraphicFramePr>
                <a:graphicFrameLocks noGrp="1"/>
              </p:cNvGraphicFramePr>
              <p:nvPr>
                <p:extLst>
                  <p:ext uri="{D42A27DB-BD31-4B8C-83A1-F6EECF244321}">
                    <p14:modId xmlns:p14="http://schemas.microsoft.com/office/powerpoint/2010/main" val="1781297890"/>
                  </p:ext>
                </p:extLst>
              </p:nvPr>
            </p:nvGraphicFramePr>
            <p:xfrm>
              <a:off x="571500" y="1895397"/>
              <a:ext cx="7589520" cy="265176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57059745"/>
                        </a:ext>
                      </a:extLst>
                    </a:gridCol>
                    <a:gridCol w="2743200">
                      <a:extLst>
                        <a:ext uri="{9D8B030D-6E8A-4147-A177-3AD203B41FA5}">
                          <a16:colId xmlns:a16="http://schemas.microsoft.com/office/drawing/2014/main" val="2846707106"/>
                        </a:ext>
                      </a:extLst>
                    </a:gridCol>
                    <a:gridCol w="2834640">
                      <a:extLst>
                        <a:ext uri="{9D8B030D-6E8A-4147-A177-3AD203B41FA5}">
                          <a16:colId xmlns:a16="http://schemas.microsoft.com/office/drawing/2014/main" val="3231100117"/>
                        </a:ext>
                      </a:extLst>
                    </a:gridCol>
                  </a:tblGrid>
                  <a:tr h="662940">
                    <a:tc>
                      <a:txBody>
                        <a:bodyPr/>
                        <a:lstStyle/>
                        <a:p>
                          <a:pPr marL="0" indent="0" algn="r">
                            <a:tabLst>
                              <a:tab pos="314325" algn="l"/>
                            </a:tabLst>
                          </a:pPr>
                          <a14:m>
                            <m:oMath xmlns:m="http://schemas.openxmlformats.org/officeDocument/2006/math">
                              <m:r>
                                <a:rPr lang="en-US" sz="2800" b="0" i="1" dirty="0" smtClean="0">
                                  <a:solidFill>
                                    <a:srgbClr val="00A6B9"/>
                                  </a:solidFill>
                                  <a:latin typeface="Cambria Math" panose="02040503050406030204" pitchFamily="18" charset="0"/>
                                </a:rPr>
                                <m:t>𝑃𝑇</m:t>
                              </m:r>
                              <m:r>
                                <m:rPr>
                                  <m:nor/>
                                </m:rPr>
                                <a:rPr lang="en-US" sz="2800" b="0" i="0" dirty="0" smtClean="0">
                                  <a:solidFill>
                                    <a:schemeClr val="tx2"/>
                                  </a:solidFill>
                                  <a:latin typeface="Cambria Math" panose="02040503050406030204" pitchFamily="18" charset="0"/>
                                </a:rPr>
                                <m:t> </m:t>
                              </m:r>
                              <m:r>
                                <m:rPr>
                                  <m:nor/>
                                </m:rPr>
                                <a:rPr lang="en-US" sz="2800" b="0" i="0" u="none" strike="noStrike" kern="1200" baseline="0" smtClean="0">
                                  <a:solidFill>
                                    <a:schemeClr val="tx2"/>
                                  </a:solidFill>
                                  <a:latin typeface="+mn-lt"/>
                                  <a:ea typeface="+mn-ea"/>
                                  <a:cs typeface="+mn-cs"/>
                                </a:rPr>
                                <m:t>⋅ </m:t>
                              </m:r>
                              <m:r>
                                <a:rPr lang="en-US" sz="2800" b="0" i="1" dirty="0" smtClean="0">
                                  <a:solidFill>
                                    <a:srgbClr val="822658"/>
                                  </a:solidFill>
                                  <a:latin typeface="Cambria Math" panose="02040503050406030204" pitchFamily="18" charset="0"/>
                                </a:rPr>
                                <m:t>𝑇𝑅</m:t>
                              </m:r>
                            </m:oMath>
                          </a14:m>
                          <a:r>
                            <a:rPr lang="en-US" sz="280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314325" algn="l"/>
                            </a:tabLst>
                          </a:pPr>
                          <a14:m>
                            <m:oMathPara xmlns:m="http://schemas.openxmlformats.org/officeDocument/2006/math">
                              <m:oMathParaPr>
                                <m:jc m:val="left"/>
                              </m:oMathParaPr>
                              <m:oMath xmlns:m="http://schemas.openxmlformats.org/officeDocument/2006/math">
                                <m:r>
                                  <a:rPr lang="en-US" sz="2800" b="0" i="1" dirty="0" smtClean="0">
                                    <a:solidFill>
                                      <a:schemeClr val="tx2"/>
                                    </a:solidFill>
                                    <a:latin typeface="Cambria Math" panose="02040503050406030204" pitchFamily="18" charset="0"/>
                                  </a:rPr>
                                  <m:t>=</m:t>
                                </m:r>
                                <m:r>
                                  <a:rPr lang="en-US" sz="2800" b="0" i="1" dirty="0" smtClean="0">
                                    <a:solidFill>
                                      <a:schemeClr val="accent3"/>
                                    </a:solidFill>
                                    <a:latin typeface="Cambria Math" panose="02040503050406030204" pitchFamily="18" charset="0"/>
                                  </a:rPr>
                                  <m:t>𝑆𝑇</m:t>
                                </m:r>
                                <m:r>
                                  <a:rPr lang="en-US" sz="2800" b="0" i="1" dirty="0" smtClean="0">
                                    <a:solidFill>
                                      <a:schemeClr val="tx2"/>
                                    </a:solidFill>
                                    <a:latin typeface="Cambria Math" panose="02040503050406030204" pitchFamily="18" charset="0"/>
                                    <a:ea typeface="Cambria Math" panose="02040503050406030204" pitchFamily="18" charset="0"/>
                                  </a:rPr>
                                  <m:t>∙</m:t>
                                </m:r>
                                <m:r>
                                  <a:rPr lang="en-US" sz="2800" b="0" i="1" dirty="0" smtClean="0">
                                    <a:solidFill>
                                      <a:srgbClr val="00B050"/>
                                    </a:solidFill>
                                    <a:latin typeface="Cambria Math" panose="02040503050406030204" pitchFamily="18" charset="0"/>
                                  </a:rPr>
                                  <m:t>𝑇𝑄</m:t>
                                </m:r>
                              </m:oMath>
                            </m:oMathPara>
                          </a14:m>
                          <a:endParaRPr lang="en-US" sz="28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6091700"/>
                      </a:ext>
                    </a:extLst>
                  </a:tr>
                  <a:tr h="662940">
                    <a:tc>
                      <a:txBody>
                        <a:bodyPr/>
                        <a:lstStyle/>
                        <a:p>
                          <a:pPr algn="r"/>
                          <a14:m>
                            <m:oMath xmlns:m="http://schemas.openxmlformats.org/officeDocument/2006/math">
                              <m:d>
                                <m:dPr>
                                  <m:ctrlPr>
                                    <a:rPr lang="en-US" sz="2800" b="0" i="1" dirty="0" smtClean="0">
                                      <a:solidFill>
                                        <a:schemeClr val="tx2"/>
                                      </a:solidFill>
                                      <a:latin typeface="Cambria Math" panose="02040503050406030204" pitchFamily="18" charset="0"/>
                                    </a:rPr>
                                  </m:ctrlPr>
                                </m:dPr>
                                <m:e>
                                  <m:r>
                                    <a:rPr lang="en-US" sz="2800" b="0" i="1" dirty="0" smtClean="0">
                                      <a:solidFill>
                                        <a:schemeClr val="tx2"/>
                                      </a:solidFill>
                                      <a:latin typeface="Cambria Math" panose="02040503050406030204" pitchFamily="18" charset="0"/>
                                    </a:rPr>
                                    <m:t>2</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+2</m:t>
                                  </m:r>
                                </m:e>
                              </m:d>
                              <m:r>
                                <a:rPr lang="en-US" sz="2800" b="0" i="1" dirty="0" smtClean="0">
                                  <a:solidFill>
                                    <a:schemeClr val="tx2"/>
                                  </a:solidFill>
                                  <a:latin typeface="Cambria Math" panose="02040503050406030204" pitchFamily="18" charset="0"/>
                                  <a:ea typeface="Cambria Math" panose="02040503050406030204" pitchFamily="18" charset="0"/>
                                </a:rPr>
                                <m:t>∙</m:t>
                              </m:r>
                              <m:r>
                                <a:rPr lang="en-US" sz="2800" b="0" i="1" dirty="0" smtClean="0">
                                  <a:solidFill>
                                    <a:schemeClr val="tx2"/>
                                  </a:solidFill>
                                  <a:latin typeface="Cambria Math" panose="02040503050406030204" pitchFamily="18" charset="0"/>
                                </a:rPr>
                                <m:t>5</m:t>
                              </m:r>
                            </m:oMath>
                          </a14:m>
                          <a:r>
                            <a:rPr lang="en-US" sz="280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14:m>
                            <m:oMathPara xmlns:m="http://schemas.openxmlformats.org/officeDocument/2006/math">
                              <m:oMathParaPr>
                                <m:jc m:val="left"/>
                              </m:oMathParaPr>
                              <m:oMath xmlns:m="http://schemas.openxmlformats.org/officeDocument/2006/math">
                                <m:r>
                                  <a:rPr lang="en-US" sz="2800" b="0" i="1" dirty="0" smtClean="0">
                                    <a:solidFill>
                                      <a:schemeClr val="tx2"/>
                                    </a:solidFill>
                                    <a:latin typeface="Cambria Math" panose="02040503050406030204" pitchFamily="18" charset="0"/>
                                  </a:rPr>
                                  <m:t>=</m:t>
                                </m:r>
                                <m:d>
                                  <m:dPr>
                                    <m:ctrlPr>
                                      <a:rPr lang="en-US" sz="2800" b="0" i="1" dirty="0" smtClean="0">
                                        <a:solidFill>
                                          <a:schemeClr val="tx2"/>
                                        </a:solidFill>
                                        <a:latin typeface="Cambria Math" panose="02040503050406030204" pitchFamily="18" charset="0"/>
                                      </a:rPr>
                                    </m:ctrlPr>
                                  </m:dPr>
                                  <m:e>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+5</m:t>
                                    </m:r>
                                  </m:e>
                                </m:d>
                                <m:r>
                                  <a:rPr lang="en-US" sz="2800" b="0" i="1" dirty="0" smtClean="0">
                                    <a:solidFill>
                                      <a:schemeClr val="tx2"/>
                                    </a:solidFill>
                                    <a:latin typeface="Cambria Math" panose="02040503050406030204" pitchFamily="18" charset="0"/>
                                    <a:ea typeface="Cambria Math" panose="02040503050406030204" pitchFamily="18" charset="0"/>
                                  </a:rPr>
                                  <m:t>∙</m:t>
                                </m:r>
                                <m:r>
                                  <a:rPr lang="en-US" sz="2800" b="0" i="1" dirty="0" smtClean="0">
                                    <a:solidFill>
                                      <a:schemeClr val="tx2"/>
                                    </a:solidFill>
                                    <a:latin typeface="Cambria Math" panose="02040503050406030204" pitchFamily="18" charset="0"/>
                                  </a:rPr>
                                  <m:t>6</m:t>
                                </m:r>
                              </m:oMath>
                            </m:oMathPara>
                          </a14:m>
                          <a:endParaRPr lang="en-US" sz="28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64722872"/>
                      </a:ext>
                    </a:extLst>
                  </a:tr>
                  <a:tr h="662940">
                    <a:tc>
                      <a:txBody>
                        <a:bodyPr/>
                        <a:lstStyle/>
                        <a:p>
                          <a:pPr marL="0" indent="0" algn="r">
                            <a:tabLst/>
                          </a:pPr>
                          <a14:m>
                            <m:oMath xmlns:m="http://schemas.openxmlformats.org/officeDocument/2006/math">
                              <m:r>
                                <a:rPr lang="en-US" sz="2800" b="0" i="1" dirty="0" smtClean="0">
                                  <a:solidFill>
                                    <a:schemeClr val="tx2"/>
                                  </a:solidFill>
                                  <a:latin typeface="Cambria Math" panose="02040503050406030204" pitchFamily="18" charset="0"/>
                                </a:rPr>
                                <m:t>10</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+10</m:t>
                              </m:r>
                            </m:oMath>
                          </a14:m>
                          <a:r>
                            <a:rPr lang="en-US" sz="280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pPr>
                          <a14:m>
                            <m:oMathPara xmlns:m="http://schemas.openxmlformats.org/officeDocument/2006/math">
                              <m:oMathParaPr>
                                <m:jc m:val="left"/>
                              </m:oMathParaPr>
                              <m:oMath xmlns:m="http://schemas.openxmlformats.org/officeDocument/2006/math">
                                <m:r>
                                  <a:rPr lang="en-US" sz="2800" b="0" i="1" dirty="0" smtClean="0">
                                    <a:solidFill>
                                      <a:schemeClr val="tx2"/>
                                    </a:solidFill>
                                    <a:latin typeface="Cambria Math" panose="02040503050406030204" pitchFamily="18" charset="0"/>
                                  </a:rPr>
                                  <m:t>=6</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+30</m:t>
                                </m:r>
                              </m:oMath>
                            </m:oMathPara>
                          </a14:m>
                          <a:endParaRPr lang="en-US" sz="28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Multiply.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16865145"/>
                      </a:ext>
                    </a:extLst>
                  </a:tr>
                  <a:tr h="662940">
                    <a:tc>
                      <a:txBody>
                        <a:bodyPr/>
                        <a:lstStyle/>
                        <a:p>
                          <a:pPr marL="0" indent="0" algn="r" defTabSz="990600"/>
                          <a14:m>
                            <m:oMath xmlns:m="http://schemas.openxmlformats.org/officeDocument/2006/math">
                              <m:r>
                                <a:rPr lang="en-US" sz="2800" b="0" i="1" dirty="0" smtClean="0">
                                  <a:solidFill>
                                    <a:schemeClr val="tx2"/>
                                  </a:solidFill>
                                  <a:latin typeface="Cambria Math" panose="02040503050406030204" pitchFamily="18" charset="0"/>
                                </a:rPr>
                                <m:t>𝑥</m:t>
                              </m:r>
                            </m:oMath>
                          </a14:m>
                          <a:r>
                            <a:rPr lang="en-US" sz="280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defTabSz="990600"/>
                          <a14:m>
                            <m:oMathPara xmlns:m="http://schemas.openxmlformats.org/officeDocument/2006/math">
                              <m:oMathParaPr>
                                <m:jc m:val="left"/>
                              </m:oMathParaPr>
                              <m:oMath xmlns:m="http://schemas.openxmlformats.org/officeDocument/2006/math">
                                <m:r>
                                  <a:rPr lang="en-US" sz="2800" b="0" i="1" dirty="0" smtClean="0">
                                    <a:solidFill>
                                      <a:schemeClr val="tx2"/>
                                    </a:solidFill>
                                    <a:latin typeface="Cambria Math" panose="02040503050406030204" pitchFamily="18" charset="0"/>
                                  </a:rPr>
                                  <m:t>=5</m:t>
                                </m:r>
                              </m:oMath>
                            </m:oMathPara>
                          </a14:m>
                          <a:endParaRPr lang="en-US" sz="28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07308798"/>
                      </a:ext>
                    </a:extLst>
                  </a:tr>
                </a:tbl>
              </a:graphicData>
            </a:graphic>
          </p:graphicFrame>
        </mc:Choice>
        <mc:Fallback xmlns="">
          <p:graphicFrame>
            <p:nvGraphicFramePr>
              <p:cNvPr id="3" name="Table 3">
                <a:extLst>
                  <a:ext uri="{FF2B5EF4-FFF2-40B4-BE49-F238E27FC236}">
                    <a16:creationId xmlns:a16="http://schemas.microsoft.com/office/drawing/2014/main" id="{19F08C3A-721F-456D-92F8-8C0BD3E2D6B3}"/>
                  </a:ext>
                </a:extLst>
              </p:cNvPr>
              <p:cNvGraphicFramePr>
                <a:graphicFrameLocks noGrp="1"/>
              </p:cNvGraphicFramePr>
              <p:nvPr>
                <p:extLst>
                  <p:ext uri="{D42A27DB-BD31-4B8C-83A1-F6EECF244321}">
                    <p14:modId xmlns:p14="http://schemas.microsoft.com/office/powerpoint/2010/main" val="1781297890"/>
                  </p:ext>
                </p:extLst>
              </p:nvPr>
            </p:nvGraphicFramePr>
            <p:xfrm>
              <a:off x="571500" y="1895397"/>
              <a:ext cx="7589520" cy="265176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57059745"/>
                        </a:ext>
                      </a:extLst>
                    </a:gridCol>
                    <a:gridCol w="2743200">
                      <a:extLst>
                        <a:ext uri="{9D8B030D-6E8A-4147-A177-3AD203B41FA5}">
                          <a16:colId xmlns:a16="http://schemas.microsoft.com/office/drawing/2014/main" val="2846707106"/>
                        </a:ext>
                      </a:extLst>
                    </a:gridCol>
                    <a:gridCol w="2834640">
                      <a:extLst>
                        <a:ext uri="{9D8B030D-6E8A-4147-A177-3AD203B41FA5}">
                          <a16:colId xmlns:a16="http://schemas.microsoft.com/office/drawing/2014/main" val="3231100117"/>
                        </a:ext>
                      </a:extLst>
                    </a:gridCol>
                  </a:tblGrid>
                  <a:tr h="6629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277576" b="-31467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3171" r="-103104" b="-31467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6091700"/>
                      </a:ext>
                    </a:extLst>
                  </a:tr>
                  <a:tr h="6629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00000" r="-277576" b="-21467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3171" t="-100000" r="-103104" b="-21467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64722872"/>
                      </a:ext>
                    </a:extLst>
                  </a:tr>
                  <a:tr h="6629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200000" r="-277576" b="-11467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3171" t="-200000" r="-103104" b="-11467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Multiply.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16865145"/>
                      </a:ext>
                    </a:extLst>
                  </a:tr>
                  <a:tr h="6629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300000" r="-277576" b="-1467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3171" t="-300000" r="-103104" b="-1467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07308798"/>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337760-BCB8-47A6-8C57-EB53C0CD55F4}"/>
                  </a:ext>
                </a:extLst>
              </p:cNvPr>
              <p:cNvSpPr txBox="1"/>
              <p:nvPr/>
            </p:nvSpPr>
            <p:spPr>
              <a:xfrm>
                <a:off x="571500" y="4867275"/>
                <a:ext cx="5646420" cy="523220"/>
              </a:xfrm>
              <a:prstGeom prst="rect">
                <a:avLst/>
              </a:prstGeom>
              <a:noFill/>
            </p:spPr>
            <p:txBody>
              <a:bodyPr wrap="square" rtlCol="0">
                <a:spAutoFit/>
              </a:bodyPr>
              <a:lstStyle/>
              <a:p>
                <a:r>
                  <a:rPr lang="en-US" sz="2800">
                    <a:solidFill>
                      <a:schemeClr val="tx2"/>
                    </a:solidFill>
                  </a:rPr>
                  <a:t>So, </a:t>
                </a:r>
                <a14:m>
                  <m:oMath xmlns:m="http://schemas.openxmlformats.org/officeDocument/2006/math">
                    <m:r>
                      <a:rPr lang="en-US" sz="2800" b="0" i="1" dirty="0" smtClean="0">
                        <a:solidFill>
                          <a:schemeClr val="tx2"/>
                        </a:solidFill>
                        <a:latin typeface="Cambria Math" panose="02040503050406030204" pitchFamily="18" charset="0"/>
                      </a:rPr>
                      <m:t>𝑃𝑇</m:t>
                    </m:r>
                    <m:r>
                      <a:rPr lang="en-US" sz="2800" b="0" i="1" dirty="0" smtClean="0">
                        <a:solidFill>
                          <a:schemeClr val="tx2"/>
                        </a:solidFill>
                        <a:latin typeface="Cambria Math" panose="02040503050406030204" pitchFamily="18" charset="0"/>
                      </a:rPr>
                      <m:t>=2</m:t>
                    </m:r>
                    <m:d>
                      <m:dPr>
                        <m:ctrlPr>
                          <a:rPr lang="en-US" sz="2800" b="0" i="1" dirty="0" smtClean="0">
                            <a:solidFill>
                              <a:schemeClr val="tx2"/>
                            </a:solidFill>
                            <a:latin typeface="Cambria Math" panose="02040503050406030204" pitchFamily="18" charset="0"/>
                          </a:rPr>
                        </m:ctrlPr>
                      </m:dPr>
                      <m:e>
                        <m:r>
                          <a:rPr lang="en-US" sz="2800" b="0" i="1" dirty="0" smtClean="0">
                            <a:solidFill>
                              <a:schemeClr val="tx2"/>
                            </a:solidFill>
                            <a:latin typeface="Cambria Math" panose="02040503050406030204" pitchFamily="18" charset="0"/>
                          </a:rPr>
                          <m:t>5</m:t>
                        </m:r>
                      </m:e>
                    </m:d>
                    <m:r>
                      <a:rPr lang="en-US" sz="2800" b="0" i="1" dirty="0" smtClean="0">
                        <a:solidFill>
                          <a:schemeClr val="tx2"/>
                        </a:solidFill>
                        <a:latin typeface="Cambria Math" panose="02040503050406030204" pitchFamily="18" charset="0"/>
                      </a:rPr>
                      <m:t>+2</m:t>
                    </m:r>
                  </m:oMath>
                </a14:m>
                <a:r>
                  <a:rPr lang="en-US" sz="2800" b="0" i="0">
                    <a:solidFill>
                      <a:schemeClr val="tx2"/>
                    </a:solidFill>
                    <a:latin typeface="+mj-lt"/>
                  </a:rPr>
                  <a:t> or 12.</a:t>
                </a:r>
                <a:r>
                  <a:rPr lang="en-US" sz="2800">
                    <a:solidFill>
                      <a:schemeClr val="tx2"/>
                    </a:solidFill>
                  </a:rPr>
                  <a:t> </a:t>
                </a:r>
              </a:p>
            </p:txBody>
          </p:sp>
        </mc:Choice>
        <mc:Fallback xmlns="">
          <p:sp>
            <p:nvSpPr>
              <p:cNvPr id="7" name="TextBox 6">
                <a:extLst>
                  <a:ext uri="{FF2B5EF4-FFF2-40B4-BE49-F238E27FC236}">
                    <a16:creationId xmlns:a16="http://schemas.microsoft.com/office/drawing/2014/main" id="{9B337760-BCB8-47A6-8C57-EB53C0CD55F4}"/>
                  </a:ext>
                </a:extLst>
              </p:cNvPr>
              <p:cNvSpPr txBox="1">
                <a:spLocks noRot="1" noChangeAspect="1" noMove="1" noResize="1" noEditPoints="1" noAdjustHandles="1" noChangeArrowheads="1" noChangeShapeType="1" noTextEdit="1"/>
              </p:cNvSpPr>
              <p:nvPr/>
            </p:nvSpPr>
            <p:spPr>
              <a:xfrm>
                <a:off x="571500" y="4867275"/>
                <a:ext cx="5646420" cy="523220"/>
              </a:xfrm>
              <a:prstGeom prst="rect">
                <a:avLst/>
              </a:prstGeom>
              <a:blipFill>
                <a:blip r:embed="rId4"/>
                <a:stretch>
                  <a:fillRect l="-2268" t="-11628" b="-31395"/>
                </a:stretch>
              </a:blipFill>
            </p:spPr>
            <p:txBody>
              <a:bodyPr/>
              <a:lstStyle/>
              <a:p>
                <a:r>
                  <a:rPr lang="en-US">
                    <a:noFill/>
                  </a:rPr>
                  <a:t> </a:t>
                </a:r>
              </a:p>
            </p:txBody>
          </p:sp>
        </mc:Fallback>
      </mc:AlternateContent>
      <p:pic>
        <p:nvPicPr>
          <p:cNvPr id="6" name="Picture 5" descr="Shape&#10;&#10;Description automatically generated with low confidence">
            <a:extLst>
              <a:ext uri="{FF2B5EF4-FFF2-40B4-BE49-F238E27FC236}">
                <a16:creationId xmlns:a16="http://schemas.microsoft.com/office/drawing/2014/main" id="{75E2F5F8-2766-4013-A8D4-267C57F251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0109" y="2031355"/>
            <a:ext cx="2709746" cy="2468880"/>
          </a:xfrm>
          <a:prstGeom prst="rect">
            <a:avLst/>
          </a:prstGeom>
        </p:spPr>
      </p:pic>
    </p:spTree>
    <p:extLst>
      <p:ext uri="{BB962C8B-B14F-4D97-AF65-F5344CB8AC3E}">
        <p14:creationId xmlns:p14="http://schemas.microsoft.com/office/powerpoint/2010/main" val="3462501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5</a:t>
            </a:r>
          </a:p>
          <a:p>
            <a:r>
              <a:rPr lang="en-IN" sz="2800" b="0">
                <a:solidFill>
                  <a:schemeClr val="tx1"/>
                </a:solidFill>
              </a:rPr>
              <a:t>Use the Intersection of Two Secants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767840" cy="5366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Find </a:t>
            </a:r>
            <a:r>
              <a:rPr lang="en-US" sz="2800" b="1" i="1">
                <a:solidFill>
                  <a:schemeClr val="tx1"/>
                </a:solidFill>
              </a:rPr>
              <a:t>AB</a:t>
            </a:r>
            <a:r>
              <a:rPr lang="en-US" sz="2800" b="1">
                <a:solidFill>
                  <a:schemeClr val="tx1"/>
                </a:solidFill>
              </a:rPr>
              <a:t>.</a:t>
            </a:r>
            <a:endParaRPr lang="en-US" sz="2800">
              <a:solidFill>
                <a:schemeClr val="tx1"/>
              </a:solidFill>
            </a:endParaRPr>
          </a:p>
        </p:txBody>
      </p:sp>
      <p:pic>
        <p:nvPicPr>
          <p:cNvPr id="6" name="Picture 5" descr="A picture containing night sky&#10;&#10;Description automatically generated">
            <a:extLst>
              <a:ext uri="{FF2B5EF4-FFF2-40B4-BE49-F238E27FC236}">
                <a16:creationId xmlns:a16="http://schemas.microsoft.com/office/drawing/2014/main" id="{8DBDACDD-B00D-4B71-9E91-5A16D959B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823" y="1705279"/>
            <a:ext cx="3890356" cy="2377440"/>
          </a:xfrm>
          <a:prstGeom prst="rect">
            <a:avLst/>
          </a:prstGeom>
        </p:spPr>
      </p:pic>
    </p:spTree>
    <p:extLst>
      <p:ext uri="{BB962C8B-B14F-4D97-AF65-F5344CB8AC3E}">
        <p14:creationId xmlns:p14="http://schemas.microsoft.com/office/powerpoint/2010/main" val="259808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5</a:t>
            </a:r>
          </a:p>
          <a:p>
            <a:r>
              <a:rPr lang="en-IN" sz="2800" b="0">
                <a:solidFill>
                  <a:schemeClr val="tx1"/>
                </a:solidFill>
              </a:rPr>
              <a:t>Use the Intersection of Two Secants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19F08C3A-721F-456D-92F8-8C0BD3E2D6B3}"/>
                  </a:ext>
                </a:extLst>
              </p:cNvPr>
              <p:cNvGraphicFramePr>
                <a:graphicFrameLocks noGrp="1"/>
              </p:cNvGraphicFramePr>
              <p:nvPr>
                <p:extLst>
                  <p:ext uri="{D42A27DB-BD31-4B8C-83A1-F6EECF244321}">
                    <p14:modId xmlns:p14="http://schemas.microsoft.com/office/powerpoint/2010/main" val="1297910382"/>
                  </p:ext>
                </p:extLst>
              </p:nvPr>
            </p:nvGraphicFramePr>
            <p:xfrm>
              <a:off x="438150" y="1682037"/>
              <a:ext cx="9326880" cy="347472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4257059745"/>
                        </a:ext>
                      </a:extLst>
                    </a:gridCol>
                    <a:gridCol w="3017520">
                      <a:extLst>
                        <a:ext uri="{9D8B030D-6E8A-4147-A177-3AD203B41FA5}">
                          <a16:colId xmlns:a16="http://schemas.microsoft.com/office/drawing/2014/main" val="1622869940"/>
                        </a:ext>
                      </a:extLst>
                    </a:gridCol>
                    <a:gridCol w="3749040">
                      <a:extLst>
                        <a:ext uri="{9D8B030D-6E8A-4147-A177-3AD203B41FA5}">
                          <a16:colId xmlns:a16="http://schemas.microsoft.com/office/drawing/2014/main" val="3231100117"/>
                        </a:ext>
                      </a:extLst>
                    </a:gridCol>
                  </a:tblGrid>
                  <a:tr h="579120">
                    <a:tc>
                      <a:txBody>
                        <a:bodyPr/>
                        <a:lstStyle/>
                        <a:p>
                          <a:pPr marL="0" indent="0" algn="r">
                            <a:tabLst>
                              <a:tab pos="314325" algn="l"/>
                            </a:tabLst>
                          </a:pPr>
                          <a14:m>
                            <m:oMath xmlns:m="http://schemas.openxmlformats.org/officeDocument/2006/math">
                              <m:r>
                                <a:rPr lang="en-US" sz="2600" b="0" i="1" dirty="0" smtClean="0">
                                  <a:solidFill>
                                    <a:srgbClr val="00A6B9"/>
                                  </a:solidFill>
                                  <a:latin typeface="Cambria Math" panose="02040503050406030204" pitchFamily="18" charset="0"/>
                                </a:rPr>
                                <m:t>𝐴𝐵</m:t>
                              </m:r>
                              <m:r>
                                <m:rPr>
                                  <m:nor/>
                                </m:rPr>
                                <a:rPr lang="en-US" sz="2600" b="0" i="0" dirty="0" smtClean="0">
                                  <a:solidFill>
                                    <a:schemeClr val="tx2"/>
                                  </a:solidFill>
                                  <a:latin typeface="Cambria Math" panose="02040503050406030204" pitchFamily="18" charset="0"/>
                                </a:rPr>
                                <m:t> </m:t>
                              </m:r>
                              <m:r>
                                <m:rPr>
                                  <m:nor/>
                                </m:rPr>
                                <a:rPr lang="en-US" sz="2600" b="0" i="0" u="none" strike="noStrike" kern="1200" baseline="0" smtClean="0">
                                  <a:solidFill>
                                    <a:schemeClr val="tx2"/>
                                  </a:solidFill>
                                  <a:latin typeface="+mn-lt"/>
                                  <a:ea typeface="+mn-ea"/>
                                  <a:cs typeface="+mn-cs"/>
                                </a:rPr>
                                <m:t>⋅ </m:t>
                              </m:r>
                              <m:r>
                                <a:rPr lang="en-US" sz="2600" b="0" i="1" dirty="0" smtClean="0">
                                  <a:solidFill>
                                    <a:schemeClr val="tx2"/>
                                  </a:solidFill>
                                  <a:latin typeface="Cambria Math" panose="02040503050406030204" pitchFamily="18" charset="0"/>
                                </a:rPr>
                                <m:t>𝐴𝐶</m:t>
                              </m:r>
                            </m:oMath>
                          </a14:m>
                          <a:r>
                            <a:rPr lang="en-US" sz="260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314325" algn="l"/>
                            </a:tabLst>
                          </a:pPr>
                          <a14:m>
                            <m:oMathPara xmlns:m="http://schemas.openxmlformats.org/officeDocument/2006/math">
                              <m:oMathParaPr>
                                <m:jc m:val="left"/>
                              </m:oMathParaPr>
                              <m:oMath xmlns:m="http://schemas.openxmlformats.org/officeDocument/2006/math">
                                <m:r>
                                  <a:rPr lang="en-US" sz="2600" b="0" i="1" dirty="0" smtClean="0">
                                    <a:solidFill>
                                      <a:schemeClr val="tx2"/>
                                    </a:solidFill>
                                    <a:latin typeface="Cambria Math" panose="02040503050406030204" pitchFamily="18" charset="0"/>
                                  </a:rPr>
                                  <m:t>=</m:t>
                                </m:r>
                                <m:r>
                                  <a:rPr lang="en-US" sz="2600" b="0" i="1" dirty="0" smtClean="0">
                                    <a:solidFill>
                                      <a:srgbClr val="822658"/>
                                    </a:solidFill>
                                    <a:latin typeface="Cambria Math" panose="02040503050406030204" pitchFamily="18" charset="0"/>
                                  </a:rPr>
                                  <m:t>𝐴𝐸</m:t>
                                </m:r>
                                <m:r>
                                  <m:rPr>
                                    <m:nor/>
                                  </m:rPr>
                                  <a:rPr lang="en-US" sz="2600" b="0" i="0" dirty="0" smtClean="0">
                                    <a:solidFill>
                                      <a:schemeClr val="tx2"/>
                                    </a:solidFill>
                                    <a:latin typeface="Cambria Math" panose="02040503050406030204" pitchFamily="18" charset="0"/>
                                  </a:rPr>
                                  <m:t> </m:t>
                                </m:r>
                                <m:r>
                                  <m:rPr>
                                    <m:nor/>
                                  </m:rPr>
                                  <a:rPr lang="en-US" sz="2600" b="0" i="0" u="none" strike="noStrike" kern="1200" baseline="0" smtClean="0">
                                    <a:solidFill>
                                      <a:schemeClr val="tx2"/>
                                    </a:solidFill>
                                    <a:latin typeface="+mn-lt"/>
                                    <a:ea typeface="+mn-ea"/>
                                    <a:cs typeface="+mn-cs"/>
                                  </a:rPr>
                                  <m:t>⋅</m:t>
                                </m:r>
                                <m:r>
                                  <a:rPr lang="en-US" sz="2600" b="0" i="1" u="none" strike="noStrike" kern="1200" baseline="0" smtClean="0">
                                    <a:solidFill>
                                      <a:schemeClr val="tx2"/>
                                    </a:solidFill>
                                    <a:latin typeface="Cambria Math" panose="02040503050406030204" pitchFamily="18" charset="0"/>
                                    <a:ea typeface="+mn-ea"/>
                                    <a:cs typeface="+mn-cs"/>
                                  </a:rPr>
                                  <m:t> </m:t>
                                </m:r>
                                <m:r>
                                  <a:rPr lang="en-US" sz="2600" b="0" i="1" dirty="0" smtClean="0">
                                    <a:solidFill>
                                      <a:schemeClr val="tx2"/>
                                    </a:solidFill>
                                    <a:latin typeface="Cambria Math" panose="02040503050406030204" pitchFamily="18" charset="0"/>
                                  </a:rPr>
                                  <m:t>𝐴𝐷</m:t>
                                </m:r>
                              </m:oMath>
                            </m:oMathPara>
                          </a14:m>
                          <a:endParaRPr lang="en-US" sz="2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Theorem 10.18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6091700"/>
                      </a:ext>
                    </a:extLst>
                  </a:tr>
                  <a:tr h="579120">
                    <a:tc>
                      <a:txBody>
                        <a:bodyPr/>
                        <a:lstStyle/>
                        <a:p>
                          <a:pPr algn="r"/>
                          <a14:m>
                            <m:oMath xmlns:m="http://schemas.openxmlformats.org/officeDocument/2006/math">
                              <m:d>
                                <m:dPr>
                                  <m:ctrlPr>
                                    <a:rPr lang="en-US" sz="2600" b="0" i="1" dirty="0" smtClean="0">
                                      <a:solidFill>
                                        <a:srgbClr val="00A6B9"/>
                                      </a:solidFill>
                                      <a:latin typeface="Cambria Math" panose="02040503050406030204" pitchFamily="18" charset="0"/>
                                    </a:rPr>
                                  </m:ctrlPr>
                                </m:dPr>
                                <m:e>
                                  <m:r>
                                    <a:rPr lang="en-US" sz="2600" b="0" i="1" dirty="0" smtClean="0">
                                      <a:solidFill>
                                        <a:srgbClr val="00A6B9"/>
                                      </a:solidFill>
                                      <a:latin typeface="Cambria Math" panose="02040503050406030204" pitchFamily="18" charset="0"/>
                                    </a:rPr>
                                    <m:t>𝑥</m:t>
                                  </m:r>
                                  <m:r>
                                    <a:rPr lang="en-US" sz="2600" b="0" i="1" dirty="0" smtClean="0">
                                      <a:solidFill>
                                        <a:srgbClr val="00A6B9"/>
                                      </a:solidFill>
                                      <a:latin typeface="Cambria Math" panose="02040503050406030204" pitchFamily="18" charset="0"/>
                                    </a:rPr>
                                    <m:t>+2</m:t>
                                  </m:r>
                                </m:e>
                              </m:d>
                              <m:r>
                                <a:rPr lang="en-US" sz="2600" b="0" i="1" dirty="0" smtClean="0">
                                  <a:solidFill>
                                    <a:schemeClr val="tx2"/>
                                  </a:solidFill>
                                  <a:latin typeface="Cambria Math" panose="02040503050406030204" pitchFamily="18" charset="0"/>
                                </a:rPr>
                                <m:t>(</m:t>
                              </m:r>
                              <m:r>
                                <a:rPr lang="en-US" sz="2600" b="0" i="1" dirty="0" smtClean="0">
                                  <a:solidFill>
                                    <a:schemeClr val="tx2"/>
                                  </a:solidFill>
                                  <a:latin typeface="Cambria Math" panose="02040503050406030204" pitchFamily="18" charset="0"/>
                                </a:rPr>
                                <m:t>𝑥</m:t>
                              </m:r>
                              <m:r>
                                <a:rPr lang="en-US" sz="2600" b="0" i="1" dirty="0" smtClean="0">
                                  <a:solidFill>
                                    <a:schemeClr val="tx2"/>
                                  </a:solidFill>
                                  <a:latin typeface="Cambria Math" panose="02040503050406030204" pitchFamily="18" charset="0"/>
                                </a:rPr>
                                <m:t>+10)</m:t>
                              </m:r>
                            </m:oMath>
                          </a14:m>
                          <a:r>
                            <a:rPr lang="en-US" sz="260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14:m>
                            <m:oMathPara xmlns:m="http://schemas.openxmlformats.org/officeDocument/2006/math">
                              <m:oMathParaPr>
                                <m:jc m:val="left"/>
                              </m:oMathParaPr>
                              <m:oMath xmlns:m="http://schemas.openxmlformats.org/officeDocument/2006/math">
                                <m:r>
                                  <a:rPr lang="en-US" sz="2600" b="0" i="1" dirty="0" smtClean="0">
                                    <a:solidFill>
                                      <a:schemeClr val="tx2"/>
                                    </a:solidFill>
                                    <a:latin typeface="Cambria Math" panose="02040503050406030204" pitchFamily="18" charset="0"/>
                                  </a:rPr>
                                  <m:t>=</m:t>
                                </m:r>
                                <m:r>
                                  <a:rPr lang="en-US" sz="2600" b="0" i="1" dirty="0" smtClean="0">
                                    <a:solidFill>
                                      <a:srgbClr val="822658"/>
                                    </a:solidFill>
                                    <a:latin typeface="Cambria Math" panose="02040503050406030204" pitchFamily="18" charset="0"/>
                                  </a:rPr>
                                  <m:t>𝑥</m:t>
                                </m:r>
                                <m:d>
                                  <m:dPr>
                                    <m:ctrlPr>
                                      <a:rPr lang="en-US" sz="2600" b="0" i="1" dirty="0" smtClean="0">
                                        <a:solidFill>
                                          <a:schemeClr val="tx2"/>
                                        </a:solidFill>
                                        <a:latin typeface="Cambria Math" panose="02040503050406030204" pitchFamily="18" charset="0"/>
                                      </a:rPr>
                                    </m:ctrlPr>
                                  </m:dPr>
                                  <m:e>
                                    <m:r>
                                      <a:rPr lang="en-US" sz="2600" b="0" i="1" dirty="0" smtClean="0">
                                        <a:solidFill>
                                          <a:schemeClr val="tx2"/>
                                        </a:solidFill>
                                        <a:latin typeface="Cambria Math" panose="02040503050406030204" pitchFamily="18" charset="0"/>
                                      </a:rPr>
                                      <m:t>2</m:t>
                                    </m:r>
                                    <m:r>
                                      <a:rPr lang="en-US" sz="2600" b="0" i="1" dirty="0" smtClean="0">
                                        <a:solidFill>
                                          <a:schemeClr val="tx2"/>
                                        </a:solidFill>
                                        <a:latin typeface="Cambria Math" panose="02040503050406030204" pitchFamily="18" charset="0"/>
                                      </a:rPr>
                                      <m:t>𝑥</m:t>
                                    </m:r>
                                    <m:r>
                                      <a:rPr lang="en-US" sz="2600" b="0" i="1" dirty="0" smtClean="0">
                                        <a:solidFill>
                                          <a:schemeClr val="tx2"/>
                                        </a:solidFill>
                                        <a:latin typeface="Cambria Math" panose="02040503050406030204" pitchFamily="18" charset="0"/>
                                      </a:rPr>
                                      <m:t>+4</m:t>
                                    </m:r>
                                  </m:e>
                                </m:d>
                              </m:oMath>
                            </m:oMathPara>
                          </a14:m>
                          <a:endParaRPr lang="en-US" sz="2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Substitute.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64722872"/>
                      </a:ext>
                    </a:extLst>
                  </a:tr>
                  <a:tr h="579120">
                    <a:tc>
                      <a:txBody>
                        <a:bodyPr/>
                        <a:lstStyle/>
                        <a:p>
                          <a:pPr marL="0" indent="0" algn="r"/>
                          <a14:m>
                            <m:oMath xmlns:m="http://schemas.openxmlformats.org/officeDocument/2006/math">
                              <m:sSup>
                                <m:sSupPr>
                                  <m:ctrlPr>
                                    <a:rPr lang="en-US" sz="2600" b="0" i="1" dirty="0" smtClean="0">
                                      <a:solidFill>
                                        <a:schemeClr val="tx2"/>
                                      </a:solidFill>
                                      <a:latin typeface="Cambria Math" panose="02040503050406030204" pitchFamily="18" charset="0"/>
                                    </a:rPr>
                                  </m:ctrlPr>
                                </m:sSupPr>
                                <m:e>
                                  <m:r>
                                    <a:rPr lang="en-US" sz="2600" b="0" i="1" dirty="0" smtClean="0">
                                      <a:solidFill>
                                        <a:schemeClr val="tx2"/>
                                      </a:solidFill>
                                      <a:latin typeface="Cambria Math" panose="02040503050406030204" pitchFamily="18" charset="0"/>
                                    </a:rPr>
                                    <m:t>𝑥</m:t>
                                  </m:r>
                                </m:e>
                                <m:sup>
                                  <m:r>
                                    <a:rPr lang="en-US" sz="2600" b="0" i="1" dirty="0" smtClean="0">
                                      <a:solidFill>
                                        <a:schemeClr val="tx2"/>
                                      </a:solidFill>
                                      <a:latin typeface="Cambria Math" panose="02040503050406030204" pitchFamily="18" charset="0"/>
                                    </a:rPr>
                                    <m:t>2</m:t>
                                  </m:r>
                                </m:sup>
                              </m:sSup>
                              <m:r>
                                <a:rPr lang="en-US" sz="2600" b="0" i="1" dirty="0" smtClean="0">
                                  <a:solidFill>
                                    <a:schemeClr val="tx2"/>
                                  </a:solidFill>
                                  <a:latin typeface="Cambria Math" panose="02040503050406030204" pitchFamily="18" charset="0"/>
                                </a:rPr>
                                <m:t>+12</m:t>
                              </m:r>
                              <m:r>
                                <a:rPr lang="en-US" sz="2600" b="0" i="1" dirty="0" smtClean="0">
                                  <a:solidFill>
                                    <a:schemeClr val="tx2"/>
                                  </a:solidFill>
                                  <a:latin typeface="Cambria Math" panose="02040503050406030204" pitchFamily="18" charset="0"/>
                                </a:rPr>
                                <m:t>𝑥</m:t>
                              </m:r>
                              <m:r>
                                <a:rPr lang="en-US" sz="2600" b="0" i="1" dirty="0" smtClean="0">
                                  <a:solidFill>
                                    <a:schemeClr val="tx2"/>
                                  </a:solidFill>
                                  <a:latin typeface="Cambria Math" panose="02040503050406030204" pitchFamily="18" charset="0"/>
                                </a:rPr>
                                <m:t>+20</m:t>
                              </m:r>
                            </m:oMath>
                          </a14:m>
                          <a:r>
                            <a:rPr lang="en-US" sz="260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Para xmlns:m="http://schemas.openxmlformats.org/officeDocument/2006/math">
                              <m:oMathParaPr>
                                <m:jc m:val="left"/>
                              </m:oMathParaPr>
                              <m:oMath xmlns:m="http://schemas.openxmlformats.org/officeDocument/2006/math">
                                <m:r>
                                  <a:rPr lang="en-US" sz="2600" b="0" i="1" dirty="0" smtClean="0">
                                    <a:solidFill>
                                      <a:schemeClr val="tx2"/>
                                    </a:solidFill>
                                    <a:latin typeface="Cambria Math" panose="02040503050406030204" pitchFamily="18" charset="0"/>
                                  </a:rPr>
                                  <m:t>=</m:t>
                                </m:r>
                                <m:sSup>
                                  <m:sSupPr>
                                    <m:ctrlPr>
                                      <a:rPr lang="en-US" sz="2600" b="0" i="1" dirty="0" smtClean="0">
                                        <a:solidFill>
                                          <a:schemeClr val="tx2"/>
                                        </a:solidFill>
                                        <a:latin typeface="Cambria Math" panose="02040503050406030204" pitchFamily="18" charset="0"/>
                                      </a:rPr>
                                    </m:ctrlPr>
                                  </m:sSupPr>
                                  <m:e>
                                    <m:r>
                                      <a:rPr lang="en-US" sz="2600" b="0" i="1" dirty="0" smtClean="0">
                                        <a:solidFill>
                                          <a:schemeClr val="tx2"/>
                                        </a:solidFill>
                                        <a:latin typeface="Cambria Math" panose="02040503050406030204" pitchFamily="18" charset="0"/>
                                      </a:rPr>
                                      <m:t>2</m:t>
                                    </m:r>
                                    <m:r>
                                      <a:rPr lang="en-US" sz="2600" b="0" i="1" dirty="0" smtClean="0">
                                        <a:solidFill>
                                          <a:schemeClr val="tx2"/>
                                        </a:solidFill>
                                        <a:latin typeface="Cambria Math" panose="02040503050406030204" pitchFamily="18" charset="0"/>
                                      </a:rPr>
                                      <m:t>𝑥</m:t>
                                    </m:r>
                                  </m:e>
                                  <m:sup>
                                    <m:r>
                                      <a:rPr lang="en-US" sz="2600" b="0" i="1" dirty="0" smtClean="0">
                                        <a:solidFill>
                                          <a:schemeClr val="tx2"/>
                                        </a:solidFill>
                                        <a:latin typeface="Cambria Math" panose="02040503050406030204" pitchFamily="18" charset="0"/>
                                      </a:rPr>
                                      <m:t>2</m:t>
                                    </m:r>
                                  </m:sup>
                                </m:sSup>
                                <m:r>
                                  <a:rPr lang="en-US" sz="2600" b="0" i="1" dirty="0" smtClean="0">
                                    <a:solidFill>
                                      <a:schemeClr val="tx2"/>
                                    </a:solidFill>
                                    <a:latin typeface="Cambria Math" panose="02040503050406030204" pitchFamily="18" charset="0"/>
                                  </a:rPr>
                                  <m:t>+4</m:t>
                                </m:r>
                                <m:r>
                                  <a:rPr lang="en-US" sz="2600" b="0" i="1" dirty="0" smtClean="0">
                                    <a:solidFill>
                                      <a:schemeClr val="tx2"/>
                                    </a:solidFill>
                                    <a:latin typeface="Cambria Math" panose="02040503050406030204" pitchFamily="18" charset="0"/>
                                  </a:rPr>
                                  <m:t>𝑥</m:t>
                                </m:r>
                              </m:oMath>
                            </m:oMathPara>
                          </a14:m>
                          <a:endParaRPr lang="en-US" sz="2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Multiply.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43827678"/>
                      </a:ext>
                    </a:extLst>
                  </a:tr>
                  <a:tr h="579120">
                    <a:tc>
                      <a:txBody>
                        <a:bodyPr/>
                        <a:lstStyle/>
                        <a:p>
                          <a:pPr marL="0" indent="0" algn="r">
                            <a:tabLst/>
                          </a:pPr>
                          <a14:m>
                            <m:oMath xmlns:m="http://schemas.openxmlformats.org/officeDocument/2006/math">
                              <m:r>
                                <a:rPr lang="en-US" sz="2600" b="0" i="1" dirty="0" smtClean="0">
                                  <a:solidFill>
                                    <a:schemeClr val="tx2"/>
                                  </a:solidFill>
                                  <a:latin typeface="Cambria Math" panose="02040503050406030204" pitchFamily="18" charset="0"/>
                                </a:rPr>
                                <m:t>0</m:t>
                              </m:r>
                            </m:oMath>
                          </a14:m>
                          <a:r>
                            <a:rPr lang="en-US" sz="260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pPr>
                          <a14:m>
                            <m:oMathPara xmlns:m="http://schemas.openxmlformats.org/officeDocument/2006/math">
                              <m:oMathParaPr>
                                <m:jc m:val="left"/>
                              </m:oMathParaPr>
                              <m:oMath xmlns:m="http://schemas.openxmlformats.org/officeDocument/2006/math">
                                <m:r>
                                  <a:rPr lang="en-US" sz="2600" b="0" i="1" dirty="0" smtClean="0">
                                    <a:solidFill>
                                      <a:schemeClr val="tx2"/>
                                    </a:solidFill>
                                    <a:latin typeface="Cambria Math" panose="02040503050406030204" pitchFamily="18" charset="0"/>
                                  </a:rPr>
                                  <m:t>=</m:t>
                                </m:r>
                                <m:sSup>
                                  <m:sSupPr>
                                    <m:ctrlPr>
                                      <a:rPr lang="en-US" sz="2600" b="0" i="1" dirty="0" smtClean="0">
                                        <a:solidFill>
                                          <a:schemeClr val="tx2"/>
                                        </a:solidFill>
                                        <a:latin typeface="Cambria Math" panose="02040503050406030204" pitchFamily="18" charset="0"/>
                                      </a:rPr>
                                    </m:ctrlPr>
                                  </m:sSupPr>
                                  <m:e>
                                    <m:r>
                                      <a:rPr lang="en-US" sz="2600" b="0" i="1" dirty="0" smtClean="0">
                                        <a:solidFill>
                                          <a:schemeClr val="tx2"/>
                                        </a:solidFill>
                                        <a:latin typeface="Cambria Math" panose="02040503050406030204" pitchFamily="18" charset="0"/>
                                      </a:rPr>
                                      <m:t>𝑥</m:t>
                                    </m:r>
                                  </m:e>
                                  <m:sup>
                                    <m:r>
                                      <a:rPr lang="en-US" sz="2600" b="0" i="1" dirty="0" smtClean="0">
                                        <a:solidFill>
                                          <a:schemeClr val="tx2"/>
                                        </a:solidFill>
                                        <a:latin typeface="Cambria Math" panose="02040503050406030204" pitchFamily="18" charset="0"/>
                                      </a:rPr>
                                      <m:t>2</m:t>
                                    </m:r>
                                  </m:sup>
                                </m:sSup>
                                <m:r>
                                  <a:rPr lang="en-US" sz="2600" b="0" i="1" dirty="0" smtClean="0">
                                    <a:solidFill>
                                      <a:schemeClr val="tx2"/>
                                    </a:solidFill>
                                    <a:latin typeface="Cambria Math" panose="02040503050406030204" pitchFamily="18" charset="0"/>
                                  </a:rPr>
                                  <m:t>−8</m:t>
                                </m:r>
                                <m:r>
                                  <a:rPr lang="en-US" sz="2600" b="0" i="1" dirty="0" smtClean="0">
                                    <a:solidFill>
                                      <a:schemeClr val="tx2"/>
                                    </a:solidFill>
                                    <a:latin typeface="Cambria Math" panose="02040503050406030204" pitchFamily="18" charset="0"/>
                                  </a:rPr>
                                  <m:t>𝑥</m:t>
                                </m:r>
                                <m:r>
                                  <a:rPr lang="en-US" sz="2600" b="0" i="1" dirty="0" smtClean="0">
                                    <a:solidFill>
                                      <a:schemeClr val="tx2"/>
                                    </a:solidFill>
                                    <a:latin typeface="Cambria Math" panose="02040503050406030204" pitchFamily="18" charset="0"/>
                                  </a:rPr>
                                  <m:t>−20</m:t>
                                </m:r>
                              </m:oMath>
                            </m:oMathPara>
                          </a14:m>
                          <a:endParaRPr lang="en-US" sz="2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16865145"/>
                      </a:ext>
                    </a:extLst>
                  </a:tr>
                  <a:tr h="579120">
                    <a:tc>
                      <a:txBody>
                        <a:bodyPr/>
                        <a:lstStyle/>
                        <a:p>
                          <a:pPr marL="0" indent="0" algn="r">
                            <a:tabLst/>
                          </a:pPr>
                          <a14:m>
                            <m:oMath xmlns:m="http://schemas.openxmlformats.org/officeDocument/2006/math">
                              <m:r>
                                <a:rPr lang="en-US" sz="2600" b="0" i="1" dirty="0" smtClean="0">
                                  <a:solidFill>
                                    <a:schemeClr val="tx2"/>
                                  </a:solidFill>
                                  <a:latin typeface="Cambria Math" panose="02040503050406030204" pitchFamily="18" charset="0"/>
                                </a:rPr>
                                <m:t>0</m:t>
                              </m:r>
                            </m:oMath>
                          </a14:m>
                          <a:r>
                            <a:rPr lang="en-US" sz="260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pPr>
                          <a14:m>
                            <m:oMathPara xmlns:m="http://schemas.openxmlformats.org/officeDocument/2006/math">
                              <m:oMathParaPr>
                                <m:jc m:val="left"/>
                              </m:oMathParaPr>
                              <m:oMath xmlns:m="http://schemas.openxmlformats.org/officeDocument/2006/math">
                                <m:r>
                                  <a:rPr lang="en-US" sz="2600" b="0" i="1" dirty="0" smtClean="0">
                                    <a:solidFill>
                                      <a:schemeClr val="tx2"/>
                                    </a:solidFill>
                                    <a:latin typeface="Cambria Math" panose="02040503050406030204" pitchFamily="18" charset="0"/>
                                  </a:rPr>
                                  <m:t>=(</m:t>
                                </m:r>
                                <m:r>
                                  <a:rPr lang="en-US" sz="2600" b="0" i="1" dirty="0" smtClean="0">
                                    <a:solidFill>
                                      <a:schemeClr val="tx2"/>
                                    </a:solidFill>
                                    <a:latin typeface="Cambria Math" panose="02040503050406030204" pitchFamily="18" charset="0"/>
                                  </a:rPr>
                                  <m:t>𝑥</m:t>
                                </m:r>
                                <m:r>
                                  <a:rPr lang="en-US" sz="2600" b="0" i="1" dirty="0" smtClean="0">
                                    <a:solidFill>
                                      <a:schemeClr val="tx2"/>
                                    </a:solidFill>
                                    <a:latin typeface="Cambria Math" panose="02040503050406030204" pitchFamily="18" charset="0"/>
                                  </a:rPr>
                                  <m:t>−10)(</m:t>
                                </m:r>
                                <m:r>
                                  <a:rPr lang="en-US" sz="2600" b="0" i="1" dirty="0" smtClean="0">
                                    <a:solidFill>
                                      <a:schemeClr val="tx2"/>
                                    </a:solidFill>
                                    <a:latin typeface="Cambria Math" panose="02040503050406030204" pitchFamily="18" charset="0"/>
                                  </a:rPr>
                                  <m:t>𝑥</m:t>
                                </m:r>
                                <m:r>
                                  <a:rPr lang="en-US" sz="2600" b="0" i="1" dirty="0" smtClean="0">
                                    <a:solidFill>
                                      <a:schemeClr val="tx2"/>
                                    </a:solidFill>
                                    <a:latin typeface="Cambria Math" panose="02040503050406030204" pitchFamily="18" charset="0"/>
                                  </a:rPr>
                                  <m:t>+2)</m:t>
                                </m:r>
                              </m:oMath>
                            </m:oMathPara>
                          </a14:m>
                          <a:endParaRPr lang="en-US" sz="2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600" b="0" i="0" u="none" strike="noStrike" kern="1200" baseline="0">
                              <a:solidFill>
                                <a:srgbClr val="0070C0"/>
                              </a:solidFill>
                              <a:latin typeface="+mn-lt"/>
                              <a:ea typeface="+mn-ea"/>
                              <a:cs typeface="+mn-cs"/>
                            </a:rPr>
                            <a:t>Factor.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07308798"/>
                      </a:ext>
                    </a:extLst>
                  </a:tr>
                  <a:tr h="5791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dirty="0" smtClean="0">
                                  <a:solidFill>
                                    <a:schemeClr val="tx2"/>
                                  </a:solidFill>
                                  <a:latin typeface="Cambria Math" panose="02040503050406030204" pitchFamily="18" charset="0"/>
                                </a:rPr>
                                <m:t>𝑥</m:t>
                              </m:r>
                            </m:oMath>
                          </a14:m>
                          <a:r>
                            <a:rPr lang="en-US" sz="2600" i="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dirty="0" smtClean="0">
                                  <a:solidFill>
                                    <a:schemeClr val="tx2"/>
                                  </a:solidFill>
                                  <a:latin typeface="Cambria Math" panose="02040503050406030204" pitchFamily="18" charset="0"/>
                                </a:rPr>
                                <m:t>=10</m:t>
                              </m:r>
                            </m:oMath>
                          </a14:m>
                          <a:r>
                            <a:rPr lang="en-US" sz="2600" b="0" i="0">
                              <a:solidFill>
                                <a:schemeClr val="tx2"/>
                              </a:solidFill>
                              <a:latin typeface="+mj-lt"/>
                            </a:rPr>
                            <a:t> or </a:t>
                          </a:r>
                          <a14:m>
                            <m:oMath xmlns:m="http://schemas.openxmlformats.org/officeDocument/2006/math">
                              <m:r>
                                <a:rPr lang="en-US" sz="2600" b="0" i="0" dirty="0" smtClean="0">
                                  <a:solidFill>
                                    <a:schemeClr val="tx2"/>
                                  </a:solidFill>
                                  <a:latin typeface="Cambria Math" panose="02040503050406030204" pitchFamily="18" charset="0"/>
                                </a:rPr>
                                <m:t>−2</m:t>
                              </m:r>
                            </m:oMath>
                          </a14:m>
                          <a:endParaRPr lang="en-US" sz="2600" i="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Zero Product Property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08101095"/>
                      </a:ext>
                    </a:extLst>
                  </a:tr>
                </a:tbl>
              </a:graphicData>
            </a:graphic>
          </p:graphicFrame>
        </mc:Choice>
        <mc:Fallback xmlns="">
          <p:graphicFrame>
            <p:nvGraphicFramePr>
              <p:cNvPr id="3" name="Table 3">
                <a:extLst>
                  <a:ext uri="{FF2B5EF4-FFF2-40B4-BE49-F238E27FC236}">
                    <a16:creationId xmlns:a16="http://schemas.microsoft.com/office/drawing/2014/main" id="{19F08C3A-721F-456D-92F8-8C0BD3E2D6B3}"/>
                  </a:ext>
                </a:extLst>
              </p:cNvPr>
              <p:cNvGraphicFramePr>
                <a:graphicFrameLocks noGrp="1"/>
              </p:cNvGraphicFramePr>
              <p:nvPr>
                <p:extLst>
                  <p:ext uri="{D42A27DB-BD31-4B8C-83A1-F6EECF244321}">
                    <p14:modId xmlns:p14="http://schemas.microsoft.com/office/powerpoint/2010/main" val="1297910382"/>
                  </p:ext>
                </p:extLst>
              </p:nvPr>
            </p:nvGraphicFramePr>
            <p:xfrm>
              <a:off x="438150" y="1682037"/>
              <a:ext cx="9326880" cy="347472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4257059745"/>
                        </a:ext>
                      </a:extLst>
                    </a:gridCol>
                    <a:gridCol w="3017520">
                      <a:extLst>
                        <a:ext uri="{9D8B030D-6E8A-4147-A177-3AD203B41FA5}">
                          <a16:colId xmlns:a16="http://schemas.microsoft.com/office/drawing/2014/main" val="1622869940"/>
                        </a:ext>
                      </a:extLst>
                    </a:gridCol>
                    <a:gridCol w="3749040">
                      <a:extLst>
                        <a:ext uri="{9D8B030D-6E8A-4147-A177-3AD203B41FA5}">
                          <a16:colId xmlns:a16="http://schemas.microsoft.com/office/drawing/2014/main" val="3231100117"/>
                        </a:ext>
                      </a:extLst>
                    </a:gridCol>
                  </a:tblGrid>
                  <a:tr h="57912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8421" r="-264524" b="-5115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4677" t="-8421" r="-123992" b="-51157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Theorem 10.18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6091700"/>
                      </a:ext>
                    </a:extLst>
                  </a:tr>
                  <a:tr h="57912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08421" r="-264524" b="-4115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4677" t="-108421" r="-123992" b="-41157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Substitute.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64722872"/>
                      </a:ext>
                    </a:extLst>
                  </a:tr>
                  <a:tr h="57912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206250" r="-264524" b="-30729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4677" t="-206250" r="-123992" b="-30729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Multiply.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43827678"/>
                      </a:ext>
                    </a:extLst>
                  </a:tr>
                  <a:tr h="57912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309474" r="-264524" b="-21052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4677" t="-309474" r="-123992" b="-21052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16865145"/>
                      </a:ext>
                    </a:extLst>
                  </a:tr>
                  <a:tr h="57912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409474" r="-264524" b="-11052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4677" t="-409474" r="-123992" b="-110526"/>
                          </a:stretch>
                        </a:blipFill>
                      </a:tcPr>
                    </a:tc>
                    <a:tc>
                      <a:txBody>
                        <a:bodyPr/>
                        <a:lstStyle/>
                        <a:p>
                          <a:r>
                            <a:rPr lang="en-US" sz="2600" b="0" i="0" u="none" strike="noStrike" kern="1200" baseline="0">
                              <a:solidFill>
                                <a:srgbClr val="0070C0"/>
                              </a:solidFill>
                              <a:latin typeface="+mn-lt"/>
                              <a:ea typeface="+mn-ea"/>
                              <a:cs typeface="+mn-cs"/>
                            </a:rPr>
                            <a:t>Factor.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07308798"/>
                      </a:ext>
                    </a:extLst>
                  </a:tr>
                  <a:tr h="57912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509474" r="-264524" b="-1052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4677" t="-509474" r="-123992" b="-1052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a:solidFill>
                                <a:srgbClr val="0070C0"/>
                              </a:solidFill>
                              <a:latin typeface="+mn-lt"/>
                              <a:ea typeface="+mn-ea"/>
                              <a:cs typeface="+mn-cs"/>
                            </a:rPr>
                            <a:t>Zero Product Property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08101095"/>
                      </a:ext>
                    </a:extLst>
                  </a:tr>
                </a:tbl>
              </a:graphicData>
            </a:graphic>
          </p:graphicFrame>
        </mc:Fallback>
      </mc:AlternateContent>
      <p:sp>
        <p:nvSpPr>
          <p:cNvPr id="7" name="TextBox 6">
            <a:extLst>
              <a:ext uri="{FF2B5EF4-FFF2-40B4-BE49-F238E27FC236}">
                <a16:creationId xmlns:a16="http://schemas.microsoft.com/office/drawing/2014/main" id="{9B337760-BCB8-47A6-8C57-EB53C0CD55F4}"/>
              </a:ext>
            </a:extLst>
          </p:cNvPr>
          <p:cNvSpPr txBox="1"/>
          <p:nvPr/>
        </p:nvSpPr>
        <p:spPr>
          <a:xfrm>
            <a:off x="533400" y="5314315"/>
            <a:ext cx="10401300" cy="523220"/>
          </a:xfrm>
          <a:prstGeom prst="rect">
            <a:avLst/>
          </a:prstGeom>
          <a:noFill/>
        </p:spPr>
        <p:txBody>
          <a:bodyPr wrap="square" rtlCol="0">
            <a:spAutoFit/>
          </a:bodyPr>
          <a:lstStyle/>
          <a:p>
            <a:r>
              <a:rPr lang="en-IN" sz="2800">
                <a:solidFill>
                  <a:schemeClr val="tx2"/>
                </a:solidFill>
              </a:rPr>
              <a:t>The length of a segment must be positive, so </a:t>
            </a:r>
            <a:r>
              <a:rPr lang="en-IN" sz="2800" i="1">
                <a:solidFill>
                  <a:schemeClr val="tx2"/>
                </a:solidFill>
              </a:rPr>
              <a:t>AB </a:t>
            </a:r>
            <a:r>
              <a:rPr lang="en-IN" sz="2800">
                <a:solidFill>
                  <a:schemeClr val="tx2"/>
                </a:solidFill>
              </a:rPr>
              <a:t>= 10 + 2 or 12.</a:t>
            </a:r>
          </a:p>
        </p:txBody>
      </p:sp>
      <p:pic>
        <p:nvPicPr>
          <p:cNvPr id="5" name="Picture 4" descr="A picture containing night sky&#10;&#10;Description automatically generated">
            <a:extLst>
              <a:ext uri="{FF2B5EF4-FFF2-40B4-BE49-F238E27FC236}">
                <a16:creationId xmlns:a16="http://schemas.microsoft.com/office/drawing/2014/main" id="{4E28F4D2-BEA0-4732-97E4-5491E37C6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462" y="2230677"/>
            <a:ext cx="3890356" cy="2377440"/>
          </a:xfrm>
          <a:prstGeom prst="rect">
            <a:avLst/>
          </a:prstGeom>
        </p:spPr>
      </p:pic>
    </p:spTree>
    <p:extLst>
      <p:ext uri="{BB962C8B-B14F-4D97-AF65-F5344CB8AC3E}">
        <p14:creationId xmlns:p14="http://schemas.microsoft.com/office/powerpoint/2010/main" val="273609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264140" cy="47663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MA.912.GR.6.1 </a:t>
            </a:r>
          </a:p>
          <a:p>
            <a:r>
              <a:rPr lang="en-IN" sz="2800"/>
              <a:t>Solve mathematical and real-world problems involving the length of a secant, tangent, segment or chord in a given circle.</a:t>
            </a:r>
          </a:p>
          <a:p>
            <a:r>
              <a:rPr lang="en-IN" sz="2800" b="1">
                <a:solidFill>
                  <a:schemeClr val="tx1"/>
                </a:solidFill>
              </a:rPr>
              <a:t>MA.912.GR.6.2 </a:t>
            </a:r>
          </a:p>
          <a:p>
            <a:r>
              <a:rPr lang="en-IN" sz="2800"/>
              <a:t>Solve mathematical and real-world problems involving the measures of arcs and related angles.</a:t>
            </a:r>
          </a:p>
        </p:txBody>
      </p:sp>
    </p:spTree>
    <p:extLst>
      <p:ext uri="{BB962C8B-B14F-4D97-AF65-F5344CB8AC3E}">
        <p14:creationId xmlns:p14="http://schemas.microsoft.com/office/powerpoint/2010/main" val="231761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5</a:t>
            </a:r>
          </a:p>
          <a:p>
            <a:r>
              <a:rPr lang="en-IN" sz="2800" b="0">
                <a:solidFill>
                  <a:schemeClr val="tx1"/>
                </a:solidFill>
              </a:rPr>
              <a:t>Use the Intersection of Two Secants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7879080" cy="22130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t>Why is only one solution for </a:t>
            </a:r>
            <a:r>
              <a:rPr lang="en-IN" sz="2800" i="1"/>
              <a:t>x </a:t>
            </a:r>
            <a:r>
              <a:rPr lang="en-IN" sz="2800"/>
              <a:t>used?</a:t>
            </a:r>
          </a:p>
        </p:txBody>
      </p:sp>
    </p:spTree>
    <p:extLst>
      <p:ext uri="{BB962C8B-B14F-4D97-AF65-F5344CB8AC3E}">
        <p14:creationId xmlns:p14="http://schemas.microsoft.com/office/powerpoint/2010/main" val="1682319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6</a:t>
            </a:r>
          </a:p>
          <a:p>
            <a:r>
              <a:rPr lang="en-IN" sz="2800" b="0">
                <a:solidFill>
                  <a:schemeClr val="tx1"/>
                </a:solidFill>
              </a:rPr>
              <a:t>Use the Intersection of a Secant and a Tangent</a:t>
            </a:r>
            <a:endParaRPr lang="en-US" sz="2800" b="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6720840" cy="993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bar>
                      <m:barPr>
                        <m:pos m:val="top"/>
                        <m:ctrlPr>
                          <a:rPr lang="en-US" sz="2800" b="1" i="1" dirty="0" smtClean="0">
                            <a:solidFill>
                              <a:schemeClr val="tx1"/>
                            </a:solidFill>
                            <a:latin typeface="Cambria Math" panose="02040503050406030204" pitchFamily="18" charset="0"/>
                          </a:rPr>
                        </m:ctrlPr>
                      </m:barPr>
                      <m:e>
                        <m:r>
                          <a:rPr lang="en-US" sz="2800" b="1" i="1" dirty="0" smtClean="0">
                            <a:solidFill>
                              <a:schemeClr val="tx1"/>
                            </a:solidFill>
                            <a:latin typeface="Cambria Math" panose="02040503050406030204" pitchFamily="18" charset="0"/>
                          </a:rPr>
                          <m:t>𝑱𝑲</m:t>
                        </m:r>
                      </m:e>
                    </m:bar>
                  </m:oMath>
                </a14:m>
                <a:r>
                  <a:rPr lang="en-IN" sz="2800" b="1" i="1">
                    <a:solidFill>
                      <a:schemeClr val="tx1"/>
                    </a:solidFill>
                  </a:rPr>
                  <a:t> </a:t>
                </a:r>
                <a:r>
                  <a:rPr lang="en-IN" sz="2800" b="1">
                    <a:solidFill>
                      <a:schemeClr val="tx1"/>
                    </a:solidFill>
                  </a:rPr>
                  <a:t>is tangent to the circle. Find </a:t>
                </a:r>
                <a:r>
                  <a:rPr lang="en-IN" sz="2800" b="1" i="1">
                    <a:solidFill>
                      <a:schemeClr val="tx1"/>
                    </a:solidFill>
                  </a:rPr>
                  <a:t>JL</a:t>
                </a:r>
                <a:r>
                  <a:rPr lang="en-IN" sz="2800" b="1">
                    <a:solidFill>
                      <a:schemeClr val="tx1"/>
                    </a:solidFill>
                  </a:rPr>
                  <a:t>. Round to the nearest tenth.</a:t>
                </a:r>
                <a:endParaRPr lang="en-IN" sz="2800">
                  <a:solidFill>
                    <a:schemeClr val="tx1"/>
                  </a:solidFill>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0" y="1551279"/>
                <a:ext cx="6720840" cy="993801"/>
              </a:xfrm>
              <a:prstGeom prst="rect">
                <a:avLst/>
              </a:prstGeom>
              <a:blipFill>
                <a:blip r:embed="rId3"/>
                <a:stretch>
                  <a:fillRect l="-1813" t="-1220" b="-16463"/>
                </a:stretch>
              </a:blipFill>
            </p:spPr>
            <p:txBody>
              <a:bodyPr/>
              <a:lstStyle/>
              <a:p>
                <a:r>
                  <a:rPr lang="en-US">
                    <a:noFill/>
                  </a:rPr>
                  <a:t> </a:t>
                </a:r>
              </a:p>
            </p:txBody>
          </p:sp>
        </mc:Fallback>
      </mc:AlternateContent>
      <p:pic>
        <p:nvPicPr>
          <p:cNvPr id="4" name="Picture 3" descr="A picture containing shape&#10;&#10;Description automatically generated">
            <a:extLst>
              <a:ext uri="{FF2B5EF4-FFF2-40B4-BE49-F238E27FC236}">
                <a16:creationId xmlns:a16="http://schemas.microsoft.com/office/drawing/2014/main" id="{BC94884C-1D69-4402-A10A-36B0A69C5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336" y="1752601"/>
            <a:ext cx="3913792" cy="2560320"/>
          </a:xfrm>
          <a:prstGeom prst="rect">
            <a:avLst/>
          </a:prstGeom>
        </p:spPr>
      </p:pic>
    </p:spTree>
    <p:extLst>
      <p:ext uri="{BB962C8B-B14F-4D97-AF65-F5344CB8AC3E}">
        <p14:creationId xmlns:p14="http://schemas.microsoft.com/office/powerpoint/2010/main" val="455066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6</a:t>
            </a:r>
          </a:p>
          <a:p>
            <a:r>
              <a:rPr lang="en-IN" sz="2800" b="0">
                <a:solidFill>
                  <a:schemeClr val="tx1"/>
                </a:solidFill>
              </a:rPr>
              <a:t>Use the Intersection of a Secant and a Tangent</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DD4EFB8-0710-42AF-8AA5-19E2AB1B23F5}"/>
                  </a:ext>
                </a:extLst>
              </p:cNvPr>
              <p:cNvGraphicFramePr>
                <a:graphicFrameLocks noGrp="1"/>
              </p:cNvGraphicFramePr>
              <p:nvPr>
                <p:extLst>
                  <p:ext uri="{D42A27DB-BD31-4B8C-83A1-F6EECF244321}">
                    <p14:modId xmlns:p14="http://schemas.microsoft.com/office/powerpoint/2010/main" val="98197805"/>
                  </p:ext>
                </p:extLst>
              </p:nvPr>
            </p:nvGraphicFramePr>
            <p:xfrm>
              <a:off x="862997" y="4225212"/>
              <a:ext cx="8968740" cy="2072640"/>
            </p:xfrm>
            <a:graphic>
              <a:graphicData uri="http://schemas.openxmlformats.org/drawingml/2006/table">
                <a:tbl>
                  <a:tblPr firstRow="1" bandRow="1">
                    <a:tableStyleId>{5C22544A-7EE6-4342-B048-85BDC9FD1C3A}</a:tableStyleId>
                  </a:tblPr>
                  <a:tblGrid>
                    <a:gridCol w="3665220">
                      <a:extLst>
                        <a:ext uri="{9D8B030D-6E8A-4147-A177-3AD203B41FA5}">
                          <a16:colId xmlns:a16="http://schemas.microsoft.com/office/drawing/2014/main" val="4257059745"/>
                        </a:ext>
                      </a:extLst>
                    </a:gridCol>
                    <a:gridCol w="5303520">
                      <a:extLst>
                        <a:ext uri="{9D8B030D-6E8A-4147-A177-3AD203B41FA5}">
                          <a16:colId xmlns:a16="http://schemas.microsoft.com/office/drawing/2014/main" val="3231100117"/>
                        </a:ext>
                      </a:extLst>
                    </a:gridCol>
                  </a:tblGrid>
                  <a:tr h="370840">
                    <a:tc>
                      <a:txBody>
                        <a:bodyPr/>
                        <a:lstStyle/>
                        <a:p>
                          <a:pPr marL="0" indent="0">
                            <a:tabLst>
                              <a:tab pos="314325" algn="l"/>
                            </a:tabLst>
                          </a:pPr>
                          <a14:m>
                            <m:oMath xmlns:m="http://schemas.openxmlformats.org/officeDocument/2006/math">
                              <m:sSup>
                                <m:sSupPr>
                                  <m:ctrlPr>
                                    <a:rPr lang="en-US" sz="2800" b="0" i="1" dirty="0" smtClean="0">
                                      <a:solidFill>
                                        <a:schemeClr val="tx2"/>
                                      </a:solidFill>
                                      <a:latin typeface="Cambria Math" panose="02040503050406030204" pitchFamily="18" charset="0"/>
                                    </a:rPr>
                                  </m:ctrlPr>
                                </m:sSupPr>
                                <m:e>
                                  <m:r>
                                    <a:rPr lang="en-US" sz="2800" b="0" i="1" dirty="0" smtClean="0">
                                      <a:solidFill>
                                        <a:srgbClr val="00A6B9"/>
                                      </a:solidFill>
                                      <a:latin typeface="Cambria Math" panose="02040503050406030204" pitchFamily="18" charset="0"/>
                                    </a:rPr>
                                    <m:t>𝐽𝐾</m:t>
                                  </m:r>
                                </m:e>
                                <m:sup>
                                  <m:r>
                                    <a:rPr lang="en-US" sz="2800" b="0" i="1" dirty="0" smtClean="0">
                                      <a:solidFill>
                                        <a:schemeClr val="tx2"/>
                                      </a:solidFill>
                                      <a:latin typeface="Cambria Math" panose="02040503050406030204" pitchFamily="18" charset="0"/>
                                    </a:rPr>
                                    <m:t>2</m:t>
                                  </m:r>
                                </m:sup>
                              </m:sSup>
                              <m:r>
                                <a:rPr lang="en-US" sz="2800" b="0" i="1" dirty="0" smtClean="0">
                                  <a:solidFill>
                                    <a:schemeClr val="tx2"/>
                                  </a:solidFill>
                                  <a:latin typeface="Cambria Math" panose="02040503050406030204" pitchFamily="18" charset="0"/>
                                </a:rPr>
                                <m:t>=</m:t>
                              </m:r>
                              <m:r>
                                <a:rPr lang="en-US" sz="2800" b="0" i="1" dirty="0" smtClean="0">
                                  <a:solidFill>
                                    <a:srgbClr val="822658"/>
                                  </a:solidFill>
                                  <a:latin typeface="Cambria Math" panose="02040503050406030204" pitchFamily="18" charset="0"/>
                                </a:rPr>
                                <m:t>𝐽𝑀</m:t>
                              </m:r>
                              <m:r>
                                <m:rPr>
                                  <m:nor/>
                                </m:rPr>
                                <a:rPr lang="en-US" sz="2800" b="0" i="0" dirty="0" smtClean="0">
                                  <a:solidFill>
                                    <a:schemeClr val="tx2"/>
                                  </a:solidFill>
                                  <a:latin typeface="Cambria Math" panose="02040503050406030204" pitchFamily="18" charset="0"/>
                                </a:rPr>
                                <m:t> </m:t>
                              </m:r>
                              <m:r>
                                <m:rPr>
                                  <m:nor/>
                                </m:rPr>
                                <a:rPr lang="en-US" sz="2800" b="0" i="0" u="none" strike="noStrike" kern="1200" baseline="0" smtClean="0">
                                  <a:solidFill>
                                    <a:schemeClr val="tx2"/>
                                  </a:solidFill>
                                  <a:latin typeface="+mn-lt"/>
                                  <a:ea typeface="+mn-ea"/>
                                  <a:cs typeface="+mn-cs"/>
                                </a:rPr>
                                <m:t>⋅ </m:t>
                              </m:r>
                              <m:r>
                                <a:rPr lang="en-US" sz="2800" b="0" i="1" dirty="0" smtClean="0">
                                  <a:solidFill>
                                    <a:schemeClr val="tx2"/>
                                  </a:solidFill>
                                  <a:latin typeface="Cambria Math" panose="02040503050406030204" pitchFamily="18" charset="0"/>
                                </a:rPr>
                                <m:t>𝐽𝐿</m:t>
                              </m:r>
                            </m:oMath>
                          </a14:m>
                          <a:r>
                            <a:rPr lang="en-US" sz="2800"/>
                            <a:t> </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10.19</a:t>
                          </a:r>
                        </a:p>
                      </a:txBody>
                      <a:tcPr anchor="ctr">
                        <a:solidFill>
                          <a:schemeClr val="bg1"/>
                        </a:solidFill>
                      </a:tcPr>
                    </a:tc>
                    <a:extLst>
                      <a:ext uri="{0D108BD9-81ED-4DB2-BD59-A6C34878D82A}">
                        <a16:rowId xmlns:a16="http://schemas.microsoft.com/office/drawing/2014/main" val="306091700"/>
                      </a:ext>
                    </a:extLst>
                  </a:tr>
                  <a:tr h="370840">
                    <a:tc>
                      <a:txBody>
                        <a:bodyPr/>
                        <a:lstStyle/>
                        <a:p>
                          <a:pPr marL="0" indent="182563"/>
                          <a14:m>
                            <m:oMath xmlns:m="http://schemas.openxmlformats.org/officeDocument/2006/math">
                              <m:sSup>
                                <m:sSupPr>
                                  <m:ctrlPr>
                                    <a:rPr lang="en-US" sz="2800" b="0" i="1" dirty="0" smtClean="0">
                                      <a:solidFill>
                                        <a:schemeClr val="tx2"/>
                                      </a:solidFill>
                                      <a:latin typeface="Cambria Math" panose="02040503050406030204" pitchFamily="18" charset="0"/>
                                    </a:rPr>
                                  </m:ctrlPr>
                                </m:sSupPr>
                                <m:e>
                                  <m:r>
                                    <a:rPr lang="en-US" sz="2800" b="0" i="1" dirty="0" smtClean="0">
                                      <a:solidFill>
                                        <a:srgbClr val="00A6B9"/>
                                      </a:solidFill>
                                      <a:latin typeface="Cambria Math" panose="02040503050406030204" pitchFamily="18" charset="0"/>
                                    </a:rPr>
                                    <m:t>8</m:t>
                                  </m:r>
                                </m:e>
                                <m:sup>
                                  <m:r>
                                    <a:rPr lang="en-US" sz="2800" b="0" i="1" dirty="0" smtClean="0">
                                      <a:solidFill>
                                        <a:schemeClr val="tx2"/>
                                      </a:solidFill>
                                      <a:latin typeface="Cambria Math" panose="02040503050406030204" pitchFamily="18" charset="0"/>
                                    </a:rPr>
                                    <m:t>2</m:t>
                                  </m:r>
                                </m:sup>
                              </m:sSup>
                              <m:r>
                                <a:rPr lang="en-US" sz="2800" b="0" i="1" dirty="0" smtClean="0">
                                  <a:solidFill>
                                    <a:schemeClr val="tx2"/>
                                  </a:solidFill>
                                  <a:latin typeface="Cambria Math" panose="02040503050406030204" pitchFamily="18" charset="0"/>
                                </a:rPr>
                                <m:t>=</m:t>
                              </m:r>
                              <m:r>
                                <a:rPr lang="en-US" sz="2800" b="0" i="1" dirty="0" smtClean="0">
                                  <a:solidFill>
                                    <a:srgbClr val="822658"/>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+10)</m:t>
                              </m:r>
                            </m:oMath>
                          </a14:m>
                          <a:r>
                            <a:rPr lang="en-US" sz="2800"/>
                            <a:t> </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Substitute.</a:t>
                          </a:r>
                        </a:p>
                      </a:txBody>
                      <a:tcPr anchor="ctr">
                        <a:solidFill>
                          <a:schemeClr val="bg1"/>
                        </a:solidFill>
                      </a:tcPr>
                    </a:tc>
                    <a:extLst>
                      <a:ext uri="{0D108BD9-81ED-4DB2-BD59-A6C34878D82A}">
                        <a16:rowId xmlns:a16="http://schemas.microsoft.com/office/drawing/2014/main" val="2164722872"/>
                      </a:ext>
                    </a:extLst>
                  </a:tr>
                  <a:tr h="370840">
                    <a:tc>
                      <a:txBody>
                        <a:bodyPr/>
                        <a:lstStyle/>
                        <a:p>
                          <a:pPr marL="0" indent="182563"/>
                          <a14:m>
                            <m:oMath xmlns:m="http://schemas.openxmlformats.org/officeDocument/2006/math">
                              <m:r>
                                <a:rPr lang="en-US" sz="2800" b="0" i="1" dirty="0" smtClean="0">
                                  <a:solidFill>
                                    <a:schemeClr val="tx2"/>
                                  </a:solidFill>
                                  <a:latin typeface="Cambria Math" panose="02040503050406030204" pitchFamily="18" charset="0"/>
                                </a:rPr>
                                <m:t>64=</m:t>
                              </m:r>
                              <m:sSup>
                                <m:sSupPr>
                                  <m:ctrlPr>
                                    <a:rPr lang="en-US" sz="2800" b="0" i="1" dirty="0" smtClean="0">
                                      <a:solidFill>
                                        <a:schemeClr val="tx2"/>
                                      </a:solidFill>
                                      <a:latin typeface="Cambria Math" panose="02040503050406030204" pitchFamily="18" charset="0"/>
                                    </a:rPr>
                                  </m:ctrlPr>
                                </m:sSupPr>
                                <m:e>
                                  <m:r>
                                    <a:rPr lang="en-US" sz="2800" b="0" i="1" dirty="0" smtClean="0">
                                      <a:solidFill>
                                        <a:schemeClr val="tx2"/>
                                      </a:solidFill>
                                      <a:latin typeface="Cambria Math" panose="02040503050406030204" pitchFamily="18" charset="0"/>
                                    </a:rPr>
                                    <m:t>𝑥</m:t>
                                  </m:r>
                                </m:e>
                                <m:sup>
                                  <m:r>
                                    <a:rPr lang="en-US" sz="2800" b="0" i="1" dirty="0" smtClean="0">
                                      <a:solidFill>
                                        <a:schemeClr val="tx2"/>
                                      </a:solidFill>
                                      <a:latin typeface="Cambria Math" panose="02040503050406030204" pitchFamily="18" charset="0"/>
                                    </a:rPr>
                                    <m:t>2</m:t>
                                  </m:r>
                                </m:sup>
                              </m:sSup>
                              <m:r>
                                <a:rPr lang="en-US" sz="2800" b="0" i="1" dirty="0" smtClean="0">
                                  <a:solidFill>
                                    <a:schemeClr val="tx2"/>
                                  </a:solidFill>
                                  <a:latin typeface="Cambria Math" panose="02040503050406030204" pitchFamily="18" charset="0"/>
                                </a:rPr>
                                <m:t>+10</m:t>
                              </m:r>
                              <m:r>
                                <a:rPr lang="en-US" sz="2800" b="0" i="1" dirty="0" smtClean="0">
                                  <a:solidFill>
                                    <a:schemeClr val="tx2"/>
                                  </a:solidFill>
                                  <a:latin typeface="Cambria Math" panose="02040503050406030204" pitchFamily="18" charset="0"/>
                                </a:rPr>
                                <m:t>𝑥</m:t>
                              </m:r>
                            </m:oMath>
                          </a14:m>
                          <a:r>
                            <a:rPr lang="en-US" sz="2800"/>
                            <a:t> </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Multiply.</a:t>
                          </a:r>
                        </a:p>
                      </a:txBody>
                      <a:tcPr anchor="ctr">
                        <a:solidFill>
                          <a:schemeClr val="bg1"/>
                        </a:solidFill>
                      </a:tcPr>
                    </a:tc>
                    <a:extLst>
                      <a:ext uri="{0D108BD9-81ED-4DB2-BD59-A6C34878D82A}">
                        <a16:rowId xmlns:a16="http://schemas.microsoft.com/office/drawing/2014/main" val="943827678"/>
                      </a:ext>
                    </a:extLst>
                  </a:tr>
                  <a:tr h="370840">
                    <a:tc>
                      <a:txBody>
                        <a:bodyPr/>
                        <a:lstStyle/>
                        <a:p>
                          <a:pPr marL="0" indent="365125">
                            <a:tabLst/>
                          </a:pPr>
                          <a14:m>
                            <m:oMath xmlns:m="http://schemas.openxmlformats.org/officeDocument/2006/math">
                              <m:r>
                                <a:rPr lang="en-US" sz="2800" b="0" i="1" dirty="0" smtClean="0">
                                  <a:solidFill>
                                    <a:schemeClr val="tx2"/>
                                  </a:solidFill>
                                  <a:latin typeface="Cambria Math" panose="02040503050406030204" pitchFamily="18" charset="0"/>
                                </a:rPr>
                                <m:t>0=</m:t>
                              </m:r>
                              <m:sSup>
                                <m:sSupPr>
                                  <m:ctrlPr>
                                    <a:rPr lang="en-US" sz="2800" b="0" i="1" dirty="0" smtClean="0">
                                      <a:solidFill>
                                        <a:schemeClr val="tx2"/>
                                      </a:solidFill>
                                      <a:latin typeface="Cambria Math" panose="02040503050406030204" pitchFamily="18" charset="0"/>
                                    </a:rPr>
                                  </m:ctrlPr>
                                </m:sSupPr>
                                <m:e>
                                  <m:r>
                                    <a:rPr lang="en-US" sz="2800" b="0" i="1" dirty="0" smtClean="0">
                                      <a:solidFill>
                                        <a:schemeClr val="tx2"/>
                                      </a:solidFill>
                                      <a:latin typeface="Cambria Math" panose="02040503050406030204" pitchFamily="18" charset="0"/>
                                    </a:rPr>
                                    <m:t>𝑥</m:t>
                                  </m:r>
                                </m:e>
                                <m:sup>
                                  <m:r>
                                    <a:rPr lang="en-US" sz="2800" b="0" i="1" dirty="0" smtClean="0">
                                      <a:solidFill>
                                        <a:schemeClr val="tx2"/>
                                      </a:solidFill>
                                      <a:latin typeface="Cambria Math" panose="02040503050406030204" pitchFamily="18" charset="0"/>
                                    </a:rPr>
                                    <m:t>2</m:t>
                                  </m:r>
                                </m:sup>
                              </m:sSup>
                              <m:r>
                                <a:rPr lang="en-US" sz="2800" b="0" i="1" dirty="0" smtClean="0">
                                  <a:solidFill>
                                    <a:schemeClr val="tx2"/>
                                  </a:solidFill>
                                  <a:latin typeface="Cambria Math" panose="02040503050406030204" pitchFamily="18" charset="0"/>
                                </a:rPr>
                                <m:t>+10</m:t>
                              </m:r>
                              <m:r>
                                <a:rPr lang="en-US" sz="2800" b="0" i="1" dirty="0" smtClean="0">
                                  <a:solidFill>
                                    <a:schemeClr val="tx2"/>
                                  </a:solidFill>
                                  <a:latin typeface="Cambria Math" panose="02040503050406030204" pitchFamily="18" charset="0"/>
                                </a:rPr>
                                <m:t>𝑥</m:t>
                              </m:r>
                              <m:r>
                                <a:rPr lang="en-US" sz="2800" b="0" i="1" dirty="0" smtClean="0">
                                  <a:solidFill>
                                    <a:schemeClr val="tx2"/>
                                  </a:solidFill>
                                  <a:latin typeface="Cambria Math" panose="02040503050406030204" pitchFamily="18" charset="0"/>
                                </a:rPr>
                                <m:t>−64</m:t>
                              </m:r>
                            </m:oMath>
                          </a14:m>
                          <a:r>
                            <a:rPr lang="en-US" sz="2800"/>
                            <a:t> </a:t>
                          </a:r>
                        </a:p>
                      </a:txBody>
                      <a:tcPr anchor="ctr">
                        <a:solidFill>
                          <a:schemeClr val="bg1"/>
                        </a:solidFill>
                      </a:tcPr>
                    </a:tc>
                    <a:tc>
                      <a:txBody>
                        <a:bodyPr/>
                        <a:lstStyle/>
                        <a:p>
                          <a:r>
                            <a:rPr lang="en-US" sz="2800" b="0" i="0" u="none" strike="noStrike" kern="1200" baseline="0">
                              <a:solidFill>
                                <a:srgbClr val="0070C0"/>
                              </a:solidFill>
                              <a:latin typeface="+mn-lt"/>
                              <a:ea typeface="+mn-ea"/>
                              <a:cs typeface="+mn-cs"/>
                            </a:rPr>
                            <a:t>Subtract 64 from each side.</a:t>
                          </a:r>
                        </a:p>
                      </a:txBody>
                      <a:tcPr anchor="ctr">
                        <a:solidFill>
                          <a:schemeClr val="bg1"/>
                        </a:solidFill>
                      </a:tcPr>
                    </a:tc>
                    <a:extLst>
                      <a:ext uri="{0D108BD9-81ED-4DB2-BD59-A6C34878D82A}">
                        <a16:rowId xmlns:a16="http://schemas.microsoft.com/office/drawing/2014/main" val="4116865145"/>
                      </a:ext>
                    </a:extLst>
                  </a:tr>
                </a:tbl>
              </a:graphicData>
            </a:graphic>
          </p:graphicFrame>
        </mc:Choice>
        <mc:Fallback xmlns="">
          <p:graphicFrame>
            <p:nvGraphicFramePr>
              <p:cNvPr id="4" name="Table 3">
                <a:extLst>
                  <a:ext uri="{FF2B5EF4-FFF2-40B4-BE49-F238E27FC236}">
                    <a16:creationId xmlns:a16="http://schemas.microsoft.com/office/drawing/2014/main" id="{FDD4EFB8-0710-42AF-8AA5-19E2AB1B23F5}"/>
                  </a:ext>
                </a:extLst>
              </p:cNvPr>
              <p:cNvGraphicFramePr>
                <a:graphicFrameLocks noGrp="1"/>
              </p:cNvGraphicFramePr>
              <p:nvPr>
                <p:extLst>
                  <p:ext uri="{D42A27DB-BD31-4B8C-83A1-F6EECF244321}">
                    <p14:modId xmlns:p14="http://schemas.microsoft.com/office/powerpoint/2010/main" val="98197805"/>
                  </p:ext>
                </p:extLst>
              </p:nvPr>
            </p:nvGraphicFramePr>
            <p:xfrm>
              <a:off x="862997" y="4225212"/>
              <a:ext cx="8968740" cy="2072640"/>
            </p:xfrm>
            <a:graphic>
              <a:graphicData uri="http://schemas.openxmlformats.org/drawingml/2006/table">
                <a:tbl>
                  <a:tblPr firstRow="1" bandRow="1">
                    <a:tableStyleId>{5C22544A-7EE6-4342-B048-85BDC9FD1C3A}</a:tableStyleId>
                  </a:tblPr>
                  <a:tblGrid>
                    <a:gridCol w="3665220">
                      <a:extLst>
                        <a:ext uri="{9D8B030D-6E8A-4147-A177-3AD203B41FA5}">
                          <a16:colId xmlns:a16="http://schemas.microsoft.com/office/drawing/2014/main" val="4257059745"/>
                        </a:ext>
                      </a:extLst>
                    </a:gridCol>
                    <a:gridCol w="5303520">
                      <a:extLst>
                        <a:ext uri="{9D8B030D-6E8A-4147-A177-3AD203B41FA5}">
                          <a16:colId xmlns:a16="http://schemas.microsoft.com/office/drawing/2014/main" val="3231100117"/>
                        </a:ext>
                      </a:extLst>
                    </a:gridCol>
                  </a:tblGrid>
                  <a:tr h="518160">
                    <a:tc>
                      <a:txBody>
                        <a:bodyPr/>
                        <a:lstStyle/>
                        <a:p>
                          <a:endParaRPr lang="en-US"/>
                        </a:p>
                      </a:txBody>
                      <a:tcPr anchor="ctr">
                        <a:blipFill>
                          <a:blip r:embed="rId3"/>
                          <a:stretch>
                            <a:fillRect l="-166" t="-11765" r="-145183" b="-3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Theorem 10.19</a:t>
                          </a:r>
                        </a:p>
                      </a:txBody>
                      <a:tcPr anchor="ctr">
                        <a:solidFill>
                          <a:schemeClr val="bg1"/>
                        </a:solidFill>
                      </a:tcPr>
                    </a:tc>
                    <a:extLst>
                      <a:ext uri="{0D108BD9-81ED-4DB2-BD59-A6C34878D82A}">
                        <a16:rowId xmlns:a16="http://schemas.microsoft.com/office/drawing/2014/main" val="306091700"/>
                      </a:ext>
                    </a:extLst>
                  </a:tr>
                  <a:tr h="518160">
                    <a:tc>
                      <a:txBody>
                        <a:bodyPr/>
                        <a:lstStyle/>
                        <a:p>
                          <a:endParaRPr lang="en-US"/>
                        </a:p>
                      </a:txBody>
                      <a:tcPr anchor="ctr">
                        <a:blipFill>
                          <a:blip r:embed="rId3"/>
                          <a:stretch>
                            <a:fillRect l="-166" t="-110465" r="-145183" b="-22907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Substitute.</a:t>
                          </a:r>
                        </a:p>
                      </a:txBody>
                      <a:tcPr anchor="ctr">
                        <a:solidFill>
                          <a:schemeClr val="bg1"/>
                        </a:solidFill>
                      </a:tcPr>
                    </a:tc>
                    <a:extLst>
                      <a:ext uri="{0D108BD9-81ED-4DB2-BD59-A6C34878D82A}">
                        <a16:rowId xmlns:a16="http://schemas.microsoft.com/office/drawing/2014/main" val="2164722872"/>
                      </a:ext>
                    </a:extLst>
                  </a:tr>
                  <a:tr h="518160">
                    <a:tc>
                      <a:txBody>
                        <a:bodyPr/>
                        <a:lstStyle/>
                        <a:p>
                          <a:endParaRPr lang="en-US"/>
                        </a:p>
                      </a:txBody>
                      <a:tcPr anchor="ctr">
                        <a:blipFill>
                          <a:blip r:embed="rId3"/>
                          <a:stretch>
                            <a:fillRect l="-166" t="-212941" r="-145183" b="-13176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Multiply.</a:t>
                          </a:r>
                        </a:p>
                      </a:txBody>
                      <a:tcPr anchor="ctr">
                        <a:solidFill>
                          <a:schemeClr val="bg1"/>
                        </a:solidFill>
                      </a:tcPr>
                    </a:tc>
                    <a:extLst>
                      <a:ext uri="{0D108BD9-81ED-4DB2-BD59-A6C34878D82A}">
                        <a16:rowId xmlns:a16="http://schemas.microsoft.com/office/drawing/2014/main" val="943827678"/>
                      </a:ext>
                    </a:extLst>
                  </a:tr>
                  <a:tr h="518160">
                    <a:tc>
                      <a:txBody>
                        <a:bodyPr/>
                        <a:lstStyle/>
                        <a:p>
                          <a:endParaRPr lang="en-US"/>
                        </a:p>
                      </a:txBody>
                      <a:tcPr anchor="ctr">
                        <a:blipFill>
                          <a:blip r:embed="rId3"/>
                          <a:stretch>
                            <a:fillRect l="-166" t="-312941" r="-145183" b="-31765"/>
                          </a:stretch>
                        </a:blipFill>
                      </a:tcPr>
                    </a:tc>
                    <a:tc>
                      <a:txBody>
                        <a:bodyPr/>
                        <a:lstStyle/>
                        <a:p>
                          <a:r>
                            <a:rPr lang="en-US" sz="2800" b="0" i="0" u="none" strike="noStrike" kern="1200" baseline="0">
                              <a:solidFill>
                                <a:srgbClr val="0070C0"/>
                              </a:solidFill>
                              <a:latin typeface="+mn-lt"/>
                              <a:ea typeface="+mn-ea"/>
                              <a:cs typeface="+mn-cs"/>
                            </a:rPr>
                            <a:t>Subtract 64 from each side.</a:t>
                          </a:r>
                        </a:p>
                      </a:txBody>
                      <a:tcPr anchor="ctr">
                        <a:solidFill>
                          <a:schemeClr val="bg1"/>
                        </a:solidFill>
                      </a:tcPr>
                    </a:tc>
                    <a:extLst>
                      <a:ext uri="{0D108BD9-81ED-4DB2-BD59-A6C34878D82A}">
                        <a16:rowId xmlns:a16="http://schemas.microsoft.com/office/drawing/2014/main" val="4116865145"/>
                      </a:ext>
                    </a:extLst>
                  </a:tr>
                </a:tbl>
              </a:graphicData>
            </a:graphic>
          </p:graphicFrame>
        </mc:Fallback>
      </mc:AlternateContent>
      <p:pic>
        <p:nvPicPr>
          <p:cNvPr id="6" name="Picture 5" descr="A picture containing shape&#10;&#10;Description automatically generated">
            <a:extLst>
              <a:ext uri="{FF2B5EF4-FFF2-40B4-BE49-F238E27FC236}">
                <a16:creationId xmlns:a16="http://schemas.microsoft.com/office/drawing/2014/main" id="{7F0FABE9-78A4-412F-93EC-8577192D7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997" y="1393555"/>
            <a:ext cx="3913792" cy="2560320"/>
          </a:xfrm>
          <a:prstGeom prst="rect">
            <a:avLst/>
          </a:prstGeom>
        </p:spPr>
      </p:pic>
    </p:spTree>
    <p:extLst>
      <p:ext uri="{BB962C8B-B14F-4D97-AF65-F5344CB8AC3E}">
        <p14:creationId xmlns:p14="http://schemas.microsoft.com/office/powerpoint/2010/main" val="2719019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6</a:t>
            </a:r>
          </a:p>
          <a:p>
            <a:r>
              <a:rPr lang="en-IN" sz="2800" b="0">
                <a:solidFill>
                  <a:schemeClr val="tx1"/>
                </a:solidFill>
              </a:rPr>
              <a:t>Use the Intersection of a Secant and a Tangent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399278" y="1417929"/>
            <a:ext cx="10144125" cy="993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expression is not factorable, so use the Quadratic Formula to solve for </a:t>
            </a:r>
            <a:r>
              <a:rPr lang="en-IN" sz="2800" i="1"/>
              <a:t>x</a:t>
            </a:r>
            <a:r>
              <a:rPr lang="en-IN" sz="2800"/>
              <a:t>.</a:t>
            </a:r>
          </a:p>
        </p:txBody>
      </p:sp>
      <mc:AlternateContent xmlns:mc="http://schemas.openxmlformats.org/markup-compatibility/2006" xmlns:a14="http://schemas.microsoft.com/office/drawing/2010/main">
        <mc:Choice Requires="a14">
          <p:graphicFrame>
            <p:nvGraphicFramePr>
              <p:cNvPr id="2" name="Table 4">
                <a:extLst>
                  <a:ext uri="{FF2B5EF4-FFF2-40B4-BE49-F238E27FC236}">
                    <a16:creationId xmlns:a16="http://schemas.microsoft.com/office/drawing/2014/main" id="{A4D1D2CD-2943-4D10-B0C6-EC87108FAE72}"/>
                  </a:ext>
                </a:extLst>
              </p:cNvPr>
              <p:cNvGraphicFramePr>
                <a:graphicFrameLocks noGrp="1"/>
              </p:cNvGraphicFramePr>
              <p:nvPr>
                <p:extLst>
                  <p:ext uri="{D42A27DB-BD31-4B8C-83A1-F6EECF244321}">
                    <p14:modId xmlns:p14="http://schemas.microsoft.com/office/powerpoint/2010/main" val="1496217048"/>
                  </p:ext>
                </p:extLst>
              </p:nvPr>
            </p:nvGraphicFramePr>
            <p:xfrm>
              <a:off x="459872" y="2411730"/>
              <a:ext cx="9875520" cy="326136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3534354068"/>
                        </a:ext>
                      </a:extLst>
                    </a:gridCol>
                    <a:gridCol w="4023360">
                      <a:extLst>
                        <a:ext uri="{9D8B030D-6E8A-4147-A177-3AD203B41FA5}">
                          <a16:colId xmlns:a16="http://schemas.microsoft.com/office/drawing/2014/main" val="1641338007"/>
                        </a:ext>
                      </a:extLst>
                    </a:gridCol>
                    <a:gridCol w="5303520">
                      <a:extLst>
                        <a:ext uri="{9D8B030D-6E8A-4147-A177-3AD203B41FA5}">
                          <a16:colId xmlns:a16="http://schemas.microsoft.com/office/drawing/2014/main" val="2439104647"/>
                        </a:ext>
                      </a:extLst>
                    </a:gridCol>
                  </a:tblGrid>
                  <a:tr h="914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ea typeface="Cambria Math" panose="02040503050406030204" pitchFamily="18" charset="0"/>
                                </a:rPr>
                                <m:t>𝑥</m:t>
                              </m:r>
                            </m:oMath>
                          </a14:m>
                          <a:r>
                            <a:rPr lang="en-US" sz="2800" b="0">
                              <a:solidFill>
                                <a:schemeClr val="tx2"/>
                              </a:solidFill>
                              <a:latin typeface="Cambria Math" panose="02040503050406030204" pitchFamily="18" charset="0"/>
                              <a:ea typeface="Cambria Math" panose="02040503050406030204" pitchFamily="18"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ea typeface="Cambria Math" panose="02040503050406030204" pitchFamily="18" charset="0"/>
                                </a:rPr>
                                <m:t>=</m:t>
                              </m:r>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m:t>
                                  </m:r>
                                  <m:r>
                                    <a:rPr lang="en-US" sz="2800" b="0" i="1" smtClean="0">
                                      <a:solidFill>
                                        <a:schemeClr val="tx2"/>
                                      </a:solidFill>
                                      <a:latin typeface="Cambria Math" panose="02040503050406030204" pitchFamily="18" charset="0"/>
                                      <a:ea typeface="Cambria Math" panose="02040503050406030204" pitchFamily="18" charset="0"/>
                                    </a:rPr>
                                    <m:t>𝑏</m:t>
                                  </m:r>
                                  <m:r>
                                    <a:rPr lang="en-US" sz="2800" b="0" i="1" smtClean="0">
                                      <a:solidFill>
                                        <a:schemeClr val="tx2"/>
                                      </a:solidFill>
                                      <a:latin typeface="Cambria Math" panose="02040503050406030204" pitchFamily="18" charset="0"/>
                                      <a:ea typeface="Cambria Math" panose="02040503050406030204" pitchFamily="18" charset="0"/>
                                    </a:rPr>
                                    <m:t>±</m:t>
                                  </m:r>
                                  <m:rad>
                                    <m:radPr>
                                      <m:degHide m:val="on"/>
                                      <m:ctrlPr>
                                        <a:rPr lang="en-US" sz="2800" b="0" i="1" smtClean="0">
                                          <a:solidFill>
                                            <a:schemeClr val="tx2"/>
                                          </a:solidFill>
                                          <a:latin typeface="Cambria Math" panose="02040503050406030204" pitchFamily="18" charset="0"/>
                                          <a:ea typeface="Cambria Math" panose="02040503050406030204" pitchFamily="18" charset="0"/>
                                        </a:rPr>
                                      </m:ctrlPr>
                                    </m:radPr>
                                    <m:deg/>
                                    <m:e>
                                      <m:sSup>
                                        <m:sSupPr>
                                          <m:ctrlPr>
                                            <a:rPr lang="en-US" sz="2800" b="0" i="1" smtClean="0">
                                              <a:solidFill>
                                                <a:schemeClr val="tx2"/>
                                              </a:solidFill>
                                              <a:latin typeface="Cambria Math" panose="02040503050406030204" pitchFamily="18" charset="0"/>
                                              <a:ea typeface="Cambria Math" panose="02040503050406030204" pitchFamily="18" charset="0"/>
                                            </a:rPr>
                                          </m:ctrlPr>
                                        </m:sSupPr>
                                        <m:e>
                                          <m:r>
                                            <a:rPr lang="en-US" sz="2800" b="0" i="1" smtClean="0">
                                              <a:solidFill>
                                                <a:schemeClr val="tx2"/>
                                              </a:solidFill>
                                              <a:latin typeface="Cambria Math" panose="02040503050406030204" pitchFamily="18" charset="0"/>
                                              <a:ea typeface="Cambria Math" panose="02040503050406030204" pitchFamily="18" charset="0"/>
                                            </a:rPr>
                                            <m:t>𝑏</m:t>
                                          </m:r>
                                        </m:e>
                                        <m:sup>
                                          <m:r>
                                            <a:rPr lang="en-US" sz="2800" b="0" i="1" smtClean="0">
                                              <a:solidFill>
                                                <a:schemeClr val="tx2"/>
                                              </a:solidFill>
                                              <a:latin typeface="Cambria Math" panose="02040503050406030204" pitchFamily="18" charset="0"/>
                                              <a:ea typeface="Cambria Math" panose="02040503050406030204" pitchFamily="18" charset="0"/>
                                            </a:rPr>
                                            <m:t>2</m:t>
                                          </m:r>
                                        </m:sup>
                                      </m:sSup>
                                      <m:r>
                                        <a:rPr lang="en-US" sz="2800" b="0" i="1" smtClean="0">
                                          <a:solidFill>
                                            <a:schemeClr val="tx2"/>
                                          </a:solidFill>
                                          <a:latin typeface="Cambria Math" panose="02040503050406030204" pitchFamily="18" charset="0"/>
                                          <a:ea typeface="Cambria Math" panose="02040503050406030204" pitchFamily="18" charset="0"/>
                                        </a:rPr>
                                        <m:t>−4</m:t>
                                      </m:r>
                                      <m:r>
                                        <a:rPr lang="en-US" sz="2800" b="0" i="1" smtClean="0">
                                          <a:solidFill>
                                            <a:schemeClr val="tx2"/>
                                          </a:solidFill>
                                          <a:latin typeface="Cambria Math" panose="02040503050406030204" pitchFamily="18" charset="0"/>
                                          <a:ea typeface="Cambria Math" panose="02040503050406030204" pitchFamily="18" charset="0"/>
                                        </a:rPr>
                                        <m:t>𝑎𝑐</m:t>
                                      </m:r>
                                    </m:e>
                                  </m:rad>
                                </m:num>
                                <m:den>
                                  <m:r>
                                    <a:rPr lang="en-US" sz="2800" b="0" i="1" smtClean="0">
                                      <a:solidFill>
                                        <a:schemeClr val="tx2"/>
                                      </a:solidFill>
                                      <a:latin typeface="Cambria Math" panose="02040503050406030204" pitchFamily="18" charset="0"/>
                                      <a:ea typeface="Cambria Math" panose="02040503050406030204" pitchFamily="18" charset="0"/>
                                    </a:rPr>
                                    <m:t>2</m:t>
                                  </m:r>
                                  <m:r>
                                    <a:rPr lang="en-US" sz="2800" b="0" i="1" smtClean="0">
                                      <a:solidFill>
                                        <a:schemeClr val="tx2"/>
                                      </a:solidFill>
                                      <a:latin typeface="Cambria Math" panose="02040503050406030204" pitchFamily="18" charset="0"/>
                                      <a:ea typeface="Cambria Math" panose="02040503050406030204" pitchFamily="18" charset="0"/>
                                    </a:rPr>
                                    <m:t>𝑎</m:t>
                                  </m:r>
                                </m:den>
                              </m:f>
                            </m:oMath>
                          </a14:m>
                          <a:r>
                            <a:rPr lang="en-US" sz="2800" b="0">
                              <a:solidFill>
                                <a:schemeClr val="tx2"/>
                              </a:solidFill>
                              <a:latin typeface="Cambria Math" panose="02040503050406030204" pitchFamily="18" charset="0"/>
                              <a:ea typeface="Cambria Math" panose="02040503050406030204" pitchFamily="18"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Quadratic Formula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949878"/>
                      </a:ext>
                    </a:extLst>
                  </a:tr>
                  <a:tr h="914400">
                    <a:tc>
                      <a:txBody>
                        <a:bodyPr/>
                        <a:lstStyle/>
                        <a:p>
                          <a:pPr marL="0" indent="0" algn="r"/>
                          <a:endParaRPr lang="en-US" sz="2800" b="0">
                            <a:solidFill>
                              <a:schemeClr val="tx2"/>
                            </a:solidFill>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ea typeface="Cambria Math" panose="02040503050406030204" pitchFamily="18" charset="0"/>
                                </a:rPr>
                                <m:t>=</m:t>
                              </m:r>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−10±</m:t>
                                  </m:r>
                                  <m:rad>
                                    <m:radPr>
                                      <m:degHide m:val="on"/>
                                      <m:ctrlPr>
                                        <a:rPr lang="en-US" sz="2800" b="0" i="1" smtClean="0">
                                          <a:solidFill>
                                            <a:schemeClr val="tx2"/>
                                          </a:solidFill>
                                          <a:latin typeface="Cambria Math" panose="02040503050406030204" pitchFamily="18" charset="0"/>
                                          <a:ea typeface="Cambria Math" panose="02040503050406030204" pitchFamily="18" charset="0"/>
                                        </a:rPr>
                                      </m:ctrlPr>
                                    </m:radPr>
                                    <m:deg/>
                                    <m:e>
                                      <m:sSup>
                                        <m:sSupPr>
                                          <m:ctrlPr>
                                            <a:rPr lang="en-US" sz="2800" b="0" i="1" smtClean="0">
                                              <a:solidFill>
                                                <a:schemeClr val="tx2"/>
                                              </a:solidFill>
                                              <a:latin typeface="Cambria Math" panose="02040503050406030204" pitchFamily="18" charset="0"/>
                                              <a:ea typeface="Cambria Math" panose="02040503050406030204" pitchFamily="18" charset="0"/>
                                            </a:rPr>
                                          </m:ctrlPr>
                                        </m:sSupPr>
                                        <m:e>
                                          <m:r>
                                            <a:rPr lang="en-US" sz="2800" b="0" i="1" smtClean="0">
                                              <a:solidFill>
                                                <a:schemeClr val="tx2"/>
                                              </a:solidFill>
                                              <a:latin typeface="Cambria Math" panose="02040503050406030204" pitchFamily="18" charset="0"/>
                                              <a:ea typeface="Cambria Math" panose="02040503050406030204" pitchFamily="18" charset="0"/>
                                            </a:rPr>
                                            <m:t>10</m:t>
                                          </m:r>
                                        </m:e>
                                        <m:sup>
                                          <m:r>
                                            <a:rPr lang="en-US" sz="2800" b="0" i="1" smtClean="0">
                                              <a:solidFill>
                                                <a:schemeClr val="tx2"/>
                                              </a:solidFill>
                                              <a:latin typeface="Cambria Math" panose="02040503050406030204" pitchFamily="18" charset="0"/>
                                              <a:ea typeface="Cambria Math" panose="02040503050406030204" pitchFamily="18" charset="0"/>
                                            </a:rPr>
                                            <m:t>2</m:t>
                                          </m:r>
                                        </m:sup>
                                      </m:sSup>
                                      <m:r>
                                        <a:rPr lang="en-US" sz="2800" b="0" i="1" smtClean="0">
                                          <a:solidFill>
                                            <a:schemeClr val="tx2"/>
                                          </a:solidFill>
                                          <a:latin typeface="Cambria Math" panose="02040503050406030204" pitchFamily="18" charset="0"/>
                                          <a:ea typeface="Cambria Math" panose="02040503050406030204" pitchFamily="18" charset="0"/>
                                        </a:rPr>
                                        <m:t>−4(1)(−64)</m:t>
                                      </m:r>
                                    </m:e>
                                  </m:rad>
                                </m:num>
                                <m:den>
                                  <m:r>
                                    <a:rPr lang="en-US" sz="2800" b="0" i="1" smtClean="0">
                                      <a:solidFill>
                                        <a:schemeClr val="tx2"/>
                                      </a:solidFill>
                                      <a:latin typeface="Cambria Math" panose="02040503050406030204" pitchFamily="18" charset="0"/>
                                      <a:ea typeface="Cambria Math" panose="02040503050406030204" pitchFamily="18" charset="0"/>
                                    </a:rPr>
                                    <m:t>2(1)</m:t>
                                  </m:r>
                                </m:den>
                              </m:f>
                            </m:oMath>
                          </a14:m>
                          <a:r>
                            <a:rPr lang="en-US" sz="2800" b="0">
                              <a:solidFill>
                                <a:schemeClr val="tx2"/>
                              </a:solidFill>
                              <a:latin typeface="Cambria Math" panose="02040503050406030204" pitchFamily="18" charset="0"/>
                              <a:ea typeface="Cambria Math" panose="02040503050406030204" pitchFamily="18"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1" u="none" strike="noStrike" kern="1200" baseline="0">
                              <a:solidFill>
                                <a:srgbClr val="0070C0"/>
                              </a:solidFill>
                              <a:latin typeface="+mn-lt"/>
                              <a:ea typeface="+mn-ea"/>
                              <a:cs typeface="+mn-cs"/>
                            </a:rPr>
                            <a:t>a </a:t>
                          </a:r>
                          <a:r>
                            <a:rPr lang="en-IN" sz="2800" b="0" i="0" u="none" strike="noStrike" kern="1200" baseline="0">
                              <a:solidFill>
                                <a:srgbClr val="0070C0"/>
                              </a:solidFill>
                              <a:latin typeface="+mn-lt"/>
                              <a:ea typeface="+mn-ea"/>
                              <a:cs typeface="+mn-cs"/>
                            </a:rPr>
                            <a:t>= 1, </a:t>
                          </a:r>
                          <a:r>
                            <a:rPr lang="en-IN" sz="2800" b="0" i="1" u="none" strike="noStrike" kern="1200" baseline="0">
                              <a:solidFill>
                                <a:srgbClr val="0070C0"/>
                              </a:solidFill>
                              <a:latin typeface="+mn-lt"/>
                              <a:ea typeface="+mn-ea"/>
                              <a:cs typeface="+mn-cs"/>
                            </a:rPr>
                            <a:t>b </a:t>
                          </a:r>
                          <a:r>
                            <a:rPr lang="en-IN" sz="2800" b="0" i="0" u="none" strike="noStrike" kern="1200" baseline="0">
                              <a:solidFill>
                                <a:srgbClr val="0070C0"/>
                              </a:solidFill>
                              <a:latin typeface="+mn-lt"/>
                              <a:ea typeface="+mn-ea"/>
                              <a:cs typeface="+mn-cs"/>
                            </a:rPr>
                            <a:t>= 10, and </a:t>
                          </a:r>
                          <a:r>
                            <a:rPr lang="en-IN" sz="2800" b="0" i="1" u="none" strike="noStrike" kern="1200" baseline="0">
                              <a:solidFill>
                                <a:srgbClr val="0070C0"/>
                              </a:solidFill>
                              <a:latin typeface="+mn-lt"/>
                              <a:ea typeface="+mn-ea"/>
                              <a:cs typeface="+mn-cs"/>
                            </a:rPr>
                            <a:t>c </a:t>
                          </a:r>
                          <a:r>
                            <a:rPr lang="en-IN" sz="2800" b="0" i="0" u="none" strike="noStrike" kern="1200" baseline="0">
                              <a:solidFill>
                                <a:srgbClr val="0070C0"/>
                              </a:solidFill>
                              <a:latin typeface="+mn-lt"/>
                              <a:ea typeface="+mn-ea"/>
                              <a:cs typeface="+mn-cs"/>
                            </a:rPr>
                            <a:t>= −64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6817881"/>
                      </a:ext>
                    </a:extLst>
                  </a:tr>
                  <a:tr h="914400">
                    <a:tc>
                      <a:txBody>
                        <a:bodyPr/>
                        <a:lstStyle/>
                        <a:p>
                          <a:pPr marL="0" indent="0" algn="r"/>
                          <a:endParaRPr lang="en-US" sz="2800" b="0">
                            <a:solidFill>
                              <a:schemeClr val="tx2"/>
                            </a:solidFill>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ea typeface="Cambria Math" panose="02040503050406030204" pitchFamily="18" charset="0"/>
                                </a:rPr>
                                <m:t>=</m:t>
                              </m:r>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−10±</m:t>
                                  </m:r>
                                  <m:rad>
                                    <m:radPr>
                                      <m:degHide m:val="on"/>
                                      <m:ctrlPr>
                                        <a:rPr lang="en-US" sz="2800" b="0" i="1" smtClean="0">
                                          <a:solidFill>
                                            <a:schemeClr val="tx2"/>
                                          </a:solidFill>
                                          <a:latin typeface="Cambria Math" panose="02040503050406030204" pitchFamily="18" charset="0"/>
                                          <a:ea typeface="Cambria Math" panose="02040503050406030204" pitchFamily="18" charset="0"/>
                                        </a:rPr>
                                      </m:ctrlPr>
                                    </m:radPr>
                                    <m:deg/>
                                    <m:e>
                                      <m:r>
                                        <a:rPr lang="en-US" sz="2800" b="0" i="1" smtClean="0">
                                          <a:solidFill>
                                            <a:schemeClr val="tx2"/>
                                          </a:solidFill>
                                          <a:latin typeface="Cambria Math" panose="02040503050406030204" pitchFamily="18" charset="0"/>
                                          <a:ea typeface="Cambria Math" panose="02040503050406030204" pitchFamily="18" charset="0"/>
                                        </a:rPr>
                                        <m:t>356</m:t>
                                      </m:r>
                                    </m:e>
                                  </m:rad>
                                </m:num>
                                <m:den>
                                  <m:r>
                                    <a:rPr lang="en-US" sz="2800" b="0" i="1" smtClean="0">
                                      <a:solidFill>
                                        <a:schemeClr val="tx2"/>
                                      </a:solidFill>
                                      <a:latin typeface="Cambria Math" panose="02040503050406030204" pitchFamily="18" charset="0"/>
                                      <a:ea typeface="Cambria Math" panose="02040503050406030204" pitchFamily="18" charset="0"/>
                                    </a:rPr>
                                    <m:t>2</m:t>
                                  </m:r>
                                </m:den>
                              </m:f>
                            </m:oMath>
                          </a14:m>
                          <a:r>
                            <a:rPr lang="en-US" sz="2800" b="0">
                              <a:solidFill>
                                <a:schemeClr val="tx2"/>
                              </a:solidFill>
                              <a:latin typeface="Cambria Math" panose="02040503050406030204" pitchFamily="18" charset="0"/>
                              <a:ea typeface="Cambria Math" panose="02040503050406030204" pitchFamily="18"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rgbClr val="0070C0"/>
                              </a:solidFill>
                              <a:latin typeface="+mn-lt"/>
                              <a:ea typeface="+mn-ea"/>
                              <a:cs typeface="+mn-cs"/>
                            </a:rPr>
                            <a:t>Simplify.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0392708"/>
                      </a:ext>
                    </a:extLst>
                  </a:tr>
                  <a:tr h="370840">
                    <a:tc>
                      <a:txBody>
                        <a:bodyPr/>
                        <a:lstStyle/>
                        <a:p>
                          <a:pPr marL="0" indent="0" algn="r"/>
                          <a:endParaRPr lang="en-US" sz="2800" b="0">
                            <a:solidFill>
                              <a:schemeClr val="tx2"/>
                            </a:solidFill>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14:m>
                            <m:oMath xmlns:m="http://schemas.openxmlformats.org/officeDocument/2006/math">
                              <m:r>
                                <a:rPr lang="en-US" sz="2800" b="0" i="1" smtClean="0">
                                  <a:solidFill>
                                    <a:schemeClr val="tx2"/>
                                  </a:solidFill>
                                  <a:latin typeface="Cambria Math" panose="02040503050406030204" pitchFamily="18" charset="0"/>
                                  <a:ea typeface="Cambria Math" panose="02040503050406030204" pitchFamily="18" charset="0"/>
                                </a:rPr>
                                <m:t>≈4.4</m:t>
                              </m:r>
                            </m:oMath>
                          </a14:m>
                          <a:r>
                            <a:rPr lang="en-US" sz="2800" b="0">
                              <a:solidFill>
                                <a:schemeClr val="tx2"/>
                              </a:solidFill>
                              <a:latin typeface="+mn-lt"/>
                              <a:ea typeface="Cambria Math" panose="02040503050406030204" pitchFamily="18" charset="0"/>
                            </a:rPr>
                            <a:t> or </a:t>
                          </a:r>
                          <a14:m>
                            <m:oMath xmlns:m="http://schemas.openxmlformats.org/officeDocument/2006/math">
                              <m:r>
                                <a:rPr lang="en-US" sz="2800" b="0" i="1" smtClean="0">
                                  <a:solidFill>
                                    <a:schemeClr val="tx2"/>
                                  </a:solidFill>
                                  <a:latin typeface="Cambria Math" panose="02040503050406030204" pitchFamily="18" charset="0"/>
                                  <a:ea typeface="Cambria Math" panose="02040503050406030204" pitchFamily="18" charset="0"/>
                                </a:rPr>
                                <m:t>−14.4</m:t>
                              </m:r>
                            </m:oMath>
                          </a14:m>
                          <a:endParaRPr lang="en-US" sz="2800" b="0">
                            <a:solidFill>
                              <a:schemeClr val="tx2"/>
                            </a:solidFill>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Use a calculator.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632312"/>
                      </a:ext>
                    </a:extLst>
                  </a:tr>
                </a:tbl>
              </a:graphicData>
            </a:graphic>
          </p:graphicFrame>
        </mc:Choice>
        <mc:Fallback xmlns="">
          <p:graphicFrame>
            <p:nvGraphicFramePr>
              <p:cNvPr id="2" name="Table 4">
                <a:extLst>
                  <a:ext uri="{FF2B5EF4-FFF2-40B4-BE49-F238E27FC236}">
                    <a16:creationId xmlns:a16="http://schemas.microsoft.com/office/drawing/2014/main" id="{A4D1D2CD-2943-4D10-B0C6-EC87108FAE72}"/>
                  </a:ext>
                </a:extLst>
              </p:cNvPr>
              <p:cNvGraphicFramePr>
                <a:graphicFrameLocks noGrp="1"/>
              </p:cNvGraphicFramePr>
              <p:nvPr>
                <p:extLst>
                  <p:ext uri="{D42A27DB-BD31-4B8C-83A1-F6EECF244321}">
                    <p14:modId xmlns:p14="http://schemas.microsoft.com/office/powerpoint/2010/main" val="1496217048"/>
                  </p:ext>
                </p:extLst>
              </p:nvPr>
            </p:nvGraphicFramePr>
            <p:xfrm>
              <a:off x="459872" y="2411730"/>
              <a:ext cx="9875520" cy="326136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3534354068"/>
                        </a:ext>
                      </a:extLst>
                    </a:gridCol>
                    <a:gridCol w="4023360">
                      <a:extLst>
                        <a:ext uri="{9D8B030D-6E8A-4147-A177-3AD203B41FA5}">
                          <a16:colId xmlns:a16="http://schemas.microsoft.com/office/drawing/2014/main" val="1641338007"/>
                        </a:ext>
                      </a:extLst>
                    </a:gridCol>
                    <a:gridCol w="5303520">
                      <a:extLst>
                        <a:ext uri="{9D8B030D-6E8A-4147-A177-3AD203B41FA5}">
                          <a16:colId xmlns:a16="http://schemas.microsoft.com/office/drawing/2014/main" val="2439104647"/>
                        </a:ext>
                      </a:extLst>
                    </a:gridCol>
                  </a:tblGrid>
                  <a:tr h="9144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1701111" b="-276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636" r="-131970" b="-276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Quadratic Formula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949878"/>
                      </a:ext>
                    </a:extLst>
                  </a:tr>
                  <a:tr h="914400">
                    <a:tc>
                      <a:txBody>
                        <a:bodyPr/>
                        <a:lstStyle/>
                        <a:p>
                          <a:pPr marL="0" indent="0" algn="r"/>
                          <a:endParaRPr lang="en-US" sz="2800" b="0">
                            <a:solidFill>
                              <a:schemeClr val="tx2"/>
                            </a:solidFill>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636" t="-99338" r="-131970" b="-17417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1" u="none" strike="noStrike" kern="1200" baseline="0">
                              <a:solidFill>
                                <a:srgbClr val="0070C0"/>
                              </a:solidFill>
                              <a:latin typeface="+mn-lt"/>
                              <a:ea typeface="+mn-ea"/>
                              <a:cs typeface="+mn-cs"/>
                            </a:rPr>
                            <a:t>a </a:t>
                          </a:r>
                          <a:r>
                            <a:rPr lang="en-IN" sz="2800" b="0" i="0" u="none" strike="noStrike" kern="1200" baseline="0">
                              <a:solidFill>
                                <a:srgbClr val="0070C0"/>
                              </a:solidFill>
                              <a:latin typeface="+mn-lt"/>
                              <a:ea typeface="+mn-ea"/>
                              <a:cs typeface="+mn-cs"/>
                            </a:rPr>
                            <a:t>= 1, </a:t>
                          </a:r>
                          <a:r>
                            <a:rPr lang="en-IN" sz="2800" b="0" i="1" u="none" strike="noStrike" kern="1200" baseline="0">
                              <a:solidFill>
                                <a:srgbClr val="0070C0"/>
                              </a:solidFill>
                              <a:latin typeface="+mn-lt"/>
                              <a:ea typeface="+mn-ea"/>
                              <a:cs typeface="+mn-cs"/>
                            </a:rPr>
                            <a:t>b </a:t>
                          </a:r>
                          <a:r>
                            <a:rPr lang="en-IN" sz="2800" b="0" i="0" u="none" strike="noStrike" kern="1200" baseline="0">
                              <a:solidFill>
                                <a:srgbClr val="0070C0"/>
                              </a:solidFill>
                              <a:latin typeface="+mn-lt"/>
                              <a:ea typeface="+mn-ea"/>
                              <a:cs typeface="+mn-cs"/>
                            </a:rPr>
                            <a:t>= 10, and </a:t>
                          </a:r>
                          <a:r>
                            <a:rPr lang="en-IN" sz="2800" b="0" i="1" u="none" strike="noStrike" kern="1200" baseline="0">
                              <a:solidFill>
                                <a:srgbClr val="0070C0"/>
                              </a:solidFill>
                              <a:latin typeface="+mn-lt"/>
                              <a:ea typeface="+mn-ea"/>
                              <a:cs typeface="+mn-cs"/>
                            </a:rPr>
                            <a:t>c </a:t>
                          </a:r>
                          <a:r>
                            <a:rPr lang="en-IN" sz="2800" b="0" i="0" u="none" strike="noStrike" kern="1200" baseline="0">
                              <a:solidFill>
                                <a:srgbClr val="0070C0"/>
                              </a:solidFill>
                              <a:latin typeface="+mn-lt"/>
                              <a:ea typeface="+mn-ea"/>
                              <a:cs typeface="+mn-cs"/>
                            </a:rPr>
                            <a:t>= −64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6817881"/>
                      </a:ext>
                    </a:extLst>
                  </a:tr>
                  <a:tr h="914400">
                    <a:tc>
                      <a:txBody>
                        <a:bodyPr/>
                        <a:lstStyle/>
                        <a:p>
                          <a:pPr marL="0" indent="0" algn="r"/>
                          <a:endParaRPr lang="en-US" sz="2800" b="0">
                            <a:solidFill>
                              <a:schemeClr val="tx2"/>
                            </a:solidFill>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636" t="-200667" r="-131970" b="-75333"/>
                          </a:stretch>
                        </a:blipFill>
                      </a:tcPr>
                    </a:tc>
                    <a:tc>
                      <a:txBody>
                        <a:bodyPr/>
                        <a:lstStyle/>
                        <a:p>
                          <a:r>
                            <a:rPr lang="en-US" sz="2800" b="0" i="0" u="none" strike="noStrike" kern="1200" baseline="0">
                              <a:solidFill>
                                <a:srgbClr val="0070C0"/>
                              </a:solidFill>
                              <a:latin typeface="+mn-lt"/>
                              <a:ea typeface="+mn-ea"/>
                              <a:cs typeface="+mn-cs"/>
                            </a:rPr>
                            <a:t>Simplify.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0392708"/>
                      </a:ext>
                    </a:extLst>
                  </a:tr>
                  <a:tr h="518160">
                    <a:tc>
                      <a:txBody>
                        <a:bodyPr/>
                        <a:lstStyle/>
                        <a:p>
                          <a:pPr marL="0" indent="0" algn="r"/>
                          <a:endParaRPr lang="en-US" sz="2800" b="0">
                            <a:solidFill>
                              <a:schemeClr val="tx2"/>
                            </a:solidFill>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636" t="-530588" r="-131970"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Use a calculator.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632312"/>
                      </a:ext>
                    </a:extLst>
                  </a:tr>
                </a:tbl>
              </a:graphicData>
            </a:graphic>
          </p:graphicFrame>
        </mc:Fallback>
      </mc:AlternateContent>
      <p:sp>
        <p:nvSpPr>
          <p:cNvPr id="5" name="Content Placeholder 2">
            <a:extLst>
              <a:ext uri="{FF2B5EF4-FFF2-40B4-BE49-F238E27FC236}">
                <a16:creationId xmlns:a16="http://schemas.microsoft.com/office/drawing/2014/main" id="{EE344E30-E956-4E82-B8C3-B3F62F767D7F}"/>
              </a:ext>
            </a:extLst>
          </p:cNvPr>
          <p:cNvSpPr txBox="1">
            <a:spLocks/>
          </p:cNvSpPr>
          <p:nvPr/>
        </p:nvSpPr>
        <p:spPr>
          <a:xfrm>
            <a:off x="399278" y="5770964"/>
            <a:ext cx="11583172" cy="5917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Because lengths cannot be negative, </a:t>
            </a:r>
            <a:r>
              <a:rPr lang="en-IN" sz="2800" i="1"/>
              <a:t>x </a:t>
            </a:r>
            <a:r>
              <a:rPr lang="en-IN" sz="2800"/>
              <a:t>≈ 4.4 </a:t>
            </a:r>
            <a:r>
              <a:rPr lang="en-US" sz="2800"/>
              <a:t>and </a:t>
            </a:r>
            <a:r>
              <a:rPr lang="en-US" sz="2800" i="1"/>
              <a:t>JL </a:t>
            </a:r>
            <a:r>
              <a:rPr lang="en-US" sz="2800"/>
              <a:t>≈ 10 + 4.4 or 14.4.</a:t>
            </a:r>
          </a:p>
        </p:txBody>
      </p:sp>
    </p:spTree>
    <p:extLst>
      <p:ext uri="{BB962C8B-B14F-4D97-AF65-F5344CB8AC3E}">
        <p14:creationId xmlns:p14="http://schemas.microsoft.com/office/powerpoint/2010/main" val="322948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Exit Ticket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80"/>
            <a:ext cx="3563258" cy="5968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value of </a:t>
            </a:r>
            <a:r>
              <a:rPr lang="en-IN" sz="2800" b="1" i="1">
                <a:solidFill>
                  <a:schemeClr val="tx1"/>
                </a:solidFill>
              </a:rPr>
              <a:t>x</a:t>
            </a:r>
            <a:r>
              <a:rPr lang="en-IN" sz="2800" b="1">
                <a:solidFill>
                  <a:schemeClr val="tx1"/>
                </a:solidFill>
              </a:rPr>
              <a:t>.</a:t>
            </a:r>
            <a:endParaRPr lang="en-IN" sz="2800">
              <a:solidFill>
                <a:schemeClr val="tx1"/>
              </a:solidFill>
            </a:endParaRPr>
          </a:p>
        </p:txBody>
      </p:sp>
      <p:sp>
        <p:nvSpPr>
          <p:cNvPr id="2" name="TextBox 1">
            <a:extLst>
              <a:ext uri="{FF2B5EF4-FFF2-40B4-BE49-F238E27FC236}">
                <a16:creationId xmlns:a16="http://schemas.microsoft.com/office/drawing/2014/main" id="{988DCE61-AAB3-4EEE-9F4E-0E7E62E051B2}"/>
              </a:ext>
            </a:extLst>
          </p:cNvPr>
          <p:cNvSpPr txBox="1"/>
          <p:nvPr/>
        </p:nvSpPr>
        <p:spPr>
          <a:xfrm>
            <a:off x="459873" y="2452914"/>
            <a:ext cx="1378452" cy="523220"/>
          </a:xfrm>
          <a:prstGeom prst="rect">
            <a:avLst/>
          </a:prstGeom>
          <a:noFill/>
        </p:spPr>
        <p:txBody>
          <a:bodyPr wrap="square" rtlCol="0">
            <a:spAutoFit/>
          </a:bodyPr>
          <a:lstStyle/>
          <a:p>
            <a:r>
              <a:rPr lang="en-US" sz="2800" b="1">
                <a:latin typeface="Proxima Nova"/>
              </a:rPr>
              <a:t>1. </a:t>
            </a:r>
            <a:endParaRPr lang="en-US" sz="2800">
              <a:solidFill>
                <a:srgbClr val="FF0000"/>
              </a:solidFill>
            </a:endParaRPr>
          </a:p>
        </p:txBody>
      </p:sp>
      <p:pic>
        <p:nvPicPr>
          <p:cNvPr id="4" name="Picture 3">
            <a:extLst>
              <a:ext uri="{FF2B5EF4-FFF2-40B4-BE49-F238E27FC236}">
                <a16:creationId xmlns:a16="http://schemas.microsoft.com/office/drawing/2014/main" id="{8D37419F-55A6-48D5-8088-E4B61971C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074" y="2471964"/>
            <a:ext cx="4000000" cy="2361905"/>
          </a:xfrm>
          <a:prstGeom prst="rect">
            <a:avLst/>
          </a:prstGeom>
        </p:spPr>
      </p:pic>
      <p:sp>
        <p:nvSpPr>
          <p:cNvPr id="7" name="TextBox 6">
            <a:extLst>
              <a:ext uri="{FF2B5EF4-FFF2-40B4-BE49-F238E27FC236}">
                <a16:creationId xmlns:a16="http://schemas.microsoft.com/office/drawing/2014/main" id="{3706110F-4E75-4BAD-BAFA-7504DE281852}"/>
              </a:ext>
            </a:extLst>
          </p:cNvPr>
          <p:cNvSpPr txBox="1"/>
          <p:nvPr/>
        </p:nvSpPr>
        <p:spPr>
          <a:xfrm>
            <a:off x="6573364" y="2446547"/>
            <a:ext cx="1522885" cy="523220"/>
          </a:xfrm>
          <a:prstGeom prst="rect">
            <a:avLst/>
          </a:prstGeom>
          <a:noFill/>
        </p:spPr>
        <p:txBody>
          <a:bodyPr wrap="square" rtlCol="0">
            <a:spAutoFit/>
          </a:bodyPr>
          <a:lstStyle/>
          <a:p>
            <a:r>
              <a:rPr lang="en-US" sz="2800" b="1">
                <a:latin typeface="Proxima Nova"/>
              </a:rPr>
              <a:t>2. </a:t>
            </a:r>
          </a:p>
        </p:txBody>
      </p:sp>
      <p:pic>
        <p:nvPicPr>
          <p:cNvPr id="6" name="Picture 5">
            <a:extLst>
              <a:ext uri="{FF2B5EF4-FFF2-40B4-BE49-F238E27FC236}">
                <a16:creationId xmlns:a16="http://schemas.microsoft.com/office/drawing/2014/main" id="{6341733A-B09A-4B63-9A99-AF77EB51C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906" y="2446547"/>
            <a:ext cx="3142857" cy="2807619"/>
          </a:xfrm>
          <a:prstGeom prst="rect">
            <a:avLst/>
          </a:prstGeom>
        </p:spPr>
      </p:pic>
    </p:spTree>
    <p:extLst>
      <p:ext uri="{BB962C8B-B14F-4D97-AF65-F5344CB8AC3E}">
        <p14:creationId xmlns:p14="http://schemas.microsoft.com/office/powerpoint/2010/main" val="333993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Exit Ticket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80"/>
            <a:ext cx="3563258" cy="5968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value of </a:t>
            </a:r>
            <a:r>
              <a:rPr lang="en-IN" sz="2800" b="1" i="1">
                <a:solidFill>
                  <a:schemeClr val="tx1"/>
                </a:solidFill>
              </a:rPr>
              <a:t>x</a:t>
            </a:r>
            <a:r>
              <a:rPr lang="en-IN" sz="2800" b="1">
                <a:solidFill>
                  <a:schemeClr val="tx1"/>
                </a:solidFill>
              </a:rPr>
              <a:t>.</a:t>
            </a:r>
            <a:endParaRPr lang="en-IN" sz="2800">
              <a:solidFill>
                <a:schemeClr val="tx1"/>
              </a:solidFill>
            </a:endParaRPr>
          </a:p>
        </p:txBody>
      </p:sp>
      <p:sp>
        <p:nvSpPr>
          <p:cNvPr id="2" name="TextBox 1">
            <a:extLst>
              <a:ext uri="{FF2B5EF4-FFF2-40B4-BE49-F238E27FC236}">
                <a16:creationId xmlns:a16="http://schemas.microsoft.com/office/drawing/2014/main" id="{988DCE61-AAB3-4EEE-9F4E-0E7E62E051B2}"/>
              </a:ext>
            </a:extLst>
          </p:cNvPr>
          <p:cNvSpPr txBox="1"/>
          <p:nvPr/>
        </p:nvSpPr>
        <p:spPr>
          <a:xfrm>
            <a:off x="459873" y="2452914"/>
            <a:ext cx="1530852" cy="523220"/>
          </a:xfrm>
          <a:prstGeom prst="rect">
            <a:avLst/>
          </a:prstGeom>
          <a:noFill/>
        </p:spPr>
        <p:txBody>
          <a:bodyPr wrap="square" rtlCol="0">
            <a:spAutoFit/>
          </a:bodyPr>
          <a:lstStyle/>
          <a:p>
            <a:r>
              <a:rPr lang="en-US" sz="2800" b="1">
                <a:latin typeface="Proxima Nova"/>
              </a:rPr>
              <a:t>3. </a:t>
            </a:r>
          </a:p>
        </p:txBody>
      </p:sp>
      <p:sp>
        <p:nvSpPr>
          <p:cNvPr id="7" name="TextBox 6">
            <a:extLst>
              <a:ext uri="{FF2B5EF4-FFF2-40B4-BE49-F238E27FC236}">
                <a16:creationId xmlns:a16="http://schemas.microsoft.com/office/drawing/2014/main" id="{3706110F-4E75-4BAD-BAFA-7504DE281852}"/>
              </a:ext>
            </a:extLst>
          </p:cNvPr>
          <p:cNvSpPr txBox="1"/>
          <p:nvPr/>
        </p:nvSpPr>
        <p:spPr>
          <a:xfrm>
            <a:off x="6573364" y="2446547"/>
            <a:ext cx="1541935" cy="523220"/>
          </a:xfrm>
          <a:prstGeom prst="rect">
            <a:avLst/>
          </a:prstGeom>
          <a:noFill/>
        </p:spPr>
        <p:txBody>
          <a:bodyPr wrap="square" rtlCol="0">
            <a:spAutoFit/>
          </a:bodyPr>
          <a:lstStyle/>
          <a:p>
            <a:r>
              <a:rPr lang="en-US" sz="2800" b="1">
                <a:latin typeface="Proxima Nova"/>
              </a:rPr>
              <a:t>4.</a:t>
            </a:r>
          </a:p>
        </p:txBody>
      </p:sp>
      <p:pic>
        <p:nvPicPr>
          <p:cNvPr id="5" name="Picture 4">
            <a:extLst>
              <a:ext uri="{FF2B5EF4-FFF2-40B4-BE49-F238E27FC236}">
                <a16:creationId xmlns:a16="http://schemas.microsoft.com/office/drawing/2014/main" id="{B4D52756-9AF4-419F-B418-47684751A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733" y="2338713"/>
            <a:ext cx="3504762" cy="2603175"/>
          </a:xfrm>
          <a:prstGeom prst="rect">
            <a:avLst/>
          </a:prstGeom>
        </p:spPr>
      </p:pic>
      <p:pic>
        <p:nvPicPr>
          <p:cNvPr id="10" name="Picture 9">
            <a:extLst>
              <a:ext uri="{FF2B5EF4-FFF2-40B4-BE49-F238E27FC236}">
                <a16:creationId xmlns:a16="http://schemas.microsoft.com/office/drawing/2014/main" id="{83DD75FA-33FB-4775-9162-78D6AE597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156" y="2338713"/>
            <a:ext cx="3230717" cy="2835695"/>
          </a:xfrm>
          <a:prstGeom prst="rect">
            <a:avLst/>
          </a:prstGeom>
        </p:spPr>
      </p:pic>
    </p:spTree>
    <p:extLst>
      <p:ext uri="{BB962C8B-B14F-4D97-AF65-F5344CB8AC3E}">
        <p14:creationId xmlns:p14="http://schemas.microsoft.com/office/powerpoint/2010/main" val="2528841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Exit Ticket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80"/>
            <a:ext cx="3563258" cy="5968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value of </a:t>
            </a:r>
            <a:r>
              <a:rPr lang="en-IN" sz="2800" b="1" i="1">
                <a:solidFill>
                  <a:schemeClr val="tx1"/>
                </a:solidFill>
              </a:rPr>
              <a:t>x</a:t>
            </a:r>
            <a:r>
              <a:rPr lang="en-IN" sz="2800" b="1">
                <a:solidFill>
                  <a:schemeClr val="tx1"/>
                </a:solidFill>
              </a:rPr>
              <a:t>.</a:t>
            </a:r>
            <a:endParaRPr lang="en-IN" sz="2800">
              <a:solidFill>
                <a:schemeClr val="tx1"/>
              </a:solidFill>
            </a:endParaRPr>
          </a:p>
        </p:txBody>
      </p:sp>
      <p:sp>
        <p:nvSpPr>
          <p:cNvPr id="2" name="TextBox 1">
            <a:extLst>
              <a:ext uri="{FF2B5EF4-FFF2-40B4-BE49-F238E27FC236}">
                <a16:creationId xmlns:a16="http://schemas.microsoft.com/office/drawing/2014/main" id="{988DCE61-AAB3-4EEE-9F4E-0E7E62E051B2}"/>
              </a:ext>
            </a:extLst>
          </p:cNvPr>
          <p:cNvSpPr txBox="1"/>
          <p:nvPr/>
        </p:nvSpPr>
        <p:spPr>
          <a:xfrm>
            <a:off x="459873" y="2452914"/>
            <a:ext cx="1378452" cy="523220"/>
          </a:xfrm>
          <a:prstGeom prst="rect">
            <a:avLst/>
          </a:prstGeom>
          <a:noFill/>
        </p:spPr>
        <p:txBody>
          <a:bodyPr wrap="square" rtlCol="0">
            <a:spAutoFit/>
          </a:bodyPr>
          <a:lstStyle/>
          <a:p>
            <a:r>
              <a:rPr lang="en-US" sz="2800" b="1">
                <a:latin typeface="Proxima Nova"/>
              </a:rPr>
              <a:t>1. </a:t>
            </a:r>
            <a:r>
              <a:rPr lang="en-US" sz="2800" b="0" i="0">
                <a:solidFill>
                  <a:srgbClr val="FF0000"/>
                </a:solidFill>
                <a:latin typeface="+mj-lt"/>
              </a:rPr>
              <a:t>27°</a:t>
            </a:r>
            <a:endParaRPr lang="en-US" sz="2800">
              <a:solidFill>
                <a:srgbClr val="FF0000"/>
              </a:solidFill>
            </a:endParaRPr>
          </a:p>
        </p:txBody>
      </p:sp>
      <p:pic>
        <p:nvPicPr>
          <p:cNvPr id="4" name="Picture 3">
            <a:extLst>
              <a:ext uri="{FF2B5EF4-FFF2-40B4-BE49-F238E27FC236}">
                <a16:creationId xmlns:a16="http://schemas.microsoft.com/office/drawing/2014/main" id="{8D37419F-55A6-48D5-8088-E4B61971C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074" y="2471964"/>
            <a:ext cx="4000000" cy="2361905"/>
          </a:xfrm>
          <a:prstGeom prst="rect">
            <a:avLst/>
          </a:prstGeom>
        </p:spPr>
      </p:pic>
      <p:sp>
        <p:nvSpPr>
          <p:cNvPr id="7" name="TextBox 6">
            <a:extLst>
              <a:ext uri="{FF2B5EF4-FFF2-40B4-BE49-F238E27FC236}">
                <a16:creationId xmlns:a16="http://schemas.microsoft.com/office/drawing/2014/main" id="{3706110F-4E75-4BAD-BAFA-7504DE281852}"/>
              </a:ext>
            </a:extLst>
          </p:cNvPr>
          <p:cNvSpPr txBox="1"/>
          <p:nvPr/>
        </p:nvSpPr>
        <p:spPr>
          <a:xfrm>
            <a:off x="6573364" y="2446547"/>
            <a:ext cx="1522885" cy="523220"/>
          </a:xfrm>
          <a:prstGeom prst="rect">
            <a:avLst/>
          </a:prstGeom>
          <a:noFill/>
        </p:spPr>
        <p:txBody>
          <a:bodyPr wrap="square" rtlCol="0">
            <a:spAutoFit/>
          </a:bodyPr>
          <a:lstStyle/>
          <a:p>
            <a:r>
              <a:rPr lang="en-US" sz="2800" b="1">
                <a:latin typeface="Proxima Nova"/>
              </a:rPr>
              <a:t>2. </a:t>
            </a:r>
            <a:r>
              <a:rPr lang="en-US" sz="2800" b="0" i="0">
                <a:solidFill>
                  <a:srgbClr val="FF0000"/>
                </a:solidFill>
                <a:latin typeface="+mj-lt"/>
              </a:rPr>
              <a:t>100°</a:t>
            </a:r>
            <a:endParaRPr lang="en-US" sz="2800" b="1">
              <a:latin typeface="Proxima Nova"/>
            </a:endParaRPr>
          </a:p>
        </p:txBody>
      </p:sp>
      <p:pic>
        <p:nvPicPr>
          <p:cNvPr id="6" name="Picture 5">
            <a:extLst>
              <a:ext uri="{FF2B5EF4-FFF2-40B4-BE49-F238E27FC236}">
                <a16:creationId xmlns:a16="http://schemas.microsoft.com/office/drawing/2014/main" id="{6341733A-B09A-4B63-9A99-AF77EB51C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906" y="2446547"/>
            <a:ext cx="3142857" cy="2807619"/>
          </a:xfrm>
          <a:prstGeom prst="rect">
            <a:avLst/>
          </a:prstGeom>
        </p:spPr>
      </p:pic>
    </p:spTree>
    <p:extLst>
      <p:ext uri="{BB962C8B-B14F-4D97-AF65-F5344CB8AC3E}">
        <p14:creationId xmlns:p14="http://schemas.microsoft.com/office/powerpoint/2010/main" val="290294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6137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Exit Ticket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80"/>
            <a:ext cx="3563258" cy="5968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value of </a:t>
            </a:r>
            <a:r>
              <a:rPr lang="en-IN" sz="2800" b="1" i="1">
                <a:solidFill>
                  <a:schemeClr val="tx1"/>
                </a:solidFill>
              </a:rPr>
              <a:t>x</a:t>
            </a:r>
            <a:r>
              <a:rPr lang="en-IN" sz="2800" b="1">
                <a:solidFill>
                  <a:schemeClr val="tx1"/>
                </a:solidFill>
              </a:rPr>
              <a:t>.</a:t>
            </a:r>
            <a:endParaRPr lang="en-IN" sz="2800">
              <a:solidFill>
                <a:schemeClr val="tx1"/>
              </a:solidFill>
            </a:endParaRPr>
          </a:p>
        </p:txBody>
      </p:sp>
      <p:sp>
        <p:nvSpPr>
          <p:cNvPr id="2" name="TextBox 1">
            <a:extLst>
              <a:ext uri="{FF2B5EF4-FFF2-40B4-BE49-F238E27FC236}">
                <a16:creationId xmlns:a16="http://schemas.microsoft.com/office/drawing/2014/main" id="{988DCE61-AAB3-4EEE-9F4E-0E7E62E051B2}"/>
              </a:ext>
            </a:extLst>
          </p:cNvPr>
          <p:cNvSpPr txBox="1"/>
          <p:nvPr/>
        </p:nvSpPr>
        <p:spPr>
          <a:xfrm>
            <a:off x="459873" y="2452914"/>
            <a:ext cx="1530852" cy="523220"/>
          </a:xfrm>
          <a:prstGeom prst="rect">
            <a:avLst/>
          </a:prstGeom>
          <a:noFill/>
        </p:spPr>
        <p:txBody>
          <a:bodyPr wrap="square" rtlCol="0">
            <a:spAutoFit/>
          </a:bodyPr>
          <a:lstStyle/>
          <a:p>
            <a:r>
              <a:rPr lang="en-US" sz="2800" b="1">
                <a:latin typeface="Proxima Nova"/>
              </a:rPr>
              <a:t>3. </a:t>
            </a:r>
            <a:r>
              <a:rPr lang="en-US" sz="2800" b="0" i="0">
                <a:solidFill>
                  <a:srgbClr val="FF0000"/>
                </a:solidFill>
                <a:latin typeface="+mj-lt"/>
              </a:rPr>
              <a:t>46.5°</a:t>
            </a:r>
            <a:endParaRPr lang="en-US" sz="2800" b="1">
              <a:latin typeface="Proxima Nova"/>
            </a:endParaRPr>
          </a:p>
        </p:txBody>
      </p:sp>
      <p:sp>
        <p:nvSpPr>
          <p:cNvPr id="7" name="TextBox 6">
            <a:extLst>
              <a:ext uri="{FF2B5EF4-FFF2-40B4-BE49-F238E27FC236}">
                <a16:creationId xmlns:a16="http://schemas.microsoft.com/office/drawing/2014/main" id="{3706110F-4E75-4BAD-BAFA-7504DE281852}"/>
              </a:ext>
            </a:extLst>
          </p:cNvPr>
          <p:cNvSpPr txBox="1"/>
          <p:nvPr/>
        </p:nvSpPr>
        <p:spPr>
          <a:xfrm>
            <a:off x="6573364" y="2446547"/>
            <a:ext cx="1541935" cy="523220"/>
          </a:xfrm>
          <a:prstGeom prst="rect">
            <a:avLst/>
          </a:prstGeom>
          <a:noFill/>
        </p:spPr>
        <p:txBody>
          <a:bodyPr wrap="square" rtlCol="0">
            <a:spAutoFit/>
          </a:bodyPr>
          <a:lstStyle/>
          <a:p>
            <a:r>
              <a:rPr lang="en-US" sz="2800" b="1">
                <a:latin typeface="Proxima Nova"/>
              </a:rPr>
              <a:t>4. </a:t>
            </a:r>
            <a:r>
              <a:rPr lang="en-US" sz="2800" b="0" i="0">
                <a:solidFill>
                  <a:srgbClr val="FF0000"/>
                </a:solidFill>
                <a:latin typeface="+mj-lt"/>
              </a:rPr>
              <a:t>40°</a:t>
            </a:r>
            <a:endParaRPr lang="en-US" sz="2800" b="1">
              <a:latin typeface="Proxima Nova"/>
            </a:endParaRPr>
          </a:p>
        </p:txBody>
      </p:sp>
      <p:pic>
        <p:nvPicPr>
          <p:cNvPr id="5" name="Picture 4">
            <a:extLst>
              <a:ext uri="{FF2B5EF4-FFF2-40B4-BE49-F238E27FC236}">
                <a16:creationId xmlns:a16="http://schemas.microsoft.com/office/drawing/2014/main" id="{B4D52756-9AF4-419F-B418-47684751A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733" y="2338713"/>
            <a:ext cx="3504762" cy="2603175"/>
          </a:xfrm>
          <a:prstGeom prst="rect">
            <a:avLst/>
          </a:prstGeom>
        </p:spPr>
      </p:pic>
      <p:pic>
        <p:nvPicPr>
          <p:cNvPr id="10" name="Picture 9">
            <a:extLst>
              <a:ext uri="{FF2B5EF4-FFF2-40B4-BE49-F238E27FC236}">
                <a16:creationId xmlns:a16="http://schemas.microsoft.com/office/drawing/2014/main" id="{83DD75FA-33FB-4775-9162-78D6AE597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156" y="2338713"/>
            <a:ext cx="3230717" cy="2835695"/>
          </a:xfrm>
          <a:prstGeom prst="rect">
            <a:avLst/>
          </a:prstGeom>
        </p:spPr>
      </p:pic>
    </p:spTree>
    <p:extLst>
      <p:ext uri="{BB962C8B-B14F-4D97-AF65-F5344CB8AC3E}">
        <p14:creationId xmlns:p14="http://schemas.microsoft.com/office/powerpoint/2010/main" val="283707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MA.K12.MTR.6.1</a:t>
            </a:r>
          </a:p>
          <a:p>
            <a:pPr fontAlgn="t"/>
            <a:r>
              <a:rPr lang="en-US" sz="2800" dirty="0">
                <a:solidFill>
                  <a:schemeClr val="tx2"/>
                </a:solidFill>
              </a:rPr>
              <a:t>Assess the reasonableness of solutions.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Lesson Objectives</a:t>
            </a: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820400" cy="47663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Content Objective</a:t>
            </a:r>
          </a:p>
          <a:p>
            <a:r>
              <a:rPr lang="en-IN" sz="2800"/>
              <a:t>Students solve problems using relationships between circles, tangents, and secants.</a:t>
            </a:r>
          </a:p>
          <a:p>
            <a:r>
              <a:rPr lang="en-IN" sz="2800" b="1">
                <a:solidFill>
                  <a:schemeClr val="tx1"/>
                </a:solidFill>
              </a:rPr>
              <a:t>Language Objectives</a:t>
            </a:r>
          </a:p>
          <a:p>
            <a:pPr marL="255600" indent="-255600">
              <a:buFont typeface="Arial" panose="020B0604020202020204" pitchFamily="34" charset="0"/>
              <a:buChar char="•"/>
            </a:pPr>
            <a:r>
              <a:rPr lang="en-IN" sz="2800"/>
              <a:t>Students talk about tangents and secants using </a:t>
            </a:r>
            <a:r>
              <a:rPr lang="en-IN" sz="2800" i="1"/>
              <a:t>represent</a:t>
            </a:r>
            <a:r>
              <a:rPr lang="en-IN" sz="2800"/>
              <a:t>.</a:t>
            </a:r>
          </a:p>
          <a:p>
            <a:pPr marL="255600" indent="-255600">
              <a:buFont typeface="Arial" panose="020B0604020202020204" pitchFamily="34" charset="0"/>
              <a:buChar char="•"/>
            </a:pPr>
            <a:r>
              <a:rPr lang="en-IN" sz="2800"/>
              <a:t>To maximize linguistic and cognitive meta-awareness, students participate in MLR2: Collect and Display.</a:t>
            </a:r>
          </a:p>
        </p:txBody>
      </p:sp>
    </p:spTree>
    <p:extLst>
      <p:ext uri="{BB962C8B-B14F-4D97-AF65-F5344CB8AC3E}">
        <p14:creationId xmlns:p14="http://schemas.microsoft.com/office/powerpoint/2010/main" val="89264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Learn</a:t>
            </a:r>
          </a:p>
          <a:p>
            <a:r>
              <a:rPr lang="en-IN" sz="2800" b="0">
                <a:solidFill>
                  <a:schemeClr val="tx1"/>
                </a:solidFill>
              </a:rPr>
              <a:t>Tangents, Secants, and Angle Measures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7784968" cy="42295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a:t>
            </a:r>
            <a:r>
              <a:rPr lang="en-IN" sz="2800" b="1">
                <a:solidFill>
                  <a:schemeClr val="tx1"/>
                </a:solidFill>
              </a:rPr>
              <a:t>secant</a:t>
            </a:r>
            <a:r>
              <a:rPr lang="en-IN" sz="2800" b="1"/>
              <a:t> </a:t>
            </a:r>
            <a:r>
              <a:rPr lang="en-IN" sz="2800"/>
              <a:t>is any line or ray that intersects a circle in exactly two points. Lines </a:t>
            </a:r>
            <a:r>
              <a:rPr lang="en-IN" sz="2800" i="1"/>
              <a:t>j </a:t>
            </a:r>
            <a:r>
              <a:rPr lang="en-IN" sz="2800"/>
              <a:t>and </a:t>
            </a:r>
            <a:r>
              <a:rPr lang="en-IN" sz="2800" i="1"/>
              <a:t>k </a:t>
            </a:r>
            <a:r>
              <a:rPr lang="en-IN" sz="2800"/>
              <a:t>are </a:t>
            </a:r>
            <a:r>
              <a:rPr lang="en-IN" sz="2800">
                <a:solidFill>
                  <a:schemeClr val="tx2"/>
                </a:solidFill>
              </a:rPr>
              <a:t>secants of </a:t>
            </a:r>
            <a:r>
              <a:rPr lang="en-IN" sz="2800" i="0">
                <a:solidFill>
                  <a:schemeClr val="tx2"/>
                </a:solidFill>
                <a:latin typeface="+mj-lt"/>
              </a:rPr>
              <a:t>⊙</a:t>
            </a:r>
            <a:r>
              <a:rPr lang="en-US" sz="2800" b="0" i="1">
                <a:solidFill>
                  <a:schemeClr val="tx2"/>
                </a:solidFill>
                <a:latin typeface="+mj-lt"/>
              </a:rPr>
              <a:t>C</a:t>
            </a:r>
            <a:r>
              <a:rPr lang="en-IN" sz="2800">
                <a:solidFill>
                  <a:schemeClr val="tx2"/>
                </a:solidFill>
              </a:rPr>
              <a:t>.</a:t>
            </a:r>
          </a:p>
          <a:p>
            <a:r>
              <a:rPr lang="en-IN" sz="2800"/>
              <a:t>When two secants intersect inside a circle, the angles formed are related to the arcs they intercept.</a:t>
            </a:r>
          </a:p>
        </p:txBody>
      </p:sp>
      <p:pic>
        <p:nvPicPr>
          <p:cNvPr id="3" name="Picture 2">
            <a:extLst>
              <a:ext uri="{FF2B5EF4-FFF2-40B4-BE49-F238E27FC236}">
                <a16:creationId xmlns:a16="http://schemas.microsoft.com/office/drawing/2014/main" id="{2293FB4C-ED34-4E3A-B859-38AFEC32F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426" y="1703678"/>
            <a:ext cx="1833489" cy="2103120"/>
          </a:xfrm>
          <a:prstGeom prst="rect">
            <a:avLst/>
          </a:prstGeom>
        </p:spPr>
      </p:pic>
    </p:spTree>
    <p:extLst>
      <p:ext uri="{BB962C8B-B14F-4D97-AF65-F5344CB8AC3E}">
        <p14:creationId xmlns:p14="http://schemas.microsoft.com/office/powerpoint/2010/main" val="20407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Learn</a:t>
            </a:r>
          </a:p>
          <a:p>
            <a:r>
              <a:rPr lang="en-IN" sz="2800" b="0">
                <a:solidFill>
                  <a:schemeClr val="tx1"/>
                </a:solidFill>
              </a:rPr>
              <a:t>Tangents, Secants, and Angle Measures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2164079" cy="5823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Theorems</a:t>
            </a:r>
            <a:endParaRPr lang="en-US" sz="2800">
              <a:solidFill>
                <a:schemeClr val="tx1"/>
              </a:solidFill>
            </a:endParaRPr>
          </a:p>
        </p:txBody>
      </p:sp>
      <p:graphicFrame>
        <p:nvGraphicFramePr>
          <p:cNvPr id="2" name="Table 2">
            <a:extLst>
              <a:ext uri="{FF2B5EF4-FFF2-40B4-BE49-F238E27FC236}">
                <a16:creationId xmlns:a16="http://schemas.microsoft.com/office/drawing/2014/main" id="{44FAF9E7-16C1-437D-B271-92327769F3AF}"/>
              </a:ext>
            </a:extLst>
          </p:cNvPr>
          <p:cNvGraphicFramePr>
            <a:graphicFrameLocks noGrp="1"/>
          </p:cNvGraphicFramePr>
          <p:nvPr>
            <p:extLst>
              <p:ext uri="{D42A27DB-BD31-4B8C-83A1-F6EECF244321}">
                <p14:modId xmlns:p14="http://schemas.microsoft.com/office/powerpoint/2010/main" val="4044931420"/>
              </p:ext>
            </p:extLst>
          </p:nvPr>
        </p:nvGraphicFramePr>
        <p:xfrm>
          <a:off x="533400" y="2133600"/>
          <a:ext cx="9509760" cy="3099348"/>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1226864832"/>
                    </a:ext>
                  </a:extLst>
                </a:gridCol>
                <a:gridCol w="8229600">
                  <a:extLst>
                    <a:ext uri="{9D8B030D-6E8A-4147-A177-3AD203B41FA5}">
                      <a16:colId xmlns:a16="http://schemas.microsoft.com/office/drawing/2014/main" val="3468853539"/>
                    </a:ext>
                  </a:extLst>
                </a:gridCol>
              </a:tblGrid>
              <a:tr h="1146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a:solidFill>
                            <a:schemeClr val="tx1"/>
                          </a:solidFill>
                          <a:latin typeface="+mn-lt"/>
                          <a:ea typeface="+mn-ea"/>
                          <a:cs typeface="+mn-cs"/>
                        </a:rPr>
                        <a:t>10.14</a:t>
                      </a:r>
                    </a:p>
                  </a:txBody>
                  <a:tcPr marT="28077" marB="280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800" b="0" i="0" u="none" strike="noStrike" kern="1200" baseline="0">
                          <a:solidFill>
                            <a:schemeClr val="tx2"/>
                          </a:solidFill>
                          <a:latin typeface="+mn-lt"/>
                          <a:ea typeface="+mn-ea"/>
                          <a:cs typeface="+mn-cs"/>
                        </a:rPr>
                        <a:t>If two secants or chords intersect in the interior of a circle, then the measure of each angle formed is one half the sum of the measures of the arcs intercepted by the angle and its vertical angle.</a:t>
                      </a:r>
                    </a:p>
                  </a:txBody>
                  <a:tcPr marT="28077" marB="280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194611"/>
                  </a:ext>
                </a:extLst>
              </a:tr>
              <a:tr h="114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a:solidFill>
                            <a:schemeClr val="tx1"/>
                          </a:solidFill>
                          <a:latin typeface="+mn-lt"/>
                          <a:ea typeface="+mn-ea"/>
                          <a:cs typeface="+mn-cs"/>
                        </a:rPr>
                        <a:t>10.15</a:t>
                      </a:r>
                    </a:p>
                  </a:txBody>
                  <a:tcPr marT="28077" marB="280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800" b="0" i="0" u="none" strike="noStrike" kern="1200" baseline="0">
                          <a:solidFill>
                            <a:schemeClr val="tx2"/>
                          </a:solidFill>
                          <a:latin typeface="+mn-lt"/>
                          <a:ea typeface="+mn-ea"/>
                          <a:cs typeface="+mn-cs"/>
                        </a:rPr>
                        <a:t>If a secant and a tangent intersect at the point of tangency, then the measure of each angle formed is one half the measure of its </a:t>
                      </a:r>
                      <a:r>
                        <a:rPr lang="en-US" sz="2800" b="0" i="0" u="none" strike="noStrike" kern="1200" baseline="0">
                          <a:solidFill>
                            <a:schemeClr val="tx2"/>
                          </a:solidFill>
                          <a:latin typeface="+mn-lt"/>
                          <a:ea typeface="+mn-ea"/>
                          <a:cs typeface="+mn-cs"/>
                        </a:rPr>
                        <a:t>intercepted arc.</a:t>
                      </a:r>
                    </a:p>
                  </a:txBody>
                  <a:tcPr marT="28077" marB="280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977893"/>
                  </a:ext>
                </a:extLst>
              </a:tr>
            </a:tbl>
          </a:graphicData>
        </a:graphic>
      </p:graphicFrame>
    </p:spTree>
    <p:extLst>
      <p:ext uri="{BB962C8B-B14F-4D97-AF65-F5344CB8AC3E}">
        <p14:creationId xmlns:p14="http://schemas.microsoft.com/office/powerpoint/2010/main" val="163050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Learn</a:t>
            </a:r>
          </a:p>
          <a:p>
            <a:r>
              <a:rPr lang="en-IN" sz="2800" b="0">
                <a:solidFill>
                  <a:schemeClr val="tx1"/>
                </a:solidFill>
              </a:rPr>
              <a:t>Tangents, Secants, and Angle Measures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2164079" cy="5823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Theorems</a:t>
            </a:r>
            <a:endParaRPr lang="en-US" sz="2800">
              <a:solidFill>
                <a:schemeClr val="tx1"/>
              </a:solidFill>
            </a:endParaRPr>
          </a:p>
        </p:txBody>
      </p:sp>
      <p:graphicFrame>
        <p:nvGraphicFramePr>
          <p:cNvPr id="5" name="Table 2">
            <a:extLst>
              <a:ext uri="{FF2B5EF4-FFF2-40B4-BE49-F238E27FC236}">
                <a16:creationId xmlns:a16="http://schemas.microsoft.com/office/drawing/2014/main" id="{D0DCF078-F737-4FDE-9805-A9C85E337F2D}"/>
              </a:ext>
            </a:extLst>
          </p:cNvPr>
          <p:cNvGraphicFramePr>
            <a:graphicFrameLocks noGrp="1"/>
          </p:cNvGraphicFramePr>
          <p:nvPr>
            <p:extLst>
              <p:ext uri="{D42A27DB-BD31-4B8C-83A1-F6EECF244321}">
                <p14:modId xmlns:p14="http://schemas.microsoft.com/office/powerpoint/2010/main" val="1477366691"/>
              </p:ext>
            </p:extLst>
          </p:nvPr>
        </p:nvGraphicFramePr>
        <p:xfrm>
          <a:off x="533400" y="2133600"/>
          <a:ext cx="9509760" cy="1763034"/>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1226864832"/>
                    </a:ext>
                  </a:extLst>
                </a:gridCol>
                <a:gridCol w="8229600">
                  <a:extLst>
                    <a:ext uri="{9D8B030D-6E8A-4147-A177-3AD203B41FA5}">
                      <a16:colId xmlns:a16="http://schemas.microsoft.com/office/drawing/2014/main" val="3468853539"/>
                    </a:ext>
                  </a:extLst>
                </a:gridCol>
              </a:tblGrid>
              <a:tr h="1146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a:solidFill>
                            <a:schemeClr val="tx1"/>
                          </a:solidFill>
                          <a:latin typeface="+mn-lt"/>
                          <a:ea typeface="+mn-ea"/>
                          <a:cs typeface="+mn-cs"/>
                        </a:rPr>
                        <a:t>10.16</a:t>
                      </a:r>
                    </a:p>
                  </a:txBody>
                  <a:tcPr marT="28077" marB="280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2800" b="0" i="0" u="none" strike="noStrike" kern="1200" baseline="0">
                          <a:solidFill>
                            <a:schemeClr val="tx2"/>
                          </a:solidFill>
                          <a:latin typeface="+mn-lt"/>
                          <a:ea typeface="+mn-ea"/>
                          <a:cs typeface="+mn-cs"/>
                        </a:rPr>
                        <a:t>If two secants, a secant and a tangent, or two tangents intersect in the exterior of a circle, then the measure of the angle formed is one half the difference of the measures of the intercepted arcs.</a:t>
                      </a:r>
                    </a:p>
                  </a:txBody>
                  <a:tcPr marT="28077" marB="280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194611"/>
                  </a:ext>
                </a:extLst>
              </a:tr>
            </a:tbl>
          </a:graphicData>
        </a:graphic>
      </p:graphicFrame>
    </p:spTree>
    <p:extLst>
      <p:ext uri="{BB962C8B-B14F-4D97-AF65-F5344CB8AC3E}">
        <p14:creationId xmlns:p14="http://schemas.microsoft.com/office/powerpoint/2010/main" val="88923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Example 1</a:t>
            </a:r>
          </a:p>
          <a:p>
            <a:r>
              <a:rPr lang="en-IN" sz="2800" b="0">
                <a:solidFill>
                  <a:schemeClr val="tx1"/>
                </a:solidFill>
              </a:rPr>
              <a:t>Intersecting Chords or Secants</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3459480" cy="5823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value of </a:t>
            </a:r>
            <a:r>
              <a:rPr lang="en-IN" sz="2800" b="1" i="1">
                <a:solidFill>
                  <a:schemeClr val="tx1"/>
                </a:solidFill>
              </a:rPr>
              <a:t>x</a:t>
            </a:r>
            <a:r>
              <a:rPr lang="en-IN" sz="2800" b="1">
                <a:solidFill>
                  <a:schemeClr val="tx1"/>
                </a:solidFill>
              </a:rPr>
              <a:t>.</a:t>
            </a:r>
            <a:endParaRPr lang="en-IN" sz="2800">
              <a:solidFill>
                <a:schemeClr val="tx1"/>
              </a:solidFill>
            </a:endParaRPr>
          </a:p>
        </p:txBody>
      </p:sp>
      <p:pic>
        <p:nvPicPr>
          <p:cNvPr id="3" name="Picture 2" descr="A picture containing night sky&#10;&#10;Description automatically generated">
            <a:extLst>
              <a:ext uri="{FF2B5EF4-FFF2-40B4-BE49-F238E27FC236}">
                <a16:creationId xmlns:a16="http://schemas.microsoft.com/office/drawing/2014/main" id="{9C1742FF-A6CD-4901-AD37-4F3FC1870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09" y="1643061"/>
            <a:ext cx="2637085" cy="2926080"/>
          </a:xfrm>
          <a:prstGeom prst="rect">
            <a:avLst/>
          </a:prstGeom>
        </p:spPr>
      </p:pic>
    </p:spTree>
    <p:extLst>
      <p:ext uri="{BB962C8B-B14F-4D97-AF65-F5344CB8AC3E}">
        <p14:creationId xmlns:p14="http://schemas.microsoft.com/office/powerpoint/2010/main" val="3579765802"/>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2.xml><?xml version="1.0" encoding="utf-8"?>
<ds:datastoreItem xmlns:ds="http://schemas.openxmlformats.org/officeDocument/2006/customXml" ds:itemID="{538EBE07-8FA2-4576-97A3-7646DD996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0EC8B5-3819-4979-9120-C477F29E8895}">
  <ds:schemaRefs>
    <ds:schemaRef ds:uri="9450ef5d-1a70-432a-a187-b784c13ee2c7"/>
    <ds:schemaRef ds:uri="eebb11a2-b469-44b8-8bf8-081d58bb64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1467</Words>
  <Application>Microsoft Office PowerPoint</Application>
  <PresentationFormat>Widescreen</PresentationFormat>
  <Paragraphs>259</Paragraphs>
  <Slides>37</Slides>
  <Notes>35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Cambria Math</vt:lpstr>
      <vt:lpstr>Proxima Nova</vt:lpstr>
      <vt:lpstr>Title Slide</vt:lpstr>
      <vt:lpstr>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6</cp:revision>
  <cp:lastPrinted>2018-08-01T21:17:27Z</cp:lastPrinted>
  <dcterms:created xsi:type="dcterms:W3CDTF">2020-09-17T18:06:02Z</dcterms:created>
  <dcterms:modified xsi:type="dcterms:W3CDTF">2023-02-21T12:04:40Z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