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1" r:id="rId4"/>
    <p:sldMasterId id="2147483660" r:id="rId5"/>
  </p:sldMasterIdLst>
  <p:notesMasterIdLst>
    <p:notesMasterId r:id="rId49"/>
  </p:notesMasterIdLst>
  <p:handoutMasterIdLst>
    <p:handoutMasterId r:id="rId50"/>
  </p:handoutMasterIdLst>
  <p:sldIdLst>
    <p:sldId id="327" r:id="rId6"/>
    <p:sldId id="389" r:id="rId7"/>
    <p:sldId id="351" r:id="rId8"/>
    <p:sldId id="390" r:id="rId9"/>
    <p:sldId id="391" r:id="rId10"/>
    <p:sldId id="348" r:id="rId11"/>
    <p:sldId id="378" r:id="rId12"/>
    <p:sldId id="349" r:id="rId13"/>
    <p:sldId id="316" r:id="rId14"/>
    <p:sldId id="317" r:id="rId15"/>
    <p:sldId id="353" r:id="rId16"/>
    <p:sldId id="352" r:id="rId17"/>
    <p:sldId id="383" r:id="rId18"/>
    <p:sldId id="354" r:id="rId19"/>
    <p:sldId id="384" r:id="rId20"/>
    <p:sldId id="355" r:id="rId21"/>
    <p:sldId id="356" r:id="rId22"/>
    <p:sldId id="357" r:id="rId23"/>
    <p:sldId id="374" r:id="rId24"/>
    <p:sldId id="359" r:id="rId25"/>
    <p:sldId id="385" r:id="rId26"/>
    <p:sldId id="360" r:id="rId27"/>
    <p:sldId id="361" r:id="rId28"/>
    <p:sldId id="362" r:id="rId29"/>
    <p:sldId id="363" r:id="rId30"/>
    <p:sldId id="366" r:id="rId31"/>
    <p:sldId id="364" r:id="rId32"/>
    <p:sldId id="365" r:id="rId33"/>
    <p:sldId id="388" r:id="rId34"/>
    <p:sldId id="367" r:id="rId35"/>
    <p:sldId id="368" r:id="rId36"/>
    <p:sldId id="387" r:id="rId37"/>
    <p:sldId id="369" r:id="rId38"/>
    <p:sldId id="370" r:id="rId39"/>
    <p:sldId id="372" r:id="rId40"/>
    <p:sldId id="371" r:id="rId41"/>
    <p:sldId id="373" r:id="rId42"/>
    <p:sldId id="380" r:id="rId43"/>
    <p:sldId id="381" r:id="rId44"/>
    <p:sldId id="375" r:id="rId45"/>
    <p:sldId id="382" r:id="rId46"/>
    <p:sldId id="429" r:id="rId47"/>
    <p:sldId id="430" r:id="rId48"/>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1512" userDrawn="1">
          <p15:clr>
            <a:srgbClr val="A4A3A4"/>
          </p15:clr>
        </p15:guide>
        <p15:guide id="2" orient="horz" pos="3024" userDrawn="1">
          <p15:clr>
            <a:srgbClr val="A4A3A4"/>
          </p15:clr>
        </p15:guide>
        <p15:guide id="3" orient="horz" pos="384" userDrawn="1">
          <p15:clr>
            <a:srgbClr val="A4A3A4"/>
          </p15:clr>
        </p15:guide>
        <p15:guide id="4" orient="horz" pos="2520" userDrawn="1">
          <p15:clr>
            <a:srgbClr val="A4A3A4"/>
          </p15:clr>
        </p15:guide>
        <p15:guide id="5" orient="horz" pos="1080" userDrawn="1">
          <p15:clr>
            <a:srgbClr val="A4A3A4"/>
          </p15:clr>
        </p15:guide>
        <p15:guide id="6" orient="horz" pos="1680" userDrawn="1">
          <p15:clr>
            <a:srgbClr val="A4A3A4"/>
          </p15:clr>
        </p15:guide>
        <p15:guide id="7" orient="horz" pos="3432" userDrawn="1">
          <p15:clr>
            <a:srgbClr val="A4A3A4"/>
          </p15:clr>
        </p15:guide>
        <p15:guide id="8" orient="horz" pos="3120" userDrawn="1">
          <p15:clr>
            <a:srgbClr val="A4A3A4"/>
          </p15:clr>
        </p15:guide>
        <p15:guide id="9" pos="48" userDrawn="1">
          <p15:clr>
            <a:srgbClr val="A4A3A4"/>
          </p15:clr>
        </p15:guide>
        <p15:guide id="10" pos="384" userDrawn="1">
          <p15:clr>
            <a:srgbClr val="A4A3A4"/>
          </p15:clr>
        </p15:guide>
        <p15:guide id="11" pos="6480" userDrawn="1">
          <p15:clr>
            <a:srgbClr val="A4A3A4"/>
          </p15:clr>
        </p15:guide>
        <p15:guide id="12" pos="2597" userDrawn="1">
          <p15:clr>
            <a:srgbClr val="A4A3A4"/>
          </p15:clr>
        </p15:guide>
        <p15:guide id="13" pos="288" userDrawn="1">
          <p15:clr>
            <a:srgbClr val="A4A3A4"/>
          </p15:clr>
        </p15:guide>
        <p15:guide id="14" orient="horz" pos="2160" userDrawn="1">
          <p15:clr>
            <a:srgbClr val="A4A3A4"/>
          </p15:clr>
        </p15:guide>
        <p15:guide id="15" orient="horz" pos="216" userDrawn="1">
          <p15:clr>
            <a:srgbClr val="A4A3A4"/>
          </p15:clr>
        </p15:guide>
        <p15:guide id="16" orient="horz" pos="936" userDrawn="1">
          <p15:clr>
            <a:srgbClr val="A4A3A4"/>
          </p15:clr>
        </p15:guide>
        <p15:guide id="17" pos="4368" userDrawn="1">
          <p15:clr>
            <a:srgbClr val="A4A3A4"/>
          </p15:clr>
        </p15:guide>
        <p15:guide id="18" pos="7296" userDrawn="1">
          <p15:clr>
            <a:srgbClr val="A4A3A4"/>
          </p15:clr>
        </p15:guide>
        <p15:guide id="19" pos="3288" userDrawn="1">
          <p15:clr>
            <a:srgbClr val="A4A3A4"/>
          </p15:clr>
        </p15:guide>
        <p15:guide id="20" pos="5904" userDrawn="1">
          <p15:clr>
            <a:srgbClr val="A4A3A4"/>
          </p15:clr>
        </p15:guide>
        <p15:guide id="21" pos="556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quel User" initials="SU" lastIdx="0" clrIdx="0">
    <p:extLst>
      <p:ext uri="{19B8F6BF-5375-455C-9EA6-DF929625EA0E}">
        <p15:presenceInfo xmlns:p15="http://schemas.microsoft.com/office/powerpoint/2012/main" userId="958da6fd0e6693af" providerId="Windows Live"/>
      </p:ext>
    </p:extLst>
  </p:cmAuthor>
  <p:cmAuthor id="2" name="Justus, Joseph" initials="JJ" lastIdx="3" clrIdx="1">
    <p:extLst>
      <p:ext uri="{19B8F6BF-5375-455C-9EA6-DF929625EA0E}">
        <p15:presenceInfo xmlns:p15="http://schemas.microsoft.com/office/powerpoint/2012/main" userId="S::joseph.justus@mheducation.com::c36d40d1-f060-4972-8bd9-850308908a0f" providerId="AD"/>
      </p:ext>
    </p:extLst>
  </p:cmAuthor>
  <p:cmAuthor id="3" name="Oxley, Angela" initials="OA" lastIdx="30" clrIdx="2">
    <p:extLst>
      <p:ext uri="{19B8F6BF-5375-455C-9EA6-DF929625EA0E}">
        <p15:presenceInfo xmlns:p15="http://schemas.microsoft.com/office/powerpoint/2012/main" userId="S::angela.oxley@mheducation.com::2701a8e4-ff8b-43b5-b1ab-b049b2cef046" providerId="AD"/>
      </p:ext>
    </p:extLst>
  </p:cmAuthor>
  <p:cmAuthor id="4" name="Tharick Rahim. H" initials="TRH" lastIdx="5" clrIdx="3">
    <p:extLst>
      <p:ext uri="{19B8F6BF-5375-455C-9EA6-DF929625EA0E}">
        <p15:presenceInfo xmlns:p15="http://schemas.microsoft.com/office/powerpoint/2012/main" userId="S::Hasheem.Tharick@spi-global.com::c93f5f0c-4a60-4e12-b46a-51565bfa716a" providerId="AD"/>
      </p:ext>
    </p:extLst>
  </p:cmAuthor>
  <p:cmAuthor id="5" name="Nithiyanadhan Rajagopal" initials="NR" lastIdx="11" clrIdx="4">
    <p:extLst>
      <p:ext uri="{19B8F6BF-5375-455C-9EA6-DF929625EA0E}">
        <p15:presenceInfo xmlns:p15="http://schemas.microsoft.com/office/powerpoint/2012/main" userId="S::Nithiyanandhan.R@spi-global.com::7ab3c0d7-e1d9-4568-9b85-35969e8fd21e" providerId="AD"/>
      </p:ext>
    </p:extLst>
  </p:cmAuthor>
  <p:cmAuthor id="6" name="Gowthami D" initials="GD" lastIdx="1" clrIdx="5">
    <p:extLst>
      <p:ext uri="{19B8F6BF-5375-455C-9EA6-DF929625EA0E}">
        <p15:presenceInfo xmlns:p15="http://schemas.microsoft.com/office/powerpoint/2012/main" userId="S::D.Gowthami@spi-global.com::66d66eb3-f333-4bee-83bc-5dd82344484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5E5E5B"/>
    <a:srgbClr val="0070C0"/>
    <a:srgbClr val="C00000"/>
    <a:srgbClr val="007077"/>
    <a:srgbClr val="00A6B9"/>
    <a:srgbClr val="00C7C3"/>
    <a:srgbClr val="02F0DE"/>
    <a:srgbClr val="33F0E1"/>
    <a:srgbClr val="3317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24E853A-4748-4791-9D01-A0534D51F3EC}" v="1" dt="2021-10-19T12:10:29.1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75" autoAdjust="0"/>
    <p:restoredTop sz="88014" autoAdjust="0"/>
  </p:normalViewPr>
  <p:slideViewPr>
    <p:cSldViewPr snapToGrid="0">
      <p:cViewPr varScale="1">
        <p:scale>
          <a:sx n="52" d="100"/>
          <a:sy n="52" d="100"/>
        </p:scale>
        <p:origin x="592" y="52"/>
      </p:cViewPr>
      <p:guideLst>
        <p:guide pos="1512"/>
        <p:guide orient="horz" pos="3024"/>
        <p:guide orient="horz" pos="384"/>
        <p:guide orient="horz" pos="2520"/>
        <p:guide orient="horz" pos="1080"/>
        <p:guide orient="horz" pos="1680"/>
        <p:guide orient="horz" pos="3432"/>
        <p:guide orient="horz" pos="3120"/>
        <p:guide pos="48"/>
        <p:guide pos="384"/>
        <p:guide pos="6480"/>
        <p:guide pos="2597"/>
        <p:guide pos="288"/>
        <p:guide orient="horz" pos="2160"/>
        <p:guide orient="horz" pos="216"/>
        <p:guide orient="horz" pos="936"/>
        <p:guide pos="4368"/>
        <p:guide pos="7296"/>
        <p:guide pos="3288"/>
        <p:guide pos="5904"/>
        <p:guide pos="5568"/>
      </p:guideLst>
    </p:cSldViewPr>
  </p:slideViewPr>
  <p:outlineViewPr>
    <p:cViewPr>
      <p:scale>
        <a:sx n="33" d="100"/>
        <a:sy n="33" d="100"/>
      </p:scale>
      <p:origin x="0" y="-14411"/>
    </p:cViewPr>
  </p:outlin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handoutMaster" Target="handoutMasters/handoutMaster1.xml"/><Relationship Id="rId55"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microsoft.com/office/2015/10/relationships/revisionInfo" Target="revisionInfo.xml"/><Relationship Id="rId8" Type="http://schemas.openxmlformats.org/officeDocument/2006/relationships/slide" Target="slides/slide3.xml"/><Relationship Id="rId51" Type="http://schemas.openxmlformats.org/officeDocument/2006/relationships/commentAuthors" Target="commentAuthors.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145" cy="462721"/>
          </a:xfrm>
          <a:prstGeom prst="rect">
            <a:avLst/>
          </a:prstGeom>
        </p:spPr>
        <p:txBody>
          <a:bodyPr vert="horz" lIns="87304" tIns="43652" rIns="87304" bIns="43652" rtlCol="0"/>
          <a:lstStyle>
            <a:lvl1pPr algn="l">
              <a:defRPr sz="1100"/>
            </a:lvl1pPr>
          </a:lstStyle>
          <a:p>
            <a:endParaRPr lang="en-US" dirty="0"/>
          </a:p>
        </p:txBody>
      </p:sp>
      <p:sp>
        <p:nvSpPr>
          <p:cNvPr id="3" name="Date Placeholder 2"/>
          <p:cNvSpPr>
            <a:spLocks noGrp="1"/>
          </p:cNvSpPr>
          <p:nvPr>
            <p:ph type="dt" sz="quarter" idx="1"/>
          </p:nvPr>
        </p:nvSpPr>
        <p:spPr>
          <a:xfrm>
            <a:off x="3970734" y="0"/>
            <a:ext cx="3038145" cy="462721"/>
          </a:xfrm>
          <a:prstGeom prst="rect">
            <a:avLst/>
          </a:prstGeom>
        </p:spPr>
        <p:txBody>
          <a:bodyPr vert="horz" lIns="87304" tIns="43652" rIns="87304" bIns="43652" rtlCol="0"/>
          <a:lstStyle>
            <a:lvl1pPr algn="r">
              <a:defRPr sz="1100"/>
            </a:lvl1pPr>
          </a:lstStyle>
          <a:p>
            <a:fld id="{7CF79C4C-9A95-4F23-B503-12D2C6F00E19}" type="datetimeFigureOut">
              <a:rPr lang="en-US" smtClean="0"/>
              <a:t>1/2/2023</a:t>
            </a:fld>
            <a:endParaRPr lang="en-US" dirty="0"/>
          </a:p>
        </p:txBody>
      </p:sp>
      <p:sp>
        <p:nvSpPr>
          <p:cNvPr id="4" name="Footer Placeholder 3"/>
          <p:cNvSpPr>
            <a:spLocks noGrp="1"/>
          </p:cNvSpPr>
          <p:nvPr>
            <p:ph type="ftr" sz="quarter" idx="2"/>
          </p:nvPr>
        </p:nvSpPr>
        <p:spPr>
          <a:xfrm>
            <a:off x="1" y="8773355"/>
            <a:ext cx="3038145" cy="462720"/>
          </a:xfrm>
          <a:prstGeom prst="rect">
            <a:avLst/>
          </a:prstGeom>
        </p:spPr>
        <p:txBody>
          <a:bodyPr vert="horz" lIns="87304" tIns="43652" rIns="87304" bIns="43652" rtlCol="0" anchor="b"/>
          <a:lstStyle>
            <a:lvl1pPr algn="l">
              <a:defRPr sz="1100"/>
            </a:lvl1pPr>
          </a:lstStyle>
          <a:p>
            <a:endParaRPr lang="en-US" dirty="0"/>
          </a:p>
        </p:txBody>
      </p:sp>
      <p:sp>
        <p:nvSpPr>
          <p:cNvPr id="5" name="Slide Number Placeholder 4"/>
          <p:cNvSpPr>
            <a:spLocks noGrp="1"/>
          </p:cNvSpPr>
          <p:nvPr>
            <p:ph type="sldNum" sz="quarter" idx="3"/>
          </p:nvPr>
        </p:nvSpPr>
        <p:spPr>
          <a:xfrm>
            <a:off x="3970734" y="8773355"/>
            <a:ext cx="3038145" cy="462720"/>
          </a:xfrm>
          <a:prstGeom prst="rect">
            <a:avLst/>
          </a:prstGeom>
        </p:spPr>
        <p:txBody>
          <a:bodyPr vert="horz" lIns="87304" tIns="43652" rIns="87304" bIns="43652" rtlCol="0" anchor="b"/>
          <a:lstStyle>
            <a:lvl1pPr algn="r">
              <a:defRPr sz="1100"/>
            </a:lvl1pPr>
          </a:lstStyle>
          <a:p>
            <a:fld id="{9BEDD28F-82A9-4FAE-8C69-E41F27D67B02}" type="slidenum">
              <a:rPr lang="en-US" smtClean="0"/>
              <a:t>‹#›</a:t>
            </a:fld>
            <a:endParaRPr lang="en-US" dirty="0"/>
          </a:p>
        </p:txBody>
      </p:sp>
    </p:spTree>
    <p:extLst>
      <p:ext uri="{BB962C8B-B14F-4D97-AF65-F5344CB8AC3E}">
        <p14:creationId xmlns:p14="http://schemas.microsoft.com/office/powerpoint/2010/main" val="27668477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3407"/>
          </a:xfrm>
          <a:prstGeom prst="rect">
            <a:avLst/>
          </a:prstGeom>
        </p:spPr>
        <p:txBody>
          <a:bodyPr vert="horz" lIns="92290" tIns="46144" rIns="92290" bIns="46144" rtlCol="0"/>
          <a:lstStyle>
            <a:lvl1pPr algn="l">
              <a:defRPr sz="1200"/>
            </a:lvl1pPr>
          </a:lstStyle>
          <a:p>
            <a:endParaRPr lang="en-US" dirty="0"/>
          </a:p>
        </p:txBody>
      </p:sp>
      <p:sp>
        <p:nvSpPr>
          <p:cNvPr id="3" name="Date Placeholder 2"/>
          <p:cNvSpPr>
            <a:spLocks noGrp="1"/>
          </p:cNvSpPr>
          <p:nvPr>
            <p:ph type="dt" idx="1"/>
          </p:nvPr>
        </p:nvSpPr>
        <p:spPr>
          <a:xfrm>
            <a:off x="3970938" y="2"/>
            <a:ext cx="3037840" cy="463407"/>
          </a:xfrm>
          <a:prstGeom prst="rect">
            <a:avLst/>
          </a:prstGeom>
        </p:spPr>
        <p:txBody>
          <a:bodyPr vert="horz" lIns="92290" tIns="46144" rIns="92290" bIns="46144" rtlCol="0"/>
          <a:lstStyle>
            <a:lvl1pPr algn="r">
              <a:defRPr sz="1200"/>
            </a:lvl1pPr>
          </a:lstStyle>
          <a:p>
            <a:fld id="{2BE65169-DB50-4446-8324-0D580DBE95C4}" type="datetimeFigureOut">
              <a:rPr lang="en-US" smtClean="0"/>
              <a:t>1/2/2023</a:t>
            </a:fld>
            <a:endParaRPr lang="en-US" dirty="0"/>
          </a:p>
        </p:txBody>
      </p:sp>
      <p:sp>
        <p:nvSpPr>
          <p:cNvPr id="4" name="Slide Image Placeholder 3"/>
          <p:cNvSpPr>
            <a:spLocks noGrp="1" noRot="1" noChangeAspect="1"/>
          </p:cNvSpPr>
          <p:nvPr>
            <p:ph type="sldImg" idx="2"/>
          </p:nvPr>
        </p:nvSpPr>
        <p:spPr>
          <a:xfrm>
            <a:off x="736600" y="1154113"/>
            <a:ext cx="5537200" cy="3116262"/>
          </a:xfrm>
          <a:prstGeom prst="rect">
            <a:avLst/>
          </a:prstGeom>
          <a:noFill/>
          <a:ln w="12700">
            <a:solidFill>
              <a:prstClr val="black"/>
            </a:solidFill>
          </a:ln>
        </p:spPr>
        <p:txBody>
          <a:bodyPr vert="horz" lIns="92290" tIns="46144" rIns="92290" bIns="46144" rtlCol="0" anchor="ctr"/>
          <a:lstStyle/>
          <a:p>
            <a:endParaRPr lang="en-US" dirty="0"/>
          </a:p>
        </p:txBody>
      </p:sp>
      <p:sp>
        <p:nvSpPr>
          <p:cNvPr id="5" name="Notes Placeholder 4"/>
          <p:cNvSpPr>
            <a:spLocks noGrp="1"/>
          </p:cNvSpPr>
          <p:nvPr>
            <p:ph type="body" sz="quarter" idx="3"/>
          </p:nvPr>
        </p:nvSpPr>
        <p:spPr>
          <a:xfrm>
            <a:off x="701040" y="4444862"/>
            <a:ext cx="5608320" cy="3636705"/>
          </a:xfrm>
          <a:prstGeom prst="rect">
            <a:avLst/>
          </a:prstGeom>
        </p:spPr>
        <p:txBody>
          <a:bodyPr vert="horz" lIns="92290" tIns="46144" rIns="92290" bIns="461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6"/>
          </a:xfrm>
          <a:prstGeom prst="rect">
            <a:avLst/>
          </a:prstGeom>
        </p:spPr>
        <p:txBody>
          <a:bodyPr vert="horz" lIns="92290" tIns="46144" rIns="92290" bIns="461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6"/>
          </a:xfrm>
          <a:prstGeom prst="rect">
            <a:avLst/>
          </a:prstGeom>
        </p:spPr>
        <p:txBody>
          <a:bodyPr vert="horz" lIns="92290" tIns="46144" rIns="92290" bIns="46144" rtlCol="0" anchor="b"/>
          <a:lstStyle>
            <a:lvl1pPr algn="r">
              <a:defRPr sz="1200"/>
            </a:lvl1pPr>
          </a:lstStyle>
          <a:p>
            <a:fld id="{30DC0D4C-FD52-4CA4-A998-31C73A5A5BDE}" type="slidenum">
              <a:rPr lang="en-US" smtClean="0"/>
              <a:t>‹#›</a:t>
            </a:fld>
            <a:endParaRPr lang="en-US" dirty="0"/>
          </a:p>
        </p:txBody>
      </p:sp>
    </p:spTree>
    <p:extLst>
      <p:ext uri="{BB962C8B-B14F-4D97-AF65-F5344CB8AC3E}">
        <p14:creationId xmlns:p14="http://schemas.microsoft.com/office/powerpoint/2010/main" val="9518215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2</a:t>
            </a:fld>
            <a:endParaRPr lang="en-US" dirty="0"/>
          </a:p>
        </p:txBody>
      </p:sp>
    </p:spTree>
    <p:extLst>
      <p:ext uri="{BB962C8B-B14F-4D97-AF65-F5344CB8AC3E}">
        <p14:creationId xmlns:p14="http://schemas.microsoft.com/office/powerpoint/2010/main" val="196765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0DC0D4C-FD52-4CA4-A998-31C73A5A5BDE}" type="slidenum">
              <a:rPr lang="en-US" smtClean="0"/>
              <a:t>3</a:t>
            </a:fld>
            <a:endParaRPr lang="en-US" dirty="0"/>
          </a:p>
        </p:txBody>
      </p:sp>
    </p:spTree>
    <p:extLst>
      <p:ext uri="{BB962C8B-B14F-4D97-AF65-F5344CB8AC3E}">
        <p14:creationId xmlns:p14="http://schemas.microsoft.com/office/powerpoint/2010/main" val="482601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360 cm³</a:t>
            </a:r>
          </a:p>
          <a:p>
            <a:r>
              <a:rPr lang="en-US" dirty="0"/>
              <a:t>64 ft³</a:t>
            </a:r>
          </a:p>
          <a:p>
            <a:r>
              <a:rPr lang="en-US" dirty="0"/>
              <a:t>393 in³</a:t>
            </a:r>
          </a:p>
        </p:txBody>
      </p:sp>
      <p:sp>
        <p:nvSpPr>
          <p:cNvPr id="4" name="Slide Number Placeholder 3"/>
          <p:cNvSpPr>
            <a:spLocks noGrp="1"/>
          </p:cNvSpPr>
          <p:nvPr>
            <p:ph type="sldNum" sz="quarter" idx="5"/>
          </p:nvPr>
        </p:nvSpPr>
        <p:spPr/>
        <p:txBody>
          <a:bodyPr/>
          <a:lstStyle/>
          <a:p>
            <a:fld id="{30DC0D4C-FD52-4CA4-A998-31C73A5A5BDE}" type="slidenum">
              <a:rPr lang="en-US" smtClean="0"/>
              <a:t>4</a:t>
            </a:fld>
            <a:endParaRPr lang="en-US" dirty="0"/>
          </a:p>
        </p:txBody>
      </p:sp>
    </p:spTree>
    <p:extLst>
      <p:ext uri="{BB962C8B-B14F-4D97-AF65-F5344CB8AC3E}">
        <p14:creationId xmlns:p14="http://schemas.microsoft.com/office/powerpoint/2010/main" val="1072305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85 in³</a:t>
            </a:r>
          </a:p>
          <a:p>
            <a:r>
              <a:rPr lang="en-US" dirty="0"/>
              <a:t>3 yd³</a:t>
            </a:r>
          </a:p>
        </p:txBody>
      </p:sp>
      <p:sp>
        <p:nvSpPr>
          <p:cNvPr id="4" name="Slide Number Placeholder 3"/>
          <p:cNvSpPr>
            <a:spLocks noGrp="1"/>
          </p:cNvSpPr>
          <p:nvPr>
            <p:ph type="sldNum" sz="quarter" idx="5"/>
          </p:nvPr>
        </p:nvSpPr>
        <p:spPr/>
        <p:txBody>
          <a:bodyPr/>
          <a:lstStyle/>
          <a:p>
            <a:fld id="{30DC0D4C-FD52-4CA4-A998-31C73A5A5BDE}" type="slidenum">
              <a:rPr lang="en-US" smtClean="0"/>
              <a:t>5</a:t>
            </a:fld>
            <a:endParaRPr lang="en-US" dirty="0"/>
          </a:p>
        </p:txBody>
      </p:sp>
    </p:spTree>
    <p:extLst>
      <p:ext uri="{BB962C8B-B14F-4D97-AF65-F5344CB8AC3E}">
        <p14:creationId xmlns:p14="http://schemas.microsoft.com/office/powerpoint/2010/main" val="3865447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30DC0D4C-FD52-4CA4-A998-31C73A5A5BDE}" type="slidenum">
              <a:rPr lang="en-US" smtClean="0"/>
              <a:t>9</a:t>
            </a:fld>
            <a:endParaRPr lang="en-US" dirty="0"/>
          </a:p>
        </p:txBody>
      </p:sp>
    </p:spTree>
    <p:extLst>
      <p:ext uri="{BB962C8B-B14F-4D97-AF65-F5344CB8AC3E}">
        <p14:creationId xmlns:p14="http://schemas.microsoft.com/office/powerpoint/2010/main" val="2939948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V ≈</a:t>
            </a:r>
            <a:r>
              <a:rPr lang="en-US" i="0" dirty="0"/>
              <a:t> 10,857.3 cm³</a:t>
            </a:r>
            <a:endParaRPr lang="en-US" i="1" dirty="0"/>
          </a:p>
        </p:txBody>
      </p:sp>
      <p:sp>
        <p:nvSpPr>
          <p:cNvPr id="4" name="Slide Number Placeholder 3"/>
          <p:cNvSpPr>
            <a:spLocks noGrp="1"/>
          </p:cNvSpPr>
          <p:nvPr>
            <p:ph type="sldNum" sz="quarter" idx="5"/>
          </p:nvPr>
        </p:nvSpPr>
        <p:spPr/>
        <p:txBody>
          <a:bodyPr/>
          <a:lstStyle/>
          <a:p>
            <a:fld id="{30DC0D4C-FD52-4CA4-A998-31C73A5A5BDE}" type="slidenum">
              <a:rPr lang="en-US" smtClean="0"/>
              <a:t>39</a:t>
            </a:fld>
            <a:endParaRPr lang="en-US" dirty="0"/>
          </a:p>
        </p:txBody>
      </p:sp>
    </p:spTree>
    <p:extLst>
      <p:ext uri="{BB962C8B-B14F-4D97-AF65-F5344CB8AC3E}">
        <p14:creationId xmlns:p14="http://schemas.microsoft.com/office/powerpoint/2010/main" val="5337896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a:solidFill>
                <a:srgbClr val="FF0000"/>
              </a:solidFill>
            </a:endParaRPr>
          </a:p>
        </p:txBody>
      </p:sp>
      <p:sp>
        <p:nvSpPr>
          <p:cNvPr id="4" name="Slide Number Placeholder 3"/>
          <p:cNvSpPr>
            <a:spLocks noGrp="1"/>
          </p:cNvSpPr>
          <p:nvPr>
            <p:ph type="sldNum" sz="quarter" idx="5"/>
          </p:nvPr>
        </p:nvSpPr>
        <p:spPr/>
        <p:txBody>
          <a:bodyPr/>
          <a:lstStyle/>
          <a:p>
            <a:fld id="{30DC0D4C-FD52-4CA4-A998-31C73A5A5BDE}" type="slidenum">
              <a:rPr lang="en-US" smtClean="0"/>
              <a:t>42</a:t>
            </a:fld>
            <a:endParaRPr lang="en-US" dirty="0"/>
          </a:p>
        </p:txBody>
      </p:sp>
    </p:spTree>
    <p:extLst>
      <p:ext uri="{BB962C8B-B14F-4D97-AF65-F5344CB8AC3E}">
        <p14:creationId xmlns:p14="http://schemas.microsoft.com/office/powerpoint/2010/main" val="2728457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0">
                <a:solidFill>
                  <a:srgbClr val="FF0000"/>
                </a:solidFill>
              </a:rPr>
              <a:t>cube, cylinder, sphere, cone</a:t>
            </a:r>
            <a:endParaRPr lang="en-US" sz="1200" b="0" dirty="0">
              <a:solidFill>
                <a:srgbClr val="FF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rgbClr val="FF0000"/>
                </a:solidFill>
              </a:rPr>
              <a:t>cube, cylinder</a:t>
            </a:r>
            <a:r>
              <a:rPr lang="en-US" sz="1200" b="0">
                <a:solidFill>
                  <a:srgbClr val="FF0000"/>
                </a:solidFill>
              </a:rPr>
              <a:t>, sphere, cone</a:t>
            </a:r>
            <a:endParaRPr lang="en-US" sz="1200" b="0" dirty="0">
              <a:solidFill>
                <a:srgbClr val="FF0000"/>
              </a:solidFill>
            </a:endParaRPr>
          </a:p>
        </p:txBody>
      </p:sp>
      <p:sp>
        <p:nvSpPr>
          <p:cNvPr id="4" name="Slide Number Placeholder 3"/>
          <p:cNvSpPr>
            <a:spLocks noGrp="1"/>
          </p:cNvSpPr>
          <p:nvPr>
            <p:ph type="sldNum" sz="quarter" idx="5"/>
          </p:nvPr>
        </p:nvSpPr>
        <p:spPr/>
        <p:txBody>
          <a:bodyPr/>
          <a:lstStyle/>
          <a:p>
            <a:fld id="{30DC0D4C-FD52-4CA4-A998-31C73A5A5BDE}" type="slidenum">
              <a:rPr lang="en-US" smtClean="0"/>
              <a:t>43</a:t>
            </a:fld>
            <a:endParaRPr lang="en-US" dirty="0"/>
          </a:p>
        </p:txBody>
      </p:sp>
    </p:spTree>
    <p:extLst>
      <p:ext uri="{BB962C8B-B14F-4D97-AF65-F5344CB8AC3E}">
        <p14:creationId xmlns:p14="http://schemas.microsoft.com/office/powerpoint/2010/main" val="34663309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2DD3A1D-D0ED-E64E-9099-4FF590EB6605}"/>
              </a:ext>
            </a:extLst>
          </p:cNvPr>
          <p:cNvSpPr>
            <a:spLocks noGrp="1"/>
          </p:cNvSpPr>
          <p:nvPr>
            <p:ph type="dt" sz="half" idx="10"/>
          </p:nvPr>
        </p:nvSpPr>
        <p:spPr/>
        <p:txBody>
          <a:bodyPr/>
          <a:lstStyle/>
          <a:p>
            <a:fld id="{0C15664F-5CF3-934E-88C9-0AD27C45C74E}" type="datetimeFigureOut">
              <a:rPr lang="en-US" smtClean="0"/>
              <a:t>1/2/2023</a:t>
            </a:fld>
            <a:endParaRPr lang="en-US" dirty="0"/>
          </a:p>
        </p:txBody>
      </p:sp>
      <p:sp>
        <p:nvSpPr>
          <p:cNvPr id="5" name="Footer Placeholder 4">
            <a:extLst>
              <a:ext uri="{FF2B5EF4-FFF2-40B4-BE49-F238E27FC236}">
                <a16:creationId xmlns:a16="http://schemas.microsoft.com/office/drawing/2014/main" id="{1C64D543-EA8C-9842-9BFA-56F3E51248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FA8BEA-2F03-974A-8B26-430B26EC5FEE}"/>
              </a:ext>
            </a:extLst>
          </p:cNvPr>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1614546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Title Slide Photo">
    <p:spTree>
      <p:nvGrpSpPr>
        <p:cNvPr id="1" name=""/>
        <p:cNvGrpSpPr/>
        <p:nvPr/>
      </p:nvGrpSpPr>
      <p:grpSpPr>
        <a:xfrm>
          <a:off x="0" y="0"/>
          <a:ext cx="0" cy="0"/>
          <a:chOff x="0" y="0"/>
          <a:chExt cx="0" cy="0"/>
        </a:xfrm>
      </p:grpSpPr>
    </p:spTree>
    <p:extLst>
      <p:ext uri="{BB962C8B-B14F-4D97-AF65-F5344CB8AC3E}">
        <p14:creationId xmlns:p14="http://schemas.microsoft.com/office/powerpoint/2010/main" val="450837024"/>
      </p:ext>
    </p:extLst>
  </p:cSld>
  <p:clrMapOvr>
    <a:masterClrMapping/>
  </p:clrMapOvr>
  <p:extLst>
    <p:ext uri="{DCECCB84-F9BA-43D5-87BE-67443E8EF086}">
      <p15:sldGuideLst xmlns:p15="http://schemas.microsoft.com/office/powerpoint/2012/main">
        <p15:guide id="1" orient="horz" pos="96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1-column">
    <p:spTree>
      <p:nvGrpSpPr>
        <p:cNvPr id="1" name=""/>
        <p:cNvGrpSpPr/>
        <p:nvPr/>
      </p:nvGrpSpPr>
      <p:grpSpPr>
        <a:xfrm>
          <a:off x="0" y="0"/>
          <a:ext cx="0" cy="0"/>
          <a:chOff x="0" y="0"/>
          <a:chExt cx="0" cy="0"/>
        </a:xfrm>
      </p:grpSpPr>
    </p:spTree>
    <p:extLst>
      <p:ext uri="{BB962C8B-B14F-4D97-AF65-F5344CB8AC3E}">
        <p14:creationId xmlns:p14="http://schemas.microsoft.com/office/powerpoint/2010/main" val="3464801227"/>
      </p:ext>
    </p:extLst>
  </p:cSld>
  <p:clrMapOvr>
    <a:masterClrMapping/>
  </p:clrMapOvr>
  <p:extLst>
    <p:ext uri="{DCECCB84-F9BA-43D5-87BE-67443E8EF086}">
      <p15:sldGuideLst xmlns:p15="http://schemas.microsoft.com/office/powerpoint/2012/main">
        <p15:guide id="1" orient="horz" pos="3772" userDrawn="1">
          <p15:clr>
            <a:srgbClr val="FBAE40"/>
          </p15:clr>
        </p15:guide>
        <p15:guide id="2" orient="horz" pos="804" userDrawn="1">
          <p15:clr>
            <a:srgbClr val="FBAE40"/>
          </p15:clr>
        </p15:guide>
        <p15:guide id="3" pos="384" userDrawn="1">
          <p15:clr>
            <a:srgbClr val="FBAE40"/>
          </p15:clr>
        </p15:guide>
        <p15:guide id="4" pos="3940" userDrawn="1">
          <p15:clr>
            <a:srgbClr val="FBAE40"/>
          </p15:clr>
        </p15:guide>
        <p15:guide id="5" pos="4040"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70764B-AC75-BC43-A405-EDC296E375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492908" y="5619163"/>
            <a:ext cx="654674" cy="654674"/>
          </a:xfrm>
          <a:prstGeom prst="rect">
            <a:avLst/>
          </a:prstGeom>
        </p:spPr>
      </p:pic>
      <p:pic>
        <p:nvPicPr>
          <p:cNvPr id="9" name="Picture 8">
            <a:extLst>
              <a:ext uri="{FF2B5EF4-FFF2-40B4-BE49-F238E27FC236}">
                <a16:creationId xmlns:a16="http://schemas.microsoft.com/office/drawing/2014/main" id="{7D78E90B-5416-8D48-A26D-98B4B394D5A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486323" y="0"/>
            <a:ext cx="7705677" cy="1866514"/>
          </a:xfrm>
          <a:prstGeom prst="rect">
            <a:avLst/>
          </a:prstGeom>
        </p:spPr>
      </p:pic>
      <p:sp>
        <p:nvSpPr>
          <p:cNvPr id="10" name="Footer Placeholder 4">
            <a:extLst>
              <a:ext uri="{FF2B5EF4-FFF2-40B4-BE49-F238E27FC236}">
                <a16:creationId xmlns:a16="http://schemas.microsoft.com/office/drawing/2014/main" id="{B216A21A-A3B0-4B4C-B338-0742A8D99578}"/>
              </a:ext>
            </a:extLst>
          </p:cNvPr>
          <p:cNvSpPr txBox="1">
            <a:spLocks/>
          </p:cNvSpPr>
          <p:nvPr userDrawn="1"/>
        </p:nvSpPr>
        <p:spPr>
          <a:xfrm>
            <a:off x="1402828" y="6528816"/>
            <a:ext cx="6270960" cy="228600"/>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solidFill>
                  <a:schemeClr val="tx1">
                    <a:lumMod val="75000"/>
                    <a:lumOff val="25000"/>
                  </a:schemeClr>
                </a:solidFill>
                <a:latin typeface="Arial" panose="020B0604020202020204" pitchFamily="34" charset="0"/>
                <a:cs typeface="Arial" panose="020B0604020202020204" pitchFamily="34" charset="0"/>
              </a:rPr>
              <a:t>Copyright © McGraw Hill</a:t>
            </a:r>
          </a:p>
        </p:txBody>
      </p:sp>
      <p:cxnSp>
        <p:nvCxnSpPr>
          <p:cNvPr id="11" name="Straight Connector 10">
            <a:extLst>
              <a:ext uri="{FF2B5EF4-FFF2-40B4-BE49-F238E27FC236}">
                <a16:creationId xmlns:a16="http://schemas.microsoft.com/office/drawing/2014/main" id="{4E4EF957-5CB0-DA4C-9327-91AF4A044E8A}"/>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 name="Footer Placeholder 4">
            <a:extLst>
              <a:ext uri="{FF2B5EF4-FFF2-40B4-BE49-F238E27FC236}">
                <a16:creationId xmlns:a16="http://schemas.microsoft.com/office/drawing/2014/main" id="{FE0FB11E-B90E-3F4B-9353-B5D2722ED90B}"/>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781000620"/>
      </p:ext>
    </p:extLst>
  </p:cSld>
  <p:clrMap bg1="lt1" tx1="dk1" bg2="lt2" tx2="dk2" accent1="accent1" accent2="accent2" accent3="accent3" accent4="accent4" accent5="accent5" accent6="accent6" hlink="hlink" folHlink="folHlink"/>
  <p:sldLayoutIdLst>
    <p:sldLayoutId id="21474836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868CDEFB-1930-9E45-BF92-75A2E2B54F5E}"/>
              </a:ext>
            </a:extLst>
          </p:cNvPr>
          <p:cNvCxnSpPr/>
          <p:nvPr userDrawn="1"/>
        </p:nvCxnSpPr>
        <p:spPr>
          <a:xfrm>
            <a:off x="0" y="6432698"/>
            <a:ext cx="12192000" cy="0"/>
          </a:xfrm>
          <a:prstGeom prst="line">
            <a:avLst/>
          </a:prstGeom>
          <a:ln w="222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8D4FF0F4-3EB3-C14A-9D8D-940E128EAF4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95103" y="0"/>
            <a:ext cx="4896897" cy="1186155"/>
          </a:xfrm>
          <a:prstGeom prst="rect">
            <a:avLst/>
          </a:prstGeom>
        </p:spPr>
      </p:pic>
      <p:sp>
        <p:nvSpPr>
          <p:cNvPr id="13" name="Footer Placeholder 9">
            <a:extLst>
              <a:ext uri="{FF2B5EF4-FFF2-40B4-BE49-F238E27FC236}">
                <a16:creationId xmlns:a16="http://schemas.microsoft.com/office/drawing/2014/main" id="{7D925791-6F2B-EF4D-8846-D6D343AAE915}"/>
              </a:ext>
            </a:extLst>
          </p:cNvPr>
          <p:cNvSpPr txBox="1">
            <a:spLocks/>
          </p:cNvSpPr>
          <p:nvPr userDrawn="1"/>
        </p:nvSpPr>
        <p:spPr>
          <a:xfrm>
            <a:off x="490549" y="6528815"/>
            <a:ext cx="1036320" cy="324667"/>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1" dirty="0">
                <a:solidFill>
                  <a:schemeClr val="tx2"/>
                </a:solidFill>
                <a:latin typeface="Arial" panose="020B0604020202020204" pitchFamily="34" charset="0"/>
                <a:cs typeface="Arial" panose="020B0604020202020204" pitchFamily="34" charset="0"/>
              </a:rPr>
              <a:t>McGraw Hill   </a:t>
            </a:r>
            <a:r>
              <a:rPr lang="en-US" sz="900" b="1" spc="0" baseline="0" dirty="0">
                <a:solidFill>
                  <a:schemeClr val="tx2"/>
                </a:solidFill>
                <a:latin typeface="Arial" panose="020B0604020202020204" pitchFamily="34" charset="0"/>
                <a:cs typeface="Arial" panose="020B0604020202020204" pitchFamily="34" charset="0"/>
              </a:rPr>
              <a:t>|</a:t>
            </a:r>
            <a:endParaRPr lang="en-US" sz="900" dirty="0">
              <a:solidFill>
                <a:schemeClr val="tx2"/>
              </a:solidFill>
              <a:latin typeface="Arial" panose="020B0604020202020204" pitchFamily="34" charset="0"/>
              <a:cs typeface="Arial" panose="020B0604020202020204" pitchFamily="34" charset="0"/>
            </a:endParaRPr>
          </a:p>
        </p:txBody>
      </p:sp>
      <p:sp>
        <p:nvSpPr>
          <p:cNvPr id="15" name="Footer Placeholder 9">
            <a:extLst>
              <a:ext uri="{FF2B5EF4-FFF2-40B4-BE49-F238E27FC236}">
                <a16:creationId xmlns:a16="http://schemas.microsoft.com/office/drawing/2014/main" id="{D1F3FF48-D6F7-7149-BC0E-351B7F3AA818}"/>
              </a:ext>
            </a:extLst>
          </p:cNvPr>
          <p:cNvSpPr txBox="1">
            <a:spLocks/>
          </p:cNvSpPr>
          <p:nvPr userDrawn="1"/>
        </p:nvSpPr>
        <p:spPr>
          <a:xfrm>
            <a:off x="1385464" y="6528815"/>
            <a:ext cx="4694822" cy="324681"/>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b="0" dirty="0">
                <a:solidFill>
                  <a:schemeClr val="tx2"/>
                </a:solidFill>
                <a:latin typeface="Arial" panose="020B0604020202020204" pitchFamily="34" charset="0"/>
                <a:cs typeface="Arial" panose="020B0604020202020204" pitchFamily="34" charset="0"/>
              </a:rPr>
              <a:t>Volumes of Cylinders, Cones, and Spheres</a:t>
            </a:r>
          </a:p>
        </p:txBody>
      </p:sp>
      <p:sp>
        <p:nvSpPr>
          <p:cNvPr id="6" name="Footer Placeholder 4">
            <a:extLst>
              <a:ext uri="{FF2B5EF4-FFF2-40B4-BE49-F238E27FC236}">
                <a16:creationId xmlns:a16="http://schemas.microsoft.com/office/drawing/2014/main" id="{553FF195-7E95-4741-972B-1D42479F5FDE}"/>
              </a:ext>
            </a:extLst>
          </p:cNvPr>
          <p:cNvSpPr txBox="1">
            <a:spLocks/>
          </p:cNvSpPr>
          <p:nvPr userDrawn="1"/>
        </p:nvSpPr>
        <p:spPr>
          <a:xfrm>
            <a:off x="9064487" y="6399634"/>
            <a:ext cx="3107634" cy="478243"/>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800" dirty="0">
                <a:solidFill>
                  <a:schemeClr val="tx1">
                    <a:lumMod val="75000"/>
                    <a:lumOff val="25000"/>
                  </a:schemeClr>
                </a:solidFill>
                <a:latin typeface="Arial" panose="020B0604020202020204" pitchFamily="34" charset="0"/>
                <a:cs typeface="Arial" panose="020B0604020202020204" pitchFamily="34" charset="0"/>
              </a:rPr>
              <a:t>This material may be reproduced for licensed classroom use only and may not be further reproduced or distributed.</a:t>
            </a:r>
          </a:p>
        </p:txBody>
      </p:sp>
    </p:spTree>
    <p:extLst>
      <p:ext uri="{BB962C8B-B14F-4D97-AF65-F5344CB8AC3E}">
        <p14:creationId xmlns:p14="http://schemas.microsoft.com/office/powerpoint/2010/main" val="1502882778"/>
      </p:ext>
    </p:extLst>
  </p:cSld>
  <p:clrMap bg1="lt1" tx1="dk1" bg2="lt2" tx2="dk2" accent1="accent1" accent2="accent2" accent3="accent3" accent4="accent4" accent5="accent5" accent6="accent6" hlink="hlink" folHlink="folHlink"/>
  <p:sldLayoutIdLst>
    <p:sldLayoutId id="2147483680" r:id="rId1"/>
    <p:sldLayoutId id="2147483665" r:id="rId2"/>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59" userDrawn="1">
          <p15:clr>
            <a:srgbClr val="F26B43"/>
          </p15:clr>
        </p15:guide>
        <p15:guide id="2" orient="horz" pos="360" userDrawn="1">
          <p15:clr>
            <a:srgbClr val="F26B43"/>
          </p15:clr>
        </p15:guide>
        <p15:guide id="5" pos="3840" userDrawn="1">
          <p15:clr>
            <a:srgbClr val="F26B43"/>
          </p15:clr>
        </p15:guide>
        <p15:guide id="6" pos="384" userDrawn="1">
          <p15:clr>
            <a:srgbClr val="F26B43"/>
          </p15:clr>
        </p15:guide>
        <p15:guide id="7" pos="7296" userDrawn="1">
          <p15:clr>
            <a:srgbClr val="F26B43"/>
          </p15:clr>
        </p15:guide>
        <p15:guide id="9" orient="horz" pos="4211" userDrawn="1">
          <p15:clr>
            <a:srgbClr val="F26B43"/>
          </p15:clr>
        </p15:guide>
        <p15:guide id="10" pos="1120" userDrawn="1">
          <p15:clr>
            <a:srgbClr val="F26B43"/>
          </p15:clr>
        </p15:guide>
        <p15:guide id="11" pos="93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0.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5.png"/><Relationship Id="rId4" Type="http://schemas.openxmlformats.org/officeDocument/2006/relationships/image" Target="../media/image240.png"/></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0B2791FD-11C6-E043-A628-3CAF291B2B93}"/>
              </a:ext>
            </a:extLst>
          </p:cNvPr>
          <p:cNvSpPr txBox="1">
            <a:spLocks/>
          </p:cNvSpPr>
          <p:nvPr/>
        </p:nvSpPr>
        <p:spPr>
          <a:xfrm>
            <a:off x="1402828" y="2072396"/>
            <a:ext cx="8682732" cy="12439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b="1" dirty="0">
                <a:solidFill>
                  <a:srgbClr val="33175A"/>
                </a:solidFill>
                <a:latin typeface="Arial" panose="020B0604020202020204" pitchFamily="34" charset="0"/>
                <a:cs typeface="Arial" panose="020B0604020202020204" pitchFamily="34" charset="0"/>
              </a:rPr>
              <a:t>Volumes of Cylinders, Cones, and Spheres </a:t>
            </a:r>
          </a:p>
        </p:txBody>
      </p:sp>
    </p:spTree>
    <p:extLst>
      <p:ext uri="{BB962C8B-B14F-4D97-AF65-F5344CB8AC3E}">
        <p14:creationId xmlns:p14="http://schemas.microsoft.com/office/powerpoint/2010/main" val="2345231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5"/>
            <a:ext cx="6510552" cy="448975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400" dirty="0">
                <a:solidFill>
                  <a:srgbClr val="5E5E5B"/>
                </a:solidFill>
                <a:latin typeface="+mj-lt"/>
              </a:rPr>
              <a:t>You can use Cavalieri’s Principle to find volumes of oblique cylinders. Notice that at every level of a right or oblique cylinder, a cross section parallel to the base is a figure that is congruent to the base. The area of each of these cross sections is the same. According to Cavalieri’s Principle, if the areas of the bases and measures of the heights of two cylinders are equal, then the cylinders have the same volume. Thus, the formula for the volume of an oblique cylinder is the same as the formula for a right cylinder.</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Volumes of Cylinders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8122" y="2322836"/>
            <a:ext cx="2584192" cy="201380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60047" y="1834118"/>
            <a:ext cx="1883858" cy="2472566"/>
          </a:xfrm>
          <a:prstGeom prst="rect">
            <a:avLst/>
          </a:prstGeom>
        </p:spPr>
      </p:pic>
    </p:spTree>
    <p:extLst>
      <p:ext uri="{BB962C8B-B14F-4D97-AF65-F5344CB8AC3E}">
        <p14:creationId xmlns:p14="http://schemas.microsoft.com/office/powerpoint/2010/main" val="25569922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Volumes of Cylinders</a:t>
            </a:r>
          </a:p>
        </p:txBody>
      </p:sp>
      <p:sp>
        <p:nvSpPr>
          <p:cNvPr id="16" name="Content Placeholder 2">
            <a:extLst>
              <a:ext uri="{FF2B5EF4-FFF2-40B4-BE49-F238E27FC236}">
                <a16:creationId xmlns:a16="http://schemas.microsoft.com/office/drawing/2014/main" id="{6684FE74-CD2E-4C44-B64A-F1E5DEE53F02}"/>
              </a:ext>
            </a:extLst>
          </p:cNvPr>
          <p:cNvSpPr txBox="1">
            <a:spLocks/>
          </p:cNvSpPr>
          <p:nvPr/>
        </p:nvSpPr>
        <p:spPr>
          <a:xfrm>
            <a:off x="459872" y="1707845"/>
            <a:ext cx="9293727" cy="1630441"/>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dirty="0">
                <a:solidFill>
                  <a:srgbClr val="00A6B9"/>
                </a:solidFill>
                <a:latin typeface="+mj-lt"/>
              </a:rPr>
              <a:t>Talk About It!</a:t>
            </a:r>
          </a:p>
          <a:p>
            <a:pPr>
              <a:spcBef>
                <a:spcPts val="0"/>
              </a:spcBef>
            </a:pPr>
            <a:r>
              <a:rPr lang="en-US" sz="2800" dirty="0">
                <a:solidFill>
                  <a:schemeClr val="tx1">
                    <a:lumMod val="65000"/>
                    <a:lumOff val="35000"/>
                  </a:schemeClr>
                </a:solidFill>
                <a:latin typeface="+mj-lt"/>
              </a:rPr>
              <a:t>What real-world situation shows how Cavalieri’s Principle</a:t>
            </a:r>
          </a:p>
          <a:p>
            <a:pPr>
              <a:spcBef>
                <a:spcPts val="0"/>
              </a:spcBef>
            </a:pPr>
            <a:r>
              <a:rPr lang="en-US" sz="2800" dirty="0">
                <a:solidFill>
                  <a:schemeClr val="tx1">
                    <a:lumMod val="65000"/>
                    <a:lumOff val="35000"/>
                  </a:schemeClr>
                </a:solidFill>
                <a:latin typeface="+mj-lt"/>
              </a:rPr>
              <a:t>applies to right and oblique cylinders? Explain.</a:t>
            </a:r>
          </a:p>
        </p:txBody>
      </p:sp>
    </p:spTree>
    <p:extLst>
      <p:ext uri="{BB962C8B-B14F-4D97-AF65-F5344CB8AC3E}">
        <p14:creationId xmlns:p14="http://schemas.microsoft.com/office/powerpoint/2010/main" val="615227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Approximate the Volume of a Cylinder</a:t>
            </a:r>
          </a:p>
        </p:txBody>
      </p:sp>
      <p:sp>
        <p:nvSpPr>
          <p:cNvPr id="19" name="Content Placeholder 2">
            <a:extLst>
              <a:ext uri="{FF2B5EF4-FFF2-40B4-BE49-F238E27FC236}">
                <a16:creationId xmlns:a16="http://schemas.microsoft.com/office/drawing/2014/main" id="{D201104B-FD48-1B42-8014-F9EF2EB20A4F}"/>
              </a:ext>
            </a:extLst>
          </p:cNvPr>
          <p:cNvSpPr txBox="1">
            <a:spLocks/>
          </p:cNvSpPr>
          <p:nvPr/>
        </p:nvSpPr>
        <p:spPr>
          <a:xfrm>
            <a:off x="459875" y="1707844"/>
            <a:ext cx="7974678" cy="306910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800" b="1" dirty="0">
                <a:solidFill>
                  <a:schemeClr val="tx1"/>
                </a:solidFill>
                <a:latin typeface="+mj-lt"/>
              </a:rPr>
              <a:t>POSTAL SERVICE </a:t>
            </a:r>
            <a:r>
              <a:rPr lang="en-US" sz="2800" b="1" dirty="0">
                <a:solidFill>
                  <a:srgbClr val="5E5E5B"/>
                </a:solidFill>
              </a:rPr>
              <a:t>Andrew wants to mail his brother a collection of antique marbles. He needs to calculate the volume of the mail tube before he buys it to ensure that it will hold all of the marbles. Find the volume of the mail tube to the nearest tenth.</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42703" y="1863650"/>
            <a:ext cx="3017147" cy="1453607"/>
          </a:xfrm>
          <a:prstGeom prst="rect">
            <a:avLst/>
          </a:prstGeom>
        </p:spPr>
      </p:pic>
    </p:spTree>
    <p:extLst>
      <p:ext uri="{BB962C8B-B14F-4D97-AF65-F5344CB8AC3E}">
        <p14:creationId xmlns:p14="http://schemas.microsoft.com/office/powerpoint/2010/main" val="223603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1</a:t>
            </a:r>
            <a:br>
              <a:rPr lang="en-US" sz="2800" dirty="0">
                <a:solidFill>
                  <a:srgbClr val="33175A"/>
                </a:solidFill>
              </a:rPr>
            </a:br>
            <a:r>
              <a:rPr lang="en-US" sz="2800" b="0" dirty="0">
                <a:solidFill>
                  <a:schemeClr val="tx1"/>
                </a:solidFill>
              </a:rPr>
              <a:t>Approximate the Volume of a Cylinder</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2806639454"/>
                  </p:ext>
                </p:extLst>
              </p:nvPr>
            </p:nvGraphicFramePr>
            <p:xfrm>
              <a:off x="459873" y="1953830"/>
              <a:ext cx="8239290" cy="1554480"/>
            </p:xfrm>
            <a:graphic>
              <a:graphicData uri="http://schemas.openxmlformats.org/drawingml/2006/table">
                <a:tbl>
                  <a:tblPr firstRow="1" bandRow="1">
                    <a:tableStyleId>{5C22544A-7EE6-4342-B048-85BDC9FD1C3A}</a:tableStyleId>
                  </a:tblPr>
                  <a:tblGrid>
                    <a:gridCol w="2716327">
                      <a:extLst>
                        <a:ext uri="{9D8B030D-6E8A-4147-A177-3AD203B41FA5}">
                          <a16:colId xmlns:a16="http://schemas.microsoft.com/office/drawing/2014/main" val="1325506017"/>
                        </a:ext>
                      </a:extLst>
                    </a:gridCol>
                    <a:gridCol w="5522963">
                      <a:extLst>
                        <a:ext uri="{9D8B030D-6E8A-4147-A177-3AD203B41FA5}">
                          <a16:colId xmlns:a16="http://schemas.microsoft.com/office/drawing/2014/main" val="1340425027"/>
                        </a:ext>
                      </a:extLst>
                    </a:gridCol>
                  </a:tblGrid>
                  <a:tr h="472350">
                    <a:tc>
                      <a:txBody>
                        <a:bodyPr/>
                        <a:lstStyle/>
                        <a:p>
                          <a:r>
                            <a:rPr lang="en-US" sz="2800" b="0" i="1" dirty="0">
                              <a:solidFill>
                                <a:srgbClr val="5E5E5B"/>
                              </a:solidFill>
                            </a:rPr>
                            <a:t>V </a:t>
                          </a:r>
                          <a:r>
                            <a:rPr lang="en-US" sz="2800" b="0" dirty="0">
                              <a:solidFill>
                                <a:srgbClr val="5E5E5B"/>
                              </a:solidFill>
                            </a:rPr>
                            <a:t>= </a:t>
                          </a:r>
                          <a:r>
                            <a:rPr lang="en-US" sz="2800" b="0" i="1" dirty="0">
                              <a:solidFill>
                                <a:schemeClr val="tx2"/>
                              </a:solidFill>
                            </a:rPr>
                            <a:t>Bh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dirty="0">
                              <a:solidFill>
                                <a:srgbClr val="0070C0"/>
                              </a:solidFill>
                            </a:rPr>
                            <a:t>Volume of a cylinder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472350">
                    <a:tc>
                      <a:txBody>
                        <a:bodyPr/>
                        <a:lstStyle/>
                        <a:p>
                          <a:r>
                            <a:rPr lang="en-US" sz="2800" b="0" dirty="0">
                              <a:solidFill>
                                <a:srgbClr val="5E5E5B"/>
                              </a:solidFill>
                            </a:rPr>
                            <a:t>   =</a:t>
                          </a:r>
                          <a:r>
                            <a:rPr lang="en-US" sz="2800" b="0" dirty="0">
                              <a:solidFill>
                                <a:schemeClr val="tx1"/>
                              </a:solidFill>
                            </a:rPr>
                            <a:t> </a:t>
                          </a:r>
                          <a14:m>
                            <m:oMath xmlns:m="http://schemas.openxmlformats.org/officeDocument/2006/math">
                              <m:r>
                                <m:rPr>
                                  <m:sty m:val="p"/>
                                </m:rPr>
                                <a:rPr lang="el-GR" sz="2800" b="0" i="0" smtClean="0">
                                  <a:solidFill>
                                    <a:srgbClr val="5E5E5B"/>
                                  </a:solidFill>
                                  <a:latin typeface="Cambria Math" panose="02040503050406030204" pitchFamily="18" charset="0"/>
                                </a:rPr>
                                <m:t>π</m:t>
                              </m:r>
                              <m:sSup>
                                <m:sSupPr>
                                  <m:ctrlPr>
                                    <a:rPr lang="en-US" sz="2800" b="0" i="1" smtClean="0">
                                      <a:solidFill>
                                        <a:srgbClr val="5E5E5B"/>
                                      </a:solidFill>
                                      <a:latin typeface="Cambria Math" panose="02040503050406030204" pitchFamily="18" charset="0"/>
                                    </a:rPr>
                                  </m:ctrlPr>
                                </m:sSupPr>
                                <m:e>
                                  <m:r>
                                    <a:rPr lang="en-US" sz="2800" b="0" i="1" smtClean="0">
                                      <a:solidFill>
                                        <a:srgbClr val="5E5E5B"/>
                                      </a:solidFill>
                                      <a:latin typeface="Cambria Math" panose="02040503050406030204" pitchFamily="18" charset="0"/>
                                    </a:rPr>
                                    <m:t>(1.25)</m:t>
                                  </m:r>
                                </m:e>
                                <m:sup>
                                  <m:r>
                                    <a:rPr lang="en-US" sz="2800" b="0" i="1" smtClean="0">
                                      <a:solidFill>
                                        <a:srgbClr val="5E5E5B"/>
                                      </a:solidFill>
                                      <a:latin typeface="Cambria Math" panose="02040503050406030204" pitchFamily="18" charset="0"/>
                                    </a:rPr>
                                    <m:t>2</m:t>
                                  </m:r>
                                </m:sup>
                              </m:sSup>
                            </m:oMath>
                          </a14:m>
                          <a:r>
                            <a:rPr lang="en-US" sz="2800" b="0" i="0" dirty="0">
                              <a:solidFill>
                                <a:srgbClr val="5E5E5B"/>
                              </a:solidFill>
                              <a:latin typeface="+mn-lt"/>
                              <a:ea typeface="Cambria Math" panose="02040503050406030204" pitchFamily="18" charset="0"/>
                            </a:rPr>
                            <a:t>⋅</a:t>
                          </a:r>
                          <a:r>
                            <a:rPr lang="en-US" sz="2800" b="0" i="0" dirty="0">
                              <a:solidFill>
                                <a:srgbClr val="5E5E5B"/>
                              </a:solidFill>
                              <a:latin typeface="Cambria Math" panose="02040503050406030204" pitchFamily="18" charset="0"/>
                              <a:ea typeface="Cambria Math" panose="02040503050406030204" pitchFamily="18" charset="0"/>
                            </a:rPr>
                            <a:t>10</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14:m>
                            <m:oMath xmlns:m="http://schemas.openxmlformats.org/officeDocument/2006/math">
                              <m:r>
                                <a:rPr lang="en-US" sz="2800" b="0" i="1" smtClean="0">
                                  <a:solidFill>
                                    <a:srgbClr val="0070C0"/>
                                  </a:solidFill>
                                  <a:latin typeface="Cambria Math" panose="02040503050406030204" pitchFamily="18" charset="0"/>
                                </a:rPr>
                                <m:t>𝐵</m:t>
                              </m:r>
                              <m:r>
                                <a:rPr lang="pt-BR" sz="2800" b="0" i="1" smtClean="0">
                                  <a:solidFill>
                                    <a:srgbClr val="0070C0"/>
                                  </a:solidFill>
                                  <a:latin typeface="Cambria Math" panose="02040503050406030204" pitchFamily="18" charset="0"/>
                                </a:rPr>
                                <m:t>=</m:t>
                              </m:r>
                              <m:r>
                                <m:rPr>
                                  <m:sty m:val="p"/>
                                </m:rPr>
                                <a:rPr lang="el-GR" sz="2800" b="0" i="0" smtClean="0">
                                  <a:solidFill>
                                    <a:srgbClr val="0070C0"/>
                                  </a:solidFill>
                                  <a:latin typeface="Cambria Math" panose="02040503050406030204" pitchFamily="18" charset="0"/>
                                </a:rPr>
                                <m:t>π</m:t>
                              </m:r>
                              <m:sSup>
                                <m:sSupPr>
                                  <m:ctrlPr>
                                    <a:rPr lang="pt-BR" sz="2800" b="0" i="1" smtClean="0">
                                      <a:solidFill>
                                        <a:srgbClr val="0070C0"/>
                                      </a:solidFill>
                                      <a:latin typeface="Cambria Math" panose="02040503050406030204" pitchFamily="18" charset="0"/>
                                    </a:rPr>
                                  </m:ctrlPr>
                                </m:sSupPr>
                                <m:e>
                                  <m:r>
                                    <a:rPr lang="pt-BR" sz="2800" b="0" i="1" smtClean="0">
                                      <a:solidFill>
                                        <a:srgbClr val="0070C0"/>
                                      </a:solidFill>
                                      <a:latin typeface="Cambria Math" panose="02040503050406030204" pitchFamily="18" charset="0"/>
                                    </a:rPr>
                                    <m:t>𝑟</m:t>
                                  </m:r>
                                </m:e>
                                <m:sup>
                                  <m:r>
                                    <a:rPr lang="pt-BR" sz="2800" b="0" i="1" smtClean="0">
                                      <a:solidFill>
                                        <a:srgbClr val="0070C0"/>
                                      </a:solidFill>
                                      <a:latin typeface="Cambria Math" panose="02040503050406030204" pitchFamily="18" charset="0"/>
                                    </a:rPr>
                                    <m:t>2</m:t>
                                  </m:r>
                                </m:sup>
                              </m:sSup>
                            </m:oMath>
                          </a14:m>
                          <a:r>
                            <a:rPr lang="pt-BR" sz="2800" b="0" i="0" dirty="0">
                              <a:solidFill>
                                <a:srgbClr val="0070C0"/>
                              </a:solidFill>
                            </a:rPr>
                            <a:t>, </a:t>
                          </a:r>
                          <a:r>
                            <a:rPr lang="pt-BR" sz="2800" b="0" i="1" dirty="0">
                              <a:solidFill>
                                <a:srgbClr val="0070C0"/>
                              </a:solidFill>
                            </a:rPr>
                            <a:t>r</a:t>
                          </a:r>
                          <a:r>
                            <a:rPr lang="pt-BR" sz="2800" b="0" i="0" dirty="0">
                              <a:solidFill>
                                <a:srgbClr val="0070C0"/>
                              </a:solidFill>
                            </a:rPr>
                            <a:t> = 1.25, and </a:t>
                          </a:r>
                          <a:r>
                            <a:rPr lang="pt-BR" sz="2800" b="0" i="1" dirty="0">
                              <a:solidFill>
                                <a:srgbClr val="0070C0"/>
                              </a:solidFill>
                            </a:rPr>
                            <a:t>h</a:t>
                          </a:r>
                          <a:r>
                            <a:rPr lang="pt-BR" sz="2800" b="0" i="0" dirty="0">
                              <a:solidFill>
                                <a:srgbClr val="0070C0"/>
                              </a:solidFill>
                            </a:rPr>
                            <a:t> = 10</a:t>
                          </a:r>
                          <a:endParaRPr lang="en-US" sz="2800" b="0" i="0" dirty="0">
                            <a:solidFill>
                              <a:srgbClr val="0070C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472350">
                    <a:tc>
                      <a:txBody>
                        <a:bodyPr/>
                        <a:lstStyle/>
                        <a:p>
                          <a:r>
                            <a:rPr lang="en-US" sz="2800" b="0" dirty="0">
                              <a:solidFill>
                                <a:srgbClr val="5E5E5B"/>
                              </a:solidFill>
                            </a:rPr>
                            <a:t>   ≈</a:t>
                          </a:r>
                          <a:r>
                            <a:rPr lang="en-US" sz="2800" b="0" baseline="0" dirty="0">
                              <a:solidFill>
                                <a:srgbClr val="5E5E5B"/>
                              </a:solidFill>
                            </a:rPr>
                            <a:t> </a:t>
                          </a:r>
                          <a:r>
                            <a:rPr lang="en-US" sz="2800" b="0" baseline="0" dirty="0">
                              <a:solidFill>
                                <a:schemeClr val="tx2"/>
                              </a:solidFill>
                            </a:rPr>
                            <a:t>49.1</a:t>
                          </a:r>
                          <a:endParaRPr lang="en-US" sz="2800" b="0" i="1"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0" kern="1200" dirty="0">
                              <a:solidFill>
                                <a:srgbClr val="0070C0"/>
                              </a:solidFill>
                              <a:latin typeface="+mn-lt"/>
                              <a:ea typeface="+mn-ea"/>
                              <a:cs typeface="+mn-cs"/>
                            </a:rPr>
                            <a:t>Simplify.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070015"/>
                      </a:ext>
                    </a:extLst>
                  </a:tr>
                </a:tbl>
              </a:graphicData>
            </a:graphic>
          </p:graphicFrame>
        </mc:Choice>
        <mc:Fallback xmlns="">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2806639454"/>
                  </p:ext>
                </p:extLst>
              </p:nvPr>
            </p:nvGraphicFramePr>
            <p:xfrm>
              <a:off x="459873" y="1953830"/>
              <a:ext cx="8239290" cy="1554480"/>
            </p:xfrm>
            <a:graphic>
              <a:graphicData uri="http://schemas.openxmlformats.org/drawingml/2006/table">
                <a:tbl>
                  <a:tblPr firstRow="1" bandRow="1">
                    <a:tableStyleId>{5C22544A-7EE6-4342-B048-85BDC9FD1C3A}</a:tableStyleId>
                  </a:tblPr>
                  <a:tblGrid>
                    <a:gridCol w="2716327">
                      <a:extLst>
                        <a:ext uri="{9D8B030D-6E8A-4147-A177-3AD203B41FA5}">
                          <a16:colId xmlns:a16="http://schemas.microsoft.com/office/drawing/2014/main" val="1325506017"/>
                        </a:ext>
                      </a:extLst>
                    </a:gridCol>
                    <a:gridCol w="5522963">
                      <a:extLst>
                        <a:ext uri="{9D8B030D-6E8A-4147-A177-3AD203B41FA5}">
                          <a16:colId xmlns:a16="http://schemas.microsoft.com/office/drawing/2014/main" val="1340425027"/>
                        </a:ext>
                      </a:extLst>
                    </a:gridCol>
                  </a:tblGrid>
                  <a:tr h="518160">
                    <a:tc>
                      <a:txBody>
                        <a:bodyPr/>
                        <a:lstStyle/>
                        <a:p>
                          <a:r>
                            <a:rPr lang="en-US" sz="2800" b="0" i="1" dirty="0">
                              <a:solidFill>
                                <a:srgbClr val="5E5E5B"/>
                              </a:solidFill>
                            </a:rPr>
                            <a:t>V </a:t>
                          </a:r>
                          <a:r>
                            <a:rPr lang="en-US" sz="2800" b="0" dirty="0">
                              <a:solidFill>
                                <a:srgbClr val="5E5E5B"/>
                              </a:solidFill>
                            </a:rPr>
                            <a:t>= </a:t>
                          </a:r>
                          <a:r>
                            <a:rPr lang="en-US" sz="2800" b="0" i="1" dirty="0">
                              <a:solidFill>
                                <a:schemeClr val="tx2"/>
                              </a:solidFill>
                            </a:rPr>
                            <a:t>Bh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dirty="0">
                              <a:solidFill>
                                <a:srgbClr val="0070C0"/>
                              </a:solidFill>
                            </a:rPr>
                            <a:t>Volume of a cylinder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518160">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110465" r="-203363" b="-131395"/>
                          </a:stretch>
                        </a:blipFill>
                      </a:tcPr>
                    </a:tc>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l="-49173" t="-110465" b="-131395"/>
                          </a:stretch>
                        </a:blipFill>
                      </a:tcPr>
                    </a:tc>
                    <a:extLst>
                      <a:ext uri="{0D108BD9-81ED-4DB2-BD59-A6C34878D82A}">
                        <a16:rowId xmlns:a16="http://schemas.microsoft.com/office/drawing/2014/main" val="1101275146"/>
                      </a:ext>
                    </a:extLst>
                  </a:tr>
                  <a:tr h="518160">
                    <a:tc>
                      <a:txBody>
                        <a:bodyPr/>
                        <a:lstStyle/>
                        <a:p>
                          <a:r>
                            <a:rPr lang="en-US" sz="2800" b="0" dirty="0">
                              <a:solidFill>
                                <a:srgbClr val="5E5E5B"/>
                              </a:solidFill>
                            </a:rPr>
                            <a:t>   ≈</a:t>
                          </a:r>
                          <a:r>
                            <a:rPr lang="en-US" sz="2800" b="0" baseline="0" dirty="0">
                              <a:solidFill>
                                <a:srgbClr val="5E5E5B"/>
                              </a:solidFill>
                            </a:rPr>
                            <a:t> </a:t>
                          </a:r>
                          <a:r>
                            <a:rPr lang="en-US" sz="2800" b="0" baseline="0" dirty="0">
                              <a:solidFill>
                                <a:schemeClr val="tx2"/>
                              </a:solidFill>
                            </a:rPr>
                            <a:t>49.1</a:t>
                          </a:r>
                          <a:endParaRPr lang="en-US" sz="2800" b="0" i="1" dirty="0">
                            <a:solidFill>
                              <a:schemeClr val="tx2"/>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sz="2800" b="0" kern="1200" dirty="0">
                              <a:solidFill>
                                <a:srgbClr val="0070C0"/>
                              </a:solidFill>
                              <a:latin typeface="+mn-lt"/>
                              <a:ea typeface="+mn-ea"/>
                              <a:cs typeface="+mn-cs"/>
                            </a:rPr>
                            <a:t>Simplify.</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070015"/>
                      </a:ext>
                    </a:extLst>
                  </a:tr>
                </a:tbl>
              </a:graphicData>
            </a:graphic>
          </p:graphicFrame>
        </mc:Fallback>
      </mc:AlternateContent>
      <p:sp>
        <p:nvSpPr>
          <p:cNvPr id="6" name="Content Placeholder 2">
            <a:extLst>
              <a:ext uri="{FF2B5EF4-FFF2-40B4-BE49-F238E27FC236}">
                <a16:creationId xmlns:a16="http://schemas.microsoft.com/office/drawing/2014/main" id="{D201104B-FD48-1B42-8014-F9EF2EB20A4F}"/>
              </a:ext>
            </a:extLst>
          </p:cNvPr>
          <p:cNvSpPr txBox="1">
            <a:spLocks/>
          </p:cNvSpPr>
          <p:nvPr/>
        </p:nvSpPr>
        <p:spPr>
          <a:xfrm>
            <a:off x="459873" y="3713267"/>
            <a:ext cx="9221156" cy="47897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The volume of the mail tube is about 49.1 cubic inches. </a:t>
            </a:r>
            <a:endParaRPr lang="en-US" sz="2800" dirty="0">
              <a:solidFill>
                <a:srgbClr val="5E5E5B"/>
              </a:solidFill>
            </a:endParaRPr>
          </a:p>
        </p:txBody>
      </p:sp>
    </p:spTree>
    <p:extLst>
      <p:ext uri="{BB962C8B-B14F-4D97-AF65-F5344CB8AC3E}">
        <p14:creationId xmlns:p14="http://schemas.microsoft.com/office/powerpoint/2010/main" val="2053223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33175A"/>
                </a:solidFill>
              </a:rPr>
            </a:br>
            <a:r>
              <a:rPr lang="en-US" sz="2800" b="0" dirty="0">
                <a:solidFill>
                  <a:schemeClr val="tx1"/>
                </a:solidFill>
              </a:rPr>
              <a:t>Volume of a Cylinder</a:t>
            </a:r>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D201104B-FD48-1B42-8014-F9EF2EB20A4F}"/>
                  </a:ext>
                </a:extLst>
              </p:cNvPr>
              <p:cNvSpPr txBox="1">
                <a:spLocks/>
              </p:cNvSpPr>
              <p:nvPr/>
            </p:nvSpPr>
            <p:spPr>
              <a:xfrm>
                <a:off x="459874" y="1707844"/>
                <a:ext cx="8239290" cy="300604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800" b="1" dirty="0">
                    <a:solidFill>
                      <a:schemeClr val="tx1"/>
                    </a:solidFill>
                    <a:latin typeface="+mj-lt"/>
                  </a:rPr>
                  <a:t>Find the volume of a cylinder with a radius of</a:t>
                </a:r>
              </a:p>
              <a:p>
                <a:pPr>
                  <a:spcBef>
                    <a:spcPts val="0"/>
                  </a:spcBef>
                </a:pPr>
                <a:r>
                  <a:rPr lang="en-US" sz="2800" b="1" i="1" dirty="0">
                    <a:solidFill>
                      <a:schemeClr val="tx1"/>
                    </a:solidFill>
                    <a:latin typeface="+mj-lt"/>
                  </a:rPr>
                  <a:t>x</a:t>
                </a:r>
                <a:r>
                  <a:rPr lang="en-US" sz="2800" b="1" dirty="0">
                    <a:solidFill>
                      <a:schemeClr val="tx1"/>
                    </a:solidFill>
                    <a:latin typeface="+mj-lt"/>
                  </a:rPr>
                  <a:t> − 5 centimeters and a height of </a:t>
                </a:r>
                <a:r>
                  <a:rPr lang="en-US" sz="2800" b="1" i="1" dirty="0">
                    <a:solidFill>
                      <a:schemeClr val="tx1"/>
                    </a:solidFill>
                    <a:latin typeface="+mj-lt"/>
                  </a:rPr>
                  <a:t>x</a:t>
                </a:r>
                <a:r>
                  <a:rPr lang="en-US" sz="2800" b="1" dirty="0">
                    <a:solidFill>
                      <a:schemeClr val="tx1"/>
                    </a:solidFill>
                    <a:latin typeface="+mj-lt"/>
                  </a:rPr>
                  <a:t> centimeters.</a:t>
                </a:r>
                <a:br>
                  <a:rPr lang="en-US" sz="2800" b="1" dirty="0">
                    <a:solidFill>
                      <a:schemeClr val="tx1"/>
                    </a:solidFill>
                    <a:latin typeface="+mj-lt"/>
                  </a:rPr>
                </a:br>
                <a:endParaRPr lang="en-US" sz="2800" b="1" dirty="0">
                  <a:solidFill>
                    <a:schemeClr val="tx1"/>
                  </a:solidFill>
                  <a:latin typeface="+mj-lt"/>
                </a:endParaRPr>
              </a:p>
              <a:p>
                <a:pPr marL="1203325" indent="-1203325"/>
                <a:r>
                  <a:rPr lang="en-US" sz="2800" b="1" dirty="0">
                    <a:solidFill>
                      <a:schemeClr val="tx1"/>
                    </a:solidFill>
                  </a:rPr>
                  <a:t>Part A  Find the volume of the cylinder in terms of </a:t>
                </a:r>
                <a:r>
                  <a:rPr lang="en-US" sz="2800" b="1" i="1" dirty="0">
                    <a:solidFill>
                      <a:schemeClr val="tx1"/>
                    </a:solidFill>
                  </a:rPr>
                  <a:t>x </a:t>
                </a:r>
                <a:r>
                  <a:rPr lang="en-US" sz="2800" b="1" dirty="0">
                    <a:solidFill>
                      <a:schemeClr val="tx1"/>
                    </a:solidFill>
                  </a:rPr>
                  <a:t>and </a:t>
                </a:r>
                <a14:m>
                  <m:oMath xmlns:m="http://schemas.openxmlformats.org/officeDocument/2006/math">
                    <m:r>
                      <a:rPr lang="el-GR" sz="2800" b="1" i="0" u="none" strike="noStrike" kern="1200" baseline="0" smtClean="0">
                        <a:solidFill>
                          <a:schemeClr val="tx1"/>
                        </a:solidFill>
                        <a:latin typeface="Cambria Math" panose="02040503050406030204" pitchFamily="18" charset="0"/>
                        <a:ea typeface="+mn-ea"/>
                        <a:cs typeface="+mn-cs"/>
                      </a:rPr>
                      <m:t>𝛑</m:t>
                    </m:r>
                  </m:oMath>
                </a14:m>
                <a:r>
                  <a:rPr lang="en-US" sz="2800" b="1" dirty="0">
                    <a:solidFill>
                      <a:schemeClr val="tx1"/>
                    </a:solidFill>
                  </a:rPr>
                  <a:t>. </a:t>
                </a:r>
              </a:p>
              <a:p>
                <a:pPr marL="1260475" indent="-1260475"/>
                <a:r>
                  <a:rPr lang="en-US" sz="2800" b="1" dirty="0">
                    <a:solidFill>
                      <a:schemeClr val="tx1"/>
                    </a:solidFill>
                    <a:latin typeface="+mj-lt"/>
                  </a:rPr>
                  <a:t>Part B  Find the volume of the cylinder rounded to the nearest tenth if </a:t>
                </a:r>
                <a:r>
                  <a:rPr lang="en-US" sz="2800" b="1" i="1" dirty="0">
                    <a:solidFill>
                      <a:schemeClr val="tx1"/>
                    </a:solidFill>
                    <a:latin typeface="+mj-lt"/>
                  </a:rPr>
                  <a:t>x</a:t>
                </a:r>
                <a:r>
                  <a:rPr lang="en-US" sz="2800" b="1" dirty="0">
                    <a:solidFill>
                      <a:schemeClr val="tx1"/>
                    </a:solidFill>
                    <a:latin typeface="+mj-lt"/>
                  </a:rPr>
                  <a:t> = 8.</a:t>
                </a:r>
                <a:endParaRPr lang="en-US" sz="2800" b="1" dirty="0">
                  <a:solidFill>
                    <a:schemeClr val="tx1"/>
                  </a:solidFill>
                </a:endParaRPr>
              </a:p>
            </p:txBody>
          </p:sp>
        </mc:Choice>
        <mc:Fallback xmlns="">
          <p:sp>
            <p:nvSpPr>
              <p:cNvPr id="19" name="Content Placeholder 2">
                <a:extLst>
                  <a:ext uri="{FF2B5EF4-FFF2-40B4-BE49-F238E27FC236}">
                    <a16:creationId xmlns:a16="http://schemas.microsoft.com/office/drawing/2014/main" id="{D201104B-FD48-1B42-8014-F9EF2EB20A4F}"/>
                  </a:ext>
                </a:extLst>
              </p:cNvPr>
              <p:cNvSpPr txBox="1">
                <a:spLocks noRot="1" noChangeAspect="1" noMove="1" noResize="1" noEditPoints="1" noAdjustHandles="1" noChangeArrowheads="1" noChangeShapeType="1" noTextEdit="1"/>
              </p:cNvSpPr>
              <p:nvPr/>
            </p:nvSpPr>
            <p:spPr>
              <a:xfrm>
                <a:off x="459874" y="1707844"/>
                <a:ext cx="8239290" cy="3006045"/>
              </a:xfrm>
              <a:prstGeom prst="rect">
                <a:avLst/>
              </a:prstGeom>
              <a:blipFill>
                <a:blip r:embed="rId2"/>
                <a:stretch>
                  <a:fillRect l="-1479" t="-2028" r="-2367" b="-18256"/>
                </a:stretch>
              </a:blipFill>
            </p:spPr>
            <p:txBody>
              <a:bodyPr/>
              <a:lstStyle/>
              <a:p>
                <a:r>
                  <a:rPr lang="en-US">
                    <a:noFill/>
                  </a:rPr>
                  <a:t> </a:t>
                </a:r>
              </a:p>
            </p:txBody>
          </p:sp>
        </mc:Fallback>
      </mc:AlternateContent>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6889" y="2100707"/>
            <a:ext cx="1686495" cy="2076657"/>
          </a:xfrm>
          <a:prstGeom prst="rect">
            <a:avLst/>
          </a:prstGeom>
        </p:spPr>
      </p:pic>
    </p:spTree>
    <p:extLst>
      <p:ext uri="{BB962C8B-B14F-4D97-AF65-F5344CB8AC3E}">
        <p14:creationId xmlns:p14="http://schemas.microsoft.com/office/powerpoint/2010/main" val="38449103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33175A"/>
                </a:solidFill>
              </a:rPr>
            </a:br>
            <a:r>
              <a:rPr lang="en-US" sz="2800" b="0" dirty="0">
                <a:solidFill>
                  <a:schemeClr val="tx1"/>
                </a:solidFill>
              </a:rPr>
              <a:t>Volume of a Cylinder</a:t>
            </a:r>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D201104B-FD48-1B42-8014-F9EF2EB20A4F}"/>
                  </a:ext>
                </a:extLst>
              </p:cNvPr>
              <p:cNvSpPr txBox="1">
                <a:spLocks/>
              </p:cNvSpPr>
              <p:nvPr/>
            </p:nvSpPr>
            <p:spPr>
              <a:xfrm>
                <a:off x="459874" y="1707845"/>
                <a:ext cx="8239290" cy="106458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03325" indent="-1203325"/>
                <a:r>
                  <a:rPr lang="en-US" sz="2800" b="1" dirty="0">
                    <a:solidFill>
                      <a:schemeClr val="tx1"/>
                    </a:solidFill>
                  </a:rPr>
                  <a:t>Part A  Find the volume of the cylinder in terms of </a:t>
                </a:r>
                <a:r>
                  <a:rPr lang="en-US" sz="2800" b="1" i="1" dirty="0">
                    <a:solidFill>
                      <a:schemeClr val="tx1"/>
                    </a:solidFill>
                  </a:rPr>
                  <a:t>x </a:t>
                </a:r>
                <a:r>
                  <a:rPr lang="en-US" sz="2800" b="1" dirty="0">
                    <a:solidFill>
                      <a:schemeClr val="tx1"/>
                    </a:solidFill>
                  </a:rPr>
                  <a:t>and </a:t>
                </a:r>
                <a14:m>
                  <m:oMath xmlns:m="http://schemas.openxmlformats.org/officeDocument/2006/math">
                    <m:r>
                      <a:rPr lang="el-GR" sz="2800" b="1" i="0" u="none" strike="noStrike" kern="1200" baseline="0" smtClean="0">
                        <a:solidFill>
                          <a:schemeClr val="tx1"/>
                        </a:solidFill>
                        <a:latin typeface="Cambria Math" panose="02040503050406030204" pitchFamily="18" charset="0"/>
                        <a:ea typeface="+mn-ea"/>
                        <a:cs typeface="+mn-cs"/>
                      </a:rPr>
                      <m:t>𝛑</m:t>
                    </m:r>
                  </m:oMath>
                </a14:m>
                <a:r>
                  <a:rPr lang="en-US" sz="2800" b="1" dirty="0">
                    <a:solidFill>
                      <a:schemeClr val="tx1"/>
                    </a:solidFill>
                  </a:rPr>
                  <a:t>. </a:t>
                </a:r>
              </a:p>
            </p:txBody>
          </p:sp>
        </mc:Choice>
        <mc:Fallback xmlns="">
          <p:sp>
            <p:nvSpPr>
              <p:cNvPr id="19" name="Content Placeholder 2">
                <a:extLst>
                  <a:ext uri="{FF2B5EF4-FFF2-40B4-BE49-F238E27FC236}">
                    <a16:creationId xmlns:a16="http://schemas.microsoft.com/office/drawing/2014/main" id="{D201104B-FD48-1B42-8014-F9EF2EB20A4F}"/>
                  </a:ext>
                </a:extLst>
              </p:cNvPr>
              <p:cNvSpPr txBox="1">
                <a:spLocks noRot="1" noChangeAspect="1" noMove="1" noResize="1" noEditPoints="1" noAdjustHandles="1" noChangeArrowheads="1" noChangeShapeType="1" noTextEdit="1"/>
              </p:cNvSpPr>
              <p:nvPr/>
            </p:nvSpPr>
            <p:spPr>
              <a:xfrm>
                <a:off x="459874" y="1707845"/>
                <a:ext cx="8239290" cy="1064582"/>
              </a:xfrm>
              <a:prstGeom prst="rect">
                <a:avLst/>
              </a:prstGeom>
              <a:blipFill>
                <a:blip r:embed="rId2"/>
                <a:stretch>
                  <a:fillRect l="-1479" t="-5714" r="-1553" b="-457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558547749"/>
                  </p:ext>
                </p:extLst>
              </p:nvPr>
            </p:nvGraphicFramePr>
            <p:xfrm>
              <a:off x="459873" y="2974831"/>
              <a:ext cx="8239290" cy="1036320"/>
            </p:xfrm>
            <a:graphic>
              <a:graphicData uri="http://schemas.openxmlformats.org/drawingml/2006/table">
                <a:tbl>
                  <a:tblPr firstRow="1" bandRow="1">
                    <a:tableStyleId>{5C22544A-7EE6-4342-B048-85BDC9FD1C3A}</a:tableStyleId>
                  </a:tblPr>
                  <a:tblGrid>
                    <a:gridCol w="2907441">
                      <a:extLst>
                        <a:ext uri="{9D8B030D-6E8A-4147-A177-3AD203B41FA5}">
                          <a16:colId xmlns:a16="http://schemas.microsoft.com/office/drawing/2014/main" val="1325506017"/>
                        </a:ext>
                      </a:extLst>
                    </a:gridCol>
                    <a:gridCol w="5331849">
                      <a:extLst>
                        <a:ext uri="{9D8B030D-6E8A-4147-A177-3AD203B41FA5}">
                          <a16:colId xmlns:a16="http://schemas.microsoft.com/office/drawing/2014/main" val="1340425027"/>
                        </a:ext>
                      </a:extLst>
                    </a:gridCol>
                  </a:tblGrid>
                  <a:tr h="472350">
                    <a:tc>
                      <a:txBody>
                        <a:bodyPr/>
                        <a:lstStyle/>
                        <a:p>
                          <a:r>
                            <a:rPr lang="en-US" sz="2800" b="0" i="1" dirty="0">
                              <a:solidFill>
                                <a:srgbClr val="5E5E5B"/>
                              </a:solidFill>
                            </a:rPr>
                            <a:t>V </a:t>
                          </a:r>
                          <a:r>
                            <a:rPr lang="en-US" sz="2800" b="0" dirty="0">
                              <a:solidFill>
                                <a:srgbClr val="5E5E5B"/>
                              </a:solidFill>
                            </a:rPr>
                            <a:t>= </a:t>
                          </a:r>
                          <a:r>
                            <a:rPr lang="en-US" sz="2800" b="0" i="1" dirty="0">
                              <a:solidFill>
                                <a:srgbClr val="5E5E5B"/>
                              </a:solidFill>
                            </a:rPr>
                            <a:t>Bh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dirty="0">
                              <a:solidFill>
                                <a:srgbClr val="0070C0"/>
                              </a:solidFill>
                            </a:rPr>
                            <a:t>Volume of a cylinder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472350">
                    <a:tc>
                      <a:txBody>
                        <a:bodyPr/>
                        <a:lstStyle/>
                        <a:p>
                          <a:r>
                            <a:rPr lang="en-US" sz="2800" b="0" dirty="0">
                              <a:solidFill>
                                <a:srgbClr val="5E5E5B"/>
                              </a:solidFill>
                            </a:rPr>
                            <a:t>   =</a:t>
                          </a:r>
                          <a:r>
                            <a:rPr lang="en-US" sz="2800" b="0" dirty="0">
                              <a:solidFill>
                                <a:schemeClr val="tx1"/>
                              </a:solidFill>
                            </a:rPr>
                            <a:t> </a:t>
                          </a:r>
                          <a14:m>
                            <m:oMath xmlns:m="http://schemas.openxmlformats.org/officeDocument/2006/math">
                              <m:r>
                                <m:rPr>
                                  <m:sty m:val="p"/>
                                </m:rPr>
                                <a:rPr lang="en-US" sz="2800" b="0" i="0" smtClean="0">
                                  <a:solidFill>
                                    <a:srgbClr val="5E5E5B"/>
                                  </a:solidFill>
                                  <a:latin typeface="Cambria Math" panose="02040503050406030204" pitchFamily="18" charset="0"/>
                                  <a:ea typeface="Cambria Math" panose="02040503050406030204" pitchFamily="18" charset="0"/>
                                </a:rPr>
                                <m:t>π</m:t>
                              </m:r>
                              <m:sSup>
                                <m:sSupPr>
                                  <m:ctrlPr>
                                    <a:rPr lang="en-US" sz="2800" i="1">
                                      <a:solidFill>
                                        <a:srgbClr val="5E5E5B"/>
                                      </a:solidFill>
                                      <a:latin typeface="Cambria Math" panose="02040503050406030204" pitchFamily="18" charset="0"/>
                                    </a:rPr>
                                  </m:ctrlPr>
                                </m:sSupPr>
                                <m:e>
                                  <m:r>
                                    <a:rPr lang="en-US" sz="2800" i="1">
                                      <a:solidFill>
                                        <a:srgbClr val="5E5E5B"/>
                                      </a:solidFill>
                                      <a:latin typeface="Cambria Math" panose="02040503050406030204" pitchFamily="18" charset="0"/>
                                    </a:rPr>
                                    <m:t>(</m:t>
                                  </m:r>
                                  <m:r>
                                    <a:rPr lang="en-US" sz="2800" i="1">
                                      <a:solidFill>
                                        <a:srgbClr val="5E5E5B"/>
                                      </a:solidFill>
                                      <a:latin typeface="Cambria Math" panose="02040503050406030204" pitchFamily="18" charset="0"/>
                                    </a:rPr>
                                    <m:t>𝑥</m:t>
                                  </m:r>
                                  <m:r>
                                    <a:rPr lang="en-US" sz="2800" i="1">
                                      <a:solidFill>
                                        <a:srgbClr val="5E5E5B"/>
                                      </a:solidFill>
                                      <a:latin typeface="Cambria Math" panose="02040503050406030204" pitchFamily="18" charset="0"/>
                                    </a:rPr>
                                    <m:t>−5)</m:t>
                                  </m:r>
                                </m:e>
                                <m:sup>
                                  <m:r>
                                    <a:rPr lang="en-US" sz="2800" i="1">
                                      <a:solidFill>
                                        <a:srgbClr val="5E5E5B"/>
                                      </a:solidFill>
                                      <a:latin typeface="Cambria Math" panose="02040503050406030204" pitchFamily="18" charset="0"/>
                                    </a:rPr>
                                    <m:t>2</m:t>
                                  </m:r>
                                </m:sup>
                              </m:sSup>
                              <m:r>
                                <a:rPr lang="en-US" sz="2800" b="0" i="1" smtClean="0">
                                  <a:solidFill>
                                    <a:srgbClr val="5E5E5B"/>
                                  </a:solidFill>
                                  <a:latin typeface="Cambria Math" panose="02040503050406030204" pitchFamily="18" charset="0"/>
                                </a:rPr>
                                <m:t>𝑥</m:t>
                              </m:r>
                              <m:r>
                                <a:rPr lang="en-US" sz="2800" b="0" i="1" smtClean="0">
                                  <a:solidFill>
                                    <a:srgbClr val="5E5E5B"/>
                                  </a:solidFill>
                                  <a:latin typeface="Cambria Math" panose="02040503050406030204" pitchFamily="18" charset="0"/>
                                </a:rPr>
                                <m:t> </m:t>
                              </m:r>
                            </m:oMath>
                          </a14:m>
                          <a:endParaRPr lang="en-US" sz="2800" b="0" i="0" dirty="0">
                            <a:solidFill>
                              <a:srgbClr val="5E5E5B"/>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14:m>
                            <m:oMath xmlns:m="http://schemas.openxmlformats.org/officeDocument/2006/math">
                              <m:r>
                                <a:rPr lang="en-US" sz="2800" b="0" i="1" smtClean="0">
                                  <a:solidFill>
                                    <a:srgbClr val="0070C0"/>
                                  </a:solidFill>
                                  <a:latin typeface="Cambria Math" panose="02040503050406030204" pitchFamily="18" charset="0"/>
                                </a:rPr>
                                <m:t>𝐵</m:t>
                              </m:r>
                              <m:r>
                                <a:rPr lang="pt-BR" sz="2800" b="0" i="1" smtClean="0">
                                  <a:solidFill>
                                    <a:srgbClr val="0070C0"/>
                                  </a:solidFill>
                                  <a:latin typeface="Cambria Math" panose="02040503050406030204" pitchFamily="18" charset="0"/>
                                </a:rPr>
                                <m:t>=</m:t>
                              </m:r>
                              <m:r>
                                <m:rPr>
                                  <m:sty m:val="p"/>
                                </m:rPr>
                                <a:rPr lang="el-GR" sz="2800" b="0" i="0" smtClean="0">
                                  <a:solidFill>
                                    <a:srgbClr val="0070C0"/>
                                  </a:solidFill>
                                  <a:latin typeface="Cambria Math" panose="02040503050406030204" pitchFamily="18" charset="0"/>
                                </a:rPr>
                                <m:t>π</m:t>
                              </m:r>
                              <m:sSup>
                                <m:sSupPr>
                                  <m:ctrlPr>
                                    <a:rPr lang="pt-BR" sz="2800" b="0" i="1" smtClean="0">
                                      <a:solidFill>
                                        <a:srgbClr val="0070C0"/>
                                      </a:solidFill>
                                      <a:latin typeface="Cambria Math" panose="02040503050406030204" pitchFamily="18" charset="0"/>
                                    </a:rPr>
                                  </m:ctrlPr>
                                </m:sSupPr>
                                <m:e>
                                  <m:r>
                                    <a:rPr lang="pt-BR" sz="2800" b="0" i="1" smtClean="0">
                                      <a:solidFill>
                                        <a:srgbClr val="0070C0"/>
                                      </a:solidFill>
                                      <a:latin typeface="Cambria Math" panose="02040503050406030204" pitchFamily="18" charset="0"/>
                                    </a:rPr>
                                    <m:t>𝑟</m:t>
                                  </m:r>
                                </m:e>
                                <m:sup>
                                  <m:r>
                                    <a:rPr lang="pt-BR" sz="2800" b="0" i="1" smtClean="0">
                                      <a:solidFill>
                                        <a:srgbClr val="0070C0"/>
                                      </a:solidFill>
                                      <a:latin typeface="Cambria Math" panose="02040503050406030204" pitchFamily="18" charset="0"/>
                                    </a:rPr>
                                    <m:t>2</m:t>
                                  </m:r>
                                </m:sup>
                              </m:sSup>
                            </m:oMath>
                          </a14:m>
                          <a:r>
                            <a:rPr lang="pt-BR" sz="2800" b="0" i="0" dirty="0">
                              <a:solidFill>
                                <a:srgbClr val="0070C0"/>
                              </a:solidFill>
                            </a:rPr>
                            <a:t>, </a:t>
                          </a:r>
                          <a:r>
                            <a:rPr lang="pt-BR" sz="2800" b="0" i="1" dirty="0">
                              <a:solidFill>
                                <a:srgbClr val="0070C0"/>
                              </a:solidFill>
                            </a:rPr>
                            <a:t>r</a:t>
                          </a:r>
                          <a:r>
                            <a:rPr lang="pt-BR" sz="2800" b="0" i="0" dirty="0">
                              <a:solidFill>
                                <a:srgbClr val="0070C0"/>
                              </a:solidFill>
                            </a:rPr>
                            <a:t> = </a:t>
                          </a:r>
                          <a:r>
                            <a:rPr lang="pt-BR" sz="2800" b="0" i="1" dirty="0">
                              <a:solidFill>
                                <a:srgbClr val="0070C0"/>
                              </a:solidFill>
                            </a:rPr>
                            <a:t>x</a:t>
                          </a:r>
                          <a:r>
                            <a:rPr lang="pt-BR" sz="2800" b="0" i="0" dirty="0">
                              <a:solidFill>
                                <a:srgbClr val="0070C0"/>
                              </a:solidFill>
                            </a:rPr>
                            <a:t> − 5, and </a:t>
                          </a:r>
                          <a:r>
                            <a:rPr lang="pt-BR" sz="2800" b="0" i="1" dirty="0">
                              <a:solidFill>
                                <a:srgbClr val="0070C0"/>
                              </a:solidFill>
                            </a:rPr>
                            <a:t>h</a:t>
                          </a:r>
                          <a:r>
                            <a:rPr lang="pt-BR" sz="2800" b="0" i="0" dirty="0">
                              <a:solidFill>
                                <a:srgbClr val="0070C0"/>
                              </a:solidFill>
                            </a:rPr>
                            <a:t> = </a:t>
                          </a:r>
                          <a:r>
                            <a:rPr lang="pt-BR" sz="2800" b="0" i="1" dirty="0">
                              <a:solidFill>
                                <a:srgbClr val="0070C0"/>
                              </a:solidFill>
                            </a:rPr>
                            <a:t>x</a:t>
                          </a:r>
                          <a:endParaRPr lang="en-US" sz="2800" b="0" i="1" dirty="0">
                            <a:solidFill>
                              <a:srgbClr val="0070C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bl>
              </a:graphicData>
            </a:graphic>
          </p:graphicFrame>
        </mc:Choice>
        <mc:Fallback xmlns="">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558547749"/>
                  </p:ext>
                </p:extLst>
              </p:nvPr>
            </p:nvGraphicFramePr>
            <p:xfrm>
              <a:off x="459873" y="2974831"/>
              <a:ext cx="8239290" cy="1036320"/>
            </p:xfrm>
            <a:graphic>
              <a:graphicData uri="http://schemas.openxmlformats.org/drawingml/2006/table">
                <a:tbl>
                  <a:tblPr firstRow="1" bandRow="1">
                    <a:tableStyleId>{5C22544A-7EE6-4342-B048-85BDC9FD1C3A}</a:tableStyleId>
                  </a:tblPr>
                  <a:tblGrid>
                    <a:gridCol w="2907441">
                      <a:extLst>
                        <a:ext uri="{9D8B030D-6E8A-4147-A177-3AD203B41FA5}">
                          <a16:colId xmlns:a16="http://schemas.microsoft.com/office/drawing/2014/main" val="1325506017"/>
                        </a:ext>
                      </a:extLst>
                    </a:gridCol>
                    <a:gridCol w="5331849">
                      <a:extLst>
                        <a:ext uri="{9D8B030D-6E8A-4147-A177-3AD203B41FA5}">
                          <a16:colId xmlns:a16="http://schemas.microsoft.com/office/drawing/2014/main" val="1340425027"/>
                        </a:ext>
                      </a:extLst>
                    </a:gridCol>
                  </a:tblGrid>
                  <a:tr h="518160">
                    <a:tc>
                      <a:txBody>
                        <a:bodyPr/>
                        <a:lstStyle/>
                        <a:p>
                          <a:r>
                            <a:rPr lang="en-US" sz="2800" b="0" i="1" dirty="0">
                              <a:solidFill>
                                <a:srgbClr val="5E5E5B"/>
                              </a:solidFill>
                            </a:rPr>
                            <a:t>V </a:t>
                          </a:r>
                          <a:r>
                            <a:rPr lang="en-US" sz="2800" b="0" dirty="0">
                              <a:solidFill>
                                <a:srgbClr val="5E5E5B"/>
                              </a:solidFill>
                            </a:rPr>
                            <a:t>= </a:t>
                          </a:r>
                          <a:r>
                            <a:rPr lang="en-US" sz="2800" b="0" i="1" dirty="0">
                              <a:solidFill>
                                <a:srgbClr val="5E5E5B"/>
                              </a:solidFill>
                            </a:rPr>
                            <a:t>Bh</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dirty="0">
                              <a:solidFill>
                                <a:srgbClr val="0070C0"/>
                              </a:solidFill>
                            </a:rPr>
                            <a:t>Volume of a cylinder</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518160">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3"/>
                          <a:stretch>
                            <a:fillRect t="-112941" r="-183648" b="-32941"/>
                          </a:stretch>
                        </a:blipFill>
                      </a:tcPr>
                    </a:tc>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3"/>
                          <a:stretch>
                            <a:fillRect l="-54452" t="-112941" b="-32941"/>
                          </a:stretch>
                        </a:blipFill>
                      </a:tcPr>
                    </a:tc>
                    <a:extLst>
                      <a:ext uri="{0D108BD9-81ED-4DB2-BD59-A6C34878D82A}">
                        <a16:rowId xmlns:a16="http://schemas.microsoft.com/office/drawing/2014/main" val="1101275146"/>
                      </a:ext>
                    </a:extLst>
                  </a:tr>
                </a:tbl>
              </a:graphicData>
            </a:graphic>
          </p:graphicFrame>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D201104B-FD48-1B42-8014-F9EF2EB20A4F}"/>
                  </a:ext>
                </a:extLst>
              </p:cNvPr>
              <p:cNvSpPr txBox="1">
                <a:spLocks/>
              </p:cNvSpPr>
              <p:nvPr/>
            </p:nvSpPr>
            <p:spPr>
              <a:xfrm>
                <a:off x="459873" y="4471105"/>
                <a:ext cx="8364813" cy="106458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800" dirty="0"/>
                  <a:t>So, the volume of the cylinder in terms of </a:t>
                </a:r>
                <a:r>
                  <a:rPr lang="en-US" sz="2800" i="1" dirty="0"/>
                  <a:t>x</a:t>
                </a:r>
                <a:r>
                  <a:rPr lang="en-US" sz="2800" dirty="0"/>
                  <a:t> and </a:t>
                </a:r>
                <a14:m>
                  <m:oMath xmlns:m="http://schemas.openxmlformats.org/officeDocument/2006/math">
                    <m:r>
                      <m:rPr>
                        <m:sty m:val="p"/>
                      </m:rPr>
                      <a:rPr lang="el-GR" sz="2800" i="0" smtClean="0">
                        <a:solidFill>
                          <a:srgbClr val="5E5E5B"/>
                        </a:solidFill>
                        <a:latin typeface="Cambria Math" panose="02040503050406030204" pitchFamily="18" charset="0"/>
                      </a:rPr>
                      <m:t>π</m:t>
                    </m:r>
                  </m:oMath>
                </a14:m>
                <a:r>
                  <a:rPr lang="en-US" sz="2800" dirty="0"/>
                  <a:t> is </a:t>
                </a:r>
              </a:p>
              <a:p>
                <a14:m>
                  <m:oMath xmlns:m="http://schemas.openxmlformats.org/officeDocument/2006/math">
                    <m:r>
                      <a:rPr lang="en-US" sz="2800" b="0" i="1" smtClean="0">
                        <a:solidFill>
                          <a:srgbClr val="5E5E5B"/>
                        </a:solidFill>
                        <a:latin typeface="Cambria Math" panose="02040503050406030204" pitchFamily="18" charset="0"/>
                      </a:rPr>
                      <m:t>𝑉</m:t>
                    </m:r>
                    <m:r>
                      <a:rPr lang="en-US" sz="2800" b="0" i="1" smtClean="0">
                        <a:solidFill>
                          <a:srgbClr val="5E5E5B"/>
                        </a:solidFill>
                        <a:latin typeface="Cambria Math" panose="02040503050406030204" pitchFamily="18" charset="0"/>
                      </a:rPr>
                      <m:t>=</m:t>
                    </m:r>
                    <m:r>
                      <m:rPr>
                        <m:sty m:val="p"/>
                      </m:rPr>
                      <a:rPr lang="en-US" sz="2800" b="0" i="0" smtClean="0">
                        <a:solidFill>
                          <a:srgbClr val="5E5E5B"/>
                        </a:solidFill>
                        <a:latin typeface="Cambria Math" panose="02040503050406030204" pitchFamily="18" charset="0"/>
                        <a:ea typeface="Cambria Math" panose="02040503050406030204" pitchFamily="18" charset="0"/>
                      </a:rPr>
                      <m:t>π</m:t>
                    </m:r>
                    <m:sSup>
                      <m:sSupPr>
                        <m:ctrlPr>
                          <a:rPr lang="en-US" sz="2800" i="1">
                            <a:solidFill>
                              <a:srgbClr val="5E5E5B"/>
                            </a:solidFill>
                            <a:latin typeface="Cambria Math" panose="02040503050406030204" pitchFamily="18" charset="0"/>
                          </a:rPr>
                        </m:ctrlPr>
                      </m:sSupPr>
                      <m:e>
                        <m:r>
                          <a:rPr lang="en-US" sz="2800" i="1">
                            <a:solidFill>
                              <a:srgbClr val="5E5E5B"/>
                            </a:solidFill>
                            <a:latin typeface="Cambria Math" panose="02040503050406030204" pitchFamily="18" charset="0"/>
                          </a:rPr>
                          <m:t>(</m:t>
                        </m:r>
                        <m:r>
                          <a:rPr lang="en-US" sz="2800" i="1">
                            <a:solidFill>
                              <a:srgbClr val="5E5E5B"/>
                            </a:solidFill>
                            <a:latin typeface="Cambria Math" panose="02040503050406030204" pitchFamily="18" charset="0"/>
                          </a:rPr>
                          <m:t>𝑥</m:t>
                        </m:r>
                        <m:r>
                          <a:rPr lang="en-US" sz="2800" i="1">
                            <a:solidFill>
                              <a:srgbClr val="5E5E5B"/>
                            </a:solidFill>
                            <a:latin typeface="Cambria Math" panose="02040503050406030204" pitchFamily="18" charset="0"/>
                          </a:rPr>
                          <m:t>−5)</m:t>
                        </m:r>
                      </m:e>
                      <m:sup>
                        <m:r>
                          <a:rPr lang="en-US" sz="2800" i="1">
                            <a:solidFill>
                              <a:srgbClr val="5E5E5B"/>
                            </a:solidFill>
                            <a:latin typeface="Cambria Math" panose="02040503050406030204" pitchFamily="18" charset="0"/>
                          </a:rPr>
                          <m:t>2</m:t>
                        </m:r>
                      </m:sup>
                    </m:sSup>
                    <m:r>
                      <a:rPr lang="en-US" sz="2800" b="0" i="1" smtClean="0">
                        <a:solidFill>
                          <a:srgbClr val="5E5E5B"/>
                        </a:solidFill>
                        <a:latin typeface="Cambria Math" panose="02040503050406030204" pitchFamily="18" charset="0"/>
                      </a:rPr>
                      <m:t>𝑥</m:t>
                    </m:r>
                    <m:r>
                      <a:rPr lang="en-US" sz="2800" b="0" i="1" smtClean="0">
                        <a:solidFill>
                          <a:srgbClr val="5E5E5B"/>
                        </a:solidFill>
                        <a:latin typeface="Cambria Math" panose="02040503050406030204" pitchFamily="18" charset="0"/>
                      </a:rPr>
                      <m:t> </m:t>
                    </m:r>
                  </m:oMath>
                </a14:m>
                <a:r>
                  <a:rPr lang="en-US" sz="2800" dirty="0"/>
                  <a:t>cubic centimeters.</a:t>
                </a:r>
                <a:endParaRPr lang="en-US" sz="2800" dirty="0">
                  <a:solidFill>
                    <a:srgbClr val="5E5E5B"/>
                  </a:solidFill>
                </a:endParaRPr>
              </a:p>
            </p:txBody>
          </p:sp>
        </mc:Choice>
        <mc:Fallback xmlns="">
          <p:sp>
            <p:nvSpPr>
              <p:cNvPr id="6" name="Content Placeholder 2">
                <a:extLst>
                  <a:ext uri="{FF2B5EF4-FFF2-40B4-BE49-F238E27FC236}">
                    <a16:creationId xmlns:a16="http://schemas.microsoft.com/office/drawing/2014/main" id="{D201104B-FD48-1B42-8014-F9EF2EB20A4F}"/>
                  </a:ext>
                </a:extLst>
              </p:cNvPr>
              <p:cNvSpPr txBox="1">
                <a:spLocks noRot="1" noChangeAspect="1" noMove="1" noResize="1" noEditPoints="1" noAdjustHandles="1" noChangeArrowheads="1" noChangeShapeType="1" noTextEdit="1"/>
              </p:cNvSpPr>
              <p:nvPr/>
            </p:nvSpPr>
            <p:spPr>
              <a:xfrm>
                <a:off x="459873" y="4471105"/>
                <a:ext cx="8364813" cy="1064582"/>
              </a:xfrm>
              <a:prstGeom prst="rect">
                <a:avLst/>
              </a:prstGeom>
              <a:blipFill>
                <a:blip r:embed="rId4"/>
                <a:stretch>
                  <a:fillRect l="-1457" t="-5714" r="-1529" b="-18857"/>
                </a:stretch>
              </a:blipFill>
            </p:spPr>
            <p:txBody>
              <a:bodyPr/>
              <a:lstStyle/>
              <a:p>
                <a:r>
                  <a:rPr lang="en-US">
                    <a:noFill/>
                  </a:rPr>
                  <a:t> </a:t>
                </a:r>
              </a:p>
            </p:txBody>
          </p:sp>
        </mc:Fallback>
      </mc:AlternateContent>
    </p:spTree>
    <p:extLst>
      <p:ext uri="{BB962C8B-B14F-4D97-AF65-F5344CB8AC3E}">
        <p14:creationId xmlns:p14="http://schemas.microsoft.com/office/powerpoint/2010/main" val="606205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2</a:t>
            </a:r>
            <a:br>
              <a:rPr lang="en-US" sz="2800" dirty="0">
                <a:solidFill>
                  <a:srgbClr val="33175A"/>
                </a:solidFill>
              </a:rPr>
            </a:br>
            <a:r>
              <a:rPr lang="en-US" sz="2800" b="0" dirty="0">
                <a:solidFill>
                  <a:schemeClr val="tx1"/>
                </a:solidFill>
              </a:rPr>
              <a:t>Volume of a Cylinder</a:t>
            </a:r>
          </a:p>
        </p:txBody>
      </p:sp>
      <p:sp>
        <p:nvSpPr>
          <p:cNvPr id="19" name="Content Placeholder 2">
            <a:extLst>
              <a:ext uri="{FF2B5EF4-FFF2-40B4-BE49-F238E27FC236}">
                <a16:creationId xmlns:a16="http://schemas.microsoft.com/office/drawing/2014/main" id="{D201104B-FD48-1B42-8014-F9EF2EB20A4F}"/>
              </a:ext>
            </a:extLst>
          </p:cNvPr>
          <p:cNvSpPr txBox="1">
            <a:spLocks/>
          </p:cNvSpPr>
          <p:nvPr/>
        </p:nvSpPr>
        <p:spPr>
          <a:xfrm>
            <a:off x="459873" y="1707845"/>
            <a:ext cx="9337269" cy="102084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60475" indent="-1260475">
              <a:spcBef>
                <a:spcPts val="0"/>
              </a:spcBef>
            </a:pPr>
            <a:r>
              <a:rPr lang="en-US" sz="2800" b="1" dirty="0">
                <a:solidFill>
                  <a:schemeClr val="tx1"/>
                </a:solidFill>
                <a:latin typeface="+mj-lt"/>
              </a:rPr>
              <a:t>Part B  Find the volume of the cylinder rounded to the nearest tenth if </a:t>
            </a:r>
            <a:r>
              <a:rPr lang="en-US" sz="2800" b="1" i="1" dirty="0">
                <a:solidFill>
                  <a:schemeClr val="tx1"/>
                </a:solidFill>
                <a:latin typeface="+mj-lt"/>
              </a:rPr>
              <a:t>x</a:t>
            </a:r>
            <a:r>
              <a:rPr lang="en-US" sz="2800" b="1" dirty="0">
                <a:solidFill>
                  <a:schemeClr val="tx1"/>
                </a:solidFill>
                <a:latin typeface="+mj-lt"/>
              </a:rPr>
              <a:t> = 8.</a:t>
            </a:r>
            <a:endParaRPr lang="en-US" sz="2800" b="1" dirty="0">
              <a:solidFill>
                <a:schemeClr val="tx1"/>
              </a:solidFill>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1969628112"/>
                  </p:ext>
                </p:extLst>
              </p:nvPr>
            </p:nvGraphicFramePr>
            <p:xfrm>
              <a:off x="459873" y="3718969"/>
              <a:ext cx="8239290" cy="1554480"/>
            </p:xfrm>
            <a:graphic>
              <a:graphicData uri="http://schemas.openxmlformats.org/drawingml/2006/table">
                <a:tbl>
                  <a:tblPr firstRow="1" bandRow="1">
                    <a:tableStyleId>{5C22544A-7EE6-4342-B048-85BDC9FD1C3A}</a:tableStyleId>
                  </a:tblPr>
                  <a:tblGrid>
                    <a:gridCol w="3270298">
                      <a:extLst>
                        <a:ext uri="{9D8B030D-6E8A-4147-A177-3AD203B41FA5}">
                          <a16:colId xmlns:a16="http://schemas.microsoft.com/office/drawing/2014/main" val="1325506017"/>
                        </a:ext>
                      </a:extLst>
                    </a:gridCol>
                    <a:gridCol w="4968992">
                      <a:extLst>
                        <a:ext uri="{9D8B030D-6E8A-4147-A177-3AD203B41FA5}">
                          <a16:colId xmlns:a16="http://schemas.microsoft.com/office/drawing/2014/main" val="1340425027"/>
                        </a:ext>
                      </a:extLst>
                    </a:gridCol>
                  </a:tblGrid>
                  <a:tr h="472350">
                    <a:tc>
                      <a:txBody>
                        <a:bodyPr/>
                        <a:lstStyle/>
                        <a:p>
                          <a:pPr/>
                          <a14:m>
                            <m:oMathPara xmlns:m="http://schemas.openxmlformats.org/officeDocument/2006/math">
                              <m:oMathParaPr>
                                <m:jc m:val="left"/>
                              </m:oMathParaPr>
                              <m:oMath xmlns:m="http://schemas.openxmlformats.org/officeDocument/2006/math">
                                <m:r>
                                  <a:rPr lang="en-US" sz="2800" b="0" i="1" smtClean="0">
                                    <a:solidFill>
                                      <a:srgbClr val="5E5E5B"/>
                                    </a:solidFill>
                                    <a:latin typeface="Cambria Math" panose="02040503050406030204" pitchFamily="18" charset="0"/>
                                  </a:rPr>
                                  <m:t>𝑉</m:t>
                                </m:r>
                                <m:r>
                                  <a:rPr lang="en-US" sz="2800" b="0" i="1" smtClean="0">
                                    <a:solidFill>
                                      <a:srgbClr val="5E5E5B"/>
                                    </a:solidFill>
                                    <a:latin typeface="Cambria Math" panose="02040503050406030204" pitchFamily="18" charset="0"/>
                                  </a:rPr>
                                  <m:t>=</m:t>
                                </m:r>
                                <m:r>
                                  <m:rPr>
                                    <m:sty m:val="p"/>
                                  </m:rPr>
                                  <a:rPr lang="en-US" sz="2800" b="0" i="0" smtClean="0">
                                    <a:solidFill>
                                      <a:srgbClr val="5E5E5B"/>
                                    </a:solidFill>
                                    <a:latin typeface="Cambria Math" panose="02040503050406030204" pitchFamily="18" charset="0"/>
                                    <a:ea typeface="Cambria Math" panose="02040503050406030204" pitchFamily="18" charset="0"/>
                                  </a:rPr>
                                  <m:t>π</m:t>
                                </m:r>
                                <m:sSup>
                                  <m:sSupPr>
                                    <m:ctrlPr>
                                      <a:rPr lang="en-US" sz="2800" i="1">
                                        <a:solidFill>
                                          <a:srgbClr val="5E5E5B"/>
                                        </a:solidFill>
                                        <a:latin typeface="Cambria Math" panose="02040503050406030204" pitchFamily="18" charset="0"/>
                                      </a:rPr>
                                    </m:ctrlPr>
                                  </m:sSupPr>
                                  <m:e>
                                    <m:r>
                                      <a:rPr lang="en-US" sz="2800" i="1">
                                        <a:solidFill>
                                          <a:srgbClr val="5E5E5B"/>
                                        </a:solidFill>
                                        <a:latin typeface="Cambria Math" panose="02040503050406030204" pitchFamily="18" charset="0"/>
                                      </a:rPr>
                                      <m:t>(</m:t>
                                    </m:r>
                                    <m:r>
                                      <a:rPr lang="en-US" sz="2800" i="1">
                                        <a:solidFill>
                                          <a:srgbClr val="5E5E5B"/>
                                        </a:solidFill>
                                        <a:latin typeface="Cambria Math" panose="02040503050406030204" pitchFamily="18" charset="0"/>
                                      </a:rPr>
                                      <m:t>𝑥</m:t>
                                    </m:r>
                                    <m:r>
                                      <a:rPr lang="en-US" sz="2800" i="1">
                                        <a:solidFill>
                                          <a:srgbClr val="5E5E5B"/>
                                        </a:solidFill>
                                        <a:latin typeface="Cambria Math" panose="02040503050406030204" pitchFamily="18" charset="0"/>
                                      </a:rPr>
                                      <m:t>−5)</m:t>
                                    </m:r>
                                  </m:e>
                                  <m:sup>
                                    <m:r>
                                      <a:rPr lang="en-US" sz="2800" i="1">
                                        <a:solidFill>
                                          <a:srgbClr val="5E5E5B"/>
                                        </a:solidFill>
                                        <a:latin typeface="Cambria Math" panose="02040503050406030204" pitchFamily="18" charset="0"/>
                                      </a:rPr>
                                      <m:t>2</m:t>
                                    </m:r>
                                  </m:sup>
                                </m:sSup>
                                <m:r>
                                  <a:rPr lang="en-US" sz="2800" b="0" i="1" smtClean="0">
                                    <a:solidFill>
                                      <a:srgbClr val="5E5E5B"/>
                                    </a:solidFill>
                                    <a:latin typeface="Cambria Math" panose="02040503050406030204" pitchFamily="18" charset="0"/>
                                  </a:rPr>
                                  <m:t>𝑥</m:t>
                                </m:r>
                                <m:r>
                                  <a:rPr lang="en-US" sz="2800" b="0" i="1" smtClean="0">
                                    <a:solidFill>
                                      <a:srgbClr val="5E5E5B"/>
                                    </a:solidFill>
                                    <a:latin typeface="Cambria Math" panose="02040503050406030204" pitchFamily="18" charset="0"/>
                                  </a:rPr>
                                  <m:t> </m:t>
                                </m:r>
                              </m:oMath>
                            </m:oMathPara>
                          </a14:m>
                          <a:endParaRPr lang="en-US" sz="2800" b="0" i="0" dirty="0">
                            <a:solidFill>
                              <a:srgbClr val="5E5E5B"/>
                            </a:solidFill>
                            <a:latin typeface="+mn-lt"/>
                            <a:ea typeface="Cambria Math"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dirty="0">
                              <a:solidFill>
                                <a:srgbClr val="0070C0"/>
                              </a:solidFill>
                            </a:rPr>
                            <a:t>Expression from Part 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472350">
                    <a:tc>
                      <a:txBody>
                        <a:bodyPr/>
                        <a:lstStyle/>
                        <a:p>
                          <a:r>
                            <a:rPr lang="en-US" sz="2800" b="0" dirty="0">
                              <a:solidFill>
                                <a:srgbClr val="5E5E5B"/>
                              </a:solidFill>
                            </a:rPr>
                            <a:t>   =</a:t>
                          </a:r>
                          <a14:m>
                            <m:oMath xmlns:m="http://schemas.openxmlformats.org/officeDocument/2006/math">
                              <m:r>
                                <a:rPr lang="en-US" sz="2800" b="0" i="0" smtClean="0">
                                  <a:solidFill>
                                    <a:srgbClr val="5E5E5B"/>
                                  </a:solidFill>
                                  <a:latin typeface="Cambria Math" panose="02040503050406030204" pitchFamily="18" charset="0"/>
                                  <a:ea typeface="Cambria Math" panose="02040503050406030204" pitchFamily="18" charset="0"/>
                                </a:rPr>
                                <m:t> </m:t>
                              </m:r>
                              <m:r>
                                <m:rPr>
                                  <m:sty m:val="p"/>
                                </m:rPr>
                                <a:rPr lang="en-US" sz="2800" b="0" i="0" smtClean="0">
                                  <a:solidFill>
                                    <a:srgbClr val="5E5E5B"/>
                                  </a:solidFill>
                                  <a:latin typeface="Cambria Math" panose="02040503050406030204" pitchFamily="18" charset="0"/>
                                  <a:ea typeface="Cambria Math" panose="02040503050406030204" pitchFamily="18" charset="0"/>
                                </a:rPr>
                                <m:t>π</m:t>
                              </m:r>
                              <m:sSup>
                                <m:sSupPr>
                                  <m:ctrlPr>
                                    <a:rPr lang="en-US" sz="2800" b="0" i="1" smtClean="0">
                                      <a:solidFill>
                                        <a:srgbClr val="5E5E5B"/>
                                      </a:solidFill>
                                      <a:latin typeface="Cambria Math" panose="02040503050406030204" pitchFamily="18" charset="0"/>
                                    </a:rPr>
                                  </m:ctrlPr>
                                </m:sSupPr>
                                <m:e>
                                  <m:r>
                                    <a:rPr lang="en-US" sz="2800" b="0" i="1" smtClean="0">
                                      <a:solidFill>
                                        <a:srgbClr val="5E5E5B"/>
                                      </a:solidFill>
                                      <a:latin typeface="Cambria Math" panose="02040503050406030204" pitchFamily="18" charset="0"/>
                                    </a:rPr>
                                    <m:t>(8−5)</m:t>
                                  </m:r>
                                </m:e>
                                <m:sup>
                                  <m:r>
                                    <a:rPr lang="en-US" sz="2800" b="0" i="1" smtClean="0">
                                      <a:solidFill>
                                        <a:srgbClr val="5E5E5B"/>
                                      </a:solidFill>
                                      <a:latin typeface="Cambria Math" panose="02040503050406030204" pitchFamily="18" charset="0"/>
                                    </a:rPr>
                                    <m:t>2</m:t>
                                  </m:r>
                                </m:sup>
                              </m:sSup>
                              <m:r>
                                <a:rPr lang="en-US" sz="2800" b="0" i="1" smtClean="0">
                                  <a:solidFill>
                                    <a:srgbClr val="5E5E5B"/>
                                  </a:solidFill>
                                  <a:latin typeface="Cambria Math" panose="02040503050406030204" pitchFamily="18" charset="0"/>
                                  <a:ea typeface="Cambria Math" panose="02040503050406030204" pitchFamily="18" charset="0"/>
                                </a:rPr>
                                <m:t>∙</m:t>
                              </m:r>
                              <m:r>
                                <a:rPr lang="en-IN" sz="2800" b="0" i="1" smtClean="0">
                                  <a:solidFill>
                                    <a:srgbClr val="5E5E5B"/>
                                  </a:solidFill>
                                  <a:latin typeface="Cambria Math" panose="02040503050406030204" pitchFamily="18" charset="0"/>
                                  <a:ea typeface="Cambria Math" panose="02040503050406030204" pitchFamily="18" charset="0"/>
                                </a:rPr>
                                <m:t>8</m:t>
                              </m:r>
                            </m:oMath>
                          </a14:m>
                          <a:endParaRPr lang="en-US" sz="2800" b="0" i="0" dirty="0">
                            <a:solidFill>
                              <a:srgbClr val="5E5E5B"/>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pt-BR" sz="2800" b="0" i="0" dirty="0">
                              <a:solidFill>
                                <a:srgbClr val="0070C0"/>
                              </a:solidFill>
                            </a:rPr>
                            <a:t>Substitute.</a:t>
                          </a:r>
                          <a:endParaRPr lang="en-US" sz="2800" b="0" i="1" dirty="0">
                            <a:solidFill>
                              <a:srgbClr val="0070C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472350">
                    <a:tc>
                      <a:txBody>
                        <a:bodyPr/>
                        <a:lstStyle/>
                        <a:p>
                          <a:r>
                            <a:rPr lang="en-US" sz="2800" b="0" i="0" dirty="0">
                              <a:solidFill>
                                <a:srgbClr val="5E5E5B"/>
                              </a:solidFill>
                              <a:latin typeface="+mn-lt"/>
                              <a:ea typeface="Cambria Math" panose="02040503050406030204" pitchFamily="18" charset="0"/>
                            </a:rPr>
                            <a:t>   ≈ </a:t>
                          </a:r>
                          <a:r>
                            <a:rPr lang="en-US" sz="2800" b="0" i="0" dirty="0">
                              <a:solidFill>
                                <a:schemeClr val="tx2"/>
                              </a:solidFill>
                              <a:latin typeface="+mn-lt"/>
                              <a:ea typeface="Cambria Math" panose="02040503050406030204" pitchFamily="18" charset="0"/>
                            </a:rPr>
                            <a:t>226.2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i="0" dirty="0">
                              <a:solidFill>
                                <a:srgbClr val="0070C0"/>
                              </a:solidFill>
                            </a:rPr>
                            <a:t>Simplify.</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3811095"/>
                      </a:ext>
                    </a:extLst>
                  </a:tr>
                </a:tbl>
              </a:graphicData>
            </a:graphic>
          </p:graphicFrame>
        </mc:Choice>
        <mc:Fallback xmlns="">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1969628112"/>
                  </p:ext>
                </p:extLst>
              </p:nvPr>
            </p:nvGraphicFramePr>
            <p:xfrm>
              <a:off x="459873" y="3718969"/>
              <a:ext cx="8239290" cy="1554480"/>
            </p:xfrm>
            <a:graphic>
              <a:graphicData uri="http://schemas.openxmlformats.org/drawingml/2006/table">
                <a:tbl>
                  <a:tblPr firstRow="1" bandRow="1">
                    <a:tableStyleId>{5C22544A-7EE6-4342-B048-85BDC9FD1C3A}</a:tableStyleId>
                  </a:tblPr>
                  <a:tblGrid>
                    <a:gridCol w="3270298">
                      <a:extLst>
                        <a:ext uri="{9D8B030D-6E8A-4147-A177-3AD203B41FA5}">
                          <a16:colId xmlns:a16="http://schemas.microsoft.com/office/drawing/2014/main" val="1325506017"/>
                        </a:ext>
                      </a:extLst>
                    </a:gridCol>
                    <a:gridCol w="4968992">
                      <a:extLst>
                        <a:ext uri="{9D8B030D-6E8A-4147-A177-3AD203B41FA5}">
                          <a16:colId xmlns:a16="http://schemas.microsoft.com/office/drawing/2014/main" val="1340425027"/>
                        </a:ext>
                      </a:extLst>
                    </a:gridCol>
                  </a:tblGrid>
                  <a:tr h="518160">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t="-11765" r="-151955" b="-232941"/>
                          </a:stretch>
                        </a:blipFill>
                      </a:tcPr>
                    </a:tc>
                    <a:tc>
                      <a:txBody>
                        <a:bodyPr/>
                        <a:lstStyle/>
                        <a:p>
                          <a:r>
                            <a:rPr lang="en-US" sz="2800" b="0" dirty="0">
                              <a:solidFill>
                                <a:srgbClr val="0070C0"/>
                              </a:solidFill>
                            </a:rPr>
                            <a:t>Expression from Part 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518160">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110465" r="-151955" b="-130233"/>
                          </a:stretch>
                        </a:blipFill>
                      </a:tcPr>
                    </a:tc>
                    <a:tc>
                      <a:txBody>
                        <a:bodyPr/>
                        <a:lstStyle/>
                        <a:p>
                          <a:r>
                            <a:rPr lang="pt-BR" sz="2800" b="0" i="0" dirty="0">
                              <a:solidFill>
                                <a:srgbClr val="0070C0"/>
                              </a:solidFill>
                            </a:rPr>
                            <a:t>Substitute.</a:t>
                          </a:r>
                          <a:endParaRPr lang="en-US" sz="2800" b="0" i="1" dirty="0">
                            <a:solidFill>
                              <a:srgbClr val="0070C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518160">
                    <a:tc>
                      <a:txBody>
                        <a:bodyPr/>
                        <a:lstStyle/>
                        <a:p>
                          <a:r>
                            <a:rPr lang="en-US" sz="2800" b="0" i="0" dirty="0">
                              <a:solidFill>
                                <a:srgbClr val="5E5E5B"/>
                              </a:solidFill>
                              <a:latin typeface="+mn-lt"/>
                              <a:ea typeface="Cambria Math" panose="02040503050406030204" pitchFamily="18" charset="0"/>
                            </a:rPr>
                            <a:t>   ≈ </a:t>
                          </a:r>
                          <a:r>
                            <a:rPr lang="en-US" sz="2800" b="0" i="0" dirty="0">
                              <a:solidFill>
                                <a:schemeClr val="tx2"/>
                              </a:solidFill>
                              <a:latin typeface="+mn-lt"/>
                              <a:ea typeface="Cambria Math" panose="02040503050406030204" pitchFamily="18" charset="0"/>
                            </a:rPr>
                            <a:t>226.2</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i="0" dirty="0">
                              <a:solidFill>
                                <a:srgbClr val="0070C0"/>
                              </a:solidFill>
                            </a:rPr>
                            <a:t>Simplify.</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373811095"/>
                      </a:ext>
                    </a:extLst>
                  </a:tr>
                </a:tbl>
              </a:graphicData>
            </a:graphic>
          </p:graphicFrame>
        </mc:Fallback>
      </mc:AlternateContent>
      <p:sp>
        <p:nvSpPr>
          <p:cNvPr id="6" name="Content Placeholder 2">
            <a:extLst>
              <a:ext uri="{FF2B5EF4-FFF2-40B4-BE49-F238E27FC236}">
                <a16:creationId xmlns:a16="http://schemas.microsoft.com/office/drawing/2014/main" id="{D201104B-FD48-1B42-8014-F9EF2EB20A4F}"/>
              </a:ext>
            </a:extLst>
          </p:cNvPr>
          <p:cNvSpPr txBox="1">
            <a:spLocks/>
          </p:cNvSpPr>
          <p:nvPr/>
        </p:nvSpPr>
        <p:spPr>
          <a:xfrm>
            <a:off x="459873" y="5360532"/>
            <a:ext cx="9061498" cy="837067"/>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The volume of the cylinder is about 226.2 cubic centimeters.</a:t>
            </a:r>
            <a:r>
              <a:rPr lang="en-US" dirty="0"/>
              <a:t> </a:t>
            </a:r>
            <a:r>
              <a:rPr lang="en-US" sz="2800" dirty="0"/>
              <a:t> </a:t>
            </a:r>
            <a:endParaRPr lang="en-US" sz="2800" dirty="0">
              <a:solidFill>
                <a:srgbClr val="5E5E5B"/>
              </a:solidFill>
            </a:endParaRPr>
          </a:p>
        </p:txBody>
      </p:sp>
      <p:sp>
        <p:nvSpPr>
          <p:cNvPr id="7" name="Content Placeholder 2">
            <a:extLst>
              <a:ext uri="{FF2B5EF4-FFF2-40B4-BE49-F238E27FC236}">
                <a16:creationId xmlns:a16="http://schemas.microsoft.com/office/drawing/2014/main" id="{D201104B-FD48-1B42-8014-F9EF2EB20A4F}"/>
              </a:ext>
            </a:extLst>
          </p:cNvPr>
          <p:cNvSpPr txBox="1">
            <a:spLocks/>
          </p:cNvSpPr>
          <p:nvPr/>
        </p:nvSpPr>
        <p:spPr>
          <a:xfrm>
            <a:off x="459873" y="2670364"/>
            <a:ext cx="9569498" cy="91944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800" dirty="0"/>
              <a:t>Substitute the value of </a:t>
            </a:r>
            <a:r>
              <a:rPr lang="en-US" sz="2800" i="1" dirty="0"/>
              <a:t>x</a:t>
            </a:r>
            <a:r>
              <a:rPr lang="en-US" sz="2800" dirty="0"/>
              <a:t> into the expression you found in </a:t>
            </a:r>
            <a:r>
              <a:rPr lang="en-US" sz="2800" b="1" dirty="0"/>
              <a:t>Part A.</a:t>
            </a:r>
            <a:endParaRPr lang="en-US" sz="2800" b="1" dirty="0">
              <a:solidFill>
                <a:srgbClr val="5E5E5B"/>
              </a:solidFill>
            </a:endParaRPr>
          </a:p>
        </p:txBody>
      </p:sp>
    </p:spTree>
    <p:extLst>
      <p:ext uri="{BB962C8B-B14F-4D97-AF65-F5344CB8AC3E}">
        <p14:creationId xmlns:p14="http://schemas.microsoft.com/office/powerpoint/2010/main" val="3728421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4" y="1707845"/>
            <a:ext cx="6947606" cy="263192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latin typeface="+mj-lt"/>
              </a:rPr>
              <a:t>The pyramid and prism shown have the same base area </a:t>
            </a:r>
            <a:r>
              <a:rPr lang="en-US" sz="2800" i="1" dirty="0">
                <a:latin typeface="+mj-lt"/>
              </a:rPr>
              <a:t>B</a:t>
            </a:r>
            <a:r>
              <a:rPr lang="en-US" sz="2800" dirty="0">
                <a:latin typeface="+mj-lt"/>
              </a:rPr>
              <a:t> and height </a:t>
            </a:r>
            <a:r>
              <a:rPr lang="en-US" sz="2800" i="1" dirty="0">
                <a:latin typeface="+mj-lt"/>
              </a:rPr>
              <a:t>h</a:t>
            </a:r>
            <a:r>
              <a:rPr lang="en-US" sz="2800" dirty="0">
                <a:latin typeface="+mj-lt"/>
              </a:rPr>
              <a:t> as the cylinder and cone. You can use Cavalieri’s Principle and similar triangles to show that the volume of the cone is equal to the volume of the pyramid.</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Volumes of Cones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52294" y="1784128"/>
            <a:ext cx="2337715" cy="219674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06901" y="4339771"/>
            <a:ext cx="1583108" cy="2013808"/>
          </a:xfrm>
          <a:prstGeom prst="rect">
            <a:avLst/>
          </a:prstGeom>
        </p:spPr>
      </p:pic>
    </p:spTree>
    <p:extLst>
      <p:ext uri="{BB962C8B-B14F-4D97-AF65-F5344CB8AC3E}">
        <p14:creationId xmlns:p14="http://schemas.microsoft.com/office/powerpoint/2010/main" val="15305686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7120503" cy="52735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latin typeface="+mj-lt"/>
              </a:rPr>
              <a:t>Key Concept: </a:t>
            </a:r>
            <a:r>
              <a:rPr lang="en-US" sz="2800" b="1" dirty="0">
                <a:latin typeface="+mj-lt"/>
              </a:rPr>
              <a:t>Volume of a Cone</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Volumes of Cones</a:t>
            </a: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602918181"/>
                  </p:ext>
                </p:extLst>
              </p:nvPr>
            </p:nvGraphicFramePr>
            <p:xfrm>
              <a:off x="459873" y="2294941"/>
              <a:ext cx="9467898" cy="4059677"/>
            </p:xfrm>
            <a:graphic>
              <a:graphicData uri="http://schemas.openxmlformats.org/drawingml/2006/table">
                <a:tbl>
                  <a:tblPr firstRow="1" bandRow="1">
                    <a:tableStyleId>{2D5ABB26-0587-4C30-8999-92F81FD0307C}</a:tableStyleId>
                  </a:tblPr>
                  <a:tblGrid>
                    <a:gridCol w="1716000">
                      <a:extLst>
                        <a:ext uri="{9D8B030D-6E8A-4147-A177-3AD203B41FA5}">
                          <a16:colId xmlns:a16="http://schemas.microsoft.com/office/drawing/2014/main" val="2307759900"/>
                        </a:ext>
                      </a:extLst>
                    </a:gridCol>
                    <a:gridCol w="7751898">
                      <a:extLst>
                        <a:ext uri="{9D8B030D-6E8A-4147-A177-3AD203B41FA5}">
                          <a16:colId xmlns:a16="http://schemas.microsoft.com/office/drawing/2014/main" val="2507474594"/>
                        </a:ext>
                      </a:extLst>
                    </a:gridCol>
                  </a:tblGrid>
                  <a:tr h="1685455">
                    <a:tc>
                      <a:txBody>
                        <a:bodyPr/>
                        <a:lstStyle/>
                        <a:p>
                          <a:r>
                            <a:rPr lang="en-US" sz="2600" b="1" i="0" u="none" strike="noStrike" kern="1200" baseline="0" dirty="0">
                              <a:solidFill>
                                <a:schemeClr val="tx1"/>
                              </a:solidFill>
                              <a:latin typeface="+mn-lt"/>
                              <a:ea typeface="+mn-ea"/>
                              <a:cs typeface="+mn-cs"/>
                            </a:rPr>
                            <a:t>Words </a:t>
                          </a:r>
                          <a:endParaRPr lang="en-US" sz="26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600" b="0" i="0" u="none" strike="noStrike" kern="1200" baseline="0" dirty="0">
                              <a:solidFill>
                                <a:srgbClr val="5E5E5B"/>
                              </a:solidFill>
                              <a:latin typeface="+mn-lt"/>
                              <a:ea typeface="+mn-ea"/>
                              <a:cs typeface="+mn-cs"/>
                            </a:rPr>
                            <a:t>The volume of a circular cone is </a:t>
                          </a:r>
                          <a14:m>
                            <m:oMath xmlns:m="http://schemas.openxmlformats.org/officeDocument/2006/math">
                              <m:r>
                                <a:rPr lang="en-US" sz="2600" b="0" i="1" u="none" strike="noStrike" kern="1200" baseline="0" smtClean="0">
                                  <a:solidFill>
                                    <a:srgbClr val="5E5E5B"/>
                                  </a:solidFill>
                                  <a:latin typeface="Cambria Math" panose="02040503050406030204" pitchFamily="18" charset="0"/>
                                  <a:ea typeface="+mn-ea"/>
                                  <a:cs typeface="+mn-cs"/>
                                </a:rPr>
                                <m:t>𝑉</m:t>
                              </m:r>
                              <m:r>
                                <a:rPr lang="pt-BR" sz="2600" b="0" i="1" u="none" strike="noStrike" kern="1200" baseline="0" smtClean="0">
                                  <a:solidFill>
                                    <a:srgbClr val="5E5E5B"/>
                                  </a:solidFill>
                                  <a:latin typeface="Cambria Math" panose="02040503050406030204" pitchFamily="18" charset="0"/>
                                  <a:ea typeface="+mn-ea"/>
                                  <a:cs typeface="+mn-cs"/>
                                </a:rPr>
                                <m:t>=</m:t>
                              </m:r>
                              <m:f>
                                <m:fPr>
                                  <m:ctrlPr>
                                    <a:rPr lang="pt-BR" sz="2600" b="0" i="1" u="none" strike="noStrike" kern="1200" baseline="0" smtClean="0">
                                      <a:solidFill>
                                        <a:srgbClr val="5E5E5B"/>
                                      </a:solidFill>
                                      <a:latin typeface="Cambria Math" panose="02040503050406030204" pitchFamily="18" charset="0"/>
                                      <a:ea typeface="+mn-ea"/>
                                      <a:cs typeface="+mn-cs"/>
                                    </a:rPr>
                                  </m:ctrlPr>
                                </m:fPr>
                                <m:num>
                                  <m:r>
                                    <a:rPr lang="en-US" sz="2600" b="0" i="1" u="none" strike="noStrike" kern="1200" baseline="0" smtClean="0">
                                      <a:solidFill>
                                        <a:srgbClr val="5E5E5B"/>
                                      </a:solidFill>
                                      <a:latin typeface="Cambria Math" panose="02040503050406030204" pitchFamily="18" charset="0"/>
                                      <a:ea typeface="+mn-ea"/>
                                      <a:cs typeface="+mn-cs"/>
                                    </a:rPr>
                                    <m:t>1</m:t>
                                  </m:r>
                                </m:num>
                                <m:den>
                                  <m:r>
                                    <a:rPr lang="en-US" sz="2600" b="0" i="1" u="none" strike="noStrike" kern="1200" baseline="0" smtClean="0">
                                      <a:solidFill>
                                        <a:srgbClr val="5E5E5B"/>
                                      </a:solidFill>
                                      <a:latin typeface="Cambria Math" panose="02040503050406030204" pitchFamily="18" charset="0"/>
                                      <a:ea typeface="+mn-ea"/>
                                      <a:cs typeface="+mn-cs"/>
                                    </a:rPr>
                                    <m:t>3</m:t>
                                  </m:r>
                                </m:den>
                              </m:f>
                              <m:r>
                                <a:rPr lang="en-US" sz="2600" b="0" i="1" u="none" strike="noStrike" kern="1200" baseline="0" smtClean="0">
                                  <a:solidFill>
                                    <a:srgbClr val="5E5E5B"/>
                                  </a:solidFill>
                                  <a:latin typeface="Cambria Math" panose="02040503050406030204" pitchFamily="18" charset="0"/>
                                  <a:ea typeface="+mn-ea"/>
                                  <a:cs typeface="+mn-cs"/>
                                </a:rPr>
                                <m:t>𝐵</m:t>
                              </m:r>
                            </m:oMath>
                          </a14:m>
                          <a:r>
                            <a:rPr lang="en-US" sz="2600" b="0" i="1" u="none" strike="noStrike" kern="1200" baseline="0" dirty="0">
                              <a:solidFill>
                                <a:srgbClr val="5E5E5B"/>
                              </a:solidFill>
                              <a:latin typeface="Cambria Math" panose="02040503050406030204" pitchFamily="18" charset="0"/>
                              <a:ea typeface="+mn-ea"/>
                              <a:cs typeface="+mn-cs"/>
                            </a:rPr>
                            <a:t>h</a:t>
                          </a:r>
                          <a:r>
                            <a:rPr lang="en-US" sz="2600" b="0" i="1" u="none" strike="noStrike" kern="1200" baseline="0" dirty="0">
                              <a:solidFill>
                                <a:srgbClr val="5E5E5B"/>
                              </a:solidFill>
                              <a:latin typeface="+mn-lt"/>
                              <a:ea typeface="+mn-ea"/>
                              <a:cs typeface="+mn-cs"/>
                            </a:rPr>
                            <a:t>, </a:t>
                          </a:r>
                          <a:r>
                            <a:rPr lang="en-US" sz="2600" b="0" i="0" u="none" strike="noStrike" kern="1200" baseline="0" dirty="0">
                              <a:solidFill>
                                <a:srgbClr val="5E5E5B"/>
                              </a:solidFill>
                              <a:latin typeface="+mn-lt"/>
                              <a:ea typeface="+mn-ea"/>
                              <a:cs typeface="+mn-cs"/>
                            </a:rPr>
                            <a:t>or </a:t>
                          </a:r>
                          <a:br>
                            <a:rPr lang="en-US" sz="2600" b="0" i="1" u="none" strike="noStrike" kern="1200" baseline="0" dirty="0">
                              <a:solidFill>
                                <a:srgbClr val="5E5E5B"/>
                              </a:solidFill>
                              <a:latin typeface="Cambria Math" panose="02040503050406030204" pitchFamily="18" charset="0"/>
                              <a:ea typeface="+mn-ea"/>
                              <a:cs typeface="+mn-cs"/>
                            </a:rPr>
                          </a:br>
                          <a14:m>
                            <m:oMath xmlns:m="http://schemas.openxmlformats.org/officeDocument/2006/math">
                              <m:r>
                                <a:rPr lang="en-US" sz="2600" b="0" i="1" u="none" strike="noStrike" kern="1200" baseline="0" smtClean="0">
                                  <a:solidFill>
                                    <a:srgbClr val="5E5E5B"/>
                                  </a:solidFill>
                                  <a:latin typeface="Cambria Math" panose="02040503050406030204" pitchFamily="18" charset="0"/>
                                  <a:ea typeface="+mn-ea"/>
                                  <a:cs typeface="+mn-cs"/>
                                </a:rPr>
                                <m:t>𝑉</m:t>
                              </m:r>
                              <m:r>
                                <a:rPr lang="pt-BR" sz="2600" b="0" i="1" u="none" strike="noStrike" kern="1200" baseline="0" smtClean="0">
                                  <a:solidFill>
                                    <a:srgbClr val="5E5E5B"/>
                                  </a:solidFill>
                                  <a:latin typeface="Cambria Math" panose="02040503050406030204" pitchFamily="18" charset="0"/>
                                  <a:ea typeface="+mn-ea"/>
                                  <a:cs typeface="+mn-cs"/>
                                </a:rPr>
                                <m:t>=</m:t>
                              </m:r>
                              <m:f>
                                <m:fPr>
                                  <m:ctrlPr>
                                    <a:rPr lang="pt-BR" sz="2600" b="0" i="1" u="none" strike="noStrike" kern="1200" baseline="0" smtClean="0">
                                      <a:solidFill>
                                        <a:srgbClr val="5E5E5B"/>
                                      </a:solidFill>
                                      <a:latin typeface="Cambria Math" panose="02040503050406030204" pitchFamily="18" charset="0"/>
                                      <a:ea typeface="+mn-ea"/>
                                      <a:cs typeface="+mn-cs"/>
                                    </a:rPr>
                                  </m:ctrlPr>
                                </m:fPr>
                                <m:num>
                                  <m:r>
                                    <a:rPr lang="en-US" sz="2600" b="0" i="1" u="none" strike="noStrike" kern="1200" baseline="0" smtClean="0">
                                      <a:solidFill>
                                        <a:srgbClr val="5E5E5B"/>
                                      </a:solidFill>
                                      <a:latin typeface="Cambria Math" panose="02040503050406030204" pitchFamily="18" charset="0"/>
                                      <a:ea typeface="+mn-ea"/>
                                      <a:cs typeface="+mn-cs"/>
                                    </a:rPr>
                                    <m:t>1</m:t>
                                  </m:r>
                                </m:num>
                                <m:den>
                                  <m:r>
                                    <a:rPr lang="en-US" sz="2600" b="0" i="1" u="none" strike="noStrike" kern="1200" baseline="0" smtClean="0">
                                      <a:solidFill>
                                        <a:srgbClr val="5E5E5B"/>
                                      </a:solidFill>
                                      <a:latin typeface="Cambria Math" panose="02040503050406030204" pitchFamily="18" charset="0"/>
                                      <a:ea typeface="+mn-ea"/>
                                      <a:cs typeface="+mn-cs"/>
                                    </a:rPr>
                                    <m:t>3</m:t>
                                  </m:r>
                                </m:den>
                              </m:f>
                              <m:r>
                                <m:rPr>
                                  <m:sty m:val="p"/>
                                </m:rPr>
                                <a:rPr lang="el-GR" sz="2600" b="0" i="0" u="none" strike="noStrike" kern="1200" baseline="0" smtClean="0">
                                  <a:solidFill>
                                    <a:srgbClr val="5E5E5B"/>
                                  </a:solidFill>
                                  <a:latin typeface="Cambria Math" panose="02040503050406030204" pitchFamily="18" charset="0"/>
                                  <a:ea typeface="+mn-ea"/>
                                  <a:cs typeface="+mn-cs"/>
                                </a:rPr>
                                <m:t>π</m:t>
                              </m:r>
                              <m:sSup>
                                <m:sSupPr>
                                  <m:ctrlPr>
                                    <a:rPr lang="pt-BR" sz="2600" b="0" i="1" u="none" strike="noStrike" kern="1200" baseline="0" smtClean="0">
                                      <a:solidFill>
                                        <a:srgbClr val="5E5E5B"/>
                                      </a:solidFill>
                                      <a:latin typeface="Cambria Math" panose="02040503050406030204" pitchFamily="18" charset="0"/>
                                      <a:ea typeface="+mn-ea"/>
                                      <a:cs typeface="+mn-cs"/>
                                    </a:rPr>
                                  </m:ctrlPr>
                                </m:sSupPr>
                                <m:e>
                                  <m:r>
                                    <a:rPr lang="pt-BR" sz="2600" b="0" i="1" u="none" strike="noStrike" kern="1200" baseline="0" smtClean="0">
                                      <a:solidFill>
                                        <a:srgbClr val="5E5E5B"/>
                                      </a:solidFill>
                                      <a:latin typeface="Cambria Math" panose="02040503050406030204" pitchFamily="18" charset="0"/>
                                      <a:ea typeface="+mn-ea"/>
                                      <a:cs typeface="+mn-cs"/>
                                    </a:rPr>
                                    <m:t>𝑟</m:t>
                                  </m:r>
                                </m:e>
                                <m:sup>
                                  <m:r>
                                    <a:rPr lang="pt-BR" sz="2600" b="0" i="1" u="none" strike="noStrike" kern="1200" baseline="0" smtClean="0">
                                      <a:solidFill>
                                        <a:srgbClr val="5E5E5B"/>
                                      </a:solidFill>
                                      <a:latin typeface="Cambria Math" panose="02040503050406030204" pitchFamily="18" charset="0"/>
                                      <a:ea typeface="+mn-ea"/>
                                      <a:cs typeface="+mn-cs"/>
                                    </a:rPr>
                                    <m:t>2</m:t>
                                  </m:r>
                                </m:sup>
                              </m:sSup>
                            </m:oMath>
                          </a14:m>
                          <a:r>
                            <a:rPr lang="en-US" sz="2600" b="0" i="1" u="none" strike="noStrike" kern="1200" baseline="0" dirty="0">
                              <a:solidFill>
                                <a:srgbClr val="5E5E5B"/>
                              </a:solidFill>
                              <a:latin typeface="+mn-lt"/>
                              <a:ea typeface="+mn-ea"/>
                              <a:cs typeface="+mn-cs"/>
                            </a:rPr>
                            <a:t>h </a:t>
                          </a:r>
                          <a:r>
                            <a:rPr lang="en-US" sz="2600" b="0" i="0" u="none" strike="noStrike" kern="1200" baseline="0" dirty="0">
                              <a:solidFill>
                                <a:srgbClr val="5E5E5B"/>
                              </a:solidFill>
                              <a:latin typeface="+mn-lt"/>
                              <a:ea typeface="+mn-ea"/>
                              <a:cs typeface="+mn-cs"/>
                            </a:rPr>
                            <a:t>, where </a:t>
                          </a:r>
                          <a:r>
                            <a:rPr lang="en-US" sz="2600" b="0" i="1" u="none" strike="noStrike" kern="1200" baseline="0" dirty="0">
                              <a:solidFill>
                                <a:srgbClr val="5E5E5B"/>
                              </a:solidFill>
                              <a:latin typeface="+mn-lt"/>
                              <a:ea typeface="+mn-ea"/>
                              <a:cs typeface="+mn-cs"/>
                            </a:rPr>
                            <a:t>B</a:t>
                          </a:r>
                          <a:r>
                            <a:rPr lang="en-US" sz="2600" b="0" i="0" u="none" strike="noStrike" kern="1200" baseline="0" dirty="0">
                              <a:solidFill>
                                <a:srgbClr val="5E5E5B"/>
                              </a:solidFill>
                              <a:latin typeface="+mn-lt"/>
                              <a:ea typeface="+mn-ea"/>
                              <a:cs typeface="+mn-cs"/>
                            </a:rPr>
                            <a:t> is the area of the base, </a:t>
                          </a:r>
                          <a:r>
                            <a:rPr lang="en-US" sz="2600" b="0" i="1" u="none" strike="noStrike" kern="1200" baseline="0" dirty="0">
                              <a:solidFill>
                                <a:srgbClr val="5E5E5B"/>
                              </a:solidFill>
                              <a:latin typeface="+mn-lt"/>
                              <a:ea typeface="+mn-ea"/>
                              <a:cs typeface="+mn-cs"/>
                            </a:rPr>
                            <a:t>h</a:t>
                          </a:r>
                          <a:r>
                            <a:rPr lang="en-US" sz="2600" b="0" i="0" u="none" strike="noStrike" kern="1200" baseline="0" dirty="0">
                              <a:solidFill>
                                <a:srgbClr val="5E5E5B"/>
                              </a:solidFill>
                              <a:latin typeface="+mn-lt"/>
                              <a:ea typeface="+mn-ea"/>
                              <a:cs typeface="+mn-cs"/>
                            </a:rPr>
                            <a:t> is the height of the cone, and </a:t>
                          </a:r>
                          <a:r>
                            <a:rPr lang="en-US" sz="2600" b="0" i="1" u="none" strike="noStrike" kern="1200" baseline="0" dirty="0">
                              <a:solidFill>
                                <a:srgbClr val="5E5E5B"/>
                              </a:solidFill>
                              <a:latin typeface="+mn-lt"/>
                              <a:ea typeface="+mn-ea"/>
                              <a:cs typeface="+mn-cs"/>
                            </a:rPr>
                            <a:t>r</a:t>
                          </a:r>
                          <a:r>
                            <a:rPr lang="en-US" sz="2600" b="0" i="0" u="none" strike="noStrike" kern="1200" baseline="0" dirty="0">
                              <a:solidFill>
                                <a:srgbClr val="5E5E5B"/>
                              </a:solidFill>
                              <a:latin typeface="+mn-lt"/>
                              <a:ea typeface="+mn-ea"/>
                              <a:cs typeface="+mn-cs"/>
                            </a:rPr>
                            <a:t> is the radius of the 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1979750"/>
                      </a:ext>
                    </a:extLst>
                  </a:tr>
                  <a:tr h="606118">
                    <a:tc>
                      <a:txBody>
                        <a:bodyPr/>
                        <a:lstStyle/>
                        <a:p>
                          <a:pPr marL="0" algn="l" defTabSz="914400" rtl="0" eaLnBrk="1" latinLnBrk="0" hangingPunct="1"/>
                          <a:r>
                            <a:rPr lang="en-US" sz="2600" b="1" i="0" u="none" strike="noStrike" kern="1200" baseline="0" dirty="0">
                              <a:solidFill>
                                <a:schemeClr val="tx1"/>
                              </a:solidFill>
                              <a:latin typeface="+mn-lt"/>
                              <a:ea typeface="+mn-ea"/>
                              <a:cs typeface="+mn-cs"/>
                            </a:rPr>
                            <a:t>Symbols </a:t>
                          </a:r>
                          <a:endParaRPr lang="en-US" sz="26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600" b="0" i="1" u="none" strike="noStrike" kern="1200" baseline="0" dirty="0">
                              <a:solidFill>
                                <a:srgbClr val="5E5E5B"/>
                              </a:solidFill>
                              <a:latin typeface="+mn-lt"/>
                              <a:ea typeface="+mn-ea"/>
                              <a:cs typeface="+mn-cs"/>
                            </a:rPr>
                            <a:t>V </a:t>
                          </a:r>
                          <a:r>
                            <a:rPr lang="en-US" sz="2600" b="0" i="0" u="none" strike="noStrike" kern="1200" baseline="0" dirty="0">
                              <a:solidFill>
                                <a:srgbClr val="5E5E5B"/>
                              </a:solidFill>
                              <a:latin typeface="+mn-lt"/>
                              <a:ea typeface="+mn-ea"/>
                              <a:cs typeface="+mn-cs"/>
                            </a:rPr>
                            <a:t>= </a:t>
                          </a:r>
                          <a14:m>
                            <m:oMath xmlns:m="http://schemas.openxmlformats.org/officeDocument/2006/math">
                              <m:f>
                                <m:fPr>
                                  <m:ctrlPr>
                                    <a:rPr lang="pt-BR" sz="2600" b="0" i="1" u="none" strike="noStrike" kern="1200" baseline="0" smtClean="0">
                                      <a:solidFill>
                                        <a:srgbClr val="5E5E5B"/>
                                      </a:solidFill>
                                      <a:latin typeface="Cambria Math" panose="02040503050406030204" pitchFamily="18" charset="0"/>
                                      <a:ea typeface="+mn-ea"/>
                                      <a:cs typeface="+mn-cs"/>
                                    </a:rPr>
                                  </m:ctrlPr>
                                </m:fPr>
                                <m:num>
                                  <m:r>
                                    <a:rPr lang="en-US" sz="2600" b="0" i="1" u="none" strike="noStrike" kern="1200" baseline="0" smtClean="0">
                                      <a:solidFill>
                                        <a:srgbClr val="5E5E5B"/>
                                      </a:solidFill>
                                      <a:latin typeface="Cambria Math" panose="02040503050406030204" pitchFamily="18" charset="0"/>
                                      <a:ea typeface="+mn-ea"/>
                                      <a:cs typeface="+mn-cs"/>
                                    </a:rPr>
                                    <m:t>1</m:t>
                                  </m:r>
                                </m:num>
                                <m:den>
                                  <m:r>
                                    <a:rPr lang="en-US" sz="2600" b="0" i="1" u="none" strike="noStrike" kern="1200" baseline="0" smtClean="0">
                                      <a:solidFill>
                                        <a:srgbClr val="5E5E5B"/>
                                      </a:solidFill>
                                      <a:latin typeface="Cambria Math" panose="02040503050406030204" pitchFamily="18" charset="0"/>
                                      <a:ea typeface="+mn-ea"/>
                                      <a:cs typeface="+mn-cs"/>
                                    </a:rPr>
                                    <m:t>3</m:t>
                                  </m:r>
                                </m:den>
                              </m:f>
                            </m:oMath>
                          </a14:m>
                          <a:r>
                            <a:rPr lang="en-US" sz="2600" b="0" i="1" u="none" strike="noStrike" kern="1200" baseline="0" dirty="0">
                              <a:solidFill>
                                <a:srgbClr val="5E5E5B"/>
                              </a:solidFill>
                              <a:latin typeface="+mn-lt"/>
                              <a:ea typeface="+mn-ea"/>
                              <a:cs typeface="+mn-cs"/>
                            </a:rPr>
                            <a:t>Bh </a:t>
                          </a:r>
                          <a:r>
                            <a:rPr lang="en-US" sz="2600" b="0" i="0" u="none" strike="noStrike" kern="1200" baseline="0" dirty="0">
                              <a:solidFill>
                                <a:srgbClr val="5E5E5B"/>
                              </a:solidFill>
                              <a:latin typeface="+mn-lt"/>
                              <a:ea typeface="+mn-ea"/>
                              <a:cs typeface="+mn-cs"/>
                            </a:rPr>
                            <a:t>or </a:t>
                          </a:r>
                          <a14:m>
                            <m:oMath xmlns:m="http://schemas.openxmlformats.org/officeDocument/2006/math">
                              <m:r>
                                <a:rPr lang="en-US" sz="2600" b="0" i="1" u="none" strike="noStrike" kern="1200" baseline="0" smtClean="0">
                                  <a:solidFill>
                                    <a:srgbClr val="5E5E5B"/>
                                  </a:solidFill>
                                  <a:latin typeface="Cambria Math" panose="02040503050406030204" pitchFamily="18" charset="0"/>
                                  <a:ea typeface="+mn-ea"/>
                                  <a:cs typeface="+mn-cs"/>
                                </a:rPr>
                                <m:t>𝑉</m:t>
                              </m:r>
                              <m:r>
                                <a:rPr lang="pt-BR" sz="2600" b="0" i="1" u="none" strike="noStrike" kern="1200" baseline="0" smtClean="0">
                                  <a:solidFill>
                                    <a:srgbClr val="5E5E5B"/>
                                  </a:solidFill>
                                  <a:latin typeface="Cambria Math" panose="02040503050406030204" pitchFamily="18" charset="0"/>
                                  <a:ea typeface="+mn-ea"/>
                                  <a:cs typeface="+mn-cs"/>
                                </a:rPr>
                                <m:t>=</m:t>
                              </m:r>
                              <m:f>
                                <m:fPr>
                                  <m:ctrlPr>
                                    <a:rPr lang="pt-BR" sz="2600" b="0" i="1" u="none" strike="noStrike" kern="1200" baseline="0" smtClean="0">
                                      <a:solidFill>
                                        <a:srgbClr val="5E5E5B"/>
                                      </a:solidFill>
                                      <a:latin typeface="Cambria Math" panose="02040503050406030204" pitchFamily="18" charset="0"/>
                                      <a:ea typeface="+mn-ea"/>
                                      <a:cs typeface="+mn-cs"/>
                                    </a:rPr>
                                  </m:ctrlPr>
                                </m:fPr>
                                <m:num>
                                  <m:r>
                                    <a:rPr lang="en-US" sz="2600" b="0" i="1" u="none" strike="noStrike" kern="1200" baseline="0" smtClean="0">
                                      <a:solidFill>
                                        <a:srgbClr val="5E5E5B"/>
                                      </a:solidFill>
                                      <a:latin typeface="Cambria Math" panose="02040503050406030204" pitchFamily="18" charset="0"/>
                                      <a:ea typeface="+mn-ea"/>
                                      <a:cs typeface="+mn-cs"/>
                                    </a:rPr>
                                    <m:t>1</m:t>
                                  </m:r>
                                </m:num>
                                <m:den>
                                  <m:r>
                                    <a:rPr lang="en-US" sz="2600" b="0" i="1" u="none" strike="noStrike" kern="1200" baseline="0" smtClean="0">
                                      <a:solidFill>
                                        <a:srgbClr val="5E5E5B"/>
                                      </a:solidFill>
                                      <a:latin typeface="Cambria Math" panose="02040503050406030204" pitchFamily="18" charset="0"/>
                                      <a:ea typeface="+mn-ea"/>
                                      <a:cs typeface="+mn-cs"/>
                                    </a:rPr>
                                    <m:t>3</m:t>
                                  </m:r>
                                </m:den>
                              </m:f>
                              <m:r>
                                <m:rPr>
                                  <m:sty m:val="p"/>
                                </m:rPr>
                                <a:rPr lang="el-GR" sz="2600" b="0" i="0" u="none" strike="noStrike" kern="1200" baseline="0" smtClean="0">
                                  <a:solidFill>
                                    <a:srgbClr val="5E5E5B"/>
                                  </a:solidFill>
                                  <a:latin typeface="Cambria Math" panose="02040503050406030204" pitchFamily="18" charset="0"/>
                                  <a:ea typeface="+mn-ea"/>
                                  <a:cs typeface="+mn-cs"/>
                                </a:rPr>
                                <m:t>π</m:t>
                              </m:r>
                              <m:sSup>
                                <m:sSupPr>
                                  <m:ctrlPr>
                                    <a:rPr lang="pt-BR" sz="2600" b="0" i="1" u="none" strike="noStrike" kern="1200" baseline="0" smtClean="0">
                                      <a:solidFill>
                                        <a:srgbClr val="5E5E5B"/>
                                      </a:solidFill>
                                      <a:latin typeface="Cambria Math" panose="02040503050406030204" pitchFamily="18" charset="0"/>
                                      <a:ea typeface="+mn-ea"/>
                                      <a:cs typeface="+mn-cs"/>
                                    </a:rPr>
                                  </m:ctrlPr>
                                </m:sSupPr>
                                <m:e>
                                  <m:r>
                                    <a:rPr lang="pt-BR" sz="2600" b="0" i="1" u="none" strike="noStrike" kern="1200" baseline="0" smtClean="0">
                                      <a:solidFill>
                                        <a:srgbClr val="5E5E5B"/>
                                      </a:solidFill>
                                      <a:latin typeface="Cambria Math" panose="02040503050406030204" pitchFamily="18" charset="0"/>
                                      <a:ea typeface="+mn-ea"/>
                                      <a:cs typeface="+mn-cs"/>
                                    </a:rPr>
                                    <m:t>𝑟</m:t>
                                  </m:r>
                                </m:e>
                                <m:sup>
                                  <m:r>
                                    <a:rPr lang="pt-BR" sz="2600" b="0" i="1" u="none" strike="noStrike" kern="1200" baseline="0" smtClean="0">
                                      <a:solidFill>
                                        <a:srgbClr val="5E5E5B"/>
                                      </a:solidFill>
                                      <a:latin typeface="Cambria Math" panose="02040503050406030204" pitchFamily="18" charset="0"/>
                                      <a:ea typeface="+mn-ea"/>
                                      <a:cs typeface="+mn-cs"/>
                                    </a:rPr>
                                    <m:t>2</m:t>
                                  </m:r>
                                </m:sup>
                              </m:sSup>
                            </m:oMath>
                          </a14:m>
                          <a:r>
                            <a:rPr lang="en-US" sz="2600" b="0" i="1" u="none" strike="noStrike" kern="1200" baseline="0" dirty="0">
                              <a:solidFill>
                                <a:srgbClr val="5E5E5B"/>
                              </a:solidFill>
                              <a:latin typeface="Cambria Math" panose="02040503050406030204" pitchFamily="18" charset="0"/>
                              <a:ea typeface="+mn-ea"/>
                              <a:cs typeface="+mn-cs"/>
                            </a:rPr>
                            <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091691"/>
                      </a:ext>
                    </a:extLst>
                  </a:tr>
                  <a:tr h="1399725">
                    <a:tc>
                      <a:txBody>
                        <a:bodyPr/>
                        <a:lstStyle/>
                        <a:p>
                          <a:pPr marL="0" algn="l" defTabSz="914400" rtl="0" eaLnBrk="1" latinLnBrk="0" hangingPunct="1"/>
                          <a:r>
                            <a:rPr lang="en-US" sz="2600" b="1" i="0" u="none" strike="noStrike" kern="1200" baseline="0" dirty="0">
                              <a:solidFill>
                                <a:schemeClr val="tx1"/>
                              </a:solidFill>
                              <a:latin typeface="+mn-lt"/>
                              <a:ea typeface="+mn-ea"/>
                              <a:cs typeface="+mn-cs"/>
                            </a:rPr>
                            <a:t>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600" b="0" i="1" u="none" strike="noStrike" kern="1200" baseline="0" dirty="0">
                            <a:solidFill>
                              <a:srgbClr val="5E5E5B"/>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4028910"/>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602918181"/>
                  </p:ext>
                </p:extLst>
              </p:nvPr>
            </p:nvGraphicFramePr>
            <p:xfrm>
              <a:off x="459873" y="2294941"/>
              <a:ext cx="9467898" cy="4059677"/>
            </p:xfrm>
            <a:graphic>
              <a:graphicData uri="http://schemas.openxmlformats.org/drawingml/2006/table">
                <a:tbl>
                  <a:tblPr firstRow="1" bandRow="1">
                    <a:tableStyleId>{2D5ABB26-0587-4C30-8999-92F81FD0307C}</a:tableStyleId>
                  </a:tblPr>
                  <a:tblGrid>
                    <a:gridCol w="1716000">
                      <a:extLst>
                        <a:ext uri="{9D8B030D-6E8A-4147-A177-3AD203B41FA5}">
                          <a16:colId xmlns:a16="http://schemas.microsoft.com/office/drawing/2014/main" val="2307759900"/>
                        </a:ext>
                      </a:extLst>
                    </a:gridCol>
                    <a:gridCol w="7751898">
                      <a:extLst>
                        <a:ext uri="{9D8B030D-6E8A-4147-A177-3AD203B41FA5}">
                          <a16:colId xmlns:a16="http://schemas.microsoft.com/office/drawing/2014/main" val="2507474594"/>
                        </a:ext>
                      </a:extLst>
                    </a:gridCol>
                  </a:tblGrid>
                  <a:tr h="2006981">
                    <a:tc>
                      <a:txBody>
                        <a:bodyPr/>
                        <a:lstStyle/>
                        <a:p>
                          <a:r>
                            <a:rPr lang="en-US" sz="2600" b="1" i="0" u="none" strike="noStrike" kern="1200" baseline="0" dirty="0">
                              <a:solidFill>
                                <a:schemeClr val="tx1"/>
                              </a:solidFill>
                              <a:latin typeface="+mn-lt"/>
                              <a:ea typeface="+mn-ea"/>
                              <a:cs typeface="+mn-cs"/>
                            </a:rPr>
                            <a:t>Words </a:t>
                          </a:r>
                          <a:endParaRPr lang="en-US" sz="26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2248" t="-2727" r="-157" b="-102727"/>
                          </a:stretch>
                        </a:blipFill>
                      </a:tcPr>
                    </a:tc>
                    <a:extLst>
                      <a:ext uri="{0D108BD9-81ED-4DB2-BD59-A6C34878D82A}">
                        <a16:rowId xmlns:a16="http://schemas.microsoft.com/office/drawing/2014/main" val="2621979750"/>
                      </a:ext>
                    </a:extLst>
                  </a:tr>
                  <a:tr h="652971">
                    <a:tc>
                      <a:txBody>
                        <a:bodyPr/>
                        <a:lstStyle/>
                        <a:p>
                          <a:pPr marL="0" algn="l" defTabSz="914400" rtl="0" eaLnBrk="1" latinLnBrk="0" hangingPunct="1"/>
                          <a:r>
                            <a:rPr lang="en-US" sz="2600" b="1" i="0" u="none" strike="noStrike" kern="1200" baseline="0" dirty="0">
                              <a:solidFill>
                                <a:schemeClr val="tx1"/>
                              </a:solidFill>
                              <a:latin typeface="+mn-lt"/>
                              <a:ea typeface="+mn-ea"/>
                              <a:cs typeface="+mn-cs"/>
                            </a:rPr>
                            <a:t>Symbols </a:t>
                          </a:r>
                          <a:endParaRPr lang="en-US" sz="26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2248" t="-316822" r="-157" b="-216822"/>
                          </a:stretch>
                        </a:blipFill>
                      </a:tcPr>
                    </a:tc>
                    <a:extLst>
                      <a:ext uri="{0D108BD9-81ED-4DB2-BD59-A6C34878D82A}">
                        <a16:rowId xmlns:a16="http://schemas.microsoft.com/office/drawing/2014/main" val="170091691"/>
                      </a:ext>
                    </a:extLst>
                  </a:tr>
                  <a:tr h="1399725">
                    <a:tc>
                      <a:txBody>
                        <a:bodyPr/>
                        <a:lstStyle/>
                        <a:p>
                          <a:pPr marL="0" algn="l" defTabSz="914400" rtl="0" eaLnBrk="1" latinLnBrk="0" hangingPunct="1"/>
                          <a:r>
                            <a:rPr lang="en-US" sz="2600" b="1" i="0" u="none" strike="noStrike" kern="1200" baseline="0" dirty="0">
                              <a:solidFill>
                                <a:schemeClr val="tx1"/>
                              </a:solidFill>
                              <a:latin typeface="+mn-lt"/>
                              <a:ea typeface="+mn-ea"/>
                              <a:cs typeface="+mn-cs"/>
                            </a:rPr>
                            <a:t>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600" b="0" i="1" u="none" strike="noStrike" kern="1200" baseline="0" dirty="0">
                            <a:solidFill>
                              <a:srgbClr val="5E5E5B"/>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4028910"/>
                      </a:ext>
                    </a:extLst>
                  </a:tr>
                </a:tbl>
              </a:graphicData>
            </a:graphic>
          </p:graphicFrame>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095" y="5019440"/>
            <a:ext cx="923492" cy="12484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2113" y="5034663"/>
            <a:ext cx="1751838" cy="1233202"/>
          </a:xfrm>
          <a:prstGeom prst="rect">
            <a:avLst/>
          </a:prstGeom>
        </p:spPr>
      </p:pic>
    </p:spTree>
    <p:extLst>
      <p:ext uri="{BB962C8B-B14F-4D97-AF65-F5344CB8AC3E}">
        <p14:creationId xmlns:p14="http://schemas.microsoft.com/office/powerpoint/2010/main" val="3029840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Volumes of Cones</a:t>
            </a:r>
          </a:p>
        </p:txBody>
      </p:sp>
      <p:sp>
        <p:nvSpPr>
          <p:cNvPr id="16" name="Content Placeholder 2">
            <a:extLst>
              <a:ext uri="{FF2B5EF4-FFF2-40B4-BE49-F238E27FC236}">
                <a16:creationId xmlns:a16="http://schemas.microsoft.com/office/drawing/2014/main" id="{6684FE74-CD2E-4C44-B64A-F1E5DEE53F02}"/>
              </a:ext>
            </a:extLst>
          </p:cNvPr>
          <p:cNvSpPr txBox="1">
            <a:spLocks/>
          </p:cNvSpPr>
          <p:nvPr/>
        </p:nvSpPr>
        <p:spPr>
          <a:xfrm>
            <a:off x="459872" y="1707845"/>
            <a:ext cx="9293727" cy="2515812"/>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dirty="0">
                <a:solidFill>
                  <a:srgbClr val="00A6B9"/>
                </a:solidFill>
                <a:latin typeface="+mj-lt"/>
              </a:rPr>
              <a:t>Think About It!</a:t>
            </a:r>
          </a:p>
          <a:p>
            <a:pPr>
              <a:spcBef>
                <a:spcPts val="600"/>
              </a:spcBef>
            </a:pPr>
            <a:r>
              <a:rPr lang="en-US" sz="2800" dirty="0">
                <a:solidFill>
                  <a:srgbClr val="5E5E5B"/>
                </a:solidFill>
              </a:rPr>
              <a:t>Determine whether the following statement is </a:t>
            </a:r>
            <a:r>
              <a:rPr lang="en-US" sz="2800" i="1" dirty="0">
                <a:solidFill>
                  <a:srgbClr val="5E5E5B"/>
                </a:solidFill>
              </a:rPr>
              <a:t>sometimes, always</a:t>
            </a:r>
            <a:r>
              <a:rPr lang="en-US" sz="2800" dirty="0">
                <a:solidFill>
                  <a:srgbClr val="5E5E5B"/>
                </a:solidFill>
              </a:rPr>
              <a:t>, or </a:t>
            </a:r>
            <a:r>
              <a:rPr lang="en-US" sz="2800" i="1" dirty="0">
                <a:solidFill>
                  <a:srgbClr val="5E5E5B"/>
                </a:solidFill>
              </a:rPr>
              <a:t>never </a:t>
            </a:r>
            <a:r>
              <a:rPr lang="en-US" sz="2800" dirty="0">
                <a:solidFill>
                  <a:srgbClr val="5E5E5B"/>
                </a:solidFill>
              </a:rPr>
              <a:t>true. Justify your reasoning. The volume of a cone with radius </a:t>
            </a:r>
            <a:r>
              <a:rPr lang="en-US" sz="2800" i="1" dirty="0">
                <a:solidFill>
                  <a:srgbClr val="5E5E5B"/>
                </a:solidFill>
              </a:rPr>
              <a:t>r </a:t>
            </a:r>
            <a:r>
              <a:rPr lang="en-US" sz="2800" dirty="0">
                <a:solidFill>
                  <a:srgbClr val="5E5E5B"/>
                </a:solidFill>
              </a:rPr>
              <a:t>and height </a:t>
            </a:r>
            <a:r>
              <a:rPr lang="en-US" sz="2800" i="1" dirty="0">
                <a:solidFill>
                  <a:srgbClr val="5E5E5B"/>
                </a:solidFill>
              </a:rPr>
              <a:t>h </a:t>
            </a:r>
            <a:r>
              <a:rPr lang="en-US" sz="2800" dirty="0">
                <a:solidFill>
                  <a:srgbClr val="5E5E5B"/>
                </a:solidFill>
              </a:rPr>
              <a:t>equals the volume of a prism with height </a:t>
            </a:r>
            <a:r>
              <a:rPr lang="en-US" sz="2800" i="1" dirty="0">
                <a:solidFill>
                  <a:srgbClr val="5E5E5B"/>
                </a:solidFill>
              </a:rPr>
              <a:t>h</a:t>
            </a:r>
            <a:r>
              <a:rPr lang="en-US" dirty="0">
                <a:solidFill>
                  <a:srgbClr val="5E5E5B"/>
                </a:solidFill>
              </a:rPr>
              <a:t>. </a:t>
            </a:r>
            <a:endParaRPr lang="en-US" sz="2800" dirty="0">
              <a:solidFill>
                <a:srgbClr val="5E5E5B"/>
              </a:solidFill>
              <a:latin typeface="+mj-lt"/>
            </a:endParaRPr>
          </a:p>
        </p:txBody>
      </p:sp>
    </p:spTree>
    <p:extLst>
      <p:ext uri="{BB962C8B-B14F-4D97-AF65-F5344CB8AC3E}">
        <p14:creationId xmlns:p14="http://schemas.microsoft.com/office/powerpoint/2010/main" val="2465972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dirty="0">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1" y="1318980"/>
            <a:ext cx="9591176" cy="4351338"/>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Find the volume of each figure. Round to the nearest whole number.</a:t>
            </a:r>
          </a:p>
          <a:p>
            <a:r>
              <a:rPr lang="en-US" sz="2800" b="1" dirty="0">
                <a:solidFill>
                  <a:schemeClr val="tx1"/>
                </a:solidFill>
                <a:latin typeface="Proxima Nova" panose="02000506030000020004" pitchFamily="50" charset="0"/>
              </a:rPr>
              <a:t>1.</a:t>
            </a:r>
            <a:r>
              <a:rPr lang="en-US" sz="2800" dirty="0">
                <a:solidFill>
                  <a:schemeClr val="tx1"/>
                </a:solidFill>
                <a:latin typeface="Proxima Nova" panose="02000506030000020004" pitchFamily="50" charset="0"/>
              </a:rPr>
              <a:t> </a:t>
            </a:r>
            <a:r>
              <a:rPr lang="en-US" sz="2800" dirty="0">
                <a:solidFill>
                  <a:srgbClr val="333333"/>
                </a:solidFill>
                <a:latin typeface="Proxima Nova" panose="02000506030000020004" pitchFamily="50" charset="0"/>
              </a:rPr>
              <a:t>                                </a:t>
            </a:r>
            <a:r>
              <a:rPr lang="en-US" sz="2800" b="1" dirty="0">
                <a:solidFill>
                  <a:schemeClr val="tx1"/>
                </a:solidFill>
                <a:latin typeface="Proxima Nova" panose="02000506030000020004" pitchFamily="50" charset="0"/>
              </a:rPr>
              <a:t>2.</a:t>
            </a:r>
            <a:r>
              <a:rPr lang="en-US" sz="2800" dirty="0">
                <a:solidFill>
                  <a:schemeClr val="tx1"/>
                </a:solidFill>
                <a:latin typeface="Proxima Nova" panose="02000506030000020004" pitchFamily="50" charset="0"/>
              </a:rPr>
              <a:t>  </a:t>
            </a:r>
            <a:r>
              <a:rPr lang="en-US" sz="2800" dirty="0">
                <a:solidFill>
                  <a:srgbClr val="333333"/>
                </a:solidFill>
                <a:latin typeface="Proxima Nova" panose="02000506030000020004" pitchFamily="50" charset="0"/>
              </a:rPr>
              <a:t>                                       </a:t>
            </a:r>
            <a:r>
              <a:rPr lang="en-US" sz="2800" b="1" dirty="0">
                <a:solidFill>
                  <a:schemeClr val="tx1"/>
                </a:solidFill>
                <a:latin typeface="Proxima Nova" panose="02000506030000020004" pitchFamily="50" charset="0"/>
              </a:rPr>
              <a:t>3.</a:t>
            </a:r>
            <a:r>
              <a:rPr lang="en-US" sz="2800" dirty="0">
                <a:solidFill>
                  <a:schemeClr val="tx1"/>
                </a:solidFill>
                <a:latin typeface="Proxima Nova" panose="02000506030000020004" pitchFamily="50" charset="0"/>
              </a:rPr>
              <a:t>  </a:t>
            </a:r>
            <a:r>
              <a:rPr lang="en-US" sz="2800" dirty="0">
                <a:solidFill>
                  <a:srgbClr val="333333"/>
                </a:solidFill>
                <a:latin typeface="Proxima Nova" panose="02000506030000020004" pitchFamily="50" charset="0"/>
              </a:rPr>
              <a:t> </a:t>
            </a:r>
            <a:endParaRPr lang="en-US" sz="2800" b="1" dirty="0">
              <a:solidFill>
                <a:srgbClr val="333333"/>
              </a:solidFill>
              <a:latin typeface="Proxima Nova" panose="02000506030000020004" pitchFamily="50" charset="0"/>
            </a:endParaRPr>
          </a:p>
        </p:txBody>
      </p:sp>
      <p:pic>
        <p:nvPicPr>
          <p:cNvPr id="2" name="Picture 1">
            <a:extLst>
              <a:ext uri="{FF2B5EF4-FFF2-40B4-BE49-F238E27FC236}">
                <a16:creationId xmlns:a16="http://schemas.microsoft.com/office/drawing/2014/main" id="{CB8C2772-2040-4B14-8BF4-EAAA72678B65}"/>
              </a:ext>
            </a:extLst>
          </p:cNvPr>
          <p:cNvPicPr>
            <a:picLocks noChangeAspect="1"/>
          </p:cNvPicPr>
          <p:nvPr/>
        </p:nvPicPr>
        <p:blipFill rotWithShape="1">
          <a:blip r:embed="rId3"/>
          <a:srcRect l="9548"/>
          <a:stretch/>
        </p:blipFill>
        <p:spPr>
          <a:xfrm>
            <a:off x="1022359" y="2450227"/>
            <a:ext cx="2301712" cy="1934234"/>
          </a:xfrm>
          <a:prstGeom prst="rect">
            <a:avLst/>
          </a:prstGeom>
        </p:spPr>
      </p:pic>
      <p:pic>
        <p:nvPicPr>
          <p:cNvPr id="6" name="Picture 5">
            <a:extLst>
              <a:ext uri="{FF2B5EF4-FFF2-40B4-BE49-F238E27FC236}">
                <a16:creationId xmlns:a16="http://schemas.microsoft.com/office/drawing/2014/main" id="{9A38D153-354F-4BDF-AE68-FF4300DED688}"/>
              </a:ext>
            </a:extLst>
          </p:cNvPr>
          <p:cNvPicPr>
            <a:picLocks noChangeAspect="1"/>
          </p:cNvPicPr>
          <p:nvPr/>
        </p:nvPicPr>
        <p:blipFill rotWithShape="1">
          <a:blip r:embed="rId4"/>
          <a:srcRect l="11649" r="1893"/>
          <a:stretch/>
        </p:blipFill>
        <p:spPr>
          <a:xfrm>
            <a:off x="4279838" y="2360686"/>
            <a:ext cx="3019740" cy="1781834"/>
          </a:xfrm>
          <a:prstGeom prst="rect">
            <a:avLst/>
          </a:prstGeom>
        </p:spPr>
      </p:pic>
      <p:pic>
        <p:nvPicPr>
          <p:cNvPr id="7" name="Picture 6">
            <a:extLst>
              <a:ext uri="{FF2B5EF4-FFF2-40B4-BE49-F238E27FC236}">
                <a16:creationId xmlns:a16="http://schemas.microsoft.com/office/drawing/2014/main" id="{16AB05B4-0FF1-47EE-9EF2-CE861F854242}"/>
              </a:ext>
            </a:extLst>
          </p:cNvPr>
          <p:cNvPicPr>
            <a:picLocks noChangeAspect="1"/>
          </p:cNvPicPr>
          <p:nvPr/>
        </p:nvPicPr>
        <p:blipFill rotWithShape="1">
          <a:blip r:embed="rId5"/>
          <a:srcRect l="10724" r="8799"/>
          <a:stretch/>
        </p:blipFill>
        <p:spPr>
          <a:xfrm>
            <a:off x="8261423" y="2238691"/>
            <a:ext cx="1548330" cy="2043777"/>
          </a:xfrm>
          <a:prstGeom prst="rect">
            <a:avLst/>
          </a:prstGeom>
        </p:spPr>
      </p:pic>
    </p:spTree>
    <p:extLst>
      <p:ext uri="{BB962C8B-B14F-4D97-AF65-F5344CB8AC3E}">
        <p14:creationId xmlns:p14="http://schemas.microsoft.com/office/powerpoint/2010/main" val="2070651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Volume of a Cone</a:t>
            </a:r>
          </a:p>
        </p:txBody>
      </p:sp>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55191"/>
                <a:ext cx="7185111" cy="292643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b="1" dirty="0">
                    <a:solidFill>
                      <a:schemeClr val="tx1"/>
                    </a:solidFill>
                  </a:rPr>
                  <a:t>Examine the cone.</a:t>
                </a:r>
                <a:br>
                  <a:rPr lang="en-US" sz="2800" b="1" dirty="0">
                    <a:solidFill>
                      <a:schemeClr val="tx1"/>
                    </a:solidFill>
                  </a:rPr>
                </a:br>
                <a:endParaRPr lang="en-US" sz="2800" b="1" dirty="0">
                  <a:solidFill>
                    <a:schemeClr val="tx1"/>
                  </a:solidFill>
                </a:endParaRPr>
              </a:p>
              <a:p>
                <a:pPr marL="1203325" indent="-1203325">
                  <a:spcBef>
                    <a:spcPts val="500"/>
                  </a:spcBef>
                </a:pPr>
                <a:r>
                  <a:rPr lang="en-US" sz="2800" b="1" dirty="0">
                    <a:solidFill>
                      <a:schemeClr val="tx1"/>
                    </a:solidFill>
                  </a:rPr>
                  <a:t>Part A  Find the volume of a cone in terms of </a:t>
                </a:r>
                <a:r>
                  <a:rPr lang="en-US" sz="2800" b="1" i="1" dirty="0">
                    <a:solidFill>
                      <a:schemeClr val="tx1"/>
                    </a:solidFill>
                  </a:rPr>
                  <a:t>x</a:t>
                </a:r>
                <a:r>
                  <a:rPr lang="en-US" sz="2800" b="1" dirty="0">
                    <a:solidFill>
                      <a:schemeClr val="tx1"/>
                    </a:solidFill>
                  </a:rPr>
                  <a:t> and </a:t>
                </a:r>
                <a14:m>
                  <m:oMath xmlns:m="http://schemas.openxmlformats.org/officeDocument/2006/math">
                    <m:r>
                      <a:rPr lang="el-GR" sz="2800" b="1" i="0" u="none" strike="noStrike" kern="1200" baseline="0" smtClean="0">
                        <a:solidFill>
                          <a:schemeClr val="tx1"/>
                        </a:solidFill>
                        <a:latin typeface="Cambria Math" panose="02040503050406030204" pitchFamily="18" charset="0"/>
                        <a:ea typeface="+mn-ea"/>
                        <a:cs typeface="+mn-cs"/>
                      </a:rPr>
                      <m:t>𝛑</m:t>
                    </m:r>
                  </m:oMath>
                </a14:m>
                <a:r>
                  <a:rPr lang="en-US" sz="2800" b="1" dirty="0">
                    <a:solidFill>
                      <a:schemeClr val="tx1"/>
                    </a:solidFill>
                  </a:rPr>
                  <a:t>.</a:t>
                </a:r>
              </a:p>
              <a:p>
                <a:pPr marL="1203325" indent="-1203325">
                  <a:spcBef>
                    <a:spcPts val="500"/>
                  </a:spcBef>
                </a:pPr>
                <a:r>
                  <a:rPr lang="en-US" sz="2800" b="1" dirty="0">
                    <a:solidFill>
                      <a:schemeClr val="tx1"/>
                    </a:solidFill>
                  </a:rPr>
                  <a:t>Part B  Find the volume of the cone to the nearest tenth if </a:t>
                </a:r>
                <a:r>
                  <a:rPr lang="en-US" sz="2800" b="1" i="1" dirty="0">
                    <a:solidFill>
                      <a:schemeClr val="tx1"/>
                    </a:solidFill>
                  </a:rPr>
                  <a:t>x</a:t>
                </a:r>
                <a:r>
                  <a:rPr lang="en-US" sz="2800" b="1" dirty="0">
                    <a:solidFill>
                      <a:schemeClr val="tx1"/>
                    </a:solidFill>
                  </a:rPr>
                  <a:t> = 4.</a:t>
                </a:r>
                <a:endParaRPr lang="en-US" sz="2400" dirty="0"/>
              </a:p>
            </p:txBody>
          </p:sp>
        </mc:Choice>
        <mc:Fallback xmlns="">
          <p:sp>
            <p:nvSpPr>
              <p:cNvPr id="17" name="Content Placeholder 2">
                <a:extLst>
                  <a:ext uri="{FF2B5EF4-FFF2-40B4-BE49-F238E27FC236}">
                    <a16:creationId xmlns:a16="http://schemas.microsoft.com/office/drawing/2014/main" id="{49C1DBD9-32BF-E948-A5DF-6D4B93F33359}"/>
                  </a:ext>
                </a:extLst>
              </p:cNvPr>
              <p:cNvSpPr txBox="1">
                <a:spLocks noRot="1" noChangeAspect="1" noMove="1" noResize="1" noEditPoints="1" noAdjustHandles="1" noChangeArrowheads="1" noChangeShapeType="1" noTextEdit="1"/>
              </p:cNvSpPr>
              <p:nvPr/>
            </p:nvSpPr>
            <p:spPr>
              <a:xfrm>
                <a:off x="459873" y="1655191"/>
                <a:ext cx="7185111" cy="2926434"/>
              </a:xfrm>
              <a:prstGeom prst="rect">
                <a:avLst/>
              </a:prstGeom>
              <a:blipFill>
                <a:blip r:embed="rId2"/>
                <a:stretch>
                  <a:fillRect l="-1696" t="-2292" b="-833"/>
                </a:stretch>
              </a:blipFill>
            </p:spPr>
            <p:txBody>
              <a:bodyPr/>
              <a:lstStyle/>
              <a:p>
                <a:r>
                  <a:rPr lang="en-US">
                    <a:noFill/>
                  </a:rPr>
                  <a:t> </a:t>
                </a:r>
              </a:p>
            </p:txBody>
          </p:sp>
        </mc:Fallback>
      </mc:AlternateContent>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08111" y="1768875"/>
            <a:ext cx="2063848" cy="2426932"/>
          </a:xfrm>
          <a:prstGeom prst="rect">
            <a:avLst/>
          </a:prstGeom>
        </p:spPr>
      </p:pic>
    </p:spTree>
    <p:extLst>
      <p:ext uri="{BB962C8B-B14F-4D97-AF65-F5344CB8AC3E}">
        <p14:creationId xmlns:p14="http://schemas.microsoft.com/office/powerpoint/2010/main" val="3859018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Volume of a Cone</a:t>
            </a:r>
          </a:p>
        </p:txBody>
      </p:sp>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55192"/>
                <a:ext cx="7185111" cy="104071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03325" indent="-1203325">
                  <a:spcBef>
                    <a:spcPts val="500"/>
                  </a:spcBef>
                </a:pPr>
                <a:r>
                  <a:rPr lang="en-US" sz="2800" b="1" dirty="0">
                    <a:solidFill>
                      <a:schemeClr val="tx1"/>
                    </a:solidFill>
                  </a:rPr>
                  <a:t>Part A  Find the volume of a cone in terms of </a:t>
                </a:r>
                <a:r>
                  <a:rPr lang="en-US" sz="2800" b="1" i="1" dirty="0">
                    <a:solidFill>
                      <a:schemeClr val="tx1"/>
                    </a:solidFill>
                  </a:rPr>
                  <a:t>x</a:t>
                </a:r>
                <a:r>
                  <a:rPr lang="en-US" sz="2800" b="1" dirty="0">
                    <a:solidFill>
                      <a:schemeClr val="tx1"/>
                    </a:solidFill>
                  </a:rPr>
                  <a:t> and </a:t>
                </a:r>
                <a14:m>
                  <m:oMath xmlns:m="http://schemas.openxmlformats.org/officeDocument/2006/math">
                    <m:r>
                      <a:rPr lang="el-GR" sz="2800" b="1" i="0" u="none" strike="noStrike" kern="1200" baseline="0" smtClean="0">
                        <a:solidFill>
                          <a:schemeClr val="tx1"/>
                        </a:solidFill>
                        <a:latin typeface="Cambria Math" panose="02040503050406030204" pitchFamily="18" charset="0"/>
                        <a:ea typeface="+mn-ea"/>
                        <a:cs typeface="+mn-cs"/>
                      </a:rPr>
                      <m:t>𝛑</m:t>
                    </m:r>
                  </m:oMath>
                </a14:m>
                <a:r>
                  <a:rPr lang="en-US" sz="2800" b="1" dirty="0">
                    <a:solidFill>
                      <a:schemeClr val="tx1"/>
                    </a:solidFill>
                  </a:rPr>
                  <a:t>.</a:t>
                </a:r>
              </a:p>
            </p:txBody>
          </p:sp>
        </mc:Choice>
        <mc:Fallback xmlns="">
          <p:sp>
            <p:nvSpPr>
              <p:cNvPr id="17" name="Content Placeholder 2">
                <a:extLst>
                  <a:ext uri="{FF2B5EF4-FFF2-40B4-BE49-F238E27FC236}">
                    <a16:creationId xmlns:a16="http://schemas.microsoft.com/office/drawing/2014/main" id="{49C1DBD9-32BF-E948-A5DF-6D4B93F33359}"/>
                  </a:ext>
                </a:extLst>
              </p:cNvPr>
              <p:cNvSpPr txBox="1">
                <a:spLocks noRot="1" noChangeAspect="1" noMove="1" noResize="1" noEditPoints="1" noAdjustHandles="1" noChangeArrowheads="1" noChangeShapeType="1" noTextEdit="1"/>
              </p:cNvSpPr>
              <p:nvPr/>
            </p:nvSpPr>
            <p:spPr>
              <a:xfrm>
                <a:off x="459873" y="1655192"/>
                <a:ext cx="7185111" cy="1040711"/>
              </a:xfrm>
              <a:prstGeom prst="rect">
                <a:avLst/>
              </a:prstGeom>
              <a:blipFill>
                <a:blip r:embed="rId2"/>
                <a:stretch>
                  <a:fillRect l="-1696" t="-6471" b="-764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632939121"/>
                  </p:ext>
                </p:extLst>
              </p:nvPr>
            </p:nvGraphicFramePr>
            <p:xfrm>
              <a:off x="470384" y="2834475"/>
              <a:ext cx="8414304" cy="2285238"/>
            </p:xfrm>
            <a:graphic>
              <a:graphicData uri="http://schemas.openxmlformats.org/drawingml/2006/table">
                <a:tbl>
                  <a:tblPr firstRow="1" bandRow="1">
                    <a:tableStyleId>{5C22544A-7EE6-4342-B048-85BDC9FD1C3A}</a:tableStyleId>
                  </a:tblPr>
                  <a:tblGrid>
                    <a:gridCol w="3922502">
                      <a:extLst>
                        <a:ext uri="{9D8B030D-6E8A-4147-A177-3AD203B41FA5}">
                          <a16:colId xmlns:a16="http://schemas.microsoft.com/office/drawing/2014/main" val="1325506017"/>
                        </a:ext>
                      </a:extLst>
                    </a:gridCol>
                    <a:gridCol w="4491802">
                      <a:extLst>
                        <a:ext uri="{9D8B030D-6E8A-4147-A177-3AD203B41FA5}">
                          <a16:colId xmlns:a16="http://schemas.microsoft.com/office/drawing/2014/main" val="1340425027"/>
                        </a:ext>
                      </a:extLst>
                    </a:gridCol>
                  </a:tblGrid>
                  <a:tr h="218457">
                    <a:tc>
                      <a:txBody>
                        <a:bodyPr/>
                        <a:lstStyle/>
                        <a:p>
                          <a:pPr/>
                          <a14:m>
                            <m:oMathPara xmlns:m="http://schemas.openxmlformats.org/officeDocument/2006/math">
                              <m:oMathParaPr>
                                <m:jc m:val="left"/>
                              </m:oMathParaPr>
                              <m:oMath xmlns:m="http://schemas.openxmlformats.org/officeDocument/2006/math">
                                <m:r>
                                  <a:rPr lang="en-US" sz="2800" b="0" i="1" u="none" strike="noStrike" kern="1200" baseline="0" smtClean="0">
                                    <a:solidFill>
                                      <a:srgbClr val="5E5E5B"/>
                                    </a:solidFill>
                                    <a:latin typeface="Cambria Math" panose="02040503050406030204" pitchFamily="18" charset="0"/>
                                    <a:ea typeface="+mn-ea"/>
                                    <a:cs typeface="+mn-cs"/>
                                  </a:rPr>
                                  <m:t>𝑉</m:t>
                                </m:r>
                                <m:r>
                                  <a:rPr lang="pt-BR" sz="2800" b="0" i="1" u="none" strike="noStrike" kern="1200" baseline="0" smtClean="0">
                                    <a:solidFill>
                                      <a:srgbClr val="5E5E5B"/>
                                    </a:solidFill>
                                    <a:latin typeface="Cambria Math" panose="02040503050406030204" pitchFamily="18" charset="0"/>
                                    <a:ea typeface="+mn-ea"/>
                                    <a:cs typeface="+mn-cs"/>
                                  </a:rPr>
                                  <m:t>=</m:t>
                                </m:r>
                                <m:f>
                                  <m:fPr>
                                    <m:ctrlPr>
                                      <a:rPr lang="pt-BR" sz="2800" b="0" i="1" u="none" strike="noStrike" kern="1200" baseline="0" smtClean="0">
                                        <a:solidFill>
                                          <a:srgbClr val="5E5E5B"/>
                                        </a:solidFill>
                                        <a:latin typeface="Cambria Math" panose="02040503050406030204" pitchFamily="18" charset="0"/>
                                        <a:ea typeface="+mn-ea"/>
                                        <a:cs typeface="+mn-cs"/>
                                      </a:rPr>
                                    </m:ctrlPr>
                                  </m:fPr>
                                  <m:num>
                                    <m:r>
                                      <a:rPr lang="en-US" sz="2800" b="0" i="1" u="none" strike="noStrike" kern="1200" baseline="0" smtClean="0">
                                        <a:solidFill>
                                          <a:srgbClr val="5E5E5B"/>
                                        </a:solidFill>
                                        <a:latin typeface="Cambria Math" panose="02040503050406030204" pitchFamily="18" charset="0"/>
                                        <a:ea typeface="+mn-ea"/>
                                        <a:cs typeface="+mn-cs"/>
                                      </a:rPr>
                                      <m:t>1</m:t>
                                    </m:r>
                                  </m:num>
                                  <m:den>
                                    <m:r>
                                      <a:rPr lang="en-US" sz="2800" b="0" i="1" u="none" strike="noStrike" kern="1200" baseline="0" smtClean="0">
                                        <a:solidFill>
                                          <a:srgbClr val="5E5E5B"/>
                                        </a:solidFill>
                                        <a:latin typeface="Cambria Math" panose="02040503050406030204" pitchFamily="18" charset="0"/>
                                        <a:ea typeface="+mn-ea"/>
                                        <a:cs typeface="+mn-cs"/>
                                      </a:rPr>
                                      <m:t>3</m:t>
                                    </m:r>
                                  </m:den>
                                </m:f>
                                <m:r>
                                  <a:rPr lang="en-US" sz="2800" b="0" i="1" u="none" strike="noStrike" kern="1200" baseline="0" smtClean="0">
                                    <a:solidFill>
                                      <a:srgbClr val="5E5E5B"/>
                                    </a:solidFill>
                                    <a:latin typeface="Cambria Math" panose="02040503050406030204" pitchFamily="18" charset="0"/>
                                    <a:ea typeface="+mn-ea"/>
                                    <a:cs typeface="+mn-cs"/>
                                  </a:rPr>
                                  <m:t>𝐵h</m:t>
                                </m:r>
                              </m:oMath>
                            </m:oMathPara>
                          </a14:m>
                          <a:endParaRPr lang="en-US" sz="2800" b="0" i="1" u="none" strike="noStrike" kern="1200" baseline="0" dirty="0">
                            <a:solidFill>
                              <a:srgbClr val="5E5E5B"/>
                            </a:solidFill>
                            <a:latin typeface="Cambria Math" panose="02040503050406030204" pitchFamily="18"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indent="173038"/>
                          <a:r>
                            <a:rPr lang="en-US" sz="2800" b="0" dirty="0">
                              <a:solidFill>
                                <a:srgbClr val="0070C0"/>
                              </a:solidFill>
                            </a:rPr>
                            <a:t>Volume of a cone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397827">
                    <a:tc>
                      <a:txBody>
                        <a:bodyPr/>
                        <a:lstStyle/>
                        <a:p>
                          <a:r>
                            <a:rPr lang="en-US" sz="2800" b="0" dirty="0">
                              <a:solidFill>
                                <a:srgbClr val="5E5E5B"/>
                              </a:solidFill>
                            </a:rPr>
                            <a:t>   = </a:t>
                          </a:r>
                          <a14:m>
                            <m:oMath xmlns:m="http://schemas.openxmlformats.org/officeDocument/2006/math">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1</m:t>
                                  </m:r>
                                </m:num>
                                <m:den>
                                  <m:r>
                                    <a:rPr lang="en-US" sz="2800" b="0" i="1" smtClean="0">
                                      <a:solidFill>
                                        <a:srgbClr val="5E5E5B"/>
                                      </a:solidFill>
                                      <a:latin typeface="Cambria Math" panose="02040503050406030204" pitchFamily="18" charset="0"/>
                                    </a:rPr>
                                    <m:t>3</m:t>
                                  </m:r>
                                </m:den>
                              </m:f>
                              <m:r>
                                <m:rPr>
                                  <m:sty m:val="p"/>
                                </m:rPr>
                                <a:rPr lang="el-GR" sz="2800" b="0" i="0" dirty="0" smtClean="0">
                                  <a:solidFill>
                                    <a:srgbClr val="5E5E5B"/>
                                  </a:solidFill>
                                  <a:latin typeface="Cambria Math" panose="02040503050406030204" pitchFamily="18" charset="0"/>
                                </a:rPr>
                                <m:t>π</m:t>
                              </m:r>
                              <m:sSup>
                                <m:sSupPr>
                                  <m:ctrlPr>
                                    <a:rPr lang="en-US" sz="2800" b="0" i="1" dirty="0" smtClean="0">
                                      <a:solidFill>
                                        <a:srgbClr val="5E5E5B"/>
                                      </a:solidFill>
                                      <a:latin typeface="Cambria Math" panose="02040503050406030204" pitchFamily="18" charset="0"/>
                                    </a:rPr>
                                  </m:ctrlPr>
                                </m:sSupPr>
                                <m:e>
                                  <m:r>
                                    <a:rPr lang="en-US" sz="2800" b="0" i="1" dirty="0" smtClean="0">
                                      <a:solidFill>
                                        <a:srgbClr val="5E5E5B"/>
                                      </a:solidFill>
                                      <a:latin typeface="Cambria Math" panose="02040503050406030204" pitchFamily="18" charset="0"/>
                                    </a:rPr>
                                    <m:t>𝑟</m:t>
                                  </m:r>
                                </m:e>
                                <m:sup>
                                  <m:r>
                                    <a:rPr lang="en-US" sz="2800" b="0" i="1" dirty="0" smtClean="0">
                                      <a:solidFill>
                                        <a:srgbClr val="5E5E5B"/>
                                      </a:solidFill>
                                      <a:latin typeface="Cambria Math" panose="02040503050406030204" pitchFamily="18" charset="0"/>
                                    </a:rPr>
                                    <m:t>2</m:t>
                                  </m:r>
                                </m:sup>
                              </m:sSup>
                              <m:r>
                                <a:rPr lang="en-US" sz="2800" b="0" i="1" dirty="0" smtClean="0">
                                  <a:solidFill>
                                    <a:srgbClr val="5E5E5B"/>
                                  </a:solidFill>
                                  <a:latin typeface="Cambria Math" panose="02040503050406030204" pitchFamily="18" charset="0"/>
                                </a:rPr>
                                <m:t>h</m:t>
                              </m:r>
                            </m:oMath>
                          </a14:m>
                          <a:endParaRPr lang="en-US" sz="2800" b="0" i="1" dirty="0">
                            <a:solidFill>
                              <a:srgbClr val="5E5E5B"/>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173038" indent="0"/>
                          <a14:m>
                            <m:oMathPara xmlns:m="http://schemas.openxmlformats.org/officeDocument/2006/math">
                              <m:oMathParaPr>
                                <m:jc m:val="left"/>
                              </m:oMathParaPr>
                              <m:oMath xmlns:m="http://schemas.openxmlformats.org/officeDocument/2006/math">
                                <m:r>
                                  <a:rPr lang="en-US" sz="2800" b="0" i="1" dirty="0" smtClean="0">
                                    <a:solidFill>
                                      <a:srgbClr val="0070C0"/>
                                    </a:solidFill>
                                    <a:latin typeface="Cambria Math" panose="02040503050406030204" pitchFamily="18" charset="0"/>
                                  </a:rPr>
                                  <m:t>𝐵</m:t>
                                </m:r>
                                <m:r>
                                  <a:rPr lang="en-US" sz="2800" b="0" i="1" dirty="0" smtClean="0">
                                    <a:solidFill>
                                      <a:srgbClr val="0070C0"/>
                                    </a:solidFill>
                                    <a:latin typeface="Cambria Math" panose="02040503050406030204" pitchFamily="18" charset="0"/>
                                  </a:rPr>
                                  <m:t>=</m:t>
                                </m:r>
                                <m:r>
                                  <m:rPr>
                                    <m:sty m:val="p"/>
                                  </m:rPr>
                                  <a:rPr lang="el-GR" sz="2800" b="0" i="0" dirty="0" smtClean="0">
                                    <a:solidFill>
                                      <a:srgbClr val="0070C0"/>
                                    </a:solidFill>
                                    <a:latin typeface="Cambria Math" panose="02040503050406030204" pitchFamily="18" charset="0"/>
                                  </a:rPr>
                                  <m:t>π</m:t>
                                </m:r>
                                <m:sSup>
                                  <m:sSupPr>
                                    <m:ctrlPr>
                                      <a:rPr lang="en-US" sz="2800" b="0" i="1" dirty="0" smtClean="0">
                                        <a:solidFill>
                                          <a:srgbClr val="0070C0"/>
                                        </a:solidFill>
                                        <a:latin typeface="Cambria Math" panose="02040503050406030204" pitchFamily="18" charset="0"/>
                                      </a:rPr>
                                    </m:ctrlPr>
                                  </m:sSupPr>
                                  <m:e>
                                    <m:r>
                                      <a:rPr lang="en-US" sz="2800" b="0" i="1" dirty="0" smtClean="0">
                                        <a:solidFill>
                                          <a:srgbClr val="0070C0"/>
                                        </a:solidFill>
                                        <a:latin typeface="Cambria Math" panose="02040503050406030204" pitchFamily="18" charset="0"/>
                                      </a:rPr>
                                      <m:t>𝑟</m:t>
                                    </m:r>
                                  </m:e>
                                  <m:sup>
                                    <m:r>
                                      <a:rPr lang="en-US" sz="2800" b="0" i="1" dirty="0" smtClean="0">
                                        <a:solidFill>
                                          <a:srgbClr val="0070C0"/>
                                        </a:solidFill>
                                        <a:latin typeface="Cambria Math" panose="02040503050406030204" pitchFamily="18" charset="0"/>
                                      </a:rPr>
                                      <m:t>2</m:t>
                                    </m:r>
                                  </m:sup>
                                </m:sSup>
                              </m:oMath>
                            </m:oMathPara>
                          </a14:m>
                          <a:endParaRPr lang="en-US" sz="2800" b="0" i="0" dirty="0">
                            <a:solidFill>
                              <a:srgbClr val="0070C0"/>
                            </a:solidFill>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218457">
                    <a:tc>
                      <a:txBody>
                        <a:bodyPr/>
                        <a:lstStyle/>
                        <a:p>
                          <a:r>
                            <a:rPr lang="en-US" sz="2800" b="0" dirty="0">
                              <a:solidFill>
                                <a:srgbClr val="5E5E5B"/>
                              </a:solidFill>
                            </a:rPr>
                            <a:t>   = </a:t>
                          </a:r>
                          <a14:m>
                            <m:oMath xmlns:m="http://schemas.openxmlformats.org/officeDocument/2006/math">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 1</m:t>
                                  </m:r>
                                </m:num>
                                <m:den>
                                  <m:r>
                                    <a:rPr lang="en-US" sz="2800" b="0" i="1" smtClean="0">
                                      <a:solidFill>
                                        <a:srgbClr val="5E5E5B"/>
                                      </a:solidFill>
                                      <a:latin typeface="Cambria Math" panose="02040503050406030204" pitchFamily="18" charset="0"/>
                                    </a:rPr>
                                    <m:t> 3</m:t>
                                  </m:r>
                                </m:den>
                              </m:f>
                              <m:r>
                                <m:rPr>
                                  <m:sty m:val="p"/>
                                </m:rPr>
                                <a:rPr lang="el-GR" sz="2800" b="0" i="0" dirty="0" smtClean="0">
                                  <a:solidFill>
                                    <a:srgbClr val="5E5E5B"/>
                                  </a:solidFill>
                                  <a:latin typeface="Cambria Math" panose="02040503050406030204" pitchFamily="18" charset="0"/>
                                </a:rPr>
                                <m:t>π</m:t>
                              </m:r>
                              <m:sSup>
                                <m:sSupPr>
                                  <m:ctrlPr>
                                    <a:rPr lang="en-US" sz="2800" b="0" i="1" dirty="0" smtClean="0">
                                      <a:solidFill>
                                        <a:srgbClr val="5E5E5B"/>
                                      </a:solidFill>
                                      <a:latin typeface="Cambria Math" panose="02040503050406030204" pitchFamily="18" charset="0"/>
                                    </a:rPr>
                                  </m:ctrlPr>
                                </m:sSupPr>
                                <m:e>
                                  <m:d>
                                    <m:dPr>
                                      <m:ctrlPr>
                                        <a:rPr lang="el-GR" sz="2800" b="0" i="1" dirty="0" smtClean="0">
                                          <a:solidFill>
                                            <a:srgbClr val="5E5E5B"/>
                                          </a:solidFill>
                                          <a:latin typeface="Cambria Math" panose="02040503050406030204" pitchFamily="18" charset="0"/>
                                        </a:rPr>
                                      </m:ctrlPr>
                                    </m:dPr>
                                    <m:e>
                                      <m:r>
                                        <a:rPr lang="en-US" sz="2800" b="0" i="1" dirty="0" smtClean="0">
                                          <a:solidFill>
                                            <a:srgbClr val="5E5E5B"/>
                                          </a:solidFill>
                                          <a:latin typeface="Cambria Math" panose="02040503050406030204" pitchFamily="18" charset="0"/>
                                        </a:rPr>
                                        <m:t>𝑥</m:t>
                                      </m:r>
                                      <m:r>
                                        <a:rPr lang="en-US" sz="2800" b="0" i="1" dirty="0" smtClean="0">
                                          <a:solidFill>
                                            <a:srgbClr val="5E5E5B"/>
                                          </a:solidFill>
                                          <a:latin typeface="Cambria Math" panose="02040503050406030204" pitchFamily="18" charset="0"/>
                                        </a:rPr>
                                        <m:t>−1</m:t>
                                      </m:r>
                                    </m:e>
                                  </m:d>
                                </m:e>
                                <m:sup>
                                  <m:r>
                                    <a:rPr lang="en-US" sz="2800" b="0" i="1" dirty="0" smtClean="0">
                                      <a:solidFill>
                                        <a:srgbClr val="5E5E5B"/>
                                      </a:solidFill>
                                      <a:latin typeface="Cambria Math" panose="02040503050406030204" pitchFamily="18" charset="0"/>
                                    </a:rPr>
                                    <m:t>2</m:t>
                                  </m:r>
                                </m:sup>
                              </m:sSup>
                              <m:r>
                                <a:rPr lang="en-US" sz="2800" b="0" i="1" dirty="0" smtClean="0">
                                  <a:solidFill>
                                    <a:srgbClr val="5E5E5B"/>
                                  </a:solidFill>
                                  <a:latin typeface="Cambria Math" panose="02040503050406030204" pitchFamily="18" charset="0"/>
                                </a:rPr>
                                <m:t>(3</m:t>
                              </m:r>
                              <m:r>
                                <a:rPr lang="en-US" sz="2800" b="0" i="1" dirty="0" smtClean="0">
                                  <a:solidFill>
                                    <a:srgbClr val="5E5E5B"/>
                                  </a:solidFill>
                                  <a:latin typeface="Cambria Math" panose="02040503050406030204" pitchFamily="18" charset="0"/>
                                </a:rPr>
                                <m:t>𝑥</m:t>
                              </m:r>
                              <m:r>
                                <a:rPr lang="en-US" sz="2800" b="0" i="1" dirty="0" smtClean="0">
                                  <a:solidFill>
                                    <a:srgbClr val="5E5E5B"/>
                                  </a:solidFill>
                                  <a:latin typeface="Cambria Math" panose="02040503050406030204" pitchFamily="18" charset="0"/>
                                </a:rPr>
                                <m:t>−5)</m:t>
                              </m:r>
                            </m:oMath>
                          </a14:m>
                          <a:endParaRPr lang="en-US" sz="2800" b="0" i="1" dirty="0">
                            <a:solidFill>
                              <a:srgbClr val="5E5E5B"/>
                            </a:solidFill>
                            <a:latin typeface="+mn-lt"/>
                            <a:ea typeface="Cambria Math" panose="020405030504060302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indent="173038"/>
                          <a:r>
                            <a:rPr lang="pt-BR" sz="2800" b="0" i="1" kern="1200" dirty="0">
                              <a:solidFill>
                                <a:srgbClr val="0070C0"/>
                              </a:solidFill>
                              <a:latin typeface="+mn-lt"/>
                              <a:ea typeface="+mn-ea"/>
                              <a:cs typeface="+mn-cs"/>
                            </a:rPr>
                            <a:t>r</a:t>
                          </a:r>
                          <a:r>
                            <a:rPr lang="pt-BR" sz="2800" b="0" kern="1200" dirty="0">
                              <a:solidFill>
                                <a:srgbClr val="0070C0"/>
                              </a:solidFill>
                              <a:latin typeface="+mn-lt"/>
                              <a:ea typeface="+mn-ea"/>
                              <a:cs typeface="+mn-cs"/>
                            </a:rPr>
                            <a:t> = </a:t>
                          </a:r>
                          <a:r>
                            <a:rPr lang="pt-BR" sz="2800" b="0" i="1" kern="1200" dirty="0">
                              <a:solidFill>
                                <a:srgbClr val="0070C0"/>
                              </a:solidFill>
                              <a:latin typeface="+mn-lt"/>
                              <a:ea typeface="+mn-ea"/>
                              <a:cs typeface="+mn-cs"/>
                            </a:rPr>
                            <a:t>x</a:t>
                          </a:r>
                          <a:r>
                            <a:rPr lang="pt-BR" sz="2800" b="0" kern="1200" dirty="0">
                              <a:solidFill>
                                <a:srgbClr val="0070C0"/>
                              </a:solidFill>
                              <a:latin typeface="+mn-lt"/>
                              <a:ea typeface="+mn-ea"/>
                              <a:cs typeface="+mn-cs"/>
                            </a:rPr>
                            <a:t> − 1 and </a:t>
                          </a:r>
                          <a:r>
                            <a:rPr lang="pt-BR" sz="2800" b="0" i="1" kern="1200" dirty="0">
                              <a:solidFill>
                                <a:srgbClr val="0070C0"/>
                              </a:solidFill>
                              <a:latin typeface="+mn-lt"/>
                              <a:ea typeface="+mn-ea"/>
                              <a:cs typeface="+mn-cs"/>
                            </a:rPr>
                            <a:t>h</a:t>
                          </a:r>
                          <a:r>
                            <a:rPr lang="pt-BR" sz="2800" b="0" kern="1200" dirty="0">
                              <a:solidFill>
                                <a:srgbClr val="0070C0"/>
                              </a:solidFill>
                              <a:latin typeface="+mn-lt"/>
                              <a:ea typeface="+mn-ea"/>
                              <a:cs typeface="+mn-cs"/>
                            </a:rPr>
                            <a:t> = 3</a:t>
                          </a:r>
                          <a:r>
                            <a:rPr lang="pt-BR" sz="2800" b="0" i="1" kern="1200" dirty="0">
                              <a:solidFill>
                                <a:srgbClr val="0070C0"/>
                              </a:solidFill>
                              <a:latin typeface="+mn-lt"/>
                              <a:ea typeface="+mn-ea"/>
                              <a:cs typeface="+mn-cs"/>
                            </a:rPr>
                            <a:t>x</a:t>
                          </a:r>
                          <a:r>
                            <a:rPr lang="pt-BR" sz="2800" b="0" kern="1200" dirty="0">
                              <a:solidFill>
                                <a:srgbClr val="0070C0"/>
                              </a:solidFill>
                              <a:latin typeface="+mn-lt"/>
                              <a:ea typeface="+mn-ea"/>
                              <a:cs typeface="+mn-cs"/>
                            </a:rPr>
                            <a:t> − 5</a:t>
                          </a:r>
                          <a:endParaRPr lang="en-US" sz="2800" b="0" kern="1200" dirty="0">
                            <a:solidFill>
                              <a:srgbClr val="0070C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070015"/>
                      </a:ext>
                    </a:extLst>
                  </a:tr>
                </a:tbl>
              </a:graphicData>
            </a:graphic>
          </p:graphicFrame>
        </mc:Choice>
        <mc:Fallback xmlns="">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632939121"/>
                  </p:ext>
                </p:extLst>
              </p:nvPr>
            </p:nvGraphicFramePr>
            <p:xfrm>
              <a:off x="470384" y="2834475"/>
              <a:ext cx="8414304" cy="2285238"/>
            </p:xfrm>
            <a:graphic>
              <a:graphicData uri="http://schemas.openxmlformats.org/drawingml/2006/table">
                <a:tbl>
                  <a:tblPr firstRow="1" bandRow="1">
                    <a:tableStyleId>{5C22544A-7EE6-4342-B048-85BDC9FD1C3A}</a:tableStyleId>
                  </a:tblPr>
                  <a:tblGrid>
                    <a:gridCol w="3922502">
                      <a:extLst>
                        <a:ext uri="{9D8B030D-6E8A-4147-A177-3AD203B41FA5}">
                          <a16:colId xmlns:a16="http://schemas.microsoft.com/office/drawing/2014/main" val="1325506017"/>
                        </a:ext>
                      </a:extLst>
                    </a:gridCol>
                    <a:gridCol w="4491802">
                      <a:extLst>
                        <a:ext uri="{9D8B030D-6E8A-4147-A177-3AD203B41FA5}">
                          <a16:colId xmlns:a16="http://schemas.microsoft.com/office/drawing/2014/main" val="1340425027"/>
                        </a:ext>
                      </a:extLst>
                    </a:gridCol>
                  </a:tblGrid>
                  <a:tr h="893064">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3"/>
                          <a:stretch>
                            <a:fillRect t="-6803" r="-114441" b="-163946"/>
                          </a:stretch>
                        </a:blipFill>
                      </a:tcPr>
                    </a:tc>
                    <a:tc>
                      <a:txBody>
                        <a:bodyPr/>
                        <a:lstStyle/>
                        <a:p>
                          <a:pPr marL="0" indent="173038"/>
                          <a:r>
                            <a:rPr lang="en-US" sz="2800" b="0" dirty="0">
                              <a:solidFill>
                                <a:srgbClr val="0070C0"/>
                              </a:solidFill>
                            </a:rPr>
                            <a:t>Volume of a cone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696087">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3"/>
                          <a:stretch>
                            <a:fillRect t="-137719" r="-114441" b="-111404"/>
                          </a:stretch>
                        </a:blipFill>
                      </a:tcPr>
                    </a:tc>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3"/>
                          <a:stretch>
                            <a:fillRect l="-87381" t="-137719" b="-111404"/>
                          </a:stretch>
                        </a:blipFill>
                      </a:tcPr>
                    </a:tc>
                    <a:extLst>
                      <a:ext uri="{0D108BD9-81ED-4DB2-BD59-A6C34878D82A}">
                        <a16:rowId xmlns:a16="http://schemas.microsoft.com/office/drawing/2014/main" val="1101275146"/>
                      </a:ext>
                    </a:extLst>
                  </a:tr>
                  <a:tr h="696087">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3"/>
                          <a:stretch>
                            <a:fillRect t="-235652" r="-114441" b="-10435"/>
                          </a:stretch>
                        </a:blipFill>
                      </a:tcPr>
                    </a:tc>
                    <a:tc>
                      <a:txBody>
                        <a:bodyPr/>
                        <a:lstStyle/>
                        <a:p>
                          <a:pPr marL="0" indent="173038"/>
                          <a:r>
                            <a:rPr lang="pt-BR" sz="2800" b="0" i="1" kern="1200" dirty="0">
                              <a:solidFill>
                                <a:srgbClr val="0070C0"/>
                              </a:solidFill>
                              <a:latin typeface="+mn-lt"/>
                              <a:ea typeface="+mn-ea"/>
                              <a:cs typeface="+mn-cs"/>
                            </a:rPr>
                            <a:t>r</a:t>
                          </a:r>
                          <a:r>
                            <a:rPr lang="pt-BR" sz="2800" b="0" kern="1200" dirty="0">
                              <a:solidFill>
                                <a:srgbClr val="0070C0"/>
                              </a:solidFill>
                              <a:latin typeface="+mn-lt"/>
                              <a:ea typeface="+mn-ea"/>
                              <a:cs typeface="+mn-cs"/>
                            </a:rPr>
                            <a:t> = </a:t>
                          </a:r>
                          <a:r>
                            <a:rPr lang="pt-BR" sz="2800" b="0" i="1" kern="1200" dirty="0">
                              <a:solidFill>
                                <a:srgbClr val="0070C0"/>
                              </a:solidFill>
                              <a:latin typeface="+mn-lt"/>
                              <a:ea typeface="+mn-ea"/>
                              <a:cs typeface="+mn-cs"/>
                            </a:rPr>
                            <a:t>x</a:t>
                          </a:r>
                          <a:r>
                            <a:rPr lang="pt-BR" sz="2800" b="0" kern="1200" dirty="0">
                              <a:solidFill>
                                <a:srgbClr val="0070C0"/>
                              </a:solidFill>
                              <a:latin typeface="+mn-lt"/>
                              <a:ea typeface="+mn-ea"/>
                              <a:cs typeface="+mn-cs"/>
                            </a:rPr>
                            <a:t> − 1 and </a:t>
                          </a:r>
                          <a:r>
                            <a:rPr lang="pt-BR" sz="2800" b="0" i="1" kern="1200" dirty="0">
                              <a:solidFill>
                                <a:srgbClr val="0070C0"/>
                              </a:solidFill>
                              <a:latin typeface="+mn-lt"/>
                              <a:ea typeface="+mn-ea"/>
                              <a:cs typeface="+mn-cs"/>
                            </a:rPr>
                            <a:t>h</a:t>
                          </a:r>
                          <a:r>
                            <a:rPr lang="pt-BR" sz="2800" b="0" kern="1200" dirty="0">
                              <a:solidFill>
                                <a:srgbClr val="0070C0"/>
                              </a:solidFill>
                              <a:latin typeface="+mn-lt"/>
                              <a:ea typeface="+mn-ea"/>
                              <a:cs typeface="+mn-cs"/>
                            </a:rPr>
                            <a:t> = 3</a:t>
                          </a:r>
                          <a:r>
                            <a:rPr lang="pt-BR" sz="2800" b="0" i="1" kern="1200" dirty="0">
                              <a:solidFill>
                                <a:srgbClr val="0070C0"/>
                              </a:solidFill>
                              <a:latin typeface="+mn-lt"/>
                              <a:ea typeface="+mn-ea"/>
                              <a:cs typeface="+mn-cs"/>
                            </a:rPr>
                            <a:t>x</a:t>
                          </a:r>
                          <a:r>
                            <a:rPr lang="pt-BR" sz="2800" b="0" kern="1200" dirty="0">
                              <a:solidFill>
                                <a:srgbClr val="0070C0"/>
                              </a:solidFill>
                              <a:latin typeface="+mn-lt"/>
                              <a:ea typeface="+mn-ea"/>
                              <a:cs typeface="+mn-cs"/>
                            </a:rPr>
                            <a:t> − 5</a:t>
                          </a:r>
                          <a:endParaRPr lang="en-US" sz="2800" b="0" kern="1200" dirty="0">
                            <a:solidFill>
                              <a:srgbClr val="0070C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070015"/>
                      </a:ext>
                    </a:extLst>
                  </a:tr>
                </a:tbl>
              </a:graphicData>
            </a:graphic>
          </p:graphicFrame>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49C1DBD9-32BF-E948-A5DF-6D4B93F33359}"/>
                  </a:ext>
                </a:extLst>
              </p:cNvPr>
              <p:cNvSpPr txBox="1">
                <a:spLocks/>
              </p:cNvSpPr>
              <p:nvPr/>
            </p:nvSpPr>
            <p:spPr>
              <a:xfrm>
                <a:off x="449363" y="5235958"/>
                <a:ext cx="8135950" cy="50018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dirty="0">
                    <a:solidFill>
                      <a:srgbClr val="5E5E5B"/>
                    </a:solidFill>
                  </a:rPr>
                  <a:t>So, the volume of the cone in terms of </a:t>
                </a:r>
                <a:r>
                  <a:rPr lang="en-US" sz="2800" i="1" dirty="0">
                    <a:solidFill>
                      <a:srgbClr val="5E5E5B"/>
                    </a:solidFill>
                  </a:rPr>
                  <a:t>x</a:t>
                </a:r>
                <a:r>
                  <a:rPr lang="en-US" sz="2800" dirty="0">
                    <a:solidFill>
                      <a:srgbClr val="5E5E5B"/>
                    </a:solidFill>
                  </a:rPr>
                  <a:t> and </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n-US" sz="2800" dirty="0">
                    <a:solidFill>
                      <a:srgbClr val="5E5E5B"/>
                    </a:solidFill>
                  </a:rPr>
                  <a:t> is</a:t>
                </a:r>
              </a:p>
            </p:txBody>
          </p:sp>
        </mc:Choice>
        <mc:Fallback xmlns="">
          <p:sp>
            <p:nvSpPr>
              <p:cNvPr id="6" name="Content Placeholder 2">
                <a:extLst>
                  <a:ext uri="{FF2B5EF4-FFF2-40B4-BE49-F238E27FC236}">
                    <a16:creationId xmlns:a16="http://schemas.microsoft.com/office/drawing/2014/main" id="{49C1DBD9-32BF-E948-A5DF-6D4B93F33359}"/>
                  </a:ext>
                </a:extLst>
              </p:cNvPr>
              <p:cNvSpPr txBox="1">
                <a:spLocks noRot="1" noChangeAspect="1" noMove="1" noResize="1" noEditPoints="1" noAdjustHandles="1" noChangeArrowheads="1" noChangeShapeType="1" noTextEdit="1"/>
              </p:cNvSpPr>
              <p:nvPr/>
            </p:nvSpPr>
            <p:spPr>
              <a:xfrm>
                <a:off x="449363" y="5235958"/>
                <a:ext cx="8135950" cy="500181"/>
              </a:xfrm>
              <a:prstGeom prst="rect">
                <a:avLst/>
              </a:prstGeom>
              <a:blipFill>
                <a:blip r:embed="rId4"/>
                <a:stretch>
                  <a:fillRect l="-1574" t="-13415" b="-3780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Content Placeholder 2">
                <a:extLst>
                  <a:ext uri="{FF2B5EF4-FFF2-40B4-BE49-F238E27FC236}">
                    <a16:creationId xmlns:a16="http://schemas.microsoft.com/office/drawing/2014/main" id="{49C1DBD9-32BF-E948-A5DF-6D4B93F33359}"/>
                  </a:ext>
                </a:extLst>
              </p:cNvPr>
              <p:cNvSpPr txBox="1">
                <a:spLocks/>
              </p:cNvSpPr>
              <p:nvPr/>
            </p:nvSpPr>
            <p:spPr>
              <a:xfrm>
                <a:off x="491403" y="5694099"/>
                <a:ext cx="6161644" cy="67517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ctr"/>
                <a14:m>
                  <m:oMath xmlns:m="http://schemas.openxmlformats.org/officeDocument/2006/math">
                    <m:r>
                      <a:rPr lang="en-US" sz="2800" b="0" i="1" smtClean="0">
                        <a:solidFill>
                          <a:srgbClr val="5E5E5B"/>
                        </a:solidFill>
                        <a:latin typeface="Cambria Math" panose="02040503050406030204" pitchFamily="18" charset="0"/>
                      </a:rPr>
                      <m:t>𝑉</m:t>
                    </m:r>
                    <m:r>
                      <a:rPr lang="en-US" sz="2800" b="0" i="0" smtClean="0">
                        <a:solidFill>
                          <a:srgbClr val="5E5E5B"/>
                        </a:solidFill>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 1</m:t>
                        </m:r>
                      </m:num>
                      <m:den>
                        <m:r>
                          <a:rPr lang="en-US" sz="2800" i="1">
                            <a:latin typeface="Cambria Math" panose="02040503050406030204" pitchFamily="18" charset="0"/>
                          </a:rPr>
                          <m:t> 3</m:t>
                        </m:r>
                      </m:den>
                    </m:f>
                    <m:r>
                      <m:rPr>
                        <m:sty m:val="p"/>
                      </m:rPr>
                      <a:rPr lang="el-GR" sz="2800" i="0">
                        <a:latin typeface="Cambria Math" panose="02040503050406030204" pitchFamily="18" charset="0"/>
                      </a:rPr>
                      <m:t>π</m:t>
                    </m:r>
                    <m:sSup>
                      <m:sSupPr>
                        <m:ctrlPr>
                          <a:rPr lang="en-US" sz="2800" i="1">
                            <a:latin typeface="Cambria Math" panose="02040503050406030204" pitchFamily="18" charset="0"/>
                          </a:rPr>
                        </m:ctrlPr>
                      </m:sSupPr>
                      <m:e>
                        <m:d>
                          <m:dPr>
                            <m:ctrlPr>
                              <a:rPr lang="el-GR" sz="2800" i="1">
                                <a:latin typeface="Cambria Math" panose="02040503050406030204" pitchFamily="18" charset="0"/>
                              </a:rPr>
                            </m:ctrlPr>
                          </m:dPr>
                          <m:e>
                            <m:r>
                              <a:rPr lang="en-US" sz="2800" i="1">
                                <a:latin typeface="Cambria Math" panose="02040503050406030204" pitchFamily="18" charset="0"/>
                              </a:rPr>
                              <m:t>𝑥</m:t>
                            </m:r>
                            <m:r>
                              <a:rPr lang="en-US" sz="2800" i="1">
                                <a:latin typeface="Cambria Math" panose="02040503050406030204" pitchFamily="18" charset="0"/>
                              </a:rPr>
                              <m:t>−1</m:t>
                            </m:r>
                          </m:e>
                        </m:d>
                      </m:e>
                      <m:sup>
                        <m:r>
                          <a:rPr lang="en-US" sz="2800" i="1">
                            <a:latin typeface="Cambria Math" panose="02040503050406030204" pitchFamily="18" charset="0"/>
                          </a:rPr>
                          <m:t>2</m:t>
                        </m:r>
                      </m:sup>
                    </m:sSup>
                    <m:r>
                      <a:rPr lang="en-US" sz="2800" i="1">
                        <a:latin typeface="Cambria Math" panose="02040503050406030204" pitchFamily="18" charset="0"/>
                      </a:rPr>
                      <m:t>(3</m:t>
                    </m:r>
                    <m:r>
                      <a:rPr lang="en-US" sz="2800" i="1">
                        <a:latin typeface="Cambria Math" panose="02040503050406030204" pitchFamily="18" charset="0"/>
                      </a:rPr>
                      <m:t>𝑥</m:t>
                    </m:r>
                    <m:r>
                      <a:rPr lang="en-US" sz="2800" i="1">
                        <a:latin typeface="Cambria Math" panose="02040503050406030204" pitchFamily="18" charset="0"/>
                      </a:rPr>
                      <m:t>−5)</m:t>
                    </m:r>
                  </m:oMath>
                </a14:m>
                <a:r>
                  <a:rPr lang="en-IN" sz="2800" dirty="0"/>
                  <a:t> </a:t>
                </a:r>
                <a:r>
                  <a:rPr lang="en-US" sz="2800" dirty="0"/>
                  <a:t>cubic feet. </a:t>
                </a:r>
                <a:endParaRPr lang="en-US" sz="2800" b="1" dirty="0">
                  <a:solidFill>
                    <a:schemeClr val="tx1"/>
                  </a:solidFill>
                </a:endParaRPr>
              </a:p>
            </p:txBody>
          </p:sp>
        </mc:Choice>
        <mc:Fallback xmlns="">
          <p:sp>
            <p:nvSpPr>
              <p:cNvPr id="10" name="Content Placeholder 2">
                <a:extLst>
                  <a:ext uri="{FF2B5EF4-FFF2-40B4-BE49-F238E27FC236}">
                    <a16:creationId xmlns:a16="http://schemas.microsoft.com/office/drawing/2014/main" id="{49C1DBD9-32BF-E948-A5DF-6D4B93F33359}"/>
                  </a:ext>
                </a:extLst>
              </p:cNvPr>
              <p:cNvSpPr txBox="1">
                <a:spLocks noRot="1" noChangeAspect="1" noMove="1" noResize="1" noEditPoints="1" noAdjustHandles="1" noChangeArrowheads="1" noChangeShapeType="1" noTextEdit="1"/>
              </p:cNvSpPr>
              <p:nvPr/>
            </p:nvSpPr>
            <p:spPr>
              <a:xfrm>
                <a:off x="491403" y="5694099"/>
                <a:ext cx="6161644" cy="675171"/>
              </a:xfrm>
              <a:prstGeom prst="rect">
                <a:avLst/>
              </a:prstGeom>
              <a:blipFill>
                <a:blip r:embed="rId5"/>
                <a:stretch>
                  <a:fillRect b="-14414"/>
                </a:stretch>
              </a:blipFill>
            </p:spPr>
            <p:txBody>
              <a:bodyPr/>
              <a:lstStyle/>
              <a:p>
                <a:r>
                  <a:rPr lang="en-US">
                    <a:noFill/>
                  </a:rPr>
                  <a:t> </a:t>
                </a:r>
              </a:p>
            </p:txBody>
          </p:sp>
        </mc:Fallback>
      </mc:AlternateContent>
      <p:pic>
        <p:nvPicPr>
          <p:cNvPr id="2" name="Picture 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808111" y="1768875"/>
            <a:ext cx="2063848" cy="2426932"/>
          </a:xfrm>
          <a:prstGeom prst="rect">
            <a:avLst/>
          </a:prstGeom>
        </p:spPr>
      </p:pic>
    </p:spTree>
    <p:extLst>
      <p:ext uri="{BB962C8B-B14F-4D97-AF65-F5344CB8AC3E}">
        <p14:creationId xmlns:p14="http://schemas.microsoft.com/office/powerpoint/2010/main" val="39362736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3</a:t>
            </a:r>
            <a:br>
              <a:rPr lang="en-US" sz="2800" dirty="0">
                <a:solidFill>
                  <a:srgbClr val="33175A"/>
                </a:solidFill>
              </a:rPr>
            </a:br>
            <a:r>
              <a:rPr lang="en-US" sz="2800" b="0" dirty="0">
                <a:solidFill>
                  <a:schemeClr val="tx1"/>
                </a:solidFill>
              </a:rPr>
              <a:t>Volume of a Cone</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55191"/>
            <a:ext cx="9235670" cy="17266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60475" indent="-1260475">
              <a:spcBef>
                <a:spcPts val="500"/>
              </a:spcBef>
            </a:pPr>
            <a:r>
              <a:rPr lang="en-US" sz="2800" b="1" dirty="0">
                <a:solidFill>
                  <a:schemeClr val="tx1"/>
                </a:solidFill>
              </a:rPr>
              <a:t>Part B  Find the volume of the cone to the nearest tenth if </a:t>
            </a:r>
            <a:r>
              <a:rPr lang="en-US" sz="2800" b="1" i="1" dirty="0">
                <a:solidFill>
                  <a:schemeClr val="tx1"/>
                </a:solidFill>
              </a:rPr>
              <a:t>x</a:t>
            </a:r>
            <a:r>
              <a:rPr lang="en-US" sz="2800" b="1" dirty="0">
                <a:solidFill>
                  <a:schemeClr val="tx1"/>
                </a:solidFill>
              </a:rPr>
              <a:t> = 4.</a:t>
            </a:r>
            <a:endParaRPr lang="en-US" dirty="0"/>
          </a:p>
          <a:p>
            <a:pPr>
              <a:spcBef>
                <a:spcPts val="500"/>
              </a:spcBef>
            </a:pPr>
            <a:r>
              <a:rPr lang="en-US" sz="2800" dirty="0"/>
              <a:t>Substitute the value of </a:t>
            </a:r>
            <a:r>
              <a:rPr lang="en-US" sz="2800" i="1" dirty="0"/>
              <a:t>x </a:t>
            </a:r>
            <a:r>
              <a:rPr lang="en-US" sz="2800" dirty="0"/>
              <a:t>into the expression you found in </a:t>
            </a:r>
            <a:r>
              <a:rPr lang="en-US" sz="2800" b="1" dirty="0"/>
              <a:t>Part A</a:t>
            </a:r>
            <a:r>
              <a:rPr lang="en-US" sz="2800" dirty="0"/>
              <a:t>.</a:t>
            </a:r>
            <a:endParaRPr lang="en-US" sz="2800" dirty="0">
              <a:solidFill>
                <a:schemeClr val="tx1"/>
              </a:solidFill>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1944897177"/>
                  </p:ext>
                </p:extLst>
              </p:nvPr>
            </p:nvGraphicFramePr>
            <p:xfrm>
              <a:off x="459873" y="3531122"/>
              <a:ext cx="9511441" cy="1910334"/>
            </p:xfrm>
            <a:graphic>
              <a:graphicData uri="http://schemas.openxmlformats.org/drawingml/2006/table">
                <a:tbl>
                  <a:tblPr firstRow="1" bandRow="1">
                    <a:tableStyleId>{5C22544A-7EE6-4342-B048-85BDC9FD1C3A}</a:tableStyleId>
                  </a:tblPr>
                  <a:tblGrid>
                    <a:gridCol w="4433956">
                      <a:extLst>
                        <a:ext uri="{9D8B030D-6E8A-4147-A177-3AD203B41FA5}">
                          <a16:colId xmlns:a16="http://schemas.microsoft.com/office/drawing/2014/main" val="1325506017"/>
                        </a:ext>
                      </a:extLst>
                    </a:gridCol>
                    <a:gridCol w="5077485">
                      <a:extLst>
                        <a:ext uri="{9D8B030D-6E8A-4147-A177-3AD203B41FA5}">
                          <a16:colId xmlns:a16="http://schemas.microsoft.com/office/drawing/2014/main" val="1340425027"/>
                        </a:ext>
                      </a:extLst>
                    </a:gridCol>
                  </a:tblGrid>
                  <a:tr h="218457">
                    <a:tc>
                      <a:txBody>
                        <a:bodyPr/>
                        <a:lstStyle/>
                        <a:p>
                          <a14:m>
                            <m:oMath xmlns:m="http://schemas.openxmlformats.org/officeDocument/2006/math">
                              <m:r>
                                <a:rPr lang="en-US" sz="2800" b="0" i="1" u="none" strike="noStrike" kern="1200" baseline="0" smtClean="0">
                                  <a:solidFill>
                                    <a:srgbClr val="5E5E5B"/>
                                  </a:solidFill>
                                  <a:latin typeface="Cambria Math" panose="02040503050406030204" pitchFamily="18" charset="0"/>
                                  <a:ea typeface="+mn-ea"/>
                                  <a:cs typeface="+mn-cs"/>
                                </a:rPr>
                                <m:t>𝑉</m:t>
                              </m:r>
                              <m:r>
                                <a:rPr lang="en-US" sz="2800" b="0" i="1" u="none" strike="noStrike" kern="1200" baseline="0" smtClean="0">
                                  <a:solidFill>
                                    <a:srgbClr val="5E5E5B"/>
                                  </a:solidFill>
                                  <a:latin typeface="Cambria Math" panose="02040503050406030204" pitchFamily="18" charset="0"/>
                                  <a:ea typeface="+mn-ea"/>
                                  <a:cs typeface="+mn-cs"/>
                                </a:rPr>
                                <m:t> </m:t>
                              </m:r>
                            </m:oMath>
                          </a14:m>
                          <a:r>
                            <a:rPr lang="en-US" sz="2800" b="0" dirty="0">
                              <a:solidFill>
                                <a:srgbClr val="5E5E5B"/>
                              </a:solidFill>
                            </a:rPr>
                            <a:t>= </a:t>
                          </a:r>
                          <a14:m>
                            <m:oMath xmlns:m="http://schemas.openxmlformats.org/officeDocument/2006/math">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1</m:t>
                                  </m:r>
                                </m:num>
                                <m:den>
                                  <m:r>
                                    <a:rPr lang="en-US" sz="2800" b="0" i="1" smtClean="0">
                                      <a:solidFill>
                                        <a:srgbClr val="5E5E5B"/>
                                      </a:solidFill>
                                      <a:latin typeface="Cambria Math" panose="02040503050406030204" pitchFamily="18" charset="0"/>
                                    </a:rPr>
                                    <m:t>3</m:t>
                                  </m:r>
                                </m:den>
                              </m:f>
                              <m:r>
                                <a:rPr lang="en-US" sz="2800" b="0" i="1" smtClean="0">
                                  <a:solidFill>
                                    <a:srgbClr val="5E5E5B"/>
                                  </a:solidFill>
                                  <a:latin typeface="Cambria Math" panose="02040503050406030204" pitchFamily="18" charset="0"/>
                                </a:rPr>
                                <m:t> </m:t>
                              </m:r>
                              <m:r>
                                <m:rPr>
                                  <m:sty m:val="p"/>
                                </m:rPr>
                                <a:rPr lang="el-GR" sz="2800" b="0" i="0" dirty="0" smtClean="0">
                                  <a:solidFill>
                                    <a:srgbClr val="5E5E5B"/>
                                  </a:solidFill>
                                  <a:latin typeface="Cambria Math" panose="02040503050406030204" pitchFamily="18" charset="0"/>
                                </a:rPr>
                                <m:t>π</m:t>
                              </m:r>
                              <m:sSup>
                                <m:sSupPr>
                                  <m:ctrlPr>
                                    <a:rPr lang="en-US" sz="2800" b="0" i="1" dirty="0" smtClean="0">
                                      <a:solidFill>
                                        <a:srgbClr val="5E5E5B"/>
                                      </a:solidFill>
                                      <a:latin typeface="Cambria Math" panose="02040503050406030204" pitchFamily="18" charset="0"/>
                                    </a:rPr>
                                  </m:ctrlPr>
                                </m:sSupPr>
                                <m:e>
                                  <m:d>
                                    <m:dPr>
                                      <m:ctrlPr>
                                        <a:rPr lang="el-GR" sz="2800" b="0" i="1" dirty="0" smtClean="0">
                                          <a:solidFill>
                                            <a:srgbClr val="5E5E5B"/>
                                          </a:solidFill>
                                          <a:latin typeface="Cambria Math" panose="02040503050406030204" pitchFamily="18" charset="0"/>
                                        </a:rPr>
                                      </m:ctrlPr>
                                    </m:dPr>
                                    <m:e>
                                      <m:r>
                                        <a:rPr lang="en-US" sz="2800" b="0" i="1" dirty="0" smtClean="0">
                                          <a:solidFill>
                                            <a:srgbClr val="5E5E5B"/>
                                          </a:solidFill>
                                          <a:latin typeface="Cambria Math" panose="02040503050406030204" pitchFamily="18" charset="0"/>
                                        </a:rPr>
                                        <m:t>𝑥</m:t>
                                      </m:r>
                                      <m:r>
                                        <a:rPr lang="en-US" sz="2800" b="0" i="1" dirty="0" smtClean="0">
                                          <a:solidFill>
                                            <a:srgbClr val="5E5E5B"/>
                                          </a:solidFill>
                                          <a:latin typeface="Cambria Math" panose="02040503050406030204" pitchFamily="18" charset="0"/>
                                        </a:rPr>
                                        <m:t>−1</m:t>
                                      </m:r>
                                    </m:e>
                                  </m:d>
                                </m:e>
                                <m:sup>
                                  <m:r>
                                    <a:rPr lang="en-US" sz="2800" b="0" i="1" dirty="0" smtClean="0">
                                      <a:solidFill>
                                        <a:srgbClr val="5E5E5B"/>
                                      </a:solidFill>
                                      <a:latin typeface="Cambria Math" panose="02040503050406030204" pitchFamily="18" charset="0"/>
                                    </a:rPr>
                                    <m:t>2</m:t>
                                  </m:r>
                                </m:sup>
                              </m:sSup>
                              <m:r>
                                <a:rPr lang="en-US" sz="2800" b="0" i="1" dirty="0" smtClean="0">
                                  <a:solidFill>
                                    <a:srgbClr val="5E5E5B"/>
                                  </a:solidFill>
                                  <a:latin typeface="Cambria Math" panose="02040503050406030204" pitchFamily="18" charset="0"/>
                                </a:rPr>
                                <m:t>(3</m:t>
                              </m:r>
                              <m:r>
                                <a:rPr lang="en-US" sz="2800" b="0" i="1" dirty="0" smtClean="0">
                                  <a:solidFill>
                                    <a:srgbClr val="5E5E5B"/>
                                  </a:solidFill>
                                  <a:latin typeface="Cambria Math" panose="02040503050406030204" pitchFamily="18" charset="0"/>
                                </a:rPr>
                                <m:t>𝑥</m:t>
                              </m:r>
                              <m:r>
                                <a:rPr lang="en-US" sz="2800" b="0" i="1" dirty="0" smtClean="0">
                                  <a:solidFill>
                                    <a:srgbClr val="5E5E5B"/>
                                  </a:solidFill>
                                  <a:latin typeface="Cambria Math" panose="02040503050406030204" pitchFamily="18" charset="0"/>
                                </a:rPr>
                                <m:t>−5)</m:t>
                              </m:r>
                            </m:oMath>
                          </a14:m>
                          <a:endParaRPr lang="en-US" sz="2800" b="0" i="1" dirty="0">
                            <a:solidFill>
                              <a:srgbClr val="5E5E5B"/>
                            </a:solidFill>
                            <a:latin typeface="+mn-lt"/>
                            <a:ea typeface="Cambria Math"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dirty="0">
                              <a:solidFill>
                                <a:srgbClr val="0070C0"/>
                              </a:solidFill>
                            </a:rPr>
                            <a:t>Expression from Part 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397827">
                    <a:tc>
                      <a:txBody>
                        <a:bodyPr/>
                        <a:lstStyle/>
                        <a:p>
                          <a:r>
                            <a:rPr lang="en-US" sz="2800" b="0" dirty="0">
                              <a:solidFill>
                                <a:srgbClr val="5E5E5B"/>
                              </a:solidFill>
                            </a:rPr>
                            <a:t>   = </a:t>
                          </a:r>
                          <a14:m>
                            <m:oMath xmlns:m="http://schemas.openxmlformats.org/officeDocument/2006/math">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1</m:t>
                                  </m:r>
                                </m:num>
                                <m:den>
                                  <m:r>
                                    <a:rPr lang="en-US" sz="2800" b="0" i="1" smtClean="0">
                                      <a:solidFill>
                                        <a:srgbClr val="5E5E5B"/>
                                      </a:solidFill>
                                      <a:latin typeface="Cambria Math" panose="02040503050406030204" pitchFamily="18" charset="0"/>
                                    </a:rPr>
                                    <m:t>3</m:t>
                                  </m:r>
                                </m:den>
                              </m:f>
                              <m:r>
                                <m:rPr>
                                  <m:sty m:val="p"/>
                                </m:rPr>
                                <a:rPr lang="el-GR" sz="2800" b="0" i="0" dirty="0" smtClean="0">
                                  <a:solidFill>
                                    <a:srgbClr val="5E5E5B"/>
                                  </a:solidFill>
                                  <a:latin typeface="Cambria Math" panose="02040503050406030204" pitchFamily="18" charset="0"/>
                                </a:rPr>
                                <m:t>π</m:t>
                              </m:r>
                              <m:sSup>
                                <m:sSupPr>
                                  <m:ctrlPr>
                                    <a:rPr lang="en-US" sz="2800" b="0" i="1" dirty="0" smtClean="0">
                                      <a:solidFill>
                                        <a:srgbClr val="5E5E5B"/>
                                      </a:solidFill>
                                      <a:latin typeface="Cambria Math" panose="02040503050406030204" pitchFamily="18" charset="0"/>
                                    </a:rPr>
                                  </m:ctrlPr>
                                </m:sSupPr>
                                <m:e>
                                  <m:d>
                                    <m:dPr>
                                      <m:ctrlPr>
                                        <a:rPr lang="el-GR" sz="2800" b="0" i="1" dirty="0" smtClean="0">
                                          <a:solidFill>
                                            <a:srgbClr val="5E5E5B"/>
                                          </a:solidFill>
                                          <a:latin typeface="Cambria Math" panose="02040503050406030204" pitchFamily="18" charset="0"/>
                                        </a:rPr>
                                      </m:ctrlPr>
                                    </m:dPr>
                                    <m:e>
                                      <m:r>
                                        <a:rPr lang="en-US" sz="2800" b="0" i="1" dirty="0" smtClean="0">
                                          <a:solidFill>
                                            <a:srgbClr val="5E5E5B"/>
                                          </a:solidFill>
                                          <a:latin typeface="Cambria Math" panose="02040503050406030204" pitchFamily="18" charset="0"/>
                                        </a:rPr>
                                        <m:t>4−1</m:t>
                                      </m:r>
                                    </m:e>
                                  </m:d>
                                </m:e>
                                <m:sup>
                                  <m:r>
                                    <a:rPr lang="en-US" sz="2800" b="0" i="1" dirty="0" smtClean="0">
                                      <a:solidFill>
                                        <a:srgbClr val="5E5E5B"/>
                                      </a:solidFill>
                                      <a:latin typeface="Cambria Math" panose="02040503050406030204" pitchFamily="18" charset="0"/>
                                    </a:rPr>
                                    <m:t>2</m:t>
                                  </m:r>
                                </m:sup>
                              </m:sSup>
                              <m:r>
                                <a:rPr lang="en-US" sz="2800" b="0" i="1" dirty="0" smtClean="0">
                                  <a:solidFill>
                                    <a:srgbClr val="5E5E5B"/>
                                  </a:solidFill>
                                  <a:latin typeface="Cambria Math" panose="02040503050406030204" pitchFamily="18" charset="0"/>
                                </a:rPr>
                                <m:t>[3(4) −5]</m:t>
                              </m:r>
                            </m:oMath>
                          </a14:m>
                          <a:endParaRPr lang="en-US" sz="2800" b="0" i="1" dirty="0">
                            <a:solidFill>
                              <a:srgbClr val="5E5E5B"/>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i="0" dirty="0">
                              <a:solidFill>
                                <a:srgbClr val="0070C0"/>
                              </a:solidFill>
                            </a:rPr>
                            <a:t>Substitute.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218457">
                    <a:tc>
                      <a:txBody>
                        <a:bodyPr/>
                        <a:lstStyle/>
                        <a:p>
                          <a:r>
                            <a:rPr lang="en-US" sz="2800" b="0" dirty="0">
                              <a:solidFill>
                                <a:schemeClr val="tx1"/>
                              </a:solidFill>
                            </a:rPr>
                            <a:t>   </a:t>
                          </a:r>
                          <a:r>
                            <a:rPr lang="en-US" sz="2800" b="0" dirty="0">
                              <a:solidFill>
                                <a:schemeClr val="tx2"/>
                              </a:solidFill>
                            </a:rPr>
                            <a:t>≈</a:t>
                          </a:r>
                          <a:r>
                            <a:rPr lang="en-US" sz="2800" b="0" baseline="0" dirty="0">
                              <a:solidFill>
                                <a:schemeClr val="tx2"/>
                              </a:solidFill>
                            </a:rPr>
                            <a:t> 66.0</a:t>
                          </a:r>
                          <a:endParaRPr lang="en-US" sz="2800" b="0" i="1" dirty="0">
                            <a:solidFill>
                              <a:schemeClr val="tx2"/>
                            </a:solidFill>
                            <a:latin typeface="+mn-lt"/>
                            <a:ea typeface="Cambria Math" panose="020405030504060302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pt-BR" sz="2800" b="0" i="0" kern="1200" dirty="0">
                              <a:solidFill>
                                <a:srgbClr val="0070C0"/>
                              </a:solidFill>
                              <a:latin typeface="+mn-lt"/>
                              <a:ea typeface="+mn-ea"/>
                              <a:cs typeface="+mn-cs"/>
                            </a:rPr>
                            <a:t>Simplify.</a:t>
                          </a:r>
                          <a:endParaRPr lang="en-US" sz="2800" b="0" i="0" kern="1200" dirty="0">
                            <a:solidFill>
                              <a:srgbClr val="0070C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070015"/>
                      </a:ext>
                    </a:extLst>
                  </a:tr>
                </a:tbl>
              </a:graphicData>
            </a:graphic>
          </p:graphicFrame>
        </mc:Choice>
        <mc:Fallback xmlns="">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1944897177"/>
                  </p:ext>
                </p:extLst>
              </p:nvPr>
            </p:nvGraphicFramePr>
            <p:xfrm>
              <a:off x="459873" y="3531122"/>
              <a:ext cx="9511441" cy="1910334"/>
            </p:xfrm>
            <a:graphic>
              <a:graphicData uri="http://schemas.openxmlformats.org/drawingml/2006/table">
                <a:tbl>
                  <a:tblPr firstRow="1" bandRow="1">
                    <a:tableStyleId>{5C22544A-7EE6-4342-B048-85BDC9FD1C3A}</a:tableStyleId>
                  </a:tblPr>
                  <a:tblGrid>
                    <a:gridCol w="4433956">
                      <a:extLst>
                        <a:ext uri="{9D8B030D-6E8A-4147-A177-3AD203B41FA5}">
                          <a16:colId xmlns:a16="http://schemas.microsoft.com/office/drawing/2014/main" val="1325506017"/>
                        </a:ext>
                      </a:extLst>
                    </a:gridCol>
                    <a:gridCol w="5077485">
                      <a:extLst>
                        <a:ext uri="{9D8B030D-6E8A-4147-A177-3AD203B41FA5}">
                          <a16:colId xmlns:a16="http://schemas.microsoft.com/office/drawing/2014/main" val="1340425027"/>
                        </a:ext>
                      </a:extLst>
                    </a:gridCol>
                  </a:tblGrid>
                  <a:tr h="696087">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t="-8772" r="-114423" b="-200000"/>
                          </a:stretch>
                        </a:blipFill>
                      </a:tcPr>
                    </a:tc>
                    <a:tc>
                      <a:txBody>
                        <a:bodyPr/>
                        <a:lstStyle/>
                        <a:p>
                          <a:r>
                            <a:rPr lang="en-US" sz="2800" b="0" dirty="0">
                              <a:solidFill>
                                <a:srgbClr val="0070C0"/>
                              </a:solidFill>
                            </a:rPr>
                            <a:t>Expression from Part 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696087">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107826" r="-114423" b="-98261"/>
                          </a:stretch>
                        </a:blipFill>
                      </a:tcPr>
                    </a:tc>
                    <a:tc>
                      <a:txBody>
                        <a:bodyPr/>
                        <a:lstStyle/>
                        <a:p>
                          <a:r>
                            <a:rPr lang="en-US" sz="2800" b="0" i="0" dirty="0">
                              <a:solidFill>
                                <a:srgbClr val="0070C0"/>
                              </a:solidFill>
                            </a:rPr>
                            <a:t>Substitute.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518160">
                    <a:tc>
                      <a:txBody>
                        <a:bodyPr/>
                        <a:lstStyle/>
                        <a:p>
                          <a:r>
                            <a:rPr lang="en-US" sz="2800" b="0" dirty="0">
                              <a:solidFill>
                                <a:schemeClr val="tx1"/>
                              </a:solidFill>
                            </a:rPr>
                            <a:t>   </a:t>
                          </a:r>
                          <a:r>
                            <a:rPr lang="en-US" sz="2800" b="0" dirty="0">
                              <a:solidFill>
                                <a:schemeClr val="tx2"/>
                              </a:solidFill>
                            </a:rPr>
                            <a:t>≈</a:t>
                          </a:r>
                          <a:r>
                            <a:rPr lang="en-US" sz="2800" b="0" baseline="0" dirty="0">
                              <a:solidFill>
                                <a:schemeClr val="tx2"/>
                              </a:solidFill>
                            </a:rPr>
                            <a:t> 66.0</a:t>
                          </a:r>
                          <a:endParaRPr lang="en-US" sz="2800" b="0" i="1" dirty="0">
                            <a:solidFill>
                              <a:schemeClr val="tx2"/>
                            </a:solidFill>
                            <a:latin typeface="+mn-lt"/>
                            <a:ea typeface="Cambria Math" panose="020405030504060302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pt-BR" sz="2800" b="0" i="0" kern="1200" dirty="0">
                              <a:solidFill>
                                <a:srgbClr val="0070C0"/>
                              </a:solidFill>
                              <a:latin typeface="+mn-lt"/>
                              <a:ea typeface="+mn-ea"/>
                              <a:cs typeface="+mn-cs"/>
                            </a:rPr>
                            <a:t>Simplify.</a:t>
                          </a:r>
                          <a:endParaRPr lang="en-US" sz="2800" b="0" i="0" kern="1200" dirty="0">
                            <a:solidFill>
                              <a:srgbClr val="0070C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070015"/>
                      </a:ext>
                    </a:extLst>
                  </a:tr>
                </a:tbl>
              </a:graphicData>
            </a:graphic>
          </p:graphicFrame>
        </mc:Fallback>
      </mc:AlternateContent>
      <p:sp>
        <p:nvSpPr>
          <p:cNvPr id="6" name="Content Placeholder 2">
            <a:extLst>
              <a:ext uri="{FF2B5EF4-FFF2-40B4-BE49-F238E27FC236}">
                <a16:creationId xmlns:a16="http://schemas.microsoft.com/office/drawing/2014/main" id="{49C1DBD9-32BF-E948-A5DF-6D4B93F33359}"/>
              </a:ext>
            </a:extLst>
          </p:cNvPr>
          <p:cNvSpPr txBox="1">
            <a:spLocks/>
          </p:cNvSpPr>
          <p:nvPr/>
        </p:nvSpPr>
        <p:spPr>
          <a:xfrm>
            <a:off x="459873" y="5441456"/>
            <a:ext cx="10164584" cy="50018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dirty="0">
                <a:solidFill>
                  <a:srgbClr val="5E5E5B"/>
                </a:solidFill>
              </a:rPr>
              <a:t>The volume of the cone is about </a:t>
            </a:r>
            <a:r>
              <a:rPr lang="en-US" sz="2800" dirty="0"/>
              <a:t>66.0 </a:t>
            </a:r>
            <a:r>
              <a:rPr lang="en-US" sz="2800" dirty="0">
                <a:solidFill>
                  <a:srgbClr val="5E5E5B"/>
                </a:solidFill>
              </a:rPr>
              <a:t>cubic feet. </a:t>
            </a:r>
          </a:p>
        </p:txBody>
      </p:sp>
    </p:spTree>
    <p:extLst>
      <p:ext uri="{BB962C8B-B14F-4D97-AF65-F5344CB8AC3E}">
        <p14:creationId xmlns:p14="http://schemas.microsoft.com/office/powerpoint/2010/main" val="27281961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33175A"/>
                </a:solidFill>
              </a:rPr>
            </a:br>
            <a:r>
              <a:rPr lang="en-US" sz="2800" b="0" dirty="0">
                <a:solidFill>
                  <a:schemeClr val="tx1"/>
                </a:solidFill>
              </a:rPr>
              <a:t>Approximate the Volume of a Cone</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4" y="1655191"/>
            <a:ext cx="6947606" cy="153795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b="1" dirty="0">
                <a:solidFill>
                  <a:schemeClr val="tx1"/>
                </a:solidFill>
              </a:rPr>
              <a:t>TREATS</a:t>
            </a:r>
            <a:r>
              <a:rPr lang="en-US" sz="2800" dirty="0">
                <a:solidFill>
                  <a:schemeClr val="tx1"/>
                </a:solidFill>
              </a:rPr>
              <a:t> </a:t>
            </a:r>
            <a:r>
              <a:rPr lang="en-US" sz="2800" b="1" dirty="0">
                <a:solidFill>
                  <a:srgbClr val="5E5E5B"/>
                </a:solidFill>
              </a:rPr>
              <a:t>Alyssa serves ice cream in paper cones with plastic lids. What is the volume of the paper cone?</a:t>
            </a:r>
          </a:p>
        </p:txBody>
      </p:sp>
      <p:pic>
        <p:nvPicPr>
          <p:cNvPr id="6" name="Picture 5">
            <a:extLst>
              <a:ext uri="{FF2B5EF4-FFF2-40B4-BE49-F238E27FC236}">
                <a16:creationId xmlns:a16="http://schemas.microsoft.com/office/drawing/2014/main" id="{E37B1FE1-32D7-4F45-AE99-7EB2ED2989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080742" y="1872978"/>
            <a:ext cx="2594897" cy="2987403"/>
          </a:xfrm>
          <a:prstGeom prst="rect">
            <a:avLst/>
          </a:prstGeom>
        </p:spPr>
      </p:pic>
    </p:spTree>
    <p:extLst>
      <p:ext uri="{BB962C8B-B14F-4D97-AF65-F5344CB8AC3E}">
        <p14:creationId xmlns:p14="http://schemas.microsoft.com/office/powerpoint/2010/main" val="13201951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33175A"/>
                </a:solidFill>
              </a:rPr>
            </a:br>
            <a:r>
              <a:rPr lang="en-US" sz="2800" b="0" dirty="0">
                <a:solidFill>
                  <a:schemeClr val="tx1"/>
                </a:solidFill>
              </a:rPr>
              <a:t>Approximate the Volume of a Cone</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55191"/>
            <a:ext cx="9235670" cy="56549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b="1" dirty="0">
                <a:solidFill>
                  <a:schemeClr val="tx1"/>
                </a:solidFill>
              </a:rPr>
              <a:t>Step 1 Find the height of the paper cone.</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4156543050"/>
                  </p:ext>
                </p:extLst>
              </p:nvPr>
            </p:nvGraphicFramePr>
            <p:xfrm>
              <a:off x="459874" y="2448465"/>
              <a:ext cx="7559864" cy="1604709"/>
            </p:xfrm>
            <a:graphic>
              <a:graphicData uri="http://schemas.openxmlformats.org/drawingml/2006/table">
                <a:tbl>
                  <a:tblPr firstRow="1" bandRow="1">
                    <a:tableStyleId>{5C22544A-7EE6-4342-B048-85BDC9FD1C3A}</a:tableStyleId>
                  </a:tblPr>
                  <a:tblGrid>
                    <a:gridCol w="2851331">
                      <a:extLst>
                        <a:ext uri="{9D8B030D-6E8A-4147-A177-3AD203B41FA5}">
                          <a16:colId xmlns:a16="http://schemas.microsoft.com/office/drawing/2014/main" val="1325506017"/>
                        </a:ext>
                      </a:extLst>
                    </a:gridCol>
                    <a:gridCol w="4708533">
                      <a:extLst>
                        <a:ext uri="{9D8B030D-6E8A-4147-A177-3AD203B41FA5}">
                          <a16:colId xmlns:a16="http://schemas.microsoft.com/office/drawing/2014/main" val="1340425027"/>
                        </a:ext>
                      </a:extLst>
                    </a:gridCol>
                  </a:tblGrid>
                  <a:tr h="309825">
                    <a:tc>
                      <a:txBody>
                        <a:bodyPr/>
                        <a:lstStyle/>
                        <a:p>
                          <a:pPr/>
                          <a14:m>
                            <m:oMathPara xmlns:m="http://schemas.openxmlformats.org/officeDocument/2006/math">
                              <m:oMathParaPr>
                                <m:jc m:val="left"/>
                              </m:oMathParaPr>
                              <m:oMath xmlns:m="http://schemas.openxmlformats.org/officeDocument/2006/math">
                                <m:sSup>
                                  <m:sSupPr>
                                    <m:ctrlPr>
                                      <a:rPr lang="en-US" sz="2800" b="0" i="1" smtClean="0">
                                        <a:solidFill>
                                          <a:srgbClr val="5E5E5B"/>
                                        </a:solidFill>
                                        <a:latin typeface="Cambria Math" panose="02040503050406030204" pitchFamily="18" charset="0"/>
                                      </a:rPr>
                                    </m:ctrlPr>
                                  </m:sSupPr>
                                  <m:e>
                                    <m:r>
                                      <a:rPr lang="en-US" sz="2800" b="0" i="1" smtClean="0">
                                        <a:solidFill>
                                          <a:srgbClr val="5E5E5B"/>
                                        </a:solidFill>
                                        <a:latin typeface="Cambria Math" panose="02040503050406030204" pitchFamily="18" charset="0"/>
                                      </a:rPr>
                                      <m:t>𝑎</m:t>
                                    </m:r>
                                  </m:e>
                                  <m:sup>
                                    <m:r>
                                      <a:rPr lang="en-US" sz="2800" b="0" i="1" smtClean="0">
                                        <a:solidFill>
                                          <a:srgbClr val="5E5E5B"/>
                                        </a:solidFill>
                                        <a:latin typeface="Cambria Math" panose="02040503050406030204" pitchFamily="18" charset="0"/>
                                      </a:rPr>
                                      <m:t>2</m:t>
                                    </m:r>
                                  </m:sup>
                                </m:sSup>
                                <m:r>
                                  <a:rPr lang="en-US" sz="2800" b="0" i="1" smtClean="0">
                                    <a:solidFill>
                                      <a:srgbClr val="5E5E5B"/>
                                    </a:solidFill>
                                    <a:latin typeface="Cambria Math" panose="02040503050406030204" pitchFamily="18" charset="0"/>
                                  </a:rPr>
                                  <m:t>+</m:t>
                                </m:r>
                                <m:sSup>
                                  <m:sSupPr>
                                    <m:ctrlPr>
                                      <a:rPr lang="en-US" sz="2800" b="0" i="1" smtClean="0">
                                        <a:solidFill>
                                          <a:srgbClr val="5E5E5B"/>
                                        </a:solidFill>
                                        <a:latin typeface="Cambria Math" panose="02040503050406030204" pitchFamily="18" charset="0"/>
                                      </a:rPr>
                                    </m:ctrlPr>
                                  </m:sSupPr>
                                  <m:e>
                                    <m:r>
                                      <a:rPr lang="en-US" sz="2800" b="0" i="1" smtClean="0">
                                        <a:solidFill>
                                          <a:srgbClr val="5E5E5B"/>
                                        </a:solidFill>
                                        <a:latin typeface="Cambria Math" panose="02040503050406030204" pitchFamily="18" charset="0"/>
                                      </a:rPr>
                                      <m:t>𝑏</m:t>
                                    </m:r>
                                  </m:e>
                                  <m:sup>
                                    <m:r>
                                      <a:rPr lang="en-US" sz="2800" b="0" i="1" smtClean="0">
                                        <a:solidFill>
                                          <a:srgbClr val="5E5E5B"/>
                                        </a:solidFill>
                                        <a:latin typeface="Cambria Math" panose="02040503050406030204" pitchFamily="18" charset="0"/>
                                      </a:rPr>
                                      <m:t>2</m:t>
                                    </m:r>
                                  </m:sup>
                                </m:sSup>
                                <m:r>
                                  <a:rPr lang="en-US" sz="2800" b="0" i="1" smtClean="0">
                                    <a:solidFill>
                                      <a:srgbClr val="5E5E5B"/>
                                    </a:solidFill>
                                    <a:latin typeface="Cambria Math" panose="02040503050406030204" pitchFamily="18" charset="0"/>
                                  </a:rPr>
                                  <m:t>=</m:t>
                                </m:r>
                                <m:sSup>
                                  <m:sSupPr>
                                    <m:ctrlPr>
                                      <a:rPr lang="en-US" sz="2800" b="0" i="1" smtClean="0">
                                        <a:solidFill>
                                          <a:srgbClr val="5E5E5B"/>
                                        </a:solidFill>
                                        <a:latin typeface="Cambria Math" panose="02040503050406030204" pitchFamily="18" charset="0"/>
                                      </a:rPr>
                                    </m:ctrlPr>
                                  </m:sSupPr>
                                  <m:e>
                                    <m:r>
                                      <a:rPr lang="en-US" sz="2800" b="0" i="1" smtClean="0">
                                        <a:solidFill>
                                          <a:srgbClr val="5E5E5B"/>
                                        </a:solidFill>
                                        <a:latin typeface="Cambria Math" panose="02040503050406030204" pitchFamily="18" charset="0"/>
                                      </a:rPr>
                                      <m:t>𝑐</m:t>
                                    </m:r>
                                  </m:e>
                                  <m:sup>
                                    <m:r>
                                      <a:rPr lang="en-US" sz="2800" b="0" i="1" smtClean="0">
                                        <a:solidFill>
                                          <a:srgbClr val="5E5E5B"/>
                                        </a:solidFill>
                                        <a:latin typeface="Cambria Math" panose="02040503050406030204" pitchFamily="18" charset="0"/>
                                      </a:rPr>
                                      <m:t>2</m:t>
                                    </m:r>
                                  </m:sup>
                                </m:sSup>
                              </m:oMath>
                            </m:oMathPara>
                          </a14:m>
                          <a:endParaRPr lang="en-US" sz="2800" b="0" i="1" dirty="0">
                            <a:solidFill>
                              <a:srgbClr val="5E5E5B"/>
                            </a:solidFill>
                            <a:latin typeface="+mn-lt"/>
                            <a:ea typeface="Cambria Math" panose="02040503050406030204" pitchFamily="18" charset="0"/>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dirty="0">
                              <a:solidFill>
                                <a:srgbClr val="0070C0"/>
                              </a:solidFill>
                            </a:rPr>
                            <a:t>Pythagorean Theorem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397827">
                    <a:tc>
                      <a:txBody>
                        <a:bodyPr/>
                        <a:lstStyle/>
                        <a:p>
                          <a:pPr/>
                          <a14:m>
                            <m:oMathPara xmlns:m="http://schemas.openxmlformats.org/officeDocument/2006/math">
                              <m:oMathParaPr>
                                <m:jc m:val="left"/>
                              </m:oMathParaPr>
                              <m:oMath xmlns:m="http://schemas.openxmlformats.org/officeDocument/2006/math">
                                <m:sSup>
                                  <m:sSupPr>
                                    <m:ctrlPr>
                                      <a:rPr lang="en-US" sz="2800" b="0" i="1" smtClean="0">
                                        <a:solidFill>
                                          <a:srgbClr val="5E5E5B"/>
                                        </a:solidFill>
                                        <a:latin typeface="Cambria Math" panose="02040503050406030204" pitchFamily="18" charset="0"/>
                                      </a:rPr>
                                    </m:ctrlPr>
                                  </m:sSupPr>
                                  <m:e>
                                    <m:r>
                                      <a:rPr lang="en-US" sz="2800" b="0" i="1" smtClean="0">
                                        <a:solidFill>
                                          <a:srgbClr val="5E5E5B"/>
                                        </a:solidFill>
                                        <a:latin typeface="Cambria Math" panose="02040503050406030204" pitchFamily="18" charset="0"/>
                                      </a:rPr>
                                      <m:t>5</m:t>
                                    </m:r>
                                  </m:e>
                                  <m:sup>
                                    <m:r>
                                      <a:rPr lang="en-US" sz="2800" b="0" i="1" smtClean="0">
                                        <a:solidFill>
                                          <a:srgbClr val="5E5E5B"/>
                                        </a:solidFill>
                                        <a:latin typeface="Cambria Math" panose="02040503050406030204" pitchFamily="18" charset="0"/>
                                      </a:rPr>
                                      <m:t>2</m:t>
                                    </m:r>
                                  </m:sup>
                                </m:sSup>
                                <m:r>
                                  <a:rPr lang="en-US" sz="2800" b="0" i="1" smtClean="0">
                                    <a:solidFill>
                                      <a:srgbClr val="5E5E5B"/>
                                    </a:solidFill>
                                    <a:latin typeface="Cambria Math" panose="02040503050406030204" pitchFamily="18" charset="0"/>
                                  </a:rPr>
                                  <m:t>+</m:t>
                                </m:r>
                                <m:sSup>
                                  <m:sSupPr>
                                    <m:ctrlPr>
                                      <a:rPr lang="en-US" sz="2800" b="0" i="1" smtClean="0">
                                        <a:solidFill>
                                          <a:srgbClr val="5E5E5B"/>
                                        </a:solidFill>
                                        <a:latin typeface="Cambria Math" panose="02040503050406030204" pitchFamily="18" charset="0"/>
                                      </a:rPr>
                                    </m:ctrlPr>
                                  </m:sSupPr>
                                  <m:e>
                                    <m:r>
                                      <a:rPr lang="en-US" sz="2800" b="0" i="1" smtClean="0">
                                        <a:solidFill>
                                          <a:srgbClr val="5E5E5B"/>
                                        </a:solidFill>
                                        <a:latin typeface="Cambria Math" panose="02040503050406030204" pitchFamily="18" charset="0"/>
                                      </a:rPr>
                                      <m:t>h</m:t>
                                    </m:r>
                                  </m:e>
                                  <m:sup>
                                    <m:r>
                                      <a:rPr lang="en-US" sz="2800" b="0" i="1" smtClean="0">
                                        <a:solidFill>
                                          <a:srgbClr val="5E5E5B"/>
                                        </a:solidFill>
                                        <a:latin typeface="Cambria Math" panose="02040503050406030204" pitchFamily="18" charset="0"/>
                                      </a:rPr>
                                      <m:t>2</m:t>
                                    </m:r>
                                  </m:sup>
                                </m:sSup>
                                <m:r>
                                  <a:rPr lang="en-US" sz="2800" b="0" i="1" smtClean="0">
                                    <a:solidFill>
                                      <a:srgbClr val="5E5E5B"/>
                                    </a:solidFill>
                                    <a:latin typeface="Cambria Math" panose="02040503050406030204" pitchFamily="18" charset="0"/>
                                  </a:rPr>
                                  <m:t>=</m:t>
                                </m:r>
                                <m:sSup>
                                  <m:sSupPr>
                                    <m:ctrlPr>
                                      <a:rPr lang="en-US" sz="2800" b="0" i="1" smtClean="0">
                                        <a:solidFill>
                                          <a:schemeClr val="tx2"/>
                                        </a:solidFill>
                                        <a:latin typeface="Cambria Math" panose="02040503050406030204" pitchFamily="18" charset="0"/>
                                      </a:rPr>
                                    </m:ctrlPr>
                                  </m:sSupPr>
                                  <m:e>
                                    <m:r>
                                      <a:rPr lang="en-US" sz="2800" b="0" i="1" smtClean="0">
                                        <a:solidFill>
                                          <a:schemeClr val="tx2"/>
                                        </a:solidFill>
                                        <a:latin typeface="Cambria Math" panose="02040503050406030204" pitchFamily="18" charset="0"/>
                                      </a:rPr>
                                      <m:t>15</m:t>
                                    </m:r>
                                  </m:e>
                                  <m:sup>
                                    <m:r>
                                      <a:rPr lang="en-US" sz="2800" b="0" i="1" smtClean="0">
                                        <a:solidFill>
                                          <a:schemeClr val="tx2"/>
                                        </a:solidFill>
                                        <a:latin typeface="Cambria Math" panose="02040503050406030204" pitchFamily="18" charset="0"/>
                                      </a:rPr>
                                      <m:t>2</m:t>
                                    </m:r>
                                  </m:sup>
                                </m:sSup>
                              </m:oMath>
                            </m:oMathPara>
                          </a14:m>
                          <a:endParaRPr lang="en-US" sz="2800" b="0" i="1" dirty="0">
                            <a:solidFill>
                              <a:srgbClr val="5E5E5B"/>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i="1" dirty="0">
                              <a:solidFill>
                                <a:srgbClr val="0070C0"/>
                              </a:solidFill>
                            </a:rPr>
                            <a:t>a</a:t>
                          </a:r>
                          <a:r>
                            <a:rPr lang="en-US" sz="2800" b="0" i="0" dirty="0">
                              <a:solidFill>
                                <a:srgbClr val="0070C0"/>
                              </a:solidFill>
                            </a:rPr>
                            <a:t> = 5, </a:t>
                          </a:r>
                          <a:r>
                            <a:rPr lang="en-US" sz="2800" b="0" i="1" dirty="0">
                              <a:solidFill>
                                <a:srgbClr val="0070C0"/>
                              </a:solidFill>
                            </a:rPr>
                            <a:t>b</a:t>
                          </a:r>
                          <a:r>
                            <a:rPr lang="en-US" sz="2800" b="0" i="0" dirty="0">
                              <a:solidFill>
                                <a:srgbClr val="0070C0"/>
                              </a:solidFill>
                            </a:rPr>
                            <a:t> = </a:t>
                          </a:r>
                          <a:r>
                            <a:rPr lang="en-US" sz="2800" b="0" i="1" dirty="0">
                              <a:solidFill>
                                <a:srgbClr val="0070C0"/>
                              </a:solidFill>
                            </a:rPr>
                            <a:t>h</a:t>
                          </a:r>
                          <a:r>
                            <a:rPr lang="en-US" sz="2800" b="0" i="0" dirty="0">
                              <a:solidFill>
                                <a:srgbClr val="0070C0"/>
                              </a:solidFill>
                            </a:rPr>
                            <a:t>, and </a:t>
                          </a:r>
                          <a:r>
                            <a:rPr lang="en-US" sz="2800" b="0" i="1" dirty="0">
                              <a:solidFill>
                                <a:srgbClr val="0070C0"/>
                              </a:solidFill>
                            </a:rPr>
                            <a:t>c</a:t>
                          </a:r>
                          <a:r>
                            <a:rPr lang="en-US" sz="2800" b="0" i="0" dirty="0">
                              <a:solidFill>
                                <a:srgbClr val="0070C0"/>
                              </a:solidFill>
                            </a:rPr>
                            <a:t> = 15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218457">
                    <a:tc>
                      <a:txBody>
                        <a:bodyPr/>
                        <a:lstStyle/>
                        <a:p>
                          <a:pPr/>
                          <a14:m>
                            <m:oMathPara xmlns:m="http://schemas.openxmlformats.org/officeDocument/2006/math">
                              <m:oMathParaPr>
                                <m:jc m:val="centerGroup"/>
                              </m:oMathParaPr>
                              <m:oMath xmlns:m="http://schemas.openxmlformats.org/officeDocument/2006/math">
                                <m:r>
                                  <a:rPr lang="en-US" sz="2800" b="0" i="1" smtClean="0">
                                    <a:solidFill>
                                      <a:srgbClr val="5E5E5B"/>
                                    </a:solidFill>
                                    <a:latin typeface="Cambria Math" panose="02040503050406030204" pitchFamily="18" charset="0"/>
                                  </a:rPr>
                                  <m:t>         </m:t>
                                </m:r>
                                <m:r>
                                  <a:rPr lang="en-US" sz="2800" b="0" i="1" smtClean="0">
                                    <a:solidFill>
                                      <a:srgbClr val="5E5E5B"/>
                                    </a:solidFill>
                                    <a:latin typeface="Cambria Math" panose="02040503050406030204" pitchFamily="18" charset="0"/>
                                  </a:rPr>
                                  <m:t>h</m:t>
                                </m:r>
                                <m:r>
                                  <a:rPr lang="en-US" sz="2800" b="0" i="1" smtClean="0">
                                    <a:solidFill>
                                      <a:srgbClr val="5E5E5B"/>
                                    </a:solidFill>
                                    <a:latin typeface="Cambria Math" panose="02040503050406030204" pitchFamily="18" charset="0"/>
                                  </a:rPr>
                                  <m:t>=</m:t>
                                </m:r>
                                <m:rad>
                                  <m:radPr>
                                    <m:degHide m:val="on"/>
                                    <m:ctrlPr>
                                      <a:rPr lang="en-US" sz="2800" b="0" i="1" smtClean="0">
                                        <a:solidFill>
                                          <a:srgbClr val="5E5E5B"/>
                                        </a:solidFill>
                                        <a:latin typeface="Cambria Math" panose="02040503050406030204" pitchFamily="18" charset="0"/>
                                      </a:rPr>
                                    </m:ctrlPr>
                                  </m:radPr>
                                  <m:deg/>
                                  <m:e>
                                    <m:r>
                                      <a:rPr lang="en-US" sz="2800" b="0" i="1" smtClean="0">
                                        <a:solidFill>
                                          <a:srgbClr val="5E5E5B"/>
                                        </a:solidFill>
                                        <a:latin typeface="Cambria Math" panose="02040503050406030204" pitchFamily="18" charset="0"/>
                                      </a:rPr>
                                      <m:t>200</m:t>
                                    </m:r>
                                  </m:e>
                                </m:rad>
                              </m:oMath>
                            </m:oMathPara>
                          </a14:m>
                          <a:endParaRPr lang="en-US" sz="2800" b="0" i="1" dirty="0">
                            <a:solidFill>
                              <a:srgbClr val="FF0000"/>
                            </a:solidFill>
                            <a:latin typeface="+mn-lt"/>
                            <a:ea typeface="Cambria Math" panose="020405030504060302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pt-BR" sz="2800" b="0" i="0" kern="1200" dirty="0">
                              <a:solidFill>
                                <a:srgbClr val="0070C0"/>
                              </a:solidFill>
                              <a:latin typeface="+mn-lt"/>
                              <a:ea typeface="+mn-ea"/>
                              <a:cs typeface="+mn-cs"/>
                            </a:rPr>
                            <a:t>Solve for </a:t>
                          </a:r>
                          <a:r>
                            <a:rPr lang="pt-BR" sz="2800" b="0" i="1" kern="1200" dirty="0">
                              <a:solidFill>
                                <a:srgbClr val="0070C0"/>
                              </a:solidFill>
                              <a:latin typeface="+mn-lt"/>
                              <a:ea typeface="+mn-ea"/>
                              <a:cs typeface="+mn-cs"/>
                            </a:rPr>
                            <a:t>h</a:t>
                          </a:r>
                          <a:r>
                            <a:rPr lang="pt-BR" sz="2800" b="0" i="0" kern="1200" dirty="0">
                              <a:solidFill>
                                <a:srgbClr val="0070C0"/>
                              </a:solidFill>
                              <a:latin typeface="+mn-lt"/>
                              <a:ea typeface="+mn-ea"/>
                              <a:cs typeface="+mn-cs"/>
                            </a:rPr>
                            <a:t>.</a:t>
                          </a:r>
                          <a:endParaRPr lang="en-US" sz="2800" b="0" i="0" kern="1200" dirty="0">
                            <a:solidFill>
                              <a:srgbClr val="0070C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070015"/>
                      </a:ext>
                    </a:extLst>
                  </a:tr>
                </a:tbl>
              </a:graphicData>
            </a:graphic>
          </p:graphicFrame>
        </mc:Choice>
        <mc:Fallback xmlns="">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4156543050"/>
                  </p:ext>
                </p:extLst>
              </p:nvPr>
            </p:nvGraphicFramePr>
            <p:xfrm>
              <a:off x="459874" y="2448465"/>
              <a:ext cx="7559864" cy="1604709"/>
            </p:xfrm>
            <a:graphic>
              <a:graphicData uri="http://schemas.openxmlformats.org/drawingml/2006/table">
                <a:tbl>
                  <a:tblPr firstRow="1" bandRow="1">
                    <a:tableStyleId>{5C22544A-7EE6-4342-B048-85BDC9FD1C3A}</a:tableStyleId>
                  </a:tblPr>
                  <a:tblGrid>
                    <a:gridCol w="2851331">
                      <a:extLst>
                        <a:ext uri="{9D8B030D-6E8A-4147-A177-3AD203B41FA5}">
                          <a16:colId xmlns:a16="http://schemas.microsoft.com/office/drawing/2014/main" val="1325506017"/>
                        </a:ext>
                      </a:extLst>
                    </a:gridCol>
                    <a:gridCol w="4708533">
                      <a:extLst>
                        <a:ext uri="{9D8B030D-6E8A-4147-A177-3AD203B41FA5}">
                          <a16:colId xmlns:a16="http://schemas.microsoft.com/office/drawing/2014/main" val="1340425027"/>
                        </a:ext>
                      </a:extLst>
                    </a:gridCol>
                  </a:tblGrid>
                  <a:tr h="518160">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t="-11765" r="-165171" b="-234118"/>
                          </a:stretch>
                        </a:blipFill>
                      </a:tcPr>
                    </a:tc>
                    <a:tc>
                      <a:txBody>
                        <a:bodyPr/>
                        <a:lstStyle/>
                        <a:p>
                          <a:r>
                            <a:rPr lang="en-US" sz="2800" b="0" dirty="0">
                              <a:solidFill>
                                <a:srgbClr val="0070C0"/>
                              </a:solidFill>
                            </a:rPr>
                            <a:t>Pythagorean Theorem</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518160">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111765" r="-165171" b="-134118"/>
                          </a:stretch>
                        </a:blipFill>
                      </a:tcPr>
                    </a:tc>
                    <a:tc>
                      <a:txBody>
                        <a:bodyPr/>
                        <a:lstStyle/>
                        <a:p>
                          <a:r>
                            <a:rPr lang="en-US" sz="2800" b="0" i="1" dirty="0">
                              <a:solidFill>
                                <a:srgbClr val="0070C0"/>
                              </a:solidFill>
                            </a:rPr>
                            <a:t>a</a:t>
                          </a:r>
                          <a:r>
                            <a:rPr lang="en-US" sz="2800" b="0" i="0" dirty="0">
                              <a:solidFill>
                                <a:srgbClr val="0070C0"/>
                              </a:solidFill>
                            </a:rPr>
                            <a:t> = 5, </a:t>
                          </a:r>
                          <a:r>
                            <a:rPr lang="en-US" sz="2800" b="0" i="1" dirty="0">
                              <a:solidFill>
                                <a:srgbClr val="0070C0"/>
                              </a:solidFill>
                            </a:rPr>
                            <a:t>b</a:t>
                          </a:r>
                          <a:r>
                            <a:rPr lang="en-US" sz="2800" b="0" i="0" dirty="0">
                              <a:solidFill>
                                <a:srgbClr val="0070C0"/>
                              </a:solidFill>
                            </a:rPr>
                            <a:t> = </a:t>
                          </a:r>
                          <a:r>
                            <a:rPr lang="en-US" sz="2800" b="0" i="1" dirty="0">
                              <a:solidFill>
                                <a:srgbClr val="0070C0"/>
                              </a:solidFill>
                            </a:rPr>
                            <a:t>h</a:t>
                          </a:r>
                          <a:r>
                            <a:rPr lang="en-US" sz="2800" b="0" i="0" dirty="0">
                              <a:solidFill>
                                <a:srgbClr val="0070C0"/>
                              </a:solidFill>
                            </a:rPr>
                            <a:t>, and </a:t>
                          </a:r>
                          <a:r>
                            <a:rPr lang="en-US" sz="2800" b="0" i="1" dirty="0">
                              <a:solidFill>
                                <a:srgbClr val="0070C0"/>
                              </a:solidFill>
                            </a:rPr>
                            <a:t>c</a:t>
                          </a:r>
                          <a:r>
                            <a:rPr lang="en-US" sz="2800" b="0" i="0" dirty="0">
                              <a:solidFill>
                                <a:srgbClr val="0070C0"/>
                              </a:solidFill>
                            </a:rPr>
                            <a:t> = 15</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568389">
                    <a:tc>
                      <a:txBody>
                        <a:bodyPr/>
                        <a:lstStyle/>
                        <a:p>
                          <a:endParaRPr lang="en-US"/>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blipFill>
                          <a:blip r:embed="rId2"/>
                          <a:stretch>
                            <a:fillRect t="-191489" r="-165171" b="-21277"/>
                          </a:stretch>
                        </a:blipFill>
                      </a:tcPr>
                    </a:tc>
                    <a:tc>
                      <a:txBody>
                        <a:bodyPr/>
                        <a:lstStyle/>
                        <a:p>
                          <a:r>
                            <a:rPr lang="pt-BR" sz="2800" b="0" i="0" kern="1200" dirty="0">
                              <a:solidFill>
                                <a:srgbClr val="0070C0"/>
                              </a:solidFill>
                              <a:latin typeface="+mn-lt"/>
                              <a:ea typeface="+mn-ea"/>
                              <a:cs typeface="+mn-cs"/>
                            </a:rPr>
                            <a:t>Solve for </a:t>
                          </a:r>
                          <a:r>
                            <a:rPr lang="pt-BR" sz="2800" b="0" i="1" kern="1200" dirty="0">
                              <a:solidFill>
                                <a:srgbClr val="0070C0"/>
                              </a:solidFill>
                              <a:latin typeface="+mn-lt"/>
                              <a:ea typeface="+mn-ea"/>
                              <a:cs typeface="+mn-cs"/>
                            </a:rPr>
                            <a:t>h</a:t>
                          </a:r>
                          <a:r>
                            <a:rPr lang="pt-BR" sz="2800" b="0" i="0" kern="1200" dirty="0">
                              <a:solidFill>
                                <a:srgbClr val="0070C0"/>
                              </a:solidFill>
                              <a:latin typeface="+mn-lt"/>
                              <a:ea typeface="+mn-ea"/>
                              <a:cs typeface="+mn-cs"/>
                            </a:rPr>
                            <a:t>.</a:t>
                          </a:r>
                          <a:endParaRPr lang="en-US" sz="2800" b="0" i="0" kern="1200" dirty="0">
                            <a:solidFill>
                              <a:srgbClr val="0070C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070015"/>
                      </a:ext>
                    </a:extLst>
                  </a:tr>
                </a:tbl>
              </a:graphicData>
            </a:graphic>
          </p:graphicFrame>
        </mc:Fallback>
      </mc:AlternateContent>
      <p:pic>
        <p:nvPicPr>
          <p:cNvPr id="6" name="Picture 5">
            <a:extLst>
              <a:ext uri="{FF2B5EF4-FFF2-40B4-BE49-F238E27FC236}">
                <a16:creationId xmlns:a16="http://schemas.microsoft.com/office/drawing/2014/main" id="{69E8BBA3-D2FA-4AA1-AF3D-208750CDEB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0742" y="1872978"/>
            <a:ext cx="2594897" cy="2987403"/>
          </a:xfrm>
          <a:prstGeom prst="rect">
            <a:avLst/>
          </a:prstGeom>
        </p:spPr>
      </p:pic>
    </p:spTree>
    <p:extLst>
      <p:ext uri="{BB962C8B-B14F-4D97-AF65-F5344CB8AC3E}">
        <p14:creationId xmlns:p14="http://schemas.microsoft.com/office/powerpoint/2010/main" val="28605369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4</a:t>
            </a:r>
            <a:br>
              <a:rPr lang="en-US" sz="2800" dirty="0">
                <a:solidFill>
                  <a:srgbClr val="33175A"/>
                </a:solidFill>
              </a:rPr>
            </a:br>
            <a:r>
              <a:rPr lang="en-US" sz="2800" b="0" dirty="0">
                <a:solidFill>
                  <a:schemeClr val="tx1"/>
                </a:solidFill>
              </a:rPr>
              <a:t>Approximate the Volume of a Cone</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55191"/>
            <a:ext cx="9235670" cy="84126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35100" indent="-1435100">
              <a:spcBef>
                <a:spcPts val="500"/>
              </a:spcBef>
            </a:pPr>
            <a:r>
              <a:rPr lang="en-US" sz="2800" b="1" dirty="0">
                <a:solidFill>
                  <a:schemeClr val="tx1"/>
                </a:solidFill>
              </a:rPr>
              <a:t>Step 2 Find the volume of the paper cone to the nearest tenth.</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2460915719"/>
                  </p:ext>
                </p:extLst>
              </p:nvPr>
            </p:nvGraphicFramePr>
            <p:xfrm>
              <a:off x="459873" y="2782294"/>
              <a:ext cx="9235670" cy="2304288"/>
            </p:xfrm>
            <a:graphic>
              <a:graphicData uri="http://schemas.openxmlformats.org/drawingml/2006/table">
                <a:tbl>
                  <a:tblPr firstRow="1" bandRow="1">
                    <a:tableStyleId>{5C22544A-7EE6-4342-B048-85BDC9FD1C3A}</a:tableStyleId>
                  </a:tblPr>
                  <a:tblGrid>
                    <a:gridCol w="3502527">
                      <a:extLst>
                        <a:ext uri="{9D8B030D-6E8A-4147-A177-3AD203B41FA5}">
                          <a16:colId xmlns:a16="http://schemas.microsoft.com/office/drawing/2014/main" val="1325506017"/>
                        </a:ext>
                      </a:extLst>
                    </a:gridCol>
                    <a:gridCol w="5733143">
                      <a:extLst>
                        <a:ext uri="{9D8B030D-6E8A-4147-A177-3AD203B41FA5}">
                          <a16:colId xmlns:a16="http://schemas.microsoft.com/office/drawing/2014/main" val="1340425027"/>
                        </a:ext>
                      </a:extLst>
                    </a:gridCol>
                  </a:tblGrid>
                  <a:tr h="218457">
                    <a:tc>
                      <a:txBody>
                        <a:bodyPr/>
                        <a:lstStyle/>
                        <a:p>
                          <a:pPr/>
                          <a14:m>
                            <m:oMathPara xmlns:m="http://schemas.openxmlformats.org/officeDocument/2006/math">
                              <m:oMathParaPr>
                                <m:jc m:val="left"/>
                              </m:oMathParaPr>
                              <m:oMath xmlns:m="http://schemas.openxmlformats.org/officeDocument/2006/math">
                                <m:r>
                                  <a:rPr lang="en-US" sz="2800" b="0" i="1" u="none" strike="noStrike" kern="1200" baseline="0" smtClean="0">
                                    <a:solidFill>
                                      <a:srgbClr val="5E5E5B"/>
                                    </a:solidFill>
                                    <a:latin typeface="Cambria Math" panose="02040503050406030204" pitchFamily="18" charset="0"/>
                                    <a:ea typeface="+mn-ea"/>
                                    <a:cs typeface="+mn-cs"/>
                                  </a:rPr>
                                  <m:t>𝑉</m:t>
                                </m:r>
                                <m:r>
                                  <a:rPr lang="pt-BR" sz="2800" b="0" i="1" u="none" strike="noStrike" kern="1200" baseline="0" smtClean="0">
                                    <a:solidFill>
                                      <a:srgbClr val="5E5E5B"/>
                                    </a:solidFill>
                                    <a:latin typeface="Cambria Math" panose="02040503050406030204" pitchFamily="18" charset="0"/>
                                    <a:ea typeface="+mn-ea"/>
                                    <a:cs typeface="+mn-cs"/>
                                  </a:rPr>
                                  <m:t>=</m:t>
                                </m:r>
                                <m:f>
                                  <m:fPr>
                                    <m:ctrlPr>
                                      <a:rPr lang="pt-BR" sz="2800" b="0" i="1" u="none" strike="noStrike" kern="1200" baseline="0" smtClean="0">
                                        <a:solidFill>
                                          <a:srgbClr val="5E5E5B"/>
                                        </a:solidFill>
                                        <a:latin typeface="Cambria Math" panose="02040503050406030204" pitchFamily="18" charset="0"/>
                                        <a:ea typeface="+mn-ea"/>
                                        <a:cs typeface="+mn-cs"/>
                                      </a:rPr>
                                    </m:ctrlPr>
                                  </m:fPr>
                                  <m:num>
                                    <m:r>
                                      <a:rPr lang="en-US" sz="2800" b="0" i="1" u="none" strike="noStrike" kern="1200" baseline="0" smtClean="0">
                                        <a:solidFill>
                                          <a:srgbClr val="5E5E5B"/>
                                        </a:solidFill>
                                        <a:latin typeface="Cambria Math" panose="02040503050406030204" pitchFamily="18" charset="0"/>
                                        <a:ea typeface="+mn-ea"/>
                                        <a:cs typeface="+mn-cs"/>
                                      </a:rPr>
                                      <m:t>1</m:t>
                                    </m:r>
                                  </m:num>
                                  <m:den>
                                    <m:r>
                                      <a:rPr lang="en-US" sz="2800" b="0" i="1" u="none" strike="noStrike" kern="1200" baseline="0" smtClean="0">
                                        <a:solidFill>
                                          <a:srgbClr val="5E5E5B"/>
                                        </a:solidFill>
                                        <a:latin typeface="Cambria Math" panose="02040503050406030204" pitchFamily="18" charset="0"/>
                                        <a:ea typeface="+mn-ea"/>
                                        <a:cs typeface="+mn-cs"/>
                                      </a:rPr>
                                      <m:t>3</m:t>
                                    </m:r>
                                  </m:den>
                                </m:f>
                                <m:r>
                                  <a:rPr lang="en-US" sz="2800" b="0" i="1" u="none" strike="noStrike" kern="1200" baseline="0" smtClean="0">
                                    <a:solidFill>
                                      <a:srgbClr val="5E5E5B"/>
                                    </a:solidFill>
                                    <a:latin typeface="Cambria Math" panose="02040503050406030204" pitchFamily="18" charset="0"/>
                                    <a:ea typeface="+mn-ea"/>
                                    <a:cs typeface="+mn-cs"/>
                                  </a:rPr>
                                  <m:t>𝐵h</m:t>
                                </m:r>
                              </m:oMath>
                            </m:oMathPara>
                          </a14:m>
                          <a:endParaRPr lang="en-US" sz="2800" b="0" i="1" u="none" strike="noStrike" kern="1200" baseline="0" dirty="0">
                            <a:solidFill>
                              <a:srgbClr val="5E5E5B"/>
                            </a:solidFill>
                            <a:latin typeface="Cambria Math" panose="02040503050406030204" pitchFamily="18" charset="0"/>
                            <a:ea typeface="+mn-ea"/>
                            <a:cs typeface="+mn-cs"/>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dirty="0">
                              <a:solidFill>
                                <a:srgbClr val="0070C0"/>
                              </a:solidFill>
                            </a:rPr>
                            <a:t>Volume of a cone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397827">
                    <a:tc>
                      <a:txBody>
                        <a:bodyPr/>
                        <a:lstStyle/>
                        <a:p>
                          <a:pPr/>
                          <a14:m>
                            <m:oMathPara xmlns:m="http://schemas.openxmlformats.org/officeDocument/2006/math">
                              <m:oMathParaPr>
                                <m:jc m:val="centerGroup"/>
                              </m:oMathParaPr>
                              <m:oMath xmlns:m="http://schemas.openxmlformats.org/officeDocument/2006/math">
                                <m:r>
                                  <a:rPr lang="en-US" sz="2800" b="0" i="1" smtClean="0">
                                    <a:solidFill>
                                      <a:srgbClr val="5E5E5B"/>
                                    </a:solidFill>
                                    <a:latin typeface="Cambria Math" panose="02040503050406030204" pitchFamily="18" charset="0"/>
                                  </a:rPr>
                                  <m:t>=</m:t>
                                </m:r>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1</m:t>
                                    </m:r>
                                  </m:num>
                                  <m:den>
                                    <m:r>
                                      <a:rPr lang="en-US" sz="2800" b="0" i="1" smtClean="0">
                                        <a:solidFill>
                                          <a:srgbClr val="5E5E5B"/>
                                        </a:solidFill>
                                        <a:latin typeface="Cambria Math" panose="02040503050406030204" pitchFamily="18" charset="0"/>
                                      </a:rPr>
                                      <m:t>3</m:t>
                                    </m:r>
                                  </m:den>
                                </m:f>
                                <m:r>
                                  <m:rPr>
                                    <m:sty m:val="p"/>
                                  </m:rPr>
                                  <a:rPr lang="en-US" sz="2800" b="0" i="0" smtClean="0">
                                    <a:solidFill>
                                      <a:srgbClr val="5E5E5B"/>
                                    </a:solidFill>
                                    <a:latin typeface="Cambria Math" panose="02040503050406030204" pitchFamily="18" charset="0"/>
                                    <a:ea typeface="Cambria Math" panose="02040503050406030204" pitchFamily="18" charset="0"/>
                                  </a:rPr>
                                  <m:t>π</m:t>
                                </m:r>
                                <m:sSup>
                                  <m:sSupPr>
                                    <m:ctrlPr>
                                      <a:rPr lang="en-IN" sz="2800" b="0" i="1" smtClean="0">
                                        <a:solidFill>
                                          <a:srgbClr val="5E5E5B"/>
                                        </a:solidFill>
                                        <a:latin typeface="Cambria Math" panose="02040503050406030204" pitchFamily="18" charset="0"/>
                                        <a:ea typeface="Cambria Math" panose="02040503050406030204" pitchFamily="18" charset="0"/>
                                      </a:rPr>
                                    </m:ctrlPr>
                                  </m:sSupPr>
                                  <m:e>
                                    <m:r>
                                      <a:rPr lang="en-IN" sz="2800" b="0" i="1" smtClean="0">
                                        <a:solidFill>
                                          <a:srgbClr val="5E5E5B"/>
                                        </a:solidFill>
                                        <a:latin typeface="Cambria Math" panose="02040503050406030204" pitchFamily="18" charset="0"/>
                                        <a:ea typeface="Cambria Math" panose="02040503050406030204" pitchFamily="18" charset="0"/>
                                      </a:rPr>
                                      <m:t>(5)</m:t>
                                    </m:r>
                                  </m:e>
                                  <m:sup>
                                    <m:r>
                                      <a:rPr lang="en-IN" sz="2800" b="0" i="1" smtClean="0">
                                        <a:solidFill>
                                          <a:srgbClr val="5E5E5B"/>
                                        </a:solidFill>
                                        <a:latin typeface="Cambria Math" panose="02040503050406030204" pitchFamily="18" charset="0"/>
                                        <a:ea typeface="Cambria Math" panose="02040503050406030204" pitchFamily="18" charset="0"/>
                                      </a:rPr>
                                      <m:t>2</m:t>
                                    </m:r>
                                  </m:sup>
                                </m:sSup>
                                <m:d>
                                  <m:dPr>
                                    <m:ctrlPr>
                                      <a:rPr lang="en-IN" sz="2800" b="0" i="1" smtClean="0">
                                        <a:solidFill>
                                          <a:srgbClr val="5E5E5B"/>
                                        </a:solidFill>
                                        <a:latin typeface="Cambria Math" panose="02040503050406030204" pitchFamily="18" charset="0"/>
                                        <a:ea typeface="Cambria Math" panose="02040503050406030204" pitchFamily="18" charset="0"/>
                                      </a:rPr>
                                    </m:ctrlPr>
                                  </m:dPr>
                                  <m:e>
                                    <m:rad>
                                      <m:radPr>
                                        <m:degHide m:val="on"/>
                                        <m:ctrlPr>
                                          <a:rPr lang="en-IN" sz="2800" b="0" i="1" smtClean="0">
                                            <a:solidFill>
                                              <a:srgbClr val="5E5E5B"/>
                                            </a:solidFill>
                                            <a:latin typeface="Cambria Math" panose="02040503050406030204" pitchFamily="18" charset="0"/>
                                            <a:ea typeface="Cambria Math" panose="02040503050406030204" pitchFamily="18" charset="0"/>
                                          </a:rPr>
                                        </m:ctrlPr>
                                      </m:radPr>
                                      <m:deg/>
                                      <m:e>
                                        <m:r>
                                          <a:rPr lang="en-IN" sz="2800" b="0" i="1" smtClean="0">
                                            <a:solidFill>
                                              <a:srgbClr val="5E5E5B"/>
                                            </a:solidFill>
                                            <a:latin typeface="Cambria Math" panose="02040503050406030204" pitchFamily="18" charset="0"/>
                                            <a:ea typeface="Cambria Math" panose="02040503050406030204" pitchFamily="18" charset="0"/>
                                          </a:rPr>
                                          <m:t>200</m:t>
                                        </m:r>
                                      </m:e>
                                    </m:rad>
                                  </m:e>
                                </m:d>
                              </m:oMath>
                            </m:oMathPara>
                          </a14:m>
                          <a:endParaRPr lang="en-US" sz="2800" b="0" i="0" dirty="0">
                            <a:solidFill>
                              <a:srgbClr val="5E5E5B"/>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i="1" kern="1200" dirty="0">
                              <a:solidFill>
                                <a:srgbClr val="0070C0"/>
                              </a:solidFill>
                              <a:latin typeface="+mn-lt"/>
                              <a:ea typeface="+mn-ea"/>
                              <a:cs typeface="+mn-cs"/>
                            </a:rPr>
                            <a:t>r</a:t>
                          </a:r>
                          <a:r>
                            <a:rPr lang="en-US" sz="2800" b="0" kern="1200" dirty="0">
                              <a:solidFill>
                                <a:srgbClr val="0070C0"/>
                              </a:solidFill>
                              <a:latin typeface="+mn-lt"/>
                              <a:ea typeface="+mn-ea"/>
                              <a:cs typeface="+mn-cs"/>
                            </a:rPr>
                            <a:t> = 5</a:t>
                          </a:r>
                          <a:r>
                            <a:rPr lang="en-US" sz="2800" b="0" kern="1200" baseline="0" dirty="0">
                              <a:solidFill>
                                <a:srgbClr val="0070C0"/>
                              </a:solidFill>
                              <a:latin typeface="+mn-lt"/>
                              <a:ea typeface="+mn-ea"/>
                              <a:cs typeface="+mn-cs"/>
                            </a:rPr>
                            <a:t> </a:t>
                          </a:r>
                          <a:r>
                            <a:rPr lang="en-US" sz="2800" b="0" kern="1200" dirty="0">
                              <a:solidFill>
                                <a:srgbClr val="0070C0"/>
                              </a:solidFill>
                              <a:latin typeface="+mn-lt"/>
                              <a:ea typeface="+mn-ea"/>
                              <a:cs typeface="+mn-cs"/>
                            </a:rPr>
                            <a:t>and </a:t>
                          </a:r>
                          <a:r>
                            <a:rPr lang="en-US" sz="2800" b="0" i="1" kern="1200" dirty="0">
                              <a:solidFill>
                                <a:srgbClr val="0070C0"/>
                              </a:solidFill>
                              <a:latin typeface="+mn-lt"/>
                              <a:ea typeface="+mn-ea"/>
                              <a:cs typeface="+mn-cs"/>
                            </a:rPr>
                            <a:t>h</a:t>
                          </a:r>
                          <a:r>
                            <a:rPr lang="en-US" sz="2800" b="0" kern="1200" dirty="0">
                              <a:solidFill>
                                <a:srgbClr val="0070C0"/>
                              </a:solidFill>
                              <a:latin typeface="+mn-lt"/>
                              <a:ea typeface="+mn-ea"/>
                              <a:cs typeface="+mn-cs"/>
                            </a:rPr>
                            <a:t> </a:t>
                          </a:r>
                          <a14:m>
                            <m:oMath xmlns:m="http://schemas.openxmlformats.org/officeDocument/2006/math">
                              <m:r>
                                <a:rPr lang="en-US" sz="2800" b="0" kern="1200" smtClean="0">
                                  <a:solidFill>
                                    <a:srgbClr val="0070C0"/>
                                  </a:solidFill>
                                  <a:latin typeface="Cambria Math" panose="02040503050406030204" pitchFamily="18" charset="0"/>
                                  <a:ea typeface="+mn-ea"/>
                                  <a:cs typeface="+mn-cs"/>
                                </a:rPr>
                                <m:t>=</m:t>
                              </m:r>
                              <m:rad>
                                <m:radPr>
                                  <m:degHide m:val="on"/>
                                  <m:ctrlPr>
                                    <a:rPr lang="en-US" sz="2800" b="0" i="1" kern="1200" smtClean="0">
                                      <a:solidFill>
                                        <a:srgbClr val="0070C0"/>
                                      </a:solidFill>
                                      <a:latin typeface="Cambria Math" panose="02040503050406030204" pitchFamily="18" charset="0"/>
                                      <a:ea typeface="+mn-ea"/>
                                      <a:cs typeface="+mn-cs"/>
                                    </a:rPr>
                                  </m:ctrlPr>
                                </m:radPr>
                                <m:deg/>
                                <m:e>
                                  <m:r>
                                    <a:rPr lang="en-US" sz="2800" b="0" kern="1200" smtClean="0">
                                      <a:solidFill>
                                        <a:srgbClr val="0070C0"/>
                                      </a:solidFill>
                                      <a:latin typeface="Cambria Math" panose="02040503050406030204" pitchFamily="18" charset="0"/>
                                      <a:ea typeface="+mn-ea"/>
                                      <a:cs typeface="+mn-cs"/>
                                    </a:rPr>
                                    <m:t>200</m:t>
                                  </m:r>
                                </m:e>
                              </m:rad>
                            </m:oMath>
                          </a14:m>
                          <a:endParaRPr lang="en-US" sz="2800" b="0" kern="1200" dirty="0">
                            <a:solidFill>
                              <a:srgbClr val="0070C0"/>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218457">
                    <a:tc>
                      <a:txBody>
                        <a:bodyPr/>
                        <a:lstStyle/>
                        <a:p>
                          <a:r>
                            <a:rPr lang="en-US" sz="2800" b="0" i="1" dirty="0">
                              <a:solidFill>
                                <a:srgbClr val="5E5E5B"/>
                              </a:solidFill>
                              <a:latin typeface="+mn-lt"/>
                              <a:ea typeface="Cambria Math" panose="02040503050406030204" pitchFamily="18" charset="0"/>
                            </a:rPr>
                            <a:t>    ≈</a:t>
                          </a:r>
                          <a:r>
                            <a:rPr lang="en-US" sz="2800" b="0" i="1" dirty="0">
                              <a:solidFill>
                                <a:srgbClr val="FF0000"/>
                              </a:solidFill>
                              <a:latin typeface="+mn-lt"/>
                              <a:ea typeface="Cambria Math" panose="02040503050406030204" pitchFamily="18" charset="0"/>
                            </a:rPr>
                            <a:t> </a:t>
                          </a:r>
                          <a:r>
                            <a:rPr lang="en-US" sz="2800" b="0" i="0" dirty="0">
                              <a:solidFill>
                                <a:schemeClr val="tx2"/>
                              </a:solidFill>
                              <a:latin typeface="+mn-lt"/>
                              <a:ea typeface="Cambria Math" panose="02040503050406030204" pitchFamily="18" charset="0"/>
                            </a:rPr>
                            <a:t>370.2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pt-BR" sz="2800" b="0" i="0" kern="1200" dirty="0">
                              <a:solidFill>
                                <a:srgbClr val="0070C0"/>
                              </a:solidFill>
                              <a:latin typeface="+mn-lt"/>
                              <a:ea typeface="+mn-ea"/>
                              <a:cs typeface="+mn-cs"/>
                            </a:rPr>
                            <a:t>Simplify.</a:t>
                          </a:r>
                          <a:endParaRPr lang="en-US" sz="2800" b="0" i="0" kern="1200" dirty="0">
                            <a:solidFill>
                              <a:srgbClr val="0070C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070015"/>
                      </a:ext>
                    </a:extLst>
                  </a:tr>
                </a:tbl>
              </a:graphicData>
            </a:graphic>
          </p:graphicFrame>
        </mc:Choice>
        <mc:Fallback xmlns="">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2460915719"/>
                  </p:ext>
                </p:extLst>
              </p:nvPr>
            </p:nvGraphicFramePr>
            <p:xfrm>
              <a:off x="459873" y="2782294"/>
              <a:ext cx="9235670" cy="2304288"/>
            </p:xfrm>
            <a:graphic>
              <a:graphicData uri="http://schemas.openxmlformats.org/drawingml/2006/table">
                <a:tbl>
                  <a:tblPr firstRow="1" bandRow="1">
                    <a:tableStyleId>{5C22544A-7EE6-4342-B048-85BDC9FD1C3A}</a:tableStyleId>
                  </a:tblPr>
                  <a:tblGrid>
                    <a:gridCol w="3502527">
                      <a:extLst>
                        <a:ext uri="{9D8B030D-6E8A-4147-A177-3AD203B41FA5}">
                          <a16:colId xmlns:a16="http://schemas.microsoft.com/office/drawing/2014/main" val="1325506017"/>
                        </a:ext>
                      </a:extLst>
                    </a:gridCol>
                    <a:gridCol w="5733143">
                      <a:extLst>
                        <a:ext uri="{9D8B030D-6E8A-4147-A177-3AD203B41FA5}">
                          <a16:colId xmlns:a16="http://schemas.microsoft.com/office/drawing/2014/main" val="1340425027"/>
                        </a:ext>
                      </a:extLst>
                    </a:gridCol>
                  </a:tblGrid>
                  <a:tr h="893064">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t="-6803" r="-163652" b="-176190"/>
                          </a:stretch>
                        </a:blipFill>
                      </a:tcPr>
                    </a:tc>
                    <a:tc>
                      <a:txBody>
                        <a:bodyPr/>
                        <a:lstStyle/>
                        <a:p>
                          <a:r>
                            <a:rPr lang="en-US" sz="2800" b="0" dirty="0">
                              <a:solidFill>
                                <a:srgbClr val="0070C0"/>
                              </a:solidFill>
                            </a:rPr>
                            <a:t>Volume of a cone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893064">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106803" r="-163652" b="-76190"/>
                          </a:stretch>
                        </a:blipFill>
                      </a:tcPr>
                    </a:tc>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l="-61105" t="-106803" b="-76190"/>
                          </a:stretch>
                        </a:blipFill>
                      </a:tcPr>
                    </a:tc>
                    <a:extLst>
                      <a:ext uri="{0D108BD9-81ED-4DB2-BD59-A6C34878D82A}">
                        <a16:rowId xmlns:a16="http://schemas.microsoft.com/office/drawing/2014/main" val="1101275146"/>
                      </a:ext>
                    </a:extLst>
                  </a:tr>
                  <a:tr h="518160">
                    <a:tc>
                      <a:txBody>
                        <a:bodyPr/>
                        <a:lstStyle/>
                        <a:p>
                          <a:r>
                            <a:rPr lang="en-US" sz="2800" b="0" i="1" dirty="0">
                              <a:solidFill>
                                <a:srgbClr val="5E5E5B"/>
                              </a:solidFill>
                              <a:latin typeface="+mn-lt"/>
                              <a:ea typeface="Cambria Math" panose="02040503050406030204" pitchFamily="18" charset="0"/>
                            </a:rPr>
                            <a:t>    ≈</a:t>
                          </a:r>
                          <a:r>
                            <a:rPr lang="en-US" sz="2800" b="0" i="1" dirty="0">
                              <a:solidFill>
                                <a:srgbClr val="FF0000"/>
                              </a:solidFill>
                              <a:latin typeface="+mn-lt"/>
                              <a:ea typeface="Cambria Math" panose="02040503050406030204" pitchFamily="18" charset="0"/>
                            </a:rPr>
                            <a:t> </a:t>
                          </a:r>
                          <a:r>
                            <a:rPr lang="en-US" sz="2800" b="0" i="0" dirty="0">
                              <a:solidFill>
                                <a:schemeClr val="tx2"/>
                              </a:solidFill>
                              <a:latin typeface="+mn-lt"/>
                              <a:ea typeface="Cambria Math" panose="02040503050406030204" pitchFamily="18" charset="0"/>
                            </a:rPr>
                            <a:t>370.2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pt-BR" sz="2800" b="0" i="0" kern="1200" dirty="0">
                              <a:solidFill>
                                <a:srgbClr val="0070C0"/>
                              </a:solidFill>
                              <a:latin typeface="+mn-lt"/>
                              <a:ea typeface="+mn-ea"/>
                              <a:cs typeface="+mn-cs"/>
                            </a:rPr>
                            <a:t>Simplify.</a:t>
                          </a:r>
                          <a:endParaRPr lang="en-US" sz="2800" b="0" i="0" kern="1200" dirty="0">
                            <a:solidFill>
                              <a:srgbClr val="0070C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070015"/>
                      </a:ext>
                    </a:extLst>
                  </a:tr>
                </a:tbl>
              </a:graphicData>
            </a:graphic>
          </p:graphicFrame>
        </mc:Fallback>
      </mc:AlternateContent>
      <p:sp>
        <p:nvSpPr>
          <p:cNvPr id="6" name="Content Placeholder 2">
            <a:extLst>
              <a:ext uri="{FF2B5EF4-FFF2-40B4-BE49-F238E27FC236}">
                <a16:creationId xmlns:a16="http://schemas.microsoft.com/office/drawing/2014/main" id="{49C1DBD9-32BF-E948-A5DF-6D4B93F33359}"/>
              </a:ext>
            </a:extLst>
          </p:cNvPr>
          <p:cNvSpPr txBox="1">
            <a:spLocks/>
          </p:cNvSpPr>
          <p:nvPr/>
        </p:nvSpPr>
        <p:spPr>
          <a:xfrm>
            <a:off x="459873" y="5257528"/>
            <a:ext cx="8887327" cy="97385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dirty="0">
                <a:solidFill>
                  <a:srgbClr val="5E5E5B"/>
                </a:solidFill>
              </a:rPr>
              <a:t>The volume of the paper cone is about</a:t>
            </a:r>
            <a:r>
              <a:rPr lang="en-US" sz="2800" dirty="0"/>
              <a:t> 370.2 </a:t>
            </a:r>
            <a:r>
              <a:rPr lang="en-US" sz="2800" dirty="0">
                <a:solidFill>
                  <a:srgbClr val="5E5E5B"/>
                </a:solidFill>
              </a:rPr>
              <a:t>cubic centimeters.</a:t>
            </a:r>
          </a:p>
        </p:txBody>
      </p:sp>
      <p:pic>
        <p:nvPicPr>
          <p:cNvPr id="7" name="Picture 6">
            <a:extLst>
              <a:ext uri="{FF2B5EF4-FFF2-40B4-BE49-F238E27FC236}">
                <a16:creationId xmlns:a16="http://schemas.microsoft.com/office/drawing/2014/main" id="{E5B61A88-42EE-4B4D-AB12-0F6EF537044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0742" y="1872978"/>
            <a:ext cx="2594897" cy="2987403"/>
          </a:xfrm>
          <a:prstGeom prst="rect">
            <a:avLst/>
          </a:prstGeom>
        </p:spPr>
      </p:pic>
    </p:spTree>
    <p:extLst>
      <p:ext uri="{BB962C8B-B14F-4D97-AF65-F5344CB8AC3E}">
        <p14:creationId xmlns:p14="http://schemas.microsoft.com/office/powerpoint/2010/main" val="6111347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4"/>
            <a:ext cx="6289269" cy="327055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800" dirty="0">
                <a:latin typeface="+mj-lt"/>
              </a:rPr>
              <a:t>Suppose a sphere with radius </a:t>
            </a:r>
            <a:r>
              <a:rPr lang="en-US" sz="2800" i="1" dirty="0">
                <a:latin typeface="+mj-lt"/>
              </a:rPr>
              <a:t>r</a:t>
            </a:r>
            <a:r>
              <a:rPr lang="en-US" sz="2800" dirty="0">
                <a:latin typeface="+mj-lt"/>
              </a:rPr>
              <a:t> contains infinitely many pyramids with vertices at the center of the sphere. Each pyramid has height </a:t>
            </a:r>
            <a:r>
              <a:rPr lang="en-US" sz="2800" i="1" dirty="0">
                <a:latin typeface="+mj-lt"/>
              </a:rPr>
              <a:t>r</a:t>
            </a:r>
            <a:r>
              <a:rPr lang="en-US" sz="2800" dirty="0">
                <a:latin typeface="+mj-lt"/>
              </a:rPr>
              <a:t>. The sum of the volumes of all the pyramids equals the volume of the sphere.</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Volumes of Spheres</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94327" y="1707844"/>
            <a:ext cx="4241292" cy="1970818"/>
          </a:xfrm>
          <a:prstGeom prst="rect">
            <a:avLst/>
          </a:prstGeom>
        </p:spPr>
      </p:pic>
    </p:spTree>
    <p:extLst>
      <p:ext uri="{BB962C8B-B14F-4D97-AF65-F5344CB8AC3E}">
        <p14:creationId xmlns:p14="http://schemas.microsoft.com/office/powerpoint/2010/main" val="937821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7120503" cy="52735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latin typeface="+mj-lt"/>
              </a:rPr>
              <a:t>Key Concept: </a:t>
            </a:r>
            <a:r>
              <a:rPr lang="en-US" sz="2800" b="1" dirty="0">
                <a:latin typeface="+mj-lt"/>
              </a:rPr>
              <a:t>Volume of a Sphere</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Volumes of Spheres</a:t>
            </a: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4251216295"/>
                  </p:ext>
                </p:extLst>
              </p:nvPr>
            </p:nvGraphicFramePr>
            <p:xfrm>
              <a:off x="488901" y="2222372"/>
              <a:ext cx="9221156" cy="4142747"/>
            </p:xfrm>
            <a:graphic>
              <a:graphicData uri="http://schemas.openxmlformats.org/drawingml/2006/table">
                <a:tbl>
                  <a:tblPr firstRow="1" bandRow="1">
                    <a:tableStyleId>{2D5ABB26-0587-4C30-8999-92F81FD0307C}</a:tableStyleId>
                  </a:tblPr>
                  <a:tblGrid>
                    <a:gridCol w="1671280">
                      <a:extLst>
                        <a:ext uri="{9D8B030D-6E8A-4147-A177-3AD203B41FA5}">
                          <a16:colId xmlns:a16="http://schemas.microsoft.com/office/drawing/2014/main" val="2307759900"/>
                        </a:ext>
                      </a:extLst>
                    </a:gridCol>
                    <a:gridCol w="7549876">
                      <a:extLst>
                        <a:ext uri="{9D8B030D-6E8A-4147-A177-3AD203B41FA5}">
                          <a16:colId xmlns:a16="http://schemas.microsoft.com/office/drawing/2014/main" val="2507474594"/>
                        </a:ext>
                      </a:extLst>
                    </a:gridCol>
                  </a:tblGrid>
                  <a:tr h="1046743">
                    <a:tc>
                      <a:txBody>
                        <a:bodyPr/>
                        <a:lstStyle/>
                        <a:p>
                          <a:r>
                            <a:rPr lang="en-US" sz="2800" b="1" i="0" u="none" strike="noStrike" kern="1200" baseline="0" dirty="0">
                              <a:solidFill>
                                <a:schemeClr val="tx1"/>
                              </a:solidFill>
                              <a:latin typeface="+mn-lt"/>
                              <a:ea typeface="+mn-ea"/>
                              <a:cs typeface="+mn-cs"/>
                            </a:rPr>
                            <a:t>Words </a:t>
                          </a:r>
                          <a:endParaRPr lang="en-US" sz="28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i="0" u="none" strike="noStrike" kern="1200" baseline="0" dirty="0">
                              <a:solidFill>
                                <a:srgbClr val="5E5E5B"/>
                              </a:solidFill>
                              <a:latin typeface="+mn-lt"/>
                              <a:ea typeface="+mn-ea"/>
                              <a:cs typeface="+mn-cs"/>
                            </a:rPr>
                            <a:t>The volume </a:t>
                          </a:r>
                          <a:r>
                            <a:rPr lang="en-US" sz="2800" b="0" i="1" u="none" strike="noStrike" kern="1200" baseline="0" dirty="0">
                              <a:solidFill>
                                <a:srgbClr val="5E5E5B"/>
                              </a:solidFill>
                              <a:latin typeface="+mn-lt"/>
                              <a:ea typeface="+mn-ea"/>
                              <a:cs typeface="+mn-cs"/>
                            </a:rPr>
                            <a:t>V</a:t>
                          </a:r>
                          <a:r>
                            <a:rPr lang="en-US" sz="2800" b="0" i="0" u="none" strike="noStrike" kern="1200" baseline="0" dirty="0">
                              <a:solidFill>
                                <a:srgbClr val="5E5E5B"/>
                              </a:solidFill>
                              <a:latin typeface="+mn-lt"/>
                              <a:ea typeface="+mn-ea"/>
                              <a:cs typeface="+mn-cs"/>
                            </a:rPr>
                            <a:t> of a sphere is </a:t>
                          </a:r>
                          <a14:m>
                            <m:oMath xmlns:m="http://schemas.openxmlformats.org/officeDocument/2006/math">
                              <m:r>
                                <a:rPr lang="en-US" sz="2800" b="0" i="1" u="none" strike="noStrike" kern="1200" baseline="0" dirty="0" smtClean="0">
                                  <a:solidFill>
                                    <a:srgbClr val="5E5E5B"/>
                                  </a:solidFill>
                                  <a:latin typeface="Cambria Math" panose="02040503050406030204" pitchFamily="18" charset="0"/>
                                  <a:ea typeface="+mn-ea"/>
                                  <a:cs typeface="+mn-cs"/>
                                </a:rPr>
                                <m:t>𝑉</m:t>
                              </m:r>
                            </m:oMath>
                          </a14:m>
                          <a:r>
                            <a:rPr lang="en-US" sz="2800" b="0" i="0" u="none" strike="noStrike" kern="1200" baseline="0" dirty="0">
                              <a:solidFill>
                                <a:srgbClr val="5E5E5B"/>
                              </a:solidFill>
                              <a:latin typeface="+mn-lt"/>
                              <a:ea typeface="+mn-ea"/>
                              <a:cs typeface="+mn-cs"/>
                            </a:rPr>
                            <a:t>= </a:t>
                          </a:r>
                          <a14:m>
                            <m:oMath xmlns:m="http://schemas.openxmlformats.org/officeDocument/2006/math">
                              <m:f>
                                <m:fPr>
                                  <m:ctrlPr>
                                    <a:rPr lang="en-US" sz="2800" b="0" i="1" u="none" strike="noStrike" kern="1200" baseline="0" smtClean="0">
                                      <a:solidFill>
                                        <a:srgbClr val="5E5E5B"/>
                                      </a:solidFill>
                                      <a:latin typeface="Cambria Math" panose="02040503050406030204" pitchFamily="18" charset="0"/>
                                      <a:ea typeface="+mn-ea"/>
                                      <a:cs typeface="+mn-cs"/>
                                    </a:rPr>
                                  </m:ctrlPr>
                                </m:fPr>
                                <m:num>
                                  <m:r>
                                    <a:rPr lang="en-US" sz="2800" b="0" i="1" u="none" strike="noStrike" kern="1200" baseline="0" smtClean="0">
                                      <a:solidFill>
                                        <a:srgbClr val="5E5E5B"/>
                                      </a:solidFill>
                                      <a:latin typeface="Cambria Math" panose="02040503050406030204" pitchFamily="18" charset="0"/>
                                      <a:ea typeface="+mn-ea"/>
                                      <a:cs typeface="+mn-cs"/>
                                    </a:rPr>
                                    <m:t>4</m:t>
                                  </m:r>
                                </m:num>
                                <m:den>
                                  <m:r>
                                    <a:rPr lang="en-US" sz="2800" b="0" i="1" u="none" strike="noStrike" kern="1200" baseline="0" smtClean="0">
                                      <a:solidFill>
                                        <a:srgbClr val="5E5E5B"/>
                                      </a:solidFill>
                                      <a:latin typeface="Cambria Math" panose="02040503050406030204" pitchFamily="18" charset="0"/>
                                      <a:ea typeface="+mn-ea"/>
                                      <a:cs typeface="+mn-cs"/>
                                    </a:rPr>
                                    <m:t>3</m:t>
                                  </m:r>
                                </m:den>
                              </m:f>
                              <m:r>
                                <m:rPr>
                                  <m:sty m:val="p"/>
                                </m:rPr>
                                <a:rPr lang="el-GR" sz="2800" b="0" i="0" dirty="0" smtClean="0">
                                  <a:solidFill>
                                    <a:srgbClr val="5E5E5B"/>
                                  </a:solidFill>
                                  <a:latin typeface="Cambria Math" panose="02040503050406030204" pitchFamily="18" charset="0"/>
                                  <a:ea typeface="Cambria Math" panose="02040503050406030204" pitchFamily="18" charset="0"/>
                                </a:rPr>
                                <m:t>π</m:t>
                              </m:r>
                              <m:sSup>
                                <m:sSupPr>
                                  <m:ctrlPr>
                                    <a:rPr lang="en-US" sz="2800" b="0" i="1" u="none" strike="noStrike" kern="1200" baseline="0" dirty="0" smtClean="0">
                                      <a:solidFill>
                                        <a:srgbClr val="5E5E5B"/>
                                      </a:solidFill>
                                      <a:latin typeface="Cambria Math" panose="02040503050406030204" pitchFamily="18" charset="0"/>
                                      <a:ea typeface="+mn-ea"/>
                                      <a:cs typeface="+mn-cs"/>
                                    </a:rPr>
                                  </m:ctrlPr>
                                </m:sSupPr>
                                <m:e>
                                  <m:r>
                                    <a:rPr lang="en-US" sz="2800" b="0" i="1" u="none" strike="noStrike" kern="1200" baseline="0" dirty="0" smtClean="0">
                                      <a:solidFill>
                                        <a:srgbClr val="5E5E5B"/>
                                      </a:solidFill>
                                      <a:latin typeface="Cambria Math" panose="02040503050406030204" pitchFamily="18" charset="0"/>
                                      <a:ea typeface="+mn-ea"/>
                                      <a:cs typeface="+mn-cs"/>
                                    </a:rPr>
                                    <m:t>𝑟</m:t>
                                  </m:r>
                                </m:e>
                                <m:sup>
                                  <m:r>
                                    <a:rPr lang="en-US" sz="2800" b="0" i="1" u="none" strike="noStrike" kern="1200" baseline="0" dirty="0" smtClean="0">
                                      <a:solidFill>
                                        <a:srgbClr val="5E5E5B"/>
                                      </a:solidFill>
                                      <a:latin typeface="Cambria Math" panose="02040503050406030204" pitchFamily="18" charset="0"/>
                                      <a:ea typeface="+mn-ea"/>
                                      <a:cs typeface="+mn-cs"/>
                                    </a:rPr>
                                    <m:t>3</m:t>
                                  </m:r>
                                </m:sup>
                              </m:sSup>
                            </m:oMath>
                          </a14:m>
                          <a:r>
                            <a:rPr lang="en-US" sz="2800" b="0" i="0" u="none" strike="noStrike" kern="1200" baseline="0" dirty="0">
                              <a:solidFill>
                                <a:srgbClr val="5E5E5B"/>
                              </a:solidFill>
                              <a:latin typeface="+mn-lt"/>
                              <a:ea typeface="+mn-ea"/>
                              <a:cs typeface="+mn-cs"/>
                            </a:rPr>
                            <a:t>, where </a:t>
                          </a:r>
                          <a:r>
                            <a:rPr lang="en-US" sz="2800" b="0" i="1" u="none" strike="noStrike" kern="1200" baseline="0" dirty="0">
                              <a:solidFill>
                                <a:srgbClr val="5E5E5B"/>
                              </a:solidFill>
                              <a:latin typeface="+mn-lt"/>
                              <a:ea typeface="+mn-ea"/>
                              <a:cs typeface="+mn-cs"/>
                            </a:rPr>
                            <a:t>r </a:t>
                          </a:r>
                          <a:r>
                            <a:rPr lang="en-US" sz="2800" b="0" i="0" u="none" strike="noStrike" kern="1200" baseline="0" dirty="0">
                              <a:solidFill>
                                <a:srgbClr val="5E5E5B"/>
                              </a:solidFill>
                              <a:latin typeface="+mn-lt"/>
                              <a:ea typeface="+mn-ea"/>
                              <a:cs typeface="+mn-cs"/>
                            </a:rPr>
                            <a:t>is the radius of the sphere. </a:t>
                          </a:r>
                          <a:r>
                            <a:rPr lang="en-US" sz="2800" b="0" i="0" u="none" strike="noStrike" kern="1200" baseline="0" dirty="0">
                              <a:solidFill>
                                <a:schemeClr val="tx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1979750"/>
                      </a:ext>
                    </a:extLst>
                  </a:tr>
                  <a:tr h="850339">
                    <a:tc>
                      <a:txBody>
                        <a:bodyPr/>
                        <a:lstStyle/>
                        <a:p>
                          <a:pPr marL="0" algn="l" defTabSz="914400" rtl="0" eaLnBrk="1" latinLnBrk="0" hangingPunct="1"/>
                          <a:r>
                            <a:rPr lang="en-US" sz="2800" b="1" i="0" u="none" strike="noStrike" kern="1200" baseline="0" dirty="0">
                              <a:solidFill>
                                <a:schemeClr val="tx1"/>
                              </a:solidFill>
                              <a:latin typeface="+mn-lt"/>
                              <a:ea typeface="+mn-ea"/>
                              <a:cs typeface="+mn-cs"/>
                            </a:rPr>
                            <a:t>Symbols </a:t>
                          </a:r>
                          <a:r>
                            <a:rPr lang="en-US" sz="2800" b="0" i="0" u="none" strike="noStrike" kern="1200" baseline="0" dirty="0">
                              <a:solidFill>
                                <a:schemeClr val="tx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14:m>
                            <m:oMath xmlns:m="http://schemas.openxmlformats.org/officeDocument/2006/math">
                              <m:r>
                                <a:rPr lang="en-US" sz="2800" b="0" i="1" u="none" strike="noStrike" kern="1200" baseline="0" dirty="0" smtClean="0">
                                  <a:solidFill>
                                    <a:srgbClr val="5E5E5B"/>
                                  </a:solidFill>
                                  <a:latin typeface="Cambria Math" panose="02040503050406030204" pitchFamily="18" charset="0"/>
                                  <a:ea typeface="+mn-ea"/>
                                  <a:cs typeface="+mn-cs"/>
                                </a:rPr>
                                <m:t>𝑉</m:t>
                              </m:r>
                            </m:oMath>
                          </a14:m>
                          <a:r>
                            <a:rPr lang="en-US" sz="2800" b="0" i="0" u="none" strike="noStrike" kern="1200" baseline="0" dirty="0">
                              <a:solidFill>
                                <a:srgbClr val="5E5E5B"/>
                              </a:solidFill>
                              <a:latin typeface="+mn-lt"/>
                              <a:ea typeface="+mn-ea"/>
                              <a:cs typeface="+mn-cs"/>
                            </a:rPr>
                            <a:t>= </a:t>
                          </a:r>
                          <a14:m>
                            <m:oMath xmlns:m="http://schemas.openxmlformats.org/officeDocument/2006/math">
                              <m:f>
                                <m:fPr>
                                  <m:ctrlPr>
                                    <a:rPr lang="en-US" sz="2800" b="0" i="1" u="none" strike="noStrike" kern="1200" baseline="0" smtClean="0">
                                      <a:solidFill>
                                        <a:srgbClr val="5E5E5B"/>
                                      </a:solidFill>
                                      <a:latin typeface="Cambria Math" panose="02040503050406030204" pitchFamily="18" charset="0"/>
                                      <a:ea typeface="+mn-ea"/>
                                      <a:cs typeface="+mn-cs"/>
                                    </a:rPr>
                                  </m:ctrlPr>
                                </m:fPr>
                                <m:num>
                                  <m:r>
                                    <a:rPr lang="en-US" sz="2800" b="0" i="1" u="none" strike="noStrike" kern="1200" baseline="0" smtClean="0">
                                      <a:solidFill>
                                        <a:srgbClr val="5E5E5B"/>
                                      </a:solidFill>
                                      <a:latin typeface="Cambria Math" panose="02040503050406030204" pitchFamily="18" charset="0"/>
                                      <a:ea typeface="+mn-ea"/>
                                      <a:cs typeface="+mn-cs"/>
                                    </a:rPr>
                                    <m:t>4</m:t>
                                  </m:r>
                                </m:num>
                                <m:den>
                                  <m:r>
                                    <a:rPr lang="en-US" sz="2800" b="0" i="1" u="none" strike="noStrike" kern="1200" baseline="0" smtClean="0">
                                      <a:solidFill>
                                        <a:srgbClr val="5E5E5B"/>
                                      </a:solidFill>
                                      <a:latin typeface="Cambria Math" panose="02040503050406030204" pitchFamily="18" charset="0"/>
                                      <a:ea typeface="+mn-ea"/>
                                      <a:cs typeface="+mn-cs"/>
                                    </a:rPr>
                                    <m:t>3</m:t>
                                  </m:r>
                                </m:den>
                              </m:f>
                              <m:r>
                                <m:rPr>
                                  <m:sty m:val="p"/>
                                </m:rPr>
                                <a:rPr lang="el-GR" sz="2800" b="0" i="0" dirty="0" smtClean="0">
                                  <a:solidFill>
                                    <a:srgbClr val="5E5E5B"/>
                                  </a:solidFill>
                                  <a:latin typeface="Cambria Math" panose="02040503050406030204" pitchFamily="18" charset="0"/>
                                  <a:ea typeface="Cambria Math" panose="02040503050406030204" pitchFamily="18" charset="0"/>
                                </a:rPr>
                                <m:t>π</m:t>
                              </m:r>
                              <m:sSup>
                                <m:sSupPr>
                                  <m:ctrlPr>
                                    <a:rPr lang="en-US" sz="2800" b="0" i="1" u="none" strike="noStrike" kern="1200" baseline="0" dirty="0" smtClean="0">
                                      <a:solidFill>
                                        <a:srgbClr val="5E5E5B"/>
                                      </a:solidFill>
                                      <a:latin typeface="Cambria Math" panose="02040503050406030204" pitchFamily="18" charset="0"/>
                                      <a:ea typeface="+mn-ea"/>
                                      <a:cs typeface="+mn-cs"/>
                                    </a:rPr>
                                  </m:ctrlPr>
                                </m:sSupPr>
                                <m:e>
                                  <m:r>
                                    <a:rPr lang="en-US" sz="2800" b="0" i="1" u="none" strike="noStrike" kern="1200" baseline="0" dirty="0" smtClean="0">
                                      <a:solidFill>
                                        <a:srgbClr val="5E5E5B"/>
                                      </a:solidFill>
                                      <a:latin typeface="Cambria Math" panose="02040503050406030204" pitchFamily="18" charset="0"/>
                                      <a:ea typeface="+mn-ea"/>
                                      <a:cs typeface="+mn-cs"/>
                                    </a:rPr>
                                    <m:t>𝑟</m:t>
                                  </m:r>
                                </m:e>
                                <m:sup>
                                  <m:r>
                                    <a:rPr lang="en-US" sz="2800" b="0" i="1" u="none" strike="noStrike" kern="1200" baseline="0" dirty="0" smtClean="0">
                                      <a:solidFill>
                                        <a:srgbClr val="5E5E5B"/>
                                      </a:solidFill>
                                      <a:latin typeface="Cambria Math" panose="02040503050406030204" pitchFamily="18" charset="0"/>
                                      <a:ea typeface="+mn-ea"/>
                                      <a:cs typeface="+mn-cs"/>
                                    </a:rPr>
                                    <m:t>3</m:t>
                                  </m:r>
                                </m:sup>
                              </m:sSup>
                            </m:oMath>
                          </a14:m>
                          <a:endParaRPr lang="en-US" sz="2800" b="0" i="1" u="none" strike="noStrike" kern="1200" baseline="0" dirty="0">
                            <a:solidFill>
                              <a:srgbClr val="5E5E5B"/>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091691"/>
                      </a:ext>
                    </a:extLst>
                  </a:tr>
                  <a:tr h="2075949">
                    <a:tc>
                      <a:txBody>
                        <a:bodyPr/>
                        <a:lstStyle/>
                        <a:p>
                          <a:pPr marL="0" algn="l" defTabSz="914400" rtl="0" eaLnBrk="1" latinLnBrk="0" hangingPunct="1"/>
                          <a:r>
                            <a:rPr lang="en-US" sz="2800" b="1" i="0" u="none" strike="noStrike" kern="1200" baseline="0" dirty="0">
                              <a:solidFill>
                                <a:schemeClr val="tx1"/>
                              </a:solidFill>
                              <a:latin typeface="+mn-lt"/>
                              <a:ea typeface="+mn-ea"/>
                              <a:cs typeface="+mn-cs"/>
                            </a:rPr>
                            <a:t>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b="0" i="1" u="none" strike="noStrike" kern="1200" baseline="0" dirty="0">
                            <a:solidFill>
                              <a:srgbClr val="5E5E5B"/>
                            </a:solidFill>
                            <a:latin typeface="+mn-lt"/>
                            <a:ea typeface="+mn-ea"/>
                            <a:cs typeface="+mn-cs"/>
                          </a:endParaRPr>
                        </a:p>
                        <a:p>
                          <a:endParaRPr lang="en-US" sz="2800" b="0" i="1" u="none" strike="noStrike" kern="1200" baseline="0" dirty="0">
                            <a:solidFill>
                              <a:srgbClr val="5E5E5B"/>
                            </a:solidFill>
                            <a:latin typeface="+mn-lt"/>
                            <a:ea typeface="+mn-ea"/>
                            <a:cs typeface="+mn-cs"/>
                          </a:endParaRPr>
                        </a:p>
                        <a:p>
                          <a:endParaRPr lang="en-US" sz="2800" b="0" i="1" u="none" strike="noStrike" kern="1200" baseline="0" dirty="0">
                            <a:solidFill>
                              <a:srgbClr val="5E5E5B"/>
                            </a:solidFill>
                            <a:latin typeface="+mn-lt"/>
                            <a:ea typeface="+mn-ea"/>
                            <a:cs typeface="+mn-cs"/>
                          </a:endParaRPr>
                        </a:p>
                        <a:p>
                          <a:endParaRPr lang="en-US" sz="2800" b="0" i="1" u="none" strike="noStrike" kern="1200" baseline="0" dirty="0">
                            <a:solidFill>
                              <a:srgbClr val="5E5E5B"/>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4028910"/>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4251216295"/>
                  </p:ext>
                </p:extLst>
              </p:nvPr>
            </p:nvGraphicFramePr>
            <p:xfrm>
              <a:off x="488901" y="2222372"/>
              <a:ext cx="9221156" cy="4142747"/>
            </p:xfrm>
            <a:graphic>
              <a:graphicData uri="http://schemas.openxmlformats.org/drawingml/2006/table">
                <a:tbl>
                  <a:tblPr firstRow="1" bandRow="1">
                    <a:tableStyleId>{2D5ABB26-0587-4C30-8999-92F81FD0307C}</a:tableStyleId>
                  </a:tblPr>
                  <a:tblGrid>
                    <a:gridCol w="1671280">
                      <a:extLst>
                        <a:ext uri="{9D8B030D-6E8A-4147-A177-3AD203B41FA5}">
                          <a16:colId xmlns:a16="http://schemas.microsoft.com/office/drawing/2014/main" val="2307759900"/>
                        </a:ext>
                      </a:extLst>
                    </a:gridCol>
                    <a:gridCol w="7549876">
                      <a:extLst>
                        <a:ext uri="{9D8B030D-6E8A-4147-A177-3AD203B41FA5}">
                          <a16:colId xmlns:a16="http://schemas.microsoft.com/office/drawing/2014/main" val="2507474594"/>
                        </a:ext>
                      </a:extLst>
                    </a:gridCol>
                  </a:tblGrid>
                  <a:tr h="1121918">
                    <a:tc>
                      <a:txBody>
                        <a:bodyPr/>
                        <a:lstStyle/>
                        <a:p>
                          <a:r>
                            <a:rPr lang="en-US" sz="2800" b="1" i="0" u="none" strike="noStrike" kern="1200" baseline="0" dirty="0">
                              <a:solidFill>
                                <a:schemeClr val="tx1"/>
                              </a:solidFill>
                              <a:latin typeface="+mn-lt"/>
                              <a:ea typeface="+mn-ea"/>
                              <a:cs typeface="+mn-cs"/>
                            </a:rPr>
                            <a:t>Words </a:t>
                          </a:r>
                          <a:endParaRPr lang="en-US" sz="28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2195" t="-5435" r="-161" b="-271196"/>
                          </a:stretch>
                        </a:blipFill>
                      </a:tcPr>
                    </a:tc>
                    <a:extLst>
                      <a:ext uri="{0D108BD9-81ED-4DB2-BD59-A6C34878D82A}">
                        <a16:rowId xmlns:a16="http://schemas.microsoft.com/office/drawing/2014/main" val="2621979750"/>
                      </a:ext>
                    </a:extLst>
                  </a:tr>
                  <a:tr h="944880">
                    <a:tc>
                      <a:txBody>
                        <a:bodyPr/>
                        <a:lstStyle/>
                        <a:p>
                          <a:pPr marL="0" algn="l" defTabSz="914400" rtl="0" eaLnBrk="1" latinLnBrk="0" hangingPunct="1"/>
                          <a:r>
                            <a:rPr lang="en-US" sz="2800" b="1" i="0" u="none" strike="noStrike" kern="1200" baseline="0" dirty="0">
                              <a:solidFill>
                                <a:schemeClr val="tx1"/>
                              </a:solidFill>
                              <a:latin typeface="+mn-lt"/>
                              <a:ea typeface="+mn-ea"/>
                              <a:cs typeface="+mn-cs"/>
                            </a:rPr>
                            <a:t>Symbols </a:t>
                          </a:r>
                          <a:r>
                            <a:rPr lang="en-US" sz="2800" b="0" i="0" u="none" strike="noStrike" kern="1200" baseline="0" dirty="0">
                              <a:solidFill>
                                <a:schemeClr val="tx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2"/>
                          <a:stretch>
                            <a:fillRect l="-22195" t="-124359" r="-161" b="-219872"/>
                          </a:stretch>
                        </a:blipFill>
                      </a:tcPr>
                    </a:tc>
                    <a:extLst>
                      <a:ext uri="{0D108BD9-81ED-4DB2-BD59-A6C34878D82A}">
                        <a16:rowId xmlns:a16="http://schemas.microsoft.com/office/drawing/2014/main" val="170091691"/>
                      </a:ext>
                    </a:extLst>
                  </a:tr>
                  <a:tr h="2075949">
                    <a:tc>
                      <a:txBody>
                        <a:bodyPr/>
                        <a:lstStyle/>
                        <a:p>
                          <a:pPr marL="0" algn="l" defTabSz="914400" rtl="0" eaLnBrk="1" latinLnBrk="0" hangingPunct="1"/>
                          <a:r>
                            <a:rPr lang="en-US" sz="2800" b="1" i="0" u="none" strike="noStrike" kern="1200" baseline="0" dirty="0">
                              <a:solidFill>
                                <a:schemeClr val="tx1"/>
                              </a:solidFill>
                              <a:latin typeface="+mn-lt"/>
                              <a:ea typeface="+mn-ea"/>
                              <a:cs typeface="+mn-cs"/>
                            </a:rPr>
                            <a:t>Model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sz="2800" b="0" i="1" u="none" strike="noStrike" kern="1200" baseline="0" dirty="0">
                            <a:solidFill>
                              <a:srgbClr val="5E5E5B"/>
                            </a:solidFill>
                            <a:latin typeface="+mn-lt"/>
                            <a:ea typeface="+mn-ea"/>
                            <a:cs typeface="+mn-cs"/>
                          </a:endParaRPr>
                        </a:p>
                        <a:p>
                          <a:endParaRPr lang="en-US" sz="2800" b="0" i="1" u="none" strike="noStrike" kern="1200" baseline="0" dirty="0">
                            <a:solidFill>
                              <a:srgbClr val="5E5E5B"/>
                            </a:solidFill>
                            <a:latin typeface="+mn-lt"/>
                            <a:ea typeface="+mn-ea"/>
                            <a:cs typeface="+mn-cs"/>
                          </a:endParaRPr>
                        </a:p>
                        <a:p>
                          <a:endParaRPr lang="en-US" sz="2800" b="0" i="1" u="none" strike="noStrike" kern="1200" baseline="0" dirty="0">
                            <a:solidFill>
                              <a:srgbClr val="5E5E5B"/>
                            </a:solidFill>
                            <a:latin typeface="+mn-lt"/>
                            <a:ea typeface="+mn-ea"/>
                            <a:cs typeface="+mn-cs"/>
                          </a:endParaRPr>
                        </a:p>
                        <a:p>
                          <a:endParaRPr lang="en-US" sz="2800" b="0" i="1" u="none" strike="noStrike" kern="1200" baseline="0" dirty="0">
                            <a:solidFill>
                              <a:srgbClr val="5E5E5B"/>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4028910"/>
                      </a:ext>
                    </a:extLst>
                  </a:tr>
                </a:tbl>
              </a:graphicData>
            </a:graphic>
          </p:graphicFrame>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9077" y="4395081"/>
            <a:ext cx="1700379" cy="1700379"/>
          </a:xfrm>
          <a:prstGeom prst="rect">
            <a:avLst/>
          </a:prstGeom>
        </p:spPr>
      </p:pic>
    </p:spTree>
    <p:extLst>
      <p:ext uri="{BB962C8B-B14F-4D97-AF65-F5344CB8AC3E}">
        <p14:creationId xmlns:p14="http://schemas.microsoft.com/office/powerpoint/2010/main" val="3574077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33175A"/>
                </a:solidFill>
              </a:rPr>
            </a:br>
            <a:r>
              <a:rPr lang="en-US" sz="2800" b="0" dirty="0">
                <a:solidFill>
                  <a:schemeClr val="tx1"/>
                </a:solidFill>
              </a:rPr>
              <a:t>Approximate the Volume of a Sphere</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2" y="1655191"/>
            <a:ext cx="8399315" cy="216838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CANDY</a:t>
            </a:r>
            <a:r>
              <a:rPr lang="en-US" sz="2800" b="1" dirty="0"/>
              <a:t> A chocolate company wants to create bite-sized individually wrapped solid chocolate spheres. If the diameter of the sphere is </a:t>
            </a:r>
            <a:br>
              <a:rPr lang="en-US" sz="2800" b="1" dirty="0"/>
            </a:br>
            <a:r>
              <a:rPr lang="en-US" sz="2800" b="1" dirty="0"/>
              <a:t>1.5 inches, find the volume of chocolate used to make the spheres to the nearest hundredth. </a:t>
            </a:r>
            <a:endParaRPr lang="en-US" sz="2800" b="1" dirty="0">
              <a:solidFill>
                <a:schemeClr val="tx1"/>
              </a:solidFill>
            </a:endParaRPr>
          </a:p>
        </p:txBody>
      </p:sp>
      <p:pic>
        <p:nvPicPr>
          <p:cNvPr id="2" name="Picture 1"/>
          <p:cNvPicPr>
            <a:picLocks noChangeAspect="1"/>
          </p:cNvPicPr>
          <p:nvPr/>
        </p:nvPicPr>
        <p:blipFill>
          <a:blip r:embed="rId2"/>
          <a:stretch>
            <a:fillRect/>
          </a:stretch>
        </p:blipFill>
        <p:spPr>
          <a:xfrm>
            <a:off x="9503643" y="1696797"/>
            <a:ext cx="2593874" cy="1157482"/>
          </a:xfrm>
          <a:prstGeom prst="rect">
            <a:avLst/>
          </a:prstGeom>
        </p:spPr>
      </p:pic>
    </p:spTree>
    <p:extLst>
      <p:ext uri="{BB962C8B-B14F-4D97-AF65-F5344CB8AC3E}">
        <p14:creationId xmlns:p14="http://schemas.microsoft.com/office/powerpoint/2010/main" val="5204525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33175A"/>
                </a:solidFill>
              </a:rPr>
            </a:br>
            <a:r>
              <a:rPr lang="en-US" sz="2800" b="0" dirty="0">
                <a:solidFill>
                  <a:schemeClr val="tx1"/>
                </a:solidFill>
              </a:rPr>
              <a:t>Approximate the Volume of a Sphere</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4171412555"/>
                  </p:ext>
                </p:extLst>
              </p:nvPr>
            </p:nvGraphicFramePr>
            <p:xfrm>
              <a:off x="459872" y="1780450"/>
              <a:ext cx="6947605" cy="1908556"/>
            </p:xfrm>
            <a:graphic>
              <a:graphicData uri="http://schemas.openxmlformats.org/drawingml/2006/table">
                <a:tbl>
                  <a:tblPr firstRow="1" bandRow="1">
                    <a:tableStyleId>{5C22544A-7EE6-4342-B048-85BDC9FD1C3A}</a:tableStyleId>
                  </a:tblPr>
                  <a:tblGrid>
                    <a:gridCol w="2936469">
                      <a:extLst>
                        <a:ext uri="{9D8B030D-6E8A-4147-A177-3AD203B41FA5}">
                          <a16:colId xmlns:a16="http://schemas.microsoft.com/office/drawing/2014/main" val="1325506017"/>
                        </a:ext>
                      </a:extLst>
                    </a:gridCol>
                    <a:gridCol w="4011136">
                      <a:extLst>
                        <a:ext uri="{9D8B030D-6E8A-4147-A177-3AD203B41FA5}">
                          <a16:colId xmlns:a16="http://schemas.microsoft.com/office/drawing/2014/main" val="1340425027"/>
                        </a:ext>
                      </a:extLst>
                    </a:gridCol>
                  </a:tblGrid>
                  <a:tr h="218457">
                    <a:tc>
                      <a:txBody>
                        <a:bodyPr/>
                        <a:lstStyle/>
                        <a:p>
                          <a14:m>
                            <m:oMath xmlns:m="http://schemas.openxmlformats.org/officeDocument/2006/math">
                              <m:r>
                                <a:rPr lang="en-US" sz="2800" b="0" i="1" u="none" strike="noStrike" kern="1200" baseline="0" dirty="0" smtClean="0">
                                  <a:solidFill>
                                    <a:srgbClr val="5E5E5B"/>
                                  </a:solidFill>
                                  <a:latin typeface="Cambria Math" panose="02040503050406030204" pitchFamily="18" charset="0"/>
                                  <a:ea typeface="+mn-ea"/>
                                  <a:cs typeface="+mn-cs"/>
                                </a:rPr>
                                <m:t>𝑉</m:t>
                              </m:r>
                              <m:r>
                                <a:rPr lang="en-US" sz="2800" b="0" i="1" u="none" strike="noStrike" kern="1200" baseline="0" dirty="0" smtClean="0">
                                  <a:solidFill>
                                    <a:srgbClr val="5E5E5B"/>
                                  </a:solidFill>
                                  <a:latin typeface="Cambria Math" panose="02040503050406030204" pitchFamily="18" charset="0"/>
                                  <a:ea typeface="+mn-ea"/>
                                  <a:cs typeface="+mn-cs"/>
                                </a:rPr>
                                <m:t> </m:t>
                              </m:r>
                            </m:oMath>
                          </a14:m>
                          <a:r>
                            <a:rPr lang="en-US" sz="2800" b="0" dirty="0">
                              <a:solidFill>
                                <a:srgbClr val="5E5E5B"/>
                              </a:solidFill>
                            </a:rPr>
                            <a:t>=  </a:t>
                          </a:r>
                          <a14:m>
                            <m:oMath xmlns:m="http://schemas.openxmlformats.org/officeDocument/2006/math">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4</m:t>
                                  </m:r>
                                </m:num>
                                <m:den>
                                  <m:r>
                                    <a:rPr lang="en-US" sz="2800" b="0" i="1" smtClean="0">
                                      <a:solidFill>
                                        <a:srgbClr val="5E5E5B"/>
                                      </a:solidFill>
                                      <a:latin typeface="Cambria Math" panose="02040503050406030204" pitchFamily="18" charset="0"/>
                                    </a:rPr>
                                    <m:t>3</m:t>
                                  </m:r>
                                </m:den>
                              </m:f>
                              <m:r>
                                <m:rPr>
                                  <m:sty m:val="p"/>
                                </m:rPr>
                                <a:rPr lang="el-GR" sz="2800" b="0" i="0" dirty="0" smtClean="0">
                                  <a:solidFill>
                                    <a:srgbClr val="5E5E5B"/>
                                  </a:solidFill>
                                  <a:latin typeface="Cambria Math" panose="02040503050406030204" pitchFamily="18" charset="0"/>
                                </a:rPr>
                                <m:t>π</m:t>
                              </m:r>
                              <m:sSup>
                                <m:sSupPr>
                                  <m:ctrlPr>
                                    <a:rPr lang="en-US" sz="2800" b="0" i="1" dirty="0" smtClean="0">
                                      <a:solidFill>
                                        <a:srgbClr val="5E5E5B"/>
                                      </a:solidFill>
                                      <a:latin typeface="Cambria Math" panose="02040503050406030204" pitchFamily="18" charset="0"/>
                                    </a:rPr>
                                  </m:ctrlPr>
                                </m:sSupPr>
                                <m:e>
                                  <m:r>
                                    <a:rPr lang="en-US" sz="2800" b="0" i="1" dirty="0" smtClean="0">
                                      <a:solidFill>
                                        <a:srgbClr val="5E5E5B"/>
                                      </a:solidFill>
                                      <a:latin typeface="Cambria Math" panose="02040503050406030204" pitchFamily="18" charset="0"/>
                                    </a:rPr>
                                    <m:t>𝑟</m:t>
                                  </m:r>
                                </m:e>
                                <m:sup>
                                  <m:r>
                                    <a:rPr lang="en-US" sz="2800" b="0" i="1" dirty="0" smtClean="0">
                                      <a:solidFill>
                                        <a:srgbClr val="5E5E5B"/>
                                      </a:solidFill>
                                      <a:latin typeface="Cambria Math" panose="02040503050406030204" pitchFamily="18" charset="0"/>
                                    </a:rPr>
                                    <m:t>3</m:t>
                                  </m:r>
                                </m:sup>
                              </m:sSup>
                            </m:oMath>
                          </a14:m>
                          <a:endParaRPr lang="en-US" sz="2800" b="0" i="1" dirty="0">
                            <a:solidFill>
                              <a:srgbClr val="5E5E5B"/>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dirty="0">
                              <a:solidFill>
                                <a:srgbClr val="0070C0"/>
                              </a:solidFill>
                            </a:rPr>
                            <a:t>Volume of a sphere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397827">
                    <a:tc>
                      <a:txBody>
                        <a:bodyPr/>
                        <a:lstStyle/>
                        <a:p>
                          <a:r>
                            <a:rPr lang="en-US" sz="2800" b="0" dirty="0">
                              <a:solidFill>
                                <a:srgbClr val="5E5E5B"/>
                              </a:solidFill>
                            </a:rPr>
                            <a:t>   =  </a:t>
                          </a:r>
                          <a14:m>
                            <m:oMath xmlns:m="http://schemas.openxmlformats.org/officeDocument/2006/math">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4</m:t>
                                  </m:r>
                                </m:num>
                                <m:den>
                                  <m:r>
                                    <a:rPr lang="en-US" sz="2800" b="0" i="1" smtClean="0">
                                      <a:solidFill>
                                        <a:srgbClr val="5E5E5B"/>
                                      </a:solidFill>
                                      <a:latin typeface="Cambria Math" panose="02040503050406030204" pitchFamily="18" charset="0"/>
                                    </a:rPr>
                                    <m:t>3</m:t>
                                  </m:r>
                                </m:den>
                              </m:f>
                              <m:r>
                                <m:rPr>
                                  <m:sty m:val="p"/>
                                </m:rPr>
                                <a:rPr lang="el-GR" sz="2800" b="0" i="0" dirty="0" smtClean="0">
                                  <a:solidFill>
                                    <a:srgbClr val="5E5E5B"/>
                                  </a:solidFill>
                                  <a:latin typeface="Cambria Math" panose="02040503050406030204" pitchFamily="18" charset="0"/>
                                </a:rPr>
                                <m:t>π</m:t>
                              </m:r>
                              <m:sSup>
                                <m:sSupPr>
                                  <m:ctrlPr>
                                    <a:rPr lang="en-US" sz="2800" b="0" i="1" dirty="0" smtClean="0">
                                      <a:solidFill>
                                        <a:srgbClr val="5E5E5B"/>
                                      </a:solidFill>
                                      <a:latin typeface="Cambria Math" panose="02040503050406030204" pitchFamily="18" charset="0"/>
                                    </a:rPr>
                                  </m:ctrlPr>
                                </m:sSupPr>
                                <m:e>
                                  <m:r>
                                    <a:rPr lang="en-US" sz="2800" b="0" i="1" dirty="0" smtClean="0">
                                      <a:solidFill>
                                        <a:srgbClr val="5E5E5B"/>
                                      </a:solidFill>
                                      <a:latin typeface="Cambria Math" panose="02040503050406030204" pitchFamily="18" charset="0"/>
                                    </a:rPr>
                                    <m:t>(</m:t>
                                  </m:r>
                                  <m:r>
                                    <a:rPr lang="en-US" sz="2800" b="0" i="1" dirty="0" smtClean="0">
                                      <a:solidFill>
                                        <a:schemeClr val="tx2"/>
                                      </a:solidFill>
                                      <a:latin typeface="Cambria Math" panose="02040503050406030204" pitchFamily="18" charset="0"/>
                                    </a:rPr>
                                    <m:t>0.75)</m:t>
                                  </m:r>
                                </m:e>
                                <m:sup>
                                  <m:r>
                                    <a:rPr lang="en-US" sz="2800" b="0" i="1" dirty="0" smtClean="0">
                                      <a:solidFill>
                                        <a:srgbClr val="5E5E5B"/>
                                      </a:solidFill>
                                      <a:latin typeface="Cambria Math" panose="02040503050406030204" pitchFamily="18" charset="0"/>
                                    </a:rPr>
                                    <m:t>3</m:t>
                                  </m:r>
                                </m:sup>
                              </m:sSup>
                            </m:oMath>
                          </a14:m>
                          <a:endParaRPr lang="en-US" sz="2800" b="0" i="1" dirty="0">
                            <a:solidFill>
                              <a:srgbClr val="5E5E5B"/>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i="0" dirty="0">
                              <a:solidFill>
                                <a:srgbClr val="0070C0"/>
                              </a:solidFill>
                            </a:rPr>
                            <a:t>Substitute.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218457">
                    <a:tc>
                      <a:txBody>
                        <a:bodyPr/>
                        <a:lstStyle/>
                        <a:p>
                          <a:r>
                            <a:rPr lang="en-US" sz="2800" b="0" dirty="0">
                              <a:solidFill>
                                <a:srgbClr val="5E5E5B"/>
                              </a:solidFill>
                            </a:rPr>
                            <a:t>   </a:t>
                          </a:r>
                          <a:r>
                            <a:rPr lang="en-US" sz="2800" b="0" i="1" dirty="0">
                              <a:solidFill>
                                <a:srgbClr val="5E5E5B"/>
                              </a:solidFill>
                              <a:latin typeface="+mn-lt"/>
                              <a:ea typeface="Cambria Math" panose="02040503050406030204" pitchFamily="18" charset="0"/>
                            </a:rPr>
                            <a:t>≈</a:t>
                          </a:r>
                          <a:r>
                            <a:rPr lang="en-US" sz="2800" b="0" dirty="0">
                              <a:solidFill>
                                <a:srgbClr val="5E5E5B"/>
                              </a:solidFill>
                            </a:rPr>
                            <a:t> </a:t>
                          </a:r>
                          <a:r>
                            <a:rPr lang="en-US" sz="2800" b="0" dirty="0">
                              <a:solidFill>
                                <a:schemeClr val="tx2"/>
                              </a:solidFill>
                            </a:rPr>
                            <a:t>1.77</a:t>
                          </a:r>
                          <a:endParaRPr lang="en-US" sz="2800" b="0" i="1" dirty="0">
                            <a:solidFill>
                              <a:schemeClr val="tx2"/>
                            </a:solidFill>
                            <a:latin typeface="+mn-lt"/>
                            <a:ea typeface="Cambria Math" panose="020405030504060302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pt-BR" sz="2800" b="0" i="0" kern="1200" dirty="0">
                              <a:solidFill>
                                <a:srgbClr val="0070C0"/>
                              </a:solidFill>
                              <a:latin typeface="+mn-lt"/>
                              <a:ea typeface="+mn-ea"/>
                              <a:cs typeface="+mn-cs"/>
                            </a:rPr>
                            <a:t>Simplify.</a:t>
                          </a:r>
                          <a:endParaRPr lang="en-US" sz="2800" b="0" i="0" kern="1200" dirty="0">
                            <a:solidFill>
                              <a:srgbClr val="0070C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070015"/>
                      </a:ext>
                    </a:extLst>
                  </a:tr>
                </a:tbl>
              </a:graphicData>
            </a:graphic>
          </p:graphicFrame>
        </mc:Choice>
        <mc:Fallback xmlns="">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4171412555"/>
                  </p:ext>
                </p:extLst>
              </p:nvPr>
            </p:nvGraphicFramePr>
            <p:xfrm>
              <a:off x="459872" y="1780450"/>
              <a:ext cx="6947605" cy="1908556"/>
            </p:xfrm>
            <a:graphic>
              <a:graphicData uri="http://schemas.openxmlformats.org/drawingml/2006/table">
                <a:tbl>
                  <a:tblPr firstRow="1" bandRow="1">
                    <a:tableStyleId>{5C22544A-7EE6-4342-B048-85BDC9FD1C3A}</a:tableStyleId>
                  </a:tblPr>
                  <a:tblGrid>
                    <a:gridCol w="2936469">
                      <a:extLst>
                        <a:ext uri="{9D8B030D-6E8A-4147-A177-3AD203B41FA5}">
                          <a16:colId xmlns:a16="http://schemas.microsoft.com/office/drawing/2014/main" val="1325506017"/>
                        </a:ext>
                      </a:extLst>
                    </a:gridCol>
                    <a:gridCol w="4011136">
                      <a:extLst>
                        <a:ext uri="{9D8B030D-6E8A-4147-A177-3AD203B41FA5}">
                          <a16:colId xmlns:a16="http://schemas.microsoft.com/office/drawing/2014/main" val="1340425027"/>
                        </a:ext>
                      </a:extLst>
                    </a:gridCol>
                  </a:tblGrid>
                  <a:tr h="695198">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t="-8772" r="-136722" b="-199123"/>
                          </a:stretch>
                        </a:blipFill>
                      </a:tcPr>
                    </a:tc>
                    <a:tc>
                      <a:txBody>
                        <a:bodyPr/>
                        <a:lstStyle/>
                        <a:p>
                          <a:r>
                            <a:rPr lang="en-US" sz="2800" b="0" dirty="0">
                              <a:solidFill>
                                <a:srgbClr val="0070C0"/>
                              </a:solidFill>
                            </a:rPr>
                            <a:t>Volume of a sphere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695198">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107826" r="-136722" b="-97391"/>
                          </a:stretch>
                        </a:blipFill>
                      </a:tcPr>
                    </a:tc>
                    <a:tc>
                      <a:txBody>
                        <a:bodyPr/>
                        <a:lstStyle/>
                        <a:p>
                          <a:r>
                            <a:rPr lang="en-US" sz="2800" b="0" i="0" dirty="0">
                              <a:solidFill>
                                <a:srgbClr val="0070C0"/>
                              </a:solidFill>
                            </a:rPr>
                            <a:t>Substitute.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518160">
                    <a:tc>
                      <a:txBody>
                        <a:bodyPr/>
                        <a:lstStyle/>
                        <a:p>
                          <a:r>
                            <a:rPr lang="en-US" sz="2800" b="0" dirty="0">
                              <a:solidFill>
                                <a:srgbClr val="5E5E5B"/>
                              </a:solidFill>
                            </a:rPr>
                            <a:t>   </a:t>
                          </a:r>
                          <a:r>
                            <a:rPr lang="en-US" sz="2800" b="0" i="1" dirty="0">
                              <a:solidFill>
                                <a:srgbClr val="5E5E5B"/>
                              </a:solidFill>
                              <a:latin typeface="+mn-lt"/>
                              <a:ea typeface="Cambria Math" panose="02040503050406030204" pitchFamily="18" charset="0"/>
                            </a:rPr>
                            <a:t>≈</a:t>
                          </a:r>
                          <a:r>
                            <a:rPr lang="en-US" sz="2800" b="0" dirty="0">
                              <a:solidFill>
                                <a:srgbClr val="5E5E5B"/>
                              </a:solidFill>
                            </a:rPr>
                            <a:t> </a:t>
                          </a:r>
                          <a:r>
                            <a:rPr lang="en-US" sz="2800" b="0" dirty="0">
                              <a:solidFill>
                                <a:schemeClr val="tx2"/>
                              </a:solidFill>
                            </a:rPr>
                            <a:t>1.77</a:t>
                          </a:r>
                          <a:endParaRPr lang="en-US" sz="2800" b="0" i="1" dirty="0">
                            <a:solidFill>
                              <a:schemeClr val="tx2"/>
                            </a:solidFill>
                            <a:latin typeface="+mn-lt"/>
                            <a:ea typeface="Cambria Math" panose="02040503050406030204" pitchFamily="18"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pt-BR" sz="2800" b="0" i="0" kern="1200" dirty="0">
                              <a:solidFill>
                                <a:srgbClr val="0070C0"/>
                              </a:solidFill>
                              <a:latin typeface="+mn-lt"/>
                              <a:ea typeface="+mn-ea"/>
                              <a:cs typeface="+mn-cs"/>
                            </a:rPr>
                            <a:t>Simplify.</a:t>
                          </a:r>
                          <a:endParaRPr lang="en-US" sz="2800" b="0" i="0" kern="1200" dirty="0">
                            <a:solidFill>
                              <a:srgbClr val="0070C0"/>
                            </a:solidFill>
                            <a:latin typeface="+mn-lt"/>
                            <a:ea typeface="+mn-ea"/>
                            <a:cs typeface="+mn-cs"/>
                          </a:endParaRP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474070015"/>
                      </a:ext>
                    </a:extLst>
                  </a:tr>
                </a:tbl>
              </a:graphicData>
            </a:graphic>
          </p:graphicFrame>
        </mc:Fallback>
      </mc:AlternateContent>
      <p:sp>
        <p:nvSpPr>
          <p:cNvPr id="6" name="Content Placeholder 2">
            <a:extLst>
              <a:ext uri="{FF2B5EF4-FFF2-40B4-BE49-F238E27FC236}">
                <a16:creationId xmlns:a16="http://schemas.microsoft.com/office/drawing/2014/main" id="{49C1DBD9-32BF-E948-A5DF-6D4B93F33359}"/>
              </a:ext>
            </a:extLst>
          </p:cNvPr>
          <p:cNvSpPr txBox="1">
            <a:spLocks/>
          </p:cNvSpPr>
          <p:nvPr/>
        </p:nvSpPr>
        <p:spPr>
          <a:xfrm>
            <a:off x="459872" y="4138833"/>
            <a:ext cx="9337271" cy="500181"/>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dirty="0">
                <a:solidFill>
                  <a:srgbClr val="5E5E5B"/>
                </a:solidFill>
              </a:rPr>
              <a:t>The volume of chocolate used is </a:t>
            </a:r>
            <a:r>
              <a:rPr lang="en-US" sz="2800" dirty="0"/>
              <a:t>about 1.77 </a:t>
            </a:r>
            <a:r>
              <a:rPr lang="en-US" sz="2800" dirty="0">
                <a:solidFill>
                  <a:srgbClr val="5E5E5B"/>
                </a:solidFill>
              </a:rPr>
              <a:t>cubic inches.</a:t>
            </a:r>
          </a:p>
        </p:txBody>
      </p:sp>
    </p:spTree>
    <p:extLst>
      <p:ext uri="{BB962C8B-B14F-4D97-AF65-F5344CB8AC3E}">
        <p14:creationId xmlns:p14="http://schemas.microsoft.com/office/powerpoint/2010/main" val="33839491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dirty="0">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0" y="1332862"/>
            <a:ext cx="9610626" cy="4879402"/>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latin typeface="Proxima Nova" panose="02000506030000020004" pitchFamily="50" charset="0"/>
              </a:rPr>
              <a:t>4.</a:t>
            </a:r>
            <a:r>
              <a:rPr lang="en-US" sz="2800" dirty="0">
                <a:solidFill>
                  <a:schemeClr val="tx1"/>
                </a:solidFill>
                <a:latin typeface="Proxima Nova" panose="02000506030000020004" pitchFamily="50" charset="0"/>
              </a:rPr>
              <a:t> </a:t>
            </a:r>
            <a:endParaRPr lang="en-US" sz="2800" dirty="0">
              <a:solidFill>
                <a:srgbClr val="333333"/>
              </a:solidFill>
              <a:latin typeface="Proxima Nova" panose="02000506030000020004" pitchFamily="50" charset="0"/>
            </a:endParaRPr>
          </a:p>
          <a:p>
            <a:endParaRPr lang="en-US" sz="2800" dirty="0">
              <a:solidFill>
                <a:srgbClr val="333333"/>
              </a:solidFill>
              <a:latin typeface="Proxima Nova" panose="02000506030000020004" pitchFamily="50" charset="0"/>
            </a:endParaRPr>
          </a:p>
          <a:p>
            <a:endParaRPr lang="en-US" sz="2800" dirty="0">
              <a:solidFill>
                <a:srgbClr val="333333"/>
              </a:solidFill>
              <a:latin typeface="Proxima Nova" panose="02000506030000020004" pitchFamily="50" charset="0"/>
            </a:endParaRPr>
          </a:p>
          <a:p>
            <a:endParaRPr lang="en-US" sz="2800" dirty="0">
              <a:solidFill>
                <a:srgbClr val="333333"/>
              </a:solidFill>
              <a:latin typeface="Proxima Nova" panose="02000506030000020004" pitchFamily="50" charset="0"/>
            </a:endParaRPr>
          </a:p>
          <a:p>
            <a:r>
              <a:rPr lang="en-US" sz="2800" b="1" dirty="0">
                <a:solidFill>
                  <a:schemeClr val="tx1"/>
                </a:solidFill>
                <a:latin typeface="Proxima Nova" panose="02000506030000020004" pitchFamily="50" charset="0"/>
              </a:rPr>
              <a:t>5. </a:t>
            </a:r>
            <a:r>
              <a:rPr lang="en-IN" sz="2800" b="1" dirty="0">
                <a:solidFill>
                  <a:schemeClr val="tx1"/>
                </a:solidFill>
              </a:rPr>
              <a:t>GARDENING</a:t>
            </a:r>
            <a:r>
              <a:rPr lang="en-IN" sz="2800" b="1" dirty="0"/>
              <a:t> </a:t>
            </a:r>
            <a:r>
              <a:rPr lang="en-IN" sz="2800" dirty="0"/>
              <a:t>Julian planted his garden in 4 rectangular raised planting beds, 6 feet long by 3 feet wide by 1 foot high. If soil is sold in cubic yards, how many should he order to fill all of the beds? Round to the next cubic yard. </a:t>
            </a:r>
            <a:endParaRPr lang="en-US" sz="2800" dirty="0">
              <a:solidFill>
                <a:srgbClr val="333333"/>
              </a:solidFill>
              <a:latin typeface="Proxima Nova" panose="02000506030000020004" pitchFamily="50" charset="0"/>
            </a:endParaRPr>
          </a:p>
        </p:txBody>
      </p:sp>
      <p:pic>
        <p:nvPicPr>
          <p:cNvPr id="3" name="Picture 2">
            <a:extLst>
              <a:ext uri="{FF2B5EF4-FFF2-40B4-BE49-F238E27FC236}">
                <a16:creationId xmlns:a16="http://schemas.microsoft.com/office/drawing/2014/main" id="{825D092F-9A72-4930-B4FB-F7D47896E4F5}"/>
              </a:ext>
            </a:extLst>
          </p:cNvPr>
          <p:cNvPicPr>
            <a:picLocks noChangeAspect="1"/>
          </p:cNvPicPr>
          <p:nvPr/>
        </p:nvPicPr>
        <p:blipFill rotWithShape="1">
          <a:blip r:embed="rId3"/>
          <a:srcRect l="14473" t="4591"/>
          <a:stretch/>
        </p:blipFill>
        <p:spPr>
          <a:xfrm>
            <a:off x="1523595" y="1430407"/>
            <a:ext cx="1716030" cy="2022783"/>
          </a:xfrm>
          <a:prstGeom prst="rect">
            <a:avLst/>
          </a:prstGeom>
        </p:spPr>
      </p:pic>
    </p:spTree>
    <p:extLst>
      <p:ext uri="{BB962C8B-B14F-4D97-AF65-F5344CB8AC3E}">
        <p14:creationId xmlns:p14="http://schemas.microsoft.com/office/powerpoint/2010/main" val="769347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5</a:t>
            </a:r>
            <a:br>
              <a:rPr lang="en-US" sz="2800" dirty="0">
                <a:solidFill>
                  <a:srgbClr val="33175A"/>
                </a:solidFill>
              </a:rPr>
            </a:br>
            <a:r>
              <a:rPr lang="en-US" sz="2800" b="0" dirty="0">
                <a:solidFill>
                  <a:schemeClr val="tx1"/>
                </a:solidFill>
              </a:rPr>
              <a:t>Approximate the Volume of a Sphere</a:t>
            </a:r>
          </a:p>
        </p:txBody>
      </p:sp>
      <p:sp>
        <p:nvSpPr>
          <p:cNvPr id="16" name="Content Placeholder 2">
            <a:extLst>
              <a:ext uri="{FF2B5EF4-FFF2-40B4-BE49-F238E27FC236}">
                <a16:creationId xmlns:a16="http://schemas.microsoft.com/office/drawing/2014/main" id="{6684FE74-CD2E-4C44-B64A-F1E5DEE53F02}"/>
              </a:ext>
            </a:extLst>
          </p:cNvPr>
          <p:cNvSpPr txBox="1">
            <a:spLocks/>
          </p:cNvSpPr>
          <p:nvPr/>
        </p:nvSpPr>
        <p:spPr>
          <a:xfrm>
            <a:off x="459873" y="1707845"/>
            <a:ext cx="9177614" cy="3430212"/>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dirty="0">
                <a:solidFill>
                  <a:srgbClr val="00A6B9"/>
                </a:solidFill>
                <a:latin typeface="+mj-lt"/>
              </a:rPr>
              <a:t>Think About It!</a:t>
            </a:r>
          </a:p>
          <a:p>
            <a:pPr>
              <a:spcBef>
                <a:spcPts val="600"/>
              </a:spcBef>
            </a:pPr>
            <a:r>
              <a:rPr lang="en-US" sz="2800" dirty="0"/>
              <a:t>The chocolate company needs to start sending bags of these new chocolates to stores. The company plans to have 30 chocolates in each bag and 200 bags in each shipping box. If the boxes being used are shaped like cubes, what will be the minimum side length needed for the boxes to meet the company’s requirements? </a:t>
            </a:r>
            <a:endParaRPr lang="en-US" sz="2800" dirty="0">
              <a:solidFill>
                <a:srgbClr val="5E5E5B"/>
              </a:solidFill>
              <a:latin typeface="+mj-lt"/>
            </a:endParaRPr>
          </a:p>
        </p:txBody>
      </p:sp>
    </p:spTree>
    <p:extLst>
      <p:ext uri="{BB962C8B-B14F-4D97-AF65-F5344CB8AC3E}">
        <p14:creationId xmlns:p14="http://schemas.microsoft.com/office/powerpoint/2010/main" val="37353524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6</a:t>
            </a:r>
            <a:br>
              <a:rPr lang="en-US" sz="2800" dirty="0">
                <a:solidFill>
                  <a:srgbClr val="33175A"/>
                </a:solidFill>
              </a:rPr>
            </a:br>
            <a:r>
              <a:rPr lang="en-US" sz="2800" b="0" dirty="0">
                <a:solidFill>
                  <a:schemeClr val="tx1"/>
                </a:solidFill>
              </a:rPr>
              <a:t>Volume of a Sphere</a:t>
            </a:r>
          </a:p>
        </p:txBody>
      </p:sp>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55191"/>
                <a:ext cx="6947606" cy="321519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Examine the sphere. </a:t>
                </a:r>
                <a:br>
                  <a:rPr lang="en-US" sz="2800" b="1" dirty="0">
                    <a:solidFill>
                      <a:schemeClr val="tx1"/>
                    </a:solidFill>
                  </a:rPr>
                </a:br>
                <a:endParaRPr lang="en-US" sz="2800" dirty="0">
                  <a:solidFill>
                    <a:schemeClr val="tx1"/>
                  </a:solidFill>
                </a:endParaRPr>
              </a:p>
              <a:p>
                <a:pPr marL="1203325" indent="-1203325"/>
                <a:r>
                  <a:rPr lang="en-US" sz="2800" b="1" dirty="0">
                    <a:solidFill>
                      <a:schemeClr val="tx1"/>
                    </a:solidFill>
                  </a:rPr>
                  <a:t>Part A  Find the volume of the sphere in terms of </a:t>
                </a:r>
                <a:r>
                  <a:rPr lang="en-US" sz="2800" b="1" i="1" dirty="0">
                    <a:solidFill>
                      <a:schemeClr val="tx1"/>
                    </a:solidFill>
                  </a:rPr>
                  <a:t>x </a:t>
                </a:r>
                <a:r>
                  <a:rPr lang="en-US" sz="2800" b="1" dirty="0">
                    <a:solidFill>
                      <a:schemeClr val="tx1"/>
                    </a:solidFill>
                  </a:rPr>
                  <a:t>and </a:t>
                </a:r>
                <a14:m>
                  <m:oMath xmlns:m="http://schemas.openxmlformats.org/officeDocument/2006/math">
                    <m:r>
                      <a:rPr lang="el-GR" sz="2800" b="1" i="0" u="none" strike="noStrike" kern="1200" baseline="0" smtClean="0">
                        <a:solidFill>
                          <a:schemeClr val="tx1"/>
                        </a:solidFill>
                        <a:latin typeface="Cambria Math" panose="02040503050406030204" pitchFamily="18" charset="0"/>
                        <a:ea typeface="+mn-ea"/>
                        <a:cs typeface="+mn-cs"/>
                      </a:rPr>
                      <m:t>𝛑</m:t>
                    </m:r>
                  </m:oMath>
                </a14:m>
                <a:r>
                  <a:rPr lang="en-US" sz="2800" b="1" dirty="0">
                    <a:solidFill>
                      <a:schemeClr val="tx1"/>
                    </a:solidFill>
                  </a:rPr>
                  <a:t>. </a:t>
                </a:r>
              </a:p>
              <a:p>
                <a:pPr marL="1260475" indent="-1260475"/>
                <a:r>
                  <a:rPr lang="en-US" sz="2800" b="1" dirty="0">
                    <a:solidFill>
                      <a:schemeClr val="tx1"/>
                    </a:solidFill>
                  </a:rPr>
                  <a:t>Part B  Find the volume of the sphere if </a:t>
                </a:r>
                <a:r>
                  <a:rPr lang="en-US" sz="2800" b="1" i="1" dirty="0">
                    <a:solidFill>
                      <a:schemeClr val="tx1"/>
                    </a:solidFill>
                  </a:rPr>
                  <a:t>x</a:t>
                </a:r>
                <a:r>
                  <a:rPr lang="en-US" sz="2800" b="1" dirty="0">
                    <a:solidFill>
                      <a:schemeClr val="tx1"/>
                    </a:solidFill>
                  </a:rPr>
                  <a:t> = 2.2.</a:t>
                </a:r>
                <a:endParaRPr lang="en-US" sz="2800" dirty="0">
                  <a:solidFill>
                    <a:schemeClr val="tx1"/>
                  </a:solidFill>
                </a:endParaRPr>
              </a:p>
            </p:txBody>
          </p:sp>
        </mc:Choice>
        <mc:Fallback xmlns="">
          <p:sp>
            <p:nvSpPr>
              <p:cNvPr id="17" name="Content Placeholder 2">
                <a:extLst>
                  <a:ext uri="{FF2B5EF4-FFF2-40B4-BE49-F238E27FC236}">
                    <a16:creationId xmlns:a16="http://schemas.microsoft.com/office/drawing/2014/main" id="{49C1DBD9-32BF-E948-A5DF-6D4B93F33359}"/>
                  </a:ext>
                </a:extLst>
              </p:cNvPr>
              <p:cNvSpPr txBox="1">
                <a:spLocks noRot="1" noChangeAspect="1" noMove="1" noResize="1" noEditPoints="1" noAdjustHandles="1" noChangeArrowheads="1" noChangeShapeType="1" noTextEdit="1"/>
              </p:cNvSpPr>
              <p:nvPr/>
            </p:nvSpPr>
            <p:spPr>
              <a:xfrm>
                <a:off x="459873" y="1655191"/>
                <a:ext cx="6947606" cy="3215192"/>
              </a:xfrm>
              <a:prstGeom prst="rect">
                <a:avLst/>
              </a:prstGeom>
              <a:blipFill>
                <a:blip r:embed="rId2"/>
                <a:stretch>
                  <a:fillRect l="-1754" t="-2087" r="-2281"/>
                </a:stretch>
              </a:blipFill>
            </p:spPr>
            <p:txBody>
              <a:bodyPr/>
              <a:lstStyle/>
              <a:p>
                <a:r>
                  <a:rPr lang="en-US">
                    <a:noFill/>
                  </a:rPr>
                  <a:t> </a:t>
                </a:r>
              </a:p>
            </p:txBody>
          </p:sp>
        </mc:Fallback>
      </mc:AlternateContent>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08571" y="2014757"/>
            <a:ext cx="2523411" cy="2523411"/>
          </a:xfrm>
          <a:prstGeom prst="rect">
            <a:avLst/>
          </a:prstGeom>
        </p:spPr>
      </p:pic>
    </p:spTree>
    <p:extLst>
      <p:ext uri="{BB962C8B-B14F-4D97-AF65-F5344CB8AC3E}">
        <p14:creationId xmlns:p14="http://schemas.microsoft.com/office/powerpoint/2010/main" val="22645102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6</a:t>
            </a:r>
            <a:br>
              <a:rPr lang="en-US" sz="2800" dirty="0">
                <a:solidFill>
                  <a:srgbClr val="33175A"/>
                </a:solidFill>
              </a:rPr>
            </a:br>
            <a:r>
              <a:rPr lang="en-US" sz="2800" b="0" dirty="0">
                <a:solidFill>
                  <a:schemeClr val="tx1"/>
                </a:solidFill>
              </a:rPr>
              <a:t>Volume of a Sphere</a:t>
            </a:r>
          </a:p>
        </p:txBody>
      </p:sp>
      <mc:AlternateContent xmlns:mc="http://schemas.openxmlformats.org/markup-compatibility/2006" xmlns:a14="http://schemas.microsoft.com/office/drawing/2010/main">
        <mc:Choice Requires="a14">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55192"/>
                <a:ext cx="7697156" cy="97765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203325" indent="-1203325"/>
                <a:r>
                  <a:rPr lang="en-US" sz="2800" b="1" dirty="0">
                    <a:solidFill>
                      <a:schemeClr val="tx1"/>
                    </a:solidFill>
                  </a:rPr>
                  <a:t>Part A  Find the volume of the sphere in terms of </a:t>
                </a:r>
                <a:r>
                  <a:rPr lang="en-US" sz="2800" b="1" i="1" dirty="0">
                    <a:solidFill>
                      <a:schemeClr val="tx1"/>
                    </a:solidFill>
                  </a:rPr>
                  <a:t>x </a:t>
                </a:r>
                <a:r>
                  <a:rPr lang="en-US" sz="2800" b="1" dirty="0">
                    <a:solidFill>
                      <a:schemeClr val="tx1"/>
                    </a:solidFill>
                  </a:rPr>
                  <a:t>and </a:t>
                </a:r>
                <a14:m>
                  <m:oMath xmlns:m="http://schemas.openxmlformats.org/officeDocument/2006/math">
                    <m:r>
                      <a:rPr lang="el-GR" sz="2800" b="1" i="0" u="none" strike="noStrike" kern="1200" baseline="0" smtClean="0">
                        <a:solidFill>
                          <a:schemeClr val="tx1"/>
                        </a:solidFill>
                        <a:latin typeface="Cambria Math" panose="02040503050406030204" pitchFamily="18" charset="0"/>
                        <a:ea typeface="+mn-ea"/>
                        <a:cs typeface="+mn-cs"/>
                      </a:rPr>
                      <m:t>𝛑</m:t>
                    </m:r>
                  </m:oMath>
                </a14:m>
                <a:r>
                  <a:rPr lang="en-US" sz="2800" b="1" dirty="0">
                    <a:solidFill>
                      <a:schemeClr val="tx1"/>
                    </a:solidFill>
                  </a:rPr>
                  <a:t>. </a:t>
                </a:r>
                <a:endParaRPr lang="en-US" sz="2800" dirty="0">
                  <a:solidFill>
                    <a:schemeClr val="tx1"/>
                  </a:solidFill>
                </a:endParaRPr>
              </a:p>
            </p:txBody>
          </p:sp>
        </mc:Choice>
        <mc:Fallback xmlns="">
          <p:sp>
            <p:nvSpPr>
              <p:cNvPr id="17" name="Content Placeholder 2">
                <a:extLst>
                  <a:ext uri="{FF2B5EF4-FFF2-40B4-BE49-F238E27FC236}">
                    <a16:creationId xmlns:a16="http://schemas.microsoft.com/office/drawing/2014/main" id="{49C1DBD9-32BF-E948-A5DF-6D4B93F33359}"/>
                  </a:ext>
                </a:extLst>
              </p:cNvPr>
              <p:cNvSpPr txBox="1">
                <a:spLocks noRot="1" noChangeAspect="1" noMove="1" noResize="1" noEditPoints="1" noAdjustHandles="1" noChangeArrowheads="1" noChangeShapeType="1" noTextEdit="1"/>
              </p:cNvSpPr>
              <p:nvPr/>
            </p:nvSpPr>
            <p:spPr>
              <a:xfrm>
                <a:off x="459873" y="1655192"/>
                <a:ext cx="7697156" cy="977650"/>
              </a:xfrm>
              <a:prstGeom prst="rect">
                <a:avLst/>
              </a:prstGeom>
              <a:blipFill>
                <a:blip r:embed="rId2"/>
                <a:stretch>
                  <a:fillRect l="-1584" t="-6875" b="-1437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1389176082"/>
                  </p:ext>
                </p:extLst>
              </p:nvPr>
            </p:nvGraphicFramePr>
            <p:xfrm>
              <a:off x="459872" y="2963743"/>
              <a:ext cx="8248699" cy="1390396"/>
            </p:xfrm>
            <a:graphic>
              <a:graphicData uri="http://schemas.openxmlformats.org/drawingml/2006/table">
                <a:tbl>
                  <a:tblPr firstRow="1" bandRow="1">
                    <a:tableStyleId>{5C22544A-7EE6-4342-B048-85BDC9FD1C3A}</a:tableStyleId>
                  </a:tblPr>
                  <a:tblGrid>
                    <a:gridCol w="3282875">
                      <a:extLst>
                        <a:ext uri="{9D8B030D-6E8A-4147-A177-3AD203B41FA5}">
                          <a16:colId xmlns:a16="http://schemas.microsoft.com/office/drawing/2014/main" val="1325506017"/>
                        </a:ext>
                      </a:extLst>
                    </a:gridCol>
                    <a:gridCol w="4965824">
                      <a:extLst>
                        <a:ext uri="{9D8B030D-6E8A-4147-A177-3AD203B41FA5}">
                          <a16:colId xmlns:a16="http://schemas.microsoft.com/office/drawing/2014/main" val="1340425027"/>
                        </a:ext>
                      </a:extLst>
                    </a:gridCol>
                  </a:tblGrid>
                  <a:tr h="218457">
                    <a:tc>
                      <a:txBody>
                        <a:bodyPr/>
                        <a:lstStyle/>
                        <a:p>
                          <a:r>
                            <a:rPr lang="en-US" sz="2800" b="0" i="1" dirty="0">
                              <a:solidFill>
                                <a:srgbClr val="5E5E5B"/>
                              </a:solidFill>
                            </a:rPr>
                            <a:t>V </a:t>
                          </a:r>
                          <a:r>
                            <a:rPr lang="en-US" sz="2800" b="0" dirty="0">
                              <a:solidFill>
                                <a:srgbClr val="5E5E5B"/>
                              </a:solidFill>
                            </a:rPr>
                            <a:t>= </a:t>
                          </a:r>
                          <a14:m>
                            <m:oMath xmlns:m="http://schemas.openxmlformats.org/officeDocument/2006/math">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4</m:t>
                                  </m:r>
                                </m:num>
                                <m:den>
                                  <m:r>
                                    <a:rPr lang="en-US" sz="2800" b="0" i="1" smtClean="0">
                                      <a:solidFill>
                                        <a:srgbClr val="5E5E5B"/>
                                      </a:solidFill>
                                      <a:latin typeface="Cambria Math" panose="02040503050406030204" pitchFamily="18" charset="0"/>
                                    </a:rPr>
                                    <m:t>3</m:t>
                                  </m:r>
                                </m:den>
                              </m:f>
                              <m:r>
                                <m:rPr>
                                  <m:sty m:val="p"/>
                                </m:rPr>
                                <a:rPr lang="el-GR" sz="2800" b="0" i="0" dirty="0" smtClean="0">
                                  <a:solidFill>
                                    <a:srgbClr val="5E5E5B"/>
                                  </a:solidFill>
                                  <a:latin typeface="Cambria Math" panose="02040503050406030204" pitchFamily="18" charset="0"/>
                                </a:rPr>
                                <m:t>π</m:t>
                              </m:r>
                              <m:sSup>
                                <m:sSupPr>
                                  <m:ctrlPr>
                                    <a:rPr lang="en-US" sz="2800" b="0" i="1" dirty="0" smtClean="0">
                                      <a:solidFill>
                                        <a:srgbClr val="5E5E5B"/>
                                      </a:solidFill>
                                      <a:latin typeface="Cambria Math" panose="02040503050406030204" pitchFamily="18" charset="0"/>
                                    </a:rPr>
                                  </m:ctrlPr>
                                </m:sSupPr>
                                <m:e>
                                  <m:r>
                                    <a:rPr lang="en-US" sz="2800" b="0" i="1" dirty="0" smtClean="0">
                                      <a:solidFill>
                                        <a:srgbClr val="5E5E5B"/>
                                      </a:solidFill>
                                      <a:latin typeface="Cambria Math" panose="02040503050406030204" pitchFamily="18" charset="0"/>
                                    </a:rPr>
                                    <m:t>𝑟</m:t>
                                  </m:r>
                                </m:e>
                                <m:sup>
                                  <m:r>
                                    <a:rPr lang="en-US" sz="2800" b="0" i="1" dirty="0" smtClean="0">
                                      <a:solidFill>
                                        <a:srgbClr val="5E5E5B"/>
                                      </a:solidFill>
                                      <a:latin typeface="Cambria Math" panose="02040503050406030204" pitchFamily="18" charset="0"/>
                                    </a:rPr>
                                    <m:t>3</m:t>
                                  </m:r>
                                </m:sup>
                              </m:sSup>
                            </m:oMath>
                          </a14:m>
                          <a:endParaRPr lang="en-US" sz="2800" b="0" i="1" dirty="0">
                            <a:solidFill>
                              <a:srgbClr val="5E5E5B"/>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r>
                            <a:rPr lang="en-US" sz="2800" b="0" dirty="0">
                              <a:solidFill>
                                <a:srgbClr val="0070C0"/>
                              </a:solidFill>
                            </a:rPr>
                            <a:t>Volume of a sphere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397827">
                    <a:tc>
                      <a:txBody>
                        <a:bodyPr/>
                        <a:lstStyle/>
                        <a:p>
                          <a:r>
                            <a:rPr lang="en-US" sz="2800" b="0" dirty="0">
                              <a:solidFill>
                                <a:srgbClr val="5E5E5B"/>
                              </a:solidFill>
                            </a:rPr>
                            <a:t>   = </a:t>
                          </a:r>
                          <a14:m>
                            <m:oMath xmlns:m="http://schemas.openxmlformats.org/officeDocument/2006/math">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4</m:t>
                                  </m:r>
                                </m:num>
                                <m:den>
                                  <m:r>
                                    <a:rPr lang="en-US" sz="2800" b="0" i="1" smtClean="0">
                                      <a:solidFill>
                                        <a:srgbClr val="5E5E5B"/>
                                      </a:solidFill>
                                      <a:latin typeface="Cambria Math" panose="02040503050406030204" pitchFamily="18" charset="0"/>
                                    </a:rPr>
                                    <m:t>3</m:t>
                                  </m:r>
                                </m:den>
                              </m:f>
                              <m:r>
                                <m:rPr>
                                  <m:sty m:val="p"/>
                                </m:rPr>
                                <a:rPr lang="el-GR" sz="2800" b="0" i="0" dirty="0" smtClean="0">
                                  <a:solidFill>
                                    <a:srgbClr val="5E5E5B"/>
                                  </a:solidFill>
                                  <a:latin typeface="Cambria Math" panose="02040503050406030204" pitchFamily="18" charset="0"/>
                                </a:rPr>
                                <m:t>π</m:t>
                              </m:r>
                              <m:sSup>
                                <m:sSupPr>
                                  <m:ctrlPr>
                                    <a:rPr lang="en-US" sz="2800" b="0" i="1" dirty="0" smtClean="0">
                                      <a:solidFill>
                                        <a:srgbClr val="5E5E5B"/>
                                      </a:solidFill>
                                      <a:latin typeface="Cambria Math" panose="02040503050406030204" pitchFamily="18" charset="0"/>
                                    </a:rPr>
                                  </m:ctrlPr>
                                </m:sSupPr>
                                <m:e>
                                  <m:r>
                                    <a:rPr lang="en-US" sz="2800" b="0" i="1" dirty="0" smtClean="0">
                                      <a:solidFill>
                                        <a:srgbClr val="5E5E5B"/>
                                      </a:solidFill>
                                      <a:latin typeface="Cambria Math" panose="02040503050406030204" pitchFamily="18" charset="0"/>
                                    </a:rPr>
                                    <m:t>(2</m:t>
                                  </m:r>
                                  <m:r>
                                    <a:rPr lang="en-US" sz="2800" b="0" i="1" dirty="0" smtClean="0">
                                      <a:solidFill>
                                        <a:srgbClr val="5E5E5B"/>
                                      </a:solidFill>
                                      <a:latin typeface="Cambria Math" panose="02040503050406030204" pitchFamily="18" charset="0"/>
                                    </a:rPr>
                                    <m:t>𝑥</m:t>
                                  </m:r>
                                  <m:r>
                                    <a:rPr lang="en-US" sz="2800" b="0" i="1" dirty="0" smtClean="0">
                                      <a:solidFill>
                                        <a:srgbClr val="5E5E5B"/>
                                      </a:solidFill>
                                      <a:latin typeface="Cambria Math" panose="02040503050406030204" pitchFamily="18" charset="0"/>
                                    </a:rPr>
                                    <m:t>+3)</m:t>
                                  </m:r>
                                </m:e>
                                <m:sup>
                                  <m:r>
                                    <a:rPr lang="en-US" sz="2800" b="0" i="1" dirty="0" smtClean="0">
                                      <a:solidFill>
                                        <a:srgbClr val="5E5E5B"/>
                                      </a:solidFill>
                                      <a:latin typeface="Cambria Math" panose="02040503050406030204" pitchFamily="18" charset="0"/>
                                    </a:rPr>
                                    <m:t>3</m:t>
                                  </m:r>
                                </m:sup>
                              </m:sSup>
                            </m:oMath>
                          </a14:m>
                          <a:endParaRPr lang="en-US" sz="2800" b="0" i="1" dirty="0">
                            <a:solidFill>
                              <a:srgbClr val="5E5E5B"/>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i="1" dirty="0">
                              <a:solidFill>
                                <a:srgbClr val="0070C0"/>
                              </a:solidFill>
                            </a:rPr>
                            <a:t>r</a:t>
                          </a:r>
                          <a:r>
                            <a:rPr lang="en-US" sz="2800" b="0" i="0" dirty="0">
                              <a:solidFill>
                                <a:srgbClr val="0070C0"/>
                              </a:solidFill>
                            </a:rPr>
                            <a:t> = 2</a:t>
                          </a:r>
                          <a:r>
                            <a:rPr lang="en-US" sz="2800" b="0" i="1" dirty="0">
                              <a:solidFill>
                                <a:srgbClr val="0070C0"/>
                              </a:solidFill>
                            </a:rPr>
                            <a:t>x</a:t>
                          </a:r>
                          <a:r>
                            <a:rPr lang="en-US" sz="2800" b="0" i="0" dirty="0">
                              <a:solidFill>
                                <a:srgbClr val="0070C0"/>
                              </a:solidFill>
                            </a:rPr>
                            <a:t> + 3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bl>
              </a:graphicData>
            </a:graphic>
          </p:graphicFrame>
        </mc:Choice>
        <mc:Fallback xmlns="">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1389176082"/>
                  </p:ext>
                </p:extLst>
              </p:nvPr>
            </p:nvGraphicFramePr>
            <p:xfrm>
              <a:off x="459872" y="2963743"/>
              <a:ext cx="8248699" cy="1390396"/>
            </p:xfrm>
            <a:graphic>
              <a:graphicData uri="http://schemas.openxmlformats.org/drawingml/2006/table">
                <a:tbl>
                  <a:tblPr firstRow="1" bandRow="1">
                    <a:tableStyleId>{5C22544A-7EE6-4342-B048-85BDC9FD1C3A}</a:tableStyleId>
                  </a:tblPr>
                  <a:tblGrid>
                    <a:gridCol w="3282875">
                      <a:extLst>
                        <a:ext uri="{9D8B030D-6E8A-4147-A177-3AD203B41FA5}">
                          <a16:colId xmlns:a16="http://schemas.microsoft.com/office/drawing/2014/main" val="1325506017"/>
                        </a:ext>
                      </a:extLst>
                    </a:gridCol>
                    <a:gridCol w="4965824">
                      <a:extLst>
                        <a:ext uri="{9D8B030D-6E8A-4147-A177-3AD203B41FA5}">
                          <a16:colId xmlns:a16="http://schemas.microsoft.com/office/drawing/2014/main" val="1340425027"/>
                        </a:ext>
                      </a:extLst>
                    </a:gridCol>
                  </a:tblGrid>
                  <a:tr h="695198">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3"/>
                          <a:stretch>
                            <a:fillRect t="-8696" r="-151206" b="-110435"/>
                          </a:stretch>
                        </a:blipFill>
                      </a:tcPr>
                    </a:tc>
                    <a:tc>
                      <a:txBody>
                        <a:bodyPr/>
                        <a:lstStyle/>
                        <a:p>
                          <a:r>
                            <a:rPr lang="en-US" sz="2800" b="0" dirty="0">
                              <a:solidFill>
                                <a:srgbClr val="0070C0"/>
                              </a:solidFill>
                            </a:rPr>
                            <a:t>Volume of a sphere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695198">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3"/>
                          <a:stretch>
                            <a:fillRect t="-109649" r="-151206" b="-11404"/>
                          </a:stretch>
                        </a:blipFill>
                      </a:tcPr>
                    </a:tc>
                    <a:tc>
                      <a:txBody>
                        <a:bodyPr/>
                        <a:lstStyle/>
                        <a:p>
                          <a:r>
                            <a:rPr lang="en-US" sz="2800" b="0" i="1" dirty="0">
                              <a:solidFill>
                                <a:srgbClr val="0070C0"/>
                              </a:solidFill>
                            </a:rPr>
                            <a:t>r</a:t>
                          </a:r>
                          <a:r>
                            <a:rPr lang="en-US" sz="2800" b="0" i="0" dirty="0">
                              <a:solidFill>
                                <a:srgbClr val="0070C0"/>
                              </a:solidFill>
                            </a:rPr>
                            <a:t> = 2</a:t>
                          </a:r>
                          <a:r>
                            <a:rPr lang="en-US" sz="2800" b="0" i="1" dirty="0">
                              <a:solidFill>
                                <a:srgbClr val="0070C0"/>
                              </a:solidFill>
                            </a:rPr>
                            <a:t>x</a:t>
                          </a:r>
                          <a:r>
                            <a:rPr lang="en-US" sz="2800" b="0" i="0" dirty="0">
                              <a:solidFill>
                                <a:srgbClr val="0070C0"/>
                              </a:solidFill>
                            </a:rPr>
                            <a:t> + 3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bl>
              </a:graphicData>
            </a:graphic>
          </p:graphicFrame>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49C1DBD9-32BF-E948-A5DF-6D4B93F33359}"/>
                  </a:ext>
                </a:extLst>
              </p:cNvPr>
              <p:cNvSpPr txBox="1">
                <a:spLocks/>
              </p:cNvSpPr>
              <p:nvPr/>
            </p:nvSpPr>
            <p:spPr>
              <a:xfrm>
                <a:off x="459873" y="4701287"/>
                <a:ext cx="8248698" cy="111850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dirty="0">
                    <a:solidFill>
                      <a:srgbClr val="5E5E5B"/>
                    </a:solidFill>
                  </a:rPr>
                  <a:t>So, the volume of the sphere in terms of </a:t>
                </a:r>
                <a:r>
                  <a:rPr lang="en-US" sz="2800" i="1" dirty="0">
                    <a:solidFill>
                      <a:srgbClr val="5E5E5B"/>
                    </a:solidFill>
                  </a:rPr>
                  <a:t>x</a:t>
                </a:r>
                <a:r>
                  <a:rPr lang="en-US" sz="2800" dirty="0">
                    <a:solidFill>
                      <a:srgbClr val="5E5E5B"/>
                    </a:solidFill>
                  </a:rPr>
                  <a:t> and </a:t>
                </a:r>
                <a14:m>
                  <m:oMath xmlns:m="http://schemas.openxmlformats.org/officeDocument/2006/math">
                    <m:r>
                      <m:rPr>
                        <m:sty m:val="p"/>
                      </m:rPr>
                      <a:rPr lang="el-GR" sz="2800" b="0" i="0" u="none" strike="noStrike" kern="1200" baseline="0" smtClean="0">
                        <a:solidFill>
                          <a:srgbClr val="5E5E5B"/>
                        </a:solidFill>
                        <a:latin typeface="Cambria Math" panose="02040503050406030204" pitchFamily="18" charset="0"/>
                        <a:ea typeface="+mn-ea"/>
                        <a:cs typeface="+mn-cs"/>
                      </a:rPr>
                      <m:t>π</m:t>
                    </m:r>
                  </m:oMath>
                </a14:m>
                <a:r>
                  <a:rPr lang="en-US" sz="2800" dirty="0">
                    <a:solidFill>
                      <a:srgbClr val="5E5E5B"/>
                    </a:solidFill>
                  </a:rPr>
                  <a:t> is </a:t>
                </a:r>
              </a:p>
              <a:p>
                <a:pPr>
                  <a:spcBef>
                    <a:spcPts val="500"/>
                  </a:spcBef>
                </a:pPr>
                <a:r>
                  <a:rPr lang="en-US" sz="2800" i="1" dirty="0">
                    <a:solidFill>
                      <a:srgbClr val="5E5E5B"/>
                    </a:solidFill>
                  </a:rPr>
                  <a:t>V </a:t>
                </a:r>
                <a:r>
                  <a:rPr lang="en-US" sz="2800" dirty="0">
                    <a:solidFill>
                      <a:srgbClr val="5E5E5B"/>
                    </a:solidFill>
                  </a:rPr>
                  <a:t>= </a:t>
                </a:r>
                <a14:m>
                  <m:oMath xmlns:m="http://schemas.openxmlformats.org/officeDocument/2006/math">
                    <m:f>
                      <m:fPr>
                        <m:ctrlPr>
                          <a:rPr lang="en-US" sz="2800" i="1">
                            <a:solidFill>
                              <a:srgbClr val="5E5E5B"/>
                            </a:solidFill>
                            <a:latin typeface="Cambria Math" panose="02040503050406030204" pitchFamily="18" charset="0"/>
                          </a:rPr>
                        </m:ctrlPr>
                      </m:fPr>
                      <m:num>
                        <m:r>
                          <a:rPr lang="en-US" sz="2800" i="1">
                            <a:solidFill>
                              <a:srgbClr val="5E5E5B"/>
                            </a:solidFill>
                            <a:latin typeface="Cambria Math" panose="02040503050406030204" pitchFamily="18" charset="0"/>
                          </a:rPr>
                          <m:t>4</m:t>
                        </m:r>
                      </m:num>
                      <m:den>
                        <m:r>
                          <a:rPr lang="en-US" sz="2800" i="1">
                            <a:solidFill>
                              <a:srgbClr val="5E5E5B"/>
                            </a:solidFill>
                            <a:latin typeface="Cambria Math" panose="02040503050406030204" pitchFamily="18" charset="0"/>
                          </a:rPr>
                          <m:t>3</m:t>
                        </m:r>
                      </m:den>
                    </m:f>
                    <m:r>
                      <m:rPr>
                        <m:sty m:val="p"/>
                      </m:rPr>
                      <a:rPr lang="el-GR" sz="2800" i="0" dirty="0">
                        <a:solidFill>
                          <a:srgbClr val="5E5E5B"/>
                        </a:solidFill>
                        <a:latin typeface="Cambria Math" panose="02040503050406030204" pitchFamily="18" charset="0"/>
                      </a:rPr>
                      <m:t>π</m:t>
                    </m:r>
                    <m:sSup>
                      <m:sSupPr>
                        <m:ctrlPr>
                          <a:rPr lang="en-US" sz="2800" i="1" dirty="0">
                            <a:solidFill>
                              <a:srgbClr val="5E5E5B"/>
                            </a:solidFill>
                            <a:latin typeface="Cambria Math" panose="02040503050406030204" pitchFamily="18" charset="0"/>
                          </a:rPr>
                        </m:ctrlPr>
                      </m:sSupPr>
                      <m:e>
                        <m:r>
                          <a:rPr lang="en-US" sz="2800" i="1" dirty="0">
                            <a:solidFill>
                              <a:srgbClr val="5E5E5B"/>
                            </a:solidFill>
                            <a:latin typeface="Cambria Math" panose="02040503050406030204" pitchFamily="18" charset="0"/>
                          </a:rPr>
                          <m:t>(2</m:t>
                        </m:r>
                        <m:r>
                          <a:rPr lang="en-US" sz="2800" i="1" dirty="0">
                            <a:solidFill>
                              <a:srgbClr val="5E5E5B"/>
                            </a:solidFill>
                            <a:latin typeface="Cambria Math" panose="02040503050406030204" pitchFamily="18" charset="0"/>
                          </a:rPr>
                          <m:t>𝑥</m:t>
                        </m:r>
                        <m:r>
                          <a:rPr lang="en-US" sz="2800" i="1" dirty="0">
                            <a:solidFill>
                              <a:srgbClr val="5E5E5B"/>
                            </a:solidFill>
                            <a:latin typeface="Cambria Math" panose="02040503050406030204" pitchFamily="18" charset="0"/>
                          </a:rPr>
                          <m:t>+3)</m:t>
                        </m:r>
                      </m:e>
                      <m:sup>
                        <m:r>
                          <a:rPr lang="en-US" sz="2800" i="1" dirty="0">
                            <a:solidFill>
                              <a:srgbClr val="5E5E5B"/>
                            </a:solidFill>
                            <a:latin typeface="Cambria Math" panose="02040503050406030204" pitchFamily="18" charset="0"/>
                          </a:rPr>
                          <m:t>3</m:t>
                        </m:r>
                      </m:sup>
                    </m:sSup>
                  </m:oMath>
                </a14:m>
                <a:r>
                  <a:rPr lang="en-US" sz="2800" dirty="0">
                    <a:solidFill>
                      <a:srgbClr val="5E5E5B"/>
                    </a:solidFill>
                  </a:rPr>
                  <a:t> cubic inches.</a:t>
                </a:r>
              </a:p>
            </p:txBody>
          </p:sp>
        </mc:Choice>
        <mc:Fallback xmlns="">
          <p:sp>
            <p:nvSpPr>
              <p:cNvPr id="6" name="Content Placeholder 2">
                <a:extLst>
                  <a:ext uri="{FF2B5EF4-FFF2-40B4-BE49-F238E27FC236}">
                    <a16:creationId xmlns:a16="http://schemas.microsoft.com/office/drawing/2014/main" id="{49C1DBD9-32BF-E948-A5DF-6D4B93F33359}"/>
                  </a:ext>
                </a:extLst>
              </p:cNvPr>
              <p:cNvSpPr txBox="1">
                <a:spLocks noRot="1" noChangeAspect="1" noMove="1" noResize="1" noEditPoints="1" noAdjustHandles="1" noChangeArrowheads="1" noChangeShapeType="1" noTextEdit="1"/>
              </p:cNvSpPr>
              <p:nvPr/>
            </p:nvSpPr>
            <p:spPr>
              <a:xfrm>
                <a:off x="459873" y="4701287"/>
                <a:ext cx="8248698" cy="1118503"/>
              </a:xfrm>
              <a:prstGeom prst="rect">
                <a:avLst/>
              </a:prstGeom>
              <a:blipFill>
                <a:blip r:embed="rId4"/>
                <a:stretch>
                  <a:fillRect l="-1477" t="-5435" r="-1256" b="-11957"/>
                </a:stretch>
              </a:blipFill>
            </p:spPr>
            <p:txBody>
              <a:bodyPr/>
              <a:lstStyle/>
              <a:p>
                <a:r>
                  <a:rPr lang="en-US">
                    <a:noFill/>
                  </a:rPr>
                  <a:t> </a:t>
                </a:r>
              </a:p>
            </p:txBody>
          </p:sp>
        </mc:Fallback>
      </mc:AlternateContent>
      <p:pic>
        <p:nvPicPr>
          <p:cNvPr id="7" name="Picture 6">
            <a:extLst>
              <a:ext uri="{FF2B5EF4-FFF2-40B4-BE49-F238E27FC236}">
                <a16:creationId xmlns:a16="http://schemas.microsoft.com/office/drawing/2014/main" id="{49C2F92F-FF2B-4B7C-BD3F-3BBC850DFA3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08571" y="2014757"/>
            <a:ext cx="2523411" cy="2523411"/>
          </a:xfrm>
          <a:prstGeom prst="rect">
            <a:avLst/>
          </a:prstGeom>
        </p:spPr>
      </p:pic>
    </p:spTree>
    <p:extLst>
      <p:ext uri="{BB962C8B-B14F-4D97-AF65-F5344CB8AC3E}">
        <p14:creationId xmlns:p14="http://schemas.microsoft.com/office/powerpoint/2010/main" val="4497023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6</a:t>
            </a:r>
            <a:br>
              <a:rPr lang="en-US" sz="2800" dirty="0">
                <a:solidFill>
                  <a:srgbClr val="33175A"/>
                </a:solidFill>
              </a:rPr>
            </a:br>
            <a:r>
              <a:rPr lang="en-US" sz="2800" b="0" dirty="0">
                <a:solidFill>
                  <a:schemeClr val="tx1"/>
                </a:solidFill>
              </a:rPr>
              <a:t>Volume of a Sphere</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55192"/>
            <a:ext cx="8756698" cy="53331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Part B  Find the volume of the sphere if </a:t>
            </a:r>
            <a:r>
              <a:rPr lang="en-US" sz="2800" b="1" i="1" dirty="0">
                <a:solidFill>
                  <a:schemeClr val="tx1"/>
                </a:solidFill>
              </a:rPr>
              <a:t>x</a:t>
            </a:r>
            <a:r>
              <a:rPr lang="en-US" sz="2800" b="1" dirty="0">
                <a:solidFill>
                  <a:schemeClr val="tx1"/>
                </a:solidFill>
              </a:rPr>
              <a:t> = 2.2.</a:t>
            </a:r>
            <a:endParaRPr lang="en-US" sz="2800" dirty="0">
              <a:solidFill>
                <a:schemeClr val="tx1"/>
              </a:solidFill>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3105723656"/>
                  </p:ext>
                </p:extLst>
              </p:nvPr>
            </p:nvGraphicFramePr>
            <p:xfrm>
              <a:off x="459872" y="3628327"/>
              <a:ext cx="8248699" cy="1908556"/>
            </p:xfrm>
            <a:graphic>
              <a:graphicData uri="http://schemas.openxmlformats.org/drawingml/2006/table">
                <a:tbl>
                  <a:tblPr firstRow="1" bandRow="1">
                    <a:tableStyleId>{5C22544A-7EE6-4342-B048-85BDC9FD1C3A}</a:tableStyleId>
                  </a:tblPr>
                  <a:tblGrid>
                    <a:gridCol w="3604128">
                      <a:extLst>
                        <a:ext uri="{9D8B030D-6E8A-4147-A177-3AD203B41FA5}">
                          <a16:colId xmlns:a16="http://schemas.microsoft.com/office/drawing/2014/main" val="1325506017"/>
                        </a:ext>
                      </a:extLst>
                    </a:gridCol>
                    <a:gridCol w="4644571">
                      <a:extLst>
                        <a:ext uri="{9D8B030D-6E8A-4147-A177-3AD203B41FA5}">
                          <a16:colId xmlns:a16="http://schemas.microsoft.com/office/drawing/2014/main" val="1340425027"/>
                        </a:ext>
                      </a:extLst>
                    </a:gridCol>
                  </a:tblGrid>
                  <a:tr h="218457">
                    <a:tc>
                      <a:txBody>
                        <a:bodyPr/>
                        <a:lstStyle/>
                        <a:p>
                          <a:r>
                            <a:rPr lang="en-US" sz="2800" b="0" i="1" dirty="0">
                              <a:solidFill>
                                <a:srgbClr val="5E5E5B"/>
                              </a:solidFill>
                            </a:rPr>
                            <a:t>V </a:t>
                          </a:r>
                          <a:r>
                            <a:rPr lang="en-US" sz="2800" b="0" dirty="0">
                              <a:solidFill>
                                <a:srgbClr val="5E5E5B"/>
                              </a:solidFill>
                            </a:rPr>
                            <a:t>= </a:t>
                          </a:r>
                          <a14:m>
                            <m:oMath xmlns:m="http://schemas.openxmlformats.org/officeDocument/2006/math">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4</m:t>
                                  </m:r>
                                </m:num>
                                <m:den>
                                  <m:r>
                                    <a:rPr lang="en-US" sz="2800" b="0" i="1" smtClean="0">
                                      <a:solidFill>
                                        <a:srgbClr val="5E5E5B"/>
                                      </a:solidFill>
                                      <a:latin typeface="Cambria Math" panose="02040503050406030204" pitchFamily="18" charset="0"/>
                                    </a:rPr>
                                    <m:t>3</m:t>
                                  </m:r>
                                </m:den>
                              </m:f>
                              <m:r>
                                <m:rPr>
                                  <m:sty m:val="p"/>
                                </m:rPr>
                                <a:rPr lang="el-GR" sz="2800" b="0" i="0" dirty="0" smtClean="0">
                                  <a:solidFill>
                                    <a:srgbClr val="5E5E5B"/>
                                  </a:solidFill>
                                  <a:latin typeface="Cambria Math" panose="02040503050406030204" pitchFamily="18" charset="0"/>
                                </a:rPr>
                                <m:t>π</m:t>
                              </m:r>
                              <m:sSup>
                                <m:sSupPr>
                                  <m:ctrlPr>
                                    <a:rPr lang="en-US" sz="2800" b="0" i="1" dirty="0" smtClean="0">
                                      <a:solidFill>
                                        <a:srgbClr val="5E5E5B"/>
                                      </a:solidFill>
                                      <a:latin typeface="Cambria Math" panose="02040503050406030204" pitchFamily="18" charset="0"/>
                                    </a:rPr>
                                  </m:ctrlPr>
                                </m:sSupPr>
                                <m:e>
                                  <m:r>
                                    <a:rPr lang="en-US" sz="2800" b="0" i="1" dirty="0" smtClean="0">
                                      <a:solidFill>
                                        <a:srgbClr val="5E5E5B"/>
                                      </a:solidFill>
                                      <a:latin typeface="Cambria Math" panose="02040503050406030204" pitchFamily="18" charset="0"/>
                                    </a:rPr>
                                    <m:t>(2</m:t>
                                  </m:r>
                                  <m:r>
                                    <a:rPr lang="en-US" sz="2800" b="0" i="1" dirty="0" smtClean="0">
                                      <a:solidFill>
                                        <a:srgbClr val="5E5E5B"/>
                                      </a:solidFill>
                                      <a:latin typeface="Cambria Math" panose="02040503050406030204" pitchFamily="18" charset="0"/>
                                    </a:rPr>
                                    <m:t>𝑥</m:t>
                                  </m:r>
                                  <m:r>
                                    <a:rPr lang="en-US" sz="2800" b="0" i="1" dirty="0" smtClean="0">
                                      <a:solidFill>
                                        <a:srgbClr val="5E5E5B"/>
                                      </a:solidFill>
                                      <a:latin typeface="Cambria Math" panose="02040503050406030204" pitchFamily="18" charset="0"/>
                                    </a:rPr>
                                    <m:t>+3)</m:t>
                                  </m:r>
                                </m:e>
                                <m:sup>
                                  <m:r>
                                    <a:rPr lang="en-US" sz="2800" b="0" i="1" dirty="0" smtClean="0">
                                      <a:solidFill>
                                        <a:srgbClr val="5E5E5B"/>
                                      </a:solidFill>
                                      <a:latin typeface="Cambria Math" panose="02040503050406030204" pitchFamily="18" charset="0"/>
                                    </a:rPr>
                                    <m:t>3</m:t>
                                  </m:r>
                                </m:sup>
                              </m:sSup>
                            </m:oMath>
                          </a14:m>
                          <a:endParaRPr lang="en-US" sz="2800" b="0" i="1" dirty="0">
                            <a:solidFill>
                              <a:srgbClr val="5E5E5B"/>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2800" b="0" kern="1200" dirty="0">
                              <a:solidFill>
                                <a:srgbClr val="0070C0"/>
                              </a:solidFill>
                              <a:latin typeface="+mn-lt"/>
                              <a:ea typeface="+mn-ea"/>
                              <a:cs typeface="+mn-cs"/>
                            </a:rPr>
                            <a:t>Expression from Part 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397827">
                    <a:tc>
                      <a:txBody>
                        <a:bodyPr/>
                        <a:lstStyle/>
                        <a:p>
                          <a:r>
                            <a:rPr lang="en-US" sz="2800" b="0" dirty="0">
                              <a:solidFill>
                                <a:srgbClr val="5E5E5B"/>
                              </a:solidFill>
                            </a:rPr>
                            <a:t>   = </a:t>
                          </a:r>
                          <a14:m>
                            <m:oMath xmlns:m="http://schemas.openxmlformats.org/officeDocument/2006/math">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4</m:t>
                                  </m:r>
                                </m:num>
                                <m:den>
                                  <m:r>
                                    <a:rPr lang="en-US" sz="2800" b="0" i="1" smtClean="0">
                                      <a:solidFill>
                                        <a:srgbClr val="5E5E5B"/>
                                      </a:solidFill>
                                      <a:latin typeface="Cambria Math" panose="02040503050406030204" pitchFamily="18" charset="0"/>
                                    </a:rPr>
                                    <m:t>3</m:t>
                                  </m:r>
                                </m:den>
                              </m:f>
                              <m:r>
                                <m:rPr>
                                  <m:sty m:val="p"/>
                                </m:rPr>
                                <a:rPr lang="el-GR" sz="2800" b="0" i="0" dirty="0" smtClean="0">
                                  <a:solidFill>
                                    <a:srgbClr val="5E5E5B"/>
                                  </a:solidFill>
                                  <a:latin typeface="Cambria Math" panose="02040503050406030204" pitchFamily="18" charset="0"/>
                                </a:rPr>
                                <m:t>π</m:t>
                              </m:r>
                              <m:sSup>
                                <m:sSupPr>
                                  <m:ctrlPr>
                                    <a:rPr lang="en-US" sz="2800" b="0" i="1" dirty="0" smtClean="0">
                                      <a:solidFill>
                                        <a:srgbClr val="5E5E5B"/>
                                      </a:solidFill>
                                      <a:latin typeface="Cambria Math" panose="02040503050406030204" pitchFamily="18" charset="0"/>
                                    </a:rPr>
                                  </m:ctrlPr>
                                </m:sSupPr>
                                <m:e>
                                  <m:r>
                                    <a:rPr lang="en-US" sz="2800" b="0" i="1" dirty="0" smtClean="0">
                                      <a:solidFill>
                                        <a:srgbClr val="5E5E5B"/>
                                      </a:solidFill>
                                      <a:latin typeface="Cambria Math" panose="02040503050406030204" pitchFamily="18" charset="0"/>
                                    </a:rPr>
                                    <m:t>[2(</m:t>
                                  </m:r>
                                  <m:r>
                                    <a:rPr lang="en-US" sz="2800" b="0" i="1" dirty="0" smtClean="0">
                                      <a:solidFill>
                                        <a:schemeClr val="tx2"/>
                                      </a:solidFill>
                                      <a:latin typeface="Cambria Math" panose="02040503050406030204" pitchFamily="18" charset="0"/>
                                    </a:rPr>
                                    <m:t>2.2</m:t>
                                  </m:r>
                                  <m:r>
                                    <a:rPr lang="en-US" sz="2800" b="0" i="1" dirty="0" smtClean="0">
                                      <a:solidFill>
                                        <a:srgbClr val="5E5E5B"/>
                                      </a:solidFill>
                                      <a:latin typeface="Cambria Math" panose="02040503050406030204" pitchFamily="18" charset="0"/>
                                    </a:rPr>
                                    <m:t>)+3]</m:t>
                                  </m:r>
                                </m:e>
                                <m:sup>
                                  <m:r>
                                    <a:rPr lang="en-US" sz="2800" b="0" i="1" dirty="0" smtClean="0">
                                      <a:solidFill>
                                        <a:srgbClr val="5E5E5B"/>
                                      </a:solidFill>
                                      <a:latin typeface="Cambria Math" panose="02040503050406030204" pitchFamily="18" charset="0"/>
                                    </a:rPr>
                                    <m:t>3</m:t>
                                  </m:r>
                                </m:sup>
                              </m:sSup>
                            </m:oMath>
                          </a14:m>
                          <a:endParaRPr lang="en-US" sz="2800" b="0" i="1" dirty="0">
                            <a:solidFill>
                              <a:srgbClr val="5E5E5B"/>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US" sz="2800" b="0" i="0" dirty="0">
                              <a:solidFill>
                                <a:srgbClr val="0070C0"/>
                              </a:solidFill>
                            </a:rPr>
                            <a:t>Substitute.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397827">
                    <a:tc>
                      <a:txBody>
                        <a:bodyPr/>
                        <a:lstStyle/>
                        <a:p>
                          <a:r>
                            <a:rPr lang="en-US" sz="2800" b="0" i="1" dirty="0">
                              <a:solidFill>
                                <a:srgbClr val="5E5E5B"/>
                              </a:solidFill>
                              <a:latin typeface="+mn-lt"/>
                              <a:ea typeface="Cambria Math" panose="02040503050406030204" pitchFamily="18" charset="0"/>
                            </a:rPr>
                            <a:t>   ≈ </a:t>
                          </a:r>
                          <a:r>
                            <a:rPr lang="en-US" sz="2800" b="0" i="0" dirty="0">
                              <a:solidFill>
                                <a:schemeClr val="tx2"/>
                              </a:solidFill>
                              <a:latin typeface="+mn-lt"/>
                              <a:ea typeface="Cambria Math" panose="02040503050406030204" pitchFamily="18" charset="0"/>
                            </a:rPr>
                            <a:t>1697.4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2800" b="0" kern="1200" dirty="0">
                              <a:solidFill>
                                <a:srgbClr val="0070C0"/>
                              </a:solidFill>
                              <a:latin typeface="+mn-lt"/>
                              <a:ea typeface="+mn-ea"/>
                              <a:cs typeface="+mn-cs"/>
                            </a:rPr>
                            <a:t>Simplify.</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7380884"/>
                      </a:ext>
                    </a:extLst>
                  </a:tr>
                </a:tbl>
              </a:graphicData>
            </a:graphic>
          </p:graphicFrame>
        </mc:Choice>
        <mc:Fallback xmlns="">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3105723656"/>
                  </p:ext>
                </p:extLst>
              </p:nvPr>
            </p:nvGraphicFramePr>
            <p:xfrm>
              <a:off x="459872" y="3628327"/>
              <a:ext cx="8248699" cy="1908556"/>
            </p:xfrm>
            <a:graphic>
              <a:graphicData uri="http://schemas.openxmlformats.org/drawingml/2006/table">
                <a:tbl>
                  <a:tblPr firstRow="1" bandRow="1">
                    <a:tableStyleId>{5C22544A-7EE6-4342-B048-85BDC9FD1C3A}</a:tableStyleId>
                  </a:tblPr>
                  <a:tblGrid>
                    <a:gridCol w="3604128">
                      <a:extLst>
                        <a:ext uri="{9D8B030D-6E8A-4147-A177-3AD203B41FA5}">
                          <a16:colId xmlns:a16="http://schemas.microsoft.com/office/drawing/2014/main" val="1325506017"/>
                        </a:ext>
                      </a:extLst>
                    </a:gridCol>
                    <a:gridCol w="4644571">
                      <a:extLst>
                        <a:ext uri="{9D8B030D-6E8A-4147-A177-3AD203B41FA5}">
                          <a16:colId xmlns:a16="http://schemas.microsoft.com/office/drawing/2014/main" val="1340425027"/>
                        </a:ext>
                      </a:extLst>
                    </a:gridCol>
                  </a:tblGrid>
                  <a:tr h="695198">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t="-8772" r="-128716" b="-199123"/>
                          </a:stretch>
                        </a:blipFill>
                      </a:tcPr>
                    </a:tc>
                    <a:tc>
                      <a:txBody>
                        <a:bodyPr/>
                        <a:lstStyle/>
                        <a:p>
                          <a:pPr marL="0" algn="l" defTabSz="914400" rtl="0" eaLnBrk="1" latinLnBrk="0" hangingPunct="1"/>
                          <a:r>
                            <a:rPr lang="en-US" sz="2800" b="0" kern="1200" dirty="0">
                              <a:solidFill>
                                <a:srgbClr val="0070C0"/>
                              </a:solidFill>
                              <a:latin typeface="+mn-lt"/>
                              <a:ea typeface="+mn-ea"/>
                              <a:cs typeface="+mn-cs"/>
                            </a:rPr>
                            <a:t>Expression from Part A</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695198">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107826" r="-128716" b="-97391"/>
                          </a:stretch>
                        </a:blipFill>
                      </a:tcPr>
                    </a:tc>
                    <a:tc>
                      <a:txBody>
                        <a:bodyPr/>
                        <a:lstStyle/>
                        <a:p>
                          <a:r>
                            <a:rPr lang="en-US" sz="2800" b="0" i="0" dirty="0">
                              <a:solidFill>
                                <a:srgbClr val="0070C0"/>
                              </a:solidFill>
                            </a:rPr>
                            <a:t>Substitute.</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518160">
                    <a:tc>
                      <a:txBody>
                        <a:bodyPr/>
                        <a:lstStyle/>
                        <a:p>
                          <a:r>
                            <a:rPr lang="en-US" sz="2800" b="0" i="1" dirty="0">
                              <a:solidFill>
                                <a:srgbClr val="5E5E5B"/>
                              </a:solidFill>
                              <a:latin typeface="+mn-lt"/>
                              <a:ea typeface="Cambria Math" panose="02040503050406030204" pitchFamily="18" charset="0"/>
                            </a:rPr>
                            <a:t>   ≈ </a:t>
                          </a:r>
                          <a:r>
                            <a:rPr lang="en-US" sz="2800" b="0" i="0" dirty="0">
                              <a:solidFill>
                                <a:schemeClr val="tx2"/>
                              </a:solidFill>
                              <a:latin typeface="+mn-lt"/>
                              <a:ea typeface="Cambria Math" panose="02040503050406030204" pitchFamily="18" charset="0"/>
                            </a:rPr>
                            <a:t>1697.4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2800" b="0" kern="1200" dirty="0">
                              <a:solidFill>
                                <a:srgbClr val="0070C0"/>
                              </a:solidFill>
                              <a:latin typeface="+mn-lt"/>
                              <a:ea typeface="+mn-ea"/>
                              <a:cs typeface="+mn-cs"/>
                            </a:rPr>
                            <a:t>Simplify.</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7380884"/>
                      </a:ext>
                    </a:extLst>
                  </a:tr>
                </a:tbl>
              </a:graphicData>
            </a:graphic>
          </p:graphicFrame>
        </mc:Fallback>
      </mc:AlternateContent>
      <p:sp>
        <p:nvSpPr>
          <p:cNvPr id="6" name="Content Placeholder 2">
            <a:extLst>
              <a:ext uri="{FF2B5EF4-FFF2-40B4-BE49-F238E27FC236}">
                <a16:creationId xmlns:a16="http://schemas.microsoft.com/office/drawing/2014/main" id="{49C1DBD9-32BF-E948-A5DF-6D4B93F33359}"/>
              </a:ext>
            </a:extLst>
          </p:cNvPr>
          <p:cNvSpPr txBox="1">
            <a:spLocks/>
          </p:cNvSpPr>
          <p:nvPr/>
        </p:nvSpPr>
        <p:spPr>
          <a:xfrm>
            <a:off x="459872" y="5765226"/>
            <a:ext cx="8974414" cy="59508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dirty="0">
                <a:solidFill>
                  <a:srgbClr val="5E5E5B"/>
                </a:solidFill>
              </a:rPr>
              <a:t>The volume of the sphere is </a:t>
            </a:r>
            <a:r>
              <a:rPr lang="en-US" sz="2800" dirty="0"/>
              <a:t>about 1697.4 </a:t>
            </a:r>
            <a:r>
              <a:rPr lang="en-US" sz="2800" dirty="0">
                <a:solidFill>
                  <a:srgbClr val="5E5E5B"/>
                </a:solidFill>
              </a:rPr>
              <a:t>cubic inches.</a:t>
            </a:r>
          </a:p>
        </p:txBody>
      </p:sp>
      <p:sp>
        <p:nvSpPr>
          <p:cNvPr id="7" name="Content Placeholder 2">
            <a:extLst>
              <a:ext uri="{FF2B5EF4-FFF2-40B4-BE49-F238E27FC236}">
                <a16:creationId xmlns:a16="http://schemas.microsoft.com/office/drawing/2014/main" id="{49C1DBD9-32BF-E948-A5DF-6D4B93F33359}"/>
              </a:ext>
            </a:extLst>
          </p:cNvPr>
          <p:cNvSpPr txBox="1">
            <a:spLocks/>
          </p:cNvSpPr>
          <p:nvPr/>
        </p:nvSpPr>
        <p:spPr>
          <a:xfrm>
            <a:off x="459872" y="2381005"/>
            <a:ext cx="8756698" cy="929653"/>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rgbClr val="5E5E5B"/>
                </a:solidFill>
              </a:rPr>
              <a:t>Substitute the value of </a:t>
            </a:r>
            <a:r>
              <a:rPr lang="en-US" sz="2800" i="1" dirty="0">
                <a:solidFill>
                  <a:srgbClr val="5E5E5B"/>
                </a:solidFill>
              </a:rPr>
              <a:t>x </a:t>
            </a:r>
            <a:r>
              <a:rPr lang="en-US" sz="2800" dirty="0">
                <a:solidFill>
                  <a:srgbClr val="5E5E5B"/>
                </a:solidFill>
              </a:rPr>
              <a:t>into the expression you found in </a:t>
            </a:r>
            <a:r>
              <a:rPr lang="en-US" sz="2800" b="1" dirty="0">
                <a:solidFill>
                  <a:srgbClr val="5E5E5B"/>
                </a:solidFill>
              </a:rPr>
              <a:t>Part A</a:t>
            </a:r>
            <a:r>
              <a:rPr lang="en-US" sz="2800" dirty="0">
                <a:solidFill>
                  <a:srgbClr val="5E5E5B"/>
                </a:solidFill>
              </a:rPr>
              <a:t>. </a:t>
            </a:r>
          </a:p>
        </p:txBody>
      </p:sp>
    </p:spTree>
    <p:extLst>
      <p:ext uri="{BB962C8B-B14F-4D97-AF65-F5344CB8AC3E}">
        <p14:creationId xmlns:p14="http://schemas.microsoft.com/office/powerpoint/2010/main" val="21985938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7</a:t>
            </a:r>
            <a:br>
              <a:rPr lang="en-US" sz="2800" dirty="0">
                <a:solidFill>
                  <a:srgbClr val="33175A"/>
                </a:solidFill>
              </a:rPr>
            </a:br>
            <a:r>
              <a:rPr lang="en-US" sz="2800" b="0" dirty="0">
                <a:solidFill>
                  <a:schemeClr val="tx1"/>
                </a:solidFill>
              </a:rPr>
              <a:t>Volume of a Composite Solid</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55191"/>
            <a:ext cx="7619826" cy="15669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Find the volume of the composite solid.</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04703" y="1931272"/>
            <a:ext cx="2332552" cy="2332552"/>
          </a:xfrm>
          <a:prstGeom prst="rect">
            <a:avLst/>
          </a:prstGeom>
        </p:spPr>
      </p:pic>
    </p:spTree>
    <p:extLst>
      <p:ext uri="{BB962C8B-B14F-4D97-AF65-F5344CB8AC3E}">
        <p14:creationId xmlns:p14="http://schemas.microsoft.com/office/powerpoint/2010/main" val="363369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7</a:t>
            </a:r>
            <a:br>
              <a:rPr lang="en-US" sz="2800" dirty="0">
                <a:solidFill>
                  <a:srgbClr val="33175A"/>
                </a:solidFill>
              </a:rPr>
            </a:br>
            <a:r>
              <a:rPr lang="en-US" sz="2800" b="0" dirty="0">
                <a:solidFill>
                  <a:schemeClr val="tx1"/>
                </a:solidFill>
              </a:rPr>
              <a:t>Volume of a Composite Solid</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539691"/>
            <a:ext cx="8404994" cy="177380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tabLst>
                <a:tab pos="1423988" algn="l"/>
              </a:tabLst>
            </a:pPr>
            <a:r>
              <a:rPr lang="en-US" sz="2800" dirty="0">
                <a:solidFill>
                  <a:srgbClr val="5E5E5B"/>
                </a:solidFill>
              </a:rPr>
              <a:t>The composite solid is a combination of a cone and a hemisphere.</a:t>
            </a:r>
            <a:br>
              <a:rPr lang="en-US" sz="2800" b="1" dirty="0">
                <a:solidFill>
                  <a:schemeClr val="tx1"/>
                </a:solidFill>
              </a:rPr>
            </a:br>
            <a:r>
              <a:rPr lang="en-US" sz="2800" b="1" dirty="0">
                <a:solidFill>
                  <a:schemeClr val="tx1"/>
                </a:solidFill>
              </a:rPr>
              <a:t>Step 1 Find the volume of the cone to the 	nearest tenth.</a:t>
            </a:r>
            <a:endParaRPr lang="en-US" sz="2800" dirty="0">
              <a:solidFill>
                <a:schemeClr val="tx1"/>
              </a:solidFill>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4174608112"/>
                  </p:ext>
                </p:extLst>
              </p:nvPr>
            </p:nvGraphicFramePr>
            <p:xfrm>
              <a:off x="459872" y="3369040"/>
              <a:ext cx="6945269" cy="2606421"/>
            </p:xfrm>
            <a:graphic>
              <a:graphicData uri="http://schemas.openxmlformats.org/drawingml/2006/table">
                <a:tbl>
                  <a:tblPr firstRow="1" bandRow="1">
                    <a:tableStyleId>{5C22544A-7EE6-4342-B048-85BDC9FD1C3A}</a:tableStyleId>
                  </a:tblPr>
                  <a:tblGrid>
                    <a:gridCol w="2980014">
                      <a:extLst>
                        <a:ext uri="{9D8B030D-6E8A-4147-A177-3AD203B41FA5}">
                          <a16:colId xmlns:a16="http://schemas.microsoft.com/office/drawing/2014/main" val="1325506017"/>
                        </a:ext>
                      </a:extLst>
                    </a:gridCol>
                    <a:gridCol w="3965255">
                      <a:extLst>
                        <a:ext uri="{9D8B030D-6E8A-4147-A177-3AD203B41FA5}">
                          <a16:colId xmlns:a16="http://schemas.microsoft.com/office/drawing/2014/main" val="1340425027"/>
                        </a:ext>
                      </a:extLst>
                    </a:gridCol>
                  </a:tblGrid>
                  <a:tr h="218457">
                    <a:tc>
                      <a:txBody>
                        <a:bodyPr/>
                        <a:lstStyle/>
                        <a:p>
                          <a:r>
                            <a:rPr lang="en-US" sz="2800" b="0" i="1" dirty="0">
                              <a:solidFill>
                                <a:srgbClr val="5E5E5B"/>
                              </a:solidFill>
                            </a:rPr>
                            <a:t>V </a:t>
                          </a:r>
                          <a:r>
                            <a:rPr lang="en-US" sz="2800" b="0" dirty="0">
                              <a:solidFill>
                                <a:srgbClr val="5E5E5B"/>
                              </a:solidFill>
                            </a:rPr>
                            <a:t>= </a:t>
                          </a:r>
                          <a14:m>
                            <m:oMath xmlns:m="http://schemas.openxmlformats.org/officeDocument/2006/math">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1</m:t>
                                  </m:r>
                                </m:num>
                                <m:den>
                                  <m:r>
                                    <a:rPr lang="en-US" sz="2800" b="0" i="1" smtClean="0">
                                      <a:solidFill>
                                        <a:srgbClr val="5E5E5B"/>
                                      </a:solidFill>
                                      <a:latin typeface="Cambria Math" panose="02040503050406030204" pitchFamily="18" charset="0"/>
                                    </a:rPr>
                                    <m:t>3</m:t>
                                  </m:r>
                                </m:den>
                              </m:f>
                              <m:r>
                                <a:rPr lang="en-US" sz="2800" b="0" i="1" dirty="0" smtClean="0">
                                  <a:solidFill>
                                    <a:srgbClr val="5E5E5B"/>
                                  </a:solidFill>
                                  <a:latin typeface="Cambria Math" panose="02040503050406030204" pitchFamily="18" charset="0"/>
                                </a:rPr>
                                <m:t>𝐵h</m:t>
                              </m:r>
                            </m:oMath>
                          </a14:m>
                          <a:endParaRPr lang="en-US" sz="2800" b="0" i="1" dirty="0">
                            <a:solidFill>
                              <a:srgbClr val="5E5E5B"/>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2800" b="0" kern="1200" dirty="0">
                              <a:solidFill>
                                <a:srgbClr val="0070C0"/>
                              </a:solidFill>
                              <a:latin typeface="+mn-lt"/>
                              <a:ea typeface="+mn-ea"/>
                              <a:cs typeface="+mn-cs"/>
                            </a:rPr>
                            <a:t>Volume of a cone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397827">
                    <a:tc>
                      <a:txBody>
                        <a:bodyPr/>
                        <a:lstStyle/>
                        <a:p>
                          <a:r>
                            <a:rPr lang="en-US" sz="2800" b="0" dirty="0">
                              <a:solidFill>
                                <a:srgbClr val="5E5E5B"/>
                              </a:solidFill>
                            </a:rPr>
                            <a:t>   = </a:t>
                          </a:r>
                          <a14:m>
                            <m:oMath xmlns:m="http://schemas.openxmlformats.org/officeDocument/2006/math">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1</m:t>
                                  </m:r>
                                </m:num>
                                <m:den>
                                  <m:r>
                                    <a:rPr lang="en-US" sz="2800" b="0" i="1" smtClean="0">
                                      <a:solidFill>
                                        <a:srgbClr val="5E5E5B"/>
                                      </a:solidFill>
                                      <a:latin typeface="Cambria Math" panose="02040503050406030204" pitchFamily="18" charset="0"/>
                                    </a:rPr>
                                    <m:t>3</m:t>
                                  </m:r>
                                </m:den>
                              </m:f>
                              <m:r>
                                <m:rPr>
                                  <m:sty m:val="p"/>
                                </m:rPr>
                                <a:rPr lang="el-GR" sz="2800" b="0" i="0" dirty="0" smtClean="0">
                                  <a:solidFill>
                                    <a:srgbClr val="5E5E5B"/>
                                  </a:solidFill>
                                  <a:latin typeface="Cambria Math" panose="02040503050406030204" pitchFamily="18" charset="0"/>
                                </a:rPr>
                                <m:t>π</m:t>
                              </m:r>
                              <m:sSup>
                                <m:sSupPr>
                                  <m:ctrlPr>
                                    <a:rPr lang="en-US" sz="2800" b="0" i="1" dirty="0" smtClean="0">
                                      <a:solidFill>
                                        <a:srgbClr val="5E5E5B"/>
                                      </a:solidFill>
                                      <a:latin typeface="Cambria Math" panose="02040503050406030204" pitchFamily="18" charset="0"/>
                                    </a:rPr>
                                  </m:ctrlPr>
                                </m:sSupPr>
                                <m:e>
                                  <m:r>
                                    <a:rPr lang="en-US" sz="2800" b="0" i="1" dirty="0" smtClean="0">
                                      <a:solidFill>
                                        <a:srgbClr val="5E5E5B"/>
                                      </a:solidFill>
                                      <a:latin typeface="Cambria Math" panose="02040503050406030204" pitchFamily="18" charset="0"/>
                                    </a:rPr>
                                    <m:t>𝑟</m:t>
                                  </m:r>
                                </m:e>
                                <m:sup>
                                  <m:r>
                                    <a:rPr lang="en-US" sz="2800" b="0" i="1" dirty="0" smtClean="0">
                                      <a:solidFill>
                                        <a:srgbClr val="5E5E5B"/>
                                      </a:solidFill>
                                      <a:latin typeface="Cambria Math" panose="02040503050406030204" pitchFamily="18" charset="0"/>
                                    </a:rPr>
                                    <m:t>2</m:t>
                                  </m:r>
                                </m:sup>
                              </m:sSup>
                              <m:r>
                                <a:rPr lang="en-IN" sz="2800" b="0" i="1" dirty="0" smtClean="0">
                                  <a:solidFill>
                                    <a:srgbClr val="5E5E5B"/>
                                  </a:solidFill>
                                  <a:latin typeface="Cambria Math" panose="02040503050406030204" pitchFamily="18" charset="0"/>
                                </a:rPr>
                                <m:t>h</m:t>
                              </m:r>
                            </m:oMath>
                          </a14:m>
                          <a:endParaRPr lang="en-US" sz="2800" b="0" i="1" dirty="0">
                            <a:solidFill>
                              <a:srgbClr val="5E5E5B"/>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14:m>
                            <m:oMathPara xmlns:m="http://schemas.openxmlformats.org/officeDocument/2006/math">
                              <m:oMathParaPr>
                                <m:jc m:val="left"/>
                              </m:oMathParaPr>
                              <m:oMath xmlns:m="http://schemas.openxmlformats.org/officeDocument/2006/math">
                                <m:r>
                                  <a:rPr lang="en-US" sz="2800" b="0" i="1" dirty="0" smtClean="0">
                                    <a:solidFill>
                                      <a:srgbClr val="0070C0"/>
                                    </a:solidFill>
                                    <a:latin typeface="Cambria Math" panose="02040503050406030204" pitchFamily="18" charset="0"/>
                                  </a:rPr>
                                  <m:t>𝐵</m:t>
                                </m:r>
                                <m:r>
                                  <a:rPr lang="en-US" sz="2800" b="0" i="1" dirty="0" smtClean="0">
                                    <a:solidFill>
                                      <a:srgbClr val="0070C0"/>
                                    </a:solidFill>
                                    <a:latin typeface="Cambria Math" panose="02040503050406030204" pitchFamily="18" charset="0"/>
                                  </a:rPr>
                                  <m:t>=</m:t>
                                </m:r>
                                <m:r>
                                  <m:rPr>
                                    <m:sty m:val="p"/>
                                  </m:rPr>
                                  <a:rPr lang="el-GR" sz="2800" b="0" i="0" dirty="0" smtClean="0">
                                    <a:solidFill>
                                      <a:srgbClr val="0070C0"/>
                                    </a:solidFill>
                                    <a:latin typeface="Cambria Math" panose="02040503050406030204" pitchFamily="18" charset="0"/>
                                  </a:rPr>
                                  <m:t>π</m:t>
                                </m:r>
                                <m:sSup>
                                  <m:sSupPr>
                                    <m:ctrlPr>
                                      <a:rPr lang="en-US" sz="2800" b="0" i="1" dirty="0" smtClean="0">
                                        <a:solidFill>
                                          <a:srgbClr val="0070C0"/>
                                        </a:solidFill>
                                        <a:latin typeface="Cambria Math" panose="02040503050406030204" pitchFamily="18" charset="0"/>
                                      </a:rPr>
                                    </m:ctrlPr>
                                  </m:sSupPr>
                                  <m:e>
                                    <m:r>
                                      <a:rPr lang="en-US" sz="2800" b="0" i="1" dirty="0" smtClean="0">
                                        <a:solidFill>
                                          <a:srgbClr val="0070C0"/>
                                        </a:solidFill>
                                        <a:latin typeface="Cambria Math" panose="02040503050406030204" pitchFamily="18" charset="0"/>
                                      </a:rPr>
                                      <m:t>𝑟</m:t>
                                    </m:r>
                                  </m:e>
                                  <m:sup>
                                    <m:r>
                                      <a:rPr lang="en-US" sz="2800" b="0" i="1" dirty="0" smtClean="0">
                                        <a:solidFill>
                                          <a:srgbClr val="0070C0"/>
                                        </a:solidFill>
                                        <a:latin typeface="Cambria Math" panose="02040503050406030204" pitchFamily="18" charset="0"/>
                                      </a:rPr>
                                      <m:t>2</m:t>
                                    </m:r>
                                  </m:sup>
                                </m:sSup>
                              </m:oMath>
                            </m:oMathPara>
                          </a14:m>
                          <a:endParaRPr lang="en-US" sz="2800" b="0" i="1" dirty="0">
                            <a:solidFill>
                              <a:srgbClr val="0070C0"/>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397827">
                    <a:tc>
                      <a:txBody>
                        <a:bodyPr/>
                        <a:lstStyle/>
                        <a:p>
                          <a:r>
                            <a:rPr lang="en-US" sz="2800" b="0" i="1" dirty="0">
                              <a:solidFill>
                                <a:srgbClr val="5E5E5B"/>
                              </a:solidFill>
                              <a:latin typeface="+mn-lt"/>
                              <a:ea typeface="Cambria Math" panose="02040503050406030204" pitchFamily="18" charset="0"/>
                            </a:rPr>
                            <a:t>   = </a:t>
                          </a:r>
                          <a14:m>
                            <m:oMath xmlns:m="http://schemas.openxmlformats.org/officeDocument/2006/math">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1</m:t>
                                  </m:r>
                                </m:num>
                                <m:den>
                                  <m:r>
                                    <a:rPr lang="en-US" sz="2800" b="0" i="1" smtClean="0">
                                      <a:solidFill>
                                        <a:srgbClr val="5E5E5B"/>
                                      </a:solidFill>
                                      <a:latin typeface="Cambria Math" panose="02040503050406030204" pitchFamily="18" charset="0"/>
                                    </a:rPr>
                                    <m:t>3</m:t>
                                  </m:r>
                                </m:den>
                              </m:f>
                              <m:r>
                                <m:rPr>
                                  <m:sty m:val="p"/>
                                </m:rPr>
                                <a:rPr lang="el-GR" sz="2800" b="0" i="0" dirty="0" smtClean="0">
                                  <a:solidFill>
                                    <a:srgbClr val="5E5E5B"/>
                                  </a:solidFill>
                                  <a:latin typeface="Cambria Math" panose="02040503050406030204" pitchFamily="18" charset="0"/>
                                </a:rPr>
                                <m:t>π</m:t>
                              </m:r>
                              <m:sSup>
                                <m:sSupPr>
                                  <m:ctrlPr>
                                    <a:rPr lang="en-US" sz="2800" b="0" i="1" dirty="0" smtClean="0">
                                      <a:solidFill>
                                        <a:srgbClr val="5E5E5B"/>
                                      </a:solidFill>
                                      <a:latin typeface="Cambria Math" panose="02040503050406030204" pitchFamily="18" charset="0"/>
                                    </a:rPr>
                                  </m:ctrlPr>
                                </m:sSupPr>
                                <m:e>
                                  <m:r>
                                    <a:rPr lang="en-US" sz="2800" b="0" i="1" dirty="0" smtClean="0">
                                      <a:solidFill>
                                        <a:srgbClr val="5E5E5B"/>
                                      </a:solidFill>
                                      <a:latin typeface="Cambria Math" panose="02040503050406030204" pitchFamily="18" charset="0"/>
                                    </a:rPr>
                                    <m:t>(8)</m:t>
                                  </m:r>
                                </m:e>
                                <m:sup>
                                  <m:r>
                                    <a:rPr lang="en-US" sz="2800" b="0" i="1" dirty="0" smtClean="0">
                                      <a:solidFill>
                                        <a:srgbClr val="5E5E5B"/>
                                      </a:solidFill>
                                      <a:latin typeface="Cambria Math" panose="02040503050406030204" pitchFamily="18" charset="0"/>
                                    </a:rPr>
                                    <m:t>2</m:t>
                                  </m:r>
                                </m:sup>
                              </m:sSup>
                              <m:d>
                                <m:dPr>
                                  <m:ctrlPr>
                                    <a:rPr lang="en-US" sz="2800" b="0" i="1" dirty="0" smtClean="0">
                                      <a:solidFill>
                                        <a:srgbClr val="5E5E5B"/>
                                      </a:solidFill>
                                      <a:latin typeface="Cambria Math" panose="02040503050406030204" pitchFamily="18" charset="0"/>
                                    </a:rPr>
                                  </m:ctrlPr>
                                </m:dPr>
                                <m:e>
                                  <m:r>
                                    <a:rPr lang="en-IN" sz="2800" b="0" i="1" dirty="0" smtClean="0">
                                      <a:solidFill>
                                        <a:srgbClr val="5E5E5B"/>
                                      </a:solidFill>
                                      <a:latin typeface="Cambria Math" panose="02040503050406030204" pitchFamily="18" charset="0"/>
                                    </a:rPr>
                                    <m:t>17</m:t>
                                  </m:r>
                                </m:e>
                              </m:d>
                            </m:oMath>
                          </a14:m>
                          <a:endParaRPr lang="en-US" sz="2800" b="0" i="0" dirty="0">
                            <a:solidFill>
                              <a:srgbClr val="5E5E5B"/>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pt-BR" sz="2800" b="0" i="1" kern="1200" dirty="0">
                              <a:solidFill>
                                <a:srgbClr val="0070C0"/>
                              </a:solidFill>
                              <a:latin typeface="+mn-lt"/>
                              <a:ea typeface="+mn-ea"/>
                              <a:cs typeface="+mn-cs"/>
                            </a:rPr>
                            <a:t>r</a:t>
                          </a:r>
                          <a:r>
                            <a:rPr lang="pt-BR" sz="2800" b="0" kern="1200" dirty="0">
                              <a:solidFill>
                                <a:srgbClr val="0070C0"/>
                              </a:solidFill>
                              <a:latin typeface="+mn-lt"/>
                              <a:ea typeface="+mn-ea"/>
                              <a:cs typeface="+mn-cs"/>
                            </a:rPr>
                            <a:t> = 8 and </a:t>
                          </a:r>
                          <a:r>
                            <a:rPr lang="pt-BR" sz="2800" b="0" i="1" kern="1200" dirty="0">
                              <a:solidFill>
                                <a:srgbClr val="0070C0"/>
                              </a:solidFill>
                              <a:latin typeface="+mn-lt"/>
                              <a:ea typeface="+mn-ea"/>
                              <a:cs typeface="+mn-cs"/>
                            </a:rPr>
                            <a:t>h</a:t>
                          </a:r>
                          <a:r>
                            <a:rPr lang="pt-BR" sz="2800" b="0" kern="1200" dirty="0">
                              <a:solidFill>
                                <a:srgbClr val="0070C0"/>
                              </a:solidFill>
                              <a:latin typeface="+mn-lt"/>
                              <a:ea typeface="+mn-ea"/>
                              <a:cs typeface="+mn-cs"/>
                            </a:rPr>
                            <a:t> = 17</a:t>
                          </a:r>
                          <a:endParaRPr lang="en-US" sz="2800" b="0" kern="1200" dirty="0">
                            <a:solidFill>
                              <a:srgbClr val="0070C0"/>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7380884"/>
                      </a:ext>
                    </a:extLst>
                  </a:tr>
                  <a:tr h="397827">
                    <a:tc>
                      <a:txBody>
                        <a:bodyPr/>
                        <a:lstStyle/>
                        <a:p>
                          <a:r>
                            <a:rPr lang="en-US" sz="2800" b="0" i="0" dirty="0">
                              <a:solidFill>
                                <a:srgbClr val="5E5E5B"/>
                              </a:solidFill>
                              <a:latin typeface="+mn-lt"/>
                              <a:ea typeface="Cambria Math" panose="02040503050406030204" pitchFamily="18" charset="0"/>
                            </a:rPr>
                            <a:t>   ≈ </a:t>
                          </a:r>
                          <a:r>
                            <a:rPr lang="en-US" sz="2800" b="0" i="0" dirty="0">
                              <a:solidFill>
                                <a:schemeClr val="tx2"/>
                              </a:solidFill>
                              <a:latin typeface="+mn-lt"/>
                              <a:ea typeface="Cambria Math" panose="02040503050406030204" pitchFamily="18" charset="0"/>
                            </a:rPr>
                            <a:t>1139.4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2800" b="0" kern="1200" dirty="0">
                              <a:solidFill>
                                <a:srgbClr val="0070C0"/>
                              </a:solidFill>
                              <a:latin typeface="+mn-lt"/>
                              <a:ea typeface="+mn-ea"/>
                              <a:cs typeface="+mn-cs"/>
                            </a:rPr>
                            <a:t>Simplify.</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006113"/>
                      </a:ext>
                    </a:extLst>
                  </a:tr>
                </a:tbl>
              </a:graphicData>
            </a:graphic>
          </p:graphicFrame>
        </mc:Choice>
        <mc:Fallback xmlns="">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4174608112"/>
                  </p:ext>
                </p:extLst>
              </p:nvPr>
            </p:nvGraphicFramePr>
            <p:xfrm>
              <a:off x="459872" y="3369040"/>
              <a:ext cx="6945269" cy="2606421"/>
            </p:xfrm>
            <a:graphic>
              <a:graphicData uri="http://schemas.openxmlformats.org/drawingml/2006/table">
                <a:tbl>
                  <a:tblPr firstRow="1" bandRow="1">
                    <a:tableStyleId>{5C22544A-7EE6-4342-B048-85BDC9FD1C3A}</a:tableStyleId>
                  </a:tblPr>
                  <a:tblGrid>
                    <a:gridCol w="2980014">
                      <a:extLst>
                        <a:ext uri="{9D8B030D-6E8A-4147-A177-3AD203B41FA5}">
                          <a16:colId xmlns:a16="http://schemas.microsoft.com/office/drawing/2014/main" val="1325506017"/>
                        </a:ext>
                      </a:extLst>
                    </a:gridCol>
                    <a:gridCol w="3965255">
                      <a:extLst>
                        <a:ext uri="{9D8B030D-6E8A-4147-A177-3AD203B41FA5}">
                          <a16:colId xmlns:a16="http://schemas.microsoft.com/office/drawing/2014/main" val="1340425027"/>
                        </a:ext>
                      </a:extLst>
                    </a:gridCol>
                  </a:tblGrid>
                  <a:tr h="696087">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t="-8696" r="-133129" b="-296522"/>
                          </a:stretch>
                        </a:blipFill>
                      </a:tcPr>
                    </a:tc>
                    <a:tc>
                      <a:txBody>
                        <a:bodyPr/>
                        <a:lstStyle/>
                        <a:p>
                          <a:pPr marL="0" algn="l" defTabSz="914400" rtl="0" eaLnBrk="1" latinLnBrk="0" hangingPunct="1"/>
                          <a:r>
                            <a:rPr lang="en-US" sz="2800" b="0" kern="1200" dirty="0">
                              <a:solidFill>
                                <a:srgbClr val="0070C0"/>
                              </a:solidFill>
                              <a:latin typeface="+mn-lt"/>
                              <a:ea typeface="+mn-ea"/>
                              <a:cs typeface="+mn-cs"/>
                            </a:rPr>
                            <a:t>Volume of a cone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696087">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109649" r="-133129" b="-199123"/>
                          </a:stretch>
                        </a:blipFill>
                      </a:tcPr>
                    </a:tc>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l="-75115" t="-109649" b="-199123"/>
                          </a:stretch>
                        </a:blipFill>
                      </a:tcPr>
                    </a:tc>
                    <a:extLst>
                      <a:ext uri="{0D108BD9-81ED-4DB2-BD59-A6C34878D82A}">
                        <a16:rowId xmlns:a16="http://schemas.microsoft.com/office/drawing/2014/main" val="1101275146"/>
                      </a:ext>
                    </a:extLst>
                  </a:tr>
                  <a:tr h="696087">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207826" r="-133129" b="-97391"/>
                          </a:stretch>
                        </a:blipFill>
                      </a:tcPr>
                    </a:tc>
                    <a:tc>
                      <a:txBody>
                        <a:bodyPr/>
                        <a:lstStyle/>
                        <a:p>
                          <a:pPr marL="0" algn="l" defTabSz="914400" rtl="0" eaLnBrk="1" latinLnBrk="0" hangingPunct="1"/>
                          <a:r>
                            <a:rPr lang="pt-BR" sz="2800" b="0" i="1" kern="1200" dirty="0">
                              <a:solidFill>
                                <a:srgbClr val="0070C0"/>
                              </a:solidFill>
                              <a:latin typeface="+mn-lt"/>
                              <a:ea typeface="+mn-ea"/>
                              <a:cs typeface="+mn-cs"/>
                            </a:rPr>
                            <a:t>r</a:t>
                          </a:r>
                          <a:r>
                            <a:rPr lang="pt-BR" sz="2800" b="0" kern="1200" dirty="0">
                              <a:solidFill>
                                <a:srgbClr val="0070C0"/>
                              </a:solidFill>
                              <a:latin typeface="+mn-lt"/>
                              <a:ea typeface="+mn-ea"/>
                              <a:cs typeface="+mn-cs"/>
                            </a:rPr>
                            <a:t> = 8 and </a:t>
                          </a:r>
                          <a:r>
                            <a:rPr lang="pt-BR" sz="2800" b="0" i="1" kern="1200" dirty="0">
                              <a:solidFill>
                                <a:srgbClr val="0070C0"/>
                              </a:solidFill>
                              <a:latin typeface="+mn-lt"/>
                              <a:ea typeface="+mn-ea"/>
                              <a:cs typeface="+mn-cs"/>
                            </a:rPr>
                            <a:t>h</a:t>
                          </a:r>
                          <a:r>
                            <a:rPr lang="pt-BR" sz="2800" b="0" kern="1200" dirty="0">
                              <a:solidFill>
                                <a:srgbClr val="0070C0"/>
                              </a:solidFill>
                              <a:latin typeface="+mn-lt"/>
                              <a:ea typeface="+mn-ea"/>
                              <a:cs typeface="+mn-cs"/>
                            </a:rPr>
                            <a:t> = 17</a:t>
                          </a:r>
                          <a:endParaRPr lang="en-US" sz="2800" b="0" kern="1200" dirty="0">
                            <a:solidFill>
                              <a:srgbClr val="0070C0"/>
                            </a:solidFill>
                            <a:latin typeface="+mn-lt"/>
                            <a:ea typeface="+mn-ea"/>
                            <a:cs typeface="+mn-cs"/>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7380884"/>
                      </a:ext>
                    </a:extLst>
                  </a:tr>
                  <a:tr h="518160">
                    <a:tc>
                      <a:txBody>
                        <a:bodyPr/>
                        <a:lstStyle/>
                        <a:p>
                          <a:r>
                            <a:rPr lang="en-US" sz="2800" b="0" i="0" dirty="0">
                              <a:solidFill>
                                <a:srgbClr val="5E5E5B"/>
                              </a:solidFill>
                              <a:latin typeface="+mn-lt"/>
                              <a:ea typeface="Cambria Math" panose="02040503050406030204" pitchFamily="18" charset="0"/>
                            </a:rPr>
                            <a:t>   ≈ </a:t>
                          </a:r>
                          <a:r>
                            <a:rPr lang="en-US" sz="2800" b="0" i="0" dirty="0">
                              <a:solidFill>
                                <a:schemeClr val="tx2"/>
                              </a:solidFill>
                              <a:latin typeface="+mn-lt"/>
                              <a:ea typeface="Cambria Math" panose="02040503050406030204" pitchFamily="18" charset="0"/>
                            </a:rPr>
                            <a:t>1139.4</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2800" b="0" kern="1200" dirty="0">
                              <a:solidFill>
                                <a:srgbClr val="0070C0"/>
                              </a:solidFill>
                              <a:latin typeface="+mn-lt"/>
                              <a:ea typeface="+mn-ea"/>
                              <a:cs typeface="+mn-cs"/>
                            </a:rPr>
                            <a:t>Simplify.</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8006113"/>
                      </a:ext>
                    </a:extLst>
                  </a:tr>
                </a:tbl>
              </a:graphicData>
            </a:graphic>
          </p:graphicFrame>
        </mc:Fallback>
      </mc:AlternateContent>
      <p:sp>
        <p:nvSpPr>
          <p:cNvPr id="6" name="Content Placeholder 2">
            <a:extLst>
              <a:ext uri="{FF2B5EF4-FFF2-40B4-BE49-F238E27FC236}">
                <a16:creationId xmlns:a16="http://schemas.microsoft.com/office/drawing/2014/main" id="{49C1DBD9-32BF-E948-A5DF-6D4B93F33359}"/>
              </a:ext>
            </a:extLst>
          </p:cNvPr>
          <p:cNvSpPr txBox="1">
            <a:spLocks/>
          </p:cNvSpPr>
          <p:nvPr/>
        </p:nvSpPr>
        <p:spPr>
          <a:xfrm>
            <a:off x="459872" y="5976985"/>
            <a:ext cx="7769728" cy="59508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dirty="0">
                <a:solidFill>
                  <a:srgbClr val="5E5E5B"/>
                </a:solidFill>
              </a:rPr>
              <a:t>The volume of the cone is about</a:t>
            </a:r>
            <a:r>
              <a:rPr lang="en-US" sz="2800" dirty="0"/>
              <a:t> 1139.4 </a:t>
            </a:r>
            <a:r>
              <a:rPr lang="en-US" sz="2800" dirty="0">
                <a:solidFill>
                  <a:srgbClr val="5E5E5B"/>
                </a:solidFill>
              </a:rPr>
              <a:t>mm</a:t>
            </a:r>
            <a:r>
              <a:rPr lang="en-US" sz="2800" baseline="30000" dirty="0">
                <a:solidFill>
                  <a:srgbClr val="5E5E5B"/>
                </a:solidFill>
              </a:rPr>
              <a:t>3</a:t>
            </a:r>
            <a:r>
              <a:rPr lang="en-US" sz="2800" dirty="0">
                <a:solidFill>
                  <a:srgbClr val="5E5E5B"/>
                </a:solidFill>
              </a:rPr>
              <a:t>.</a:t>
            </a:r>
            <a:endParaRPr lang="en-US" sz="2800" baseline="30000" dirty="0">
              <a:solidFill>
                <a:srgbClr val="5E5E5B"/>
              </a:solidFill>
            </a:endParaRPr>
          </a:p>
        </p:txBody>
      </p:sp>
      <p:pic>
        <p:nvPicPr>
          <p:cNvPr id="8" name="Picture 7">
            <a:extLst>
              <a:ext uri="{FF2B5EF4-FFF2-40B4-BE49-F238E27FC236}">
                <a16:creationId xmlns:a16="http://schemas.microsoft.com/office/drawing/2014/main" id="{AB544BDE-49E4-49FF-A50E-CC674206F8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4703" y="1931272"/>
            <a:ext cx="2332552" cy="2332552"/>
          </a:xfrm>
          <a:prstGeom prst="rect">
            <a:avLst/>
          </a:prstGeom>
        </p:spPr>
      </p:pic>
    </p:spTree>
    <p:extLst>
      <p:ext uri="{BB962C8B-B14F-4D97-AF65-F5344CB8AC3E}">
        <p14:creationId xmlns:p14="http://schemas.microsoft.com/office/powerpoint/2010/main" val="4656189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7</a:t>
            </a:r>
            <a:br>
              <a:rPr lang="en-US" sz="2800" dirty="0">
                <a:solidFill>
                  <a:srgbClr val="33175A"/>
                </a:solidFill>
              </a:rPr>
            </a:br>
            <a:r>
              <a:rPr lang="en-US" sz="2800" b="0" dirty="0">
                <a:solidFill>
                  <a:schemeClr val="tx1"/>
                </a:solidFill>
              </a:rPr>
              <a:t>Volume of a Composite Solid</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55191"/>
            <a:ext cx="8065291" cy="85577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435100" indent="-1435100">
              <a:spcBef>
                <a:spcPts val="0"/>
              </a:spcBef>
            </a:pPr>
            <a:r>
              <a:rPr lang="en-US" sz="2800" b="1" dirty="0">
                <a:solidFill>
                  <a:schemeClr val="tx1"/>
                </a:solidFill>
              </a:rPr>
              <a:t>Step 2 Find the volume of the hemisphere to the nearest tenth.</a:t>
            </a:r>
            <a:endParaRPr lang="en-US" sz="2800" dirty="0">
              <a:solidFill>
                <a:schemeClr val="tx1"/>
              </a:solidFill>
            </a:endParaRP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383699394"/>
                  </p:ext>
                </p:extLst>
              </p:nvPr>
            </p:nvGraphicFramePr>
            <p:xfrm>
              <a:off x="459872" y="2627891"/>
              <a:ext cx="8248699" cy="1945196"/>
            </p:xfrm>
            <a:graphic>
              <a:graphicData uri="http://schemas.openxmlformats.org/drawingml/2006/table">
                <a:tbl>
                  <a:tblPr firstRow="1" bandRow="1">
                    <a:tableStyleId>{5C22544A-7EE6-4342-B048-85BDC9FD1C3A}</a:tableStyleId>
                  </a:tblPr>
                  <a:tblGrid>
                    <a:gridCol w="2980014">
                      <a:extLst>
                        <a:ext uri="{9D8B030D-6E8A-4147-A177-3AD203B41FA5}">
                          <a16:colId xmlns:a16="http://schemas.microsoft.com/office/drawing/2014/main" val="1325506017"/>
                        </a:ext>
                      </a:extLst>
                    </a:gridCol>
                    <a:gridCol w="5268685">
                      <a:extLst>
                        <a:ext uri="{9D8B030D-6E8A-4147-A177-3AD203B41FA5}">
                          <a16:colId xmlns:a16="http://schemas.microsoft.com/office/drawing/2014/main" val="1340425027"/>
                        </a:ext>
                      </a:extLst>
                    </a:gridCol>
                  </a:tblGrid>
                  <a:tr h="218457">
                    <a:tc>
                      <a:txBody>
                        <a:bodyPr/>
                        <a:lstStyle/>
                        <a:p>
                          <a:r>
                            <a:rPr lang="en-US" sz="2800" b="0" i="1" dirty="0">
                              <a:solidFill>
                                <a:srgbClr val="5E5E5B"/>
                              </a:solidFill>
                            </a:rPr>
                            <a:t>V </a:t>
                          </a:r>
                          <a:r>
                            <a:rPr lang="en-US" sz="2800" b="0" dirty="0">
                              <a:solidFill>
                                <a:srgbClr val="5E5E5B"/>
                              </a:solidFill>
                            </a:rPr>
                            <a:t>= </a:t>
                          </a:r>
                          <a14:m>
                            <m:oMath xmlns:m="http://schemas.openxmlformats.org/officeDocument/2006/math">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1</m:t>
                                  </m:r>
                                </m:num>
                                <m:den>
                                  <m:r>
                                    <a:rPr lang="en-US" sz="2800" b="0" i="1" smtClean="0">
                                      <a:solidFill>
                                        <a:srgbClr val="5E5E5B"/>
                                      </a:solidFill>
                                      <a:latin typeface="Cambria Math" panose="02040503050406030204" pitchFamily="18" charset="0"/>
                                    </a:rPr>
                                    <m:t>2</m:t>
                                  </m:r>
                                </m:den>
                              </m:f>
                              <m:d>
                                <m:dPr>
                                  <m:ctrlPr>
                                    <a:rPr lang="en-US" sz="2800" b="0" i="1" smtClean="0">
                                      <a:solidFill>
                                        <a:srgbClr val="5E5E5B"/>
                                      </a:solidFill>
                                      <a:latin typeface="Cambria Math" panose="02040503050406030204" pitchFamily="18" charset="0"/>
                                    </a:rPr>
                                  </m:ctrlPr>
                                </m:dPr>
                                <m:e>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4</m:t>
                                      </m:r>
                                    </m:num>
                                    <m:den>
                                      <m:r>
                                        <a:rPr lang="en-US" sz="2800" b="0" i="1" smtClean="0">
                                          <a:solidFill>
                                            <a:srgbClr val="5E5E5B"/>
                                          </a:solidFill>
                                          <a:latin typeface="Cambria Math" panose="02040503050406030204" pitchFamily="18" charset="0"/>
                                        </a:rPr>
                                        <m:t>3</m:t>
                                      </m:r>
                                    </m:den>
                                  </m:f>
                                  <m:r>
                                    <m:rPr>
                                      <m:sty m:val="p"/>
                                    </m:rPr>
                                    <a:rPr lang="el-GR" sz="2800" b="0" i="0" dirty="0" smtClean="0">
                                      <a:solidFill>
                                        <a:srgbClr val="5E5E5B"/>
                                      </a:solidFill>
                                      <a:latin typeface="Cambria Math" panose="02040503050406030204" pitchFamily="18" charset="0"/>
                                    </a:rPr>
                                    <m:t>π</m:t>
                                  </m:r>
                                  <m:sSup>
                                    <m:sSupPr>
                                      <m:ctrlPr>
                                        <a:rPr lang="en-US" sz="2800" b="0" i="1" dirty="0" smtClean="0">
                                          <a:solidFill>
                                            <a:srgbClr val="5E5E5B"/>
                                          </a:solidFill>
                                          <a:latin typeface="Cambria Math" panose="02040503050406030204" pitchFamily="18" charset="0"/>
                                        </a:rPr>
                                      </m:ctrlPr>
                                    </m:sSupPr>
                                    <m:e>
                                      <m:r>
                                        <a:rPr lang="en-US" sz="2800" b="0" i="1" dirty="0" smtClean="0">
                                          <a:solidFill>
                                            <a:srgbClr val="5E5E5B"/>
                                          </a:solidFill>
                                          <a:latin typeface="Cambria Math" panose="02040503050406030204" pitchFamily="18" charset="0"/>
                                        </a:rPr>
                                        <m:t>𝑟</m:t>
                                      </m:r>
                                    </m:e>
                                    <m:sup>
                                      <m:r>
                                        <a:rPr lang="en-US" sz="2800" b="0" i="1" dirty="0" smtClean="0">
                                          <a:solidFill>
                                            <a:srgbClr val="5E5E5B"/>
                                          </a:solidFill>
                                          <a:latin typeface="Cambria Math" panose="02040503050406030204" pitchFamily="18" charset="0"/>
                                        </a:rPr>
                                        <m:t>3</m:t>
                                      </m:r>
                                    </m:sup>
                                  </m:sSup>
                                </m:e>
                              </m:d>
                            </m:oMath>
                          </a14:m>
                          <a:endParaRPr lang="en-US" sz="2800" b="0" i="1" dirty="0">
                            <a:solidFill>
                              <a:srgbClr val="5E5E5B"/>
                            </a:solidFill>
                          </a:endParaRP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marL="0" algn="l" defTabSz="914400" rtl="0" eaLnBrk="1" latinLnBrk="0" hangingPunct="1"/>
                          <a:r>
                            <a:rPr lang="en-US" sz="2800" b="0" kern="1200" dirty="0">
                              <a:solidFill>
                                <a:srgbClr val="0070C0"/>
                              </a:solidFill>
                              <a:latin typeface="+mn-lt"/>
                              <a:ea typeface="+mn-ea"/>
                              <a:cs typeface="+mn-cs"/>
                            </a:rPr>
                            <a:t>Volume of a hemisphere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397827">
                    <a:tc>
                      <a:txBody>
                        <a:bodyPr/>
                        <a:lstStyle/>
                        <a:p>
                          <a:r>
                            <a:rPr lang="en-US" sz="2800" b="0" dirty="0">
                              <a:solidFill>
                                <a:srgbClr val="5E5E5B"/>
                              </a:solidFill>
                            </a:rPr>
                            <a:t>   = </a:t>
                          </a:r>
                          <a14:m>
                            <m:oMath xmlns:m="http://schemas.openxmlformats.org/officeDocument/2006/math">
                              <m:f>
                                <m:fPr>
                                  <m:ctrlPr>
                                    <a:rPr lang="en-US" sz="2800" b="0" i="1" smtClean="0">
                                      <a:solidFill>
                                        <a:srgbClr val="5E5E5B"/>
                                      </a:solidFill>
                                      <a:latin typeface="Cambria Math" panose="02040503050406030204" pitchFamily="18" charset="0"/>
                                    </a:rPr>
                                  </m:ctrlPr>
                                </m:fPr>
                                <m:num>
                                  <m:r>
                                    <a:rPr lang="en-US" sz="2800" b="0" i="1" smtClean="0">
                                      <a:solidFill>
                                        <a:srgbClr val="5E5E5B"/>
                                      </a:solidFill>
                                      <a:latin typeface="Cambria Math" panose="02040503050406030204" pitchFamily="18" charset="0"/>
                                    </a:rPr>
                                    <m:t>2</m:t>
                                  </m:r>
                                </m:num>
                                <m:den>
                                  <m:r>
                                    <a:rPr lang="en-US" sz="2800" b="0" i="1" smtClean="0">
                                      <a:solidFill>
                                        <a:srgbClr val="5E5E5B"/>
                                      </a:solidFill>
                                      <a:latin typeface="Cambria Math" panose="02040503050406030204" pitchFamily="18" charset="0"/>
                                    </a:rPr>
                                    <m:t>3</m:t>
                                  </m:r>
                                </m:den>
                              </m:f>
                              <m:r>
                                <m:rPr>
                                  <m:sty m:val="p"/>
                                </m:rPr>
                                <a:rPr lang="el-GR" sz="2800" b="0" i="0" dirty="0" smtClean="0">
                                  <a:solidFill>
                                    <a:srgbClr val="5E5E5B"/>
                                  </a:solidFill>
                                  <a:latin typeface="Cambria Math" panose="02040503050406030204" pitchFamily="18" charset="0"/>
                                </a:rPr>
                                <m:t>π</m:t>
                              </m:r>
                              <m:sSup>
                                <m:sSupPr>
                                  <m:ctrlPr>
                                    <a:rPr lang="en-US" sz="2800" b="0" i="1" dirty="0" smtClean="0">
                                      <a:solidFill>
                                        <a:srgbClr val="5E5E5B"/>
                                      </a:solidFill>
                                      <a:latin typeface="Cambria Math" panose="02040503050406030204" pitchFamily="18" charset="0"/>
                                    </a:rPr>
                                  </m:ctrlPr>
                                </m:sSupPr>
                                <m:e>
                                  <m:r>
                                    <a:rPr lang="en-US" sz="2800" b="0" i="1" dirty="0" smtClean="0">
                                      <a:solidFill>
                                        <a:srgbClr val="5E5E5B"/>
                                      </a:solidFill>
                                      <a:latin typeface="Cambria Math" panose="02040503050406030204" pitchFamily="18" charset="0"/>
                                    </a:rPr>
                                    <m:t>(8)</m:t>
                                  </m:r>
                                </m:e>
                                <m:sup>
                                  <m:r>
                                    <a:rPr lang="en-US" sz="2800" b="0" i="1" dirty="0" smtClean="0">
                                      <a:solidFill>
                                        <a:srgbClr val="5E5E5B"/>
                                      </a:solidFill>
                                      <a:latin typeface="Cambria Math" panose="02040503050406030204" pitchFamily="18" charset="0"/>
                                    </a:rPr>
                                    <m:t>3</m:t>
                                  </m:r>
                                </m:sup>
                              </m:sSup>
                            </m:oMath>
                          </a14:m>
                          <a:endParaRPr lang="en-US" sz="2800" b="0" i="1" dirty="0">
                            <a:solidFill>
                              <a:srgbClr val="5E5E5B"/>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r>
                            <a:rPr lang="en-IN" sz="2800" b="0" i="1" dirty="0">
                              <a:solidFill>
                                <a:srgbClr val="0070C0"/>
                              </a:solidFill>
                              <a:latin typeface="+mn-lt"/>
                              <a:ea typeface="Cambria Math" panose="02040503050406030204" pitchFamily="18" charset="0"/>
                            </a:rPr>
                            <a:t>r = </a:t>
                          </a:r>
                          <a:r>
                            <a:rPr lang="en-IN" sz="2800" b="0" i="0" dirty="0">
                              <a:solidFill>
                                <a:srgbClr val="0070C0"/>
                              </a:solidFill>
                              <a:latin typeface="+mn-lt"/>
                              <a:ea typeface="Cambria Math" panose="02040503050406030204" pitchFamily="18" charset="0"/>
                            </a:rPr>
                            <a:t>8</a:t>
                          </a:r>
                          <a:endParaRPr lang="en-US" sz="2800" b="0" i="0" dirty="0">
                            <a:solidFill>
                              <a:srgbClr val="0070C0"/>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39782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5E5E5B"/>
                              </a:solidFill>
                              <a:latin typeface="+mn-lt"/>
                              <a:ea typeface="Cambria Math" panose="02040503050406030204" pitchFamily="18" charset="0"/>
                            </a:rPr>
                            <a:t>   ≈ </a:t>
                          </a:r>
                          <a:r>
                            <a:rPr lang="en-US" sz="2800" b="0" i="0" dirty="0">
                              <a:solidFill>
                                <a:schemeClr val="tx2"/>
                              </a:solidFill>
                              <a:latin typeface="+mn-lt"/>
                              <a:ea typeface="Cambria Math" panose="02040503050406030204" pitchFamily="18" charset="0"/>
                            </a:rPr>
                            <a:t>1072.3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rgbClr val="0070C0"/>
                              </a:solidFill>
                              <a:latin typeface="+mn-lt"/>
                              <a:ea typeface="+mn-ea"/>
                              <a:cs typeface="+mn-cs"/>
                            </a:rPr>
                            <a:t>Simplify.</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7380884"/>
                      </a:ext>
                    </a:extLst>
                  </a:tr>
                </a:tbl>
              </a:graphicData>
            </a:graphic>
          </p:graphicFrame>
        </mc:Choice>
        <mc:Fallback xmlns="">
          <p:graphicFrame>
            <p:nvGraphicFramePr>
              <p:cNvPr id="5" name="Table 4">
                <a:extLst>
                  <a:ext uri="{FF2B5EF4-FFF2-40B4-BE49-F238E27FC236}">
                    <a16:creationId xmlns:a16="http://schemas.microsoft.com/office/drawing/2014/main" id="{EBD344D4-BE32-3543-BF0A-0AFBF2B79B8E}"/>
                  </a:ext>
                </a:extLst>
              </p:cNvPr>
              <p:cNvGraphicFramePr>
                <a:graphicFrameLocks noGrp="1"/>
              </p:cNvGraphicFramePr>
              <p:nvPr>
                <p:extLst>
                  <p:ext uri="{D42A27DB-BD31-4B8C-83A1-F6EECF244321}">
                    <p14:modId xmlns:p14="http://schemas.microsoft.com/office/powerpoint/2010/main" val="383699394"/>
                  </p:ext>
                </p:extLst>
              </p:nvPr>
            </p:nvGraphicFramePr>
            <p:xfrm>
              <a:off x="459872" y="2627891"/>
              <a:ext cx="8248699" cy="1945196"/>
            </p:xfrm>
            <a:graphic>
              <a:graphicData uri="http://schemas.openxmlformats.org/drawingml/2006/table">
                <a:tbl>
                  <a:tblPr firstRow="1" bandRow="1">
                    <a:tableStyleId>{5C22544A-7EE6-4342-B048-85BDC9FD1C3A}</a:tableStyleId>
                  </a:tblPr>
                  <a:tblGrid>
                    <a:gridCol w="2980014">
                      <a:extLst>
                        <a:ext uri="{9D8B030D-6E8A-4147-A177-3AD203B41FA5}">
                          <a16:colId xmlns:a16="http://schemas.microsoft.com/office/drawing/2014/main" val="1325506017"/>
                        </a:ext>
                      </a:extLst>
                    </a:gridCol>
                    <a:gridCol w="5268685">
                      <a:extLst>
                        <a:ext uri="{9D8B030D-6E8A-4147-A177-3AD203B41FA5}">
                          <a16:colId xmlns:a16="http://schemas.microsoft.com/office/drawing/2014/main" val="1340425027"/>
                        </a:ext>
                      </a:extLst>
                    </a:gridCol>
                  </a:tblGrid>
                  <a:tr h="730060">
                    <a:tc>
                      <a:txBody>
                        <a:bodyPr/>
                        <a:lstStyle/>
                        <a:p>
                          <a:endParaRPr lang="en-US"/>
                        </a:p>
                      </a:txBody>
                      <a:tcPr>
                        <a:lnL w="12700" cmpd="sng">
                          <a:noFill/>
                        </a:lnL>
                        <a:lnR w="12700" cmpd="sng">
                          <a:noFill/>
                        </a:lnR>
                        <a:lnT w="12700" cmpd="sng">
                          <a:noFill/>
                        </a:lnT>
                        <a:lnB w="38100" cmpd="sng">
                          <a:noFill/>
                        </a:lnB>
                        <a:lnTlToBr w="12700" cmpd="sng">
                          <a:noFill/>
                          <a:prstDash val="solid"/>
                        </a:lnTlToBr>
                        <a:lnBlToTr w="12700" cmpd="sng">
                          <a:noFill/>
                          <a:prstDash val="solid"/>
                        </a:lnBlToTr>
                        <a:blipFill>
                          <a:blip r:embed="rId2"/>
                          <a:stretch>
                            <a:fillRect t="-8333" r="-176892" b="-189167"/>
                          </a:stretch>
                        </a:blipFill>
                      </a:tcPr>
                    </a:tc>
                    <a:tc>
                      <a:txBody>
                        <a:bodyPr/>
                        <a:lstStyle/>
                        <a:p>
                          <a:pPr marL="0" algn="l" defTabSz="914400" rtl="0" eaLnBrk="1" latinLnBrk="0" hangingPunct="1"/>
                          <a:r>
                            <a:rPr lang="en-US" sz="2800" b="0" kern="1200" dirty="0">
                              <a:solidFill>
                                <a:srgbClr val="0070C0"/>
                              </a:solidFill>
                              <a:latin typeface="+mn-lt"/>
                              <a:ea typeface="+mn-ea"/>
                              <a:cs typeface="+mn-cs"/>
                            </a:rPr>
                            <a:t>Volume of a hemisphere</a:t>
                          </a:r>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899912162"/>
                      </a:ext>
                    </a:extLst>
                  </a:tr>
                  <a:tr h="696976">
                    <a:tc>
                      <a:txBody>
                        <a:bodyPr/>
                        <a:lstStyle/>
                        <a:p>
                          <a:endParaRPr lang="en-US"/>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blipFill>
                          <a:blip r:embed="rId2"/>
                          <a:stretch>
                            <a:fillRect t="-113043" r="-176892" b="-97391"/>
                          </a:stretch>
                        </a:blipFill>
                      </a:tcPr>
                    </a:tc>
                    <a:tc>
                      <a:txBody>
                        <a:bodyPr/>
                        <a:lstStyle/>
                        <a:p>
                          <a:r>
                            <a:rPr lang="en-IN" sz="2800" b="0" i="1" dirty="0">
                              <a:solidFill>
                                <a:srgbClr val="0070C0"/>
                              </a:solidFill>
                              <a:latin typeface="+mn-lt"/>
                              <a:ea typeface="Cambria Math" panose="02040503050406030204" pitchFamily="18" charset="0"/>
                            </a:rPr>
                            <a:t>r = </a:t>
                          </a:r>
                          <a:r>
                            <a:rPr lang="en-IN" sz="2800" b="0" i="0" dirty="0">
                              <a:solidFill>
                                <a:srgbClr val="0070C0"/>
                              </a:solidFill>
                              <a:latin typeface="+mn-lt"/>
                              <a:ea typeface="Cambria Math" panose="02040503050406030204" pitchFamily="18" charset="0"/>
                            </a:rPr>
                            <a:t>8</a:t>
                          </a:r>
                          <a:endParaRPr lang="en-US" sz="2800" b="0" i="0" dirty="0">
                            <a:solidFill>
                              <a:srgbClr val="0070C0"/>
                            </a:solidFill>
                            <a:latin typeface="+mn-lt"/>
                            <a:ea typeface="Cambria Math" panose="02040503050406030204" pitchFamily="18" charset="0"/>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101275146"/>
                      </a:ext>
                    </a:extLst>
                  </a:tr>
                  <a:tr h="51816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i="0" dirty="0">
                              <a:solidFill>
                                <a:srgbClr val="5E5E5B"/>
                              </a:solidFill>
                              <a:latin typeface="+mn-lt"/>
                              <a:ea typeface="Cambria Math" panose="02040503050406030204" pitchFamily="18" charset="0"/>
                            </a:rPr>
                            <a:t>   ≈ </a:t>
                          </a:r>
                          <a:r>
                            <a:rPr lang="en-US" sz="2800" b="0" i="0" dirty="0">
                              <a:solidFill>
                                <a:schemeClr val="tx2"/>
                              </a:solidFill>
                              <a:latin typeface="+mn-lt"/>
                              <a:ea typeface="Cambria Math" panose="02040503050406030204" pitchFamily="18" charset="0"/>
                            </a:rPr>
                            <a:t>1072.3</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kern="1200" dirty="0">
                              <a:solidFill>
                                <a:srgbClr val="0070C0"/>
                              </a:solidFill>
                              <a:latin typeface="+mn-lt"/>
                              <a:ea typeface="+mn-ea"/>
                              <a:cs typeface="+mn-cs"/>
                            </a:rPr>
                            <a:t>Simplify.</a:t>
                          </a: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427380884"/>
                      </a:ext>
                    </a:extLst>
                  </a:tr>
                </a:tbl>
              </a:graphicData>
            </a:graphic>
          </p:graphicFrame>
        </mc:Fallback>
      </mc:AlternateContent>
      <p:sp>
        <p:nvSpPr>
          <p:cNvPr id="6" name="Content Placeholder 2">
            <a:extLst>
              <a:ext uri="{FF2B5EF4-FFF2-40B4-BE49-F238E27FC236}">
                <a16:creationId xmlns:a16="http://schemas.microsoft.com/office/drawing/2014/main" id="{49C1DBD9-32BF-E948-A5DF-6D4B93F33359}"/>
              </a:ext>
            </a:extLst>
          </p:cNvPr>
          <p:cNvSpPr txBox="1">
            <a:spLocks/>
          </p:cNvSpPr>
          <p:nvPr/>
        </p:nvSpPr>
        <p:spPr>
          <a:xfrm>
            <a:off x="459872" y="4827161"/>
            <a:ext cx="8974414" cy="59508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dirty="0">
                <a:solidFill>
                  <a:srgbClr val="5E5E5B"/>
                </a:solidFill>
              </a:rPr>
              <a:t>The volume of the hemisphere is </a:t>
            </a:r>
            <a:r>
              <a:rPr lang="en-US" sz="2800" dirty="0"/>
              <a:t>about 1072.3 </a:t>
            </a:r>
            <a:r>
              <a:rPr lang="en-US" sz="2800" dirty="0">
                <a:solidFill>
                  <a:srgbClr val="5E5E5B"/>
                </a:solidFill>
              </a:rPr>
              <a:t>mm</a:t>
            </a:r>
            <a:r>
              <a:rPr lang="en-US" sz="2800" baseline="30000" dirty="0">
                <a:solidFill>
                  <a:srgbClr val="5E5E5B"/>
                </a:solidFill>
              </a:rPr>
              <a:t>3</a:t>
            </a:r>
            <a:r>
              <a:rPr lang="en-US" sz="2800" dirty="0">
                <a:solidFill>
                  <a:srgbClr val="5E5E5B"/>
                </a:solidFill>
              </a:rPr>
              <a:t> .</a:t>
            </a:r>
            <a:endParaRPr lang="en-US" sz="2800" baseline="30000" dirty="0">
              <a:solidFill>
                <a:srgbClr val="5E5E5B"/>
              </a:solidFill>
            </a:endParaRPr>
          </a:p>
        </p:txBody>
      </p:sp>
      <p:pic>
        <p:nvPicPr>
          <p:cNvPr id="7" name="Picture 6">
            <a:extLst>
              <a:ext uri="{FF2B5EF4-FFF2-40B4-BE49-F238E27FC236}">
                <a16:creationId xmlns:a16="http://schemas.microsoft.com/office/drawing/2014/main" id="{77DDFCDC-132C-4529-990F-1A1FF978FB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04703" y="1931272"/>
            <a:ext cx="2332552" cy="2332552"/>
          </a:xfrm>
          <a:prstGeom prst="rect">
            <a:avLst/>
          </a:prstGeom>
        </p:spPr>
      </p:pic>
    </p:spTree>
    <p:extLst>
      <p:ext uri="{BB962C8B-B14F-4D97-AF65-F5344CB8AC3E}">
        <p14:creationId xmlns:p14="http://schemas.microsoft.com/office/powerpoint/2010/main" val="30476421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7</a:t>
            </a:r>
            <a:br>
              <a:rPr lang="en-US" sz="2800" dirty="0">
                <a:solidFill>
                  <a:srgbClr val="33175A"/>
                </a:solidFill>
              </a:rPr>
            </a:br>
            <a:r>
              <a:rPr lang="en-US" sz="2800" b="0" dirty="0">
                <a:solidFill>
                  <a:schemeClr val="tx1"/>
                </a:solidFill>
              </a:rPr>
              <a:t>Volume of a Composite Solid</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55192"/>
            <a:ext cx="9163098" cy="6090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800" b="1" dirty="0">
                <a:solidFill>
                  <a:schemeClr val="tx1"/>
                </a:solidFill>
              </a:rPr>
              <a:t>Step 3 Find the volume of the composite solid.</a:t>
            </a:r>
            <a:endParaRPr lang="en-US" sz="2800" dirty="0">
              <a:solidFill>
                <a:schemeClr val="tx1"/>
              </a:solidFill>
            </a:endParaRPr>
          </a:p>
        </p:txBody>
      </p:sp>
      <p:sp>
        <p:nvSpPr>
          <p:cNvPr id="6" name="Content Placeholder 2">
            <a:extLst>
              <a:ext uri="{FF2B5EF4-FFF2-40B4-BE49-F238E27FC236}">
                <a16:creationId xmlns:a16="http://schemas.microsoft.com/office/drawing/2014/main" id="{49C1DBD9-32BF-E948-A5DF-6D4B93F33359}"/>
              </a:ext>
            </a:extLst>
          </p:cNvPr>
          <p:cNvSpPr txBox="1">
            <a:spLocks/>
          </p:cNvSpPr>
          <p:nvPr/>
        </p:nvSpPr>
        <p:spPr>
          <a:xfrm>
            <a:off x="459872" y="3396560"/>
            <a:ext cx="2936471" cy="59508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i="1" dirty="0">
                <a:solidFill>
                  <a:srgbClr val="5E5E5B"/>
                </a:solidFill>
              </a:rPr>
              <a:t>V</a:t>
            </a:r>
            <a:r>
              <a:rPr lang="en-US" sz="2800" dirty="0">
                <a:solidFill>
                  <a:srgbClr val="5E5E5B"/>
                </a:solidFill>
              </a:rPr>
              <a:t> ≈ </a:t>
            </a:r>
            <a:r>
              <a:rPr lang="en-US" sz="2800" dirty="0"/>
              <a:t>2211.7 </a:t>
            </a:r>
            <a:r>
              <a:rPr lang="en-US" sz="2800" dirty="0">
                <a:solidFill>
                  <a:srgbClr val="5E5E5B"/>
                </a:solidFill>
              </a:rPr>
              <a:t>mm</a:t>
            </a:r>
            <a:r>
              <a:rPr lang="en-US" sz="2800" baseline="30000" dirty="0">
                <a:solidFill>
                  <a:srgbClr val="5E5E5B"/>
                </a:solidFill>
              </a:rPr>
              <a:t>3</a:t>
            </a:r>
            <a:r>
              <a:rPr lang="en-US" sz="2800" dirty="0">
                <a:solidFill>
                  <a:srgbClr val="5E5E5B"/>
                </a:solidFill>
              </a:rPr>
              <a:t> </a:t>
            </a:r>
            <a:endParaRPr lang="en-US" sz="2800" baseline="30000" dirty="0">
              <a:solidFill>
                <a:srgbClr val="5E5E5B"/>
              </a:solidFill>
            </a:endParaRPr>
          </a:p>
        </p:txBody>
      </p:sp>
      <p:sp>
        <p:nvSpPr>
          <p:cNvPr id="7" name="Content Placeholder 2">
            <a:extLst>
              <a:ext uri="{FF2B5EF4-FFF2-40B4-BE49-F238E27FC236}">
                <a16:creationId xmlns:a16="http://schemas.microsoft.com/office/drawing/2014/main" id="{49C1DBD9-32BF-E948-A5DF-6D4B93F33359}"/>
              </a:ext>
            </a:extLst>
          </p:cNvPr>
          <p:cNvSpPr txBox="1">
            <a:spLocks/>
          </p:cNvSpPr>
          <p:nvPr/>
        </p:nvSpPr>
        <p:spPr>
          <a:xfrm>
            <a:off x="459872" y="2330491"/>
            <a:ext cx="8974414" cy="9497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dirty="0">
                <a:solidFill>
                  <a:srgbClr val="5E5E5B"/>
                </a:solidFill>
              </a:rPr>
              <a:t>The volume of the composite solid is the sum of the volumes of the cone and the hemisphere.</a:t>
            </a:r>
            <a:endParaRPr lang="en-US" sz="2800" baseline="30000" dirty="0">
              <a:solidFill>
                <a:srgbClr val="5E5E5B"/>
              </a:solidFill>
            </a:endParaRPr>
          </a:p>
        </p:txBody>
      </p:sp>
    </p:spTree>
    <p:extLst>
      <p:ext uri="{BB962C8B-B14F-4D97-AF65-F5344CB8AC3E}">
        <p14:creationId xmlns:p14="http://schemas.microsoft.com/office/powerpoint/2010/main" val="3480217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7</a:t>
            </a:r>
            <a:br>
              <a:rPr lang="en-US" sz="2800" dirty="0">
                <a:solidFill>
                  <a:srgbClr val="33175A"/>
                </a:solidFill>
              </a:rPr>
            </a:br>
            <a:r>
              <a:rPr lang="en-US" sz="2800" b="0" dirty="0">
                <a:solidFill>
                  <a:schemeClr val="tx1"/>
                </a:solidFill>
              </a:rPr>
              <a:t>Volume of a Composite Solid</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55192"/>
            <a:ext cx="9163098" cy="6090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800" b="1" dirty="0">
                <a:solidFill>
                  <a:schemeClr val="tx1"/>
                </a:solidFill>
              </a:rPr>
              <a:t>Check</a:t>
            </a:r>
            <a:endParaRPr lang="en-US" sz="2800" dirty="0">
              <a:solidFill>
                <a:schemeClr val="tx1"/>
              </a:solidFill>
            </a:endParaRPr>
          </a:p>
        </p:txBody>
      </p:sp>
      <p:sp>
        <p:nvSpPr>
          <p:cNvPr id="8" name="Content Placeholder 2">
            <a:extLst>
              <a:ext uri="{FF2B5EF4-FFF2-40B4-BE49-F238E27FC236}">
                <a16:creationId xmlns:a16="http://schemas.microsoft.com/office/drawing/2014/main" id="{49C1DBD9-32BF-E948-A5DF-6D4B93F33359}"/>
              </a:ext>
            </a:extLst>
          </p:cNvPr>
          <p:cNvSpPr txBox="1">
            <a:spLocks/>
          </p:cNvSpPr>
          <p:nvPr/>
        </p:nvSpPr>
        <p:spPr>
          <a:xfrm>
            <a:off x="459873" y="2300347"/>
            <a:ext cx="7335012" cy="102342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Find the volume of the composite solid to the nearest tenth. </a:t>
            </a:r>
            <a:endParaRPr lang="en-US" sz="2800" dirty="0">
              <a:solidFill>
                <a:schemeClr val="tx1"/>
              </a:solidFill>
            </a:endParaRPr>
          </a:p>
        </p:txBody>
      </p:sp>
      <p:pic>
        <p:nvPicPr>
          <p:cNvPr id="6" name="Picture 5">
            <a:extLst>
              <a:ext uri="{FF2B5EF4-FFF2-40B4-BE49-F238E27FC236}">
                <a16:creationId xmlns:a16="http://schemas.microsoft.com/office/drawing/2014/main" id="{5B6F7A69-2597-4CAE-80BF-17422BF87D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1631" y="2264230"/>
            <a:ext cx="2883940" cy="2715200"/>
          </a:xfrm>
          <a:prstGeom prst="rect">
            <a:avLst/>
          </a:prstGeom>
        </p:spPr>
      </p:pic>
    </p:spTree>
    <p:extLst>
      <p:ext uri="{BB962C8B-B14F-4D97-AF65-F5344CB8AC3E}">
        <p14:creationId xmlns:p14="http://schemas.microsoft.com/office/powerpoint/2010/main" val="34786199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Example 7</a:t>
            </a:r>
            <a:br>
              <a:rPr lang="en-US" sz="2800" dirty="0">
                <a:solidFill>
                  <a:srgbClr val="33175A"/>
                </a:solidFill>
              </a:rPr>
            </a:br>
            <a:r>
              <a:rPr lang="en-US" sz="2800" b="0" dirty="0">
                <a:solidFill>
                  <a:schemeClr val="tx1"/>
                </a:solidFill>
              </a:rPr>
              <a:t>Volume of a Composite Solid</a:t>
            </a:r>
          </a:p>
        </p:txBody>
      </p:sp>
      <p:sp>
        <p:nvSpPr>
          <p:cNvPr id="17" name="Content Placeholder 2">
            <a:extLst>
              <a:ext uri="{FF2B5EF4-FFF2-40B4-BE49-F238E27FC236}">
                <a16:creationId xmlns:a16="http://schemas.microsoft.com/office/drawing/2014/main" id="{49C1DBD9-32BF-E948-A5DF-6D4B93F33359}"/>
              </a:ext>
            </a:extLst>
          </p:cNvPr>
          <p:cNvSpPr txBox="1">
            <a:spLocks/>
          </p:cNvSpPr>
          <p:nvPr/>
        </p:nvSpPr>
        <p:spPr>
          <a:xfrm>
            <a:off x="459873" y="1655192"/>
            <a:ext cx="9163098" cy="6090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800" b="1" dirty="0">
                <a:solidFill>
                  <a:schemeClr val="tx1"/>
                </a:solidFill>
              </a:rPr>
              <a:t>Check</a:t>
            </a:r>
            <a:endParaRPr lang="en-US" sz="2800" dirty="0">
              <a:solidFill>
                <a:schemeClr val="tx1"/>
              </a:solidFill>
            </a:endParaRPr>
          </a:p>
        </p:txBody>
      </p:sp>
      <p:sp>
        <p:nvSpPr>
          <p:cNvPr id="8" name="Content Placeholder 2">
            <a:extLst>
              <a:ext uri="{FF2B5EF4-FFF2-40B4-BE49-F238E27FC236}">
                <a16:creationId xmlns:a16="http://schemas.microsoft.com/office/drawing/2014/main" id="{49C1DBD9-32BF-E948-A5DF-6D4B93F33359}"/>
              </a:ext>
            </a:extLst>
          </p:cNvPr>
          <p:cNvSpPr txBox="1">
            <a:spLocks/>
          </p:cNvSpPr>
          <p:nvPr/>
        </p:nvSpPr>
        <p:spPr>
          <a:xfrm>
            <a:off x="459873" y="2300347"/>
            <a:ext cx="7653613" cy="1023424"/>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t>Find the volume of the composite solid to the nearest tenth. </a:t>
            </a:r>
            <a:endParaRPr lang="en-US" sz="2800" dirty="0">
              <a:solidFill>
                <a:schemeClr val="tx1"/>
              </a:solidFill>
            </a:endParaRPr>
          </a:p>
        </p:txBody>
      </p:sp>
      <p:sp>
        <p:nvSpPr>
          <p:cNvPr id="9" name="Content Placeholder 2">
            <a:extLst>
              <a:ext uri="{FF2B5EF4-FFF2-40B4-BE49-F238E27FC236}">
                <a16:creationId xmlns:a16="http://schemas.microsoft.com/office/drawing/2014/main" id="{49C1DBD9-32BF-E948-A5DF-6D4B93F33359}"/>
              </a:ext>
            </a:extLst>
          </p:cNvPr>
          <p:cNvSpPr txBox="1">
            <a:spLocks/>
          </p:cNvSpPr>
          <p:nvPr/>
        </p:nvSpPr>
        <p:spPr>
          <a:xfrm>
            <a:off x="459872" y="3396560"/>
            <a:ext cx="3197728" cy="595085"/>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i="1" dirty="0">
                <a:solidFill>
                  <a:srgbClr val="FF0000"/>
                </a:solidFill>
              </a:rPr>
              <a:t>V</a:t>
            </a:r>
            <a:r>
              <a:rPr lang="en-US" sz="2800" dirty="0">
                <a:solidFill>
                  <a:srgbClr val="FF0000"/>
                </a:solidFill>
              </a:rPr>
              <a:t> ≈ 10,857.3 cm</a:t>
            </a:r>
            <a:r>
              <a:rPr lang="en-US" sz="2800" baseline="30000" dirty="0">
                <a:solidFill>
                  <a:srgbClr val="FF0000"/>
                </a:solidFill>
              </a:rPr>
              <a:t>3</a:t>
            </a:r>
            <a:r>
              <a:rPr lang="en-US" sz="2800" dirty="0">
                <a:solidFill>
                  <a:srgbClr val="FF0000"/>
                </a:solidFill>
              </a:rPr>
              <a:t> </a:t>
            </a:r>
            <a:endParaRPr lang="en-US" sz="2800" baseline="30000" dirty="0">
              <a:solidFill>
                <a:srgbClr val="FF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11631" y="2264230"/>
            <a:ext cx="2883940" cy="2715200"/>
          </a:xfrm>
          <a:prstGeom prst="rect">
            <a:avLst/>
          </a:prstGeom>
        </p:spPr>
      </p:pic>
    </p:spTree>
    <p:extLst>
      <p:ext uri="{BB962C8B-B14F-4D97-AF65-F5344CB8AC3E}">
        <p14:creationId xmlns:p14="http://schemas.microsoft.com/office/powerpoint/2010/main" val="31772232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dirty="0">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1" y="1332862"/>
            <a:ext cx="9591176" cy="4351338"/>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Find the volume of each figure. Round to the nearest whole number.</a:t>
            </a:r>
          </a:p>
          <a:p>
            <a:r>
              <a:rPr lang="en-US" sz="2800" b="1" dirty="0">
                <a:solidFill>
                  <a:schemeClr val="tx1"/>
                </a:solidFill>
                <a:latin typeface="Proxima Nova" panose="02000506030000020004" pitchFamily="50" charset="0"/>
              </a:rPr>
              <a:t>1.</a:t>
            </a:r>
            <a:r>
              <a:rPr lang="en-US" sz="2800" dirty="0">
                <a:solidFill>
                  <a:schemeClr val="tx1"/>
                </a:solidFill>
                <a:latin typeface="Proxima Nova" panose="02000506030000020004" pitchFamily="50" charset="0"/>
              </a:rPr>
              <a:t> </a:t>
            </a:r>
            <a:r>
              <a:rPr lang="en-US" sz="2800" dirty="0">
                <a:solidFill>
                  <a:srgbClr val="333333"/>
                </a:solidFill>
                <a:latin typeface="Proxima Nova" panose="02000506030000020004" pitchFamily="50" charset="0"/>
              </a:rPr>
              <a:t>                                </a:t>
            </a:r>
            <a:r>
              <a:rPr lang="en-US" sz="2800" b="1" dirty="0">
                <a:solidFill>
                  <a:schemeClr val="tx1"/>
                </a:solidFill>
                <a:latin typeface="Proxima Nova" panose="02000506030000020004" pitchFamily="50" charset="0"/>
              </a:rPr>
              <a:t>2.</a:t>
            </a:r>
            <a:r>
              <a:rPr lang="en-US" sz="2800" dirty="0">
                <a:solidFill>
                  <a:schemeClr val="tx1"/>
                </a:solidFill>
                <a:latin typeface="Proxima Nova" panose="02000506030000020004" pitchFamily="50" charset="0"/>
              </a:rPr>
              <a:t>  </a:t>
            </a:r>
            <a:r>
              <a:rPr lang="en-US" sz="2800" dirty="0">
                <a:solidFill>
                  <a:srgbClr val="333333"/>
                </a:solidFill>
                <a:latin typeface="Proxima Nova" panose="02000506030000020004" pitchFamily="50" charset="0"/>
              </a:rPr>
              <a:t>                                       </a:t>
            </a:r>
            <a:r>
              <a:rPr lang="en-US" sz="2800" b="1" dirty="0">
                <a:solidFill>
                  <a:schemeClr val="tx1"/>
                </a:solidFill>
                <a:latin typeface="Proxima Nova" panose="02000506030000020004" pitchFamily="50" charset="0"/>
              </a:rPr>
              <a:t>3.</a:t>
            </a:r>
            <a:r>
              <a:rPr lang="en-US" sz="2800" dirty="0">
                <a:solidFill>
                  <a:schemeClr val="tx1"/>
                </a:solidFill>
                <a:latin typeface="Proxima Nova" panose="02000506030000020004" pitchFamily="50" charset="0"/>
              </a:rPr>
              <a:t>  </a:t>
            </a:r>
            <a:r>
              <a:rPr lang="en-US" sz="2800" dirty="0">
                <a:solidFill>
                  <a:srgbClr val="333333"/>
                </a:solidFill>
                <a:latin typeface="Proxima Nova" panose="02000506030000020004" pitchFamily="50" charset="0"/>
              </a:rPr>
              <a:t> </a:t>
            </a:r>
            <a:endParaRPr lang="en-US" sz="2800" b="1" dirty="0">
              <a:solidFill>
                <a:srgbClr val="333333"/>
              </a:solidFill>
              <a:latin typeface="Proxima Nova" panose="02000506030000020004" pitchFamily="50" charset="0"/>
            </a:endParaRPr>
          </a:p>
        </p:txBody>
      </p:sp>
      <p:pic>
        <p:nvPicPr>
          <p:cNvPr id="2" name="Picture 1">
            <a:extLst>
              <a:ext uri="{FF2B5EF4-FFF2-40B4-BE49-F238E27FC236}">
                <a16:creationId xmlns:a16="http://schemas.microsoft.com/office/drawing/2014/main" id="{CB8C2772-2040-4B14-8BF4-EAAA72678B65}"/>
              </a:ext>
            </a:extLst>
          </p:cNvPr>
          <p:cNvPicPr>
            <a:picLocks noChangeAspect="1"/>
          </p:cNvPicPr>
          <p:nvPr/>
        </p:nvPicPr>
        <p:blipFill rotWithShape="1">
          <a:blip r:embed="rId3"/>
          <a:srcRect l="9548"/>
          <a:stretch/>
        </p:blipFill>
        <p:spPr>
          <a:xfrm>
            <a:off x="1022359" y="2450227"/>
            <a:ext cx="2301712" cy="1934234"/>
          </a:xfrm>
          <a:prstGeom prst="rect">
            <a:avLst/>
          </a:prstGeom>
        </p:spPr>
      </p:pic>
      <p:pic>
        <p:nvPicPr>
          <p:cNvPr id="6" name="Picture 5">
            <a:extLst>
              <a:ext uri="{FF2B5EF4-FFF2-40B4-BE49-F238E27FC236}">
                <a16:creationId xmlns:a16="http://schemas.microsoft.com/office/drawing/2014/main" id="{9A38D153-354F-4BDF-AE68-FF4300DED688}"/>
              </a:ext>
            </a:extLst>
          </p:cNvPr>
          <p:cNvPicPr>
            <a:picLocks noChangeAspect="1"/>
          </p:cNvPicPr>
          <p:nvPr/>
        </p:nvPicPr>
        <p:blipFill rotWithShape="1">
          <a:blip r:embed="rId4"/>
          <a:srcRect l="11649" r="1893"/>
          <a:stretch/>
        </p:blipFill>
        <p:spPr>
          <a:xfrm>
            <a:off x="4279838" y="2360686"/>
            <a:ext cx="3019740" cy="1781834"/>
          </a:xfrm>
          <a:prstGeom prst="rect">
            <a:avLst/>
          </a:prstGeom>
        </p:spPr>
      </p:pic>
      <p:pic>
        <p:nvPicPr>
          <p:cNvPr id="7" name="Picture 6">
            <a:extLst>
              <a:ext uri="{FF2B5EF4-FFF2-40B4-BE49-F238E27FC236}">
                <a16:creationId xmlns:a16="http://schemas.microsoft.com/office/drawing/2014/main" id="{16AB05B4-0FF1-47EE-9EF2-CE861F854242}"/>
              </a:ext>
            </a:extLst>
          </p:cNvPr>
          <p:cNvPicPr>
            <a:picLocks noChangeAspect="1"/>
          </p:cNvPicPr>
          <p:nvPr/>
        </p:nvPicPr>
        <p:blipFill rotWithShape="1">
          <a:blip r:embed="rId5"/>
          <a:srcRect l="10724" r="8799"/>
          <a:stretch/>
        </p:blipFill>
        <p:spPr>
          <a:xfrm>
            <a:off x="8261423" y="2238691"/>
            <a:ext cx="1548330" cy="2043777"/>
          </a:xfrm>
          <a:prstGeom prst="rect">
            <a:avLst/>
          </a:prstGeom>
        </p:spPr>
      </p:pic>
      <p:sp>
        <p:nvSpPr>
          <p:cNvPr id="11" name="Content Placeholder 2">
            <a:extLst>
              <a:ext uri="{FF2B5EF4-FFF2-40B4-BE49-F238E27FC236}">
                <a16:creationId xmlns:a16="http://schemas.microsoft.com/office/drawing/2014/main" id="{3110AE1D-17CC-466A-B1F1-84EB151153A3}"/>
              </a:ext>
            </a:extLst>
          </p:cNvPr>
          <p:cNvSpPr txBox="1">
            <a:spLocks/>
          </p:cNvSpPr>
          <p:nvPr/>
        </p:nvSpPr>
        <p:spPr>
          <a:xfrm>
            <a:off x="8500433" y="5084215"/>
            <a:ext cx="1567394" cy="440923"/>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rgbClr val="FF0000"/>
                </a:solidFill>
              </a:rPr>
              <a:t>393 in</a:t>
            </a:r>
            <a:r>
              <a:rPr lang="en-US" sz="2800" baseline="30000" dirty="0">
                <a:solidFill>
                  <a:srgbClr val="FF0000"/>
                </a:solidFill>
              </a:rPr>
              <a:t>3</a:t>
            </a:r>
            <a:endParaRPr lang="en-US" sz="2800" baseline="30000" dirty="0">
              <a:solidFill>
                <a:srgbClr val="FF0000"/>
              </a:solidFill>
              <a:latin typeface="Proxima Nova" panose="02000506030000020004" pitchFamily="50" charset="0"/>
            </a:endParaRPr>
          </a:p>
        </p:txBody>
      </p:sp>
      <p:sp>
        <p:nvSpPr>
          <p:cNvPr id="12" name="Content Placeholder 2">
            <a:extLst>
              <a:ext uri="{FF2B5EF4-FFF2-40B4-BE49-F238E27FC236}">
                <a16:creationId xmlns:a16="http://schemas.microsoft.com/office/drawing/2014/main" id="{52E498DC-8F0B-4E9C-9A3D-182EE589E676}"/>
              </a:ext>
            </a:extLst>
          </p:cNvPr>
          <p:cNvSpPr txBox="1">
            <a:spLocks/>
          </p:cNvSpPr>
          <p:nvPr/>
        </p:nvSpPr>
        <p:spPr>
          <a:xfrm>
            <a:off x="4628939" y="5098097"/>
            <a:ext cx="1567394" cy="440923"/>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rgbClr val="FF0000"/>
                </a:solidFill>
              </a:rPr>
              <a:t>64 ft</a:t>
            </a:r>
            <a:r>
              <a:rPr lang="en-US" sz="2800" baseline="30000" dirty="0">
                <a:solidFill>
                  <a:srgbClr val="FF0000"/>
                </a:solidFill>
              </a:rPr>
              <a:t>3</a:t>
            </a:r>
            <a:endParaRPr lang="en-US" sz="2800" baseline="30000" dirty="0">
              <a:solidFill>
                <a:srgbClr val="FF0000"/>
              </a:solidFill>
              <a:latin typeface="Proxima Nova" panose="02000506030000020004" pitchFamily="50" charset="0"/>
            </a:endParaRPr>
          </a:p>
        </p:txBody>
      </p:sp>
      <p:sp>
        <p:nvSpPr>
          <p:cNvPr id="13" name="Content Placeholder 2">
            <a:extLst>
              <a:ext uri="{FF2B5EF4-FFF2-40B4-BE49-F238E27FC236}">
                <a16:creationId xmlns:a16="http://schemas.microsoft.com/office/drawing/2014/main" id="{94EA57B2-D138-4610-AEC7-0FFFAF1615C8}"/>
              </a:ext>
            </a:extLst>
          </p:cNvPr>
          <p:cNvSpPr txBox="1">
            <a:spLocks/>
          </p:cNvSpPr>
          <p:nvPr/>
        </p:nvSpPr>
        <p:spPr>
          <a:xfrm>
            <a:off x="1174759" y="5141878"/>
            <a:ext cx="1567394" cy="440923"/>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rgbClr val="FF0000"/>
                </a:solidFill>
              </a:rPr>
              <a:t>360 cm</a:t>
            </a:r>
            <a:r>
              <a:rPr lang="en-US" sz="2800" baseline="30000" dirty="0">
                <a:solidFill>
                  <a:srgbClr val="FF0000"/>
                </a:solidFill>
              </a:rPr>
              <a:t>3</a:t>
            </a:r>
            <a:endParaRPr lang="en-US" sz="2800" baseline="30000" dirty="0">
              <a:solidFill>
                <a:srgbClr val="FF0000"/>
              </a:solidFill>
              <a:latin typeface="Proxima Nova" panose="02000506030000020004" pitchFamily="50" charset="0"/>
            </a:endParaRPr>
          </a:p>
        </p:txBody>
      </p:sp>
    </p:spTree>
    <p:extLst>
      <p:ext uri="{BB962C8B-B14F-4D97-AF65-F5344CB8AC3E}">
        <p14:creationId xmlns:p14="http://schemas.microsoft.com/office/powerpoint/2010/main" val="14774187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Apply Example 8</a:t>
            </a:r>
            <a:br>
              <a:rPr lang="en-US" sz="2800" dirty="0">
                <a:solidFill>
                  <a:srgbClr val="33175A"/>
                </a:solidFill>
              </a:rPr>
            </a:br>
            <a:r>
              <a:rPr lang="en-US" sz="2800" b="0" dirty="0">
                <a:solidFill>
                  <a:schemeClr val="tx1"/>
                </a:solidFill>
              </a:rPr>
              <a:t>Approximate the Volume of a</a:t>
            </a:r>
          </a:p>
          <a:p>
            <a:r>
              <a:rPr lang="en-US" sz="2800" b="0" dirty="0">
                <a:solidFill>
                  <a:schemeClr val="tx1"/>
                </a:solidFill>
              </a:rPr>
              <a:t>Composite Solid</a:t>
            </a:r>
          </a:p>
        </p:txBody>
      </p:sp>
      <p:sp>
        <p:nvSpPr>
          <p:cNvPr id="18" name="Content Placeholder 2">
            <a:extLst>
              <a:ext uri="{FF2B5EF4-FFF2-40B4-BE49-F238E27FC236}">
                <a16:creationId xmlns:a16="http://schemas.microsoft.com/office/drawing/2014/main" id="{00EFBB1C-446A-E947-9E15-A86BF7F8D5DE}"/>
              </a:ext>
            </a:extLst>
          </p:cNvPr>
          <p:cNvSpPr txBox="1">
            <a:spLocks/>
          </p:cNvSpPr>
          <p:nvPr/>
        </p:nvSpPr>
        <p:spPr>
          <a:xfrm>
            <a:off x="459872" y="2135928"/>
            <a:ext cx="6594071" cy="2284949"/>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rPr>
              <a:t>HOME DÉCOR </a:t>
            </a:r>
            <a:r>
              <a:rPr lang="en-US" sz="2800" b="1" dirty="0"/>
              <a:t>Mia purchased a trash container for her study area. Find the volume of the trash container rounded to the nearest tenth.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0422" y="2089588"/>
            <a:ext cx="2285214" cy="4146756"/>
          </a:xfrm>
          <a:prstGeom prst="rect">
            <a:avLst/>
          </a:prstGeom>
        </p:spPr>
      </p:pic>
    </p:spTree>
    <p:extLst>
      <p:ext uri="{BB962C8B-B14F-4D97-AF65-F5344CB8AC3E}">
        <p14:creationId xmlns:p14="http://schemas.microsoft.com/office/powerpoint/2010/main" val="1320058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817025"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Apply Example 8</a:t>
            </a:r>
            <a:br>
              <a:rPr lang="en-US" sz="2800" dirty="0">
                <a:solidFill>
                  <a:srgbClr val="33175A"/>
                </a:solidFill>
              </a:rPr>
            </a:br>
            <a:r>
              <a:rPr lang="en-US" sz="2800" b="0" dirty="0">
                <a:solidFill>
                  <a:schemeClr val="tx1"/>
                </a:solidFill>
              </a:rPr>
              <a:t>Approximate the Volume of a Composite Solid</a:t>
            </a:r>
          </a:p>
        </p:txBody>
      </p:sp>
      <p:sp>
        <p:nvSpPr>
          <p:cNvPr id="16" name="Content Placeholder 2">
            <a:extLst>
              <a:ext uri="{FF2B5EF4-FFF2-40B4-BE49-F238E27FC236}">
                <a16:creationId xmlns:a16="http://schemas.microsoft.com/office/drawing/2014/main" id="{6684FE74-CD2E-4C44-B64A-F1E5DEE53F02}"/>
              </a:ext>
            </a:extLst>
          </p:cNvPr>
          <p:cNvSpPr txBox="1">
            <a:spLocks/>
          </p:cNvSpPr>
          <p:nvPr/>
        </p:nvSpPr>
        <p:spPr>
          <a:xfrm>
            <a:off x="459873" y="1707845"/>
            <a:ext cx="9177614" cy="1615926"/>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pPr>
            <a:r>
              <a:rPr lang="en-US" sz="2800" b="1" dirty="0">
                <a:solidFill>
                  <a:srgbClr val="00A6B9"/>
                </a:solidFill>
                <a:latin typeface="+mj-lt"/>
              </a:rPr>
              <a:t>Talk About It!</a:t>
            </a:r>
          </a:p>
          <a:p>
            <a:pPr>
              <a:spcBef>
                <a:spcPts val="600"/>
              </a:spcBef>
            </a:pPr>
            <a:r>
              <a:rPr lang="en-US" sz="2800" dirty="0"/>
              <a:t>Share your method with a partner. How does your method compare to theirs?</a:t>
            </a:r>
            <a:endParaRPr lang="en-US" sz="2800" dirty="0">
              <a:solidFill>
                <a:srgbClr val="5E5E5B"/>
              </a:solidFill>
              <a:latin typeface="+mj-lt"/>
            </a:endParaRPr>
          </a:p>
        </p:txBody>
      </p:sp>
    </p:spTree>
    <p:extLst>
      <p:ext uri="{BB962C8B-B14F-4D97-AF65-F5344CB8AC3E}">
        <p14:creationId xmlns:p14="http://schemas.microsoft.com/office/powerpoint/2010/main" val="1923317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p:sp>
        <p:nvSpPr>
          <p:cNvPr id="12" name="Content Placeholder 2">
            <a:extLst>
              <a:ext uri="{FF2B5EF4-FFF2-40B4-BE49-F238E27FC236}">
                <a16:creationId xmlns:a16="http://schemas.microsoft.com/office/drawing/2014/main" id="{A8E898F8-389E-3F4C-B5FF-C53A28BA732A}"/>
              </a:ext>
            </a:extLst>
          </p:cNvPr>
          <p:cNvSpPr txBox="1">
            <a:spLocks/>
          </p:cNvSpPr>
          <p:nvPr/>
        </p:nvSpPr>
        <p:spPr>
          <a:xfrm>
            <a:off x="459872" y="1457732"/>
            <a:ext cx="9249206" cy="52286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Consider these four figures.</a:t>
            </a:r>
            <a:endParaRPr lang="en-IN" sz="2800" dirty="0"/>
          </a:p>
        </p:txBody>
      </p:sp>
      <p:sp>
        <p:nvSpPr>
          <p:cNvPr id="15" name="Content Placeholder 2">
            <a:extLst>
              <a:ext uri="{FF2B5EF4-FFF2-40B4-BE49-F238E27FC236}">
                <a16:creationId xmlns:a16="http://schemas.microsoft.com/office/drawing/2014/main" id="{B30E1982-8923-4FDC-A39A-E7DE598021E0}"/>
              </a:ext>
            </a:extLst>
          </p:cNvPr>
          <p:cNvSpPr txBox="1">
            <a:spLocks/>
          </p:cNvSpPr>
          <p:nvPr/>
        </p:nvSpPr>
        <p:spPr>
          <a:xfrm>
            <a:off x="459873" y="3743264"/>
            <a:ext cx="9692796" cy="262925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spcBef>
                <a:spcPts val="300"/>
              </a:spcBef>
            </a:pPr>
            <a:r>
              <a:rPr lang="en-IN" sz="2800" b="1" dirty="0">
                <a:solidFill>
                  <a:schemeClr val="tx1"/>
                </a:solidFill>
              </a:rPr>
              <a:t>1. </a:t>
            </a:r>
            <a:r>
              <a:rPr lang="en-IN" sz="2800" dirty="0"/>
              <a:t>Without doing any calculations, write the names of the shapes in order from greatest surface area to least surface area. </a:t>
            </a:r>
          </a:p>
          <a:p>
            <a:pPr marL="361950" indent="-361950">
              <a:spcBef>
                <a:spcPts val="300"/>
              </a:spcBef>
            </a:pPr>
            <a:r>
              <a:rPr lang="en-IN" sz="2800" b="1" dirty="0">
                <a:solidFill>
                  <a:schemeClr val="tx1"/>
                </a:solidFill>
              </a:rPr>
              <a:t>2. </a:t>
            </a:r>
            <a:r>
              <a:rPr lang="en-IN" sz="2800" dirty="0"/>
              <a:t>Without doing any calculations, write the names of the shapes in order from greatest volume to least volume. </a:t>
            </a:r>
          </a:p>
        </p:txBody>
      </p:sp>
      <p:pic>
        <p:nvPicPr>
          <p:cNvPr id="3" name="Picture 2">
            <a:extLst>
              <a:ext uri="{FF2B5EF4-FFF2-40B4-BE49-F238E27FC236}">
                <a16:creationId xmlns:a16="http://schemas.microsoft.com/office/drawing/2014/main" id="{7D746B8B-6BD6-4807-8894-4EFCCF282520}"/>
              </a:ext>
            </a:extLst>
          </p:cNvPr>
          <p:cNvPicPr>
            <a:picLocks noChangeAspect="1"/>
          </p:cNvPicPr>
          <p:nvPr/>
        </p:nvPicPr>
        <p:blipFill>
          <a:blip r:embed="rId3"/>
          <a:stretch>
            <a:fillRect/>
          </a:stretch>
        </p:blipFill>
        <p:spPr>
          <a:xfrm>
            <a:off x="875069" y="2052776"/>
            <a:ext cx="1335568" cy="1563796"/>
          </a:xfrm>
          <a:prstGeom prst="rect">
            <a:avLst/>
          </a:prstGeom>
        </p:spPr>
      </p:pic>
      <p:pic>
        <p:nvPicPr>
          <p:cNvPr id="4" name="Picture 3">
            <a:extLst>
              <a:ext uri="{FF2B5EF4-FFF2-40B4-BE49-F238E27FC236}">
                <a16:creationId xmlns:a16="http://schemas.microsoft.com/office/drawing/2014/main" id="{465CE930-B9B2-4082-802F-EC7E226FFA87}"/>
              </a:ext>
            </a:extLst>
          </p:cNvPr>
          <p:cNvPicPr>
            <a:picLocks noChangeAspect="1"/>
          </p:cNvPicPr>
          <p:nvPr/>
        </p:nvPicPr>
        <p:blipFill>
          <a:blip r:embed="rId4"/>
          <a:stretch>
            <a:fillRect/>
          </a:stretch>
        </p:blipFill>
        <p:spPr>
          <a:xfrm>
            <a:off x="2607529" y="2056360"/>
            <a:ext cx="1377423" cy="1660559"/>
          </a:xfrm>
          <a:prstGeom prst="rect">
            <a:avLst/>
          </a:prstGeom>
        </p:spPr>
      </p:pic>
      <p:pic>
        <p:nvPicPr>
          <p:cNvPr id="5" name="Picture 4">
            <a:extLst>
              <a:ext uri="{FF2B5EF4-FFF2-40B4-BE49-F238E27FC236}">
                <a16:creationId xmlns:a16="http://schemas.microsoft.com/office/drawing/2014/main" id="{35E32BAD-4CD0-40C2-B73B-FAF3D58E54DC}"/>
              </a:ext>
            </a:extLst>
          </p:cNvPr>
          <p:cNvPicPr>
            <a:picLocks noChangeAspect="1"/>
          </p:cNvPicPr>
          <p:nvPr/>
        </p:nvPicPr>
        <p:blipFill>
          <a:blip r:embed="rId5"/>
          <a:stretch>
            <a:fillRect/>
          </a:stretch>
        </p:blipFill>
        <p:spPr>
          <a:xfrm>
            <a:off x="4651239" y="1980917"/>
            <a:ext cx="1394737" cy="1758214"/>
          </a:xfrm>
          <a:prstGeom prst="rect">
            <a:avLst/>
          </a:prstGeom>
        </p:spPr>
      </p:pic>
      <p:pic>
        <p:nvPicPr>
          <p:cNvPr id="6" name="Picture 5">
            <a:extLst>
              <a:ext uri="{FF2B5EF4-FFF2-40B4-BE49-F238E27FC236}">
                <a16:creationId xmlns:a16="http://schemas.microsoft.com/office/drawing/2014/main" id="{D11FBD29-4758-4AB3-9195-23AB4985F1CA}"/>
              </a:ext>
            </a:extLst>
          </p:cNvPr>
          <p:cNvPicPr>
            <a:picLocks noChangeAspect="1"/>
          </p:cNvPicPr>
          <p:nvPr/>
        </p:nvPicPr>
        <p:blipFill>
          <a:blip r:embed="rId6"/>
          <a:stretch>
            <a:fillRect/>
          </a:stretch>
        </p:blipFill>
        <p:spPr>
          <a:xfrm>
            <a:off x="6727692" y="1888607"/>
            <a:ext cx="1831743" cy="1762183"/>
          </a:xfrm>
          <a:prstGeom prst="rect">
            <a:avLst/>
          </a:prstGeom>
        </p:spPr>
      </p:pic>
    </p:spTree>
    <p:extLst>
      <p:ext uri="{BB962C8B-B14F-4D97-AF65-F5344CB8AC3E}">
        <p14:creationId xmlns:p14="http://schemas.microsoft.com/office/powerpoint/2010/main" val="21301803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3DF0B0BF-0558-1048-AC06-1D1812F060BC}"/>
              </a:ext>
            </a:extLst>
          </p:cNvPr>
          <p:cNvSpPr txBox="1">
            <a:spLocks/>
          </p:cNvSpPr>
          <p:nvPr/>
        </p:nvSpPr>
        <p:spPr>
          <a:xfrm>
            <a:off x="459872" y="332811"/>
            <a:ext cx="7937508"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Exit Ticket</a:t>
            </a:r>
            <a:endParaRPr lang="en-US" sz="2800" b="0" dirty="0">
              <a:solidFill>
                <a:schemeClr val="tx1"/>
              </a:solidFill>
            </a:endParaRPr>
          </a:p>
        </p:txBody>
      </p:sp>
      <p:sp>
        <p:nvSpPr>
          <p:cNvPr id="12" name="Content Placeholder 2">
            <a:extLst>
              <a:ext uri="{FF2B5EF4-FFF2-40B4-BE49-F238E27FC236}">
                <a16:creationId xmlns:a16="http://schemas.microsoft.com/office/drawing/2014/main" id="{A8E898F8-389E-3F4C-B5FF-C53A28BA732A}"/>
              </a:ext>
            </a:extLst>
          </p:cNvPr>
          <p:cNvSpPr txBox="1">
            <a:spLocks/>
          </p:cNvSpPr>
          <p:nvPr/>
        </p:nvSpPr>
        <p:spPr>
          <a:xfrm>
            <a:off x="459872" y="1457732"/>
            <a:ext cx="9249206" cy="52286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N" sz="2800" b="1" dirty="0">
                <a:solidFill>
                  <a:schemeClr val="tx1"/>
                </a:solidFill>
              </a:rPr>
              <a:t>Consider these four figures.</a:t>
            </a:r>
            <a:endParaRPr lang="en-IN" sz="2800" dirty="0"/>
          </a:p>
        </p:txBody>
      </p:sp>
      <p:sp>
        <p:nvSpPr>
          <p:cNvPr id="15" name="Content Placeholder 2">
            <a:extLst>
              <a:ext uri="{FF2B5EF4-FFF2-40B4-BE49-F238E27FC236}">
                <a16:creationId xmlns:a16="http://schemas.microsoft.com/office/drawing/2014/main" id="{B30E1982-8923-4FDC-A39A-E7DE598021E0}"/>
              </a:ext>
            </a:extLst>
          </p:cNvPr>
          <p:cNvSpPr txBox="1">
            <a:spLocks/>
          </p:cNvSpPr>
          <p:nvPr/>
        </p:nvSpPr>
        <p:spPr>
          <a:xfrm>
            <a:off x="459873" y="3743264"/>
            <a:ext cx="9692796" cy="2629256"/>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61950" indent="-361950">
              <a:spcBef>
                <a:spcPts val="300"/>
              </a:spcBef>
            </a:pPr>
            <a:r>
              <a:rPr lang="en-IN" sz="2800" b="1" dirty="0">
                <a:solidFill>
                  <a:schemeClr val="tx1"/>
                </a:solidFill>
              </a:rPr>
              <a:t>1. </a:t>
            </a:r>
            <a:r>
              <a:rPr lang="en-IN" sz="2800" dirty="0"/>
              <a:t>Without doing any calculations, write the names of the shapes in order from greatest surface area to least surface area. </a:t>
            </a:r>
          </a:p>
          <a:p>
            <a:pPr marL="361950" indent="-361950">
              <a:spcBef>
                <a:spcPts val="300"/>
              </a:spcBef>
            </a:pPr>
            <a:r>
              <a:rPr lang="en-IN" sz="2800" b="1" dirty="0">
                <a:solidFill>
                  <a:schemeClr val="tx1"/>
                </a:solidFill>
              </a:rPr>
              <a:t>2. </a:t>
            </a:r>
            <a:r>
              <a:rPr lang="en-IN" sz="2800" dirty="0"/>
              <a:t>Without doing any calculations, write the names of the shapes in order from greatest volume to least volume. </a:t>
            </a:r>
          </a:p>
        </p:txBody>
      </p:sp>
      <p:sp>
        <p:nvSpPr>
          <p:cNvPr id="16" name="Content Placeholder 2">
            <a:extLst>
              <a:ext uri="{FF2B5EF4-FFF2-40B4-BE49-F238E27FC236}">
                <a16:creationId xmlns:a16="http://schemas.microsoft.com/office/drawing/2014/main" id="{6D8EB4C0-5CD7-4283-B52A-277E39ED86D1}"/>
              </a:ext>
            </a:extLst>
          </p:cNvPr>
          <p:cNvSpPr txBox="1">
            <a:spLocks/>
          </p:cNvSpPr>
          <p:nvPr/>
        </p:nvSpPr>
        <p:spPr>
          <a:xfrm>
            <a:off x="3040338" y="4581581"/>
            <a:ext cx="4730457" cy="52286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dirty="0">
                <a:solidFill>
                  <a:srgbClr val="FF0000"/>
                </a:solidFill>
              </a:rPr>
              <a:t>cube, cylinder, sphere, cone</a:t>
            </a:r>
            <a:endParaRPr lang="en-US" sz="2800" baseline="30000" dirty="0">
              <a:solidFill>
                <a:srgbClr val="FF0000"/>
              </a:solidFill>
            </a:endParaRPr>
          </a:p>
        </p:txBody>
      </p:sp>
      <p:sp>
        <p:nvSpPr>
          <p:cNvPr id="17" name="Content Placeholder 2">
            <a:extLst>
              <a:ext uri="{FF2B5EF4-FFF2-40B4-BE49-F238E27FC236}">
                <a16:creationId xmlns:a16="http://schemas.microsoft.com/office/drawing/2014/main" id="{4199005D-DF2C-4F4E-8144-DB76A06A82BB}"/>
              </a:ext>
            </a:extLst>
          </p:cNvPr>
          <p:cNvSpPr txBox="1">
            <a:spLocks/>
          </p:cNvSpPr>
          <p:nvPr/>
        </p:nvSpPr>
        <p:spPr>
          <a:xfrm>
            <a:off x="862809" y="5874853"/>
            <a:ext cx="4730457" cy="522860"/>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500"/>
              </a:spcBef>
            </a:pPr>
            <a:r>
              <a:rPr lang="en-US" sz="2800" dirty="0">
                <a:solidFill>
                  <a:srgbClr val="FF0000"/>
                </a:solidFill>
              </a:rPr>
              <a:t>cube, cylinder, sphere, cone</a:t>
            </a:r>
            <a:endParaRPr lang="en-US" sz="2800" baseline="30000" dirty="0">
              <a:solidFill>
                <a:srgbClr val="FF0000"/>
              </a:solidFill>
            </a:endParaRPr>
          </a:p>
        </p:txBody>
      </p:sp>
      <p:pic>
        <p:nvPicPr>
          <p:cNvPr id="3" name="Picture 2">
            <a:extLst>
              <a:ext uri="{FF2B5EF4-FFF2-40B4-BE49-F238E27FC236}">
                <a16:creationId xmlns:a16="http://schemas.microsoft.com/office/drawing/2014/main" id="{7D746B8B-6BD6-4807-8894-4EFCCF282520}"/>
              </a:ext>
            </a:extLst>
          </p:cNvPr>
          <p:cNvPicPr>
            <a:picLocks noChangeAspect="1"/>
          </p:cNvPicPr>
          <p:nvPr/>
        </p:nvPicPr>
        <p:blipFill>
          <a:blip r:embed="rId3"/>
          <a:stretch>
            <a:fillRect/>
          </a:stretch>
        </p:blipFill>
        <p:spPr>
          <a:xfrm>
            <a:off x="875069" y="2052776"/>
            <a:ext cx="1335568" cy="1563796"/>
          </a:xfrm>
          <a:prstGeom prst="rect">
            <a:avLst/>
          </a:prstGeom>
        </p:spPr>
      </p:pic>
      <p:pic>
        <p:nvPicPr>
          <p:cNvPr id="4" name="Picture 3">
            <a:extLst>
              <a:ext uri="{FF2B5EF4-FFF2-40B4-BE49-F238E27FC236}">
                <a16:creationId xmlns:a16="http://schemas.microsoft.com/office/drawing/2014/main" id="{465CE930-B9B2-4082-802F-EC7E226FFA87}"/>
              </a:ext>
            </a:extLst>
          </p:cNvPr>
          <p:cNvPicPr>
            <a:picLocks noChangeAspect="1"/>
          </p:cNvPicPr>
          <p:nvPr/>
        </p:nvPicPr>
        <p:blipFill>
          <a:blip r:embed="rId4"/>
          <a:stretch>
            <a:fillRect/>
          </a:stretch>
        </p:blipFill>
        <p:spPr>
          <a:xfrm>
            <a:off x="2607529" y="2056360"/>
            <a:ext cx="1377423" cy="1660559"/>
          </a:xfrm>
          <a:prstGeom prst="rect">
            <a:avLst/>
          </a:prstGeom>
        </p:spPr>
      </p:pic>
      <p:pic>
        <p:nvPicPr>
          <p:cNvPr id="5" name="Picture 4">
            <a:extLst>
              <a:ext uri="{FF2B5EF4-FFF2-40B4-BE49-F238E27FC236}">
                <a16:creationId xmlns:a16="http://schemas.microsoft.com/office/drawing/2014/main" id="{35E32BAD-4CD0-40C2-B73B-FAF3D58E54DC}"/>
              </a:ext>
            </a:extLst>
          </p:cNvPr>
          <p:cNvPicPr>
            <a:picLocks noChangeAspect="1"/>
          </p:cNvPicPr>
          <p:nvPr/>
        </p:nvPicPr>
        <p:blipFill>
          <a:blip r:embed="rId5"/>
          <a:stretch>
            <a:fillRect/>
          </a:stretch>
        </p:blipFill>
        <p:spPr>
          <a:xfrm>
            <a:off x="4651239" y="1980917"/>
            <a:ext cx="1394737" cy="1758214"/>
          </a:xfrm>
          <a:prstGeom prst="rect">
            <a:avLst/>
          </a:prstGeom>
        </p:spPr>
      </p:pic>
      <p:pic>
        <p:nvPicPr>
          <p:cNvPr id="6" name="Picture 5">
            <a:extLst>
              <a:ext uri="{FF2B5EF4-FFF2-40B4-BE49-F238E27FC236}">
                <a16:creationId xmlns:a16="http://schemas.microsoft.com/office/drawing/2014/main" id="{D11FBD29-4758-4AB3-9195-23AB4985F1CA}"/>
              </a:ext>
            </a:extLst>
          </p:cNvPr>
          <p:cNvPicPr>
            <a:picLocks noChangeAspect="1"/>
          </p:cNvPicPr>
          <p:nvPr/>
        </p:nvPicPr>
        <p:blipFill>
          <a:blip r:embed="rId6"/>
          <a:stretch>
            <a:fillRect/>
          </a:stretch>
        </p:blipFill>
        <p:spPr>
          <a:xfrm>
            <a:off x="6727692" y="1888607"/>
            <a:ext cx="1831743" cy="1762183"/>
          </a:xfrm>
          <a:prstGeom prst="rect">
            <a:avLst/>
          </a:prstGeom>
        </p:spPr>
      </p:pic>
    </p:spTree>
    <p:extLst>
      <p:ext uri="{BB962C8B-B14F-4D97-AF65-F5344CB8AC3E}">
        <p14:creationId xmlns:p14="http://schemas.microsoft.com/office/powerpoint/2010/main" val="5340275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9" name="Title 1">
            <a:extLst>
              <a:ext uri="{FF2B5EF4-FFF2-40B4-BE49-F238E27FC236}">
                <a16:creationId xmlns:a16="http://schemas.microsoft.com/office/drawing/2014/main" id="{3CF4AF49-89F7-5C44-B082-4D1951B38CC4}"/>
              </a:ext>
            </a:extLst>
          </p:cNvPr>
          <p:cNvSpPr txBox="1">
            <a:spLocks/>
          </p:cNvSpPr>
          <p:nvPr/>
        </p:nvSpPr>
        <p:spPr>
          <a:xfrm>
            <a:off x="476652"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Warm Up</a:t>
            </a:r>
            <a:endParaRPr lang="en-US" dirty="0">
              <a:solidFill>
                <a:srgbClr val="0070C0"/>
              </a:solidFill>
            </a:endParaRPr>
          </a:p>
        </p:txBody>
      </p:sp>
      <p:sp>
        <p:nvSpPr>
          <p:cNvPr id="10" name="Content Placeholder 2">
            <a:extLst>
              <a:ext uri="{FF2B5EF4-FFF2-40B4-BE49-F238E27FC236}">
                <a16:creationId xmlns:a16="http://schemas.microsoft.com/office/drawing/2014/main" id="{D7D5C8EC-F1EF-6146-850F-128719B25F22}"/>
              </a:ext>
            </a:extLst>
          </p:cNvPr>
          <p:cNvSpPr txBox="1">
            <a:spLocks/>
          </p:cNvSpPr>
          <p:nvPr/>
        </p:nvSpPr>
        <p:spPr>
          <a:xfrm>
            <a:off x="476650" y="1332862"/>
            <a:ext cx="9610626" cy="4879402"/>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latin typeface="Proxima Nova" panose="02000506030000020004" pitchFamily="50" charset="0"/>
              </a:rPr>
              <a:t>4.</a:t>
            </a:r>
            <a:r>
              <a:rPr lang="en-US" sz="2800" dirty="0">
                <a:solidFill>
                  <a:schemeClr val="tx1"/>
                </a:solidFill>
                <a:latin typeface="Proxima Nova" panose="02000506030000020004" pitchFamily="50" charset="0"/>
              </a:rPr>
              <a:t> </a:t>
            </a:r>
            <a:endParaRPr lang="en-US" sz="2800" dirty="0">
              <a:solidFill>
                <a:srgbClr val="333333"/>
              </a:solidFill>
              <a:latin typeface="Proxima Nova" panose="02000506030000020004" pitchFamily="50" charset="0"/>
            </a:endParaRPr>
          </a:p>
          <a:p>
            <a:endParaRPr lang="en-US" sz="2800" dirty="0">
              <a:solidFill>
                <a:srgbClr val="333333"/>
              </a:solidFill>
              <a:latin typeface="Proxima Nova" panose="02000506030000020004" pitchFamily="50" charset="0"/>
            </a:endParaRPr>
          </a:p>
          <a:p>
            <a:endParaRPr lang="en-US" sz="2800" dirty="0">
              <a:solidFill>
                <a:srgbClr val="333333"/>
              </a:solidFill>
              <a:latin typeface="Proxima Nova" panose="02000506030000020004" pitchFamily="50" charset="0"/>
            </a:endParaRPr>
          </a:p>
          <a:p>
            <a:endParaRPr lang="en-US" sz="2800" dirty="0">
              <a:solidFill>
                <a:srgbClr val="333333"/>
              </a:solidFill>
              <a:latin typeface="Proxima Nova" panose="02000506030000020004" pitchFamily="50" charset="0"/>
            </a:endParaRPr>
          </a:p>
          <a:p>
            <a:r>
              <a:rPr lang="en-US" sz="2800" b="1" dirty="0">
                <a:solidFill>
                  <a:schemeClr val="tx1"/>
                </a:solidFill>
                <a:latin typeface="Proxima Nova" panose="02000506030000020004" pitchFamily="50" charset="0"/>
              </a:rPr>
              <a:t>5. </a:t>
            </a:r>
            <a:r>
              <a:rPr lang="en-IN" sz="2800" b="1" dirty="0">
                <a:solidFill>
                  <a:schemeClr val="tx1"/>
                </a:solidFill>
              </a:rPr>
              <a:t>GARDENING</a:t>
            </a:r>
            <a:r>
              <a:rPr lang="en-IN" sz="2800" b="1" dirty="0"/>
              <a:t> </a:t>
            </a:r>
            <a:r>
              <a:rPr lang="en-IN" sz="2800" dirty="0"/>
              <a:t>Julian planted his garden in 4 rectangular raised planting beds, 6 feet long by 3 feet wide by 1 foot high. If soil is sold in cubic yards, how many should he order to fill all of the beds? Round to the next cubic yard. </a:t>
            </a:r>
            <a:endParaRPr lang="en-US" sz="2800" dirty="0">
              <a:solidFill>
                <a:srgbClr val="333333"/>
              </a:solidFill>
              <a:latin typeface="Proxima Nova" panose="02000506030000020004" pitchFamily="50" charset="0"/>
            </a:endParaRPr>
          </a:p>
        </p:txBody>
      </p:sp>
      <p:pic>
        <p:nvPicPr>
          <p:cNvPr id="3" name="Picture 2">
            <a:extLst>
              <a:ext uri="{FF2B5EF4-FFF2-40B4-BE49-F238E27FC236}">
                <a16:creationId xmlns:a16="http://schemas.microsoft.com/office/drawing/2014/main" id="{825D092F-9A72-4930-B4FB-F7D47896E4F5}"/>
              </a:ext>
            </a:extLst>
          </p:cNvPr>
          <p:cNvPicPr>
            <a:picLocks noChangeAspect="1"/>
          </p:cNvPicPr>
          <p:nvPr/>
        </p:nvPicPr>
        <p:blipFill rotWithShape="1">
          <a:blip r:embed="rId3"/>
          <a:srcRect l="14473" t="4591"/>
          <a:stretch/>
        </p:blipFill>
        <p:spPr>
          <a:xfrm>
            <a:off x="1523595" y="1430407"/>
            <a:ext cx="1716030" cy="2022783"/>
          </a:xfrm>
          <a:prstGeom prst="rect">
            <a:avLst/>
          </a:prstGeom>
        </p:spPr>
      </p:pic>
      <p:sp>
        <p:nvSpPr>
          <p:cNvPr id="8" name="Content Placeholder 2">
            <a:extLst>
              <a:ext uri="{FF2B5EF4-FFF2-40B4-BE49-F238E27FC236}">
                <a16:creationId xmlns:a16="http://schemas.microsoft.com/office/drawing/2014/main" id="{BAF630A9-0DB7-4EFE-B0F1-5B3CBD792200}"/>
              </a:ext>
            </a:extLst>
          </p:cNvPr>
          <p:cNvSpPr txBox="1">
            <a:spLocks/>
          </p:cNvSpPr>
          <p:nvPr/>
        </p:nvSpPr>
        <p:spPr>
          <a:xfrm>
            <a:off x="476650" y="5412312"/>
            <a:ext cx="1567394" cy="602284"/>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rgbClr val="FF0000"/>
                </a:solidFill>
              </a:rPr>
              <a:t>3 yd</a:t>
            </a:r>
            <a:r>
              <a:rPr lang="en-US" sz="2800" baseline="30000" dirty="0">
                <a:solidFill>
                  <a:srgbClr val="FF0000"/>
                </a:solidFill>
              </a:rPr>
              <a:t>3</a:t>
            </a:r>
            <a:endParaRPr lang="en-US" sz="2800" baseline="30000" dirty="0">
              <a:solidFill>
                <a:srgbClr val="FF0000"/>
              </a:solidFill>
              <a:latin typeface="Proxima Nova" panose="02000506030000020004" pitchFamily="50" charset="0"/>
            </a:endParaRPr>
          </a:p>
        </p:txBody>
      </p:sp>
      <p:sp>
        <p:nvSpPr>
          <p:cNvPr id="11" name="Content Placeholder 2">
            <a:extLst>
              <a:ext uri="{FF2B5EF4-FFF2-40B4-BE49-F238E27FC236}">
                <a16:creationId xmlns:a16="http://schemas.microsoft.com/office/drawing/2014/main" id="{4166FC06-6A70-41FB-9D50-FF52ECF66436}"/>
              </a:ext>
            </a:extLst>
          </p:cNvPr>
          <p:cNvSpPr txBox="1">
            <a:spLocks/>
          </p:cNvSpPr>
          <p:nvPr/>
        </p:nvSpPr>
        <p:spPr>
          <a:xfrm>
            <a:off x="4312359" y="1539441"/>
            <a:ext cx="1567394" cy="440923"/>
          </a:xfrm>
          <a:prstGeom prst="rect">
            <a:avLst/>
          </a:prstGeom>
        </p:spPr>
        <p:txBody>
          <a:bodyPr>
            <a:noAutofit/>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solidFill>
                  <a:srgbClr val="FF0000"/>
                </a:solidFill>
              </a:rPr>
              <a:t>85 in</a:t>
            </a:r>
            <a:r>
              <a:rPr lang="en-US" sz="2800" baseline="30000" dirty="0">
                <a:solidFill>
                  <a:srgbClr val="FF0000"/>
                </a:solidFill>
              </a:rPr>
              <a:t>3</a:t>
            </a:r>
            <a:endParaRPr lang="en-US" sz="2800" baseline="30000" dirty="0">
              <a:solidFill>
                <a:srgbClr val="FF0000"/>
              </a:solidFill>
              <a:latin typeface="Proxima Nova" panose="02000506030000020004" pitchFamily="50" charset="0"/>
            </a:endParaRPr>
          </a:p>
        </p:txBody>
      </p:sp>
    </p:spTree>
    <p:extLst>
      <p:ext uri="{BB962C8B-B14F-4D97-AF65-F5344CB8AC3E}">
        <p14:creationId xmlns:p14="http://schemas.microsoft.com/office/powerpoint/2010/main" val="3794105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0" y="1737359"/>
            <a:ext cx="9444033" cy="1815882"/>
          </a:xfrm>
          <a:prstGeom prst="rect">
            <a:avLst/>
          </a:prstGeom>
          <a:noFill/>
        </p:spPr>
        <p:txBody>
          <a:bodyPr wrap="square" rtlCol="0">
            <a:spAutoFit/>
          </a:bodyPr>
          <a:lstStyle/>
          <a:p>
            <a:pPr fontAlgn="t"/>
            <a:r>
              <a:rPr lang="en-US" sz="2800" b="1" dirty="0"/>
              <a:t>MA.912.GR.4.5 </a:t>
            </a:r>
            <a:endParaRPr lang="en-US" sz="2800" dirty="0"/>
          </a:p>
          <a:p>
            <a:pPr fontAlgn="t"/>
            <a:r>
              <a:rPr lang="en-US" sz="2800" dirty="0">
                <a:solidFill>
                  <a:schemeClr val="tx2"/>
                </a:solidFill>
              </a:rPr>
              <a:t>Solve mathematical and real-world problems involving</a:t>
            </a:r>
          </a:p>
          <a:p>
            <a:pPr fontAlgn="t"/>
            <a:r>
              <a:rPr lang="en-US" sz="2800" dirty="0">
                <a:solidFill>
                  <a:schemeClr val="tx2"/>
                </a:solidFill>
              </a:rPr>
              <a:t>the volume of three-dimensional figures limited to cylinders, pyramids, prisms, cones and spheres.</a:t>
            </a:r>
            <a:endParaRPr lang="en-US" sz="2800" dirty="0"/>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2"/>
            <a:ext cx="6933059" cy="886388"/>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B.E.S.T. Standards for Mathematics</a:t>
            </a:r>
            <a:endParaRPr lang="en-US" dirty="0">
              <a:solidFill>
                <a:srgbClr val="0070C0"/>
              </a:solidFill>
            </a:endParaRPr>
          </a:p>
        </p:txBody>
      </p:sp>
    </p:spTree>
    <p:extLst>
      <p:ext uri="{BB962C8B-B14F-4D97-AF65-F5344CB8AC3E}">
        <p14:creationId xmlns:p14="http://schemas.microsoft.com/office/powerpoint/2010/main" val="17952556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3B444D6E-B0F7-6C42-A572-7680D7C7EF9B}"/>
              </a:ext>
            </a:extLst>
          </p:cNvPr>
          <p:cNvSpPr txBox="1"/>
          <p:nvPr/>
        </p:nvSpPr>
        <p:spPr>
          <a:xfrm>
            <a:off x="454711" y="1737359"/>
            <a:ext cx="9208834" cy="4401205"/>
          </a:xfrm>
          <a:prstGeom prst="rect">
            <a:avLst/>
          </a:prstGeom>
          <a:noFill/>
        </p:spPr>
        <p:txBody>
          <a:bodyPr wrap="square" rtlCol="0">
            <a:spAutoFit/>
          </a:bodyPr>
          <a:lstStyle/>
          <a:p>
            <a:pPr fontAlgn="t"/>
            <a:r>
              <a:rPr lang="en-US" sz="2800" b="1" dirty="0"/>
              <a:t>MA.K12.MTR.4.1 </a:t>
            </a:r>
            <a:endParaRPr lang="en-US" sz="2800" dirty="0"/>
          </a:p>
          <a:p>
            <a:pPr fontAlgn="t"/>
            <a:r>
              <a:rPr lang="en-US" sz="2800" dirty="0">
                <a:solidFill>
                  <a:schemeClr val="tx2"/>
                </a:solidFill>
              </a:rPr>
              <a:t>Engage in discussions that reflect on the mathematical thinking of self and others.</a:t>
            </a:r>
          </a:p>
          <a:p>
            <a:pPr fontAlgn="t"/>
            <a:endParaRPr lang="en-US" sz="2800" dirty="0">
              <a:solidFill>
                <a:schemeClr val="tx2"/>
              </a:solidFill>
            </a:endParaRPr>
          </a:p>
          <a:p>
            <a:pPr fontAlgn="t"/>
            <a:r>
              <a:rPr lang="en-US" sz="2800" b="1" dirty="0"/>
              <a:t>MA.K12.MTR.5.1</a:t>
            </a:r>
          </a:p>
          <a:p>
            <a:pPr fontAlgn="t"/>
            <a:r>
              <a:rPr lang="en-US" sz="2800" dirty="0">
                <a:solidFill>
                  <a:schemeClr val="tx2"/>
                </a:solidFill>
              </a:rPr>
              <a:t>Use patterns and structure to help understand and connect mathematical concepts.</a:t>
            </a:r>
          </a:p>
          <a:p>
            <a:pPr fontAlgn="t"/>
            <a:endParaRPr lang="en-US" sz="2800" dirty="0">
              <a:solidFill>
                <a:schemeClr val="tx2"/>
              </a:solidFill>
            </a:endParaRPr>
          </a:p>
          <a:p>
            <a:pPr fontAlgn="t"/>
            <a:r>
              <a:rPr lang="en-US" sz="2800" b="1" dirty="0"/>
              <a:t>MA.K12.MTR.7.1 </a:t>
            </a:r>
            <a:endParaRPr lang="en-US" sz="2800" dirty="0"/>
          </a:p>
          <a:p>
            <a:pPr fontAlgn="t"/>
            <a:r>
              <a:rPr lang="en-US" sz="2800" dirty="0">
                <a:solidFill>
                  <a:schemeClr val="tx2"/>
                </a:solidFill>
              </a:rPr>
              <a:t>Apply mathematics to real-world contexts.</a:t>
            </a:r>
          </a:p>
        </p:txBody>
      </p:sp>
      <p:sp>
        <p:nvSpPr>
          <p:cNvPr id="12" name="Title 1">
            <a:extLst>
              <a:ext uri="{FF2B5EF4-FFF2-40B4-BE49-F238E27FC236}">
                <a16:creationId xmlns:a16="http://schemas.microsoft.com/office/drawing/2014/main" id="{352F29A1-B892-2443-9FA6-5499F03892A5}"/>
              </a:ext>
            </a:extLst>
          </p:cNvPr>
          <p:cNvSpPr txBox="1">
            <a:spLocks/>
          </p:cNvSpPr>
          <p:nvPr/>
        </p:nvSpPr>
        <p:spPr>
          <a:xfrm>
            <a:off x="454712" y="332811"/>
            <a:ext cx="6549937" cy="85763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Florida’s Mathematical Thinking and Reasoning Standards</a:t>
            </a:r>
          </a:p>
        </p:txBody>
      </p:sp>
    </p:spTree>
    <p:extLst>
      <p:ext uri="{BB962C8B-B14F-4D97-AF65-F5344CB8AC3E}">
        <p14:creationId xmlns:p14="http://schemas.microsoft.com/office/powerpoint/2010/main" val="1568749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1707845"/>
            <a:ext cx="9540470" cy="435133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US" sz="2800" b="1" dirty="0">
                <a:solidFill>
                  <a:schemeClr val="tx1"/>
                </a:solidFill>
                <a:latin typeface="+mj-lt"/>
              </a:rPr>
              <a:t>Content </a:t>
            </a:r>
            <a:r>
              <a:rPr lang="en-US" sz="2800" b="1" dirty="0">
                <a:solidFill>
                  <a:schemeClr val="tx1"/>
                </a:solidFill>
              </a:rPr>
              <a:t>Objective</a:t>
            </a:r>
            <a:br>
              <a:rPr lang="en-US" sz="2800" b="1" dirty="0">
                <a:solidFill>
                  <a:schemeClr val="tx1"/>
                </a:solidFill>
                <a:latin typeface="+mj-lt"/>
              </a:rPr>
            </a:br>
            <a:r>
              <a:rPr lang="en-US" sz="2800" dirty="0">
                <a:latin typeface="+mj-lt"/>
              </a:rPr>
              <a:t>Students find volumes of cylinders, cones, and</a:t>
            </a:r>
          </a:p>
          <a:p>
            <a:pPr>
              <a:spcBef>
                <a:spcPts val="0"/>
              </a:spcBef>
            </a:pPr>
            <a:r>
              <a:rPr lang="en-US" sz="2800" dirty="0">
                <a:latin typeface="+mj-lt"/>
              </a:rPr>
              <a:t>spheres by using the formulas they derive.</a:t>
            </a:r>
            <a:br>
              <a:rPr lang="en-US" sz="2800" dirty="0">
                <a:latin typeface="+mj-lt"/>
              </a:rPr>
            </a:br>
            <a:endParaRPr lang="en-US" sz="2800" dirty="0">
              <a:latin typeface="+mj-lt"/>
            </a:endParaRPr>
          </a:p>
          <a:p>
            <a:r>
              <a:rPr lang="en-US" sz="2800" b="1" dirty="0">
                <a:solidFill>
                  <a:schemeClr val="tx1"/>
                </a:solidFill>
                <a:latin typeface="+mj-lt"/>
              </a:rPr>
              <a:t>Language </a:t>
            </a:r>
            <a:r>
              <a:rPr lang="en-US" sz="2800" b="1" dirty="0">
                <a:solidFill>
                  <a:schemeClr val="tx1"/>
                </a:solidFill>
              </a:rPr>
              <a:t>Objectives</a:t>
            </a:r>
          </a:p>
          <a:p>
            <a:pPr marL="291600" indent="-291600">
              <a:spcBef>
                <a:spcPts val="1000"/>
              </a:spcBef>
              <a:buClr>
                <a:schemeClr val="tx1"/>
              </a:buClr>
              <a:buFont typeface="Arial" panose="020B0604020202020204" pitchFamily="34" charset="0"/>
              <a:buChar char="•"/>
            </a:pPr>
            <a:r>
              <a:rPr lang="en-US" sz="2800" dirty="0">
                <a:latin typeface="+mj-lt"/>
              </a:rPr>
              <a:t>Students use </a:t>
            </a:r>
            <a:r>
              <a:rPr lang="en-US" sz="2800" i="1" dirty="0">
                <a:latin typeface="+mj-lt"/>
              </a:rPr>
              <a:t>will</a:t>
            </a:r>
            <a:r>
              <a:rPr lang="en-US" sz="2800" dirty="0">
                <a:latin typeface="+mj-lt"/>
              </a:rPr>
              <a:t> to explain how to find volumes of cylinders, cones, and spheres.</a:t>
            </a:r>
          </a:p>
          <a:p>
            <a:pPr marL="291600" indent="-291600">
              <a:spcBef>
                <a:spcPts val="1000"/>
              </a:spcBef>
              <a:buClr>
                <a:schemeClr val="tx1"/>
              </a:buClr>
              <a:buFont typeface="Arial" panose="020B0604020202020204" pitchFamily="34" charset="0"/>
              <a:buChar char="•"/>
            </a:pPr>
            <a:r>
              <a:rPr lang="en-US" sz="2800" dirty="0">
                <a:latin typeface="+mj-lt"/>
              </a:rPr>
              <a:t>To optimize output, students participate in MLR1: Stronger and Clearer Each Time.</a:t>
            </a:r>
          </a:p>
        </p:txBody>
      </p:sp>
      <p:sp>
        <p:nvSpPr>
          <p:cNvPr id="12" name="Title 1">
            <a:extLst>
              <a:ext uri="{FF2B5EF4-FFF2-40B4-BE49-F238E27FC236}">
                <a16:creationId xmlns:a16="http://schemas.microsoft.com/office/drawing/2014/main" id="{A9DD125F-CFF1-4547-A589-1CE0FB62F2E8}"/>
              </a:ext>
            </a:extLst>
          </p:cNvPr>
          <p:cNvSpPr txBox="1">
            <a:spLocks/>
          </p:cNvSpPr>
          <p:nvPr/>
        </p:nvSpPr>
        <p:spPr>
          <a:xfrm>
            <a:off x="459873" y="332812"/>
            <a:ext cx="3904129" cy="661120"/>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Lesson Objectives</a:t>
            </a:r>
            <a:endParaRPr lang="en-US" dirty="0">
              <a:solidFill>
                <a:srgbClr val="0070C0"/>
              </a:solidFill>
            </a:endParaRPr>
          </a:p>
        </p:txBody>
      </p:sp>
    </p:spTree>
    <p:extLst>
      <p:ext uri="{BB962C8B-B14F-4D97-AF65-F5344CB8AC3E}">
        <p14:creationId xmlns:p14="http://schemas.microsoft.com/office/powerpoint/2010/main" val="3117270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4" name="Straight Connector 13"/>
          <p:cNvCxnSpPr/>
          <p:nvPr/>
        </p:nvCxnSpPr>
        <p:spPr>
          <a:xfrm>
            <a:off x="13164879" y="5911702"/>
            <a:ext cx="0"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83F3EB91-17DF-D044-83E2-63ED6DCD3089}"/>
              </a:ext>
            </a:extLst>
          </p:cNvPr>
          <p:cNvSpPr txBox="1">
            <a:spLocks/>
          </p:cNvSpPr>
          <p:nvPr/>
        </p:nvSpPr>
        <p:spPr>
          <a:xfrm>
            <a:off x="459873" y="3161250"/>
            <a:ext cx="7120503" cy="672498"/>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b="1" dirty="0">
                <a:solidFill>
                  <a:schemeClr val="tx1"/>
                </a:solidFill>
                <a:latin typeface="+mj-lt"/>
              </a:rPr>
              <a:t>Key Concept: </a:t>
            </a:r>
            <a:r>
              <a:rPr lang="en-US" sz="2800" b="1" dirty="0">
                <a:latin typeface="+mj-lt"/>
              </a:rPr>
              <a:t>Volume of a Cylinder</a:t>
            </a:r>
          </a:p>
        </p:txBody>
      </p:sp>
      <p:sp>
        <p:nvSpPr>
          <p:cNvPr id="13" name="Title 1">
            <a:extLst>
              <a:ext uri="{FF2B5EF4-FFF2-40B4-BE49-F238E27FC236}">
                <a16:creationId xmlns:a16="http://schemas.microsoft.com/office/drawing/2014/main" id="{19FEBC70-14DF-1346-9D20-FCA256EAA232}"/>
              </a:ext>
            </a:extLst>
          </p:cNvPr>
          <p:cNvSpPr txBox="1">
            <a:spLocks/>
          </p:cNvSpPr>
          <p:nvPr/>
        </p:nvSpPr>
        <p:spPr>
          <a:xfrm>
            <a:off x="459873" y="332811"/>
            <a:ext cx="6947606" cy="1286264"/>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a:lstStyle>
          <a:p>
            <a:r>
              <a:rPr lang="en-US" sz="2800" dirty="0">
                <a:solidFill>
                  <a:srgbClr val="0070C0"/>
                </a:solidFill>
              </a:rPr>
              <a:t>Learn</a:t>
            </a:r>
            <a:br>
              <a:rPr lang="en-US" sz="2800" dirty="0">
                <a:solidFill>
                  <a:srgbClr val="0070C0"/>
                </a:solidFill>
              </a:rPr>
            </a:br>
            <a:r>
              <a:rPr lang="en-US" sz="2800" b="0" dirty="0">
                <a:solidFill>
                  <a:schemeClr val="tx1"/>
                </a:solidFill>
              </a:rPr>
              <a:t>Volumes of Cylinders</a:t>
            </a:r>
          </a:p>
        </p:txBody>
      </p:sp>
      <mc:AlternateContent xmlns:mc="http://schemas.openxmlformats.org/markup-compatibility/2006" xmlns:a14="http://schemas.microsoft.com/office/drawing/2010/main">
        <mc:Choice Requires="a14">
          <p:graphicFrame>
            <p:nvGraphicFramePr>
              <p:cNvPr id="2" name="Table 1"/>
              <p:cNvGraphicFramePr>
                <a:graphicFrameLocks noGrp="1"/>
              </p:cNvGraphicFramePr>
              <p:nvPr>
                <p:extLst>
                  <p:ext uri="{D42A27DB-BD31-4B8C-83A1-F6EECF244321}">
                    <p14:modId xmlns:p14="http://schemas.microsoft.com/office/powerpoint/2010/main" val="236346633"/>
                  </p:ext>
                </p:extLst>
              </p:nvPr>
            </p:nvGraphicFramePr>
            <p:xfrm>
              <a:off x="459872" y="3710772"/>
              <a:ext cx="8873909" cy="2579379"/>
            </p:xfrm>
            <a:graphic>
              <a:graphicData uri="http://schemas.openxmlformats.org/drawingml/2006/table">
                <a:tbl>
                  <a:tblPr firstRow="1" bandRow="1">
                    <a:tableStyleId>{2D5ABB26-0587-4C30-8999-92F81FD0307C}</a:tableStyleId>
                  </a:tblPr>
                  <a:tblGrid>
                    <a:gridCol w="2067571">
                      <a:extLst>
                        <a:ext uri="{9D8B030D-6E8A-4147-A177-3AD203B41FA5}">
                          <a16:colId xmlns:a16="http://schemas.microsoft.com/office/drawing/2014/main" val="2307759900"/>
                        </a:ext>
                      </a:extLst>
                    </a:gridCol>
                    <a:gridCol w="6806338">
                      <a:extLst>
                        <a:ext uri="{9D8B030D-6E8A-4147-A177-3AD203B41FA5}">
                          <a16:colId xmlns:a16="http://schemas.microsoft.com/office/drawing/2014/main" val="2507474594"/>
                        </a:ext>
                      </a:extLst>
                    </a:gridCol>
                  </a:tblGrid>
                  <a:tr h="1957254">
                    <a:tc>
                      <a:txBody>
                        <a:bodyPr/>
                        <a:lstStyle/>
                        <a:p>
                          <a:r>
                            <a:rPr lang="en-US" sz="2800" b="1" i="0" u="none" strike="noStrike" kern="1200" baseline="0" dirty="0">
                              <a:solidFill>
                                <a:schemeClr val="tx1"/>
                              </a:solidFill>
                              <a:latin typeface="+mn-lt"/>
                              <a:ea typeface="+mn-ea"/>
                              <a:cs typeface="+mn-cs"/>
                            </a:rPr>
                            <a:t>Words </a:t>
                          </a:r>
                          <a:endParaRPr lang="en-US" sz="28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b="0" i="0" u="none" strike="noStrike" kern="1200" baseline="0" dirty="0">
                              <a:solidFill>
                                <a:srgbClr val="5E5E5B"/>
                              </a:solidFill>
                              <a:latin typeface="+mn-lt"/>
                              <a:ea typeface="+mn-ea"/>
                              <a:cs typeface="+mn-cs"/>
                            </a:rPr>
                            <a:t>The volume </a:t>
                          </a:r>
                          <a:r>
                            <a:rPr lang="en-US" sz="2800" b="0" i="1" u="none" strike="noStrike" kern="1200" baseline="0" dirty="0">
                              <a:solidFill>
                                <a:srgbClr val="5E5E5B"/>
                              </a:solidFill>
                              <a:latin typeface="+mn-lt"/>
                              <a:ea typeface="+mn-ea"/>
                              <a:cs typeface="+mn-cs"/>
                            </a:rPr>
                            <a:t>V</a:t>
                          </a:r>
                          <a:r>
                            <a:rPr lang="en-US" sz="2800" b="0" i="0" u="none" strike="noStrike" kern="1200" baseline="0" dirty="0">
                              <a:solidFill>
                                <a:srgbClr val="5E5E5B"/>
                              </a:solidFill>
                              <a:latin typeface="+mn-lt"/>
                              <a:ea typeface="+mn-ea"/>
                              <a:cs typeface="+mn-cs"/>
                            </a:rPr>
                            <a:t> of a cylinder is </a:t>
                          </a:r>
                          <a:r>
                            <a:rPr lang="en-US" sz="2800" b="0" i="1" u="none" strike="noStrike" kern="1200" baseline="0" dirty="0">
                              <a:solidFill>
                                <a:srgbClr val="5E5E5B"/>
                              </a:solidFill>
                              <a:latin typeface="+mn-lt"/>
                              <a:ea typeface="+mn-ea"/>
                              <a:cs typeface="+mn-cs"/>
                            </a:rPr>
                            <a:t>V </a:t>
                          </a:r>
                          <a:r>
                            <a:rPr lang="en-US" sz="2800" b="0" i="0" u="none" strike="noStrike" kern="1200" baseline="0" dirty="0">
                              <a:solidFill>
                                <a:srgbClr val="5E5E5B"/>
                              </a:solidFill>
                              <a:latin typeface="+mn-lt"/>
                              <a:ea typeface="+mn-ea"/>
                              <a:cs typeface="+mn-cs"/>
                            </a:rPr>
                            <a:t>= </a:t>
                          </a:r>
                          <a:r>
                            <a:rPr lang="en-US" sz="2800" b="0" i="1" u="none" strike="noStrike" kern="1200" baseline="0" dirty="0">
                              <a:solidFill>
                                <a:srgbClr val="5E5E5B"/>
                              </a:solidFill>
                              <a:latin typeface="+mn-lt"/>
                              <a:ea typeface="+mn-ea"/>
                              <a:cs typeface="+mn-cs"/>
                            </a:rPr>
                            <a:t>Bh </a:t>
                          </a:r>
                          <a:r>
                            <a:rPr lang="en-US" sz="2800" b="0" i="0" u="none" strike="noStrike" kern="1200" baseline="0" dirty="0">
                              <a:solidFill>
                                <a:srgbClr val="5E5E5B"/>
                              </a:solidFill>
                              <a:latin typeface="+mn-lt"/>
                              <a:ea typeface="+mn-ea"/>
                              <a:cs typeface="+mn-cs"/>
                            </a:rPr>
                            <a:t>or</a:t>
                          </a:r>
                          <a14:m>
                            <m:oMath xmlns:m="http://schemas.openxmlformats.org/officeDocument/2006/math">
                              <m:r>
                                <a:rPr lang="en-US" sz="2800" b="0" i="0" u="none" strike="noStrike" kern="1200" baseline="0" smtClean="0">
                                  <a:solidFill>
                                    <a:srgbClr val="5E5E5B"/>
                                  </a:solidFill>
                                  <a:latin typeface="Cambria Math" panose="02040503050406030204" pitchFamily="18" charset="0"/>
                                  <a:ea typeface="+mn-ea"/>
                                  <a:cs typeface="+mn-cs"/>
                                </a:rPr>
                                <m:t> </m:t>
                              </m:r>
                              <m:r>
                                <a:rPr lang="en-US" sz="2800" b="0" i="1" u="none" strike="noStrike" kern="1200" baseline="0" smtClean="0">
                                  <a:solidFill>
                                    <a:srgbClr val="5E5E5B"/>
                                  </a:solidFill>
                                  <a:latin typeface="Cambria Math" panose="02040503050406030204" pitchFamily="18" charset="0"/>
                                  <a:ea typeface="+mn-ea"/>
                                  <a:cs typeface="+mn-cs"/>
                                </a:rPr>
                                <m:t>𝑉</m:t>
                              </m:r>
                              <m:r>
                                <a:rPr lang="en-US" sz="2800" b="0" i="1" u="none" strike="noStrike" kern="1200" baseline="0" smtClean="0">
                                  <a:solidFill>
                                    <a:srgbClr val="5E5E5B"/>
                                  </a:solidFill>
                                  <a:latin typeface="Cambria Math" panose="02040503050406030204" pitchFamily="18" charset="0"/>
                                  <a:ea typeface="+mn-ea"/>
                                  <a:cs typeface="+mn-cs"/>
                                </a:rPr>
                                <m:t>=</m:t>
                              </m:r>
                              <m:r>
                                <m:rPr>
                                  <m:sty m:val="p"/>
                                </m:rPr>
                                <a:rPr lang="el-GR" sz="2800" b="0" i="0" u="none" strike="noStrike" kern="1200" baseline="0" smtClean="0">
                                  <a:solidFill>
                                    <a:srgbClr val="5E5E5B"/>
                                  </a:solidFill>
                                  <a:latin typeface="Cambria Math" panose="02040503050406030204" pitchFamily="18" charset="0"/>
                                  <a:ea typeface="+mn-ea"/>
                                  <a:cs typeface="+mn-cs"/>
                                </a:rPr>
                                <m:t>π</m:t>
                              </m:r>
                              <m:sSup>
                                <m:sSupPr>
                                  <m:ctrlPr>
                                    <a:rPr lang="en-US" sz="2800" b="0" i="1" u="none" strike="noStrike" kern="1200" baseline="0" smtClean="0">
                                      <a:solidFill>
                                        <a:srgbClr val="5E5E5B"/>
                                      </a:solidFill>
                                      <a:latin typeface="Cambria Math" panose="02040503050406030204" pitchFamily="18" charset="0"/>
                                      <a:ea typeface="+mn-ea"/>
                                      <a:cs typeface="+mn-cs"/>
                                    </a:rPr>
                                  </m:ctrlPr>
                                </m:sSupPr>
                                <m:e>
                                  <m:r>
                                    <a:rPr lang="en-US" sz="2800" b="0" i="1" u="none" strike="noStrike" kern="1200" baseline="0" smtClean="0">
                                      <a:solidFill>
                                        <a:srgbClr val="5E5E5B"/>
                                      </a:solidFill>
                                      <a:latin typeface="Cambria Math" panose="02040503050406030204" pitchFamily="18" charset="0"/>
                                      <a:ea typeface="+mn-ea"/>
                                      <a:cs typeface="+mn-cs"/>
                                    </a:rPr>
                                    <m:t>𝑟</m:t>
                                  </m:r>
                                </m:e>
                                <m:sup>
                                  <m:r>
                                    <a:rPr lang="en-US" sz="2800" b="0" i="1" u="none" strike="noStrike" kern="1200" baseline="0" smtClean="0">
                                      <a:solidFill>
                                        <a:srgbClr val="5E5E5B"/>
                                      </a:solidFill>
                                      <a:latin typeface="Cambria Math" panose="02040503050406030204" pitchFamily="18" charset="0"/>
                                      <a:ea typeface="+mn-ea"/>
                                      <a:cs typeface="+mn-cs"/>
                                    </a:rPr>
                                    <m:t>2</m:t>
                                  </m:r>
                                </m:sup>
                              </m:sSup>
                              <m:r>
                                <a:rPr lang="en-US" sz="2800" b="0" i="1" u="none" strike="noStrike" kern="1200" baseline="0" smtClean="0">
                                  <a:solidFill>
                                    <a:srgbClr val="5E5E5B"/>
                                  </a:solidFill>
                                  <a:latin typeface="Cambria Math" panose="02040503050406030204" pitchFamily="18" charset="0"/>
                                  <a:ea typeface="+mn-ea"/>
                                  <a:cs typeface="+mn-cs"/>
                                </a:rPr>
                                <m:t>h</m:t>
                              </m:r>
                            </m:oMath>
                          </a14:m>
                          <a:r>
                            <a:rPr lang="en-US" sz="2800" b="0" i="0" u="none" strike="noStrike" kern="1200" baseline="0" dirty="0">
                              <a:solidFill>
                                <a:srgbClr val="5E5E5B"/>
                              </a:solidFill>
                              <a:latin typeface="+mn-lt"/>
                              <a:ea typeface="+mn-ea"/>
                              <a:cs typeface="+mn-cs"/>
                            </a:rPr>
                            <a:t>, where </a:t>
                          </a:r>
                          <a:r>
                            <a:rPr lang="en-US" sz="2800" b="0" i="1" u="none" strike="noStrike" kern="1200" baseline="0" dirty="0">
                              <a:solidFill>
                                <a:srgbClr val="5E5E5B"/>
                              </a:solidFill>
                              <a:latin typeface="+mn-lt"/>
                              <a:ea typeface="+mn-ea"/>
                              <a:cs typeface="+mn-cs"/>
                            </a:rPr>
                            <a:t>B</a:t>
                          </a:r>
                          <a:r>
                            <a:rPr lang="en-US" sz="2800" b="0" i="0" u="none" strike="noStrike" kern="1200" baseline="0" dirty="0">
                              <a:solidFill>
                                <a:srgbClr val="5E5E5B"/>
                              </a:solidFill>
                              <a:latin typeface="+mn-lt"/>
                              <a:ea typeface="+mn-ea"/>
                              <a:cs typeface="+mn-cs"/>
                            </a:rPr>
                            <a:t> is the area of the base, </a:t>
                          </a:r>
                          <a:r>
                            <a:rPr lang="en-US" sz="2800" b="0" i="1" u="none" strike="noStrike" kern="1200" baseline="0" dirty="0">
                              <a:solidFill>
                                <a:srgbClr val="5E5E5B"/>
                              </a:solidFill>
                              <a:latin typeface="+mn-lt"/>
                              <a:ea typeface="+mn-ea"/>
                              <a:cs typeface="+mn-cs"/>
                            </a:rPr>
                            <a:t>h</a:t>
                          </a:r>
                          <a:r>
                            <a:rPr lang="en-US" sz="2800" b="0" i="0" u="none" strike="noStrike" kern="1200" baseline="0" dirty="0">
                              <a:solidFill>
                                <a:srgbClr val="5E5E5B"/>
                              </a:solidFill>
                              <a:latin typeface="+mn-lt"/>
                              <a:ea typeface="+mn-ea"/>
                              <a:cs typeface="+mn-cs"/>
                            </a:rPr>
                            <a:t> is the height of the cylinder, and </a:t>
                          </a:r>
                          <a:r>
                            <a:rPr lang="en-US" sz="2800" b="0" i="1" u="none" strike="noStrike" kern="1200" baseline="0" dirty="0">
                              <a:solidFill>
                                <a:srgbClr val="5E5E5B"/>
                              </a:solidFill>
                              <a:latin typeface="+mn-lt"/>
                              <a:ea typeface="+mn-ea"/>
                              <a:cs typeface="+mn-cs"/>
                            </a:rPr>
                            <a:t>r</a:t>
                          </a:r>
                          <a:r>
                            <a:rPr lang="en-US" sz="2800" b="0" i="0" u="none" strike="noStrike" kern="1200" baseline="0" dirty="0">
                              <a:solidFill>
                                <a:srgbClr val="5E5E5B"/>
                              </a:solidFill>
                              <a:latin typeface="+mn-lt"/>
                              <a:ea typeface="+mn-ea"/>
                              <a:cs typeface="+mn-cs"/>
                            </a:rPr>
                            <a:t> is the radius of the base.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21979750"/>
                      </a:ext>
                    </a:extLst>
                  </a:tr>
                  <a:tr h="622125">
                    <a:tc>
                      <a:txBody>
                        <a:bodyPr/>
                        <a:lstStyle/>
                        <a:p>
                          <a:pPr marL="0" algn="l" defTabSz="914400" rtl="0" eaLnBrk="1" latinLnBrk="0" hangingPunct="1"/>
                          <a:r>
                            <a:rPr lang="en-US" sz="2800" b="1" i="0" u="none" strike="noStrike" kern="1200" baseline="0" dirty="0">
                              <a:solidFill>
                                <a:schemeClr val="tx1"/>
                              </a:solidFill>
                              <a:latin typeface="+mn-lt"/>
                              <a:ea typeface="+mn-ea"/>
                              <a:cs typeface="+mn-cs"/>
                            </a:rPr>
                            <a:t>Symbols </a:t>
                          </a:r>
                          <a:r>
                            <a:rPr lang="en-US" sz="2800" b="0" i="0" u="none" strike="noStrike" kern="1200" baseline="0" dirty="0">
                              <a:solidFill>
                                <a:schemeClr val="tx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800" b="0" i="1" u="none" strike="noStrike" kern="1200" baseline="0" dirty="0">
                              <a:solidFill>
                                <a:srgbClr val="5E5E5B"/>
                              </a:solidFill>
                              <a:latin typeface="+mn-lt"/>
                              <a:ea typeface="+mn-ea"/>
                              <a:cs typeface="+mn-cs"/>
                            </a:rPr>
                            <a:t>V </a:t>
                          </a:r>
                          <a:r>
                            <a:rPr lang="en-US" sz="2800" b="0" i="0" u="none" strike="noStrike" kern="1200" baseline="0" dirty="0">
                              <a:solidFill>
                                <a:srgbClr val="5E5E5B"/>
                              </a:solidFill>
                              <a:latin typeface="+mn-lt"/>
                              <a:ea typeface="+mn-ea"/>
                              <a:cs typeface="+mn-cs"/>
                            </a:rPr>
                            <a:t>= </a:t>
                          </a:r>
                          <a:r>
                            <a:rPr lang="en-US" sz="2800" b="0" i="1" u="none" strike="noStrike" kern="1200" baseline="0" dirty="0">
                              <a:solidFill>
                                <a:srgbClr val="5E5E5B"/>
                              </a:solidFill>
                              <a:latin typeface="+mn-lt"/>
                              <a:ea typeface="+mn-ea"/>
                              <a:cs typeface="+mn-cs"/>
                            </a:rPr>
                            <a:t>Bh </a:t>
                          </a:r>
                          <a:r>
                            <a:rPr lang="en-US" sz="2800" b="0" i="0" u="none" strike="noStrike" kern="1200" baseline="0" dirty="0">
                              <a:solidFill>
                                <a:srgbClr val="5E5E5B"/>
                              </a:solidFill>
                              <a:latin typeface="+mn-lt"/>
                              <a:ea typeface="+mn-ea"/>
                              <a:cs typeface="+mn-cs"/>
                            </a:rPr>
                            <a:t>or</a:t>
                          </a:r>
                          <a:r>
                            <a:rPr lang="en-US" sz="2800" b="0" i="1" u="none" strike="noStrike" kern="1200" baseline="0" dirty="0">
                              <a:solidFill>
                                <a:srgbClr val="5E5E5B"/>
                              </a:solidFill>
                              <a:latin typeface="+mn-lt"/>
                              <a:ea typeface="+mn-ea"/>
                              <a:cs typeface="+mn-cs"/>
                            </a:rPr>
                            <a:t> </a:t>
                          </a:r>
                          <a14:m>
                            <m:oMath xmlns:m="http://schemas.openxmlformats.org/officeDocument/2006/math">
                              <m:r>
                                <a:rPr lang="en-US" sz="2800" b="0" i="1" u="none" strike="noStrike" kern="1200" baseline="0" smtClean="0">
                                  <a:solidFill>
                                    <a:srgbClr val="5E5E5B"/>
                                  </a:solidFill>
                                  <a:latin typeface="Cambria Math" panose="02040503050406030204" pitchFamily="18" charset="0"/>
                                  <a:ea typeface="+mn-ea"/>
                                  <a:cs typeface="+mn-cs"/>
                                </a:rPr>
                                <m:t> </m:t>
                              </m:r>
                              <m:r>
                                <a:rPr lang="en-US" sz="2800" b="0" i="1" u="none" strike="noStrike" kern="1200" baseline="0" smtClean="0">
                                  <a:solidFill>
                                    <a:srgbClr val="5E5E5B"/>
                                  </a:solidFill>
                                  <a:latin typeface="Cambria Math" panose="02040503050406030204" pitchFamily="18" charset="0"/>
                                  <a:ea typeface="+mn-ea"/>
                                  <a:cs typeface="+mn-cs"/>
                                </a:rPr>
                                <m:t>𝑉</m:t>
                              </m:r>
                              <m:r>
                                <a:rPr lang="en-US" sz="2800" b="0" i="1" u="none" strike="noStrike" kern="1200" baseline="0" smtClean="0">
                                  <a:solidFill>
                                    <a:srgbClr val="5E5E5B"/>
                                  </a:solidFill>
                                  <a:latin typeface="Cambria Math" panose="02040503050406030204" pitchFamily="18" charset="0"/>
                                  <a:ea typeface="+mn-ea"/>
                                  <a:cs typeface="+mn-cs"/>
                                </a:rPr>
                                <m:t>=</m:t>
                              </m:r>
                              <m:r>
                                <m:rPr>
                                  <m:sty m:val="p"/>
                                </m:rPr>
                                <a:rPr lang="el-GR" sz="2800" b="0" i="0" u="none" strike="noStrike" kern="1200" baseline="0" smtClean="0">
                                  <a:solidFill>
                                    <a:srgbClr val="5E5E5B"/>
                                  </a:solidFill>
                                  <a:latin typeface="Cambria Math" panose="02040503050406030204" pitchFamily="18" charset="0"/>
                                  <a:ea typeface="+mn-ea"/>
                                  <a:cs typeface="+mn-cs"/>
                                </a:rPr>
                                <m:t>π</m:t>
                              </m:r>
                              <m:sSup>
                                <m:sSupPr>
                                  <m:ctrlPr>
                                    <a:rPr lang="en-US" sz="2800" b="0" i="1" u="none" strike="noStrike" kern="1200" baseline="0" smtClean="0">
                                      <a:solidFill>
                                        <a:srgbClr val="5E5E5B"/>
                                      </a:solidFill>
                                      <a:latin typeface="Cambria Math" panose="02040503050406030204" pitchFamily="18" charset="0"/>
                                      <a:ea typeface="+mn-ea"/>
                                      <a:cs typeface="+mn-cs"/>
                                    </a:rPr>
                                  </m:ctrlPr>
                                </m:sSupPr>
                                <m:e>
                                  <m:r>
                                    <a:rPr lang="en-US" sz="2800" b="0" i="1" u="none" strike="noStrike" kern="1200" baseline="0" smtClean="0">
                                      <a:solidFill>
                                        <a:srgbClr val="5E5E5B"/>
                                      </a:solidFill>
                                      <a:latin typeface="Cambria Math" panose="02040503050406030204" pitchFamily="18" charset="0"/>
                                      <a:ea typeface="+mn-ea"/>
                                      <a:cs typeface="+mn-cs"/>
                                    </a:rPr>
                                    <m:t>𝑟</m:t>
                                  </m:r>
                                </m:e>
                                <m:sup>
                                  <m:r>
                                    <a:rPr lang="en-US" sz="2800" b="0" i="1" u="none" strike="noStrike" kern="1200" baseline="0" smtClean="0">
                                      <a:solidFill>
                                        <a:srgbClr val="5E5E5B"/>
                                      </a:solidFill>
                                      <a:latin typeface="Cambria Math" panose="02040503050406030204" pitchFamily="18" charset="0"/>
                                      <a:ea typeface="+mn-ea"/>
                                      <a:cs typeface="+mn-cs"/>
                                    </a:rPr>
                                    <m:t>2</m:t>
                                  </m:r>
                                </m:sup>
                              </m:sSup>
                              <m:r>
                                <a:rPr lang="en-US" sz="2800" b="0" i="1" u="none" strike="noStrike" kern="1200" baseline="0" smtClean="0">
                                  <a:solidFill>
                                    <a:srgbClr val="5E5E5B"/>
                                  </a:solidFill>
                                  <a:latin typeface="Cambria Math" panose="02040503050406030204" pitchFamily="18" charset="0"/>
                                  <a:ea typeface="+mn-ea"/>
                                  <a:cs typeface="+mn-cs"/>
                                </a:rPr>
                                <m:t>h</m:t>
                              </m:r>
                            </m:oMath>
                          </a14:m>
                          <a:endParaRPr lang="en-US" sz="2800" b="0" i="1" u="none" strike="noStrike" kern="1200" baseline="0" dirty="0">
                            <a:solidFill>
                              <a:srgbClr val="5E5E5B"/>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0091691"/>
                      </a:ext>
                    </a:extLst>
                  </a:tr>
                </a:tbl>
              </a:graphicData>
            </a:graphic>
          </p:graphicFrame>
        </mc:Choice>
        <mc:Fallback xmlns="">
          <p:graphicFrame>
            <p:nvGraphicFramePr>
              <p:cNvPr id="2" name="Table 1"/>
              <p:cNvGraphicFramePr>
                <a:graphicFrameLocks noGrp="1"/>
              </p:cNvGraphicFramePr>
              <p:nvPr>
                <p:extLst>
                  <p:ext uri="{D42A27DB-BD31-4B8C-83A1-F6EECF244321}">
                    <p14:modId xmlns:p14="http://schemas.microsoft.com/office/powerpoint/2010/main" val="236346633"/>
                  </p:ext>
                </p:extLst>
              </p:nvPr>
            </p:nvGraphicFramePr>
            <p:xfrm>
              <a:off x="459872" y="3710772"/>
              <a:ext cx="8873909" cy="2579379"/>
            </p:xfrm>
            <a:graphic>
              <a:graphicData uri="http://schemas.openxmlformats.org/drawingml/2006/table">
                <a:tbl>
                  <a:tblPr firstRow="1" bandRow="1">
                    <a:tableStyleId>{2D5ABB26-0587-4C30-8999-92F81FD0307C}</a:tableStyleId>
                  </a:tblPr>
                  <a:tblGrid>
                    <a:gridCol w="2067571">
                      <a:extLst>
                        <a:ext uri="{9D8B030D-6E8A-4147-A177-3AD203B41FA5}">
                          <a16:colId xmlns:a16="http://schemas.microsoft.com/office/drawing/2014/main" val="2307759900"/>
                        </a:ext>
                      </a:extLst>
                    </a:gridCol>
                    <a:gridCol w="6806338">
                      <a:extLst>
                        <a:ext uri="{9D8B030D-6E8A-4147-A177-3AD203B41FA5}">
                          <a16:colId xmlns:a16="http://schemas.microsoft.com/office/drawing/2014/main" val="2507474594"/>
                        </a:ext>
                      </a:extLst>
                    </a:gridCol>
                  </a:tblGrid>
                  <a:tr h="1957254">
                    <a:tc>
                      <a:txBody>
                        <a:bodyPr/>
                        <a:lstStyle/>
                        <a:p>
                          <a:r>
                            <a:rPr lang="en-US" sz="2800" b="1" i="0" u="none" strike="noStrike" kern="1200" baseline="0" dirty="0">
                              <a:solidFill>
                                <a:schemeClr val="tx1"/>
                              </a:solidFill>
                              <a:latin typeface="+mn-lt"/>
                              <a:ea typeface="+mn-ea"/>
                              <a:cs typeface="+mn-cs"/>
                            </a:rPr>
                            <a:t>Words </a:t>
                          </a:r>
                          <a:endParaRPr lang="en-US" sz="2800" b="0" i="0" u="none" strike="noStrike" kern="1200" baseline="0" dirty="0">
                            <a:solidFill>
                              <a:schemeClr val="tx1"/>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411" t="-3106" r="-179" b="-35093"/>
                          </a:stretch>
                        </a:blipFill>
                      </a:tcPr>
                    </a:tc>
                    <a:extLst>
                      <a:ext uri="{0D108BD9-81ED-4DB2-BD59-A6C34878D82A}">
                        <a16:rowId xmlns:a16="http://schemas.microsoft.com/office/drawing/2014/main" val="2621979750"/>
                      </a:ext>
                    </a:extLst>
                  </a:tr>
                  <a:tr h="622125">
                    <a:tc>
                      <a:txBody>
                        <a:bodyPr/>
                        <a:lstStyle/>
                        <a:p>
                          <a:pPr marL="0" algn="l" defTabSz="914400" rtl="0" eaLnBrk="1" latinLnBrk="0" hangingPunct="1"/>
                          <a:r>
                            <a:rPr lang="en-US" sz="2800" b="1" i="0" u="none" strike="noStrike" kern="1200" baseline="0" dirty="0">
                              <a:solidFill>
                                <a:schemeClr val="tx1"/>
                              </a:solidFill>
                              <a:latin typeface="+mn-lt"/>
                              <a:ea typeface="+mn-ea"/>
                              <a:cs typeface="+mn-cs"/>
                            </a:rPr>
                            <a:t>Symbols </a:t>
                          </a:r>
                          <a:r>
                            <a:rPr lang="en-US" sz="2800" b="0" i="0" u="none" strike="noStrike" kern="1200" baseline="0" dirty="0">
                              <a:solidFill>
                                <a:schemeClr val="tx1"/>
                              </a:solidFill>
                              <a:latin typeface="+mn-lt"/>
                              <a:ea typeface="+mn-ea"/>
                              <a:cs typeface="+mn-cs"/>
                            </a:rPr>
                            <a: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3"/>
                          <a:stretch>
                            <a:fillRect l="-30411" t="-325490" r="-179" b="-10784"/>
                          </a:stretch>
                        </a:blipFill>
                      </a:tcPr>
                    </a:tc>
                    <a:extLst>
                      <a:ext uri="{0D108BD9-81ED-4DB2-BD59-A6C34878D82A}">
                        <a16:rowId xmlns:a16="http://schemas.microsoft.com/office/drawing/2014/main" val="170091691"/>
                      </a:ext>
                    </a:extLst>
                  </a:tr>
                </a:tbl>
              </a:graphicData>
            </a:graphic>
          </p:graphicFrame>
        </mc:Fallback>
      </mc:AlternateContent>
      <p:sp>
        <p:nvSpPr>
          <p:cNvPr id="6" name="Content Placeholder 2">
            <a:extLst>
              <a:ext uri="{FF2B5EF4-FFF2-40B4-BE49-F238E27FC236}">
                <a16:creationId xmlns:a16="http://schemas.microsoft.com/office/drawing/2014/main" id="{0DBA244B-8516-42DF-A287-BF7F6C3AECE5}"/>
              </a:ext>
            </a:extLst>
          </p:cNvPr>
          <p:cNvSpPr txBox="1">
            <a:spLocks/>
          </p:cNvSpPr>
          <p:nvPr/>
        </p:nvSpPr>
        <p:spPr>
          <a:xfrm>
            <a:off x="459873" y="1621519"/>
            <a:ext cx="9206641" cy="1499812"/>
          </a:xfrm>
          <a:prstGeom prst="rect">
            <a:avLst/>
          </a:prstGeom>
        </p:spPr>
        <p:txBody>
          <a:bodyPr/>
          <a:lstStyle>
            <a:lvl1pPr marL="0" indent="0" algn="l" defTabSz="914400" rtl="0" eaLnBrk="1" latinLnBrk="0" hangingPunct="1">
              <a:lnSpc>
                <a:spcPct val="100000"/>
              </a:lnSpc>
              <a:spcBef>
                <a:spcPts val="1200"/>
              </a:spcBef>
              <a:buFont typeface="Arial" panose="020B0604020202020204" pitchFamily="34" charset="0"/>
              <a:buNone/>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800" dirty="0">
                <a:latin typeface="+mj-lt"/>
              </a:rPr>
              <a:t>Like a prism, the volume of a cylinder can be thought of as consisting of layers. For a cylinder, these layers are congruent circular discs.</a:t>
            </a:r>
          </a:p>
        </p:txBody>
      </p:sp>
    </p:spTree>
    <p:extLst>
      <p:ext uri="{BB962C8B-B14F-4D97-AF65-F5344CB8AC3E}">
        <p14:creationId xmlns:p14="http://schemas.microsoft.com/office/powerpoint/2010/main" val="1662257866"/>
      </p:ext>
    </p:extLst>
  </p:cSld>
  <p:clrMapOvr>
    <a:masterClrMapping/>
  </p:clrMapOvr>
</p:sld>
</file>

<file path=ppt/theme/theme1.xml><?xml version="1.0" encoding="utf-8"?>
<a:theme xmlns:a="http://schemas.openxmlformats.org/drawingml/2006/main" name="Title Slid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 Slide">
  <a:themeElements>
    <a:clrScheme name="Marquee">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F59E00"/>
      </a:hlink>
      <a:folHlink>
        <a:srgbClr val="B2B2B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PT Template 16x9 2020 update" id="{5E47A058-0525-4FF8-ABFF-DAB3961E1CA4}" vid="{3779B88A-58AE-471A-9261-01943B1F04F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266630E732CA44D970B0FD5490C9BA6" ma:contentTypeVersion="18" ma:contentTypeDescription="Create a new document." ma:contentTypeScope="" ma:versionID="90db7acf3981c1b8afc1ad983dca2cb0">
  <xsd:schema xmlns:xsd="http://www.w3.org/2001/XMLSchema" xmlns:xs="http://www.w3.org/2001/XMLSchema" xmlns:p="http://schemas.microsoft.com/office/2006/metadata/properties" xmlns:ns2="9450ef5d-1a70-432a-a187-b784c13ee2c7" xmlns:ns3="eebb11a2-b469-44b8-8bf8-081d58bb6473" targetNamespace="http://schemas.microsoft.com/office/2006/metadata/properties" ma:root="true" ma:fieldsID="43b234907c8b9389a0c1a05c706dc29a" ns2:_="" ns3:_="">
    <xsd:import namespace="9450ef5d-1a70-432a-a187-b784c13ee2c7"/>
    <xsd:import namespace="eebb11a2-b469-44b8-8bf8-081d58bb647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2:MediaLengthInSecond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50ef5d-1a70-432a-a187-b784c13ee2c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db8617a1-beef-4e24-867f-51551f54cfe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ebb11a2-b469-44b8-8bf8-081d58bb6473"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253635cd-e542-46dd-a609-9988ad3410aa}" ma:internalName="TaxCatchAll" ma:showField="CatchAllData" ma:web="eebb11a2-b469-44b8-8bf8-081d58bb647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ebb11a2-b469-44b8-8bf8-081d58bb6473" xsi:nil="true"/>
    <lcf76f155ced4ddcb4097134ff3c332f xmlns="9450ef5d-1a70-432a-a187-b784c13ee2c7">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BD41AB82-083B-4670-B984-5FDECA6577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50ef5d-1a70-432a-a187-b784c13ee2c7"/>
    <ds:schemaRef ds:uri="eebb11a2-b469-44b8-8bf8-081d58bb647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7CEE0BC-A841-4BB0-A1F6-E0A7CA527C11}">
  <ds:schemaRefs>
    <ds:schemaRef ds:uri="http://schemas.microsoft.com/sharepoint/v3/contenttype/forms"/>
  </ds:schemaRefs>
</ds:datastoreItem>
</file>

<file path=customXml/itemProps3.xml><?xml version="1.0" encoding="utf-8"?>
<ds:datastoreItem xmlns:ds="http://schemas.openxmlformats.org/officeDocument/2006/customXml" ds:itemID="{79095BD0-182B-4EFD-8739-22624ED78ED3}">
  <ds:schemaRefs>
    <ds:schemaRef ds:uri="http://purl.org/dc/elements/1.1/"/>
    <ds:schemaRef ds:uri="http://schemas.microsoft.com/office/2006/metadata/properties"/>
    <ds:schemaRef ds:uri="http://purl.org/dc/terms/"/>
    <ds:schemaRef ds:uri="9450ef5d-1a70-432a-a187-b784c13ee2c7"/>
    <ds:schemaRef ds:uri="http://schemas.microsoft.com/office/infopath/2007/PartnerControls"/>
    <ds:schemaRef ds:uri="http://schemas.microsoft.com/office/2006/documentManagement/types"/>
    <ds:schemaRef ds:uri="http://schemas.openxmlformats.org/package/2006/metadata/core-properties"/>
    <ds:schemaRef ds:uri="eebb11a2-b469-44b8-8bf8-081d58bb647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5297</TotalTime>
  <Words>2295</Words>
  <Application>Microsoft Office PowerPoint</Application>
  <PresentationFormat>Widescreen</PresentationFormat>
  <Paragraphs>255</Paragraphs>
  <Slides>43</Slides>
  <Notes>8</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43</vt:i4>
      </vt:variant>
    </vt:vector>
  </HeadingPairs>
  <TitlesOfParts>
    <vt:vector size="49" baseType="lpstr">
      <vt:lpstr>Arial</vt:lpstr>
      <vt:lpstr>Calibri</vt:lpstr>
      <vt:lpstr>Cambria Math</vt:lpstr>
      <vt:lpstr>Proxima Nova</vt:lpstr>
      <vt:lpstr>Title Slide</vt:lpstr>
      <vt:lpstr>Content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16:9 PPT Template: User Notes Delete this slide from final presentation.</dc:title>
  <dc:creator>Grubelich, Rocio</dc:creator>
  <cp:lastModifiedBy>Sobalvarro, Jaime A.</cp:lastModifiedBy>
  <cp:revision>343</cp:revision>
  <cp:lastPrinted>2018-08-01T21:17:27Z</cp:lastPrinted>
  <dcterms:created xsi:type="dcterms:W3CDTF">2020-09-17T18:06:02Z</dcterms:created>
  <dcterms:modified xsi:type="dcterms:W3CDTF">2023-01-02T22:24:10Z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0x0101000266630E732CA44D970B0FD5490C9BA6</vt:lpwstr>
  </property>
</Properties>
</file>