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29"/>
  </p:notesMasterIdLst>
  <p:handoutMasterIdLst>
    <p:handoutMasterId r:id="rId30"/>
  </p:handoutMasterIdLst>
  <p:sldIdLst>
    <p:sldId id="362" r:id="rId6"/>
    <p:sldId id="303" r:id="rId7"/>
    <p:sldId id="375" r:id="rId8"/>
    <p:sldId id="368" r:id="rId9"/>
    <p:sldId id="399" r:id="rId10"/>
    <p:sldId id="304" r:id="rId11"/>
    <p:sldId id="401" r:id="rId12"/>
    <p:sldId id="400" r:id="rId13"/>
    <p:sldId id="305" r:id="rId14"/>
    <p:sldId id="316" r:id="rId15"/>
    <p:sldId id="307" r:id="rId16"/>
    <p:sldId id="379" r:id="rId17"/>
    <p:sldId id="308" r:id="rId18"/>
    <p:sldId id="382" r:id="rId19"/>
    <p:sldId id="337" r:id="rId20"/>
    <p:sldId id="340" r:id="rId21"/>
    <p:sldId id="347" r:id="rId22"/>
    <p:sldId id="348" r:id="rId23"/>
    <p:sldId id="393" r:id="rId24"/>
    <p:sldId id="394" r:id="rId25"/>
    <p:sldId id="395" r:id="rId26"/>
    <p:sldId id="396" r:id="rId27"/>
    <p:sldId id="370" r:id="rId28"/>
  </p:sldIdLst>
  <p:sldSz cx="12192000" cy="6858000"/>
  <p:notesSz cx="7077075" cy="936307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91"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1"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146"/>
    <a:srgbClr val="FF0000"/>
    <a:srgbClr val="33175A"/>
    <a:srgbClr val="00A6B9"/>
    <a:srgbClr val="00C7C3"/>
    <a:srgbClr val="02F0DE"/>
    <a:srgbClr val="FFB600"/>
    <a:srgbClr val="33F0E1"/>
    <a:srgbClr val="01708C"/>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5" d="100"/>
          <a:sy n="55" d="100"/>
        </p:scale>
        <p:origin x="1072" y="44"/>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040" cy="469084"/>
          </a:xfrm>
          <a:prstGeom prst="rect">
            <a:avLst/>
          </a:prstGeom>
        </p:spPr>
        <p:txBody>
          <a:bodyPr vert="horz" lIns="88343" tIns="44171" rIns="88343" bIns="44171" rtlCol="0"/>
          <a:lstStyle>
            <a:lvl1pPr algn="l">
              <a:defRPr sz="1100"/>
            </a:lvl1pPr>
          </a:lstStyle>
          <a:p>
            <a:endParaRPr lang="en-US"/>
          </a:p>
        </p:txBody>
      </p:sp>
      <p:sp>
        <p:nvSpPr>
          <p:cNvPr id="3" name="Date Placeholder 2"/>
          <p:cNvSpPr>
            <a:spLocks noGrp="1"/>
          </p:cNvSpPr>
          <p:nvPr>
            <p:ph type="dt" sz="quarter" idx="1"/>
          </p:nvPr>
        </p:nvSpPr>
        <p:spPr>
          <a:xfrm>
            <a:off x="4008500" y="0"/>
            <a:ext cx="3067040" cy="469084"/>
          </a:xfrm>
          <a:prstGeom prst="rect">
            <a:avLst/>
          </a:prstGeom>
        </p:spPr>
        <p:txBody>
          <a:bodyPr vert="horz" lIns="88343" tIns="44171" rIns="88343" bIns="44171" rtlCol="0"/>
          <a:lstStyle>
            <a:lvl1pPr algn="r">
              <a:defRPr sz="1100"/>
            </a:lvl1pPr>
          </a:lstStyle>
          <a:p>
            <a:fld id="{7CF79C4C-9A95-4F23-B503-12D2C6F00E19}" type="datetimeFigureOut">
              <a:rPr lang="en-US" smtClean="0"/>
              <a:t>8/18/2022</a:t>
            </a:fld>
            <a:endParaRPr lang="en-US"/>
          </a:p>
        </p:txBody>
      </p:sp>
      <p:sp>
        <p:nvSpPr>
          <p:cNvPr id="4" name="Footer Placeholder 3"/>
          <p:cNvSpPr>
            <a:spLocks noGrp="1"/>
          </p:cNvSpPr>
          <p:nvPr>
            <p:ph type="ftr" sz="quarter" idx="2"/>
          </p:nvPr>
        </p:nvSpPr>
        <p:spPr>
          <a:xfrm>
            <a:off x="2" y="8893992"/>
            <a:ext cx="3067040" cy="469083"/>
          </a:xfrm>
          <a:prstGeom prst="rect">
            <a:avLst/>
          </a:prstGeom>
        </p:spPr>
        <p:txBody>
          <a:bodyPr vert="horz" lIns="88343" tIns="44171" rIns="88343" bIns="44171" rtlCol="0" anchor="b"/>
          <a:lstStyle>
            <a:lvl1pPr algn="l">
              <a:defRPr sz="1100"/>
            </a:lvl1pPr>
          </a:lstStyle>
          <a:p>
            <a:endParaRPr lang="en-US"/>
          </a:p>
        </p:txBody>
      </p:sp>
      <p:sp>
        <p:nvSpPr>
          <p:cNvPr id="5" name="Slide Number Placeholder 4"/>
          <p:cNvSpPr>
            <a:spLocks noGrp="1"/>
          </p:cNvSpPr>
          <p:nvPr>
            <p:ph type="sldNum" sz="quarter" idx="3"/>
          </p:nvPr>
        </p:nvSpPr>
        <p:spPr>
          <a:xfrm>
            <a:off x="4008500" y="8893992"/>
            <a:ext cx="3067040" cy="469083"/>
          </a:xfrm>
          <a:prstGeom prst="rect">
            <a:avLst/>
          </a:prstGeom>
        </p:spPr>
        <p:txBody>
          <a:bodyPr vert="horz" lIns="88343" tIns="44171" rIns="88343" bIns="44171"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30.7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2,'62'0,"-5"-2,0 3,0 3,62 11,323 76,-241-51,104 27,-235-46,2-3,144 17,175-32,-189-6,-74 3,-100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11.0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0,'122'0,"190"25,-173-2,-21-2,208 10,282-32,-206-1,-374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13.58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0 230,'4'-2,"-1"-1,0 1,0 0,1 0,-1 0,1 0,0 0,-1 1,1 0,7-2,43-3,-40 5,76-6,-32 4,0-3,65-15,36-20,161-37,-231 61,150-9,239 25,-207 4,787-3,-1031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16.5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1,'2477'0,"-2448"0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18.54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0,'812'0,"-719"4,139 25,-134-14,114 3,437-18,-270-2,-55 2,-296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21.31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0,'0'1,"1"0,-1 0,0 0,0 0,1 0,-1 0,1 0,-1-1,1 1,-1 0,1 0,-1 0,1-1,0 1,-1 0,1-1,0 1,-1-1,1 1,1 0,21 10,-18-9,29 11,1-2,1-2,45 7,-36-7,438 87,-318-67,287 13,172-39,432-5,-547 3,-408-5,139-25,2-1,-217 29,0-2,0-1,-1-1,0-1,29-11,-30 9,1 1,-1 2,1 0,0 2,0 0,0 1,26 3,-23-1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32.163"/>
    </inkml:context>
    <inkml:brush xml:id="br0">
      <inkml:brushProperty name="width" value="0.5" units="cm"/>
      <inkml:brushProperty name="height" value="1" units="cm"/>
      <inkml:brushProperty name="color" value="#0069AF"/>
      <inkml:brushProperty name="tip" value="rectangle"/>
      <inkml:brushProperty name="rasterOp" value="maskPen"/>
      <inkml:brushProperty name="ignorePressure" value="1"/>
    </inkml:brush>
  </inkml:definitions>
  <inkml:trace contextRef="#ctx0" brushRef="#br0">0 1,'5'0,"13"0,4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41.154"/>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38 1,'0'5,"0"8,0 6,0 7,-5 3,-3 3,-4-5,-1-6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45.636"/>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1,'946'0,"-586"30,-107-4,529-16,-467-12,513 2,-763 2,103 16,63 27,-115-20,160 14,193-36,-263-5,1566 1,-1766 1,1 0,0 0,0 1,-1 0,1 0,-1 0,1 1,-1 0,1 1,9 4,5 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53.09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1,'44'0,"49"0,105 12,141 39,-299-43,70 24,14 4,-71-27,96 5,56-14,-169 0,-8 1,0 1,34 8,15 1,428-2,-318-11,1172 2,-1356 0,6 0,-1 0,1 1,16 3,-24-4,0 0,0 0,-1 0,1 1,0-1,0 0,0 0,0 1,0-1,0 0,-1 1,1-1,0 1,0-1,-1 1,1 0,0-1,-1 1,1 0,-1-1,1 1,0 0,-1 0,0-1,1 1,-1 0,1 0,-1 0,0 0,0 0,0 0,1-1,-1 1,0 0,0 0,0 0,0 0,0 0,-1 0,1 0,0 0,0 0,-1-1,1 1,0 0,-1 0,1 0,-1 0,-9 15,0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55.336"/>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0,'2396'0,"-2242"7,200 35,69 5,180-44,-308-5,-76 4,254-5,-290-12,42-1,-155 15,167 4,-234-3,-1 0,1 0,0 1,-1-1,1 1,0 0,-1-1,1 1,-1 1,1-1,-1 0,0 0,0 1,1 0,-1-1,0 1,0 0,-1 0,1 0,0 0,-1 0,1 0,-1 1,2 2,4 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34.22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1,'2673'0,"-2668"0,0 0,-1-1,1 2,0-1,0 1,-1-1,1 1,0 0,-1 1,1-1,-1 1,0 0,1 0,5 4,3 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1:57.802"/>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1,'12'0,"0"2,1 0,-1 0,14 5,23 5,57 5,277 30,515-37,-584-12,2001 1,-2282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0:57:46.51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0:57:52.25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35,'7'1,"0"0,1 0,-1 1,0 0,0 0,0 1,0 0,12 7,23 9,-3-6,-16-4,2-2,-1 0,1-1,45 4,-36-9,-4 0,0 1,35 6,-17 1,99 4,51-14,-75-1,652 2,-756-1,-1-1,1-1,26-7,-24 5,1 0,23-1,282 4,-166 4,1242-2,-1081-14,-239 4,152-36,-196 37,0 2,1 1,42 0,120 6,-77 3,-25-2,120-3,-104-14,-72 9,52-3,193 10,-130 1,-154-2,0 1,0 0,0 0,0 1,0-1,0 1,0 0,0 0,0 1,0 0,-1-1,1 1,-1 1,6 2,4 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0:58:04.63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66,'96'1,"111"-3,-176-1,1-2,-1-1,34-12,-35 9,2 1,59-7,177 14,-127 3,1892-2,-2023 0,0 0,0 1,17 4,-6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0:58:07.05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1 163,'53'-3,"1"-2,59-13,-43 5,400-75,-410 75,-1 3,1 3,108 1,916 10,-602-5,1010 1,-1296 15,-4 1,443-15,-291-2,-336 1,1 0,0 1,-1 0,1 0,-1 1,1 0,-1 1,11 4,-16-6,-1 1,1-1,-1 1,0-1,1 1,-1 0,0 0,0 0,0 0,0 0,-1 0,1 1,0-1,-1 0,0 1,0-1,1 1,-1 0,-1-1,1 1,0 0,-1 0,1 0,-1-1,0 1,0 0,0 0,0 0,-1 3,-11 41,5-24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0:58:18.32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35,'89'-1,"-25"-1,0 3,100 14,-71 4,-42-7,1-2,60 2,46 4,29 0,216-17,-368-1,-1-2,63-14,-7 1,214-8,5 25,-172 2,-116-3,1 0,-1-1,0 0,0-2,37-11,-21 3,1 3,1 1,-1 2,47-1,161 7,-108 3,463-3,-596 0,2 0,1 0,-1 0,15 4,-21-4,0 0,0 0,0 0,0 1,0-1,0 0,0 1,0-1,0 1,0-1,0 1,0-1,-1 1,1 0,0-1,0 1,-1 0,1 0,0-1,-1 1,1 0,-1 0,1 0,-1 0,1 0,-1 0,0 0,1 0,-1 0,0 0,0 0,0 0,0 0,0 0,0 0,0 0,0 2,-7 14,-2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0:59:40.59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69,'1738'0,"-1703"1,57 11,-1 0,511-5,-345-27,-237 16,0-1,0 0,0-2,32-15,-20 8,-18 9,0 0,0 1,0 1,1 0,28-1,76 6,-51 1,417-3,-474 0,1 1,-1 0,0 1,13 3,-20-4,1 0,-1 1,0-1,0 1,0 0,0 0,0 0,-1 1,1-1,-1 1,1 0,-1 0,4 5,-5 2,-7-4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2:40.70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2:43.50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1,'809'0,"-739"3,-1 4,124 28,44 6,7-31,-22-2,-56 20,-122-18,1-2,81 4,3256-14,-3354 1,-1-2,30-7,20-1,-26 6,493-30,-532 35,-16 0,-9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2:46.86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1 230,'5617'0,"-5528"-1,0-4,148-27,423-101,-543 111,0 5,197-2,1396 23,-1095 29,64 0,-645-34,2-1,0 2,0 2,60 10,-50-4,0-3,0-1,59-3,40 2,-100 3,0 2,43 14,-5-2,-20-7,-1 3,-1 3,89 40,-70-25,-63-24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39.92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36,'44'-2,"67"-12,31-2,503 13,-332 5,2884-2,-2940 17,-2 0,384-18,-634 0,1 1,-1 0,1 1,0-1,-1 1,1 0,-1 1,1-1,-1 1,0 0,0 0,0 1,0 0,0-1,0 2,6 4,21 20,-20-14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2:56.36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0,'3570'0,"-3550"1,0 1,-1 1,26 7,-22-4,44 4,-30-8,-22-2,1 0,16 4,-26-2,-1-1,1 1,-1-1,1 2,-1-1,0 1,0-1,0 1,6 5,4 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07.06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1 195,'38'2,"0"2,0 2,40 10,4 1,401 74,-413-79,131 5,74-19,-97 0,373 2,-510-2,0-2,0-1,-1-2,41-13,58-9,-18 4,-50 10,125-10,-145 18,0-2,67-21,-71 16,-1 3,2 1,54-3,-16 5,114-26,-47 6,-73 16,46-8,236-8,501 30,-970 1,-123 19,82-2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09.33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1,'9044'0,"-8769"17,-63-2,-182-12,53 11,-52-8,42 4,-64-9,1-1,0 2,-1-1,1 1,15 6,-22-7,0 1,0-1,0 1,0 0,0 0,-1 0,1 0,0 0,-1 1,0-1,0 1,1 0,-2 0,1-1,0 1,0 0,-1 0,0 1,2 5,0 2,-2 0,1 0,-1 12,0 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16.6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0,'55'3,"98"18,-39-4,75-3,-110-11,-1 4,85 19,-63-3,0-5,0-3,116 0,-152-15,-5 0,0 1,87 15,-18 11,-42-7,110 10,259 34,-263-31,-49-8,-73-10,1-4,134 5,-95-19,-1-5,127-25,-176 22,112-3,62 15,-85 1,4708-2,-4793-4,1-3,-1-2,81-23,26-5,-32 17,241-4,-332 22,59-11,-60 6,59-2,438 11,-516-2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28.2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1 166,'387'0,"-338"-3,-1-2,0-3,73-20,-4 1,-12 7,121-27,-176 37,1 2,75-2,103 11,-83 2,1195-3,-1226 5,141 26,-29-3,43-24,-143-7,-20 4,-106-1,16 4,-16-1,-13 4,-21 2,1 0,-53 6,19-4,-165 30,-65 9,-4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30.7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1,'16410'0,"-16385"0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32.37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1,'12'0,"1"0,0 0,-1 1,1 1,-1 0,0 1,0 0,0 1,13 6,200 111,13 6,-200-107,-1 3,-1 0,0 3,36 34,-59-49,23 15,-27-20,0 0,0 0,14 16,-17-17,0 1,0-1,1-1,-1 1,1-1,11 6,3 1,-5-1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33.93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0 232,'0'-6,"0"-7,11-1,14-4,15-5,16-3,10-3,-2 4,-5 0,-8 4,-6 6,-7 6,-3 4,-8 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4:41.07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0,'183'15,"-30"0,596-10,-467-7,3034 2,-3261 1,-1 3,1 2,80 20,-84-15,1-3,76 3,104-11,-122-2,464 1,-529-2,71-11,27-3,-116 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42.13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0,'2671'0,"-2643"0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43.7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0,'3592'0,"-3604"0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46.60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0,'2767'0,"-2759"0,27 2,-33-1,0-1,-1 0,1 1,0 0,0-1,-1 1,1 0,0 0,-1 0,1 0,0 0,-1 0,0 0,1 1,1 2,4 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49.83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2,'4985'0,"-4980"-1,-1 1,1 0,0 0,0 0,-1 1,1 0,0 0,0 0,-1 0,1 1,-1 0,0 0,1 0,6 5,3 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53.73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1,'142'-1,"164"3,-59 30,-165-18,90 4,-168-18,67 2,136 22,-60 4,219 13,19-38,-202-5,946 2,-1123-1,0 2,0-1,0 0,-1 1,1 0,0 0,-1 1,1 0,5 2,-8-2,-1 0,1-1,-1 1,0 0,1 0,-1 1,0-1,0 0,-1 1,1-1,0 1,-1-1,0 1,1 0,-1 0,0-1,0 1,-1 0,2 5,-1-3,-1-1,1 1,-1 0,0 0,0-1,0 1,-1 0,1 0,-1-1,0 1,-1 0,1-1,-1 1,0-1,0 0,0 0,-1 0,1 0,-1 0,0 0,0 0,0-1,-4 4,-15 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8T11:30:55.3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35,'908'0,"-689"-17,-26 0,118 17,-138 1,-164-1,1 0,-1 1,0 0,11 3,0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66733" cy="469779"/>
          </a:xfrm>
          <a:prstGeom prst="rect">
            <a:avLst/>
          </a:prstGeom>
        </p:spPr>
        <p:txBody>
          <a:bodyPr vert="horz" lIns="93388" tIns="46693" rIns="93388" bIns="46693" rtlCol="0"/>
          <a:lstStyle>
            <a:lvl1pPr algn="l">
              <a:defRPr sz="1200"/>
            </a:lvl1pPr>
          </a:lstStyle>
          <a:p>
            <a:endParaRPr lang="en-US"/>
          </a:p>
        </p:txBody>
      </p:sp>
      <p:sp>
        <p:nvSpPr>
          <p:cNvPr id="3" name="Date Placeholder 2"/>
          <p:cNvSpPr>
            <a:spLocks noGrp="1"/>
          </p:cNvSpPr>
          <p:nvPr>
            <p:ph type="dt" idx="1"/>
          </p:nvPr>
        </p:nvSpPr>
        <p:spPr>
          <a:xfrm>
            <a:off x="4008705" y="3"/>
            <a:ext cx="3066733" cy="469779"/>
          </a:xfrm>
          <a:prstGeom prst="rect">
            <a:avLst/>
          </a:prstGeom>
        </p:spPr>
        <p:txBody>
          <a:bodyPr vert="horz" lIns="93388" tIns="46693" rIns="93388" bIns="46693" rtlCol="0"/>
          <a:lstStyle>
            <a:lvl1pPr algn="r">
              <a:defRPr sz="1200"/>
            </a:lvl1pPr>
          </a:lstStyle>
          <a:p>
            <a:fld id="{2BE65169-DB50-4446-8324-0D580DBE95C4}" type="datetimeFigureOut">
              <a:rPr lang="en-US" smtClean="0"/>
              <a:t>8/18/2022</a:t>
            </a:fld>
            <a:endParaRPr lang="en-US"/>
          </a:p>
        </p:txBody>
      </p:sp>
      <p:sp>
        <p:nvSpPr>
          <p:cNvPr id="4" name="Slide Image Placeholder 3"/>
          <p:cNvSpPr>
            <a:spLocks noGrp="1" noRot="1" noChangeAspect="1"/>
          </p:cNvSpPr>
          <p:nvPr>
            <p:ph type="sldImg" idx="2"/>
          </p:nvPr>
        </p:nvSpPr>
        <p:spPr>
          <a:xfrm>
            <a:off x="731838" y="1169988"/>
            <a:ext cx="5613400" cy="3159125"/>
          </a:xfrm>
          <a:prstGeom prst="rect">
            <a:avLst/>
          </a:prstGeom>
          <a:noFill/>
          <a:ln w="12700">
            <a:solidFill>
              <a:prstClr val="black"/>
            </a:solidFill>
          </a:ln>
        </p:spPr>
        <p:txBody>
          <a:bodyPr vert="horz" lIns="93388" tIns="46693" rIns="93388" bIns="46693" rtlCol="0" anchor="ctr"/>
          <a:lstStyle/>
          <a:p>
            <a:endParaRPr lang="en-US"/>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3388" tIns="46693" rIns="93388"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388" tIns="46693" rIns="93388" bIns="46693"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388" tIns="46693" rIns="93388" bIns="46693"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a:p>
        </p:txBody>
      </p:sp>
    </p:spTree>
    <p:extLst>
      <p:ext uri="{BB962C8B-B14F-4D97-AF65-F5344CB8AC3E}">
        <p14:creationId xmlns:p14="http://schemas.microsoft.com/office/powerpoint/2010/main" val="57061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27662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55</a:t>
            </a:r>
          </a:p>
          <a:p>
            <a:r>
              <a:rPr lang="en-US"/>
              <a:t>180</a:t>
            </a:r>
          </a:p>
          <a:p>
            <a:r>
              <a:rPr lang="en-US"/>
              <a:t>60</a:t>
            </a:r>
          </a:p>
          <a:p>
            <a:r>
              <a:rPr lang="en-US"/>
              <a:t>-51</a:t>
            </a:r>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259955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2417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248119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8/18/2022</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a:solidFill>
                  <a:schemeClr val="tx1"/>
                </a:solidFill>
                <a:latin typeface="+mn-lt"/>
                <a:ea typeface="+mn-ea"/>
                <a:cs typeface="+mn-cs"/>
              </a:rPr>
              <a:t>Line Segments</a:t>
            </a:r>
            <a:endParaRPr lang="en-US" sz="900" b="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3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37.xml"/><Relationship Id="rId5" Type="http://schemas.openxmlformats.org/officeDocument/2006/relationships/customXml" Target="../ink/ink34.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3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18" Type="http://schemas.openxmlformats.org/officeDocument/2006/relationships/image" Target="../media/image14.png"/><Relationship Id="rId26" Type="http://schemas.openxmlformats.org/officeDocument/2006/relationships/image" Target="../media/image18.png"/><Relationship Id="rId39"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2.png"/><Relationship Id="rId42" Type="http://schemas.openxmlformats.org/officeDocument/2006/relationships/image" Target="../media/image26.png"/><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4.png"/><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24" Type="http://schemas.openxmlformats.org/officeDocument/2006/relationships/image" Target="../media/image17.png"/><Relationship Id="rId32" Type="http://schemas.openxmlformats.org/officeDocument/2006/relationships/image" Target="../media/image21.png"/><Relationship Id="rId37" Type="http://schemas.openxmlformats.org/officeDocument/2006/relationships/customXml" Target="../ink/ink18.xml"/><Relationship Id="rId40" Type="http://schemas.openxmlformats.org/officeDocument/2006/relationships/image" Target="../media/image25.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9.png"/><Relationship Id="rId36"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customXml" Target="../ink/ink13.xml"/><Relationship Id="rId30" Type="http://schemas.openxmlformats.org/officeDocument/2006/relationships/image" Target="../media/image20.png"/><Relationship Id="rId35" Type="http://schemas.openxmlformats.org/officeDocument/2006/relationships/customXml" Target="../ink/ink17.xml"/></Relationships>
</file>

<file path=ppt/slides/_rels/slide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26.xml"/><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1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100.png"/><Relationship Id="rId4" Type="http://schemas.openxmlformats.org/officeDocument/2006/relationships/image" Target="../media/image71.png"/><Relationship Id="rId9" Type="http://schemas.openxmlformats.org/officeDocument/2006/relationships/customXml" Target="../ink/ink24.xml"/><Relationship Id="rId14" Type="http://schemas.openxmlformats.org/officeDocument/2006/relationships/image" Target="../media/image121.png"/></Relationships>
</file>

<file path=ppt/slides/_rels/slide9.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image" Target="../media/image28.png"/><Relationship Id="rId4" Type="http://schemas.openxmlformats.org/officeDocument/2006/relationships/customXml" Target="../ink/ink28.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a:solidFill>
                  <a:srgbClr val="33175A"/>
                </a:solidFill>
                <a:latin typeface="Arial" panose="020B0604020202020204" pitchFamily="34" charset="0"/>
                <a:cs typeface="Arial" panose="020B0604020202020204" pitchFamily="34" charset="0"/>
              </a:rPr>
              <a:t>Line Segments  </a:t>
            </a:r>
            <a:endParaRPr lang="en-US" sz="3600" b="1">
              <a:solidFill>
                <a:srgbClr val="3317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F304370-11CF-C116-91B8-575E67079ABE}"/>
              </a:ext>
            </a:extLst>
          </p:cNvPr>
          <p:cNvSpPr txBox="1"/>
          <p:nvPr/>
        </p:nvSpPr>
        <p:spPr>
          <a:xfrm>
            <a:off x="1402828" y="1157468"/>
            <a:ext cx="5162309" cy="707886"/>
          </a:xfrm>
          <a:prstGeom prst="rect">
            <a:avLst/>
          </a:prstGeom>
          <a:noFill/>
        </p:spPr>
        <p:txBody>
          <a:bodyPr wrap="square" rtlCol="0">
            <a:spAutoFit/>
          </a:bodyPr>
          <a:lstStyle/>
          <a:p>
            <a:r>
              <a:rPr lang="en-US" sz="4000" dirty="0"/>
              <a:t>Module 1-2</a:t>
            </a:r>
          </a:p>
        </p:txBody>
      </p:sp>
      <p:sp>
        <p:nvSpPr>
          <p:cNvPr id="4" name="TextBox 3">
            <a:extLst>
              <a:ext uri="{FF2B5EF4-FFF2-40B4-BE49-F238E27FC236}">
                <a16:creationId xmlns:a16="http://schemas.microsoft.com/office/drawing/2014/main" id="{09A480CC-DA38-B719-B751-9065C5D48B53}"/>
              </a:ext>
            </a:extLst>
          </p:cNvPr>
          <p:cNvSpPr txBox="1"/>
          <p:nvPr/>
        </p:nvSpPr>
        <p:spPr>
          <a:xfrm>
            <a:off x="4197752" y="1219023"/>
            <a:ext cx="1898248" cy="646331"/>
          </a:xfrm>
          <a:prstGeom prst="rect">
            <a:avLst/>
          </a:prstGeom>
          <a:noFill/>
        </p:spPr>
        <p:txBody>
          <a:bodyPr wrap="square" rtlCol="0">
            <a:spAutoFit/>
          </a:bodyPr>
          <a:lstStyle/>
          <a:p>
            <a:r>
              <a:rPr lang="en-US" sz="3600" dirty="0"/>
              <a:t>Pg. 15</a:t>
            </a: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386955" cy="48173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Key Concept: </a:t>
            </a:r>
            <a:r>
              <a:rPr lang="en-US" sz="2800" b="1" err="1"/>
              <a:t>Betweenness</a:t>
            </a:r>
            <a:r>
              <a:rPr lang="en-US" sz="2800" b="1"/>
              <a:t> of Points</a:t>
            </a:r>
            <a:r>
              <a:rPr lang="en-US" sz="2800" b="0" i="0" u="none" strike="noStrike" baseline="0"/>
              <a:t>	</a:t>
            </a:r>
            <a:r>
              <a:rPr lang="en-US" sz="2800" b="1">
                <a:latin typeface="+mj-lt"/>
              </a:rPr>
              <a:t> </a:t>
            </a:r>
          </a:p>
          <a:p>
            <a:r>
              <a:rPr lang="en-US" sz="2800"/>
              <a:t>Point </a:t>
            </a:r>
            <a:r>
              <a:rPr lang="en-US" sz="2800" i="1"/>
              <a:t>C</a:t>
            </a:r>
            <a:r>
              <a:rPr lang="en-US" sz="2800"/>
              <a:t> is between </a:t>
            </a:r>
            <a:r>
              <a:rPr lang="en-US" sz="2800" i="1"/>
              <a:t>A</a:t>
            </a:r>
            <a:r>
              <a:rPr lang="en-US" sz="2800"/>
              <a:t> and </a:t>
            </a:r>
            <a:r>
              <a:rPr lang="en-US" sz="2800" i="1"/>
              <a:t>B</a:t>
            </a:r>
          </a:p>
          <a:p>
            <a:r>
              <a:rPr lang="en-US" sz="2800"/>
              <a:t>if and only if </a:t>
            </a:r>
            <a:r>
              <a:rPr lang="en-US" sz="2800" i="1"/>
              <a:t>A</a:t>
            </a:r>
            <a:r>
              <a:rPr lang="en-US" sz="2800"/>
              <a:t>, </a:t>
            </a:r>
            <a:r>
              <a:rPr lang="en-US" sz="2800" i="1"/>
              <a:t>B</a:t>
            </a:r>
            <a:r>
              <a:rPr lang="en-US" sz="2800"/>
              <a:t>, and </a:t>
            </a:r>
            <a:r>
              <a:rPr lang="en-US" sz="2800" i="1"/>
              <a:t>C</a:t>
            </a:r>
            <a:r>
              <a:rPr lang="en-US" sz="2800"/>
              <a:t> are</a:t>
            </a:r>
          </a:p>
          <a:p>
            <a:r>
              <a:rPr lang="en-US" sz="2800"/>
              <a:t>collinear and </a:t>
            </a:r>
            <a:r>
              <a:rPr lang="en-US" sz="2800" i="1"/>
              <a:t>AC</a:t>
            </a:r>
            <a:r>
              <a:rPr lang="en-US" sz="2800"/>
              <a:t> + </a:t>
            </a:r>
            <a:r>
              <a:rPr lang="en-US" sz="2800" i="1"/>
              <a:t>CB</a:t>
            </a:r>
            <a:r>
              <a:rPr lang="en-US" sz="2800"/>
              <a:t> = </a:t>
            </a:r>
            <a:r>
              <a:rPr lang="en-US" sz="2800" i="1"/>
              <a:t>AB</a:t>
            </a:r>
            <a:r>
              <a:rPr lang="en-US" sz="2800"/>
              <a:t>.</a:t>
            </a:r>
          </a:p>
        </p:txBody>
      </p:sp>
      <p:sp>
        <p:nvSpPr>
          <p:cNvPr id="5"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 pg. 15</a:t>
            </a:r>
            <a:endParaRPr lang="en-US" sz="1800" b="0" i="0" u="none" strike="noStrike" baseline="0" dirty="0">
              <a:solidFill>
                <a:srgbClr val="000000"/>
              </a:solidFill>
              <a:latin typeface="Vectipede Bk"/>
            </a:endParaRPr>
          </a:p>
          <a:p>
            <a:r>
              <a:rPr lang="en-IN" sz="2800" b="0" dirty="0">
                <a:solidFill>
                  <a:schemeClr val="tx1"/>
                </a:solidFill>
              </a:rPr>
              <a:t>Betweenness of Points </a:t>
            </a:r>
            <a:r>
              <a:rPr lang="en-US" sz="2800" b="0" i="0" u="none" strike="noStrike" baseline="0" dirty="0">
                <a:solidFill>
                  <a:schemeClr val="tx1"/>
                </a:solidFill>
              </a:rPr>
              <a:t> </a:t>
            </a:r>
            <a:endParaRPr lang="en-US" sz="2800" b="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754" y="2268887"/>
            <a:ext cx="5138372" cy="176172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59874" y="4087873"/>
                <a:ext cx="7277358" cy="2250360"/>
              </a:xfrm>
              <a:prstGeom prst="rect">
                <a:avLst/>
              </a:prstGeom>
            </p:spPr>
            <p:txBody>
              <a:bodyPr wrap="square">
                <a:spAutoFit/>
              </a:bodyPr>
              <a:lstStyle/>
              <a:p>
                <a:r>
                  <a:rPr lang="en-US" sz="2800">
                    <a:solidFill>
                      <a:schemeClr val="tx2"/>
                    </a:solidFill>
                  </a:rPr>
                  <a:t>In the example above, line segment </a:t>
                </a:r>
                <a:r>
                  <a:rPr lang="en-US" sz="2800" i="1">
                    <a:solidFill>
                      <a:schemeClr val="tx2"/>
                    </a:solidFill>
                  </a:rPr>
                  <a:t>AB</a:t>
                </a:r>
                <a:r>
                  <a:rPr lang="en-US" sz="2800">
                    <a:solidFill>
                      <a:schemeClr val="tx2"/>
                    </a:solidFill>
                  </a:rPr>
                  <a:t>, also written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i="1">
                            <a:solidFill>
                              <a:schemeClr val="tx2"/>
                            </a:solidFill>
                            <a:latin typeface="Cambria Math" panose="02040503050406030204" pitchFamily="18" charset="0"/>
                            <a:ea typeface="Cambria Math" panose="02040503050406030204" pitchFamily="18" charset="0"/>
                          </a:rPr>
                          <m:t>𝐴</m:t>
                        </m:r>
                        <m:r>
                          <a:rPr lang="en-US" sz="2800" b="0" i="1" smtClean="0">
                            <a:solidFill>
                              <a:schemeClr val="tx2"/>
                            </a:solidFill>
                            <a:latin typeface="Cambria Math" panose="02040503050406030204" pitchFamily="18" charset="0"/>
                            <a:ea typeface="Cambria Math" panose="02040503050406030204" pitchFamily="18" charset="0"/>
                          </a:rPr>
                          <m:t>𝐵</m:t>
                        </m:r>
                      </m:e>
                    </m:acc>
                  </m:oMath>
                </a14:m>
                <a:r>
                  <a:rPr lang="en-US" sz="2800">
                    <a:solidFill>
                      <a:schemeClr val="tx2"/>
                    </a:solidFill>
                  </a:rPr>
                  <a:t>, has endpoints </a:t>
                </a:r>
                <a:r>
                  <a:rPr lang="en-US" sz="2800" i="1">
                    <a:solidFill>
                      <a:schemeClr val="tx2"/>
                    </a:solidFill>
                  </a:rPr>
                  <a:t>A </a:t>
                </a:r>
                <a:r>
                  <a:rPr lang="en-US" sz="2800">
                    <a:solidFill>
                      <a:schemeClr val="tx2"/>
                    </a:solidFill>
                  </a:rPr>
                  <a:t>and </a:t>
                </a:r>
                <a:r>
                  <a:rPr lang="en-US" sz="2800" i="1">
                    <a:solidFill>
                      <a:schemeClr val="tx2"/>
                    </a:solidFill>
                  </a:rPr>
                  <a:t>B </a:t>
                </a:r>
                <a:r>
                  <a:rPr lang="en-US" sz="2800">
                    <a:solidFill>
                      <a:schemeClr val="tx2"/>
                    </a:solidFill>
                  </a:rPr>
                  <a:t>and contains point </a:t>
                </a:r>
                <a:r>
                  <a:rPr lang="en-US" sz="2800" i="1">
                    <a:solidFill>
                      <a:schemeClr val="tx2"/>
                    </a:solidFill>
                  </a:rPr>
                  <a:t>C</a:t>
                </a:r>
                <a:r>
                  <a:rPr lang="en-US" sz="2800">
                    <a:solidFill>
                      <a:schemeClr val="tx2"/>
                    </a:solidFill>
                  </a:rPr>
                  <a:t>. </a:t>
                </a:r>
                <a:r>
                  <a:rPr lang="en-US" sz="2800" i="1">
                    <a:solidFill>
                      <a:schemeClr val="tx2"/>
                    </a:solidFill>
                  </a:rPr>
                  <a:t>AB </a:t>
                </a:r>
                <a:r>
                  <a:rPr lang="en-US" sz="2800">
                    <a:solidFill>
                      <a:schemeClr val="tx2"/>
                    </a:solidFill>
                  </a:rPr>
                  <a:t>is the measure of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i="1">
                            <a:solidFill>
                              <a:schemeClr val="tx2"/>
                            </a:solidFill>
                            <a:latin typeface="Cambria Math" panose="02040503050406030204" pitchFamily="18" charset="0"/>
                            <a:ea typeface="Cambria Math" panose="02040503050406030204" pitchFamily="18" charset="0"/>
                          </a:rPr>
                          <m:t>𝐴</m:t>
                        </m:r>
                        <m:r>
                          <a:rPr lang="en-US" sz="2800" b="0" i="1" smtClean="0">
                            <a:solidFill>
                              <a:schemeClr val="tx2"/>
                            </a:solidFill>
                            <a:latin typeface="Cambria Math" panose="02040503050406030204" pitchFamily="18" charset="0"/>
                            <a:ea typeface="Cambria Math" panose="02040503050406030204" pitchFamily="18" charset="0"/>
                          </a:rPr>
                          <m:t>𝐵</m:t>
                        </m:r>
                      </m:e>
                    </m:acc>
                  </m:oMath>
                </a14:m>
                <a:r>
                  <a:rPr lang="en-US" sz="2800">
                    <a:solidFill>
                      <a:schemeClr val="tx2"/>
                    </a:solidFill>
                  </a:rPr>
                  <a:t>, </a:t>
                </a:r>
                <a:r>
                  <a:rPr lang="en-US" sz="2800" i="1">
                    <a:solidFill>
                      <a:schemeClr val="tx2"/>
                    </a:solidFill>
                  </a:rPr>
                  <a:t>AC </a:t>
                </a:r>
                <a:r>
                  <a:rPr lang="en-US" sz="2800">
                    <a:solidFill>
                      <a:schemeClr val="tx2"/>
                    </a:solidFill>
                  </a:rPr>
                  <a:t>is the measure of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m:t>
                        </m:r>
                        <m:r>
                          <a:rPr lang="en-US" sz="2800" i="1">
                            <a:solidFill>
                              <a:schemeClr val="tx2"/>
                            </a:solidFill>
                            <a:latin typeface="Cambria Math" panose="02040503050406030204" pitchFamily="18" charset="0"/>
                            <a:ea typeface="Cambria Math" panose="02040503050406030204" pitchFamily="18" charset="0"/>
                          </a:rPr>
                          <m:t>𝐶</m:t>
                        </m:r>
                      </m:e>
                    </m:acc>
                  </m:oMath>
                </a14:m>
                <a:r>
                  <a:rPr lang="en-US" sz="2800">
                    <a:solidFill>
                      <a:schemeClr val="tx2"/>
                    </a:solidFill>
                  </a:rPr>
                  <a:t>, and </a:t>
                </a:r>
                <a:r>
                  <a:rPr lang="en-US" sz="2800" i="1">
                    <a:solidFill>
                      <a:schemeClr val="tx2"/>
                    </a:solidFill>
                  </a:rPr>
                  <a:t>CB </a:t>
                </a:r>
                <a:r>
                  <a:rPr lang="en-US" sz="2800">
                    <a:solidFill>
                      <a:schemeClr val="tx2"/>
                    </a:solidFill>
                  </a:rPr>
                  <a:t>is the measure of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𝐶𝐵</m:t>
                        </m:r>
                      </m:e>
                    </m:acc>
                  </m:oMath>
                </a14:m>
                <a:r>
                  <a:rPr lang="en-US" sz="2800">
                    <a:solidFill>
                      <a:schemeClr val="tx2"/>
                    </a:solidFill>
                  </a:rPr>
                  <a:t>.</a:t>
                </a:r>
                <a:endParaRPr lang="en-IN" sz="2800">
                  <a:solidFill>
                    <a:schemeClr val="tx2"/>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59874" y="4087873"/>
                <a:ext cx="7277358" cy="2250360"/>
              </a:xfrm>
              <a:prstGeom prst="rect">
                <a:avLst/>
              </a:prstGeom>
              <a:blipFill>
                <a:blip r:embed="rId3"/>
                <a:stretch>
                  <a:fillRect l="-1675" t="-2981" r="-2429" b="-6504"/>
                </a:stretch>
              </a:blipFill>
            </p:spPr>
            <p:txBody>
              <a:bodyPr/>
              <a:lstStyle/>
              <a:p>
                <a:r>
                  <a:rPr lang="en-US">
                    <a:noFill/>
                  </a:rPr>
                  <a:t> </a:t>
                </a:r>
              </a:p>
            </p:txBody>
          </p:sp>
        </mc:Fallback>
      </mc:AlternateContent>
    </p:spTree>
    <p:extLst>
      <p:ext uri="{BB962C8B-B14F-4D97-AF65-F5344CB8AC3E}">
        <p14:creationId xmlns:p14="http://schemas.microsoft.com/office/powerpoint/2010/main" val="166225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11508350"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 –WE DO! Pg. 15 SI</a:t>
            </a:r>
            <a:br>
              <a:rPr lang="en-US" sz="2800" dirty="0">
                <a:solidFill>
                  <a:srgbClr val="33175A"/>
                </a:solidFill>
              </a:rPr>
            </a:br>
            <a:r>
              <a:rPr lang="en-IN" sz="2800" b="0" dirty="0">
                <a:solidFill>
                  <a:schemeClr val="tx1"/>
                </a:solidFill>
              </a:rPr>
              <a:t>Find Measurements by Adding </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270960" cy="562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the measure of </a:t>
                </a:r>
                <a14:m>
                  <m:oMath xmlns:m="http://schemas.openxmlformats.org/officeDocument/2006/math">
                    <m:acc>
                      <m:accPr>
                        <m:chr m:val="̅"/>
                        <m:ctrlPr>
                          <a:rPr lang="en-US" sz="2800" b="1" i="1" smtClean="0">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𝑿𝒁</m:t>
                        </m:r>
                      </m:e>
                    </m:acc>
                  </m:oMath>
                </a14:m>
                <a:r>
                  <a:rPr lang="en-US" sz="2800" b="1">
                    <a:solidFill>
                      <a:schemeClr val="tx1"/>
                    </a:solidFill>
                  </a:rPr>
                  <a:t>. </a:t>
                </a: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6270960" cy="562315"/>
              </a:xfrm>
              <a:prstGeom prst="rect">
                <a:avLst/>
              </a:prstGeom>
              <a:blipFill>
                <a:blip r:embed="rId2"/>
                <a:stretch>
                  <a:fillRect l="-1944" t="-10870" b="-2282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A034412-049D-4451-886D-8802E6D3C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053" y="2004918"/>
            <a:ext cx="3145648" cy="2056094"/>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 – WE DO! Pg. 15</a:t>
            </a:r>
            <a:br>
              <a:rPr lang="en-US" sz="2800" dirty="0">
                <a:solidFill>
                  <a:srgbClr val="33175A"/>
                </a:solidFill>
              </a:rPr>
            </a:br>
            <a:r>
              <a:rPr lang="en-IN" sz="2800" b="0" dirty="0">
                <a:solidFill>
                  <a:schemeClr val="tx1"/>
                </a:solidFill>
              </a:rPr>
              <a:t>Find Measurements by Adding </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7578341"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r>
                  <a:rPr lang="en-US" sz="2800"/>
                  <a:t>Find the measure of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𝐷𝐹</m:t>
                        </m:r>
                      </m:e>
                    </m:acc>
                  </m:oMath>
                </a14:m>
                <a:r>
                  <a:rPr lang="en-US" sz="2800" i="1"/>
                  <a:t>.</a:t>
                </a:r>
                <a:endParaRPr lang="en-US" sz="2800" b="0" i="0" u="none" strike="noStrike" baseline="0"/>
              </a:p>
            </p:txBody>
          </p:sp>
        </mc:Choice>
        <mc:Fallback xmlns="">
          <p:sp>
            <p:nvSpPr>
              <p:cNvPr id="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98736"/>
                <a:ext cx="7578341" cy="4478779"/>
              </a:xfrm>
              <a:prstGeom prst="rect">
                <a:avLst/>
              </a:prstGeom>
              <a:blipFill>
                <a:blip r:embed="rId2"/>
                <a:stretch>
                  <a:fillRect l="-1608" t="-204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902" y="1800042"/>
            <a:ext cx="4008906" cy="2138083"/>
          </a:xfrm>
          <a:prstGeom prst="rect">
            <a:avLst/>
          </a:prstGeom>
        </p:spPr>
      </p:pic>
    </p:spTree>
    <p:extLst>
      <p:ext uri="{BB962C8B-B14F-4D97-AF65-F5344CB8AC3E}">
        <p14:creationId xmlns:p14="http://schemas.microsoft.com/office/powerpoint/2010/main" val="269921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 – YOU DO! Pg. 16 SI</a:t>
            </a:r>
            <a:endParaRPr lang="en-US" sz="2800" dirty="0">
              <a:solidFill>
                <a:srgbClr val="33175A"/>
              </a:solidFill>
            </a:endParaRPr>
          </a:p>
          <a:p>
            <a:r>
              <a:rPr lang="en-IN" sz="2800" b="0" dirty="0">
                <a:solidFill>
                  <a:schemeClr val="tx1"/>
                </a:solidFill>
              </a:rPr>
              <a:t>Find Measurements by Subtracting </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the measure of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𝑸𝑹</m:t>
                        </m:r>
                      </m:e>
                    </m:acc>
                  </m:oMath>
                </a14:m>
                <a:r>
                  <a:rPr lang="en-US" sz="2800" b="1">
                    <a:solidFill>
                      <a:schemeClr val="tx1"/>
                    </a:solidFill>
                  </a:rPr>
                  <a:t>. </a:t>
                </a:r>
                <a:endParaRPr lang="en-US" sz="2800" b="1" i="0" u="none" strike="noStrike" baseline="0">
                  <a:solidFill>
                    <a:schemeClr val="tx1"/>
                  </a:solidFill>
                </a:endParaRP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5"/>
                <a:ext cx="6947606" cy="3967356"/>
              </a:xfrm>
              <a:prstGeom prst="rect">
                <a:avLst/>
              </a:prstGeom>
              <a:blipFill>
                <a:blip r:embed="rId2"/>
                <a:stretch>
                  <a:fillRect l="-1754" t="-153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695DC91-5EB6-47C3-AAA9-6425F2487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157" y="1808063"/>
            <a:ext cx="3257612" cy="1620937"/>
          </a:xfrm>
          <a:prstGeom prst="rect">
            <a:avLst/>
          </a:prstGeom>
        </p:spPr>
      </p:pic>
    </p:spTree>
    <p:extLst>
      <p:ext uri="{BB962C8B-B14F-4D97-AF65-F5344CB8AC3E}">
        <p14:creationId xmlns:p14="http://schemas.microsoft.com/office/powerpoint/2010/main" val="226296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 – You Do pg. 16</a:t>
            </a:r>
            <a:endParaRPr lang="en-US" sz="2800" dirty="0">
              <a:solidFill>
                <a:srgbClr val="33175A"/>
              </a:solidFill>
            </a:endParaRPr>
          </a:p>
          <a:p>
            <a:r>
              <a:rPr lang="en-IN" sz="2800" b="0" dirty="0">
                <a:solidFill>
                  <a:schemeClr val="tx1"/>
                </a:solidFill>
              </a:rPr>
              <a:t>Find Measurements by Subtracting </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4" y="1698736"/>
                <a:ext cx="6411574"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r>
                  <a:rPr lang="en-US" sz="2800"/>
                  <a:t>Find the measure of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𝑃𝑄</m:t>
                        </m:r>
                      </m:e>
                    </m:acc>
                  </m:oMath>
                </a14:m>
                <a:r>
                  <a:rPr lang="en-US" sz="2800"/>
                  <a:t>. Round your answer to the nearest tenth, if necessary. </a:t>
                </a:r>
                <a:endParaRPr lang="en-US" sz="2800" b="0" i="0" u="none" strike="noStrike" baseline="0"/>
              </a:p>
            </p:txBody>
          </p:sp>
        </mc:Choice>
        <mc:Fallback xmlns="">
          <p:sp>
            <p:nvSpPr>
              <p:cNvPr id="8"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4" y="1698736"/>
                <a:ext cx="6411574" cy="4478779"/>
              </a:xfrm>
              <a:prstGeom prst="rect">
                <a:avLst/>
              </a:prstGeom>
              <a:blipFill>
                <a:blip r:embed="rId2"/>
                <a:stretch>
                  <a:fillRect l="-1901" t="-20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4FB961D-8C2B-4975-8381-BF227C687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595" y="2206615"/>
            <a:ext cx="3567393" cy="1205200"/>
          </a:xfrm>
          <a:prstGeom prst="rect">
            <a:avLst/>
          </a:prstGeom>
        </p:spPr>
      </p:pic>
    </p:spTree>
    <p:extLst>
      <p:ext uri="{BB962C8B-B14F-4D97-AF65-F5344CB8AC3E}">
        <p14:creationId xmlns:p14="http://schemas.microsoft.com/office/powerpoint/2010/main" val="323769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8971206" cy="10881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the value of </a:t>
            </a:r>
            <a:r>
              <a:rPr lang="en-US" sz="2800" b="1" i="1">
                <a:solidFill>
                  <a:schemeClr val="tx1"/>
                </a:solidFill>
              </a:rPr>
              <a:t>x </a:t>
            </a:r>
            <a:r>
              <a:rPr lang="en-US" sz="2800" b="1">
                <a:solidFill>
                  <a:schemeClr val="tx1"/>
                </a:solidFill>
              </a:rPr>
              <a:t>and </a:t>
            </a:r>
            <a:r>
              <a:rPr lang="en-US" sz="2800" b="1" i="1">
                <a:solidFill>
                  <a:schemeClr val="tx1"/>
                </a:solidFill>
              </a:rPr>
              <a:t>BC </a:t>
            </a:r>
            <a:r>
              <a:rPr lang="en-US" sz="2800" b="1">
                <a:solidFill>
                  <a:schemeClr val="tx1"/>
                </a:solidFill>
              </a:rPr>
              <a:t>if </a:t>
            </a:r>
            <a:r>
              <a:rPr lang="en-US" sz="2800" b="1" i="1">
                <a:solidFill>
                  <a:schemeClr val="tx1"/>
                </a:solidFill>
              </a:rPr>
              <a:t>B </a:t>
            </a:r>
            <a:r>
              <a:rPr lang="en-US" sz="2800" b="1">
                <a:solidFill>
                  <a:schemeClr val="tx1"/>
                </a:solidFill>
              </a:rPr>
              <a:t>is between </a:t>
            </a:r>
            <a:r>
              <a:rPr lang="en-US" sz="2800" b="1" i="1">
                <a:solidFill>
                  <a:schemeClr val="tx1"/>
                </a:solidFill>
              </a:rPr>
              <a:t>A </a:t>
            </a:r>
            <a:r>
              <a:rPr lang="en-US" sz="2800" b="1">
                <a:solidFill>
                  <a:schemeClr val="tx1"/>
                </a:solidFill>
              </a:rPr>
              <a:t>and </a:t>
            </a:r>
            <a:r>
              <a:rPr lang="en-US" sz="2800" b="1" i="1">
                <a:solidFill>
                  <a:schemeClr val="tx1"/>
                </a:solidFill>
              </a:rPr>
              <a:t>C</a:t>
            </a:r>
            <a:r>
              <a:rPr lang="en-US" sz="2800" b="1">
                <a:solidFill>
                  <a:schemeClr val="tx1"/>
                </a:solidFill>
              </a:rPr>
              <a:t>, </a:t>
            </a:r>
            <a:r>
              <a:rPr lang="en-US" sz="2800" b="1" i="1">
                <a:solidFill>
                  <a:schemeClr val="tx1"/>
                </a:solidFill>
              </a:rPr>
              <a:t>AC</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4</a:t>
            </a:r>
            <a:r>
              <a:rPr lang="en-US" sz="2800" b="1" i="1">
                <a:solidFill>
                  <a:schemeClr val="tx1"/>
                </a:solidFill>
              </a:rPr>
              <a:t>x</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latin typeface="Arial" panose="020B0604020202020204" pitchFamily="34" charset="0"/>
                <a:cs typeface="Arial" panose="020B0604020202020204" pitchFamily="34" charset="0"/>
              </a:rPr>
              <a:t>−</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12, </a:t>
            </a:r>
            <a:r>
              <a:rPr lang="en-US" sz="2800" b="1" i="1">
                <a:solidFill>
                  <a:schemeClr val="tx1"/>
                </a:solidFill>
              </a:rPr>
              <a:t>AB</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a:t>
            </a:r>
            <a:r>
              <a:rPr lang="en-US" sz="2800" b="1" i="1">
                <a:solidFill>
                  <a:schemeClr val="tx1"/>
                </a:solidFill>
                <a:latin typeface="Arial" panose="020B0604020202020204" pitchFamily="34" charset="0"/>
                <a:cs typeface="Arial" panose="020B0604020202020204" pitchFamily="34" charset="0"/>
              </a:rPr>
              <a:t> </a:t>
            </a:r>
            <a:r>
              <a:rPr lang="en-US" sz="2800" b="1" i="1">
                <a:solidFill>
                  <a:schemeClr val="tx1"/>
                </a:solidFill>
              </a:rPr>
              <a:t>x</a:t>
            </a:r>
            <a:r>
              <a:rPr lang="en-US" sz="2800" b="1">
                <a:solidFill>
                  <a:schemeClr val="tx1"/>
                </a:solidFill>
              </a:rPr>
              <a:t>, and </a:t>
            </a:r>
            <a:r>
              <a:rPr lang="en-US" sz="2800" b="1" i="1">
                <a:solidFill>
                  <a:schemeClr val="tx1"/>
                </a:solidFill>
              </a:rPr>
              <a:t>BC</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2</a:t>
            </a:r>
            <a:r>
              <a:rPr lang="en-US" sz="2800" b="1" i="1">
                <a:solidFill>
                  <a:schemeClr val="tx1"/>
                </a:solidFill>
              </a:rPr>
              <a:t>x</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a:t>
            </a:r>
            <a:r>
              <a:rPr lang="en-US" sz="2800" b="1" i="1">
                <a:solidFill>
                  <a:schemeClr val="tx1"/>
                </a:solidFill>
                <a:latin typeface="Arial" panose="020B0604020202020204" pitchFamily="34" charset="0"/>
                <a:cs typeface="Arial" panose="020B0604020202020204" pitchFamily="34" charset="0"/>
              </a:rPr>
              <a:t> </a:t>
            </a:r>
            <a:r>
              <a:rPr lang="en-US" sz="2800" b="1">
                <a:solidFill>
                  <a:schemeClr val="tx1"/>
                </a:solidFill>
              </a:rPr>
              <a:t>3. </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853021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 – WE DO! Pg. 16</a:t>
            </a:r>
            <a:br>
              <a:rPr lang="en-US" sz="2800" dirty="0">
                <a:solidFill>
                  <a:srgbClr val="0070C0"/>
                </a:solidFill>
              </a:rPr>
            </a:br>
            <a:r>
              <a:rPr lang="en-US" sz="2800" b="0" dirty="0">
                <a:solidFill>
                  <a:schemeClr val="tx1"/>
                </a:solidFill>
              </a:rPr>
              <a:t>Write and Solve Equations to Find Measurements </a:t>
            </a:r>
          </a:p>
        </p:txBody>
      </p:sp>
    </p:spTree>
    <p:extLst>
      <p:ext uri="{BB962C8B-B14F-4D97-AF65-F5344CB8AC3E}">
        <p14:creationId xmlns:p14="http://schemas.microsoft.com/office/powerpoint/2010/main" val="393778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Apply </a:t>
            </a:r>
            <a:r>
              <a:rPr lang="en-US" sz="2800" dirty="0">
                <a:solidFill>
                  <a:srgbClr val="0070C0"/>
                </a:solidFill>
              </a:rPr>
              <a:t>Example 4 pg. 17</a:t>
            </a:r>
            <a:br>
              <a:rPr lang="en-US" sz="2800" dirty="0">
                <a:solidFill>
                  <a:srgbClr val="0070C0"/>
                </a:solidFill>
              </a:rPr>
            </a:br>
            <a:r>
              <a:rPr lang="en-IN" sz="2800" b="0" dirty="0">
                <a:solidFill>
                  <a:schemeClr val="tx1"/>
                </a:solidFill>
              </a:rPr>
              <a:t>Use Betweenness of Points </a:t>
            </a:r>
            <a:endParaRPr lang="en-US" sz="2800" b="0" dirty="0">
              <a:solidFill>
                <a:schemeClr val="tx1"/>
              </a:solidFill>
              <a:latin typeface="+mn-lt"/>
            </a:endParaRP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9490951"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SPACE NEEDLE </a:t>
            </a:r>
            <a:r>
              <a:rPr lang="en-US" sz="2800" b="1"/>
              <a:t>Darrell is visiting the Space Needle in Seattle, Washington. He knows that the total height of the Space Needle is 605 feet. The distance from the ground to the observation deck is 10 feet more than six times the distance from the observation deck to the top of the Space Needle. Help Darrell find the distance from the ground to the observation deck. </a:t>
            </a:r>
          </a:p>
        </p:txBody>
      </p:sp>
    </p:spTree>
    <p:extLst>
      <p:ext uri="{BB962C8B-B14F-4D97-AF65-F5344CB8AC3E}">
        <p14:creationId xmlns:p14="http://schemas.microsoft.com/office/powerpoint/2010/main" val="64328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 – pg. 17</a:t>
            </a:r>
            <a:br>
              <a:rPr lang="en-US" sz="2800" dirty="0">
                <a:solidFill>
                  <a:srgbClr val="33175A"/>
                </a:solidFill>
              </a:rPr>
            </a:br>
            <a:r>
              <a:rPr lang="en-IN" sz="2800" b="0" dirty="0">
                <a:solidFill>
                  <a:schemeClr val="tx1"/>
                </a:solidFill>
              </a:rPr>
              <a:t>Line Segment Congruence </a:t>
            </a:r>
            <a:endParaRPr lang="en-US" sz="2800" b="0" dirty="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3"/>
            <a:ext cx="7624334" cy="4391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If two geometric figures have exactly the same shape and size, then they are </a:t>
            </a:r>
            <a:r>
              <a:rPr lang="en-US" sz="2800" b="1">
                <a:solidFill>
                  <a:schemeClr val="tx1"/>
                </a:solidFill>
              </a:rPr>
              <a:t>congruent</a:t>
            </a:r>
            <a:r>
              <a:rPr lang="en-US" sz="2800"/>
              <a:t>. Two segments that have the same measure are </a:t>
            </a:r>
            <a:r>
              <a:rPr lang="en-US" sz="2800" b="1">
                <a:solidFill>
                  <a:schemeClr val="tx1"/>
                </a:solidFill>
              </a:rPr>
              <a:t>congruent segments</a:t>
            </a:r>
            <a:r>
              <a:rPr lang="en-US" sz="2800"/>
              <a: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246A5B2-8915-53BA-F601-BE1E2874D01C}"/>
                  </a:ext>
                </a:extLst>
              </p14:cNvPr>
              <p14:cNvContentPartPr/>
              <p14:nvPr/>
            </p14:nvContentPartPr>
            <p14:xfrm>
              <a:off x="5370225" y="2464678"/>
              <a:ext cx="1849320" cy="129960"/>
            </p14:xfrm>
          </p:contentPart>
        </mc:Choice>
        <mc:Fallback>
          <p:pic>
            <p:nvPicPr>
              <p:cNvPr id="2" name="Ink 1">
                <a:extLst>
                  <a:ext uri="{FF2B5EF4-FFF2-40B4-BE49-F238E27FC236}">
                    <a16:creationId xmlns:a16="http://schemas.microsoft.com/office/drawing/2014/main" id="{1246A5B2-8915-53BA-F601-BE1E2874D01C}"/>
                  </a:ext>
                </a:extLst>
              </p:cNvPr>
              <p:cNvPicPr/>
              <p:nvPr/>
            </p:nvPicPr>
            <p:blipFill>
              <a:blip r:embed="rId3"/>
              <a:stretch>
                <a:fillRect/>
              </a:stretch>
            </p:blipFill>
            <p:spPr>
              <a:xfrm>
                <a:off x="5280585" y="2284678"/>
                <a:ext cx="202896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24F39DA-A181-96E4-B104-F0CA841EDA3D}"/>
                  </a:ext>
                </a:extLst>
              </p14:cNvPr>
              <p14:cNvContentPartPr/>
              <p14:nvPr/>
            </p14:nvContentPartPr>
            <p14:xfrm>
              <a:off x="613545" y="3321478"/>
              <a:ext cx="3555360" cy="78480"/>
            </p14:xfrm>
          </p:contentPart>
        </mc:Choice>
        <mc:Fallback>
          <p:pic>
            <p:nvPicPr>
              <p:cNvPr id="3" name="Ink 2">
                <a:extLst>
                  <a:ext uri="{FF2B5EF4-FFF2-40B4-BE49-F238E27FC236}">
                    <a16:creationId xmlns:a16="http://schemas.microsoft.com/office/drawing/2014/main" id="{524F39DA-A181-96E4-B104-F0CA841EDA3D}"/>
                  </a:ext>
                </a:extLst>
              </p:cNvPr>
              <p:cNvPicPr/>
              <p:nvPr/>
            </p:nvPicPr>
            <p:blipFill>
              <a:blip r:embed="rId5"/>
              <a:stretch>
                <a:fillRect/>
              </a:stretch>
            </p:blipFill>
            <p:spPr>
              <a:xfrm>
                <a:off x="523545" y="3141838"/>
                <a:ext cx="3735000" cy="438120"/>
              </a:xfrm>
              <a:prstGeom prst="rect">
                <a:avLst/>
              </a:prstGeom>
            </p:spPr>
          </p:pic>
        </mc:Fallback>
      </mc:AlternateContent>
    </p:spTree>
    <p:extLst>
      <p:ext uri="{BB962C8B-B14F-4D97-AF65-F5344CB8AC3E}">
        <p14:creationId xmlns:p14="http://schemas.microsoft.com/office/powerpoint/2010/main" val="121701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352588" cy="32323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Key Concept: </a:t>
            </a:r>
            <a:r>
              <a:rPr lang="en-IN" sz="2800" b="1"/>
              <a:t>Congruent Segments </a:t>
            </a:r>
            <a:endParaRPr lang="en-IN"/>
          </a:p>
          <a:p>
            <a:r>
              <a:rPr lang="en-US" sz="2800">
                <a:solidFill>
                  <a:srgbClr val="7030A0"/>
                </a:solidFill>
              </a:rPr>
              <a:t>≅</a:t>
            </a:r>
            <a:r>
              <a:rPr lang="en-US" sz="2800"/>
              <a:t> is read </a:t>
            </a:r>
            <a:r>
              <a:rPr lang="en-US" sz="2800" i="1">
                <a:solidFill>
                  <a:srgbClr val="7030A0"/>
                </a:solidFill>
              </a:rPr>
              <a:t>is congruent to</a:t>
            </a:r>
            <a:r>
              <a:rPr lang="en-US" sz="2800"/>
              <a:t>. Tick marks on the figure also indicate congruence. Use a consecutive number of tick marks for each new pair of congruent segments in a figure. 	</a:t>
            </a:r>
          </a:p>
        </p:txBody>
      </p:sp>
      <p:sp>
        <p:nvSpPr>
          <p:cNvPr id="7"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 – </a:t>
            </a:r>
            <a:r>
              <a:rPr lang="en-US" sz="2800" dirty="0" err="1">
                <a:solidFill>
                  <a:srgbClr val="0070C0"/>
                </a:solidFill>
              </a:rPr>
              <a:t>pg</a:t>
            </a:r>
            <a:r>
              <a:rPr lang="en-US" sz="2800" dirty="0">
                <a:solidFill>
                  <a:srgbClr val="0070C0"/>
                </a:solidFill>
              </a:rPr>
              <a:t> 18</a:t>
            </a:r>
            <a:br>
              <a:rPr lang="en-US" sz="2800" dirty="0">
                <a:solidFill>
                  <a:srgbClr val="33175A"/>
                </a:solidFill>
              </a:rPr>
            </a:br>
            <a:r>
              <a:rPr lang="en-IN" sz="2800" b="0" dirty="0">
                <a:solidFill>
                  <a:schemeClr val="tx1"/>
                </a:solidFill>
              </a:rPr>
              <a:t>Line Segment Congruence </a:t>
            </a:r>
            <a:endParaRPr lang="en-US" sz="2800" b="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125" y="2204861"/>
            <a:ext cx="2650921" cy="1419619"/>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C017035-DB21-4E28-8267-CE72E5C80B03}"/>
                  </a:ext>
                </a:extLst>
              </p14:cNvPr>
              <p14:cNvContentPartPr/>
              <p14:nvPr/>
            </p14:nvContentPartPr>
            <p14:xfrm>
              <a:off x="486105" y="2639278"/>
              <a:ext cx="3980520" cy="151560"/>
            </p14:xfrm>
          </p:contentPart>
        </mc:Choice>
        <mc:Fallback>
          <p:pic>
            <p:nvPicPr>
              <p:cNvPr id="3" name="Ink 2">
                <a:extLst>
                  <a:ext uri="{FF2B5EF4-FFF2-40B4-BE49-F238E27FC236}">
                    <a16:creationId xmlns:a16="http://schemas.microsoft.com/office/drawing/2014/main" id="{2C017035-DB21-4E28-8267-CE72E5C80B03}"/>
                  </a:ext>
                </a:extLst>
              </p:cNvPr>
              <p:cNvPicPr/>
              <p:nvPr/>
            </p:nvPicPr>
            <p:blipFill>
              <a:blip r:embed="rId4"/>
              <a:stretch>
                <a:fillRect/>
              </a:stretch>
            </p:blipFill>
            <p:spPr>
              <a:xfrm>
                <a:off x="396465" y="2459278"/>
                <a:ext cx="416016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E5BBF0C2-E9E8-90E9-9061-B49183CE7E47}"/>
                  </a:ext>
                </a:extLst>
              </p14:cNvPr>
              <p14:cNvContentPartPr/>
              <p14:nvPr/>
            </p14:nvContentPartPr>
            <p14:xfrm>
              <a:off x="4745625" y="2579518"/>
              <a:ext cx="1500120" cy="97560"/>
            </p14:xfrm>
          </p:contentPart>
        </mc:Choice>
        <mc:Fallback>
          <p:pic>
            <p:nvPicPr>
              <p:cNvPr id="4" name="Ink 3">
                <a:extLst>
                  <a:ext uri="{FF2B5EF4-FFF2-40B4-BE49-F238E27FC236}">
                    <a16:creationId xmlns:a16="http://schemas.microsoft.com/office/drawing/2014/main" id="{E5BBF0C2-E9E8-90E9-9061-B49183CE7E47}"/>
                  </a:ext>
                </a:extLst>
              </p:cNvPr>
              <p:cNvPicPr/>
              <p:nvPr/>
            </p:nvPicPr>
            <p:blipFill>
              <a:blip r:embed="rId6"/>
              <a:stretch>
                <a:fillRect/>
              </a:stretch>
            </p:blipFill>
            <p:spPr>
              <a:xfrm>
                <a:off x="4655985" y="2399518"/>
                <a:ext cx="167976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89E80FE3-EDC5-75FA-C1E3-BD1FA40E07F3}"/>
                  </a:ext>
                </a:extLst>
              </p14:cNvPr>
              <p14:cNvContentPartPr/>
              <p14:nvPr/>
            </p14:nvContentPartPr>
            <p14:xfrm>
              <a:off x="589785" y="3066958"/>
              <a:ext cx="5916960" cy="360"/>
            </p14:xfrm>
          </p:contentPart>
        </mc:Choice>
        <mc:Fallback>
          <p:pic>
            <p:nvPicPr>
              <p:cNvPr id="5" name="Ink 4">
                <a:extLst>
                  <a:ext uri="{FF2B5EF4-FFF2-40B4-BE49-F238E27FC236}">
                    <a16:creationId xmlns:a16="http://schemas.microsoft.com/office/drawing/2014/main" id="{89E80FE3-EDC5-75FA-C1E3-BD1FA40E07F3}"/>
                  </a:ext>
                </a:extLst>
              </p:cNvPr>
              <p:cNvPicPr/>
              <p:nvPr/>
            </p:nvPicPr>
            <p:blipFill>
              <a:blip r:embed="rId8"/>
              <a:stretch>
                <a:fillRect/>
              </a:stretch>
            </p:blipFill>
            <p:spPr>
              <a:xfrm>
                <a:off x="500145" y="2887318"/>
                <a:ext cx="60966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61FF2F11-D86E-D223-08BB-45ACB6D95E37}"/>
                  </a:ext>
                </a:extLst>
              </p14:cNvPr>
              <p14:cNvContentPartPr/>
              <p14:nvPr/>
            </p14:nvContentPartPr>
            <p14:xfrm>
              <a:off x="8518785" y="2823958"/>
              <a:ext cx="363960" cy="202680"/>
            </p14:xfrm>
          </p:contentPart>
        </mc:Choice>
        <mc:Fallback>
          <p:pic>
            <p:nvPicPr>
              <p:cNvPr id="6" name="Ink 5">
                <a:extLst>
                  <a:ext uri="{FF2B5EF4-FFF2-40B4-BE49-F238E27FC236}">
                    <a16:creationId xmlns:a16="http://schemas.microsoft.com/office/drawing/2014/main" id="{61FF2F11-D86E-D223-08BB-45ACB6D95E37}"/>
                  </a:ext>
                </a:extLst>
              </p:cNvPr>
              <p:cNvPicPr/>
              <p:nvPr/>
            </p:nvPicPr>
            <p:blipFill>
              <a:blip r:embed="rId10"/>
              <a:stretch>
                <a:fillRect/>
              </a:stretch>
            </p:blipFill>
            <p:spPr>
              <a:xfrm>
                <a:off x="8429145" y="2644318"/>
                <a:ext cx="5436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5C795068-BC71-9EBF-5D7E-AD00A07862BD}"/>
                  </a:ext>
                </a:extLst>
              </p14:cNvPr>
              <p14:cNvContentPartPr/>
              <p14:nvPr/>
            </p14:nvContentPartPr>
            <p14:xfrm>
              <a:off x="10058505" y="2775718"/>
              <a:ext cx="186480" cy="83520"/>
            </p14:xfrm>
          </p:contentPart>
        </mc:Choice>
        <mc:Fallback>
          <p:pic>
            <p:nvPicPr>
              <p:cNvPr id="8" name="Ink 7">
                <a:extLst>
                  <a:ext uri="{FF2B5EF4-FFF2-40B4-BE49-F238E27FC236}">
                    <a16:creationId xmlns:a16="http://schemas.microsoft.com/office/drawing/2014/main" id="{5C795068-BC71-9EBF-5D7E-AD00A07862BD}"/>
                  </a:ext>
                </a:extLst>
              </p:cNvPr>
              <p:cNvPicPr/>
              <p:nvPr/>
            </p:nvPicPr>
            <p:blipFill>
              <a:blip r:embed="rId12"/>
              <a:stretch>
                <a:fillRect/>
              </a:stretch>
            </p:blipFill>
            <p:spPr>
              <a:xfrm>
                <a:off x="9968505" y="2596078"/>
                <a:ext cx="366120" cy="443160"/>
              </a:xfrm>
              <a:prstGeom prst="rect">
                <a:avLst/>
              </a:prstGeom>
            </p:spPr>
          </p:pic>
        </mc:Fallback>
      </mc:AlternateContent>
    </p:spTree>
    <p:extLst>
      <p:ext uri="{BB962C8B-B14F-4D97-AF65-F5344CB8AC3E}">
        <p14:creationId xmlns:p14="http://schemas.microsoft.com/office/powerpoint/2010/main" val="172633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9069929" cy="4450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It may be useful to sketch, draw, and construct figures. </a:t>
            </a:r>
            <a:r>
              <a:rPr lang="en-US" sz="2800" i="1"/>
              <a:t>Sketches </a:t>
            </a:r>
            <a:r>
              <a:rPr lang="en-US" sz="2800"/>
              <a:t>are created without the use of any tools. </a:t>
            </a:r>
            <a:r>
              <a:rPr lang="en-US" sz="2800" i="1"/>
              <a:t>Drawings </a:t>
            </a:r>
            <a:r>
              <a:rPr lang="en-US" sz="2800"/>
              <a:t>are created using measuring tools such as a ruler and protractor. </a:t>
            </a:r>
            <a:r>
              <a:rPr lang="en-US" sz="2800" b="1">
                <a:solidFill>
                  <a:schemeClr val="tx1"/>
                </a:solidFill>
              </a:rPr>
              <a:t>Constructions</a:t>
            </a:r>
            <a:r>
              <a:rPr lang="en-US" sz="2800" b="1"/>
              <a:t> </a:t>
            </a:r>
            <a:r>
              <a:rPr lang="en-US" sz="2800"/>
              <a:t>are created without the benefit of measuring tools. You can use a compass and straightedge, string, a reflective device, paper folding, or dynamic geometry software to create constructions.</a:t>
            </a:r>
          </a:p>
        </p:txBody>
      </p:sp>
      <p:sp>
        <p:nvSpPr>
          <p:cNvPr id="7"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 – pg. 18</a:t>
            </a:r>
            <a:br>
              <a:rPr lang="en-US" sz="2800" dirty="0">
                <a:solidFill>
                  <a:srgbClr val="33175A"/>
                </a:solidFill>
              </a:rPr>
            </a:br>
            <a:r>
              <a:rPr lang="en-IN" sz="2800" b="0" dirty="0">
                <a:solidFill>
                  <a:schemeClr val="tx1"/>
                </a:solidFill>
              </a:rPr>
              <a:t>Line Segment Congruence </a:t>
            </a:r>
            <a:endParaRPr lang="en-US" sz="2800" b="0" dirty="0">
              <a:solidFill>
                <a:schemeClr val="tx1"/>
              </a:solidFil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F69CBCA-D90E-9B30-13C8-5FA4BE0C0CD2}"/>
                  </a:ext>
                </a:extLst>
              </p14:cNvPr>
              <p14:cNvContentPartPr/>
              <p14:nvPr/>
            </p14:nvContentPartPr>
            <p14:xfrm>
              <a:off x="3819705" y="3298798"/>
              <a:ext cx="2326320" cy="36360"/>
            </p14:xfrm>
          </p:contentPart>
        </mc:Choice>
        <mc:Fallback>
          <p:pic>
            <p:nvPicPr>
              <p:cNvPr id="2" name="Ink 1">
                <a:extLst>
                  <a:ext uri="{FF2B5EF4-FFF2-40B4-BE49-F238E27FC236}">
                    <a16:creationId xmlns:a16="http://schemas.microsoft.com/office/drawing/2014/main" id="{FF69CBCA-D90E-9B30-13C8-5FA4BE0C0CD2}"/>
                  </a:ext>
                </a:extLst>
              </p:cNvPr>
              <p:cNvPicPr/>
              <p:nvPr/>
            </p:nvPicPr>
            <p:blipFill>
              <a:blip r:embed="rId3"/>
              <a:stretch>
                <a:fillRect/>
              </a:stretch>
            </p:blipFill>
            <p:spPr>
              <a:xfrm>
                <a:off x="3730065" y="3118798"/>
                <a:ext cx="2505960" cy="396000"/>
              </a:xfrm>
              <a:prstGeom prst="rect">
                <a:avLst/>
              </a:prstGeom>
            </p:spPr>
          </p:pic>
        </mc:Fallback>
      </mc:AlternateContent>
    </p:spTree>
    <p:extLst>
      <p:ext uri="{BB962C8B-B14F-4D97-AF65-F5344CB8AC3E}">
        <p14:creationId xmlns:p14="http://schemas.microsoft.com/office/powerpoint/2010/main" val="94728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444D6E-B0F7-6C42-A572-7680D7C7EF9B}"/>
                  </a:ext>
                </a:extLst>
              </p:cNvPr>
              <p:cNvSpPr txBox="1"/>
              <p:nvPr/>
            </p:nvSpPr>
            <p:spPr>
              <a:xfrm>
                <a:off x="454711" y="947159"/>
                <a:ext cx="10624415" cy="3007811"/>
              </a:xfrm>
              <a:prstGeom prst="rect">
                <a:avLst/>
              </a:prstGeom>
              <a:noFill/>
            </p:spPr>
            <p:txBody>
              <a:bodyPr wrap="square" rtlCol="0">
                <a:spAutoFit/>
              </a:bodyPr>
              <a:lstStyle/>
              <a:p>
                <a:r>
                  <a:rPr lang="en-IN" sz="2800" b="1" dirty="0"/>
                  <a:t>Solve each equation. </a:t>
                </a:r>
                <a:r>
                  <a:rPr lang="en-US" sz="2800" b="1" dirty="0"/>
                  <a: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35 + </a:t>
                </a:r>
                <a:r>
                  <a:rPr lang="en-US" sz="2800" i="1" dirty="0">
                    <a:solidFill>
                      <a:schemeClr val="tx2"/>
                    </a:solidFill>
                  </a:rPr>
                  <a:t>x</a:t>
                </a:r>
                <a:r>
                  <a:rPr lang="en-US" sz="2800" dirty="0">
                    <a:solidFill>
                      <a:schemeClr val="tx2"/>
                    </a:solidFill>
                  </a:rPr>
                  <a:t> = 90</a:t>
                </a:r>
                <a:r>
                  <a:rPr lang="en-US" sz="2800" dirty="0"/>
                  <a:t> </a:t>
                </a:r>
              </a:p>
              <a:p>
                <a:pPr>
                  <a:spcBef>
                    <a:spcPts val="1200"/>
                  </a:spcBef>
                </a:pPr>
                <a:r>
                  <a:rPr lang="en-US" sz="2800" b="1" dirty="0">
                    <a:latin typeface="Proxima Nova" panose="02000506030000020004" pitchFamily="50" charset="0"/>
                  </a:rPr>
                  <a:t>2.</a:t>
                </a:r>
                <a:r>
                  <a:rPr lang="en-US" sz="2800" b="1" dirty="0"/>
                  <a:t>  </a:t>
                </a:r>
                <a:r>
                  <a:rPr lang="en-US" sz="2800" i="1" dirty="0">
                    <a:solidFill>
                      <a:schemeClr val="tx2"/>
                    </a:solidFill>
                  </a:rPr>
                  <a:t>x</a:t>
                </a:r>
                <a:r>
                  <a:rPr lang="en-US" sz="2800" dirty="0">
                    <a:solidFill>
                      <a:schemeClr val="tx2"/>
                    </a:solidFill>
                  </a:rPr>
                  <a:t> </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34 = 146</a:t>
                </a:r>
                <a:endParaRPr lang="en-US" sz="2800" dirty="0"/>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rPr>
                  <a:t>3</a:t>
                </a:r>
                <a:r>
                  <a:rPr lang="en-US" sz="2800" i="1" dirty="0">
                    <a:solidFill>
                      <a:schemeClr val="tx2"/>
                    </a:solidFill>
                  </a:rPr>
                  <a:t>x</a:t>
                </a:r>
                <a:r>
                  <a:rPr lang="en-US" sz="2800" dirty="0">
                    <a:solidFill>
                      <a:schemeClr val="tx2"/>
                    </a:solidFill>
                  </a:rPr>
                  <a:t> = 180</a:t>
                </a:r>
              </a:p>
              <a:p>
                <a:pPr marL="536575" indent="-536575">
                  <a:spcBef>
                    <a:spcPts val="1200"/>
                  </a:spcBef>
                </a:pPr>
                <a:r>
                  <a:rPr lang="en-US" sz="2800" b="1" dirty="0">
                    <a:latin typeface="Proxima Nova" panose="02000506030000020004" pitchFamily="50" charset="0"/>
                  </a:rPr>
                  <a:t>4.</a:t>
                </a:r>
                <a:r>
                  <a:rPr lang="en-US" sz="2800" b="1" dirty="0"/>
                  <a:t> </a:t>
                </a:r>
                <a14:m>
                  <m:oMath xmlns:m="http://schemas.openxmlformats.org/officeDocument/2006/math">
                    <m:r>
                      <a:rPr lang="en-US" sz="2800" b="1" i="0" smtClean="0">
                        <a:solidFill>
                          <a:schemeClr val="tx2"/>
                        </a:solidFill>
                        <a:latin typeface="Cambria Math" panose="02040503050406030204" pitchFamily="18" charset="0"/>
                      </a:rPr>
                      <m:t> </m:t>
                    </m:r>
                    <m:r>
                      <a:rPr lang="en-US"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num>
                      <m:den>
                        <m:r>
                          <a:rPr lang="en-US" sz="2800" b="0" i="1" smtClean="0">
                            <a:solidFill>
                              <a:schemeClr val="tx2"/>
                            </a:solidFill>
                            <a:latin typeface="Cambria Math" panose="02040503050406030204" pitchFamily="18" charset="0"/>
                          </a:rPr>
                          <m:t>3</m:t>
                        </m:r>
                      </m:den>
                    </m:f>
                    <m:r>
                      <a:rPr lang="en-US" sz="2800" b="0" i="1" smtClean="0">
                        <a:solidFill>
                          <a:schemeClr val="tx2"/>
                        </a:solidFill>
                        <a:latin typeface="Cambria Math" panose="02040503050406030204" pitchFamily="18" charset="0"/>
                      </a:rPr>
                      <m:t>=17</m:t>
                    </m:r>
                  </m:oMath>
                </a14:m>
                <a:endParaRPr lang="en-US" sz="2800" dirty="0"/>
              </a:p>
            </p:txBody>
          </p:sp>
        </mc:Choice>
        <mc:Fallback xmlns="">
          <p:sp>
            <p:nvSpPr>
              <p:cNvPr id="2" name="TextBox 1">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1" y="947159"/>
                <a:ext cx="10624415" cy="3007811"/>
              </a:xfrm>
              <a:prstGeom prst="rect">
                <a:avLst/>
              </a:prstGeom>
              <a:blipFill>
                <a:blip r:embed="rId3"/>
                <a:stretch>
                  <a:fillRect l="-1206" t="-2024" b="-1012"/>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Warm Up</a:t>
            </a:r>
            <a:endParaRPr lang="en-US" sz="2800">
              <a:solidFill>
                <a:srgbClr val="0070C0"/>
              </a:solidFill>
            </a:endParaRPr>
          </a:p>
        </p:txBody>
      </p:sp>
      <p:sp>
        <p:nvSpPr>
          <p:cNvPr id="3" name="TextBox 2">
            <a:extLst>
              <a:ext uri="{FF2B5EF4-FFF2-40B4-BE49-F238E27FC236}">
                <a16:creationId xmlns:a16="http://schemas.microsoft.com/office/drawing/2014/main" id="{DBCA94EF-5DC7-46DB-C67E-A2DC4DC464BF}"/>
              </a:ext>
            </a:extLst>
          </p:cNvPr>
          <p:cNvSpPr txBox="1"/>
          <p:nvPr/>
        </p:nvSpPr>
        <p:spPr>
          <a:xfrm>
            <a:off x="454711" y="4109013"/>
            <a:ext cx="8654119" cy="2233229"/>
          </a:xfrm>
          <a:prstGeom prst="rect">
            <a:avLst/>
          </a:prstGeom>
          <a:noFill/>
        </p:spPr>
        <p:txBody>
          <a:bodyPr wrap="square" rtlCol="0">
            <a:spAutoFit/>
          </a:bodyPr>
          <a:lstStyle/>
          <a:p>
            <a:pPr marL="439738" indent="-439738">
              <a:spcBef>
                <a:spcPts val="1200"/>
              </a:spcBef>
            </a:pPr>
            <a:r>
              <a:rPr lang="en-US" sz="2800" b="1" dirty="0">
                <a:latin typeface="Proxima Nova" panose="02000506030000020004" pitchFamily="50" charset="0"/>
              </a:rPr>
              <a:t>5.</a:t>
            </a:r>
            <a:r>
              <a:rPr lang="en-US" sz="2800" b="1" dirty="0"/>
              <a:t> GEOGRAPHY</a:t>
            </a:r>
            <a:r>
              <a:rPr lang="en-US" sz="2800" dirty="0">
                <a:solidFill>
                  <a:schemeClr val="tx2"/>
                </a:solidFill>
              </a:rPr>
              <a:t> Russia, the largest country in the world in terms of area, occupies 6,592,800 square miles. The difference in area between Russia and Canada is 2,740,991 square miles. Write and solve an equation to find the area of Canada.</a:t>
            </a:r>
          </a:p>
        </p:txBody>
      </p:sp>
    </p:spTree>
    <p:extLst>
      <p:ext uri="{BB962C8B-B14F-4D97-AF65-F5344CB8AC3E}">
        <p14:creationId xmlns:p14="http://schemas.microsoft.com/office/powerpoint/2010/main" val="202067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616742" y="3280802"/>
                <a:ext cx="6411380" cy="32323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Construction: </a:t>
                </a:r>
                <a:r>
                  <a:rPr lang="en-IN" sz="2800" b="1"/>
                  <a:t>Copy a Segment </a:t>
                </a:r>
                <a:endParaRPr lang="en-IN" sz="2800"/>
              </a:p>
              <a:p>
                <a:pPr marL="1441450" indent="-1441450"/>
                <a:r>
                  <a:rPr lang="en-US" sz="2800" b="1">
                    <a:solidFill>
                      <a:schemeClr val="tx1"/>
                    </a:solidFill>
                  </a:rPr>
                  <a:t>Step 1 Draw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𝑨𝑩</m:t>
                        </m:r>
                      </m:e>
                    </m:acc>
                  </m:oMath>
                </a14:m>
                <a:r>
                  <a:rPr lang="en-US" sz="2800" b="1">
                    <a:solidFill>
                      <a:schemeClr val="tx1"/>
                    </a:solidFill>
                  </a:rPr>
                  <a:t>. To copy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a:solidFill>
                              <a:schemeClr val="tx1"/>
                            </a:solidFill>
                            <a:latin typeface="Cambria Math" panose="02040503050406030204" pitchFamily="18" charset="0"/>
                            <a:ea typeface="Cambria Math" panose="02040503050406030204" pitchFamily="18" charset="0"/>
                          </a:rPr>
                          <m:t>𝑨𝑩</m:t>
                        </m:r>
                      </m:e>
                    </m:acc>
                  </m:oMath>
                </a14:m>
                <a:r>
                  <a:rPr lang="en-US" sz="2800" b="1">
                    <a:solidFill>
                      <a:schemeClr val="tx1"/>
                    </a:solidFill>
                  </a:rPr>
                  <a:t>, draw a line and point </a:t>
                </a:r>
                <a:r>
                  <a:rPr lang="en-US" sz="2800" b="1" i="1">
                    <a:solidFill>
                      <a:schemeClr val="tx1"/>
                    </a:solidFill>
                  </a:rPr>
                  <a:t>P </a:t>
                </a:r>
                <a:r>
                  <a:rPr lang="en-US" sz="2800" b="1">
                    <a:solidFill>
                      <a:schemeClr val="tx1"/>
                    </a:solidFill>
                  </a:rPr>
                  <a:t>on the line. Place the compass at </a:t>
                </a:r>
                <a:r>
                  <a:rPr lang="en-US" sz="2800" b="1" i="1">
                    <a:solidFill>
                      <a:schemeClr val="tx1"/>
                    </a:solidFill>
                  </a:rPr>
                  <a:t>A </a:t>
                </a:r>
                <a:r>
                  <a:rPr lang="en-US" sz="2800" b="1">
                    <a:solidFill>
                      <a:schemeClr val="tx1"/>
                    </a:solidFill>
                  </a:rPr>
                  <a:t>and adjust the compass so that the pencil is at </a:t>
                </a:r>
                <a:r>
                  <a:rPr lang="en-US" sz="2800" b="1" i="1">
                    <a:solidFill>
                      <a:schemeClr val="tx1"/>
                    </a:solidFill>
                  </a:rPr>
                  <a:t>B</a:t>
                </a:r>
                <a:r>
                  <a:rPr lang="en-US" sz="2800" b="1">
                    <a:solidFill>
                      <a:schemeClr val="tx1"/>
                    </a:solidFill>
                  </a:rPr>
                  <a:t>. </a:t>
                </a:r>
                <a:r>
                  <a:rPr lang="en-US" sz="2800"/>
                  <a:t>	</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616742" y="3280802"/>
                <a:ext cx="6411380" cy="3232342"/>
              </a:xfrm>
              <a:prstGeom prst="rect">
                <a:avLst/>
              </a:prstGeom>
              <a:blipFill>
                <a:blip r:embed="rId2"/>
                <a:stretch>
                  <a:fillRect l="-1901" t="-1887" r="-3232"/>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 – pg. 18</a:t>
            </a:r>
            <a:br>
              <a:rPr lang="en-US" sz="2800" dirty="0">
                <a:solidFill>
                  <a:srgbClr val="33175A"/>
                </a:solidFill>
              </a:rPr>
            </a:br>
            <a:r>
              <a:rPr lang="en-IN" sz="2800" b="0" dirty="0">
                <a:solidFill>
                  <a:schemeClr val="tx1"/>
                </a:solidFill>
              </a:rPr>
              <a:t>Line Segment Congruence </a:t>
            </a:r>
            <a:endParaRPr lang="en-US" sz="2800" b="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352" y="3292847"/>
            <a:ext cx="3229145" cy="2872989"/>
          </a:xfrm>
          <a:prstGeom prst="rect">
            <a:avLst/>
          </a:prstGeom>
        </p:spPr>
      </p:pic>
      <p:sp>
        <p:nvSpPr>
          <p:cNvPr id="6" name="Content Placeholder 2">
            <a:extLst>
              <a:ext uri="{FF2B5EF4-FFF2-40B4-BE49-F238E27FC236}">
                <a16:creationId xmlns:a16="http://schemas.microsoft.com/office/drawing/2014/main" id="{A59B6902-0D5F-45B9-AA4D-52F10B744FF5}"/>
              </a:ext>
            </a:extLst>
          </p:cNvPr>
          <p:cNvSpPr txBox="1">
            <a:spLocks/>
          </p:cNvSpPr>
          <p:nvPr/>
        </p:nvSpPr>
        <p:spPr>
          <a:xfrm>
            <a:off x="616741" y="1812829"/>
            <a:ext cx="9197109" cy="128626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You can construct a segment that is congruent to a given segment. </a:t>
            </a:r>
          </a:p>
          <a:p>
            <a:r>
              <a:rPr lang="en-US" sz="2800"/>
              <a:t>	</a:t>
            </a:r>
          </a:p>
        </p:txBody>
      </p:sp>
    </p:spTree>
    <p:extLst>
      <p:ext uri="{BB962C8B-B14F-4D97-AF65-F5344CB8AC3E}">
        <p14:creationId xmlns:p14="http://schemas.microsoft.com/office/powerpoint/2010/main" val="81441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6443277" cy="38176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Construction: </a:t>
                </a:r>
                <a:r>
                  <a:rPr lang="en-IN" sz="2800" b="1"/>
                  <a:t>Copy a Segment </a:t>
                </a:r>
                <a:endParaRPr lang="en-IN" sz="2800"/>
              </a:p>
              <a:p>
                <a:pPr marL="1441450" indent="-1441450"/>
                <a:r>
                  <a:rPr lang="en-US" sz="2800" b="1">
                    <a:solidFill>
                      <a:schemeClr val="tx1"/>
                    </a:solidFill>
                  </a:rPr>
                  <a:t>Step 2 Without adjusting the compass, place its point at </a:t>
                </a:r>
                <a:r>
                  <a:rPr lang="en-US" sz="2800" b="1" i="1">
                    <a:solidFill>
                      <a:schemeClr val="tx1"/>
                    </a:solidFill>
                  </a:rPr>
                  <a:t>P </a:t>
                </a:r>
                <a:r>
                  <a:rPr lang="en-US" sz="2800" b="1">
                    <a:solidFill>
                      <a:schemeClr val="tx1"/>
                    </a:solidFill>
                  </a:rPr>
                  <a:t>and draw an arc that intersects the line. Label the intersection </a:t>
                </a:r>
                <a:r>
                  <a:rPr lang="en-US" sz="2800" b="1" i="1">
                    <a:solidFill>
                      <a:schemeClr val="tx1"/>
                    </a:solidFill>
                  </a:rPr>
                  <a:t>Q</a:t>
                </a:r>
                <a:r>
                  <a:rPr lang="en-US" sz="2800" b="1">
                    <a:solidFill>
                      <a:schemeClr val="tx1"/>
                    </a:solidFill>
                  </a:rPr>
                  <a:t>.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a:solidFill>
                              <a:schemeClr val="tx1"/>
                            </a:solidFill>
                            <a:latin typeface="Cambria Math" panose="02040503050406030204" pitchFamily="18" charset="0"/>
                            <a:ea typeface="Cambria Math" panose="02040503050406030204" pitchFamily="18" charset="0"/>
                          </a:rPr>
                          <m:t>𝑨𝑩</m:t>
                        </m:r>
                      </m:e>
                    </m:acc>
                  </m:oMath>
                </a14:m>
                <a:r>
                  <a:rPr lang="en-US" sz="2800" b="1">
                    <a:solidFill>
                      <a:schemeClr val="tx1"/>
                    </a:solidFill>
                    <a:latin typeface="Arial" panose="020B0604020202020204" pitchFamily="34" charset="0"/>
                    <a:cs typeface="Arial" panose="020B0604020202020204" pitchFamily="34" charset="0"/>
                  </a:rPr>
                  <a:t> </a:t>
                </a:r>
                <a:r>
                  <a:rPr lang="en-US" sz="2800" b="1">
                    <a:solidFill>
                      <a:schemeClr val="tx1"/>
                    </a:solidFill>
                  </a:rPr>
                  <a:t>≅</a:t>
                </a:r>
                <a:r>
                  <a:rPr lang="en-US" sz="2800" b="1">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𝑷𝑸</m:t>
                        </m:r>
                      </m:e>
                    </m:acc>
                  </m:oMath>
                </a14:m>
                <a:endParaRPr lang="en-US" sz="2800" b="1">
                  <a:solidFill>
                    <a:schemeClr val="tx1"/>
                  </a:solidFill>
                </a:endParaRP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4"/>
                <a:ext cx="6443277" cy="3817683"/>
              </a:xfrm>
              <a:prstGeom prst="rect">
                <a:avLst/>
              </a:prstGeom>
              <a:blipFill>
                <a:blip r:embed="rId2"/>
                <a:stretch>
                  <a:fillRect l="-1892" t="-1597" r="-3027"/>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 pg. 18</a:t>
            </a:r>
            <a:br>
              <a:rPr lang="en-US" sz="2800" dirty="0">
                <a:solidFill>
                  <a:srgbClr val="33175A"/>
                </a:solidFill>
              </a:rPr>
            </a:br>
            <a:r>
              <a:rPr lang="en-IN" sz="2800" b="0" dirty="0">
                <a:solidFill>
                  <a:schemeClr val="tx1"/>
                </a:solidFill>
              </a:rPr>
              <a:t>Line Segment Congruence </a:t>
            </a:r>
            <a:endParaRPr lang="en-US" sz="2800" b="0"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898"/>
          <a:stretch/>
        </p:blipFill>
        <p:spPr>
          <a:xfrm>
            <a:off x="7773606" y="2290392"/>
            <a:ext cx="3080951" cy="2785345"/>
          </a:xfrm>
          <a:prstGeom prst="rect">
            <a:avLst/>
          </a:prstGeom>
        </p:spPr>
      </p:pic>
    </p:spTree>
    <p:extLst>
      <p:ext uri="{BB962C8B-B14F-4D97-AF65-F5344CB8AC3E}">
        <p14:creationId xmlns:p14="http://schemas.microsoft.com/office/powerpoint/2010/main" val="63697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455527"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 – WE DO! Pg. 18</a:t>
            </a:r>
            <a:br>
              <a:rPr lang="en-US" sz="2800" dirty="0">
                <a:solidFill>
                  <a:srgbClr val="0070C0"/>
                </a:solidFill>
              </a:rPr>
            </a:br>
            <a:r>
              <a:rPr lang="en-US" sz="2800" b="0" dirty="0">
                <a:solidFill>
                  <a:schemeClr val="tx1"/>
                </a:solidFill>
              </a:rPr>
              <a:t>Write and Solve Equations by Using Congruence </a:t>
            </a: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5"/>
            <a:ext cx="7120992" cy="4649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the value of </a:t>
            </a:r>
            <a:r>
              <a:rPr lang="en-US" sz="2800" b="1" i="1">
                <a:solidFill>
                  <a:schemeClr val="tx1"/>
                </a:solidFill>
              </a:rPr>
              <a:t>x</a:t>
            </a:r>
            <a:r>
              <a:rPr lang="en-US" sz="2800">
                <a:solidFill>
                  <a:schemeClr val="tx1"/>
                </a:solidFill>
              </a:rPr>
              <a:t>. </a:t>
            </a:r>
            <a:endParaRPr lang="en-US" sz="2800" b="0" i="0" u="none" strike="noStrike" baseline="0">
              <a:solidFill>
                <a:schemeClr val="tx1"/>
              </a:solidFill>
            </a:endParaRPr>
          </a:p>
        </p:txBody>
      </p:sp>
      <p:pic>
        <p:nvPicPr>
          <p:cNvPr id="8" name="Picture 7">
            <a:extLst>
              <a:ext uri="{FF2B5EF4-FFF2-40B4-BE49-F238E27FC236}">
                <a16:creationId xmlns:a16="http://schemas.microsoft.com/office/drawing/2014/main" id="{B3C3B058-1AF8-4A65-A95D-9818CB963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68" y="2399025"/>
            <a:ext cx="2857549" cy="902384"/>
          </a:xfrm>
          <a:prstGeom prst="rect">
            <a:avLst/>
          </a:prstGeom>
        </p:spPr>
      </p:pic>
    </p:spTree>
    <p:extLst>
      <p:ext uri="{BB962C8B-B14F-4D97-AF65-F5344CB8AC3E}">
        <p14:creationId xmlns:p14="http://schemas.microsoft.com/office/powerpoint/2010/main" val="92861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b="0" dirty="0">
                <a:solidFill>
                  <a:srgbClr val="0070C0"/>
                </a:solidFill>
              </a:rPr>
              <a:t>Warm Up</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10284327" cy="48173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acc>
                      <m:accPr>
                        <m:chr m:val="̅"/>
                        <m:ctrlPr>
                          <a:rPr lang="en-US" sz="2800" b="1" i="1" smtClean="0">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𝑪𝑲</m:t>
                        </m:r>
                      </m:e>
                    </m:acc>
                  </m:oMath>
                </a14:m>
                <a:r>
                  <a:rPr lang="en-US" sz="2800" b="1" i="1">
                    <a:solidFill>
                      <a:schemeClr val="tx1"/>
                    </a:solidFill>
                  </a:rPr>
                  <a:t> </a:t>
                </a:r>
                <a:r>
                  <a:rPr lang="en-US" sz="2800" b="1">
                    <a:solidFill>
                      <a:schemeClr val="tx1"/>
                    </a:solidFill>
                  </a:rPr>
                  <a:t>is 174 centimeters long.</a:t>
                </a:r>
              </a:p>
              <a:p>
                <a:pPr marL="536575" indent="-536575"/>
                <a:r>
                  <a:rPr lang="en-US" sz="2800" b="1">
                    <a:solidFill>
                      <a:schemeClr val="tx1"/>
                    </a:solidFill>
                  </a:rPr>
                  <a:t>1.  </a:t>
                </a:r>
                <a:r>
                  <a:rPr lang="en-US" sz="2800"/>
                  <a:t>Find </a:t>
                </a:r>
                <a:r>
                  <a:rPr lang="en-US" sz="2800" i="1"/>
                  <a:t>CG</a:t>
                </a:r>
                <a:r>
                  <a:rPr lang="en-US" sz="2800"/>
                  <a:t>.</a:t>
                </a:r>
              </a:p>
              <a:p>
                <a:r>
                  <a:rPr lang="en-US" sz="2800" b="1">
                    <a:solidFill>
                      <a:schemeClr val="tx1"/>
                    </a:solidFill>
                  </a:rPr>
                  <a:t>2.  </a:t>
                </a:r>
                <a:r>
                  <a:rPr lang="en-IN" sz="2800"/>
                  <a:t>Find </a:t>
                </a:r>
                <a:r>
                  <a:rPr lang="en-IN" sz="2800" i="1"/>
                  <a:t>GK</a:t>
                </a:r>
                <a:r>
                  <a:rPr lang="en-IN" sz="2800"/>
                  <a:t>. </a:t>
                </a:r>
              </a:p>
              <a:p>
                <a:br>
                  <a:rPr lang="en-US" sz="2800" b="1">
                    <a:solidFill>
                      <a:schemeClr val="tx1"/>
                    </a:solidFill>
                  </a:rPr>
                </a:br>
                <a:r>
                  <a:rPr lang="en-US" sz="2800" b="1">
                    <a:solidFill>
                      <a:schemeClr val="tx1"/>
                    </a:solidFill>
                  </a:rPr>
                  <a:t>Use the number line. Is each statement </a:t>
                </a:r>
                <a:r>
                  <a:rPr lang="en-US" sz="2800" b="1" i="1">
                    <a:solidFill>
                      <a:schemeClr val="tx1"/>
                    </a:solidFill>
                  </a:rPr>
                  <a:t>true </a:t>
                </a:r>
                <a:r>
                  <a:rPr lang="en-US" sz="2800" b="1">
                    <a:solidFill>
                      <a:schemeClr val="tx1"/>
                    </a:solidFill>
                  </a:rPr>
                  <a:t>or </a:t>
                </a:r>
                <a:r>
                  <a:rPr lang="en-US" sz="2800" b="1" i="1">
                    <a:solidFill>
                      <a:schemeClr val="tx1"/>
                    </a:solidFill>
                  </a:rPr>
                  <a:t>false</a:t>
                </a:r>
                <a:r>
                  <a:rPr lang="en-US" sz="2800" b="1">
                    <a:solidFill>
                      <a:schemeClr val="tx1"/>
                    </a:solidFill>
                  </a:rPr>
                  <a:t>?</a:t>
                </a:r>
              </a:p>
              <a:p>
                <a:r>
                  <a:rPr lang="en-IN" sz="2800" b="1">
                    <a:solidFill>
                      <a:schemeClr val="tx1"/>
                    </a:solidFill>
                  </a:rPr>
                  <a:t>3.</a:t>
                </a:r>
                <a:r>
                  <a:rPr lang="en-IN" sz="2800" b="1"/>
                  <a:t>  </a:t>
                </a:r>
                <a:r>
                  <a:rPr lang="en-IN" sz="2800" i="1"/>
                  <a:t>CE </a:t>
                </a:r>
                <a:r>
                  <a:rPr lang="en-IN" sz="2800"/>
                  <a:t>+ </a:t>
                </a:r>
                <a:r>
                  <a:rPr lang="en-IN" sz="2800" i="1"/>
                  <a:t>EH</a:t>
                </a:r>
                <a:r>
                  <a:rPr lang="en-IN" sz="2800" b="0" i="1" u="none" strike="noStrike" kern="1200" baseline="0">
                    <a:solidFill>
                      <a:schemeClr val="tx2"/>
                    </a:solidFill>
                    <a:latin typeface="Arial" panose="020B0604020202020204" pitchFamily="34" charset="0"/>
                    <a:ea typeface="+mn-ea"/>
                    <a:cs typeface="Arial" panose="020B0604020202020204" pitchFamily="34" charset="0"/>
                  </a:rPr>
                  <a:t> </a:t>
                </a:r>
                <a:r>
                  <a:rPr lang="en-IN" sz="2800"/>
                  <a:t>= </a:t>
                </a:r>
                <a:r>
                  <a:rPr lang="en-IN" sz="2800" i="1"/>
                  <a:t>CH</a:t>
                </a:r>
                <a:endParaRPr lang="en-US" sz="2800" i="1"/>
              </a:p>
              <a:p>
                <a:r>
                  <a:rPr lang="en-IN" sz="2800" b="1">
                    <a:solidFill>
                      <a:schemeClr val="tx1"/>
                    </a:solidFill>
                  </a:rPr>
                  <a:t>4.</a:t>
                </a:r>
                <a:r>
                  <a:rPr lang="en-IN" sz="2800" b="1"/>
                  <a:t> </a:t>
                </a:r>
                <a:r>
                  <a:rPr lang="en-IN" sz="2800" i="1"/>
                  <a:t>DJ </a:t>
                </a:r>
                <a:r>
                  <a:rPr lang="en-IN" sz="2800"/>
                  <a:t>+ </a:t>
                </a:r>
                <a:r>
                  <a:rPr lang="en-IN" sz="2800" i="1"/>
                  <a:t>JG</a:t>
                </a:r>
                <a:r>
                  <a:rPr lang="en-IN" sz="2800" b="0" i="1" u="none" strike="noStrike" kern="1200" baseline="0">
                    <a:solidFill>
                      <a:schemeClr val="tx2"/>
                    </a:solidFill>
                    <a:latin typeface="Arial" panose="020B0604020202020204" pitchFamily="34" charset="0"/>
                    <a:ea typeface="+mn-ea"/>
                    <a:cs typeface="Arial" panose="020B0604020202020204" pitchFamily="34" charset="0"/>
                  </a:rPr>
                  <a:t> </a:t>
                </a:r>
                <a:r>
                  <a:rPr lang="en-IN" sz="2800"/>
                  <a:t>= </a:t>
                </a:r>
                <a:r>
                  <a:rPr lang="en-IN" sz="2800" i="1"/>
                  <a:t>DG </a:t>
                </a:r>
                <a:endParaRPr lang="en-US" sz="2800">
                  <a:solidFill>
                    <a:schemeClr val="tx1"/>
                  </a:solidFill>
                </a:endParaRPr>
              </a:p>
            </p:txBody>
          </p:sp>
        </mc:Choice>
        <mc:Fallback xmlns="">
          <p:sp>
            <p:nvSpPr>
              <p:cNvPr id="12" name="Content Placeholder 2">
                <a:extLst>
                  <a:ext uri="{FF2B5EF4-FFF2-40B4-BE49-F238E27FC236}">
                    <a16:creationId xmlns:a16="http://schemas.microsoft.com/office/drawing/2014/main" id="{A8E898F8-389E-3F4C-B5FF-C53A28BA732A}"/>
                  </a:ext>
                </a:extLst>
              </p:cNvPr>
              <p:cNvSpPr txBox="1">
                <a:spLocks noRot="1" noChangeAspect="1" noMove="1" noResize="1" noEditPoints="1" noAdjustHandles="1" noChangeArrowheads="1" noChangeShapeType="1" noTextEdit="1"/>
              </p:cNvSpPr>
              <p:nvPr/>
            </p:nvSpPr>
            <p:spPr>
              <a:xfrm>
                <a:off x="459872" y="1707845"/>
                <a:ext cx="10284327" cy="4817344"/>
              </a:xfrm>
              <a:prstGeom prst="rect">
                <a:avLst/>
              </a:prstGeom>
              <a:blipFill>
                <a:blip r:embed="rId3"/>
                <a:stretch>
                  <a:fillRect l="-1186" t="-1266"/>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320" y="2298280"/>
            <a:ext cx="4201354" cy="90984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931" y="4605387"/>
            <a:ext cx="6366268" cy="1220928"/>
          </a:xfrm>
          <a:prstGeom prst="rect">
            <a:avLst/>
          </a:prstGeom>
        </p:spPr>
      </p:pic>
    </p:spTree>
    <p:extLst>
      <p:ext uri="{BB962C8B-B14F-4D97-AF65-F5344CB8AC3E}">
        <p14:creationId xmlns:p14="http://schemas.microsoft.com/office/powerpoint/2010/main" val="269595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444D6E-B0F7-6C42-A572-7680D7C7EF9B}"/>
                  </a:ext>
                </a:extLst>
              </p:cNvPr>
              <p:cNvSpPr txBox="1"/>
              <p:nvPr/>
            </p:nvSpPr>
            <p:spPr>
              <a:xfrm>
                <a:off x="441234" y="556154"/>
                <a:ext cx="11526618" cy="3007811"/>
              </a:xfrm>
              <a:prstGeom prst="rect">
                <a:avLst/>
              </a:prstGeom>
              <a:noFill/>
            </p:spPr>
            <p:txBody>
              <a:bodyPr wrap="square" rtlCol="0">
                <a:spAutoFit/>
              </a:bodyPr>
              <a:lstStyle/>
              <a:p>
                <a:r>
                  <a:rPr lang="en-IN" sz="2800" b="1" dirty="0"/>
                  <a:t>Solve each equation. </a:t>
                </a:r>
                <a:r>
                  <a:rPr lang="en-US" sz="2800" b="1" dirty="0"/>
                  <a: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35 + </a:t>
                </a:r>
                <a:r>
                  <a:rPr lang="en-US" sz="2800" i="1" dirty="0">
                    <a:solidFill>
                      <a:schemeClr val="tx2"/>
                    </a:solidFill>
                  </a:rPr>
                  <a:t>x</a:t>
                </a:r>
                <a:r>
                  <a:rPr lang="en-US" sz="2800" dirty="0">
                    <a:solidFill>
                      <a:schemeClr val="tx2"/>
                    </a:solidFill>
                  </a:rPr>
                  <a:t> = 90.</a:t>
                </a:r>
                <a:r>
                  <a:rPr lang="en-US" sz="2800" dirty="0"/>
                  <a:t> </a:t>
                </a:r>
              </a:p>
              <a:p>
                <a:pPr>
                  <a:spcBef>
                    <a:spcPts val="1200"/>
                  </a:spcBef>
                </a:pPr>
                <a:r>
                  <a:rPr lang="en-US" sz="2800" b="1" dirty="0">
                    <a:latin typeface="Proxima Nova" panose="02000506030000020004" pitchFamily="50" charset="0"/>
                  </a:rPr>
                  <a:t>2.</a:t>
                </a:r>
                <a:r>
                  <a:rPr lang="en-US" sz="2800" b="1" dirty="0"/>
                  <a:t>  </a:t>
                </a:r>
                <a:r>
                  <a:rPr lang="en-US" sz="2800" i="1" dirty="0">
                    <a:solidFill>
                      <a:schemeClr val="tx2"/>
                    </a:solidFill>
                  </a:rPr>
                  <a:t>x</a:t>
                </a:r>
                <a:r>
                  <a:rPr lang="en-US" sz="2800" dirty="0">
                    <a:solidFill>
                      <a:schemeClr val="tx2"/>
                    </a:solidFill>
                  </a:rPr>
                  <a:t> </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34 = 146</a:t>
                </a:r>
                <a:endParaRPr lang="en-US" sz="2800" dirty="0"/>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rPr>
                  <a:t>3</a:t>
                </a:r>
                <a:r>
                  <a:rPr lang="en-US" sz="2800" i="1" dirty="0">
                    <a:solidFill>
                      <a:schemeClr val="tx2"/>
                    </a:solidFill>
                  </a:rPr>
                  <a:t>x</a:t>
                </a:r>
                <a:r>
                  <a:rPr lang="en-US" sz="2800" dirty="0">
                    <a:solidFill>
                      <a:schemeClr val="tx2"/>
                    </a:solidFill>
                  </a:rPr>
                  <a:t> = 180</a:t>
                </a:r>
              </a:p>
              <a:p>
                <a:pPr marL="536575" indent="-536575">
                  <a:spcBef>
                    <a:spcPts val="1200"/>
                  </a:spcBef>
                </a:pPr>
                <a:r>
                  <a:rPr lang="en-US" sz="2800" b="1" dirty="0">
                    <a:latin typeface="Proxima Nova" panose="02000506030000020004" pitchFamily="50" charset="0"/>
                  </a:rPr>
                  <a:t>4.</a:t>
                </a:r>
                <a:r>
                  <a:rPr lang="en-US" sz="2800" b="1" dirty="0"/>
                  <a:t> </a:t>
                </a:r>
                <a14:m>
                  <m:oMath xmlns:m="http://schemas.openxmlformats.org/officeDocument/2006/math">
                    <m:r>
                      <a:rPr lang="en-US" sz="2800" b="1" i="0" smtClean="0">
                        <a:solidFill>
                          <a:schemeClr val="tx2"/>
                        </a:solidFill>
                        <a:latin typeface="Cambria Math" panose="02040503050406030204" pitchFamily="18" charset="0"/>
                      </a:rPr>
                      <m:t> </m:t>
                    </m:r>
                    <m:r>
                      <a:rPr lang="en-US"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num>
                      <m:den>
                        <m:r>
                          <a:rPr lang="en-US" sz="2800" b="0" i="1" smtClean="0">
                            <a:solidFill>
                              <a:schemeClr val="tx2"/>
                            </a:solidFill>
                            <a:latin typeface="Cambria Math" panose="02040503050406030204" pitchFamily="18" charset="0"/>
                          </a:rPr>
                          <m:t>3</m:t>
                        </m:r>
                      </m:den>
                    </m:f>
                    <m:r>
                      <a:rPr lang="en-US" sz="2800" b="0" i="1" smtClean="0">
                        <a:solidFill>
                          <a:schemeClr val="tx2"/>
                        </a:solidFill>
                        <a:latin typeface="Cambria Math" panose="02040503050406030204" pitchFamily="18" charset="0"/>
                      </a:rPr>
                      <m:t>=17</m:t>
                    </m:r>
                  </m:oMath>
                </a14:m>
                <a:endParaRPr lang="en-US" sz="2800" dirty="0"/>
              </a:p>
            </p:txBody>
          </p:sp>
        </mc:Choice>
        <mc:Fallback xmlns="">
          <p:sp>
            <p:nvSpPr>
              <p:cNvPr id="2" name="TextBox 1">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41234" y="556154"/>
                <a:ext cx="11526618" cy="3007811"/>
              </a:xfrm>
              <a:prstGeom prst="rect">
                <a:avLst/>
              </a:prstGeom>
              <a:blipFill>
                <a:blip r:embed="rId3"/>
                <a:stretch>
                  <a:fillRect l="-1058" t="-2024" b="-1012"/>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352F29A1-B892-2443-9FA6-5499F03892A5}"/>
              </a:ext>
            </a:extLst>
          </p:cNvPr>
          <p:cNvSpPr txBox="1">
            <a:spLocks/>
          </p:cNvSpPr>
          <p:nvPr/>
        </p:nvSpPr>
        <p:spPr>
          <a:xfrm>
            <a:off x="441234" y="142093"/>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3" name="Rectangle 2"/>
          <p:cNvSpPr/>
          <p:nvPr/>
        </p:nvSpPr>
        <p:spPr>
          <a:xfrm>
            <a:off x="3714461" y="1131513"/>
            <a:ext cx="738554" cy="523220"/>
          </a:xfrm>
          <a:prstGeom prst="rect">
            <a:avLst/>
          </a:prstGeom>
        </p:spPr>
        <p:txBody>
          <a:bodyPr wrap="square">
            <a:spAutoFit/>
          </a:bodyPr>
          <a:lstStyle/>
          <a:p>
            <a:r>
              <a:rPr lang="en-IN" sz="2800" b="1" dirty="0">
                <a:solidFill>
                  <a:srgbClr val="FF0000"/>
                </a:solidFill>
                <a:latin typeface="Proxima Nova" panose="02000506030000020004"/>
              </a:rPr>
              <a:t>55 </a:t>
            </a:r>
          </a:p>
        </p:txBody>
      </p:sp>
      <p:sp>
        <p:nvSpPr>
          <p:cNvPr id="6" name="Rectangle 5"/>
          <p:cNvSpPr/>
          <p:nvPr/>
        </p:nvSpPr>
        <p:spPr>
          <a:xfrm>
            <a:off x="3521031" y="1700770"/>
            <a:ext cx="931984" cy="523220"/>
          </a:xfrm>
          <a:prstGeom prst="rect">
            <a:avLst/>
          </a:prstGeom>
        </p:spPr>
        <p:txBody>
          <a:bodyPr wrap="square">
            <a:spAutoFit/>
          </a:bodyPr>
          <a:lstStyle/>
          <a:p>
            <a:r>
              <a:rPr lang="en-IN" sz="2800" b="1">
                <a:solidFill>
                  <a:srgbClr val="FF0000"/>
                </a:solidFill>
                <a:latin typeface="Proxima Nova" panose="02000506030000020004"/>
              </a:rPr>
              <a:t>180 </a:t>
            </a:r>
          </a:p>
        </p:txBody>
      </p:sp>
      <p:sp>
        <p:nvSpPr>
          <p:cNvPr id="7" name="Rectangle 6"/>
          <p:cNvSpPr/>
          <p:nvPr/>
        </p:nvSpPr>
        <p:spPr>
          <a:xfrm>
            <a:off x="3714461" y="2223990"/>
            <a:ext cx="931984" cy="523220"/>
          </a:xfrm>
          <a:prstGeom prst="rect">
            <a:avLst/>
          </a:prstGeom>
        </p:spPr>
        <p:txBody>
          <a:bodyPr wrap="square">
            <a:spAutoFit/>
          </a:bodyPr>
          <a:lstStyle/>
          <a:p>
            <a:r>
              <a:rPr lang="en-IN" sz="2800" b="1">
                <a:solidFill>
                  <a:srgbClr val="FF0000"/>
                </a:solidFill>
                <a:latin typeface="Proxima Nova" panose="02000506030000020004"/>
              </a:rPr>
              <a:t>60 </a:t>
            </a:r>
          </a:p>
        </p:txBody>
      </p:sp>
      <p:sp>
        <p:nvSpPr>
          <p:cNvPr id="8" name="Rectangle 7"/>
          <p:cNvSpPr/>
          <p:nvPr/>
        </p:nvSpPr>
        <p:spPr>
          <a:xfrm>
            <a:off x="3521031" y="2873929"/>
            <a:ext cx="931984" cy="523220"/>
          </a:xfrm>
          <a:prstGeom prst="rect">
            <a:avLst/>
          </a:prstGeom>
        </p:spPr>
        <p:txBody>
          <a:bodyPr wrap="square">
            <a:spAutoFit/>
          </a:bodyPr>
          <a:lstStyle/>
          <a:p>
            <a:r>
              <a:rPr lang="en-US" sz="2800" b="1">
                <a:solidFill>
                  <a:srgbClr val="FF0000"/>
                </a:solidFill>
                <a:latin typeface="Proxima Nova" panose="02000506030000020004"/>
                <a:cs typeface="Arial" panose="020B0604020202020204" pitchFamily="34" charset="0"/>
              </a:rPr>
              <a:t>−</a:t>
            </a:r>
            <a:r>
              <a:rPr lang="en-IN" sz="2800" b="1">
                <a:solidFill>
                  <a:srgbClr val="FF0000"/>
                </a:solidFill>
                <a:latin typeface="Proxima Nova" panose="02000506030000020004"/>
              </a:rPr>
              <a:t>51</a:t>
            </a:r>
          </a:p>
        </p:txBody>
      </p:sp>
      <p:sp>
        <p:nvSpPr>
          <p:cNvPr id="4" name="TextBox 3">
            <a:extLst>
              <a:ext uri="{FF2B5EF4-FFF2-40B4-BE49-F238E27FC236}">
                <a16:creationId xmlns:a16="http://schemas.microsoft.com/office/drawing/2014/main" id="{90C80DE6-62F4-884F-1C37-A0BA45125CEC}"/>
              </a:ext>
            </a:extLst>
          </p:cNvPr>
          <p:cNvSpPr txBox="1"/>
          <p:nvPr/>
        </p:nvSpPr>
        <p:spPr>
          <a:xfrm>
            <a:off x="441234" y="3563965"/>
            <a:ext cx="8794797" cy="2246769"/>
          </a:xfrm>
          <a:prstGeom prst="rect">
            <a:avLst/>
          </a:prstGeom>
          <a:noFill/>
        </p:spPr>
        <p:txBody>
          <a:bodyPr wrap="square" rtlCol="0">
            <a:spAutoFit/>
          </a:bodyPr>
          <a:lstStyle/>
          <a:p>
            <a:pPr marL="439738" indent="-439738">
              <a:spcBef>
                <a:spcPts val="1200"/>
              </a:spcBef>
            </a:pPr>
            <a:r>
              <a:rPr lang="en-US" sz="2800" b="1" dirty="0">
                <a:latin typeface="Proxima Nova" panose="02000506030000020004" pitchFamily="50" charset="0"/>
              </a:rPr>
              <a:t>5.</a:t>
            </a:r>
            <a:r>
              <a:rPr lang="en-US" sz="2800" b="1" dirty="0"/>
              <a:t> GEOGRAPHY</a:t>
            </a:r>
            <a:r>
              <a:rPr lang="en-US" sz="2800" dirty="0">
                <a:solidFill>
                  <a:schemeClr val="tx2"/>
                </a:solidFill>
              </a:rPr>
              <a:t> Russia, the largest country in the world in terms of area, occupies 6,592,800 square miles. The difference in area between Russia and Canada is 2,740,991 square miles. Write and solve an equation to find the area of Canada.</a:t>
            </a:r>
          </a:p>
        </p:txBody>
      </p:sp>
      <p:sp>
        <p:nvSpPr>
          <p:cNvPr id="5" name="Rectangle 4">
            <a:extLst>
              <a:ext uri="{FF2B5EF4-FFF2-40B4-BE49-F238E27FC236}">
                <a16:creationId xmlns:a16="http://schemas.microsoft.com/office/drawing/2014/main" id="{FF23F3BD-4879-1FF9-9824-7297B1C4312E}"/>
              </a:ext>
            </a:extLst>
          </p:cNvPr>
          <p:cNvSpPr/>
          <p:nvPr/>
        </p:nvSpPr>
        <p:spPr>
          <a:xfrm>
            <a:off x="935125" y="5842814"/>
            <a:ext cx="7035779" cy="523220"/>
          </a:xfrm>
          <a:prstGeom prst="rect">
            <a:avLst/>
          </a:prstGeom>
        </p:spPr>
        <p:txBody>
          <a:bodyPr wrap="square">
            <a:spAutoFit/>
          </a:bodyPr>
          <a:lstStyle/>
          <a:p>
            <a:r>
              <a:rPr lang="en-IN" sz="2800" i="1" dirty="0">
                <a:solidFill>
                  <a:srgbClr val="FF0000"/>
                </a:solidFill>
                <a:latin typeface="+mj-lt"/>
              </a:rPr>
              <a:t>c </a:t>
            </a:r>
            <a:r>
              <a:rPr lang="en-IN" sz="2800" dirty="0">
                <a:solidFill>
                  <a:srgbClr val="FF0000"/>
                </a:solidFill>
                <a:latin typeface="+mj-lt"/>
              </a:rPr>
              <a:t>+ 2,740,991 = 6,592,800; 3,851,809 mi</a:t>
            </a:r>
            <a:r>
              <a:rPr lang="en-IN" sz="2800" baseline="30000" dirty="0">
                <a:solidFill>
                  <a:srgbClr val="FF0000"/>
                </a:solidFill>
                <a:latin typeface="+mj-lt"/>
              </a:rPr>
              <a:t>2 </a:t>
            </a:r>
            <a:endParaRPr lang="en-IN" sz="2800" dirty="0">
              <a:solidFill>
                <a:srgbClr val="FF0000"/>
              </a:solidFill>
              <a:latin typeface="+mj-lt"/>
            </a:endParaRPr>
          </a:p>
        </p:txBody>
      </p:sp>
    </p:spTree>
    <p:extLst>
      <p:ext uri="{BB962C8B-B14F-4D97-AF65-F5344CB8AC3E}">
        <p14:creationId xmlns:p14="http://schemas.microsoft.com/office/powerpoint/2010/main" val="44465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954107"/>
          </a:xfrm>
          <a:prstGeom prst="rect">
            <a:avLst/>
          </a:prstGeom>
          <a:noFill/>
        </p:spPr>
        <p:txBody>
          <a:bodyPr wrap="square" rtlCol="0">
            <a:spAutoFit/>
          </a:bodyPr>
          <a:lstStyle/>
          <a:p>
            <a:r>
              <a:rPr lang="en-IN" sz="2800" b="1"/>
              <a:t>MA.912.GR.5.1</a:t>
            </a:r>
          </a:p>
          <a:p>
            <a:r>
              <a:rPr lang="en-US" sz="2800">
                <a:solidFill>
                  <a:schemeClr val="tx2"/>
                </a:solidFill>
              </a:rPr>
              <a:t>Construct a copy of a segment or an angle.</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sz="280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970318"/>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a:p>
            <a:pPr fontAlgn="t"/>
            <a:endParaRPr lang="en-US" sz="2800" dirty="0">
              <a:solidFill>
                <a:schemeClr val="tx2"/>
              </a:solidFill>
            </a:endParaRPr>
          </a:p>
          <a:p>
            <a:pPr fontAlgn="t"/>
            <a:r>
              <a:rPr lang="en-US" sz="2800" b="1" dirty="0"/>
              <a:t>MA.K12.MTR.6.1</a:t>
            </a:r>
          </a:p>
          <a:p>
            <a:pPr fontAlgn="t"/>
            <a:r>
              <a:rPr lang="en-US" sz="2800" dirty="0">
                <a:solidFill>
                  <a:schemeClr val="tx2"/>
                </a:solidFill>
              </a:rPr>
              <a:t>Assess the reasonableness of solutions.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23054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Content Objective</a:t>
            </a:r>
          </a:p>
          <a:p>
            <a:r>
              <a:rPr lang="en-US" sz="2800"/>
              <a:t>Students will calculate measures of line segments.</a:t>
            </a:r>
            <a:endParaRPr lang="en-US" sz="2800" b="0" i="0" u="none" strike="noStrike" baseline="0"/>
          </a:p>
          <a:p>
            <a:pPr>
              <a:spcBef>
                <a:spcPts val="2000"/>
              </a:spcBef>
            </a:pPr>
            <a:r>
              <a:rPr lang="en-US" sz="2800" b="1">
                <a:solidFill>
                  <a:srgbClr val="221E1F"/>
                </a:solidFill>
              </a:rPr>
              <a:t>Language Objectives</a:t>
            </a:r>
            <a:endParaRPr lang="en-US" sz="2800" b="0" i="0" u="none" strike="noStrike" baseline="0">
              <a:solidFill>
                <a:srgbClr val="221E1F"/>
              </a:solidFill>
            </a:endParaRPr>
          </a:p>
          <a:p>
            <a:pPr marL="291600" indent="-291600">
              <a:buClr>
                <a:schemeClr val="tx1"/>
              </a:buClr>
              <a:buFont typeface="Arial" panose="020B0604020202020204" pitchFamily="34" charset="0"/>
              <a:buChar char="•"/>
            </a:pPr>
            <a:r>
              <a:rPr lang="en-US" sz="2800"/>
              <a:t>Students use </a:t>
            </a:r>
            <a:r>
              <a:rPr lang="en-US" sz="2800" i="1"/>
              <a:t>negative</a:t>
            </a:r>
            <a:r>
              <a:rPr lang="en-US" sz="2800"/>
              <a:t> and </a:t>
            </a:r>
            <a:r>
              <a:rPr lang="en-US" sz="2800" i="1"/>
              <a:t>positive</a:t>
            </a:r>
            <a:r>
              <a:rPr lang="en-US" sz="2800"/>
              <a:t> to talk about calculating measures of line segments.</a:t>
            </a:r>
          </a:p>
          <a:p>
            <a:pPr marL="291600" indent="-291600">
              <a:buClr>
                <a:schemeClr val="tx1"/>
              </a:buClr>
              <a:buFont typeface="Arial" panose="020B0604020202020204" pitchFamily="34" charset="0"/>
              <a:buChar char="•"/>
            </a:pPr>
            <a:r>
              <a:rPr lang="en-US" sz="2800"/>
              <a:t>To optimize output, students participate in MLR1: Stronger and Clearer Each Time.</a:t>
            </a:r>
            <a:endParaRPr lang="en-US" sz="2800" b="0" i="0" u="none" strike="noStrike" baseline="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C026FAA-5C03-D3C0-6386-41A89635E973}"/>
              </a:ext>
            </a:extLst>
          </p:cNvPr>
          <p:cNvPicPr>
            <a:picLocks noChangeAspect="1"/>
          </p:cNvPicPr>
          <p:nvPr/>
        </p:nvPicPr>
        <p:blipFill>
          <a:blip r:embed="rId2"/>
          <a:stretch>
            <a:fillRect/>
          </a:stretch>
        </p:blipFill>
        <p:spPr>
          <a:xfrm>
            <a:off x="762712" y="114630"/>
            <a:ext cx="7664115" cy="674337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57A21EF4-96CD-B49B-7670-BB294D4F7EEB}"/>
                  </a:ext>
                </a:extLst>
              </p14:cNvPr>
              <p14:cNvContentPartPr/>
              <p14:nvPr/>
            </p14:nvContentPartPr>
            <p14:xfrm>
              <a:off x="1030065" y="994798"/>
              <a:ext cx="866880" cy="106560"/>
            </p14:xfrm>
          </p:contentPart>
        </mc:Choice>
        <mc:Fallback>
          <p:pic>
            <p:nvPicPr>
              <p:cNvPr id="3" name="Ink 2">
                <a:extLst>
                  <a:ext uri="{FF2B5EF4-FFF2-40B4-BE49-F238E27FC236}">
                    <a16:creationId xmlns:a16="http://schemas.microsoft.com/office/drawing/2014/main" id="{57A21EF4-96CD-B49B-7670-BB294D4F7EEB}"/>
                  </a:ext>
                </a:extLst>
              </p:cNvPr>
              <p:cNvPicPr/>
              <p:nvPr/>
            </p:nvPicPr>
            <p:blipFill>
              <a:blip r:embed="rId4"/>
              <a:stretch>
                <a:fillRect/>
              </a:stretch>
            </p:blipFill>
            <p:spPr>
              <a:xfrm>
                <a:off x="940425" y="814798"/>
                <a:ext cx="10465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C956C78-6DF9-40A6-892E-0DA725153272}"/>
                  </a:ext>
                </a:extLst>
              </p14:cNvPr>
              <p14:cNvContentPartPr/>
              <p14:nvPr/>
            </p14:nvContentPartPr>
            <p14:xfrm>
              <a:off x="1110705" y="2349478"/>
              <a:ext cx="994320" cy="12240"/>
            </p14:xfrm>
          </p:contentPart>
        </mc:Choice>
        <mc:Fallback>
          <p:pic>
            <p:nvPicPr>
              <p:cNvPr id="4" name="Ink 3">
                <a:extLst>
                  <a:ext uri="{FF2B5EF4-FFF2-40B4-BE49-F238E27FC236}">
                    <a16:creationId xmlns:a16="http://schemas.microsoft.com/office/drawing/2014/main" id="{AC956C78-6DF9-40A6-892E-0DA725153272}"/>
                  </a:ext>
                </a:extLst>
              </p:cNvPr>
              <p:cNvPicPr/>
              <p:nvPr/>
            </p:nvPicPr>
            <p:blipFill>
              <a:blip r:embed="rId6"/>
              <a:stretch>
                <a:fillRect/>
              </a:stretch>
            </p:blipFill>
            <p:spPr>
              <a:xfrm>
                <a:off x="1021065" y="2169478"/>
                <a:ext cx="11739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2DDA3C18-DD87-8DBD-AC81-39DC2B786D5D}"/>
                  </a:ext>
                </a:extLst>
              </p14:cNvPr>
              <p14:cNvContentPartPr/>
              <p14:nvPr/>
            </p14:nvContentPartPr>
            <p14:xfrm>
              <a:off x="1064985" y="4223638"/>
              <a:ext cx="2067840" cy="39240"/>
            </p14:xfrm>
          </p:contentPart>
        </mc:Choice>
        <mc:Fallback>
          <p:pic>
            <p:nvPicPr>
              <p:cNvPr id="5" name="Ink 4">
                <a:extLst>
                  <a:ext uri="{FF2B5EF4-FFF2-40B4-BE49-F238E27FC236}">
                    <a16:creationId xmlns:a16="http://schemas.microsoft.com/office/drawing/2014/main" id="{2DDA3C18-DD87-8DBD-AC81-39DC2B786D5D}"/>
                  </a:ext>
                </a:extLst>
              </p:cNvPr>
              <p:cNvPicPr/>
              <p:nvPr/>
            </p:nvPicPr>
            <p:blipFill>
              <a:blip r:embed="rId8"/>
              <a:stretch>
                <a:fillRect/>
              </a:stretch>
            </p:blipFill>
            <p:spPr>
              <a:xfrm>
                <a:off x="974985" y="4043998"/>
                <a:ext cx="224748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98DAC3B1-69A8-5783-AB26-0C9B527E50AF}"/>
                  </a:ext>
                </a:extLst>
              </p14:cNvPr>
              <p14:cNvContentPartPr/>
              <p14:nvPr/>
            </p14:nvContentPartPr>
            <p14:xfrm>
              <a:off x="1076145" y="4641238"/>
              <a:ext cx="971640" cy="360"/>
            </p14:xfrm>
          </p:contentPart>
        </mc:Choice>
        <mc:Fallback>
          <p:pic>
            <p:nvPicPr>
              <p:cNvPr id="6" name="Ink 5">
                <a:extLst>
                  <a:ext uri="{FF2B5EF4-FFF2-40B4-BE49-F238E27FC236}">
                    <a16:creationId xmlns:a16="http://schemas.microsoft.com/office/drawing/2014/main" id="{98DAC3B1-69A8-5783-AB26-0C9B527E50AF}"/>
                  </a:ext>
                </a:extLst>
              </p:cNvPr>
              <p:cNvPicPr/>
              <p:nvPr/>
            </p:nvPicPr>
            <p:blipFill>
              <a:blip r:embed="rId10"/>
              <a:stretch>
                <a:fillRect/>
              </a:stretch>
            </p:blipFill>
            <p:spPr>
              <a:xfrm>
                <a:off x="986145" y="4461238"/>
                <a:ext cx="11512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8A0422CE-956C-8014-9B6B-80D8F25DEBE9}"/>
                  </a:ext>
                </a:extLst>
              </p14:cNvPr>
              <p14:cNvContentPartPr/>
              <p14:nvPr/>
            </p14:nvContentPartPr>
            <p14:xfrm>
              <a:off x="1088025" y="5127598"/>
              <a:ext cx="1293480" cy="360"/>
            </p14:xfrm>
          </p:contentPart>
        </mc:Choice>
        <mc:Fallback>
          <p:pic>
            <p:nvPicPr>
              <p:cNvPr id="7" name="Ink 6">
                <a:extLst>
                  <a:ext uri="{FF2B5EF4-FFF2-40B4-BE49-F238E27FC236}">
                    <a16:creationId xmlns:a16="http://schemas.microsoft.com/office/drawing/2014/main" id="{8A0422CE-956C-8014-9B6B-80D8F25DEBE9}"/>
                  </a:ext>
                </a:extLst>
              </p:cNvPr>
              <p:cNvPicPr/>
              <p:nvPr/>
            </p:nvPicPr>
            <p:blipFill>
              <a:blip r:embed="rId12"/>
              <a:stretch>
                <a:fillRect/>
              </a:stretch>
            </p:blipFill>
            <p:spPr>
              <a:xfrm>
                <a:off x="998025" y="4947598"/>
                <a:ext cx="14731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06D178CB-8035-3AAF-236D-46A9E27ED381}"/>
                  </a:ext>
                </a:extLst>
              </p14:cNvPr>
              <p14:cNvContentPartPr/>
              <p14:nvPr/>
            </p14:nvContentPartPr>
            <p14:xfrm>
              <a:off x="1088025" y="5555998"/>
              <a:ext cx="1024560" cy="11880"/>
            </p14:xfrm>
          </p:contentPart>
        </mc:Choice>
        <mc:Fallback>
          <p:pic>
            <p:nvPicPr>
              <p:cNvPr id="9" name="Ink 8">
                <a:extLst>
                  <a:ext uri="{FF2B5EF4-FFF2-40B4-BE49-F238E27FC236}">
                    <a16:creationId xmlns:a16="http://schemas.microsoft.com/office/drawing/2014/main" id="{06D178CB-8035-3AAF-236D-46A9E27ED381}"/>
                  </a:ext>
                </a:extLst>
              </p:cNvPr>
              <p:cNvPicPr/>
              <p:nvPr/>
            </p:nvPicPr>
            <p:blipFill>
              <a:blip r:embed="rId14"/>
              <a:stretch>
                <a:fillRect/>
              </a:stretch>
            </p:blipFill>
            <p:spPr>
              <a:xfrm>
                <a:off x="998025" y="5375998"/>
                <a:ext cx="12042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B2FD877B-0B9B-3443-15E5-B2595649F955}"/>
                  </a:ext>
                </a:extLst>
              </p14:cNvPr>
              <p14:cNvContentPartPr/>
              <p14:nvPr/>
            </p14:nvContentPartPr>
            <p14:xfrm>
              <a:off x="1099545" y="6457798"/>
              <a:ext cx="1827360" cy="12600"/>
            </p14:xfrm>
          </p:contentPart>
        </mc:Choice>
        <mc:Fallback>
          <p:pic>
            <p:nvPicPr>
              <p:cNvPr id="10" name="Ink 9">
                <a:extLst>
                  <a:ext uri="{FF2B5EF4-FFF2-40B4-BE49-F238E27FC236}">
                    <a16:creationId xmlns:a16="http://schemas.microsoft.com/office/drawing/2014/main" id="{B2FD877B-0B9B-3443-15E5-B2595649F955}"/>
                  </a:ext>
                </a:extLst>
              </p:cNvPr>
              <p:cNvPicPr/>
              <p:nvPr/>
            </p:nvPicPr>
            <p:blipFill>
              <a:blip r:embed="rId16"/>
              <a:stretch>
                <a:fillRect/>
              </a:stretch>
            </p:blipFill>
            <p:spPr>
              <a:xfrm>
                <a:off x="1009905" y="6278158"/>
                <a:ext cx="20070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3D2C6522-7C3E-BF9E-893C-E4BDFA8495BD}"/>
                  </a:ext>
                </a:extLst>
              </p14:cNvPr>
              <p14:cNvContentPartPr/>
              <p14:nvPr/>
            </p14:nvContentPartPr>
            <p14:xfrm>
              <a:off x="4329105" y="983278"/>
              <a:ext cx="1275120" cy="125640"/>
            </p14:xfrm>
          </p:contentPart>
        </mc:Choice>
        <mc:Fallback>
          <p:pic>
            <p:nvPicPr>
              <p:cNvPr id="11" name="Ink 10">
                <a:extLst>
                  <a:ext uri="{FF2B5EF4-FFF2-40B4-BE49-F238E27FC236}">
                    <a16:creationId xmlns:a16="http://schemas.microsoft.com/office/drawing/2014/main" id="{3D2C6522-7C3E-BF9E-893C-E4BDFA8495BD}"/>
                  </a:ext>
                </a:extLst>
              </p:cNvPr>
              <p:cNvPicPr/>
              <p:nvPr/>
            </p:nvPicPr>
            <p:blipFill>
              <a:blip r:embed="rId18"/>
              <a:stretch>
                <a:fillRect/>
              </a:stretch>
            </p:blipFill>
            <p:spPr>
              <a:xfrm>
                <a:off x="4239105" y="803278"/>
                <a:ext cx="145476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C4518E41-E666-A6DC-9A4E-3AB8F0A9E9CE}"/>
                  </a:ext>
                </a:extLst>
              </p14:cNvPr>
              <p14:cNvContentPartPr/>
              <p14:nvPr/>
            </p14:nvContentPartPr>
            <p14:xfrm>
              <a:off x="4351785" y="1469278"/>
              <a:ext cx="677880" cy="12600"/>
            </p14:xfrm>
          </p:contentPart>
        </mc:Choice>
        <mc:Fallback>
          <p:pic>
            <p:nvPicPr>
              <p:cNvPr id="13" name="Ink 12">
                <a:extLst>
                  <a:ext uri="{FF2B5EF4-FFF2-40B4-BE49-F238E27FC236}">
                    <a16:creationId xmlns:a16="http://schemas.microsoft.com/office/drawing/2014/main" id="{C4518E41-E666-A6DC-9A4E-3AB8F0A9E9CE}"/>
                  </a:ext>
                </a:extLst>
              </p:cNvPr>
              <p:cNvPicPr/>
              <p:nvPr/>
            </p:nvPicPr>
            <p:blipFill>
              <a:blip r:embed="rId20"/>
              <a:stretch>
                <a:fillRect/>
              </a:stretch>
            </p:blipFill>
            <p:spPr>
              <a:xfrm>
                <a:off x="4262145" y="1289638"/>
                <a:ext cx="85752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170383B6-9447-B4DF-4F65-FA9F2C482B2C}"/>
                  </a:ext>
                </a:extLst>
              </p14:cNvPr>
              <p14:cNvContentPartPr/>
              <p14:nvPr/>
            </p14:nvContentPartPr>
            <p14:xfrm>
              <a:off x="4317225" y="2824318"/>
              <a:ext cx="739800" cy="36360"/>
            </p14:xfrm>
          </p:contentPart>
        </mc:Choice>
        <mc:Fallback>
          <p:pic>
            <p:nvPicPr>
              <p:cNvPr id="17" name="Ink 16">
                <a:extLst>
                  <a:ext uri="{FF2B5EF4-FFF2-40B4-BE49-F238E27FC236}">
                    <a16:creationId xmlns:a16="http://schemas.microsoft.com/office/drawing/2014/main" id="{170383B6-9447-B4DF-4F65-FA9F2C482B2C}"/>
                  </a:ext>
                </a:extLst>
              </p:cNvPr>
              <p:cNvPicPr/>
              <p:nvPr/>
            </p:nvPicPr>
            <p:blipFill>
              <a:blip r:embed="rId22"/>
              <a:stretch>
                <a:fillRect/>
              </a:stretch>
            </p:blipFill>
            <p:spPr>
              <a:xfrm>
                <a:off x="4227225" y="2644318"/>
                <a:ext cx="91944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B5447369-0652-4CB7-90F0-A9D1B6D18AC6}"/>
                  </a:ext>
                </a:extLst>
              </p14:cNvPr>
              <p14:cNvContentPartPr/>
              <p14:nvPr/>
            </p14:nvContentPartPr>
            <p14:xfrm>
              <a:off x="4305345" y="3574918"/>
              <a:ext cx="1110600" cy="82800"/>
            </p14:xfrm>
          </p:contentPart>
        </mc:Choice>
        <mc:Fallback>
          <p:pic>
            <p:nvPicPr>
              <p:cNvPr id="18" name="Ink 17">
                <a:extLst>
                  <a:ext uri="{FF2B5EF4-FFF2-40B4-BE49-F238E27FC236}">
                    <a16:creationId xmlns:a16="http://schemas.microsoft.com/office/drawing/2014/main" id="{B5447369-0652-4CB7-90F0-A9D1B6D18AC6}"/>
                  </a:ext>
                </a:extLst>
              </p:cNvPr>
              <p:cNvPicPr/>
              <p:nvPr/>
            </p:nvPicPr>
            <p:blipFill>
              <a:blip r:embed="rId24"/>
              <a:stretch>
                <a:fillRect/>
              </a:stretch>
            </p:blipFill>
            <p:spPr>
              <a:xfrm>
                <a:off x="4215345" y="3395278"/>
                <a:ext cx="129024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C9B91FF2-664D-36DA-436F-A3E5404D0417}"/>
                  </a:ext>
                </a:extLst>
              </p14:cNvPr>
              <p14:cNvContentPartPr/>
              <p14:nvPr/>
            </p14:nvContentPartPr>
            <p14:xfrm>
              <a:off x="4329105" y="4629358"/>
              <a:ext cx="902520" cy="360"/>
            </p14:xfrm>
          </p:contentPart>
        </mc:Choice>
        <mc:Fallback>
          <p:pic>
            <p:nvPicPr>
              <p:cNvPr id="19" name="Ink 18">
                <a:extLst>
                  <a:ext uri="{FF2B5EF4-FFF2-40B4-BE49-F238E27FC236}">
                    <a16:creationId xmlns:a16="http://schemas.microsoft.com/office/drawing/2014/main" id="{C9B91FF2-664D-36DA-436F-A3E5404D0417}"/>
                  </a:ext>
                </a:extLst>
              </p:cNvPr>
              <p:cNvPicPr/>
              <p:nvPr/>
            </p:nvPicPr>
            <p:blipFill>
              <a:blip r:embed="rId26"/>
              <a:stretch>
                <a:fillRect/>
              </a:stretch>
            </p:blipFill>
            <p:spPr>
              <a:xfrm>
                <a:off x="4239105" y="4449718"/>
                <a:ext cx="10821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5CF381B1-1AE4-5CCC-FE4E-D0353986F62F}"/>
                  </a:ext>
                </a:extLst>
              </p14:cNvPr>
              <p14:cNvContentPartPr/>
              <p14:nvPr/>
            </p14:nvContentPartPr>
            <p14:xfrm>
              <a:off x="4340265" y="5127598"/>
              <a:ext cx="1017720" cy="24120"/>
            </p14:xfrm>
          </p:contentPart>
        </mc:Choice>
        <mc:Fallback>
          <p:pic>
            <p:nvPicPr>
              <p:cNvPr id="20" name="Ink 19">
                <a:extLst>
                  <a:ext uri="{FF2B5EF4-FFF2-40B4-BE49-F238E27FC236}">
                    <a16:creationId xmlns:a16="http://schemas.microsoft.com/office/drawing/2014/main" id="{5CF381B1-1AE4-5CCC-FE4E-D0353986F62F}"/>
                  </a:ext>
                </a:extLst>
              </p:cNvPr>
              <p:cNvPicPr/>
              <p:nvPr/>
            </p:nvPicPr>
            <p:blipFill>
              <a:blip r:embed="rId28"/>
              <a:stretch>
                <a:fillRect/>
              </a:stretch>
            </p:blipFill>
            <p:spPr>
              <a:xfrm>
                <a:off x="4250265" y="4947598"/>
                <a:ext cx="119736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B6516D0A-150F-90D3-1869-45DDB801600B}"/>
                  </a:ext>
                </a:extLst>
              </p14:cNvPr>
              <p14:cNvContentPartPr/>
              <p14:nvPr/>
            </p14:nvContentPartPr>
            <p14:xfrm>
              <a:off x="4317225" y="5555998"/>
              <a:ext cx="1642680" cy="92880"/>
            </p14:xfrm>
          </p:contentPart>
        </mc:Choice>
        <mc:Fallback>
          <p:pic>
            <p:nvPicPr>
              <p:cNvPr id="21" name="Ink 20">
                <a:extLst>
                  <a:ext uri="{FF2B5EF4-FFF2-40B4-BE49-F238E27FC236}">
                    <a16:creationId xmlns:a16="http://schemas.microsoft.com/office/drawing/2014/main" id="{B6516D0A-150F-90D3-1869-45DDB801600B}"/>
                  </a:ext>
                </a:extLst>
              </p:cNvPr>
              <p:cNvPicPr/>
              <p:nvPr/>
            </p:nvPicPr>
            <p:blipFill>
              <a:blip r:embed="rId30"/>
              <a:stretch>
                <a:fillRect/>
              </a:stretch>
            </p:blipFill>
            <p:spPr>
              <a:xfrm>
                <a:off x="4227225" y="5375998"/>
                <a:ext cx="182232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A9F7EA37-778F-F57D-079F-A0FBBCAE4CAF}"/>
                  </a:ext>
                </a:extLst>
              </p14:cNvPr>
              <p14:cNvContentPartPr/>
              <p14:nvPr/>
            </p14:nvContentPartPr>
            <p14:xfrm>
              <a:off x="7847745" y="2846998"/>
              <a:ext cx="16560" cy="360"/>
            </p14:xfrm>
          </p:contentPart>
        </mc:Choice>
        <mc:Fallback>
          <p:pic>
            <p:nvPicPr>
              <p:cNvPr id="22" name="Ink 21">
                <a:extLst>
                  <a:ext uri="{FF2B5EF4-FFF2-40B4-BE49-F238E27FC236}">
                    <a16:creationId xmlns:a16="http://schemas.microsoft.com/office/drawing/2014/main" id="{A9F7EA37-778F-F57D-079F-A0FBBCAE4CAF}"/>
                  </a:ext>
                </a:extLst>
              </p:cNvPr>
              <p:cNvPicPr/>
              <p:nvPr/>
            </p:nvPicPr>
            <p:blipFill>
              <a:blip r:embed="rId32"/>
              <a:stretch>
                <a:fillRect/>
              </a:stretch>
            </p:blipFill>
            <p:spPr>
              <a:xfrm>
                <a:off x="7757745" y="2667358"/>
                <a:ext cx="1962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A3807828-F550-076B-4F2D-DE89A87603AF}"/>
                  </a:ext>
                </a:extLst>
              </p14:cNvPr>
              <p14:cNvContentPartPr/>
              <p14:nvPr/>
            </p14:nvContentPartPr>
            <p14:xfrm>
              <a:off x="7729665" y="3402838"/>
              <a:ext cx="14040" cy="62280"/>
            </p14:xfrm>
          </p:contentPart>
        </mc:Choice>
        <mc:Fallback>
          <p:pic>
            <p:nvPicPr>
              <p:cNvPr id="23" name="Ink 22">
                <a:extLst>
                  <a:ext uri="{FF2B5EF4-FFF2-40B4-BE49-F238E27FC236}">
                    <a16:creationId xmlns:a16="http://schemas.microsoft.com/office/drawing/2014/main" id="{A3807828-F550-076B-4F2D-DE89A87603AF}"/>
                  </a:ext>
                </a:extLst>
              </p:cNvPr>
              <p:cNvPicPr/>
              <p:nvPr/>
            </p:nvPicPr>
            <p:blipFill>
              <a:blip r:embed="rId34"/>
              <a:stretch>
                <a:fillRect/>
              </a:stretch>
            </p:blipFill>
            <p:spPr>
              <a:xfrm>
                <a:off x="7639665" y="3223198"/>
                <a:ext cx="19368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6B81BE7C-3D70-2A05-09C9-657DDF6EEA58}"/>
                  </a:ext>
                </a:extLst>
              </p14:cNvPr>
              <p14:cNvContentPartPr/>
              <p14:nvPr/>
            </p14:nvContentPartPr>
            <p14:xfrm>
              <a:off x="983625" y="1469638"/>
              <a:ext cx="2480400" cy="81360"/>
            </p14:xfrm>
          </p:contentPart>
        </mc:Choice>
        <mc:Fallback>
          <p:pic>
            <p:nvPicPr>
              <p:cNvPr id="24" name="Ink 23">
                <a:extLst>
                  <a:ext uri="{FF2B5EF4-FFF2-40B4-BE49-F238E27FC236}">
                    <a16:creationId xmlns:a16="http://schemas.microsoft.com/office/drawing/2014/main" id="{6B81BE7C-3D70-2A05-09C9-657DDF6EEA58}"/>
                  </a:ext>
                </a:extLst>
              </p:cNvPr>
              <p:cNvPicPr/>
              <p:nvPr/>
            </p:nvPicPr>
            <p:blipFill>
              <a:blip r:embed="rId36"/>
              <a:stretch>
                <a:fillRect/>
              </a:stretch>
            </p:blipFill>
            <p:spPr>
              <a:xfrm>
                <a:off x="893625" y="1289998"/>
                <a:ext cx="266004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241F23C6-18B5-D490-986E-1F2FF3C38189}"/>
                  </a:ext>
                </a:extLst>
              </p14:cNvPr>
              <p14:cNvContentPartPr/>
              <p14:nvPr/>
            </p14:nvContentPartPr>
            <p14:xfrm>
              <a:off x="1006665" y="2823958"/>
              <a:ext cx="1336680" cy="95040"/>
            </p14:xfrm>
          </p:contentPart>
        </mc:Choice>
        <mc:Fallback>
          <p:pic>
            <p:nvPicPr>
              <p:cNvPr id="25" name="Ink 24">
                <a:extLst>
                  <a:ext uri="{FF2B5EF4-FFF2-40B4-BE49-F238E27FC236}">
                    <a16:creationId xmlns:a16="http://schemas.microsoft.com/office/drawing/2014/main" id="{241F23C6-18B5-D490-986E-1F2FF3C38189}"/>
                  </a:ext>
                </a:extLst>
              </p:cNvPr>
              <p:cNvPicPr/>
              <p:nvPr/>
            </p:nvPicPr>
            <p:blipFill>
              <a:blip r:embed="rId38"/>
              <a:stretch>
                <a:fillRect/>
              </a:stretch>
            </p:blipFill>
            <p:spPr>
              <a:xfrm>
                <a:off x="916665" y="2644318"/>
                <a:ext cx="15163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36FF8365-8244-971B-F84D-48F3229DD118}"/>
                  </a:ext>
                </a:extLst>
              </p14:cNvPr>
              <p14:cNvContentPartPr/>
              <p14:nvPr/>
            </p14:nvContentPartPr>
            <p14:xfrm>
              <a:off x="1122585" y="3286918"/>
              <a:ext cx="2050560" cy="44640"/>
            </p14:xfrm>
          </p:contentPart>
        </mc:Choice>
        <mc:Fallback>
          <p:pic>
            <p:nvPicPr>
              <p:cNvPr id="26" name="Ink 25">
                <a:extLst>
                  <a:ext uri="{FF2B5EF4-FFF2-40B4-BE49-F238E27FC236}">
                    <a16:creationId xmlns:a16="http://schemas.microsoft.com/office/drawing/2014/main" id="{36FF8365-8244-971B-F84D-48F3229DD118}"/>
                  </a:ext>
                </a:extLst>
              </p:cNvPr>
              <p:cNvPicPr/>
              <p:nvPr/>
            </p:nvPicPr>
            <p:blipFill>
              <a:blip r:embed="rId40"/>
              <a:stretch>
                <a:fillRect/>
              </a:stretch>
            </p:blipFill>
            <p:spPr>
              <a:xfrm>
                <a:off x="1032945" y="3106918"/>
                <a:ext cx="223020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F618DD7D-C73B-1612-65C8-5D2BC98DEACF}"/>
                  </a:ext>
                </a:extLst>
              </p14:cNvPr>
              <p14:cNvContentPartPr/>
              <p14:nvPr/>
            </p14:nvContentPartPr>
            <p14:xfrm>
              <a:off x="1053105" y="3715318"/>
              <a:ext cx="1503000" cy="36360"/>
            </p14:xfrm>
          </p:contentPart>
        </mc:Choice>
        <mc:Fallback>
          <p:pic>
            <p:nvPicPr>
              <p:cNvPr id="27" name="Ink 26">
                <a:extLst>
                  <a:ext uri="{FF2B5EF4-FFF2-40B4-BE49-F238E27FC236}">
                    <a16:creationId xmlns:a16="http://schemas.microsoft.com/office/drawing/2014/main" id="{F618DD7D-C73B-1612-65C8-5D2BC98DEACF}"/>
                  </a:ext>
                </a:extLst>
              </p:cNvPr>
              <p:cNvPicPr/>
              <p:nvPr/>
            </p:nvPicPr>
            <p:blipFill>
              <a:blip r:embed="rId42"/>
              <a:stretch>
                <a:fillRect/>
              </a:stretch>
            </p:blipFill>
            <p:spPr>
              <a:xfrm>
                <a:off x="963465" y="3535678"/>
                <a:ext cx="1682640" cy="396000"/>
              </a:xfrm>
              <a:prstGeom prst="rect">
                <a:avLst/>
              </a:prstGeom>
            </p:spPr>
          </p:pic>
        </mc:Fallback>
      </mc:AlternateContent>
    </p:spTree>
    <p:extLst>
      <p:ext uri="{BB962C8B-B14F-4D97-AF65-F5344CB8AC3E}">
        <p14:creationId xmlns:p14="http://schemas.microsoft.com/office/powerpoint/2010/main" val="306274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FB5CF-F7DE-32DE-131A-8B38FEDC56DA}"/>
              </a:ext>
            </a:extLst>
          </p:cNvPr>
          <p:cNvPicPr>
            <a:picLocks noChangeAspect="1"/>
          </p:cNvPicPr>
          <p:nvPr/>
        </p:nvPicPr>
        <p:blipFill>
          <a:blip r:embed="rId2"/>
          <a:stretch>
            <a:fillRect/>
          </a:stretch>
        </p:blipFill>
        <p:spPr>
          <a:xfrm>
            <a:off x="577517" y="57315"/>
            <a:ext cx="7664115" cy="674337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6D38A1E-179C-BD5F-DBC2-5EAC91773F3E}"/>
                  </a:ext>
                </a:extLst>
              </p14:cNvPr>
              <p14:cNvContentPartPr/>
              <p14:nvPr/>
            </p14:nvContentPartPr>
            <p14:xfrm>
              <a:off x="11898465" y="4641238"/>
              <a:ext cx="360" cy="360"/>
            </p14:xfrm>
          </p:contentPart>
        </mc:Choice>
        <mc:Fallback xmlns="">
          <p:pic>
            <p:nvPicPr>
              <p:cNvPr id="3" name="Ink 2">
                <a:extLst>
                  <a:ext uri="{FF2B5EF4-FFF2-40B4-BE49-F238E27FC236}">
                    <a16:creationId xmlns:a16="http://schemas.microsoft.com/office/drawing/2014/main" id="{C6D38A1E-179C-BD5F-DBC2-5EAC91773F3E}"/>
                  </a:ext>
                </a:extLst>
              </p:cNvPr>
              <p:cNvPicPr/>
              <p:nvPr/>
            </p:nvPicPr>
            <p:blipFill>
              <a:blip r:embed="rId4"/>
              <a:stretch>
                <a:fillRect/>
              </a:stretch>
            </p:blipFill>
            <p:spPr>
              <a:xfrm>
                <a:off x="11808465" y="446123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DC87337-7821-353F-566F-967D2B21DA8B}"/>
                  </a:ext>
                </a:extLst>
              </p14:cNvPr>
              <p14:cNvContentPartPr/>
              <p14:nvPr/>
            </p14:nvContentPartPr>
            <p14:xfrm>
              <a:off x="868065" y="1376758"/>
              <a:ext cx="2209680" cy="59400"/>
            </p14:xfrm>
          </p:contentPart>
        </mc:Choice>
        <mc:Fallback xmlns="">
          <p:pic>
            <p:nvPicPr>
              <p:cNvPr id="4" name="Ink 3">
                <a:extLst>
                  <a:ext uri="{FF2B5EF4-FFF2-40B4-BE49-F238E27FC236}">
                    <a16:creationId xmlns:a16="http://schemas.microsoft.com/office/drawing/2014/main" id="{1DC87337-7821-353F-566F-967D2B21DA8B}"/>
                  </a:ext>
                </a:extLst>
              </p:cNvPr>
              <p:cNvPicPr/>
              <p:nvPr/>
            </p:nvPicPr>
            <p:blipFill>
              <a:blip r:embed="rId6"/>
              <a:stretch>
                <a:fillRect/>
              </a:stretch>
            </p:blipFill>
            <p:spPr>
              <a:xfrm>
                <a:off x="778425" y="1197118"/>
                <a:ext cx="23893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3F19387-E295-1B42-F898-A312CE5A2FC5}"/>
                  </a:ext>
                </a:extLst>
              </p14:cNvPr>
              <p14:cNvContentPartPr/>
              <p14:nvPr/>
            </p14:nvContentPartPr>
            <p14:xfrm>
              <a:off x="891105" y="2731078"/>
              <a:ext cx="1128960" cy="24480"/>
            </p14:xfrm>
          </p:contentPart>
        </mc:Choice>
        <mc:Fallback xmlns="">
          <p:pic>
            <p:nvPicPr>
              <p:cNvPr id="5" name="Ink 4">
                <a:extLst>
                  <a:ext uri="{FF2B5EF4-FFF2-40B4-BE49-F238E27FC236}">
                    <a16:creationId xmlns:a16="http://schemas.microsoft.com/office/drawing/2014/main" id="{83F19387-E295-1B42-F898-A312CE5A2FC5}"/>
                  </a:ext>
                </a:extLst>
              </p:cNvPr>
              <p:cNvPicPr/>
              <p:nvPr/>
            </p:nvPicPr>
            <p:blipFill>
              <a:blip r:embed="rId8"/>
              <a:stretch>
                <a:fillRect/>
              </a:stretch>
            </p:blipFill>
            <p:spPr>
              <a:xfrm>
                <a:off x="801105" y="2551078"/>
                <a:ext cx="13086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6D304940-3926-2E4B-D489-EDB7B8AF7F0D}"/>
                  </a:ext>
                </a:extLst>
              </p14:cNvPr>
              <p14:cNvContentPartPr/>
              <p14:nvPr/>
            </p14:nvContentPartPr>
            <p14:xfrm>
              <a:off x="856185" y="3147598"/>
              <a:ext cx="2037240" cy="70200"/>
            </p14:xfrm>
          </p:contentPart>
        </mc:Choice>
        <mc:Fallback xmlns="">
          <p:pic>
            <p:nvPicPr>
              <p:cNvPr id="6" name="Ink 5">
                <a:extLst>
                  <a:ext uri="{FF2B5EF4-FFF2-40B4-BE49-F238E27FC236}">
                    <a16:creationId xmlns:a16="http://schemas.microsoft.com/office/drawing/2014/main" id="{6D304940-3926-2E4B-D489-EDB7B8AF7F0D}"/>
                  </a:ext>
                </a:extLst>
              </p:cNvPr>
              <p:cNvPicPr/>
              <p:nvPr/>
            </p:nvPicPr>
            <p:blipFill>
              <a:blip r:embed="rId10"/>
              <a:stretch>
                <a:fillRect/>
              </a:stretch>
            </p:blipFill>
            <p:spPr>
              <a:xfrm>
                <a:off x="766545" y="2967598"/>
                <a:ext cx="22168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7F036597-DC98-C732-9289-6CCFADA451F9}"/>
                  </a:ext>
                </a:extLst>
              </p14:cNvPr>
              <p14:cNvContentPartPr/>
              <p14:nvPr/>
            </p14:nvContentPartPr>
            <p14:xfrm>
              <a:off x="4120305" y="1827478"/>
              <a:ext cx="1404360" cy="47880"/>
            </p14:xfrm>
          </p:contentPart>
        </mc:Choice>
        <mc:Fallback xmlns="">
          <p:pic>
            <p:nvPicPr>
              <p:cNvPr id="7" name="Ink 6">
                <a:extLst>
                  <a:ext uri="{FF2B5EF4-FFF2-40B4-BE49-F238E27FC236}">
                    <a16:creationId xmlns:a16="http://schemas.microsoft.com/office/drawing/2014/main" id="{7F036597-DC98-C732-9289-6CCFADA451F9}"/>
                  </a:ext>
                </a:extLst>
              </p:cNvPr>
              <p:cNvPicPr/>
              <p:nvPr/>
            </p:nvPicPr>
            <p:blipFill>
              <a:blip r:embed="rId12"/>
              <a:stretch>
                <a:fillRect/>
              </a:stretch>
            </p:blipFill>
            <p:spPr>
              <a:xfrm>
                <a:off x="4030305" y="1647838"/>
                <a:ext cx="15840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3B226AEC-BB83-57C6-89E2-2EA9AB111679}"/>
                  </a:ext>
                </a:extLst>
              </p14:cNvPr>
              <p14:cNvContentPartPr/>
              <p14:nvPr/>
            </p14:nvContentPartPr>
            <p14:xfrm>
              <a:off x="833145" y="3678958"/>
              <a:ext cx="1401840" cy="36720"/>
            </p14:xfrm>
          </p:contentPart>
        </mc:Choice>
        <mc:Fallback xmlns="">
          <p:pic>
            <p:nvPicPr>
              <p:cNvPr id="8" name="Ink 7">
                <a:extLst>
                  <a:ext uri="{FF2B5EF4-FFF2-40B4-BE49-F238E27FC236}">
                    <a16:creationId xmlns:a16="http://schemas.microsoft.com/office/drawing/2014/main" id="{3B226AEC-BB83-57C6-89E2-2EA9AB111679}"/>
                  </a:ext>
                </a:extLst>
              </p:cNvPr>
              <p:cNvPicPr/>
              <p:nvPr/>
            </p:nvPicPr>
            <p:blipFill>
              <a:blip r:embed="rId14"/>
              <a:stretch>
                <a:fillRect/>
              </a:stretch>
            </p:blipFill>
            <p:spPr>
              <a:xfrm>
                <a:off x="743505" y="3498958"/>
                <a:ext cx="1581480" cy="396360"/>
              </a:xfrm>
              <a:prstGeom prst="rect">
                <a:avLst/>
              </a:prstGeom>
            </p:spPr>
          </p:pic>
        </mc:Fallback>
      </mc:AlternateContent>
    </p:spTree>
    <p:extLst>
      <p:ext uri="{BB962C8B-B14F-4D97-AF65-F5344CB8AC3E}">
        <p14:creationId xmlns:p14="http://schemas.microsoft.com/office/powerpoint/2010/main" val="362957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807219" cy="40247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A </a:t>
            </a:r>
            <a:r>
              <a:rPr lang="en-US" sz="2800" b="1">
                <a:solidFill>
                  <a:schemeClr val="tx1"/>
                </a:solidFill>
              </a:rPr>
              <a:t>line segment</a:t>
            </a:r>
            <a:r>
              <a:rPr lang="en-US" sz="2800" b="1"/>
              <a:t> </a:t>
            </a:r>
            <a:r>
              <a:rPr lang="en-US" sz="2800"/>
              <a:t>is a measurable part of a line that consists of two points, called endpoints, and all of the points between them. The two endpoints are used to name the segment. </a:t>
            </a:r>
          </a:p>
          <a:p>
            <a:r>
              <a:rPr lang="en-US" sz="2800"/>
              <a:t>For any two real numbers </a:t>
            </a:r>
            <a:r>
              <a:rPr lang="en-US" sz="2800" i="1"/>
              <a:t>a </a:t>
            </a:r>
            <a:r>
              <a:rPr lang="en-US" sz="2800"/>
              <a:t>and </a:t>
            </a:r>
            <a:r>
              <a:rPr lang="en-US" sz="2800" i="1"/>
              <a:t>b</a:t>
            </a:r>
            <a:r>
              <a:rPr lang="en-US" sz="2800"/>
              <a:t>, there is a real number </a:t>
            </a:r>
            <a:r>
              <a:rPr lang="en-US" sz="2800" i="1"/>
              <a:t>n </a:t>
            </a:r>
            <a:r>
              <a:rPr lang="en-US" sz="2800"/>
              <a:t>between </a:t>
            </a:r>
            <a:r>
              <a:rPr lang="en-US" sz="2800" i="1"/>
              <a:t>a </a:t>
            </a:r>
            <a:r>
              <a:rPr lang="en-US" sz="2800"/>
              <a:t>and </a:t>
            </a:r>
            <a:r>
              <a:rPr lang="en-US" sz="2800" i="1"/>
              <a:t>b </a:t>
            </a:r>
            <a:r>
              <a:rPr lang="en-US" sz="2800"/>
              <a:t>such that </a:t>
            </a:r>
            <a:r>
              <a:rPr lang="en-US" sz="2800" i="1"/>
              <a:t>a </a:t>
            </a:r>
            <a:r>
              <a:rPr lang="en-US" sz="2800"/>
              <a:t>&lt; </a:t>
            </a:r>
            <a:r>
              <a:rPr lang="en-US" sz="2800" i="1"/>
              <a:t>n </a:t>
            </a:r>
            <a:r>
              <a:rPr lang="en-US" sz="2800"/>
              <a:t>&lt; </a:t>
            </a:r>
            <a:r>
              <a:rPr lang="en-US" sz="2800" i="1"/>
              <a:t>b</a:t>
            </a:r>
            <a:r>
              <a:rPr lang="en-US" sz="2800"/>
              <a:t>. This relationship also applies to points on a line and is called </a:t>
            </a:r>
            <a:r>
              <a:rPr lang="en-US" sz="2800" b="1" err="1">
                <a:solidFill>
                  <a:schemeClr val="tx1"/>
                </a:solidFill>
              </a:rPr>
              <a:t>betweenness</a:t>
            </a:r>
            <a:r>
              <a:rPr lang="en-US" sz="2800" b="1">
                <a:solidFill>
                  <a:schemeClr val="tx1"/>
                </a:solidFill>
              </a:rPr>
              <a:t> of points</a:t>
            </a:r>
            <a:r>
              <a:rPr lang="en-US" sz="2800" b="1"/>
              <a:t>. </a:t>
            </a:r>
            <a:endParaRPr lang="en-US" sz="2800" b="0" i="0" u="none" strike="noStrike" baseline="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IN" sz="2800" b="0" dirty="0">
                <a:solidFill>
                  <a:schemeClr val="tx1"/>
                </a:solidFill>
              </a:rPr>
              <a:t>Betweenness of Points pg. 15 </a:t>
            </a:r>
            <a:r>
              <a:rPr lang="en-US" sz="2800" b="0" i="0" u="none" strike="noStrike" baseline="0" dirty="0">
                <a:solidFill>
                  <a:schemeClr val="tx1"/>
                </a:solidFill>
              </a:rPr>
              <a:t> </a:t>
            </a:r>
            <a:endParaRPr lang="en-US" sz="2800" b="0" dirty="0">
              <a:solidFill>
                <a:schemeClr val="tx1"/>
              </a:solidFil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C66B442-B6EA-F910-D6EC-9CCA7DA32055}"/>
                  </a:ext>
                </a:extLst>
              </p14:cNvPr>
              <p14:cNvContentPartPr/>
              <p14:nvPr/>
            </p14:nvContentPartPr>
            <p14:xfrm>
              <a:off x="10532985" y="2650438"/>
              <a:ext cx="360" cy="360"/>
            </p14:xfrm>
          </p:contentPart>
        </mc:Choice>
        <mc:Fallback>
          <p:pic>
            <p:nvPicPr>
              <p:cNvPr id="2" name="Ink 1">
                <a:extLst>
                  <a:ext uri="{FF2B5EF4-FFF2-40B4-BE49-F238E27FC236}">
                    <a16:creationId xmlns:a16="http://schemas.microsoft.com/office/drawing/2014/main" id="{FC66B442-B6EA-F910-D6EC-9CCA7DA32055}"/>
                  </a:ext>
                </a:extLst>
              </p:cNvPr>
              <p:cNvPicPr/>
              <p:nvPr/>
            </p:nvPicPr>
            <p:blipFill>
              <a:blip r:embed="rId3"/>
              <a:stretch>
                <a:fillRect/>
              </a:stretch>
            </p:blipFill>
            <p:spPr>
              <a:xfrm>
                <a:off x="10442985" y="247043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9F3C34F-B748-13B8-8169-B4794D9EE5D3}"/>
                  </a:ext>
                </a:extLst>
              </p14:cNvPr>
              <p14:cNvContentPartPr/>
              <p14:nvPr/>
            </p14:nvContentPartPr>
            <p14:xfrm>
              <a:off x="844305" y="1955998"/>
              <a:ext cx="2305440" cy="59040"/>
            </p14:xfrm>
          </p:contentPart>
        </mc:Choice>
        <mc:Fallback>
          <p:pic>
            <p:nvPicPr>
              <p:cNvPr id="3" name="Ink 2">
                <a:extLst>
                  <a:ext uri="{FF2B5EF4-FFF2-40B4-BE49-F238E27FC236}">
                    <a16:creationId xmlns:a16="http://schemas.microsoft.com/office/drawing/2014/main" id="{B9F3C34F-B748-13B8-8169-B4794D9EE5D3}"/>
                  </a:ext>
                </a:extLst>
              </p:cNvPr>
              <p:cNvPicPr/>
              <p:nvPr/>
            </p:nvPicPr>
            <p:blipFill>
              <a:blip r:embed="rId5"/>
              <a:stretch>
                <a:fillRect/>
              </a:stretch>
            </p:blipFill>
            <p:spPr>
              <a:xfrm>
                <a:off x="754665" y="1776358"/>
                <a:ext cx="24850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F9F4090-1BBF-7A32-7654-2CC9C430D2BB}"/>
                  </a:ext>
                </a:extLst>
              </p14:cNvPr>
              <p14:cNvContentPartPr/>
              <p14:nvPr/>
            </p14:nvContentPartPr>
            <p14:xfrm>
              <a:off x="1574025" y="5102758"/>
              <a:ext cx="4163400" cy="111600"/>
            </p14:xfrm>
          </p:contentPart>
        </mc:Choice>
        <mc:Fallback>
          <p:pic>
            <p:nvPicPr>
              <p:cNvPr id="4" name="Ink 3">
                <a:extLst>
                  <a:ext uri="{FF2B5EF4-FFF2-40B4-BE49-F238E27FC236}">
                    <a16:creationId xmlns:a16="http://schemas.microsoft.com/office/drawing/2014/main" id="{4F9F4090-1BBF-7A32-7654-2CC9C430D2BB}"/>
                  </a:ext>
                </a:extLst>
              </p:cNvPr>
              <p:cNvPicPr/>
              <p:nvPr/>
            </p:nvPicPr>
            <p:blipFill>
              <a:blip r:embed="rId7"/>
              <a:stretch>
                <a:fillRect/>
              </a:stretch>
            </p:blipFill>
            <p:spPr>
              <a:xfrm>
                <a:off x="1484385" y="4923118"/>
                <a:ext cx="434304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95C6F64-0615-7935-38C8-1F29029A3C3F}"/>
                  </a:ext>
                </a:extLst>
              </p14:cNvPr>
              <p14:cNvContentPartPr/>
              <p14:nvPr/>
            </p14:nvContentPartPr>
            <p14:xfrm>
              <a:off x="6470025" y="4294198"/>
              <a:ext cx="1418040" cy="28440"/>
            </p14:xfrm>
          </p:contentPart>
        </mc:Choice>
        <mc:Fallback>
          <p:pic>
            <p:nvPicPr>
              <p:cNvPr id="5" name="Ink 4">
                <a:extLst>
                  <a:ext uri="{FF2B5EF4-FFF2-40B4-BE49-F238E27FC236}">
                    <a16:creationId xmlns:a16="http://schemas.microsoft.com/office/drawing/2014/main" id="{195C6F64-0615-7935-38C8-1F29029A3C3F}"/>
                  </a:ext>
                </a:extLst>
              </p:cNvPr>
              <p:cNvPicPr/>
              <p:nvPr/>
            </p:nvPicPr>
            <p:blipFill>
              <a:blip r:embed="rId9"/>
              <a:stretch>
                <a:fillRect/>
              </a:stretch>
            </p:blipFill>
            <p:spPr>
              <a:xfrm>
                <a:off x="6380385" y="4114198"/>
                <a:ext cx="1597680" cy="388080"/>
              </a:xfrm>
              <a:prstGeom prst="rect">
                <a:avLst/>
              </a:prstGeom>
            </p:spPr>
          </p:pic>
        </mc:Fallback>
      </mc:AlternateContent>
    </p:spTree>
    <p:extLst>
      <p:ext uri="{BB962C8B-B14F-4D97-AF65-F5344CB8AC3E}">
        <p14:creationId xmlns:p14="http://schemas.microsoft.com/office/powerpoint/2010/main" val="3394559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02F83588E5C498C465A61BB6B036E" ma:contentTypeVersion="14" ma:contentTypeDescription="Create a new document." ma:contentTypeScope="" ma:versionID="34b844c325b40b17b8dff0ff8f8fa157">
  <xsd:schema xmlns:xsd="http://www.w3.org/2001/XMLSchema" xmlns:xs="http://www.w3.org/2001/XMLSchema" xmlns:p="http://schemas.microsoft.com/office/2006/metadata/properties" xmlns:ns3="c9034d48-adb8-4110-9bc2-fd9daeb8a060" xmlns:ns4="54f467ce-f5b6-4c37-9695-c20699f22197" targetNamespace="http://schemas.microsoft.com/office/2006/metadata/properties" ma:root="true" ma:fieldsID="97a4ff3007088bdd6e37ec5c9d34f54b" ns3:_="" ns4:_="">
    <xsd:import namespace="c9034d48-adb8-4110-9bc2-fd9daeb8a060"/>
    <xsd:import namespace="54f467ce-f5b6-4c37-9695-c20699f221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34d48-adb8-4110-9bc2-fd9daeb8a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f467ce-f5b6-4c37-9695-c20699f221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91A2EA-2AEF-4EDE-ABEE-7DCA9F27F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34d48-adb8-4110-9bc2-fd9daeb8a060"/>
    <ds:schemaRef ds:uri="54f467ce-f5b6-4c37-9695-c20699f22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3.xml><?xml version="1.0" encoding="utf-8"?>
<ds:datastoreItem xmlns:ds="http://schemas.openxmlformats.org/officeDocument/2006/customXml" ds:itemID="{3A7B8949-CBC3-4377-A494-7591C33E696E}">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54f467ce-f5b6-4c37-9695-c20699f22197"/>
    <ds:schemaRef ds:uri="c9034d48-adb8-4110-9bc2-fd9daeb8a0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7647</TotalTime>
  <Words>1043</Words>
  <Application>Microsoft Office PowerPoint</Application>
  <PresentationFormat>Widescreen</PresentationFormat>
  <Paragraphs>100</Paragraphs>
  <Slides>23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Cambria Math</vt:lpstr>
      <vt:lpstr>Proxima Nova</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9</cp:revision>
  <cp:lastPrinted>2022-08-22T00:31:45Z</cp:lastPrinted>
  <dcterms:created xsi:type="dcterms:W3CDTF">2020-09-17T18:06:02Z</dcterms:created>
  <dcterms:modified xsi:type="dcterms:W3CDTF">2022-08-22T00:35:08Z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0x010100EBF02F83588E5C498C465A61BB6B036E</vt:lpwstr>
  </property>
</Properties>
</file>