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42"/>
  </p:notesMasterIdLst>
  <p:handoutMasterIdLst>
    <p:handoutMasterId r:id="rId43"/>
  </p:handoutMasterIdLst>
  <p:sldIdLst>
    <p:sldId id="327" r:id="rId6"/>
    <p:sldId id="330" r:id="rId7"/>
    <p:sldId id="357" r:id="rId8"/>
    <p:sldId id="356" r:id="rId9"/>
    <p:sldId id="331" r:id="rId10"/>
    <p:sldId id="303" r:id="rId11"/>
    <p:sldId id="378" r:id="rId12"/>
    <p:sldId id="304" r:id="rId13"/>
    <p:sldId id="305" r:id="rId14"/>
    <p:sldId id="332" r:id="rId15"/>
    <p:sldId id="307" r:id="rId16"/>
    <p:sldId id="333" r:id="rId17"/>
    <p:sldId id="351" r:id="rId18"/>
    <p:sldId id="352" r:id="rId19"/>
    <p:sldId id="358" r:id="rId20"/>
    <p:sldId id="335" r:id="rId21"/>
    <p:sldId id="336" r:id="rId22"/>
    <p:sldId id="337" r:id="rId23"/>
    <p:sldId id="338" r:id="rId24"/>
    <p:sldId id="353" r:id="rId25"/>
    <p:sldId id="340" r:id="rId26"/>
    <p:sldId id="359" r:id="rId27"/>
    <p:sldId id="341" r:id="rId28"/>
    <p:sldId id="342" r:id="rId29"/>
    <p:sldId id="319" r:id="rId30"/>
    <p:sldId id="355" r:id="rId31"/>
    <p:sldId id="343" r:id="rId32"/>
    <p:sldId id="354" r:id="rId33"/>
    <p:sldId id="344" r:id="rId34"/>
    <p:sldId id="345" r:id="rId35"/>
    <p:sldId id="346" r:id="rId36"/>
    <p:sldId id="347" r:id="rId37"/>
    <p:sldId id="348" r:id="rId38"/>
    <p:sldId id="349" r:id="rId39"/>
    <p:sldId id="314" r:id="rId40"/>
    <p:sldId id="350" r:id="rId4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13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S2, Vijaya" initials="SV" lastIdx="6" clrIdx="2">
    <p:extLst>
      <p:ext uri="{19B8F6BF-5375-455C-9EA6-DF929625EA0E}">
        <p15:presenceInfo xmlns:p15="http://schemas.microsoft.com/office/powerpoint/2012/main" userId="S2, Vija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5E5E"/>
    <a:srgbClr val="00A6B9"/>
    <a:srgbClr val="00C7C3"/>
    <a:srgbClr val="02F0DE"/>
    <a:srgbClr val="33F0E1"/>
    <a:srgbClr val="33175A"/>
    <a:srgbClr val="FFB600"/>
    <a:srgbClr val="01708C"/>
    <a:srgbClr val="692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C0EAE-E0B0-4279-90B5-DF296F7BCE38}" v="4" dt="2022-01-05T16:18:16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3" autoAdjust="0"/>
    <p:restoredTop sz="79201" autoAdjust="0"/>
  </p:normalViewPr>
  <p:slideViewPr>
    <p:cSldViewPr snapToGrid="0">
      <p:cViewPr varScale="1">
        <p:scale>
          <a:sx n="47" d="100"/>
          <a:sy n="47" d="100"/>
        </p:scale>
        <p:origin x="744" y="40"/>
      </p:cViewPr>
      <p:guideLst>
        <p:guide pos="1512"/>
        <p:guide orient="horz" pos="3024"/>
        <p:guide orient="horz" pos="384"/>
        <p:guide orient="horz" pos="2520"/>
        <p:guide orient="horz" pos="1080"/>
        <p:guide orient="horz" pos="1680"/>
        <p:guide orient="horz" pos="3432"/>
        <p:guide orient="horz" pos="3120"/>
        <p:guide pos="48"/>
        <p:guide pos="384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53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75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true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false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true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true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8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neither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parallel</a:t>
            </a:r>
          </a:p>
          <a:p>
            <a:r>
              <a:rPr lang="en-US" sz="1200" dirty="0">
                <a:solidFill>
                  <a:srgbClr val="FF0000"/>
                </a:solidFill>
              </a:rPr>
              <a:t>perpendicular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4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parallel</a:t>
            </a:r>
          </a:p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7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7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1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solidFill>
                  <a:srgbClr val="FF0000"/>
                </a:solidFill>
              </a:rPr>
              <a:t>XZ =</a:t>
            </a:r>
            <a:r>
              <a:rPr lang="en-US" sz="1200" dirty="0">
                <a:solidFill>
                  <a:srgbClr val="FF0000"/>
                </a:solidFill>
              </a:rPr>
              <a:t> 28</a:t>
            </a:r>
            <a:r>
              <a:rPr lang="en-US" sz="1200" b="1" dirty="0">
                <a:solidFill>
                  <a:srgbClr val="FF0000"/>
                </a:solidFill>
              </a:rPr>
              <a:t>   </a:t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en-US" sz="1200" i="1" dirty="0" err="1">
                <a:solidFill>
                  <a:srgbClr val="FF0000"/>
                </a:solidFill>
              </a:rPr>
              <a:t>m</a:t>
            </a:r>
            <a:r>
              <a:rPr lang="en-US" sz="1200" dirty="0" err="1">
                <a:solidFill>
                  <a:srgbClr val="FF0000"/>
                </a:solidFill>
              </a:rPr>
              <a:t>∠</a:t>
            </a:r>
            <a:r>
              <a:rPr lang="en-US" sz="1200" i="1" dirty="0" err="1">
                <a:solidFill>
                  <a:srgbClr val="FF0000"/>
                </a:solidFill>
              </a:rPr>
              <a:t>XYZ</a:t>
            </a:r>
            <a:r>
              <a:rPr lang="en-US" sz="1200" i="1" dirty="0">
                <a:solidFill>
                  <a:srgbClr val="FF0000"/>
                </a:solidFill>
              </a:rPr>
              <a:t> =</a:t>
            </a:r>
            <a:r>
              <a:rPr lang="en-US" sz="1200" dirty="0">
                <a:solidFill>
                  <a:srgbClr val="FF0000"/>
                </a:solidFill>
              </a:rPr>
              <a:t> 70° 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i="1" dirty="0" err="1">
                <a:solidFill>
                  <a:srgbClr val="FF0000"/>
                </a:solidFill>
              </a:rPr>
              <a:t>m</a:t>
            </a:r>
            <a:r>
              <a:rPr lang="en-US" sz="1200" dirty="0" err="1">
                <a:solidFill>
                  <a:srgbClr val="FF0000"/>
                </a:solidFill>
              </a:rPr>
              <a:t>∠</a:t>
            </a:r>
            <a:r>
              <a:rPr lang="en-US" sz="1200" i="1" dirty="0" err="1">
                <a:solidFill>
                  <a:srgbClr val="FF0000"/>
                </a:solidFill>
              </a:rPr>
              <a:t>WXZ</a:t>
            </a:r>
            <a:r>
              <a:rPr lang="en-US" sz="1200" i="1" dirty="0">
                <a:solidFill>
                  <a:srgbClr val="FF0000"/>
                </a:solidFill>
              </a:rPr>
              <a:t> =</a:t>
            </a:r>
            <a:r>
              <a:rPr lang="en-US" sz="1200" dirty="0">
                <a:solidFill>
                  <a:srgbClr val="FF0000"/>
                </a:solidFill>
              </a:rPr>
              <a:t> 55°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8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9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0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479120"/>
            <a:ext cx="2403859" cy="329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D96425-2E0C-FB42-95E1-1022831763BF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46CCA-17DD-4E23-9D22-231752E278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Rhombi and Squares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2272D3-6399-DC4A-9534-429CC27D76D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B8E15-844E-4CC0-AF0C-51E5AC8F9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Rhombi and Squares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Properties of Rhombi and Squares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872" y="1619075"/>
            <a:ext cx="78040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square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is a parallelogram with all four sides and all four angles congruent. All of the properties of parallelograms, rectangles, and rhombi apply to squares. For example, the diagonals of a square bisect each other (parallelogram), are congruent (rectangle), and are perpendicular (rhombus).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67" y="1708733"/>
            <a:ext cx="2466023" cy="24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4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439746"/>
            <a:ext cx="6321927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If </a:t>
            </a:r>
            <a:r>
              <a:rPr lang="en-US" sz="2800" b="1" i="1" dirty="0">
                <a:solidFill>
                  <a:schemeClr val="tx1"/>
                </a:solidFill>
              </a:rPr>
              <a:t>LM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= </a:t>
            </a:r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b="1" i="1" dirty="0">
                <a:solidFill>
                  <a:schemeClr val="tx1"/>
                </a:solidFill>
              </a:rPr>
              <a:t>x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− </a:t>
            </a:r>
            <a:r>
              <a:rPr lang="en-US" sz="2800" b="1" dirty="0">
                <a:solidFill>
                  <a:schemeClr val="tx1"/>
                </a:solidFill>
              </a:rPr>
              <a:t>9 and </a:t>
            </a:r>
            <a:r>
              <a:rPr lang="en-US" sz="2800" b="1" i="1" dirty="0">
                <a:solidFill>
                  <a:schemeClr val="tx1"/>
                </a:solidFill>
              </a:rPr>
              <a:t>KN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=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x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+ </a:t>
            </a:r>
            <a:r>
              <a:rPr lang="en-US" sz="2800" b="1" dirty="0">
                <a:solidFill>
                  <a:schemeClr val="tx1"/>
                </a:solidFill>
              </a:rPr>
              <a:t>15 in rhombus </a:t>
            </a:r>
            <a:r>
              <a:rPr lang="en-US" sz="2800" b="1" i="1" dirty="0">
                <a:solidFill>
                  <a:schemeClr val="tx1"/>
                </a:solidFill>
              </a:rPr>
              <a:t>KLMN</a:t>
            </a:r>
            <a:r>
              <a:rPr lang="en-US" sz="2800" b="1" dirty="0">
                <a:solidFill>
                  <a:schemeClr val="tx1"/>
                </a:solidFill>
              </a:rPr>
              <a:t>, find the value of </a:t>
            </a:r>
            <a:r>
              <a:rPr lang="en-US" sz="2800" b="1" i="1" dirty="0">
                <a:solidFill>
                  <a:schemeClr val="tx1"/>
                </a:solidFill>
              </a:rPr>
              <a:t>x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F07E6936-6D93-47D2-BCE0-5B6BB6BA6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99" y="1683586"/>
            <a:ext cx="3074100" cy="26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439746"/>
            <a:ext cx="9941427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085873"/>
                  </p:ext>
                </p:extLst>
              </p:nvPr>
            </p:nvGraphicFramePr>
            <p:xfrm>
              <a:off x="568960" y="1619075"/>
              <a:ext cx="750824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5550">
                      <a:extLst>
                        <a:ext uri="{9D8B030D-6E8A-4147-A177-3AD203B41FA5}">
                          <a16:colId xmlns:a16="http://schemas.microsoft.com/office/drawing/2014/main" val="489680724"/>
                        </a:ext>
                      </a:extLst>
                    </a:gridCol>
                    <a:gridCol w="480060">
                      <a:extLst>
                        <a:ext uri="{9D8B030D-6E8A-4147-A177-3AD203B41FA5}">
                          <a16:colId xmlns:a16="http://schemas.microsoft.com/office/drawing/2014/main" val="1516952225"/>
                        </a:ext>
                      </a:extLst>
                    </a:gridCol>
                    <a:gridCol w="1731373">
                      <a:extLst>
                        <a:ext uri="{9D8B030D-6E8A-4147-A177-3AD203B41FA5}">
                          <a16:colId xmlns:a16="http://schemas.microsoft.com/office/drawing/2014/main" val="1008559"/>
                        </a:ext>
                      </a:extLst>
                    </a:gridCol>
                    <a:gridCol w="4071257">
                      <a:extLst>
                        <a:ext uri="{9D8B030D-6E8A-4147-A177-3AD203B41FA5}">
                          <a16:colId xmlns:a16="http://schemas.microsoft.com/office/drawing/2014/main" val="37684117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u="none" strike="noStrike" kern="1200" baseline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0" i="1" u="none" strike="noStrike" kern="1200" baseline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L</m:t>
                                    </m:r>
                                    <m:r>
                                      <a:rPr lang="en-US" sz="2800" b="0" i="1" u="none" strike="noStrike" kern="1200" baseline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≅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u="none" strike="noStrike" kern="1200" baseline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b="0" i="1" u="none" strike="noStrike" kern="1200" baseline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K</m:t>
                                    </m:r>
                                    <m:r>
                                      <a:rPr lang="en-US" sz="2800" b="0" i="1" u="none" strike="noStrike" kern="1200" baseline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𝑁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rhombus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5305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KN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9803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−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+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2800" i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467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 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3127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085873"/>
                  </p:ext>
                </p:extLst>
              </p:nvPr>
            </p:nvGraphicFramePr>
            <p:xfrm>
              <a:off x="568960" y="1619075"/>
              <a:ext cx="750824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5550">
                      <a:extLst>
                        <a:ext uri="{9D8B030D-6E8A-4147-A177-3AD203B41FA5}">
                          <a16:colId xmlns:a16="http://schemas.microsoft.com/office/drawing/2014/main" val="489680724"/>
                        </a:ext>
                      </a:extLst>
                    </a:gridCol>
                    <a:gridCol w="480060">
                      <a:extLst>
                        <a:ext uri="{9D8B030D-6E8A-4147-A177-3AD203B41FA5}">
                          <a16:colId xmlns:a16="http://schemas.microsoft.com/office/drawing/2014/main" val="1516952225"/>
                        </a:ext>
                      </a:extLst>
                    </a:gridCol>
                    <a:gridCol w="1731373">
                      <a:extLst>
                        <a:ext uri="{9D8B030D-6E8A-4147-A177-3AD203B41FA5}">
                          <a16:colId xmlns:a16="http://schemas.microsoft.com/office/drawing/2014/main" val="1008559"/>
                        </a:ext>
                      </a:extLst>
                    </a:gridCol>
                    <a:gridCol w="4071257">
                      <a:extLst>
                        <a:ext uri="{9D8B030D-6E8A-4147-A177-3AD203B41FA5}">
                          <a16:colId xmlns:a16="http://schemas.microsoft.com/office/drawing/2014/main" val="3768411787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8" t="-11765" r="-515423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≅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944" t="-11765" r="-236972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rhombus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530564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LM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+mn-lt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KN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98031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−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+ 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2800" i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46785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 </a:t>
                          </a:r>
                          <a:endParaRPr lang="en-US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63127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 descr="Shape, polygon&#10;&#10;Description automatically generated">
            <a:extLst>
              <a:ext uri="{FF2B5EF4-FFF2-40B4-BE49-F238E27FC236}">
                <a16:creationId xmlns:a16="http://schemas.microsoft.com/office/drawing/2014/main" id="{248D166E-BA94-46B6-8DAF-2F0AE517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99" y="1683586"/>
            <a:ext cx="3074100" cy="26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5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Rhombus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872" y="1619075"/>
            <a:ext cx="78040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 dirty="0">
                <a:solidFill>
                  <a:schemeClr val="tx2"/>
                </a:solidFill>
              </a:rPr>
              <a:t>How are the definition of a rhombus and the definition of congruence used to justify the first and second steps?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62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439746"/>
            <a:ext cx="7105698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Quadrilateral </a:t>
            </a:r>
            <a:r>
              <a:rPr lang="en-US" sz="2800" i="1" dirty="0"/>
              <a:t>WXYZ </a:t>
            </a:r>
            <a:r>
              <a:rPr lang="en-US" sz="2800" dirty="0"/>
              <a:t>is a rhombus. </a:t>
            </a:r>
            <a:br>
              <a:rPr lang="en-US" sz="2800" dirty="0"/>
            </a:br>
            <a:r>
              <a:rPr lang="en-US" sz="2800" dirty="0"/>
              <a:t>If </a:t>
            </a:r>
            <a:r>
              <a:rPr lang="en-US" sz="2800" i="1" dirty="0"/>
              <a:t>AZ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dirty="0"/>
              <a:t> 14, </a:t>
            </a:r>
            <a:r>
              <a:rPr lang="en-US" sz="2800" i="1" dirty="0"/>
              <a:t>ZY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dirty="0"/>
              <a:t> 22, and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WYZ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dirty="0"/>
              <a:t> 35°, find </a:t>
            </a:r>
            <a:r>
              <a:rPr lang="en-US" sz="2800" i="1" dirty="0"/>
              <a:t>XZ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XYZ</a:t>
            </a:r>
            <a:r>
              <a:rPr lang="en-US" sz="2800" dirty="0"/>
              <a:t>, and</a:t>
            </a:r>
            <a:r>
              <a:rPr lang="en-US" sz="2800" i="1" dirty="0"/>
              <a:t>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WXZ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041287"/>
            <a:ext cx="2819808" cy="20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2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439746"/>
            <a:ext cx="7105698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US" sz="2800" dirty="0"/>
              <a:t>Quadrilateral </a:t>
            </a:r>
            <a:r>
              <a:rPr lang="en-US" sz="2800" i="1" dirty="0"/>
              <a:t>WXYZ </a:t>
            </a:r>
            <a:r>
              <a:rPr lang="en-US" sz="2800" dirty="0"/>
              <a:t>is a rhombus. </a:t>
            </a:r>
            <a:br>
              <a:rPr lang="en-US" sz="2800" dirty="0"/>
            </a:br>
            <a:r>
              <a:rPr lang="en-US" sz="2800" dirty="0"/>
              <a:t>If </a:t>
            </a:r>
            <a:r>
              <a:rPr lang="en-US" sz="2800" i="1" dirty="0"/>
              <a:t>AZ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dirty="0"/>
              <a:t> 14, </a:t>
            </a:r>
            <a:r>
              <a:rPr lang="en-US" sz="2800" i="1" dirty="0"/>
              <a:t>ZY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dirty="0"/>
              <a:t> 22, and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WYZ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/>
              <a:t>=</a:t>
            </a:r>
            <a:r>
              <a:rPr lang="en-US" sz="2800" dirty="0"/>
              <a:t> 35°, find </a:t>
            </a:r>
            <a:r>
              <a:rPr lang="en-US" sz="2800" i="1" dirty="0"/>
              <a:t>XZ</a:t>
            </a:r>
            <a:r>
              <a:rPr lang="en-US" sz="2800" dirty="0"/>
              <a:t>,</a:t>
            </a:r>
            <a:r>
              <a:rPr lang="en-US" sz="2800" i="1" dirty="0"/>
              <a:t>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XYZ</a:t>
            </a:r>
            <a:r>
              <a:rPr lang="en-US" sz="2800" dirty="0"/>
              <a:t>, and</a:t>
            </a:r>
            <a:r>
              <a:rPr lang="en-US" sz="2800" i="1" dirty="0"/>
              <a:t>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WXZ</a:t>
            </a:r>
            <a:r>
              <a:rPr lang="en-US" sz="2800" dirty="0"/>
              <a:t>.</a:t>
            </a:r>
          </a:p>
          <a:p>
            <a:r>
              <a:rPr lang="en-US" sz="2800" i="1" dirty="0">
                <a:solidFill>
                  <a:srgbClr val="FF0000"/>
                </a:solidFill>
              </a:rPr>
              <a:t>XZ =</a:t>
            </a:r>
            <a:r>
              <a:rPr lang="en-US" sz="2800" dirty="0">
                <a:solidFill>
                  <a:srgbClr val="FF0000"/>
                </a:solidFill>
              </a:rPr>
              <a:t> 28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i="1" dirty="0" err="1">
                <a:solidFill>
                  <a:srgbClr val="FF0000"/>
                </a:solidFill>
              </a:rPr>
              <a:t>m</a:t>
            </a:r>
            <a:r>
              <a:rPr lang="en-US" sz="2800" dirty="0" err="1">
                <a:solidFill>
                  <a:srgbClr val="FF0000"/>
                </a:solidFill>
              </a:rPr>
              <a:t>∠</a:t>
            </a:r>
            <a:r>
              <a:rPr lang="en-US" sz="2800" i="1" dirty="0" err="1">
                <a:solidFill>
                  <a:srgbClr val="FF0000"/>
                </a:solidFill>
              </a:rPr>
              <a:t>XYZ</a:t>
            </a:r>
            <a:r>
              <a:rPr lang="en-US" sz="2800" i="1" dirty="0">
                <a:solidFill>
                  <a:srgbClr val="FF0000"/>
                </a:solidFill>
              </a:rPr>
              <a:t> =</a:t>
            </a:r>
            <a:r>
              <a:rPr lang="en-US" sz="2800" dirty="0">
                <a:solidFill>
                  <a:srgbClr val="FF0000"/>
                </a:solidFill>
              </a:rPr>
              <a:t> 70°  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i="1" dirty="0" err="1">
                <a:solidFill>
                  <a:srgbClr val="FF0000"/>
                </a:solidFill>
              </a:rPr>
              <a:t>m</a:t>
            </a:r>
            <a:r>
              <a:rPr lang="en-US" sz="2800" dirty="0" err="1">
                <a:solidFill>
                  <a:srgbClr val="FF0000"/>
                </a:solidFill>
              </a:rPr>
              <a:t>∠</a:t>
            </a:r>
            <a:r>
              <a:rPr lang="en-US" sz="2800" i="1" dirty="0" err="1">
                <a:solidFill>
                  <a:srgbClr val="FF0000"/>
                </a:solidFill>
              </a:rPr>
              <a:t>WXZ</a:t>
            </a:r>
            <a:r>
              <a:rPr lang="en-US" sz="2800" i="1" dirty="0">
                <a:solidFill>
                  <a:srgbClr val="FF0000"/>
                </a:solidFill>
              </a:rPr>
              <a:t> =</a:t>
            </a:r>
            <a:r>
              <a:rPr lang="en-US" sz="2800" dirty="0">
                <a:solidFill>
                  <a:srgbClr val="FF0000"/>
                </a:solidFill>
              </a:rPr>
              <a:t> 55°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041287"/>
            <a:ext cx="2819808" cy="20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Diagonals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439746"/>
            <a:ext cx="6592437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The diagonals of rhombus </a:t>
            </a:r>
            <a:r>
              <a:rPr lang="en-US" sz="2800" b="1" i="1" dirty="0">
                <a:solidFill>
                  <a:schemeClr val="tx1"/>
                </a:solidFill>
              </a:rPr>
              <a:t>KLMN </a:t>
            </a:r>
            <a:r>
              <a:rPr lang="en-US" sz="2800" b="1" dirty="0">
                <a:solidFill>
                  <a:schemeClr val="tx1"/>
                </a:solidFill>
              </a:rPr>
              <a:t>intersect at </a:t>
            </a:r>
            <a:r>
              <a:rPr lang="en-US" sz="2800" b="1" i="1" dirty="0">
                <a:solidFill>
                  <a:schemeClr val="tx1"/>
                </a:solidFill>
              </a:rPr>
              <a:t>P</a:t>
            </a:r>
            <a:r>
              <a:rPr lang="en-US" sz="2800" b="1" dirty="0">
                <a:solidFill>
                  <a:schemeClr val="tx1"/>
                </a:solidFill>
              </a:rPr>
              <a:t>. If </a:t>
            </a:r>
            <a:r>
              <a:rPr lang="en-US" sz="2800" b="1" i="1" dirty="0" err="1">
                <a:solidFill>
                  <a:schemeClr val="tx1"/>
                </a:solidFill>
              </a:rPr>
              <a:t>m</a:t>
            </a:r>
            <a:r>
              <a:rPr lang="en-US" sz="2800" b="1" dirty="0" err="1">
                <a:solidFill>
                  <a:schemeClr val="tx1"/>
                </a:solidFill>
              </a:rPr>
              <a:t>∠</a:t>
            </a:r>
            <a:r>
              <a:rPr lang="en-US" sz="2800" b="1" i="1" dirty="0" err="1">
                <a:solidFill>
                  <a:schemeClr val="tx1"/>
                </a:solidFill>
              </a:rPr>
              <a:t>LMN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>
                <a:solidFill>
                  <a:schemeClr val="tx1"/>
                </a:solidFill>
              </a:rPr>
              <a:t>=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</a:rPr>
              <a:t>75°, find </a:t>
            </a:r>
            <a:r>
              <a:rPr lang="en-US" sz="2800" b="1" i="1" dirty="0" err="1">
                <a:solidFill>
                  <a:schemeClr val="tx1"/>
                </a:solidFill>
              </a:rPr>
              <a:t>m</a:t>
            </a:r>
            <a:r>
              <a:rPr lang="en-US" sz="2800" b="1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∠</a:t>
            </a:r>
            <a:r>
              <a:rPr lang="en-US" sz="2800" b="1" i="1" dirty="0" err="1">
                <a:solidFill>
                  <a:schemeClr val="tx1"/>
                </a:solidFill>
              </a:rPr>
              <a:t>KNP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B6C26E41-056D-4FA1-9A5E-65115FC2B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49" y="1439746"/>
            <a:ext cx="3074100" cy="26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Diagonals of a Rhombus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439746"/>
                <a:ext cx="11141577" cy="27893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-US" sz="2800" dirty="0"/>
                  <a:t>Because we know that </a:t>
                </a:r>
                <a:r>
                  <a:rPr lang="en-US" sz="2800" i="1" dirty="0"/>
                  <a:t>KLMN </a:t>
                </a:r>
                <a:r>
                  <a:rPr lang="en-US" sz="2800" dirty="0"/>
                  <a:t>is a rhombus, we can use the definition of a rhombus to say that ∠</a:t>
                </a:r>
                <a:r>
                  <a:rPr lang="en-US" sz="2800" i="1" dirty="0"/>
                  <a:t>LKN </a:t>
                </a:r>
                <a:r>
                  <a:rPr lang="en-US" sz="2800" dirty="0"/>
                  <a:t>and ∠</a:t>
                </a:r>
                <a:r>
                  <a:rPr lang="en-US" sz="2800" i="1" dirty="0"/>
                  <a:t>LMN </a:t>
                </a:r>
                <a:r>
                  <a:rPr lang="en-US" sz="2800" dirty="0"/>
                  <a:t>are congruent opposite angles that are bisected by diagonal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𝐾𝑀</m:t>
                        </m:r>
                      </m:e>
                    </m:acc>
                  </m:oMath>
                </a14:m>
                <a:r>
                  <a:rPr lang="en-US" sz="2800" dirty="0"/>
                  <a:t>.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𝐾𝑀</m:t>
                        </m:r>
                      </m:e>
                    </m:acc>
                  </m:oMath>
                </a14:m>
                <a:r>
                  <a:rPr lang="en-US" sz="2800" dirty="0"/>
                  <a:t> is a bisector,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PKN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LKN</a:t>
                </a:r>
                <a:r>
                  <a:rPr lang="en-US" sz="2800" dirty="0"/>
                  <a:t>. So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PKN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(75°) or 37.5°. Because the diagonals of a rhombus are perpendicular, </a:t>
                </a:r>
                <a:r>
                  <a:rPr lang="en-US" sz="2800" i="1" dirty="0" err="1"/>
                  <a:t>m</a:t>
                </a:r>
                <a:r>
                  <a:rPr lang="en-US" sz="2800" dirty="0" err="1"/>
                  <a:t>∠</a:t>
                </a:r>
                <a:r>
                  <a:rPr lang="en-US" sz="2800" i="1" dirty="0" err="1"/>
                  <a:t>KPN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90° by the definition of perpendicular lines.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439746"/>
                <a:ext cx="11141577" cy="2789354"/>
              </a:xfrm>
              <a:prstGeom prst="rect">
                <a:avLst/>
              </a:prstGeom>
              <a:blipFill>
                <a:blip r:embed="rId2"/>
                <a:stretch>
                  <a:fillRect l="-1094" t="-2183" r="-1532" b="-7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84701"/>
              </p:ext>
            </p:extLst>
          </p:nvPr>
        </p:nvGraphicFramePr>
        <p:xfrm>
          <a:off x="459873" y="4345435"/>
          <a:ext cx="1141911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883">
                  <a:extLst>
                    <a:ext uri="{9D8B030D-6E8A-4147-A177-3AD203B41FA5}">
                      <a16:colId xmlns:a16="http://schemas.microsoft.com/office/drawing/2014/main" val="718327297"/>
                    </a:ext>
                  </a:extLst>
                </a:gridCol>
                <a:gridCol w="2003608">
                  <a:extLst>
                    <a:ext uri="{9D8B030D-6E8A-4147-A177-3AD203B41FA5}">
                      <a16:colId xmlns:a16="http://schemas.microsoft.com/office/drawing/2014/main" val="2816633800"/>
                    </a:ext>
                  </a:extLst>
                </a:gridCol>
                <a:gridCol w="4603624">
                  <a:extLst>
                    <a:ext uri="{9D8B030D-6E8A-4147-A177-3AD203B41FA5}">
                      <a16:colId xmlns:a16="http://schemas.microsoft.com/office/drawing/2014/main" val="341727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∠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PKN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∠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KPN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∠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KNP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=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180°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Triangle Angle-Sum Theorem 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9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37.5° + 90° + 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KNP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=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180°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US" sz="28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6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j-lt"/>
                          <a:ea typeface="Cambria Math" panose="02040503050406030204" pitchFamily="18" charset="0"/>
                          <a:cs typeface="+mn-cs"/>
                        </a:rPr>
                        <a:t>m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∠</a:t>
                      </a:r>
                      <a:r>
                        <a:rPr lang="en-US" sz="2800" b="0" i="1" u="none" strike="noStrike" kern="1200" baseline="0" dirty="0" err="1">
                          <a:solidFill>
                            <a:schemeClr val="tx2"/>
                          </a:solidFill>
                          <a:latin typeface="+mj-lt"/>
                          <a:ea typeface="Cambria Math" panose="02040503050406030204" pitchFamily="18" charset="0"/>
                          <a:cs typeface="+mn-cs"/>
                        </a:rPr>
                        <a:t>KNP</a:t>
                      </a:r>
                      <a:r>
                        <a:rPr lang="en-US" sz="2800" b="0" i="1" u="none" strike="noStrike" kern="1200" baseline="0" dirty="0">
                          <a:solidFill>
                            <a:schemeClr val="tx2"/>
                          </a:solidFill>
                          <a:latin typeface="+mj-lt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endParaRPr lang="en-US" sz="2800" dirty="0">
                        <a:solidFill>
                          <a:schemeClr val="tx2"/>
                        </a:solidFill>
                        <a:latin typeface="+mj-lt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=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52.5°</a:t>
                      </a:r>
                      <a:endParaRPr lang="en-US" sz="2800" b="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39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5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Diagonals of a Rhombus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872" y="1422499"/>
            <a:ext cx="106043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A6B9"/>
                </a:solidFill>
                <a:latin typeface="+mj-lt"/>
              </a:rPr>
              <a:t>Talk About It!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Compare all of the properties of the following quadrilaterals: parallelograms, rectangles, rhombi, and squares. </a:t>
            </a:r>
          </a:p>
        </p:txBody>
      </p:sp>
    </p:spTree>
    <p:extLst>
      <p:ext uri="{BB962C8B-B14F-4D97-AF65-F5344CB8AC3E}">
        <p14:creationId xmlns:p14="http://schemas.microsoft.com/office/powerpoint/2010/main" val="188602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Square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872" y="1580158"/>
            <a:ext cx="6760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EFGH </a:t>
            </a:r>
            <a:r>
              <a:rPr lang="en-US" sz="2800" b="1" dirty="0"/>
              <a:t>is a square. If </a:t>
            </a:r>
            <a:r>
              <a:rPr lang="en-US" sz="2800" b="1" i="1" dirty="0"/>
              <a:t>FJ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1" dirty="0"/>
              <a:t>= </a:t>
            </a:r>
            <a:r>
              <a:rPr lang="en-US" sz="2800" b="1" dirty="0"/>
              <a:t>19, find </a:t>
            </a:r>
            <a:r>
              <a:rPr lang="en-US" sz="2800" b="1" i="1" dirty="0"/>
              <a:t>FH</a:t>
            </a:r>
            <a:r>
              <a:rPr lang="en-US" sz="2800" b="1" dirty="0"/>
              <a:t>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17" y="1580158"/>
            <a:ext cx="19716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110507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Determine whether each pair of lines is </a:t>
            </a:r>
            <a:r>
              <a:rPr lang="en-US" sz="2800" b="1" i="1" dirty="0">
                <a:solidFill>
                  <a:schemeClr val="tx1"/>
                </a:solidFill>
              </a:rPr>
              <a:t>parallel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i="1" dirty="0">
                <a:solidFill>
                  <a:schemeClr val="tx1"/>
                </a:solidFill>
              </a:rPr>
              <a:t>perpendicular</a:t>
            </a:r>
            <a:r>
              <a:rPr lang="en-US" sz="2800" b="1" dirty="0">
                <a:solidFill>
                  <a:schemeClr val="tx1"/>
                </a:solidFill>
              </a:rPr>
              <a:t>, or </a:t>
            </a:r>
            <a:r>
              <a:rPr lang="en-US" sz="2800" b="1" i="1" dirty="0">
                <a:solidFill>
                  <a:schemeClr val="tx1"/>
                </a:solidFill>
              </a:rPr>
              <a:t>neither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tx1"/>
                </a:solidFill>
                <a:latin typeface="Proxima Nova" panose="02000506030000020004" pitchFamily="50" charset="0"/>
              </a:rPr>
              <a:t>1.</a:t>
            </a:r>
            <a:r>
              <a:rPr lang="en-US" sz="2800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 dirty="0"/>
              <a:t>the line containing </a:t>
            </a:r>
            <a:r>
              <a:rPr lang="en-US" sz="2800" i="1" dirty="0"/>
              <a:t>X</a:t>
            </a:r>
            <a:r>
              <a:rPr lang="en-US" sz="2800" dirty="0"/>
              <a:t>(8,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3) and </a:t>
            </a:r>
            <a:r>
              <a:rPr lang="en-US" sz="2800" i="1" dirty="0"/>
              <a:t>Y</a:t>
            </a:r>
            <a:r>
              <a:rPr lang="en-US" sz="2800" dirty="0"/>
              <a:t>(</a:t>
            </a:r>
            <a:r>
              <a:rPr lang="en-IN" sz="2800" dirty="0"/>
              <a:t>−</a:t>
            </a:r>
            <a:r>
              <a:rPr lang="en-US" sz="2800" dirty="0"/>
              <a:t>4,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6)</a:t>
            </a:r>
            <a:endParaRPr lang="en-US" sz="2800" dirty="0">
              <a:latin typeface="Proxima Nova" panose="02000506030000020004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   the line containing </a:t>
            </a:r>
            <a:r>
              <a:rPr lang="en-US" sz="2800" i="1" dirty="0"/>
              <a:t>R</a:t>
            </a:r>
            <a:r>
              <a:rPr lang="en-US" sz="2800" dirty="0"/>
              <a:t>(1,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13) and </a:t>
            </a:r>
            <a:r>
              <a:rPr lang="en-US" sz="2800" i="1" dirty="0"/>
              <a:t>S</a:t>
            </a:r>
            <a:r>
              <a:rPr lang="en-US" sz="2800" dirty="0"/>
              <a:t>(</a:t>
            </a:r>
            <a:r>
              <a:rPr lang="en-IN" sz="2800" dirty="0"/>
              <a:t>−</a:t>
            </a:r>
            <a:r>
              <a:rPr lang="en-US" sz="2800" dirty="0"/>
              <a:t>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3)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2. </a:t>
            </a:r>
            <a:r>
              <a:rPr lang="en-US" sz="2800" dirty="0"/>
              <a:t>the line containing </a:t>
            </a:r>
            <a:r>
              <a:rPr lang="en-US" sz="2800" i="1" dirty="0"/>
              <a:t>A</a:t>
            </a:r>
            <a:r>
              <a:rPr lang="en-US" sz="2800" dirty="0"/>
              <a:t>(2,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1) and </a:t>
            </a:r>
            <a:r>
              <a:rPr lang="en-US" sz="2800" i="1" dirty="0"/>
              <a:t>B</a:t>
            </a:r>
            <a:r>
              <a:rPr lang="en-US" sz="2800" dirty="0"/>
              <a:t>(3,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   the line containing </a:t>
            </a:r>
            <a:r>
              <a:rPr lang="en-US" sz="2800" i="1" dirty="0"/>
              <a:t>C</a:t>
            </a:r>
            <a:r>
              <a:rPr lang="en-US" sz="2800" dirty="0"/>
              <a:t>(1,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6) and </a:t>
            </a:r>
            <a:r>
              <a:rPr lang="en-US" sz="2800" i="1" dirty="0"/>
              <a:t>D</a:t>
            </a:r>
            <a:r>
              <a:rPr lang="en-US" sz="2800" dirty="0"/>
              <a:t>(3,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0)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US" sz="2800" i="1" dirty="0">
                <a:solidFill>
                  <a:srgbClr val="5E5E5E"/>
                </a:solidFill>
              </a:rPr>
              <a:t>y </a:t>
            </a:r>
            <a:r>
              <a:rPr lang="en-US" sz="2800" dirty="0">
                <a:solidFill>
                  <a:srgbClr val="5E5E5E"/>
                </a:solidFill>
              </a:rPr>
              <a:t>= 2</a:t>
            </a:r>
            <a:r>
              <a:rPr lang="en-US" sz="2800" i="1" dirty="0">
                <a:solidFill>
                  <a:srgbClr val="5E5E5E"/>
                </a:solidFill>
              </a:rPr>
              <a:t>x </a:t>
            </a:r>
            <a:r>
              <a:rPr lang="en-US" sz="2800" dirty="0">
                <a:solidFill>
                  <a:srgbClr val="5E5E5E"/>
                </a:solidFill>
              </a:rPr>
              <a:t>+ 1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   2</a:t>
            </a:r>
            <a:r>
              <a:rPr lang="en-US" sz="2800" i="1" dirty="0"/>
              <a:t>y</a:t>
            </a:r>
            <a:r>
              <a:rPr lang="en-US" sz="2800" dirty="0"/>
              <a:t> = −</a:t>
            </a:r>
            <a:r>
              <a:rPr lang="en-US" sz="2800" i="1" dirty="0"/>
              <a:t>x</a:t>
            </a:r>
            <a:r>
              <a:rPr lang="en-US" sz="2800" dirty="0"/>
              <a:t> − 1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276676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Square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870" y="1740765"/>
            <a:ext cx="8455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Because </a:t>
            </a:r>
            <a:r>
              <a:rPr lang="en-US" sz="2800" i="1" dirty="0">
                <a:solidFill>
                  <a:schemeClr val="tx2"/>
                </a:solidFill>
                <a:latin typeface="+mj-lt"/>
              </a:rPr>
              <a:t>EFGH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is square, it is both a parallelogram and a rectangle. Therefore, we know that its diagonals bisect each other and are congruent.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671830" y="3247251"/>
              <a:ext cx="8128000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7010">
                      <a:extLst>
                        <a:ext uri="{9D8B030D-6E8A-4147-A177-3AD203B41FA5}">
                          <a16:colId xmlns:a16="http://schemas.microsoft.com/office/drawing/2014/main" val="489194601"/>
                        </a:ext>
                      </a:extLst>
                    </a:gridCol>
                    <a:gridCol w="480060">
                      <a:extLst>
                        <a:ext uri="{9D8B030D-6E8A-4147-A177-3AD203B41FA5}">
                          <a16:colId xmlns:a16="http://schemas.microsoft.com/office/drawing/2014/main" val="1046499902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33525995"/>
                        </a:ext>
                      </a:extLst>
                    </a:gridCol>
                    <a:gridCol w="5302250">
                      <a:extLst>
                        <a:ext uri="{9D8B030D-6E8A-4147-A177-3AD203B41FA5}">
                          <a16:colId xmlns:a16="http://schemas.microsoft.com/office/drawing/2014/main" val="34331346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𝐹𝐽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𝐽𝐻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a square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49447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FJ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JH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 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59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JH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4913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FJ + JH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bisector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320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19 + 19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 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36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38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6952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0373009"/>
                  </p:ext>
                </p:extLst>
              </p:nvPr>
            </p:nvGraphicFramePr>
            <p:xfrm>
              <a:off x="671830" y="3247251"/>
              <a:ext cx="8128000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7010">
                      <a:extLst>
                        <a:ext uri="{9D8B030D-6E8A-4147-A177-3AD203B41FA5}">
                          <a16:colId xmlns:a16="http://schemas.microsoft.com/office/drawing/2014/main" val="489194601"/>
                        </a:ext>
                      </a:extLst>
                    </a:gridCol>
                    <a:gridCol w="480060">
                      <a:extLst>
                        <a:ext uri="{9D8B030D-6E8A-4147-A177-3AD203B41FA5}">
                          <a16:colId xmlns:a16="http://schemas.microsoft.com/office/drawing/2014/main" val="1046499902"/>
                        </a:ext>
                      </a:extLst>
                    </a:gridCol>
                    <a:gridCol w="868680">
                      <a:extLst>
                        <a:ext uri="{9D8B030D-6E8A-4147-A177-3AD203B41FA5}">
                          <a16:colId xmlns:a16="http://schemas.microsoft.com/office/drawing/2014/main" val="2633525995"/>
                        </a:ext>
                      </a:extLst>
                    </a:gridCol>
                    <a:gridCol w="5302250">
                      <a:extLst>
                        <a:ext uri="{9D8B030D-6E8A-4147-A177-3AD203B41FA5}">
                          <a16:colId xmlns:a16="http://schemas.microsoft.com/office/drawing/2014/main" val="343313468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3" t="-11765" r="-452893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≅ 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5175" t="-11765" r="-611189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a square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49447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FJ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JH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congruence 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059863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19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JH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49138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FJ + JH 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Definition of bisector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32071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19 + 19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 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3673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38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5E5E5E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FH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 dirty="0">
                              <a:solidFill>
                                <a:schemeClr val="accen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Simplify.</a:t>
                          </a:r>
                          <a:endParaRPr lang="en-US" sz="28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695296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FD135DA-CDA8-4F1A-A599-C0773FEED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95" y="1581906"/>
            <a:ext cx="19716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3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Square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874" y="1619075"/>
            <a:ext cx="8384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Check</a:t>
            </a:r>
          </a:p>
          <a:p>
            <a:r>
              <a:rPr lang="en-US" sz="2800" dirty="0">
                <a:solidFill>
                  <a:schemeClr val="tx2"/>
                </a:solidFill>
              </a:rPr>
              <a:t>In rhombus </a:t>
            </a:r>
            <a:r>
              <a:rPr lang="en-US" sz="2800" i="1" dirty="0">
                <a:solidFill>
                  <a:schemeClr val="tx2"/>
                </a:solidFill>
              </a:rPr>
              <a:t>PQRS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i="1" dirty="0">
                <a:solidFill>
                  <a:schemeClr val="tx2"/>
                </a:solidFill>
              </a:rPr>
              <a:t>PQ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=</a:t>
            </a:r>
            <a:r>
              <a:rPr lang="en-US" sz="2800" dirty="0">
                <a:solidFill>
                  <a:schemeClr val="tx2"/>
                </a:solidFill>
              </a:rPr>
              <a:t> 4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chemeClr val="tx2"/>
                </a:solidFill>
              </a:rPr>
              <a:t> 3, </a:t>
            </a:r>
            <a:r>
              <a:rPr lang="en-US" sz="2800" i="1" dirty="0">
                <a:solidFill>
                  <a:schemeClr val="tx2"/>
                </a:solidFill>
              </a:rPr>
              <a:t>QR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=</a:t>
            </a:r>
            <a:r>
              <a:rPr lang="en-US" sz="2800" dirty="0">
                <a:solidFill>
                  <a:schemeClr val="tx2"/>
                </a:solidFill>
              </a:rPr>
              <a:t> 41, and 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∠</a:t>
            </a:r>
            <a:r>
              <a:rPr lang="en-US" sz="2800" i="1" dirty="0" err="1">
                <a:solidFill>
                  <a:schemeClr val="tx2"/>
                </a:solidFill>
              </a:rPr>
              <a:t>PQT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=</a:t>
            </a:r>
            <a:r>
              <a:rPr lang="en-US" sz="2800" dirty="0">
                <a:solidFill>
                  <a:schemeClr val="tx2"/>
                </a:solidFill>
              </a:rPr>
              <a:t> (2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chemeClr val="tx2"/>
                </a:solidFill>
              </a:rPr>
              <a:t> 4</a:t>
            </a:r>
            <a:r>
              <a:rPr lang="en-US" sz="2800" i="1" dirty="0">
                <a:solidFill>
                  <a:schemeClr val="tx2"/>
                </a:solidFill>
              </a:rPr>
              <a:t>y</a:t>
            </a:r>
            <a:r>
              <a:rPr lang="en-US" sz="2800" dirty="0">
                <a:solidFill>
                  <a:schemeClr val="tx2"/>
                </a:solidFill>
              </a:rPr>
              <a:t>)°. What must the value of </a:t>
            </a:r>
            <a:r>
              <a:rPr lang="en-US" sz="2800" i="1" dirty="0">
                <a:solidFill>
                  <a:schemeClr val="tx2"/>
                </a:solidFill>
              </a:rPr>
              <a:t>y </a:t>
            </a:r>
            <a:r>
              <a:rPr lang="en-US" sz="2800" dirty="0">
                <a:solidFill>
                  <a:schemeClr val="tx2"/>
                </a:solidFill>
              </a:rPr>
              <a:t>be for rhombus </a:t>
            </a:r>
            <a:r>
              <a:rPr lang="en-US" sz="2800" i="1" dirty="0">
                <a:solidFill>
                  <a:schemeClr val="tx2"/>
                </a:solidFill>
              </a:rPr>
              <a:t>PQRS </a:t>
            </a:r>
            <a:r>
              <a:rPr lang="en-US" sz="2800" dirty="0">
                <a:solidFill>
                  <a:schemeClr val="tx2"/>
                </a:solidFill>
              </a:rPr>
              <a:t>to be a square?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32" y="1971675"/>
            <a:ext cx="2019300" cy="1885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873" y="3672959"/>
            <a:ext cx="5468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A. 6.5     B. 9.5     C. 45      D. 90 </a:t>
            </a:r>
          </a:p>
        </p:txBody>
      </p:sp>
    </p:spTree>
    <p:extLst>
      <p:ext uri="{BB962C8B-B14F-4D97-AF65-F5344CB8AC3E}">
        <p14:creationId xmlns:p14="http://schemas.microsoft.com/office/powerpoint/2010/main" val="1181640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the Definition of a Square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874" y="1619075"/>
            <a:ext cx="83845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Check</a:t>
            </a:r>
          </a:p>
          <a:p>
            <a:r>
              <a:rPr lang="en-US" sz="2800" dirty="0">
                <a:solidFill>
                  <a:schemeClr val="tx2"/>
                </a:solidFill>
              </a:rPr>
              <a:t>In rhombus </a:t>
            </a:r>
            <a:r>
              <a:rPr lang="en-US" sz="2800" i="1" dirty="0">
                <a:solidFill>
                  <a:schemeClr val="tx2"/>
                </a:solidFill>
              </a:rPr>
              <a:t>PQRS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i="1" dirty="0">
                <a:solidFill>
                  <a:schemeClr val="tx2"/>
                </a:solidFill>
              </a:rPr>
              <a:t>PQ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=</a:t>
            </a:r>
            <a:r>
              <a:rPr lang="en-US" sz="2800" dirty="0">
                <a:solidFill>
                  <a:schemeClr val="tx2"/>
                </a:solidFill>
              </a:rPr>
              <a:t> 4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chemeClr val="tx2"/>
                </a:solidFill>
              </a:rPr>
              <a:t> 3, </a:t>
            </a:r>
            <a:r>
              <a:rPr lang="en-US" sz="2800" i="1" dirty="0">
                <a:solidFill>
                  <a:schemeClr val="tx2"/>
                </a:solidFill>
              </a:rPr>
              <a:t>QR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=</a:t>
            </a:r>
            <a:r>
              <a:rPr lang="en-US" sz="2800" dirty="0">
                <a:solidFill>
                  <a:schemeClr val="tx2"/>
                </a:solidFill>
              </a:rPr>
              <a:t> 41, and 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∠</a:t>
            </a:r>
            <a:r>
              <a:rPr lang="en-US" sz="2800" i="1" dirty="0" err="1">
                <a:solidFill>
                  <a:schemeClr val="tx2"/>
                </a:solidFill>
              </a:rPr>
              <a:t>PQT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=</a:t>
            </a:r>
            <a:r>
              <a:rPr lang="en-US" sz="2800" dirty="0">
                <a:solidFill>
                  <a:schemeClr val="tx2"/>
                </a:solidFill>
              </a:rPr>
              <a:t> (2</a:t>
            </a:r>
            <a:r>
              <a:rPr lang="en-US" sz="2800" i="1" dirty="0">
                <a:solidFill>
                  <a:schemeClr val="tx2"/>
                </a:solidFill>
              </a:rPr>
              <a:t>x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chemeClr val="tx2"/>
                </a:solidFill>
              </a:rPr>
              <a:t> 4</a:t>
            </a:r>
            <a:r>
              <a:rPr lang="en-US" sz="2800" i="1" dirty="0">
                <a:solidFill>
                  <a:schemeClr val="tx2"/>
                </a:solidFill>
              </a:rPr>
              <a:t>y</a:t>
            </a:r>
            <a:r>
              <a:rPr lang="en-US" sz="2800" dirty="0">
                <a:solidFill>
                  <a:schemeClr val="tx2"/>
                </a:solidFill>
              </a:rPr>
              <a:t>)°. What must the value of </a:t>
            </a:r>
            <a:r>
              <a:rPr lang="en-US" sz="2800" i="1" dirty="0">
                <a:solidFill>
                  <a:schemeClr val="tx2"/>
                </a:solidFill>
              </a:rPr>
              <a:t>y </a:t>
            </a:r>
            <a:r>
              <a:rPr lang="en-US" sz="2800" dirty="0">
                <a:solidFill>
                  <a:schemeClr val="tx2"/>
                </a:solidFill>
              </a:rPr>
              <a:t>be for rhombus </a:t>
            </a:r>
            <a:r>
              <a:rPr lang="en-US" sz="2800" i="1" dirty="0">
                <a:solidFill>
                  <a:schemeClr val="tx2"/>
                </a:solidFill>
              </a:rPr>
              <a:t>PQRS </a:t>
            </a:r>
            <a:r>
              <a:rPr lang="en-US" sz="2800" dirty="0">
                <a:solidFill>
                  <a:schemeClr val="tx2"/>
                </a:solidFill>
              </a:rPr>
              <a:t>to be a square?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32" y="1971675"/>
            <a:ext cx="2019300" cy="1885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873" y="3672959"/>
            <a:ext cx="5468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A. 6.5     B. 9.5     C. 45      D. 90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9873" y="4351889"/>
            <a:ext cx="725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5074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263667"/>
            <a:ext cx="10367881" cy="9537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If a parallelogram meets certain conditions, you can conclude that it is a rhombus or a square.</a:t>
            </a:r>
            <a:endParaRPr lang="en-US" sz="28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Tests for Rhombi and Squares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00570"/>
              </p:ext>
            </p:extLst>
          </p:nvPr>
        </p:nvGraphicFramePr>
        <p:xfrm>
          <a:off x="459872" y="2401509"/>
          <a:ext cx="11095858" cy="3927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858">
                  <a:extLst>
                    <a:ext uri="{9D8B030D-6E8A-4147-A177-3AD203B41FA5}">
                      <a16:colId xmlns:a16="http://schemas.microsoft.com/office/drawing/2014/main" val="2735332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Theorems: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Conditions for Rhombi and Squares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9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 7.17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46151"/>
                  </a:ext>
                </a:extLst>
              </a:tr>
              <a:tr h="1428085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the diagonals of a parallelogram are perpendicular, then the parallelogram is a rhombus.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5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 7.18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2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one diagonal of a parallelogram bisects a pair of opposite angles, then the parallelogram is a rhombus.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16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64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Tests for Rhombi and Squares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16668"/>
              </p:ext>
            </p:extLst>
          </p:nvPr>
        </p:nvGraphicFramePr>
        <p:xfrm>
          <a:off x="563880" y="1459865"/>
          <a:ext cx="11095858" cy="349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858">
                  <a:extLst>
                    <a:ext uri="{9D8B030D-6E8A-4147-A177-3AD203B41FA5}">
                      <a16:colId xmlns:a16="http://schemas.microsoft.com/office/drawing/2014/main" val="2940025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 7.19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093298"/>
                  </a:ext>
                </a:extLst>
              </a:tr>
              <a:tr h="1516289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two consecutive sides of a parallelogram are congruent, then the parallelogram is a rhombus.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19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 7.20</a:t>
                      </a: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4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a quadrilateral is both a rectangle and a rhombus, then it is a square.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8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Conditions for Rhombi and Squares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468644"/>
            <a:ext cx="9529947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</a:rPr>
              <a:t>Write a paragraph proof.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Given: </a:t>
            </a:r>
            <a:r>
              <a:rPr lang="en-US" sz="2800" i="1" dirty="0"/>
              <a:t>TUVW </a:t>
            </a:r>
            <a:r>
              <a:rPr lang="en-US" sz="2800" dirty="0"/>
              <a:t>is a parallelogram.</a:t>
            </a: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△</a:t>
            </a:r>
            <a:r>
              <a:rPr lang="en-US" sz="2800" i="1" dirty="0"/>
              <a:t>TSW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≅ △</a:t>
            </a:r>
            <a:r>
              <a:rPr lang="en-US" sz="2800" i="1" dirty="0"/>
              <a:t>TSU</a:t>
            </a:r>
            <a:endParaRPr lang="en-US" sz="2800" dirty="0"/>
          </a:p>
          <a:p>
            <a:r>
              <a:rPr lang="en-US" sz="2800" b="1" dirty="0">
                <a:solidFill>
                  <a:schemeClr val="tx1"/>
                </a:solidFill>
              </a:rPr>
              <a:t>Prove: </a:t>
            </a:r>
            <a:r>
              <a:rPr lang="en-US" sz="2800" i="1" dirty="0"/>
              <a:t>TUVW </a:t>
            </a:r>
            <a:r>
              <a:rPr lang="en-US" sz="2800" dirty="0"/>
              <a:t>is a rhombus.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27" y="1938337"/>
            <a:ext cx="20669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0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Conditions for Rhombi and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619074"/>
                <a:ext cx="6634609" cy="420090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</a:rPr>
                  <a:t>Proof:</a:t>
                </a:r>
              </a:p>
              <a:p>
                <a:pPr fontAlgn="t"/>
                <a:r>
                  <a:rPr lang="en-US" sz="2800" dirty="0"/>
                  <a:t>Because it is given that △</a:t>
                </a:r>
                <a:r>
                  <a:rPr lang="en-US" sz="2800" i="1" dirty="0"/>
                  <a:t>TSW</a:t>
                </a:r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≅</a:t>
                </a:r>
                <a:r>
                  <a:rPr lang="en-US" sz="2800" dirty="0"/>
                  <a:t> △</a:t>
                </a:r>
                <a:r>
                  <a:rPr lang="en-US" sz="2800" i="1" dirty="0"/>
                  <a:t>TSU</a:t>
                </a:r>
                <a:r>
                  <a:rPr lang="en-US" sz="2800" dirty="0"/>
                  <a:t>, it must be true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𝑊𝑇</m:t>
                        </m:r>
                      </m:e>
                    </m:acc>
                  </m:oMath>
                </a14:m>
                <a:r>
                  <a:rPr 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𝑈𝑇</m:t>
                        </m:r>
                      </m:e>
                    </m:acc>
                  </m:oMath>
                </a14:m>
                <a:r>
                  <a:rPr lang="en-US" sz="2800" dirty="0"/>
                  <a:t>. 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𝑊𝑇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𝑈𝑇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/>
                  <a:t>are congruent, consecutive sides of the given parallelogram, we can prove that </a:t>
                </a:r>
                <a:r>
                  <a:rPr lang="en-US" sz="2800" i="1" dirty="0"/>
                  <a:t>TUVW </a:t>
                </a:r>
                <a:r>
                  <a:rPr lang="en-US" sz="2800" dirty="0"/>
                  <a:t>is a rhombus by using Theorem 7.19.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619074"/>
                <a:ext cx="6634609" cy="4200907"/>
              </a:xfrm>
              <a:prstGeom prst="rect">
                <a:avLst/>
              </a:prstGeom>
              <a:blipFill>
                <a:blip r:embed="rId2"/>
                <a:stretch>
                  <a:fillRect l="-1837" t="-1597" r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27" y="1938337"/>
            <a:ext cx="20669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1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4" y="1468644"/>
            <a:ext cx="6947606" cy="2661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GARMENT DESIGN </a:t>
            </a:r>
            <a:r>
              <a:rPr lang="en-US" sz="2800" b="1" dirty="0" err="1"/>
              <a:t>Ananya</a:t>
            </a:r>
            <a:r>
              <a:rPr lang="en-US" sz="2800" b="1" dirty="0"/>
              <a:t> is designing a sweater using an argyle pattern. All four sides of quadrilateral </a:t>
            </a:r>
            <a:r>
              <a:rPr lang="en-US" sz="2800" b="1" i="1" dirty="0"/>
              <a:t>ABCD </a:t>
            </a:r>
            <a:r>
              <a:rPr lang="en-US" sz="2800" b="1" dirty="0"/>
              <a:t>are 2 inches long. How can </a:t>
            </a:r>
            <a:r>
              <a:rPr lang="en-US" sz="2800" b="1" dirty="0" err="1"/>
              <a:t>Ananya</a:t>
            </a:r>
            <a:r>
              <a:rPr lang="en-US" sz="2800" b="1" dirty="0"/>
              <a:t> be sure that the argyle pattern is a square?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46" y="1619075"/>
            <a:ext cx="2728653" cy="28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86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a Rhombus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872" y="1776470"/>
            <a:ext cx="66702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</a:rPr>
              <a:t>A square has all of the properties of a parallelogram, a rhombus, and a rectangle. To prove that quadrilateral </a:t>
            </a:r>
            <a:r>
              <a:rPr lang="en-US" sz="2800" i="1" dirty="0">
                <a:solidFill>
                  <a:schemeClr val="tx2"/>
                </a:solidFill>
                <a:latin typeface="+mj-lt"/>
              </a:rPr>
              <a:t>ABCD 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is a square, prove that it is a parallelogram, a rhombus, and a rectangle.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43932-FE23-4889-BAEA-15021A54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246" y="1619075"/>
            <a:ext cx="2728653" cy="28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1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4" y="1468644"/>
            <a:ext cx="6947606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Because both pairs of opposite sides are congruent, </a:t>
            </a:r>
            <a:r>
              <a:rPr lang="en-US" sz="2800" i="1" dirty="0"/>
              <a:t>ABCD </a:t>
            </a:r>
            <a:r>
              <a:rPr lang="en-US" sz="2800" dirty="0"/>
              <a:t>is a parallelogram</a:t>
            </a:r>
            <a:r>
              <a:rPr lang="en-US" sz="2800" b="1" dirty="0"/>
              <a:t>.</a:t>
            </a:r>
          </a:p>
          <a:p>
            <a:r>
              <a:rPr lang="en-US" sz="2800" dirty="0"/>
              <a:t>Because consecutive</a:t>
            </a:r>
            <a:r>
              <a:rPr lang="en-US" sz="2800" b="1" dirty="0"/>
              <a:t> </a:t>
            </a:r>
            <a:r>
              <a:rPr lang="en-US" sz="2800" dirty="0"/>
              <a:t>sides of ▱</a:t>
            </a:r>
            <a:r>
              <a:rPr lang="en-US" sz="2800" i="1" dirty="0"/>
              <a:t>ABCD </a:t>
            </a:r>
            <a:r>
              <a:rPr lang="en-US" sz="2800" dirty="0"/>
              <a:t>are congruent, it is a rhombus.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If the diagonals of a parallelogram are congruent, then the parallelogram is a rectangle.</a:t>
            </a:r>
            <a:r>
              <a:rPr lang="en-US" sz="2800" b="1" dirty="0"/>
              <a:t> </a:t>
            </a:r>
            <a:r>
              <a:rPr lang="en-US" sz="2800" dirty="0"/>
              <a:t>So, if </a:t>
            </a:r>
            <a:r>
              <a:rPr lang="en-US" sz="2800" dirty="0" err="1"/>
              <a:t>Ananya</a:t>
            </a:r>
            <a:r>
              <a:rPr lang="en-US" sz="2800" dirty="0"/>
              <a:t> measures the length of each diagonal and finds that they are equal, then </a:t>
            </a:r>
            <a:r>
              <a:rPr lang="en-US" sz="2800" i="1" dirty="0"/>
              <a:t>ABCD </a:t>
            </a:r>
            <a:r>
              <a:rPr lang="en-US" sz="2800" dirty="0"/>
              <a:t>is a square.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21" y="1058213"/>
            <a:ext cx="2474778" cy="25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21" y="3818486"/>
            <a:ext cx="2479137" cy="25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10953348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Determine whether each pair of lines is </a:t>
            </a:r>
            <a:r>
              <a:rPr lang="en-US" sz="2800" b="1" i="1" dirty="0">
                <a:solidFill>
                  <a:schemeClr val="tx1"/>
                </a:solidFill>
              </a:rPr>
              <a:t>parallel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i="1" dirty="0">
                <a:solidFill>
                  <a:schemeClr val="tx1"/>
                </a:solidFill>
              </a:rPr>
              <a:t>perpendicular</a:t>
            </a:r>
            <a:r>
              <a:rPr lang="en-US" sz="2800" b="1" dirty="0">
                <a:solidFill>
                  <a:schemeClr val="tx1"/>
                </a:solidFill>
              </a:rPr>
              <a:t>, or </a:t>
            </a:r>
            <a:r>
              <a:rPr lang="en-US" sz="2800" b="1" i="1" dirty="0">
                <a:solidFill>
                  <a:schemeClr val="tx1"/>
                </a:solidFill>
              </a:rPr>
              <a:t>neither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Proxima Nova" panose="02000506030000020004" pitchFamily="50" charset="0"/>
              </a:rPr>
              <a:t>4.</a:t>
            </a:r>
            <a:r>
              <a:rPr lang="en-US" sz="2800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</a:t>
            </a:r>
            <a:r>
              <a:rPr lang="en-US" sz="2800" dirty="0">
                <a:solidFill>
                  <a:srgbClr val="5E5E5E"/>
                </a:solidFill>
              </a:rPr>
              <a:t>4</a:t>
            </a:r>
            <a:r>
              <a:rPr lang="en-US" sz="2800" i="1" dirty="0">
                <a:solidFill>
                  <a:srgbClr val="5E5E5E"/>
                </a:solidFill>
              </a:rPr>
              <a:t>x</a:t>
            </a:r>
            <a:r>
              <a:rPr lang="en-US" sz="2800" dirty="0">
                <a:solidFill>
                  <a:srgbClr val="5E5E5E"/>
                </a:solidFill>
              </a:rPr>
              <a:t> − </a:t>
            </a:r>
            <a:r>
              <a:rPr lang="en-US" sz="2800" i="1" dirty="0">
                <a:solidFill>
                  <a:srgbClr val="5E5E5E"/>
                </a:solidFill>
              </a:rPr>
              <a:t>y</a:t>
            </a:r>
            <a:r>
              <a:rPr lang="en-US" sz="2800" dirty="0">
                <a:solidFill>
                  <a:srgbClr val="5E5E5E"/>
                </a:solidFill>
              </a:rPr>
              <a:t> = 2</a:t>
            </a:r>
          </a:p>
          <a:p>
            <a:pPr marL="539750">
              <a:spcBef>
                <a:spcPts val="0"/>
              </a:spcBef>
              <a:spcAft>
                <a:spcPts val="1200"/>
              </a:spcAft>
              <a:tabLst>
                <a:tab pos="419100" algn="l"/>
              </a:tabLst>
            </a:pPr>
            <a:r>
              <a:rPr lang="en-US" sz="2800" dirty="0"/>
              <a:t>8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5E5E5E"/>
                </a:solidFill>
              </a:rPr>
              <a:t>− 2</a:t>
            </a:r>
            <a:r>
              <a:rPr lang="en-US" sz="2800" i="1" dirty="0">
                <a:solidFill>
                  <a:srgbClr val="5E5E5E"/>
                </a:solidFill>
              </a:rPr>
              <a:t>y</a:t>
            </a:r>
            <a:r>
              <a:rPr lang="en-US" sz="2800" dirty="0">
                <a:solidFill>
                  <a:srgbClr val="5E5E5E"/>
                </a:solidFill>
              </a:rPr>
              <a:t> = −6</a:t>
            </a:r>
            <a:r>
              <a:rPr lang="en-US" sz="2800" dirty="0"/>
              <a:t> 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Proxima Nova" panose="02000506030000020004" pitchFamily="50" charset="0"/>
              </a:rPr>
              <a:t>5.</a:t>
            </a:r>
            <a:r>
              <a:rPr lang="en-US" sz="2800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</a:t>
            </a:r>
            <a:r>
              <a:rPr lang="en-US" sz="2800" dirty="0"/>
              <a:t>Plot and connect the vertices </a:t>
            </a:r>
            <a:r>
              <a:rPr lang="en-US" sz="2800" i="1" dirty="0"/>
              <a:t>X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5E5E5E"/>
                </a:solidFill>
              </a:rPr>
              <a:t>−</a:t>
            </a:r>
            <a:r>
              <a:rPr lang="en-US" sz="2800" dirty="0"/>
              <a:t>2,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1), </a:t>
            </a:r>
            <a:r>
              <a:rPr lang="en-US" sz="2800" i="1" dirty="0"/>
              <a:t>Y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5E5E5E"/>
                </a:solidFill>
              </a:rPr>
              <a:t>−</a:t>
            </a:r>
            <a:r>
              <a:rPr lang="en-US" sz="2800" dirty="0"/>
              <a:t>1,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5E5E5E"/>
                </a:solidFill>
              </a:rPr>
              <a:t>−</a:t>
            </a:r>
            <a:r>
              <a:rPr lang="en-US" sz="2800" dirty="0"/>
              <a:t>1), and </a:t>
            </a:r>
            <a:r>
              <a:rPr lang="en-US" sz="2800" i="1" dirty="0"/>
              <a:t>Z</a:t>
            </a:r>
            <a:r>
              <a:rPr lang="en-US" sz="2800" dirty="0"/>
              <a:t>(3,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     </a:t>
            </a:r>
            <a:r>
              <a:rPr lang="en-US" sz="2800" dirty="0"/>
              <a:t>on your own paper. Is </a:t>
            </a:r>
            <a:r>
              <a:rPr lang="en-US" sz="2800" i="1" dirty="0"/>
              <a:t>XYZ </a:t>
            </a:r>
            <a:r>
              <a:rPr lang="en-US" sz="2800" dirty="0"/>
              <a:t>a right triangle? </a:t>
            </a:r>
            <a:endParaRPr lang="en-US" sz="2800" b="1" dirty="0">
              <a:solidFill>
                <a:srgbClr val="FF0000"/>
              </a:solidFill>
              <a:latin typeface="Proxima Nova" panose="02000506030000020004"/>
            </a:endParaRPr>
          </a:p>
          <a:p>
            <a:b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</a:br>
            <a:endParaRPr lang="en-US" sz="2800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4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a Rhombus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4" y="1468644"/>
            <a:ext cx="6947606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 dirty="0"/>
              <a:t>How could Ananya show that the pattern is a square in a different way? Which method is more efficient?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2099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57566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Classify Parallelograms by Using Coordinate Geometry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853852"/>
            <a:ext cx="9413469" cy="3966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Determine whether ▱</a:t>
            </a:r>
            <a:r>
              <a:rPr lang="en-US" sz="2800" b="1" i="1" dirty="0">
                <a:solidFill>
                  <a:schemeClr val="tx1"/>
                </a:solidFill>
              </a:rPr>
              <a:t>ABCD </a:t>
            </a:r>
            <a:r>
              <a:rPr lang="en-US" sz="2800" b="1" dirty="0">
                <a:solidFill>
                  <a:schemeClr val="tx1"/>
                </a:solidFill>
              </a:rPr>
              <a:t>with vertices </a:t>
            </a:r>
            <a:r>
              <a:rPr lang="en-US" sz="2800" b="1" i="1" dirty="0">
                <a:solidFill>
                  <a:schemeClr val="tx1"/>
                </a:solidFill>
              </a:rPr>
              <a:t>A</a:t>
            </a:r>
            <a:r>
              <a:rPr lang="en-US" sz="2800" b="1" dirty="0">
                <a:solidFill>
                  <a:schemeClr val="tx1"/>
                </a:solidFill>
              </a:rPr>
              <a:t>(−3,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</a:rPr>
              <a:t>2), </a:t>
            </a:r>
            <a:r>
              <a:rPr lang="en-US" sz="2800" b="1" i="1" dirty="0">
                <a:solidFill>
                  <a:schemeClr val="tx1"/>
                </a:solidFill>
              </a:rPr>
              <a:t>B</a:t>
            </a:r>
            <a:r>
              <a:rPr lang="en-US" sz="2800" b="1" dirty="0">
                <a:solidFill>
                  <a:schemeClr val="tx1"/>
                </a:solidFill>
              </a:rPr>
              <a:t>(−2,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</a:rPr>
              <a:t>6), </a:t>
            </a:r>
            <a:r>
              <a:rPr lang="en-US" sz="2800" b="1" i="1" dirty="0">
                <a:solidFill>
                  <a:schemeClr val="tx1"/>
                </a:solidFill>
              </a:rPr>
              <a:t>C</a:t>
            </a:r>
            <a:r>
              <a:rPr lang="en-US" sz="2800" b="1" dirty="0">
                <a:solidFill>
                  <a:schemeClr val="tx1"/>
                </a:solidFill>
              </a:rPr>
              <a:t>(2,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</a:rPr>
              <a:t>7), and </a:t>
            </a:r>
            <a:r>
              <a:rPr lang="en-US" sz="2800" b="1" i="1" dirty="0">
                <a:solidFill>
                  <a:schemeClr val="tx1"/>
                </a:solidFill>
              </a:rPr>
              <a:t>D</a:t>
            </a:r>
            <a:r>
              <a:rPr lang="en-US" sz="2800" b="1" dirty="0">
                <a:solidFill>
                  <a:schemeClr val="tx1"/>
                </a:solidFill>
              </a:rPr>
              <a:t>(1,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</a:rPr>
              <a:t>3) is a </a:t>
            </a:r>
            <a:r>
              <a:rPr lang="en-US" sz="2800" b="1" i="1" dirty="0">
                <a:solidFill>
                  <a:schemeClr val="tx1"/>
                </a:solidFill>
              </a:rPr>
              <a:t>rhombus, </a:t>
            </a:r>
            <a:r>
              <a:rPr lang="en-US" sz="2800" b="1" dirty="0">
                <a:solidFill>
                  <a:schemeClr val="tx1"/>
                </a:solidFill>
              </a:rPr>
              <a:t>a </a:t>
            </a:r>
            <a:r>
              <a:rPr lang="en-US" sz="2800" b="1" i="1" dirty="0">
                <a:solidFill>
                  <a:schemeClr val="tx1"/>
                </a:solidFill>
              </a:rPr>
              <a:t>rectangle, </a:t>
            </a:r>
            <a:r>
              <a:rPr lang="en-US" sz="2800" b="1" dirty="0">
                <a:solidFill>
                  <a:schemeClr val="tx1"/>
                </a:solidFill>
              </a:rPr>
              <a:t>a </a:t>
            </a:r>
            <a:r>
              <a:rPr lang="en-US" sz="2800" b="1" i="1" dirty="0">
                <a:solidFill>
                  <a:schemeClr val="tx1"/>
                </a:solidFill>
              </a:rPr>
              <a:t>square, </a:t>
            </a:r>
            <a:r>
              <a:rPr lang="en-US" sz="2800" b="1" dirty="0">
                <a:solidFill>
                  <a:schemeClr val="tx1"/>
                </a:solidFill>
              </a:rPr>
              <a:t>or </a:t>
            </a:r>
            <a:r>
              <a:rPr lang="en-US" sz="2800" b="1" i="1" dirty="0">
                <a:solidFill>
                  <a:schemeClr val="tx1"/>
                </a:solidFill>
              </a:rPr>
              <a:t>none</a:t>
            </a:r>
            <a:r>
              <a:rPr lang="en-US" sz="2800" b="1" dirty="0">
                <a:solidFill>
                  <a:schemeClr val="tx1"/>
                </a:solidFill>
              </a:rPr>
              <a:t>. List all that apply. Explain. </a:t>
            </a:r>
          </a:p>
        </p:txBody>
      </p:sp>
    </p:spTree>
    <p:extLst>
      <p:ext uri="{BB962C8B-B14F-4D97-AF65-F5344CB8AC3E}">
        <p14:creationId xmlns:p14="http://schemas.microsoft.com/office/powerpoint/2010/main" val="1204853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57566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Classify Parallelograms by Using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451803"/>
                <a:ext cx="10935836" cy="46336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chemeClr val="tx2"/>
                    </a:solidFill>
                  </a:rPr>
                  <a:t>Plot and connect the vertices on a coordinate plane. 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For ▱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ABCD </a:t>
                </a:r>
                <a:r>
                  <a:rPr lang="en-US" sz="2800" dirty="0">
                    <a:solidFill>
                      <a:schemeClr val="tx2"/>
                    </a:solidFill>
                  </a:rPr>
                  <a:t>to be rectangle or square, </a:t>
                </a:r>
                <a:br>
                  <a:rPr lang="en-US" sz="2800" dirty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AB</m:t>
                        </m:r>
                      </m:e>
                    </m:acc>
                    <m:r>
                      <a:rPr lang="en-US" sz="28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must be true.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28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3)</m:t>
                        </m:r>
                      </m:den>
                    </m:f>
                    <m:r>
                      <a:rPr lang="en-US" sz="28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IN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IN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3)</m:t>
                        </m:r>
                      </m:den>
                    </m:f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Because the product of the slopes is not −1, the sides of the quadrilateral are not perpendicular. So, ▱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ABCD </a:t>
                </a:r>
                <a:r>
                  <a:rPr lang="en-US" sz="2800" dirty="0">
                    <a:solidFill>
                      <a:schemeClr val="tx2"/>
                    </a:solidFill>
                  </a:rPr>
                  <a:t>is not a rectangle or square. For ▱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ABCD </a:t>
                </a:r>
                <a:r>
                  <a:rPr lang="en-US" sz="2800" dirty="0">
                    <a:solidFill>
                      <a:schemeClr val="tx2"/>
                    </a:solidFill>
                  </a:rPr>
                  <a:t>to be a rhombus, the diagonals must be perpendicular.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451803"/>
                <a:ext cx="10935836" cy="4633691"/>
              </a:xfrm>
              <a:prstGeom prst="rect">
                <a:avLst/>
              </a:prstGeom>
              <a:blipFill>
                <a:blip r:embed="rId2"/>
                <a:stretch>
                  <a:fillRect l="-1115" t="-1316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8775F3A-AE35-4B23-BAC5-408396A1F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66" y="2137316"/>
            <a:ext cx="4037256" cy="23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5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57566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Classify Parallelograms by Using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3421"/>
                <a:ext cx="6539640" cy="43513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chemeClr val="tx2"/>
                    </a:solidFill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or 1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28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2)</m:t>
                        </m:r>
                      </m:den>
                    </m:f>
                    <m:r>
                      <a:rPr lang="en-US" sz="2800" b="1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>
                    <a:solidFill>
                      <a:schemeClr val="tx2"/>
                    </a:solidFill>
                  </a:rPr>
                  <a:t>or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  </a:t>
                </a:r>
                <a:r>
                  <a:rPr lang="en-US" sz="2800" dirty="0">
                    <a:solidFill>
                      <a:schemeClr val="tx2"/>
                    </a:solidFill>
                  </a:rPr>
                  <a:t>−1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Because the product of the slopes of the diagonals is −1, the diagonals are perpendicular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, </a:t>
                </a:r>
                <a:r>
                  <a:rPr lang="en-US" sz="2800" dirty="0">
                    <a:solidFill>
                      <a:schemeClr val="tx2"/>
                    </a:solidFill>
                  </a:rPr>
                  <a:t>so </a:t>
                </a:r>
                <a:r>
                  <a:rPr lang="en-US" sz="2800" dirty="0"/>
                  <a:t>▱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ABCD </a:t>
                </a:r>
                <a:r>
                  <a:rPr lang="en-US" sz="2800" dirty="0">
                    <a:solidFill>
                      <a:schemeClr val="tx2"/>
                    </a:solidFill>
                  </a:rPr>
                  <a:t>is a rhombus.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3421"/>
                <a:ext cx="6539640" cy="4351338"/>
              </a:xfrm>
              <a:prstGeom prst="rect">
                <a:avLst/>
              </a:prstGeom>
              <a:blipFill>
                <a:blip r:embed="rId2"/>
                <a:stretch>
                  <a:fillRect l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A722DF71-EBE4-4A0A-8377-4CA4B38F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66" y="2137316"/>
            <a:ext cx="4037256" cy="23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4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575667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Classify Parallelograms by Using Coordinate Geometry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4" y="1468644"/>
            <a:ext cx="10935836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r>
              <a:rPr lang="en-US" sz="2800" dirty="0"/>
              <a:t>What other way could you use to determine whether a quadrilateral is a rhombus? </a:t>
            </a:r>
          </a:p>
        </p:txBody>
      </p:sp>
    </p:spTree>
    <p:extLst>
      <p:ext uri="{BB962C8B-B14F-4D97-AF65-F5344CB8AC3E}">
        <p14:creationId xmlns:p14="http://schemas.microsoft.com/office/powerpoint/2010/main" val="2235770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2A907-42FD-7449-814D-9F22847F508C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0261469" cy="5357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Which statements are </a:t>
            </a:r>
            <a:r>
              <a:rPr lang="en-US" sz="2800" b="1" i="1" dirty="0">
                <a:solidFill>
                  <a:schemeClr val="tx1"/>
                </a:solidFill>
              </a:rPr>
              <a:t>true</a:t>
            </a:r>
            <a:r>
              <a:rPr lang="en-US" sz="2800" b="1" dirty="0">
                <a:solidFill>
                  <a:schemeClr val="tx1"/>
                </a:solidFill>
              </a:rPr>
              <a:t>, and which are </a:t>
            </a:r>
            <a:r>
              <a:rPr lang="en-US" sz="2800" b="1" i="1" dirty="0">
                <a:solidFill>
                  <a:schemeClr val="tx1"/>
                </a:solidFill>
              </a:rPr>
              <a:t>false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1.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All parallelograms are quadrilaterals. </a:t>
            </a:r>
            <a:endParaRPr lang="en-US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dirty="0"/>
              <a:t>No rhombus is a parallelogram. </a:t>
            </a:r>
            <a:endParaRPr lang="en-US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3.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All squares are rhombi. </a:t>
            </a:r>
            <a:endParaRPr lang="en-US" sz="28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4. </a:t>
            </a:r>
            <a:r>
              <a:rPr lang="en-US" sz="2800" dirty="0"/>
              <a:t>Some rectangles are squares.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5. </a:t>
            </a:r>
            <a:r>
              <a:rPr lang="en-US" sz="2800" dirty="0"/>
              <a:t>Some rhombi are rectangles.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13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2A907-42FD-7449-814D-9F22847F508C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0261469" cy="5357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Which statements are </a:t>
            </a:r>
            <a:r>
              <a:rPr lang="en-US" sz="2800" b="1" i="1" dirty="0">
                <a:solidFill>
                  <a:schemeClr val="tx1"/>
                </a:solidFill>
              </a:rPr>
              <a:t>true</a:t>
            </a:r>
            <a:r>
              <a:rPr lang="en-US" sz="2800" b="1" dirty="0">
                <a:solidFill>
                  <a:schemeClr val="tx1"/>
                </a:solidFill>
              </a:rPr>
              <a:t>, and which are </a:t>
            </a:r>
            <a:r>
              <a:rPr lang="en-US" sz="2800" b="1" i="1" dirty="0">
                <a:solidFill>
                  <a:schemeClr val="tx1"/>
                </a:solidFill>
              </a:rPr>
              <a:t>false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1.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All parallelograms are quadrilaterals.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  <a:endParaRPr lang="en-US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dirty="0"/>
              <a:t>No rhombus is a parallelogram.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  <a:endParaRPr lang="en-US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3.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All squares are rhombi.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  <a:endParaRPr lang="en-US" sz="2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4. </a:t>
            </a:r>
            <a:r>
              <a:rPr lang="en-US" sz="2800" dirty="0"/>
              <a:t>Some rectangles are squares.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5. </a:t>
            </a:r>
            <a:r>
              <a:rPr lang="en-US" sz="2800" dirty="0"/>
              <a:t>Some rhombi are rectangles. </a:t>
            </a:r>
            <a:r>
              <a:rPr lang="en-US" sz="2800" dirty="0">
                <a:solidFill>
                  <a:srgbClr val="FF0000"/>
                </a:solidFill>
              </a:rPr>
              <a:t>true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3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110507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Determine whether each pair of lines is </a:t>
            </a:r>
            <a:r>
              <a:rPr lang="en-US" sz="2800" b="1" i="1" dirty="0">
                <a:solidFill>
                  <a:schemeClr val="tx1"/>
                </a:solidFill>
              </a:rPr>
              <a:t>parallel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i="1" dirty="0">
                <a:solidFill>
                  <a:schemeClr val="tx1"/>
                </a:solidFill>
              </a:rPr>
              <a:t>perpendicular</a:t>
            </a:r>
            <a:r>
              <a:rPr lang="en-US" sz="2800" b="1" dirty="0">
                <a:solidFill>
                  <a:schemeClr val="tx1"/>
                </a:solidFill>
              </a:rPr>
              <a:t>, or </a:t>
            </a:r>
            <a:r>
              <a:rPr lang="en-US" sz="2800" b="1" i="1" dirty="0">
                <a:solidFill>
                  <a:schemeClr val="tx1"/>
                </a:solidFill>
              </a:rPr>
              <a:t>neither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>
                <a:solidFill>
                  <a:schemeClr val="tx1"/>
                </a:solidFill>
                <a:latin typeface="Proxima Nova" panose="02000506030000020004" pitchFamily="50" charset="0"/>
              </a:rPr>
              <a:t>1.</a:t>
            </a:r>
            <a:r>
              <a:rPr lang="en-US" sz="2800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 dirty="0"/>
              <a:t>the line containing </a:t>
            </a:r>
            <a:r>
              <a:rPr lang="en-US" sz="2800" i="1" dirty="0"/>
              <a:t>X</a:t>
            </a:r>
            <a:r>
              <a:rPr lang="en-US" sz="2800" dirty="0"/>
              <a:t>(8,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3) and </a:t>
            </a:r>
            <a:r>
              <a:rPr lang="en-US" sz="2800" i="1" dirty="0"/>
              <a:t>Y</a:t>
            </a:r>
            <a:r>
              <a:rPr lang="en-US" sz="2800" dirty="0"/>
              <a:t>(</a:t>
            </a:r>
            <a:r>
              <a:rPr lang="en-IN" sz="2800" dirty="0"/>
              <a:t>−</a:t>
            </a:r>
            <a:r>
              <a:rPr lang="en-US" sz="2800" dirty="0"/>
              <a:t>4,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6)</a:t>
            </a:r>
            <a:endParaRPr lang="en-US" sz="2800" dirty="0">
              <a:latin typeface="Proxima Nova" panose="02000506030000020004" pitchFamily="50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   the line containing </a:t>
            </a:r>
            <a:r>
              <a:rPr lang="en-US" sz="2800" i="1" dirty="0"/>
              <a:t>R</a:t>
            </a:r>
            <a:r>
              <a:rPr lang="en-US" sz="2800" dirty="0"/>
              <a:t>(1,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13) and </a:t>
            </a:r>
            <a:r>
              <a:rPr lang="en-US" sz="2800" i="1" dirty="0"/>
              <a:t>S</a:t>
            </a:r>
            <a:r>
              <a:rPr lang="en-US" sz="2800" dirty="0"/>
              <a:t>(</a:t>
            </a:r>
            <a:r>
              <a:rPr lang="en-IN" sz="2800" dirty="0"/>
              <a:t>−</a:t>
            </a:r>
            <a:r>
              <a:rPr lang="en-US" sz="2800" dirty="0"/>
              <a:t>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3)</a:t>
            </a:r>
            <a:r>
              <a:rPr lang="en-US" dirty="0"/>
              <a:t> </a:t>
            </a:r>
            <a:r>
              <a:rPr lang="en-US" sz="2800" b="1" dirty="0">
                <a:solidFill>
                  <a:srgbClr val="FF0000"/>
                </a:solidFill>
                <a:latin typeface="Proxima Nova" panose="02000506030000020004"/>
              </a:rPr>
              <a:t>neither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2. </a:t>
            </a:r>
            <a:r>
              <a:rPr lang="en-US" sz="2800" dirty="0"/>
              <a:t>the line containing </a:t>
            </a:r>
            <a:r>
              <a:rPr lang="en-US" sz="2800" i="1" dirty="0"/>
              <a:t>A</a:t>
            </a:r>
            <a:r>
              <a:rPr lang="en-US" sz="2800" dirty="0"/>
              <a:t>(2,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1) and </a:t>
            </a:r>
            <a:r>
              <a:rPr lang="en-US" sz="2800" i="1" dirty="0"/>
              <a:t>B</a:t>
            </a:r>
            <a:r>
              <a:rPr lang="en-US" sz="2800" dirty="0"/>
              <a:t>(3,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dirty="0"/>
              <a:t>−</a:t>
            </a:r>
            <a:r>
              <a:rPr lang="en-US" sz="2800" dirty="0"/>
              <a:t>4)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   the line containing </a:t>
            </a:r>
            <a:r>
              <a:rPr lang="en-US" sz="2800" i="1" dirty="0"/>
              <a:t>C</a:t>
            </a:r>
            <a:r>
              <a:rPr lang="en-US" sz="2800" dirty="0"/>
              <a:t>(1,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6) and </a:t>
            </a:r>
            <a:r>
              <a:rPr lang="en-US" sz="2800" i="1" dirty="0"/>
              <a:t>D</a:t>
            </a:r>
            <a:r>
              <a:rPr lang="en-US" sz="2800" dirty="0"/>
              <a:t>(3,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0) </a:t>
            </a:r>
            <a:r>
              <a:rPr lang="en-US" sz="2800" b="1" dirty="0">
                <a:solidFill>
                  <a:srgbClr val="FF0000"/>
                </a:solidFill>
                <a:latin typeface="Proxima Nova" panose="02000506030000020004"/>
              </a:rPr>
              <a:t>parallel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US" sz="2800" i="1" dirty="0">
                <a:solidFill>
                  <a:srgbClr val="5E5E5E"/>
                </a:solidFill>
              </a:rPr>
              <a:t>y </a:t>
            </a:r>
            <a:r>
              <a:rPr lang="en-US" sz="2800" dirty="0">
                <a:solidFill>
                  <a:srgbClr val="5E5E5E"/>
                </a:solidFill>
              </a:rPr>
              <a:t>= 2</a:t>
            </a:r>
            <a:r>
              <a:rPr lang="en-US" sz="2800" i="1" dirty="0">
                <a:solidFill>
                  <a:srgbClr val="5E5E5E"/>
                </a:solidFill>
              </a:rPr>
              <a:t>x </a:t>
            </a:r>
            <a:r>
              <a:rPr lang="en-US" sz="2800" dirty="0">
                <a:solidFill>
                  <a:srgbClr val="5E5E5E"/>
                </a:solidFill>
              </a:rPr>
              <a:t>+ 1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    2</a:t>
            </a:r>
            <a:r>
              <a:rPr lang="en-US" sz="2800" i="1" dirty="0"/>
              <a:t>y</a:t>
            </a:r>
            <a:r>
              <a:rPr lang="en-US" sz="2800" dirty="0"/>
              <a:t> = −</a:t>
            </a:r>
            <a:r>
              <a:rPr lang="en-US" sz="2800" i="1" dirty="0"/>
              <a:t>x</a:t>
            </a:r>
            <a:r>
              <a:rPr lang="en-US" sz="2800" dirty="0"/>
              <a:t> − 1 </a:t>
            </a:r>
            <a:r>
              <a:rPr lang="en-US" sz="2800" b="1" dirty="0">
                <a:solidFill>
                  <a:srgbClr val="FF0000"/>
                </a:solidFill>
                <a:latin typeface="Proxima Nova" panose="02000506030000020004"/>
              </a:rPr>
              <a:t>perpendicular</a:t>
            </a:r>
          </a:p>
        </p:txBody>
      </p:sp>
    </p:spTree>
    <p:extLst>
      <p:ext uri="{BB962C8B-B14F-4D97-AF65-F5344CB8AC3E}">
        <p14:creationId xmlns:p14="http://schemas.microsoft.com/office/powerpoint/2010/main" val="167944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2" y="1332862"/>
            <a:ext cx="10953348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Determine whether each pair of lines is </a:t>
            </a:r>
            <a:r>
              <a:rPr lang="en-US" sz="2800" b="1" i="1" dirty="0">
                <a:solidFill>
                  <a:schemeClr val="tx1"/>
                </a:solidFill>
              </a:rPr>
              <a:t>parallel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i="1" dirty="0">
                <a:solidFill>
                  <a:schemeClr val="tx1"/>
                </a:solidFill>
              </a:rPr>
              <a:t>perpendicular</a:t>
            </a:r>
            <a:r>
              <a:rPr lang="en-US" sz="2800" b="1" dirty="0">
                <a:solidFill>
                  <a:schemeClr val="tx1"/>
                </a:solidFill>
              </a:rPr>
              <a:t>, or </a:t>
            </a:r>
            <a:r>
              <a:rPr lang="en-US" sz="2800" b="1" i="1" dirty="0">
                <a:solidFill>
                  <a:schemeClr val="tx1"/>
                </a:solidFill>
              </a:rPr>
              <a:t>neither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Proxima Nova" panose="02000506030000020004" pitchFamily="50" charset="0"/>
              </a:rPr>
              <a:t>4.</a:t>
            </a:r>
            <a:r>
              <a:rPr lang="en-US" sz="2800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</a:t>
            </a:r>
            <a:r>
              <a:rPr lang="en-US" sz="2800" dirty="0">
                <a:solidFill>
                  <a:srgbClr val="5E5E5E"/>
                </a:solidFill>
              </a:rPr>
              <a:t>4</a:t>
            </a:r>
            <a:r>
              <a:rPr lang="en-US" sz="2800" i="1" dirty="0">
                <a:solidFill>
                  <a:srgbClr val="5E5E5E"/>
                </a:solidFill>
              </a:rPr>
              <a:t>x</a:t>
            </a:r>
            <a:r>
              <a:rPr lang="en-US" sz="2800" dirty="0">
                <a:solidFill>
                  <a:srgbClr val="5E5E5E"/>
                </a:solidFill>
              </a:rPr>
              <a:t> − </a:t>
            </a:r>
            <a:r>
              <a:rPr lang="en-US" sz="2800" i="1" dirty="0">
                <a:solidFill>
                  <a:srgbClr val="5E5E5E"/>
                </a:solidFill>
              </a:rPr>
              <a:t>y</a:t>
            </a:r>
            <a:r>
              <a:rPr lang="en-US" sz="2800" dirty="0">
                <a:solidFill>
                  <a:srgbClr val="5E5E5E"/>
                </a:solidFill>
              </a:rPr>
              <a:t> = 2</a:t>
            </a:r>
          </a:p>
          <a:p>
            <a:pPr marL="539750">
              <a:spcBef>
                <a:spcPts val="0"/>
              </a:spcBef>
              <a:spcAft>
                <a:spcPts val="1200"/>
              </a:spcAft>
              <a:tabLst>
                <a:tab pos="419100" algn="l"/>
              </a:tabLst>
            </a:pPr>
            <a:r>
              <a:rPr lang="en-US" sz="2800" dirty="0"/>
              <a:t>8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5E5E5E"/>
                </a:solidFill>
              </a:rPr>
              <a:t>− 2</a:t>
            </a:r>
            <a:r>
              <a:rPr lang="en-US" sz="2800" i="1" dirty="0">
                <a:solidFill>
                  <a:srgbClr val="5E5E5E"/>
                </a:solidFill>
              </a:rPr>
              <a:t>y</a:t>
            </a:r>
            <a:r>
              <a:rPr lang="en-US" sz="2800" dirty="0">
                <a:solidFill>
                  <a:srgbClr val="5E5E5E"/>
                </a:solidFill>
              </a:rPr>
              <a:t> = −6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  <a:latin typeface="Proxima Nova" panose="02000506030000020004"/>
              </a:rPr>
              <a:t>parallel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Proxima Nova" panose="02000506030000020004" pitchFamily="50" charset="0"/>
              </a:rPr>
              <a:t>5.</a:t>
            </a:r>
            <a:r>
              <a:rPr lang="en-US" sz="2800" dirty="0">
                <a:solidFill>
                  <a:schemeClr val="tx1"/>
                </a:solidFill>
                <a:latin typeface="Proxima Nova" panose="02000506030000020004" pitchFamily="50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</a:t>
            </a:r>
            <a:r>
              <a:rPr lang="en-US" sz="2800" dirty="0"/>
              <a:t>Plot and connect the vertices </a:t>
            </a:r>
            <a:r>
              <a:rPr lang="en-US" sz="2800" i="1" dirty="0"/>
              <a:t>X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5E5E5E"/>
                </a:solidFill>
              </a:rPr>
              <a:t>−</a:t>
            </a:r>
            <a:r>
              <a:rPr lang="en-US" sz="2800" dirty="0"/>
              <a:t>2,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1), </a:t>
            </a:r>
            <a:r>
              <a:rPr lang="en-US" sz="2800" i="1" dirty="0"/>
              <a:t>Y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5E5E5E"/>
                </a:solidFill>
              </a:rPr>
              <a:t>−</a:t>
            </a:r>
            <a:r>
              <a:rPr lang="en-US" sz="2800" dirty="0"/>
              <a:t>1,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5E5E5E"/>
                </a:solidFill>
              </a:rPr>
              <a:t>−</a:t>
            </a:r>
            <a:r>
              <a:rPr lang="en-US" sz="2800" dirty="0"/>
              <a:t>1), and </a:t>
            </a:r>
            <a:r>
              <a:rPr lang="en-US" sz="2800" i="1" dirty="0"/>
              <a:t>Z</a:t>
            </a:r>
            <a:r>
              <a:rPr lang="en-US" sz="2800" dirty="0"/>
              <a:t>(3,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1)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     </a:t>
            </a:r>
            <a:r>
              <a:rPr lang="en-US" sz="2800" dirty="0"/>
              <a:t>on your own paper. Is </a:t>
            </a:r>
            <a:r>
              <a:rPr lang="en-US" sz="2800" i="1" dirty="0"/>
              <a:t>XYZ </a:t>
            </a:r>
            <a:r>
              <a:rPr lang="en-US" sz="2800" dirty="0"/>
              <a:t>a right triangle? </a:t>
            </a:r>
            <a:r>
              <a:rPr lang="en-US" sz="2800" b="1" dirty="0">
                <a:solidFill>
                  <a:srgbClr val="FF0000"/>
                </a:solidFill>
                <a:latin typeface="Proxima Nova" panose="02000506030000020004"/>
              </a:rPr>
              <a:t>yes</a:t>
            </a:r>
          </a:p>
          <a:p>
            <a:b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</a:br>
            <a:endParaRPr lang="en-US" sz="2800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0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2" y="1314449"/>
            <a:ext cx="115925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MA.912.GR.1.4 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Prove relationships and theorems about parallelograms. Solve mathematical and real-world problems involving postulates, relationships and theorems of parallelograms.</a:t>
            </a:r>
          </a:p>
          <a:p>
            <a:pPr fontAlgn="t">
              <a:spcBef>
                <a:spcPts val="1200"/>
              </a:spcBef>
            </a:pPr>
            <a:r>
              <a:rPr lang="en-US" sz="2800" b="1" dirty="0"/>
              <a:t>MA.912.GR.</a:t>
            </a:r>
            <a:r>
              <a:rPr lang="en-US" b="1" dirty="0"/>
              <a:t> </a:t>
            </a:r>
            <a:r>
              <a:rPr lang="en-US" sz="2800" b="1" dirty="0"/>
              <a:t>3.2  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Given a mathematical context, use coordinate geometry to classify or justify definitions, properties and theorems involving circles, triangles or quadrilaterals.</a:t>
            </a:r>
          </a:p>
          <a:p>
            <a:pPr fontAlgn="t">
              <a:spcBef>
                <a:spcPts val="1200"/>
              </a:spcBef>
            </a:pPr>
            <a:r>
              <a:rPr lang="en-US" sz="2800" b="1" dirty="0"/>
              <a:t>MA.912.GR.3.3</a:t>
            </a:r>
            <a:r>
              <a:rPr lang="en-US" b="1" dirty="0"/>
              <a:t> 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coordinate geometry to solve mathematical and real-world geometric problems involving lines, circles, triangles and quadrilaterals.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6574738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B.E.S.T. Standards for Mathematics</a:t>
            </a: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MA.K12.MTR.5.1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patterns and structure to help understand and connect mathematical concepts.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1324457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 dirty="0">
                <a:solidFill>
                  <a:schemeClr val="tx1"/>
                </a:solidFill>
                <a:latin typeface="+mj-lt"/>
              </a:rPr>
            </a:br>
            <a:r>
              <a:rPr lang="en-US" sz="2800" dirty="0"/>
              <a:t>Students apply and prove the properties of rhombi and squares.</a:t>
            </a:r>
            <a:r>
              <a:rPr lang="en-US" sz="2800" dirty="0">
                <a:latin typeface="+mj-lt"/>
              </a:rPr>
              <a:t> 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Students explain how to apply and prove the properties of rhombi and squares using sentences starting with </a:t>
            </a:r>
            <a:r>
              <a:rPr lang="en-US" sz="2800" i="1" dirty="0"/>
              <a:t>Because </a:t>
            </a:r>
            <a:r>
              <a:rPr lang="en-US" sz="2800" dirty="0"/>
              <a:t>and </a:t>
            </a:r>
            <a:r>
              <a:rPr lang="en-US" sz="2800" i="1" dirty="0"/>
              <a:t>So</a:t>
            </a:r>
            <a:r>
              <a:rPr lang="en-US" sz="28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optimize output, students participate in MLR3: Critique, Correct, and Clarify.</a:t>
            </a:r>
          </a:p>
          <a:p>
            <a:endParaRPr lang="en-US" sz="2800" dirty="0"/>
          </a:p>
          <a:p>
            <a:endParaRPr lang="en-US" dirty="0"/>
          </a:p>
          <a:p>
            <a:endParaRPr lang="en-US" sz="2800" dirty="0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301264"/>
            <a:ext cx="7061067" cy="17685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tx1"/>
                </a:solidFill>
              </a:rPr>
              <a:t>rhombus</a:t>
            </a:r>
            <a:r>
              <a:rPr lang="en-US" sz="2800" b="1" dirty="0"/>
              <a:t> </a:t>
            </a:r>
            <a:r>
              <a:rPr lang="en-US" sz="2800" dirty="0"/>
              <a:t>is a parallelogram with all four sides congruent. All of the properties of a parallelogram hold true for a rhombus, in addition to the following two theorems.</a:t>
            </a:r>
            <a:endParaRPr lang="en-US" sz="28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Properties of Rhombi and Squares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658" y="1874692"/>
            <a:ext cx="3302230" cy="136523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41962"/>
              </p:ext>
            </p:extLst>
          </p:nvPr>
        </p:nvGraphicFramePr>
        <p:xfrm>
          <a:off x="459872" y="3239925"/>
          <a:ext cx="11095858" cy="3143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5858">
                  <a:extLst>
                    <a:ext uri="{9D8B030D-6E8A-4147-A177-3AD203B41FA5}">
                      <a16:colId xmlns:a16="http://schemas.microsoft.com/office/drawing/2014/main" val="2735332950"/>
                    </a:ext>
                  </a:extLst>
                </a:gridCol>
              </a:tblGrid>
              <a:tr h="503769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Theorems: </a:t>
                      </a:r>
                      <a:r>
                        <a:rPr lang="en-US" sz="2800" b="1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Diagonals of a Rhombus</a:t>
                      </a:r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95624"/>
                  </a:ext>
                </a:extLst>
              </a:tr>
              <a:tr h="503769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 7.15</a:t>
                      </a: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46151"/>
                  </a:ext>
                </a:extLst>
              </a:tr>
              <a:tr h="643847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a parallelogram is a rhombus, then its diagonals are perpendicular.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51860"/>
                  </a:ext>
                </a:extLst>
              </a:tr>
              <a:tr h="503769">
                <a:tc>
                  <a:txBody>
                    <a:bodyPr/>
                    <a:lstStyle/>
                    <a:p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Theorem 7.16</a:t>
                      </a:r>
                      <a:r>
                        <a:rPr lang="en-US" sz="2800" b="0" i="0" u="none" strike="noStrike" kern="1200" baseline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26983"/>
                  </a:ext>
                </a:extLst>
              </a:tr>
              <a:tr h="918637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If a parallelogram is a rhombus, then each diagonal bisects a pair of opposite angles.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16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0FEA9-3E50-4CA2-AD0A-178F671680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FEA474-6248-4BFB-A81C-7826249222E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450ef5d-1a70-432a-a187-b784c13ee2c7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8E049D-525E-4B57-8460-D132DEB43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5052</TotalTime>
  <Words>2126</Words>
  <Application>Microsoft Office PowerPoint</Application>
  <PresentationFormat>Widescreen</PresentationFormat>
  <Paragraphs>226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188</cp:revision>
  <cp:lastPrinted>2018-08-01T21:17:27Z</cp:lastPrinted>
  <dcterms:created xsi:type="dcterms:W3CDTF">2020-09-17T18:06:02Z</dcterms:created>
  <dcterms:modified xsi:type="dcterms:W3CDTF">2023-01-02T21:20:53Z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