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60" r:id="rId5"/>
  </p:sldMasterIdLst>
  <p:notesMasterIdLst>
    <p:notesMasterId r:id="rId41"/>
  </p:notesMasterIdLst>
  <p:handoutMasterIdLst>
    <p:handoutMasterId r:id="rId42"/>
  </p:handoutMasterIdLst>
  <p:sldIdLst>
    <p:sldId id="327" r:id="rId6"/>
    <p:sldId id="421" r:id="rId7"/>
    <p:sldId id="261" r:id="rId8"/>
    <p:sldId id="390" r:id="rId9"/>
    <p:sldId id="303" r:id="rId10"/>
    <p:sldId id="378" r:id="rId11"/>
    <p:sldId id="304" r:id="rId12"/>
    <p:sldId id="305" r:id="rId13"/>
    <p:sldId id="391" r:id="rId14"/>
    <p:sldId id="393" r:id="rId15"/>
    <p:sldId id="394" r:id="rId16"/>
    <p:sldId id="395" r:id="rId17"/>
    <p:sldId id="396" r:id="rId18"/>
    <p:sldId id="419" r:id="rId19"/>
    <p:sldId id="398" r:id="rId20"/>
    <p:sldId id="399" r:id="rId21"/>
    <p:sldId id="400" r:id="rId22"/>
    <p:sldId id="401" r:id="rId23"/>
    <p:sldId id="402" r:id="rId24"/>
    <p:sldId id="403" r:id="rId25"/>
    <p:sldId id="404" r:id="rId26"/>
    <p:sldId id="405" r:id="rId27"/>
    <p:sldId id="406" r:id="rId28"/>
    <p:sldId id="407" r:id="rId29"/>
    <p:sldId id="408" r:id="rId30"/>
    <p:sldId id="409" r:id="rId31"/>
    <p:sldId id="410" r:id="rId32"/>
    <p:sldId id="411" r:id="rId33"/>
    <p:sldId id="412" r:id="rId34"/>
    <p:sldId id="413" r:id="rId35"/>
    <p:sldId id="414" r:id="rId36"/>
    <p:sldId id="415" r:id="rId37"/>
    <p:sldId id="416" r:id="rId38"/>
    <p:sldId id="417" r:id="rId39"/>
    <p:sldId id="420" r:id="rId40"/>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512" userDrawn="1">
          <p15:clr>
            <a:srgbClr val="A4A3A4"/>
          </p15:clr>
        </p15:guide>
        <p15:guide id="2" orient="horz" pos="3022" userDrawn="1">
          <p15:clr>
            <a:srgbClr val="A4A3A4"/>
          </p15:clr>
        </p15:guide>
        <p15:guide id="3" orient="horz" pos="384" userDrawn="1">
          <p15:clr>
            <a:srgbClr val="A4A3A4"/>
          </p15:clr>
        </p15:guide>
        <p15:guide id="4" orient="horz" pos="2520" userDrawn="1">
          <p15:clr>
            <a:srgbClr val="A4A3A4"/>
          </p15:clr>
        </p15:guide>
        <p15:guide id="5" orient="horz" pos="1080" userDrawn="1">
          <p15:clr>
            <a:srgbClr val="A4A3A4"/>
          </p15:clr>
        </p15:guide>
        <p15:guide id="6" orient="horz" pos="1684" userDrawn="1">
          <p15:clr>
            <a:srgbClr val="A4A3A4"/>
          </p15:clr>
        </p15:guide>
        <p15:guide id="7" orient="horz" pos="3432" userDrawn="1">
          <p15:clr>
            <a:srgbClr val="A4A3A4"/>
          </p15:clr>
        </p15:guide>
        <p15:guide id="8" orient="horz" pos="3113" userDrawn="1">
          <p15:clr>
            <a:srgbClr val="A4A3A4"/>
          </p15:clr>
        </p15:guide>
        <p15:guide id="9" pos="48" userDrawn="1">
          <p15:clr>
            <a:srgbClr val="A4A3A4"/>
          </p15:clr>
        </p15:guide>
        <p15:guide id="10" pos="384" userDrawn="1">
          <p15:clr>
            <a:srgbClr val="A4A3A4"/>
          </p15:clr>
        </p15:guide>
        <p15:guide id="11" pos="6480" userDrawn="1">
          <p15:clr>
            <a:srgbClr val="A4A3A4"/>
          </p15:clr>
        </p15:guide>
        <p15:guide id="12" pos="2597" userDrawn="1">
          <p15:clr>
            <a:srgbClr val="A4A3A4"/>
          </p15:clr>
        </p15:guide>
        <p15:guide id="13" pos="288" userDrawn="1">
          <p15:clr>
            <a:srgbClr val="A4A3A4"/>
          </p15:clr>
        </p15:guide>
        <p15:guide id="14" orient="horz" pos="2137" userDrawn="1">
          <p15:clr>
            <a:srgbClr val="A4A3A4"/>
          </p15:clr>
        </p15:guide>
        <p15:guide id="15" orient="horz" pos="216" userDrawn="1">
          <p15:clr>
            <a:srgbClr val="A4A3A4"/>
          </p15:clr>
        </p15:guide>
        <p15:guide id="16" orient="horz" pos="936" userDrawn="1">
          <p15:clr>
            <a:srgbClr val="A4A3A4"/>
          </p15:clr>
        </p15:guide>
        <p15:guide id="17" pos="4384" userDrawn="1">
          <p15:clr>
            <a:srgbClr val="A4A3A4"/>
          </p15:clr>
        </p15:guide>
        <p15:guide id="18" pos="7296" userDrawn="1">
          <p15:clr>
            <a:srgbClr val="A4A3A4"/>
          </p15:clr>
        </p15:guide>
        <p15:guide id="19" pos="3288" userDrawn="1">
          <p15:clr>
            <a:srgbClr val="A4A3A4"/>
          </p15:clr>
        </p15:guide>
        <p15:guide id="20" pos="5904" userDrawn="1">
          <p15:clr>
            <a:srgbClr val="A4A3A4"/>
          </p15:clr>
        </p15:guide>
        <p15:guide id="21" pos="55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quel User" initials="SU" lastIdx="0" clrIdx="0">
    <p:extLst>
      <p:ext uri="{19B8F6BF-5375-455C-9EA6-DF929625EA0E}">
        <p15:presenceInfo xmlns:p15="http://schemas.microsoft.com/office/powerpoint/2012/main" userId="958da6fd0e6693af" providerId="Windows Live"/>
      </p:ext>
    </p:extLst>
  </p:cmAuthor>
  <p:cmAuthor id="2" name="Schilling, Kate" initials="SK" lastIdx="5" clrIdx="1">
    <p:extLst>
      <p:ext uri="{19B8F6BF-5375-455C-9EA6-DF929625EA0E}">
        <p15:presenceInfo xmlns:p15="http://schemas.microsoft.com/office/powerpoint/2012/main" userId="S::Kate.Schilling@mheducation.com::208af9e5-fb00-4cc1-af35-d15ed655bb62" providerId="AD"/>
      </p:ext>
    </p:extLst>
  </p:cmAuthor>
  <p:cmAuthor id="3" name="Rizwan Ahmed" initials="RA" lastIdx="3" clrIdx="2">
    <p:extLst>
      <p:ext uri="{19B8F6BF-5375-455C-9EA6-DF929625EA0E}">
        <p15:presenceInfo xmlns:p15="http://schemas.microsoft.com/office/powerpoint/2012/main" userId="S::Rizwanahmed.B@spi-global.com::afa1e9ba-12dd-4787-8c51-79acdae3836b" providerId="AD"/>
      </p:ext>
    </p:extLst>
  </p:cmAuthor>
  <p:cmAuthor id="4" name="Oxley, Angela" initials="OA" lastIdx="5" clrIdx="3">
    <p:extLst>
      <p:ext uri="{19B8F6BF-5375-455C-9EA6-DF929625EA0E}">
        <p15:presenceInfo xmlns:p15="http://schemas.microsoft.com/office/powerpoint/2012/main" userId="S::angela.oxley@mheducation.com::2701a8e4-ff8b-43b5-b1ab-b049b2cef0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B9"/>
    <a:srgbClr val="00C7C3"/>
    <a:srgbClr val="02F0DE"/>
    <a:srgbClr val="33F0E1"/>
    <a:srgbClr val="33175A"/>
    <a:srgbClr val="FFB600"/>
    <a:srgbClr val="01708C"/>
    <a:srgbClr val="692146"/>
    <a:srgbClr val="720F11"/>
    <a:srgbClr val="9F22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3D9C1C-5AB8-4138-82D1-0A3CBB21CB7E}" v="4" dt="2021-12-20T16:32:15.8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93" autoAdjust="0"/>
    <p:restoredTop sz="79671" autoAdjust="0"/>
  </p:normalViewPr>
  <p:slideViewPr>
    <p:cSldViewPr snapToGrid="0">
      <p:cViewPr varScale="1">
        <p:scale>
          <a:sx n="47" d="100"/>
          <a:sy n="47" d="100"/>
        </p:scale>
        <p:origin x="1200" y="48"/>
      </p:cViewPr>
      <p:guideLst>
        <p:guide pos="1512"/>
        <p:guide orient="horz" pos="3022"/>
        <p:guide orient="horz" pos="384"/>
        <p:guide orient="horz" pos="2520"/>
        <p:guide orient="horz" pos="1080"/>
        <p:guide orient="horz" pos="1684"/>
        <p:guide orient="horz" pos="3432"/>
        <p:guide orient="horz" pos="3113"/>
        <p:guide pos="48"/>
        <p:guide pos="384"/>
        <p:guide pos="6480"/>
        <p:guide pos="2597"/>
        <p:guide pos="288"/>
        <p:guide orient="horz" pos="2137"/>
        <p:guide orient="horz" pos="216"/>
        <p:guide orient="horz" pos="936"/>
        <p:guide pos="4384"/>
        <p:guide pos="7296"/>
        <p:guide pos="3288"/>
        <p:guide pos="5904"/>
        <p:guide pos="5564"/>
      </p:guideLst>
    </p:cSldViewPr>
  </p:slideViewPr>
  <p:outlineViewPr>
    <p:cViewPr>
      <p:scale>
        <a:sx n="33" d="100"/>
        <a:sy n="33" d="100"/>
      </p:scale>
      <p:origin x="0" y="-14411"/>
    </p:cViewPr>
  </p:outlin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48"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45" cy="462721"/>
          </a:xfrm>
          <a:prstGeom prst="rect">
            <a:avLst/>
          </a:prstGeom>
        </p:spPr>
        <p:txBody>
          <a:bodyPr vert="horz" lIns="87304" tIns="43652" rIns="87304" bIns="43652" rtlCol="0"/>
          <a:lstStyle>
            <a:lvl1pPr algn="l">
              <a:defRPr sz="1100"/>
            </a:lvl1pPr>
          </a:lstStyle>
          <a:p>
            <a:endParaRPr lang="en-US" dirty="0"/>
          </a:p>
        </p:txBody>
      </p:sp>
      <p:sp>
        <p:nvSpPr>
          <p:cNvPr id="3" name="Date Placeholder 2"/>
          <p:cNvSpPr>
            <a:spLocks noGrp="1"/>
          </p:cNvSpPr>
          <p:nvPr>
            <p:ph type="dt" sz="quarter" idx="1"/>
          </p:nvPr>
        </p:nvSpPr>
        <p:spPr>
          <a:xfrm>
            <a:off x="3970734" y="0"/>
            <a:ext cx="3038145" cy="462721"/>
          </a:xfrm>
          <a:prstGeom prst="rect">
            <a:avLst/>
          </a:prstGeom>
        </p:spPr>
        <p:txBody>
          <a:bodyPr vert="horz" lIns="87304" tIns="43652" rIns="87304" bIns="43652" rtlCol="0"/>
          <a:lstStyle>
            <a:lvl1pPr algn="r">
              <a:defRPr sz="1100"/>
            </a:lvl1pPr>
          </a:lstStyle>
          <a:p>
            <a:fld id="{7CF79C4C-9A95-4F23-B503-12D2C6F00E19}" type="datetimeFigureOut">
              <a:rPr lang="en-US" smtClean="0"/>
              <a:t>11/16/2023</a:t>
            </a:fld>
            <a:endParaRPr lang="en-US" dirty="0"/>
          </a:p>
        </p:txBody>
      </p:sp>
      <p:sp>
        <p:nvSpPr>
          <p:cNvPr id="4" name="Footer Placeholder 3"/>
          <p:cNvSpPr>
            <a:spLocks noGrp="1"/>
          </p:cNvSpPr>
          <p:nvPr>
            <p:ph type="ftr" sz="quarter" idx="2"/>
          </p:nvPr>
        </p:nvSpPr>
        <p:spPr>
          <a:xfrm>
            <a:off x="1" y="8773355"/>
            <a:ext cx="3038145" cy="462720"/>
          </a:xfrm>
          <a:prstGeom prst="rect">
            <a:avLst/>
          </a:prstGeom>
        </p:spPr>
        <p:txBody>
          <a:bodyPr vert="horz" lIns="87304" tIns="43652" rIns="87304" bIns="43652"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70734" y="8773355"/>
            <a:ext cx="3038145" cy="462720"/>
          </a:xfrm>
          <a:prstGeom prst="rect">
            <a:avLst/>
          </a:prstGeom>
        </p:spPr>
        <p:txBody>
          <a:bodyPr vert="horz" lIns="87304" tIns="43652" rIns="87304" bIns="43652" rtlCol="0" anchor="b"/>
          <a:lstStyle>
            <a:lvl1pPr algn="r">
              <a:defRPr sz="1100"/>
            </a:lvl1pPr>
          </a:lstStyle>
          <a:p>
            <a:fld id="{9BEDD28F-82A9-4FAE-8C69-E41F27D67B02}" type="slidenum">
              <a:rPr lang="en-US" smtClean="0"/>
              <a:t>‹#›</a:t>
            </a:fld>
            <a:endParaRPr lang="en-US" dirty="0"/>
          </a:p>
        </p:txBody>
      </p:sp>
    </p:spTree>
    <p:extLst>
      <p:ext uri="{BB962C8B-B14F-4D97-AF65-F5344CB8AC3E}">
        <p14:creationId xmlns:p14="http://schemas.microsoft.com/office/powerpoint/2010/main" val="2766847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3407"/>
          </a:xfrm>
          <a:prstGeom prst="rect">
            <a:avLst/>
          </a:prstGeom>
        </p:spPr>
        <p:txBody>
          <a:bodyPr vert="horz" lIns="92290" tIns="46144" rIns="92290" bIns="46144" rtlCol="0"/>
          <a:lstStyle>
            <a:lvl1pPr algn="l">
              <a:defRPr sz="1200"/>
            </a:lvl1pPr>
          </a:lstStyle>
          <a:p>
            <a:endParaRPr lang="en-US" dirty="0"/>
          </a:p>
        </p:txBody>
      </p:sp>
      <p:sp>
        <p:nvSpPr>
          <p:cNvPr id="3" name="Date Placeholder 2"/>
          <p:cNvSpPr>
            <a:spLocks noGrp="1"/>
          </p:cNvSpPr>
          <p:nvPr>
            <p:ph type="dt" idx="1"/>
          </p:nvPr>
        </p:nvSpPr>
        <p:spPr>
          <a:xfrm>
            <a:off x="3970938" y="2"/>
            <a:ext cx="3037840" cy="463407"/>
          </a:xfrm>
          <a:prstGeom prst="rect">
            <a:avLst/>
          </a:prstGeom>
        </p:spPr>
        <p:txBody>
          <a:bodyPr vert="horz" lIns="92290" tIns="46144" rIns="92290" bIns="46144" rtlCol="0"/>
          <a:lstStyle>
            <a:lvl1pPr algn="r">
              <a:defRPr sz="1200"/>
            </a:lvl1pPr>
          </a:lstStyle>
          <a:p>
            <a:fld id="{2BE65169-DB50-4446-8324-0D580DBE95C4}" type="datetimeFigureOut">
              <a:rPr lang="en-US" smtClean="0"/>
              <a:t>11/16/2023</a:t>
            </a:fld>
            <a:endParaRPr lang="en-US" dirty="0"/>
          </a:p>
        </p:txBody>
      </p:sp>
      <p:sp>
        <p:nvSpPr>
          <p:cNvPr id="4" name="Slide Image Placeholder 3"/>
          <p:cNvSpPr>
            <a:spLocks noGrp="1" noRot="1" noChangeAspect="1"/>
          </p:cNvSpPr>
          <p:nvPr>
            <p:ph type="sldImg" idx="2"/>
          </p:nvPr>
        </p:nvSpPr>
        <p:spPr>
          <a:xfrm>
            <a:off x="736600" y="1154113"/>
            <a:ext cx="5537200" cy="3116262"/>
          </a:xfrm>
          <a:prstGeom prst="rect">
            <a:avLst/>
          </a:prstGeom>
          <a:noFill/>
          <a:ln w="12700">
            <a:solidFill>
              <a:prstClr val="black"/>
            </a:solidFill>
          </a:ln>
        </p:spPr>
        <p:txBody>
          <a:bodyPr vert="horz" lIns="92290" tIns="46144" rIns="92290" bIns="46144" rtlCol="0" anchor="ctr"/>
          <a:lstStyle/>
          <a:p>
            <a:endParaRPr lang="en-US" dirty="0"/>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2290" tIns="46144" rIns="92290" bIns="461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2290" tIns="46144" rIns="92290" bIns="461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2290" tIns="46144" rIns="92290" bIns="46144" rtlCol="0" anchor="b"/>
          <a:lstStyle>
            <a:lvl1pPr algn="r">
              <a:defRPr sz="1200"/>
            </a:lvl1pPr>
          </a:lstStyle>
          <a:p>
            <a:fld id="{30DC0D4C-FD52-4CA4-A998-31C73A5A5BDE}" type="slidenum">
              <a:rPr lang="en-US" smtClean="0"/>
              <a:t>‹#›</a:t>
            </a:fld>
            <a:endParaRPr lang="en-US" dirty="0"/>
          </a:p>
        </p:txBody>
      </p:sp>
    </p:spTree>
    <p:extLst>
      <p:ext uri="{BB962C8B-B14F-4D97-AF65-F5344CB8AC3E}">
        <p14:creationId xmlns:p14="http://schemas.microsoft.com/office/powerpoint/2010/main" val="95182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3</a:t>
            </a:fld>
            <a:endParaRPr lang="en-US" dirty="0"/>
          </a:p>
        </p:txBody>
      </p:sp>
    </p:spTree>
    <p:extLst>
      <p:ext uri="{BB962C8B-B14F-4D97-AF65-F5344CB8AC3E}">
        <p14:creationId xmlns:p14="http://schemas.microsoft.com/office/powerpoint/2010/main" val="1394221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b="1" i="0" dirty="0"/>
          </a:p>
        </p:txBody>
      </p:sp>
      <p:sp>
        <p:nvSpPr>
          <p:cNvPr id="4" name="Slide Number Placeholder 3"/>
          <p:cNvSpPr>
            <a:spLocks noGrp="1"/>
          </p:cNvSpPr>
          <p:nvPr>
            <p:ph type="sldNum" sz="quarter" idx="10"/>
          </p:nvPr>
        </p:nvSpPr>
        <p:spPr/>
        <p:txBody>
          <a:bodyPr/>
          <a:lstStyle/>
          <a:p>
            <a:fld id="{30DC0D4C-FD52-4CA4-A998-31C73A5A5BDE}" type="slidenum">
              <a:rPr lang="en-US" smtClean="0"/>
              <a:t>21</a:t>
            </a:fld>
            <a:endParaRPr lang="en-US" dirty="0"/>
          </a:p>
        </p:txBody>
      </p:sp>
    </p:spTree>
    <p:extLst>
      <p:ext uri="{BB962C8B-B14F-4D97-AF65-F5344CB8AC3E}">
        <p14:creationId xmlns:p14="http://schemas.microsoft.com/office/powerpoint/2010/main" val="2417490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b="1" i="0" dirty="0"/>
          </a:p>
        </p:txBody>
      </p:sp>
      <p:sp>
        <p:nvSpPr>
          <p:cNvPr id="4" name="Slide Number Placeholder 3"/>
          <p:cNvSpPr>
            <a:spLocks noGrp="1"/>
          </p:cNvSpPr>
          <p:nvPr>
            <p:ph type="sldNum" sz="quarter" idx="10"/>
          </p:nvPr>
        </p:nvSpPr>
        <p:spPr/>
        <p:txBody>
          <a:bodyPr/>
          <a:lstStyle/>
          <a:p>
            <a:fld id="{30DC0D4C-FD52-4CA4-A998-31C73A5A5BDE}" type="slidenum">
              <a:rPr lang="en-US" smtClean="0"/>
              <a:t>22</a:t>
            </a:fld>
            <a:endParaRPr lang="en-US" dirty="0"/>
          </a:p>
        </p:txBody>
      </p:sp>
    </p:spTree>
    <p:extLst>
      <p:ext uri="{BB962C8B-B14F-4D97-AF65-F5344CB8AC3E}">
        <p14:creationId xmlns:p14="http://schemas.microsoft.com/office/powerpoint/2010/main" val="1488160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b="1" i="0" dirty="0"/>
          </a:p>
        </p:txBody>
      </p:sp>
      <p:sp>
        <p:nvSpPr>
          <p:cNvPr id="4" name="Slide Number Placeholder 3"/>
          <p:cNvSpPr>
            <a:spLocks noGrp="1"/>
          </p:cNvSpPr>
          <p:nvPr>
            <p:ph type="sldNum" sz="quarter" idx="10"/>
          </p:nvPr>
        </p:nvSpPr>
        <p:spPr/>
        <p:txBody>
          <a:bodyPr/>
          <a:lstStyle/>
          <a:p>
            <a:fld id="{30DC0D4C-FD52-4CA4-A998-31C73A5A5BDE}" type="slidenum">
              <a:rPr lang="en-US" smtClean="0"/>
              <a:t>23</a:t>
            </a:fld>
            <a:endParaRPr lang="en-US" dirty="0"/>
          </a:p>
        </p:txBody>
      </p:sp>
    </p:spTree>
    <p:extLst>
      <p:ext uri="{BB962C8B-B14F-4D97-AF65-F5344CB8AC3E}">
        <p14:creationId xmlns:p14="http://schemas.microsoft.com/office/powerpoint/2010/main" val="1880452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b="1" i="0" dirty="0"/>
          </a:p>
        </p:txBody>
      </p:sp>
      <p:sp>
        <p:nvSpPr>
          <p:cNvPr id="4" name="Slide Number Placeholder 3"/>
          <p:cNvSpPr>
            <a:spLocks noGrp="1"/>
          </p:cNvSpPr>
          <p:nvPr>
            <p:ph type="sldNum" sz="quarter" idx="10"/>
          </p:nvPr>
        </p:nvSpPr>
        <p:spPr/>
        <p:txBody>
          <a:bodyPr/>
          <a:lstStyle/>
          <a:p>
            <a:fld id="{30DC0D4C-FD52-4CA4-A998-31C73A5A5BDE}" type="slidenum">
              <a:rPr lang="en-US" smtClean="0"/>
              <a:t>24</a:t>
            </a:fld>
            <a:endParaRPr lang="en-US" dirty="0"/>
          </a:p>
        </p:txBody>
      </p:sp>
    </p:spTree>
    <p:extLst>
      <p:ext uri="{BB962C8B-B14F-4D97-AF65-F5344CB8AC3E}">
        <p14:creationId xmlns:p14="http://schemas.microsoft.com/office/powerpoint/2010/main" val="675886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b="1" i="0" dirty="0"/>
          </a:p>
        </p:txBody>
      </p:sp>
      <p:sp>
        <p:nvSpPr>
          <p:cNvPr id="4" name="Slide Number Placeholder 3"/>
          <p:cNvSpPr>
            <a:spLocks noGrp="1"/>
          </p:cNvSpPr>
          <p:nvPr>
            <p:ph type="sldNum" sz="quarter" idx="10"/>
          </p:nvPr>
        </p:nvSpPr>
        <p:spPr/>
        <p:txBody>
          <a:bodyPr/>
          <a:lstStyle/>
          <a:p>
            <a:fld id="{30DC0D4C-FD52-4CA4-A998-31C73A5A5BDE}" type="slidenum">
              <a:rPr lang="en-US" smtClean="0"/>
              <a:t>25</a:t>
            </a:fld>
            <a:endParaRPr lang="en-US" dirty="0"/>
          </a:p>
        </p:txBody>
      </p:sp>
    </p:spTree>
    <p:extLst>
      <p:ext uri="{BB962C8B-B14F-4D97-AF65-F5344CB8AC3E}">
        <p14:creationId xmlns:p14="http://schemas.microsoft.com/office/powerpoint/2010/main" val="2536547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b="1" i="0" dirty="0"/>
          </a:p>
        </p:txBody>
      </p:sp>
      <p:sp>
        <p:nvSpPr>
          <p:cNvPr id="4" name="Slide Number Placeholder 3"/>
          <p:cNvSpPr>
            <a:spLocks noGrp="1"/>
          </p:cNvSpPr>
          <p:nvPr>
            <p:ph type="sldNum" sz="quarter" idx="10"/>
          </p:nvPr>
        </p:nvSpPr>
        <p:spPr/>
        <p:txBody>
          <a:bodyPr/>
          <a:lstStyle/>
          <a:p>
            <a:fld id="{30DC0D4C-FD52-4CA4-A998-31C73A5A5BDE}" type="slidenum">
              <a:rPr lang="en-US" smtClean="0"/>
              <a:t>26</a:t>
            </a:fld>
            <a:endParaRPr lang="en-US" dirty="0"/>
          </a:p>
        </p:txBody>
      </p:sp>
    </p:spTree>
    <p:extLst>
      <p:ext uri="{BB962C8B-B14F-4D97-AF65-F5344CB8AC3E}">
        <p14:creationId xmlns:p14="http://schemas.microsoft.com/office/powerpoint/2010/main" val="765297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b="1" i="0" dirty="0"/>
          </a:p>
        </p:txBody>
      </p:sp>
      <p:sp>
        <p:nvSpPr>
          <p:cNvPr id="4" name="Slide Number Placeholder 3"/>
          <p:cNvSpPr>
            <a:spLocks noGrp="1"/>
          </p:cNvSpPr>
          <p:nvPr>
            <p:ph type="sldNum" sz="quarter" idx="10"/>
          </p:nvPr>
        </p:nvSpPr>
        <p:spPr/>
        <p:txBody>
          <a:bodyPr/>
          <a:lstStyle/>
          <a:p>
            <a:fld id="{30DC0D4C-FD52-4CA4-A998-31C73A5A5BDE}" type="slidenum">
              <a:rPr lang="en-US" smtClean="0"/>
              <a:t>27</a:t>
            </a:fld>
            <a:endParaRPr lang="en-US" dirty="0"/>
          </a:p>
        </p:txBody>
      </p:sp>
    </p:spTree>
    <p:extLst>
      <p:ext uri="{BB962C8B-B14F-4D97-AF65-F5344CB8AC3E}">
        <p14:creationId xmlns:p14="http://schemas.microsoft.com/office/powerpoint/2010/main" val="1799688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b="1" i="0" dirty="0"/>
          </a:p>
        </p:txBody>
      </p:sp>
      <p:sp>
        <p:nvSpPr>
          <p:cNvPr id="4" name="Slide Number Placeholder 3"/>
          <p:cNvSpPr>
            <a:spLocks noGrp="1"/>
          </p:cNvSpPr>
          <p:nvPr>
            <p:ph type="sldNum" sz="quarter" idx="10"/>
          </p:nvPr>
        </p:nvSpPr>
        <p:spPr/>
        <p:txBody>
          <a:bodyPr/>
          <a:lstStyle/>
          <a:p>
            <a:fld id="{30DC0D4C-FD52-4CA4-A998-31C73A5A5BDE}" type="slidenum">
              <a:rPr lang="en-US" smtClean="0"/>
              <a:t>28</a:t>
            </a:fld>
            <a:endParaRPr lang="en-US" dirty="0"/>
          </a:p>
        </p:txBody>
      </p:sp>
    </p:spTree>
    <p:extLst>
      <p:ext uri="{BB962C8B-B14F-4D97-AF65-F5344CB8AC3E}">
        <p14:creationId xmlns:p14="http://schemas.microsoft.com/office/powerpoint/2010/main" val="1261629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b="1" i="0" dirty="0"/>
          </a:p>
        </p:txBody>
      </p:sp>
      <p:sp>
        <p:nvSpPr>
          <p:cNvPr id="4" name="Slide Number Placeholder 3"/>
          <p:cNvSpPr>
            <a:spLocks noGrp="1"/>
          </p:cNvSpPr>
          <p:nvPr>
            <p:ph type="sldNum" sz="quarter" idx="10"/>
          </p:nvPr>
        </p:nvSpPr>
        <p:spPr/>
        <p:txBody>
          <a:bodyPr/>
          <a:lstStyle/>
          <a:p>
            <a:fld id="{30DC0D4C-FD52-4CA4-A998-31C73A5A5BDE}" type="slidenum">
              <a:rPr lang="en-US" smtClean="0"/>
              <a:t>29</a:t>
            </a:fld>
            <a:endParaRPr lang="en-US" dirty="0"/>
          </a:p>
        </p:txBody>
      </p:sp>
    </p:spTree>
    <p:extLst>
      <p:ext uri="{BB962C8B-B14F-4D97-AF65-F5344CB8AC3E}">
        <p14:creationId xmlns:p14="http://schemas.microsoft.com/office/powerpoint/2010/main" val="4012788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b="1" i="0" dirty="0"/>
          </a:p>
        </p:txBody>
      </p:sp>
      <p:sp>
        <p:nvSpPr>
          <p:cNvPr id="4" name="Slide Number Placeholder 3"/>
          <p:cNvSpPr>
            <a:spLocks noGrp="1"/>
          </p:cNvSpPr>
          <p:nvPr>
            <p:ph type="sldNum" sz="quarter" idx="10"/>
          </p:nvPr>
        </p:nvSpPr>
        <p:spPr/>
        <p:txBody>
          <a:bodyPr/>
          <a:lstStyle/>
          <a:p>
            <a:fld id="{30DC0D4C-FD52-4CA4-A998-31C73A5A5BDE}" type="slidenum">
              <a:rPr lang="en-US" smtClean="0"/>
              <a:t>30</a:t>
            </a:fld>
            <a:endParaRPr lang="en-US" dirty="0"/>
          </a:p>
        </p:txBody>
      </p:sp>
    </p:spTree>
    <p:extLst>
      <p:ext uri="{BB962C8B-B14F-4D97-AF65-F5344CB8AC3E}">
        <p14:creationId xmlns:p14="http://schemas.microsoft.com/office/powerpoint/2010/main" val="3195122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dirty="0">
                <a:solidFill>
                  <a:srgbClr val="FF0000"/>
                </a:solidFill>
              </a:rPr>
              <a:t>∠1, ∠5; ∠2, ∠6; ∠3, ∠7; ∠4, ∠8; ≅</a:t>
            </a:r>
          </a:p>
          <a:p>
            <a:r>
              <a:rPr lang="en-IN" sz="1200" dirty="0">
                <a:solidFill>
                  <a:srgbClr val="FF0000"/>
                </a:solidFill>
              </a:rPr>
              <a:t>∠3, ∠5; ∠4, ∠6; ≅</a:t>
            </a:r>
          </a:p>
          <a:p>
            <a:r>
              <a:rPr lang="pt-BR" sz="1200" dirty="0">
                <a:solidFill>
                  <a:srgbClr val="FF0000"/>
                </a:solidFill>
              </a:rPr>
              <a:t>∠2, ∠8; ∠1, ∠7; ≅</a:t>
            </a:r>
          </a:p>
          <a:p>
            <a:r>
              <a:rPr lang="en-IN" sz="1200" dirty="0">
                <a:solidFill>
                  <a:srgbClr val="FF0000"/>
                </a:solidFill>
              </a:rPr>
              <a:t>∠3, ∠6; ∠4, ∠5; supplementary</a:t>
            </a:r>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4</a:t>
            </a:fld>
            <a:endParaRPr lang="en-US" dirty="0"/>
          </a:p>
        </p:txBody>
      </p:sp>
    </p:spTree>
    <p:extLst>
      <p:ext uri="{BB962C8B-B14F-4D97-AF65-F5344CB8AC3E}">
        <p14:creationId xmlns:p14="http://schemas.microsoft.com/office/powerpoint/2010/main" val="3369936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FF0000"/>
                </a:solidFill>
              </a:rPr>
              <a:t>(1, 2.5)</a:t>
            </a:r>
            <a:endParaRPr lang="en-IN" b="1" i="0" dirty="0"/>
          </a:p>
        </p:txBody>
      </p:sp>
      <p:sp>
        <p:nvSpPr>
          <p:cNvPr id="4" name="Slide Number Placeholder 3"/>
          <p:cNvSpPr>
            <a:spLocks noGrp="1"/>
          </p:cNvSpPr>
          <p:nvPr>
            <p:ph type="sldNum" sz="quarter" idx="10"/>
          </p:nvPr>
        </p:nvSpPr>
        <p:spPr/>
        <p:txBody>
          <a:bodyPr/>
          <a:lstStyle/>
          <a:p>
            <a:fld id="{30DC0D4C-FD52-4CA4-A998-31C73A5A5BDE}" type="slidenum">
              <a:rPr lang="en-US" smtClean="0"/>
              <a:t>31</a:t>
            </a:fld>
            <a:endParaRPr lang="en-US" dirty="0"/>
          </a:p>
        </p:txBody>
      </p:sp>
    </p:spTree>
    <p:extLst>
      <p:ext uri="{BB962C8B-B14F-4D97-AF65-F5344CB8AC3E}">
        <p14:creationId xmlns:p14="http://schemas.microsoft.com/office/powerpoint/2010/main" val="1499319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b="1" i="0" dirty="0"/>
          </a:p>
        </p:txBody>
      </p:sp>
      <p:sp>
        <p:nvSpPr>
          <p:cNvPr id="4" name="Slide Number Placeholder 3"/>
          <p:cNvSpPr>
            <a:spLocks noGrp="1"/>
          </p:cNvSpPr>
          <p:nvPr>
            <p:ph type="sldNum" sz="quarter" idx="10"/>
          </p:nvPr>
        </p:nvSpPr>
        <p:spPr/>
        <p:txBody>
          <a:bodyPr/>
          <a:lstStyle/>
          <a:p>
            <a:fld id="{30DC0D4C-FD52-4CA4-A998-31C73A5A5BDE}" type="slidenum">
              <a:rPr lang="en-US" smtClean="0"/>
              <a:t>32</a:t>
            </a:fld>
            <a:endParaRPr lang="en-US" dirty="0"/>
          </a:p>
        </p:txBody>
      </p:sp>
    </p:spTree>
    <p:extLst>
      <p:ext uri="{BB962C8B-B14F-4D97-AF65-F5344CB8AC3E}">
        <p14:creationId xmlns:p14="http://schemas.microsoft.com/office/powerpoint/2010/main" val="1119207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b="1" i="0" dirty="0"/>
          </a:p>
        </p:txBody>
      </p:sp>
      <p:sp>
        <p:nvSpPr>
          <p:cNvPr id="4" name="Slide Number Placeholder 3"/>
          <p:cNvSpPr>
            <a:spLocks noGrp="1"/>
          </p:cNvSpPr>
          <p:nvPr>
            <p:ph type="sldNum" sz="quarter" idx="10"/>
          </p:nvPr>
        </p:nvSpPr>
        <p:spPr/>
        <p:txBody>
          <a:bodyPr/>
          <a:lstStyle/>
          <a:p>
            <a:fld id="{30DC0D4C-FD52-4CA4-A998-31C73A5A5BDE}" type="slidenum">
              <a:rPr lang="en-US" smtClean="0"/>
              <a:t>33</a:t>
            </a:fld>
            <a:endParaRPr lang="en-US" dirty="0"/>
          </a:p>
        </p:txBody>
      </p:sp>
    </p:spTree>
    <p:extLst>
      <p:ext uri="{BB962C8B-B14F-4D97-AF65-F5344CB8AC3E}">
        <p14:creationId xmlns:p14="http://schemas.microsoft.com/office/powerpoint/2010/main" val="2075251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IN" sz="1200" dirty="0">
                    <a:solidFill>
                      <a:srgbClr val="FF0000"/>
                    </a:solidFill>
                  </a:rPr>
                  <a:t>vertex opposite </a:t>
                </a:r>
                <a14:m>
                  <m:oMath xmlns:m="http://schemas.openxmlformats.org/officeDocument/2006/math">
                    <m:acc>
                      <m:accPr>
                        <m:chr m:val="̅"/>
                        <m:ctrlPr>
                          <a:rPr lang="en-IN" sz="1200" i="1">
                            <a:solidFill>
                              <a:srgbClr val="FF0000"/>
                            </a:solidFill>
                            <a:latin typeface="Cambria Math" panose="02040503050406030204" pitchFamily="18" charset="0"/>
                          </a:rPr>
                        </m:ctrlPr>
                      </m:accPr>
                      <m:e>
                        <m:r>
                          <a:rPr lang="en-US" sz="1200" b="0" i="1" smtClean="0">
                            <a:solidFill>
                              <a:srgbClr val="FF0000"/>
                            </a:solidFill>
                            <a:latin typeface="Cambria Math" panose="02040503050406030204" pitchFamily="18" charset="0"/>
                          </a:rPr>
                          <m:t>𝐴𝐶</m:t>
                        </m:r>
                      </m:e>
                    </m:acc>
                  </m:oMath>
                </a14:m>
                <a:r>
                  <a:rPr lang="en-IN" sz="1200" dirty="0">
                    <a:solidFill>
                      <a:srgbClr val="FF0000"/>
                    </a:solidFill>
                  </a:rPr>
                  <a:t> and midpoint of </a:t>
                </a:r>
                <a14:m>
                  <m:oMath xmlns:m="http://schemas.openxmlformats.org/officeDocument/2006/math">
                    <m:acc>
                      <m:accPr>
                        <m:chr m:val="̅"/>
                        <m:ctrlPr>
                          <a:rPr lang="en-IN" sz="1200" i="1">
                            <a:solidFill>
                              <a:srgbClr val="FF0000"/>
                            </a:solidFill>
                            <a:latin typeface="Cambria Math" panose="02040503050406030204" pitchFamily="18" charset="0"/>
                          </a:rPr>
                        </m:ctrlPr>
                      </m:accPr>
                      <m:e>
                        <m:r>
                          <a:rPr lang="en-US" sz="1200" i="1">
                            <a:solidFill>
                              <a:srgbClr val="FF0000"/>
                            </a:solidFill>
                            <a:latin typeface="Cambria Math" panose="02040503050406030204" pitchFamily="18" charset="0"/>
                          </a:rPr>
                          <m:t>𝐴𝐶</m:t>
                        </m:r>
                      </m:e>
                    </m:acc>
                  </m:oMath>
                </a14:m>
                <a:r>
                  <a:rPr lang="en-IN" sz="1200" i="1" dirty="0">
                    <a:solidFill>
                      <a:srgbClr val="FF0000"/>
                    </a:solidFill>
                  </a:rPr>
                  <a:t> </a:t>
                </a:r>
              </a:p>
              <a:p>
                <a:r>
                  <a:rPr lang="en-IN" sz="1200" dirty="0">
                    <a:solidFill>
                      <a:srgbClr val="FF0000"/>
                    </a:solidFill>
                  </a:rPr>
                  <a:t>vertex opposite </a:t>
                </a:r>
                <a14:m>
                  <m:oMath xmlns:m="http://schemas.openxmlformats.org/officeDocument/2006/math">
                    <m:acc>
                      <m:accPr>
                        <m:chr m:val="̅"/>
                        <m:ctrlPr>
                          <a:rPr lang="en-IN" sz="1200" i="1">
                            <a:solidFill>
                              <a:srgbClr val="FF0000"/>
                            </a:solidFill>
                            <a:latin typeface="Cambria Math" panose="02040503050406030204" pitchFamily="18" charset="0"/>
                          </a:rPr>
                        </m:ctrlPr>
                      </m:accPr>
                      <m:e>
                        <m:r>
                          <a:rPr lang="en-US" sz="1200" i="1">
                            <a:solidFill>
                              <a:srgbClr val="FF0000"/>
                            </a:solidFill>
                            <a:latin typeface="Cambria Math" panose="02040503050406030204" pitchFamily="18" charset="0"/>
                          </a:rPr>
                          <m:t>𝐴𝐶</m:t>
                        </m:r>
                      </m:e>
                    </m:acc>
                  </m:oMath>
                </a14:m>
                <a:r>
                  <a:rPr lang="en-IN" sz="1200" i="1" dirty="0">
                    <a:solidFill>
                      <a:srgbClr val="FF0000"/>
                    </a:solidFill>
                  </a:rPr>
                  <a:t> </a:t>
                </a:r>
                <a:r>
                  <a:rPr lang="en-IN" sz="1200" dirty="0">
                    <a:solidFill>
                      <a:srgbClr val="FF0000"/>
                    </a:solidFill>
                  </a:rPr>
                  <a:t>and slope of </a:t>
                </a:r>
                <a14:m>
                  <m:oMath xmlns:m="http://schemas.openxmlformats.org/officeDocument/2006/math">
                    <m:acc>
                      <m:accPr>
                        <m:chr m:val="̅"/>
                        <m:ctrlPr>
                          <a:rPr lang="en-IN" sz="1200" i="1">
                            <a:solidFill>
                              <a:srgbClr val="FF0000"/>
                            </a:solidFill>
                            <a:latin typeface="Cambria Math" panose="02040503050406030204" pitchFamily="18" charset="0"/>
                          </a:rPr>
                        </m:ctrlPr>
                      </m:accPr>
                      <m:e>
                        <m:r>
                          <a:rPr lang="en-US" sz="1200" i="1">
                            <a:solidFill>
                              <a:srgbClr val="FF0000"/>
                            </a:solidFill>
                            <a:latin typeface="Cambria Math" panose="02040503050406030204" pitchFamily="18" charset="0"/>
                          </a:rPr>
                          <m:t>𝐴𝐶</m:t>
                        </m:r>
                      </m:e>
                    </m:acc>
                  </m:oMath>
                </a14:m>
                <a:r>
                  <a:rPr lang="en-IN" sz="1200" i="1" dirty="0">
                    <a:solidFill>
                      <a:srgbClr val="FF0000"/>
                    </a:solidFill>
                  </a:rPr>
                  <a:t>.</a:t>
                </a:r>
                <a:endParaRPr lang="en-IN" b="1" i="0" dirty="0"/>
              </a:p>
            </p:txBody>
          </p:sp>
        </mc:Choice>
        <mc:Fallback xmlns="">
          <p:sp>
            <p:nvSpPr>
              <p:cNvPr id="3" name="Notes Placeholder 2"/>
              <p:cNvSpPr>
                <a:spLocks noGrp="1"/>
              </p:cNvSpPr>
              <p:nvPr>
                <p:ph type="body" idx="1"/>
              </p:nvPr>
            </p:nvSpPr>
            <p:spPr/>
            <p:txBody>
              <a:bodyPr/>
              <a:lstStyle/>
              <a:p>
                <a:r>
                  <a:rPr lang="en-IN" sz="1200" dirty="0" smtClean="0">
                    <a:solidFill>
                      <a:srgbClr val="FF0000"/>
                    </a:solidFill>
                  </a:rPr>
                  <a:t>vertex opposite </a:t>
                </a:r>
                <a:r>
                  <a:rPr lang="en-IN" sz="1200" i="0">
                    <a:solidFill>
                      <a:srgbClr val="FF0000"/>
                    </a:solidFill>
                    <a:latin typeface="Cambria Math" panose="02040503050406030204" pitchFamily="18" charset="0"/>
                  </a:rPr>
                  <a:t>(</a:t>
                </a:r>
                <a:r>
                  <a:rPr lang="en-US" sz="1200" b="0" i="0" smtClean="0">
                    <a:solidFill>
                      <a:srgbClr val="FF0000"/>
                    </a:solidFill>
                    <a:latin typeface="Cambria Math" panose="02040503050406030204" pitchFamily="18" charset="0"/>
                  </a:rPr>
                  <a:t>𝐴𝐶</a:t>
                </a:r>
                <a:r>
                  <a:rPr lang="en-IN" sz="1200" b="0" i="0">
                    <a:solidFill>
                      <a:srgbClr val="FF0000"/>
                    </a:solidFill>
                    <a:latin typeface="Cambria Math" panose="02040503050406030204" pitchFamily="18" charset="0"/>
                  </a:rPr>
                  <a:t>) ̅</a:t>
                </a:r>
                <a:r>
                  <a:rPr lang="en-IN" sz="1200" dirty="0" smtClean="0">
                    <a:solidFill>
                      <a:srgbClr val="FF0000"/>
                    </a:solidFill>
                  </a:rPr>
                  <a:t> and </a:t>
                </a:r>
                <a:r>
                  <a:rPr lang="en-IN" sz="1200" dirty="0">
                    <a:solidFill>
                      <a:srgbClr val="FF0000"/>
                    </a:solidFill>
                  </a:rPr>
                  <a:t>midpoint of </a:t>
                </a:r>
                <a:r>
                  <a:rPr lang="en-IN" sz="1200" i="0">
                    <a:solidFill>
                      <a:srgbClr val="FF0000"/>
                    </a:solidFill>
                    <a:latin typeface="Cambria Math" panose="02040503050406030204" pitchFamily="18" charset="0"/>
                  </a:rPr>
                  <a:t>(</a:t>
                </a:r>
                <a:r>
                  <a:rPr lang="en-US" sz="1200" i="0">
                    <a:solidFill>
                      <a:srgbClr val="FF0000"/>
                    </a:solidFill>
                    <a:latin typeface="Cambria Math" panose="02040503050406030204" pitchFamily="18" charset="0"/>
                  </a:rPr>
                  <a:t>𝐴𝐶</a:t>
                </a:r>
                <a:r>
                  <a:rPr lang="en-IN" sz="1200" i="0">
                    <a:solidFill>
                      <a:srgbClr val="FF0000"/>
                    </a:solidFill>
                    <a:latin typeface="Cambria Math" panose="02040503050406030204" pitchFamily="18" charset="0"/>
                  </a:rPr>
                  <a:t>) ̅</a:t>
                </a:r>
                <a:r>
                  <a:rPr lang="en-IN" sz="1200" i="1" dirty="0">
                    <a:solidFill>
                      <a:srgbClr val="FF0000"/>
                    </a:solidFill>
                  </a:rPr>
                  <a:t> </a:t>
                </a:r>
                <a:endParaRPr lang="en-IN" sz="1200" i="1" dirty="0" smtClean="0">
                  <a:solidFill>
                    <a:srgbClr val="FF0000"/>
                  </a:solidFill>
                </a:endParaRPr>
              </a:p>
              <a:p>
                <a:r>
                  <a:rPr lang="en-IN" sz="1200" dirty="0" smtClean="0">
                    <a:solidFill>
                      <a:srgbClr val="FF0000"/>
                    </a:solidFill>
                  </a:rPr>
                  <a:t>vertex opposite </a:t>
                </a:r>
                <a:r>
                  <a:rPr lang="en-IN" sz="1200" i="0">
                    <a:solidFill>
                      <a:srgbClr val="FF0000"/>
                    </a:solidFill>
                    <a:latin typeface="Cambria Math" panose="02040503050406030204" pitchFamily="18" charset="0"/>
                  </a:rPr>
                  <a:t>(</a:t>
                </a:r>
                <a:r>
                  <a:rPr lang="en-US" sz="1200" i="0">
                    <a:solidFill>
                      <a:srgbClr val="FF0000"/>
                    </a:solidFill>
                    <a:latin typeface="Cambria Math" panose="02040503050406030204" pitchFamily="18" charset="0"/>
                  </a:rPr>
                  <a:t>𝐴𝐶</a:t>
                </a:r>
                <a:r>
                  <a:rPr lang="en-IN" sz="1200" i="0">
                    <a:solidFill>
                      <a:srgbClr val="FF0000"/>
                    </a:solidFill>
                    <a:latin typeface="Cambria Math" panose="02040503050406030204" pitchFamily="18" charset="0"/>
                  </a:rPr>
                  <a:t>) ̅</a:t>
                </a:r>
                <a:r>
                  <a:rPr lang="en-IN" sz="1200" i="1" dirty="0">
                    <a:solidFill>
                      <a:srgbClr val="FF0000"/>
                    </a:solidFill>
                  </a:rPr>
                  <a:t> </a:t>
                </a:r>
                <a:r>
                  <a:rPr lang="en-IN" sz="1200" dirty="0">
                    <a:solidFill>
                      <a:srgbClr val="FF0000"/>
                    </a:solidFill>
                  </a:rPr>
                  <a:t>and slope of </a:t>
                </a:r>
                <a:r>
                  <a:rPr lang="en-IN" sz="1200" i="0">
                    <a:solidFill>
                      <a:srgbClr val="FF0000"/>
                    </a:solidFill>
                    <a:latin typeface="Cambria Math" panose="02040503050406030204" pitchFamily="18" charset="0"/>
                  </a:rPr>
                  <a:t>(</a:t>
                </a:r>
                <a:r>
                  <a:rPr lang="en-US" sz="1200" i="0">
                    <a:solidFill>
                      <a:srgbClr val="FF0000"/>
                    </a:solidFill>
                    <a:latin typeface="Cambria Math" panose="02040503050406030204" pitchFamily="18" charset="0"/>
                  </a:rPr>
                  <a:t>𝐴𝐶</a:t>
                </a:r>
                <a:r>
                  <a:rPr lang="en-IN" sz="1200" i="0">
                    <a:solidFill>
                      <a:srgbClr val="FF0000"/>
                    </a:solidFill>
                    <a:latin typeface="Cambria Math" panose="02040503050406030204" pitchFamily="18" charset="0"/>
                  </a:rPr>
                  <a:t>) ̅</a:t>
                </a:r>
                <a:r>
                  <a:rPr lang="en-IN" sz="1200" i="1" dirty="0" smtClean="0">
                    <a:solidFill>
                      <a:srgbClr val="FF0000"/>
                    </a:solidFill>
                  </a:rPr>
                  <a:t>.</a:t>
                </a:r>
                <a:endParaRPr lang="en-IN" b="1" i="0" dirty="0"/>
              </a:p>
            </p:txBody>
          </p:sp>
        </mc:Fallback>
      </mc:AlternateContent>
      <p:sp>
        <p:nvSpPr>
          <p:cNvPr id="4" name="Slide Number Placeholder 3"/>
          <p:cNvSpPr>
            <a:spLocks noGrp="1"/>
          </p:cNvSpPr>
          <p:nvPr>
            <p:ph type="sldNum" sz="quarter" idx="10"/>
          </p:nvPr>
        </p:nvSpPr>
        <p:spPr/>
        <p:txBody>
          <a:bodyPr/>
          <a:lstStyle/>
          <a:p>
            <a:fld id="{30DC0D4C-FD52-4CA4-A998-31C73A5A5BDE}" type="slidenum">
              <a:rPr lang="en-US" smtClean="0"/>
              <a:t>34</a:t>
            </a:fld>
            <a:endParaRPr lang="en-US" dirty="0"/>
          </a:p>
        </p:txBody>
      </p:sp>
    </p:spTree>
    <p:extLst>
      <p:ext uri="{BB962C8B-B14F-4D97-AF65-F5344CB8AC3E}">
        <p14:creationId xmlns:p14="http://schemas.microsoft.com/office/powerpoint/2010/main" val="3462768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noProof="0" dirty="0">
                <a:solidFill>
                  <a:srgbClr val="FF0000"/>
                </a:solidFill>
              </a:rPr>
              <a:t>interior; inside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0" dirty="0">
                <a:solidFill>
                  <a:srgbClr val="FF0000"/>
                </a:solidFill>
              </a:rPr>
              <a:t>interior; outside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0" dirty="0">
                <a:solidFill>
                  <a:srgbClr val="FF0000"/>
                </a:solidFill>
              </a:rPr>
              <a:t>interior; vertex of the right angle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equilateral</a:t>
            </a:r>
            <a:endParaRPr lang="en-US" sz="1200" noProof="0" dirty="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35</a:t>
            </a:fld>
            <a:endParaRPr lang="en-US" dirty="0"/>
          </a:p>
        </p:txBody>
      </p:sp>
    </p:spTree>
    <p:extLst>
      <p:ext uri="{BB962C8B-B14F-4D97-AF65-F5344CB8AC3E}">
        <p14:creationId xmlns:p14="http://schemas.microsoft.com/office/powerpoint/2010/main" val="1033875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i="1" dirty="0">
                <a:solidFill>
                  <a:srgbClr val="FF0000"/>
                </a:solidFill>
              </a:rPr>
              <a:t>BQ </a:t>
            </a:r>
            <a:r>
              <a:rPr lang="en-IN" sz="1200" dirty="0">
                <a:solidFill>
                  <a:srgbClr val="FF0000"/>
                </a:solidFill>
              </a:rPr>
              <a:t>= </a:t>
            </a:r>
            <a:r>
              <a:rPr lang="en-IN" sz="1200" dirty="0">
                <a:solidFill>
                  <a:srgbClr val="FF0000"/>
                </a:solidFill>
                <a:uFill>
                  <a:solidFill>
                    <a:schemeClr val="tx2"/>
                  </a:solidFill>
                </a:uFill>
              </a:rPr>
              <a:t>6</a:t>
            </a:r>
            <a:r>
              <a:rPr lang="en-IN" sz="1200" dirty="0">
                <a:solidFill>
                  <a:srgbClr val="FF0000"/>
                </a:solidFill>
              </a:rPr>
              <a:t> and </a:t>
            </a:r>
            <a:r>
              <a:rPr lang="en-IN" sz="1200" i="1" dirty="0">
                <a:solidFill>
                  <a:srgbClr val="FF0000"/>
                </a:solidFill>
              </a:rPr>
              <a:t>QE </a:t>
            </a:r>
            <a:r>
              <a:rPr lang="en-IN" sz="1200" dirty="0">
                <a:solidFill>
                  <a:srgbClr val="FF0000"/>
                </a:solidFill>
              </a:rPr>
              <a:t>= </a:t>
            </a:r>
            <a:r>
              <a:rPr lang="en-IN" sz="1200" dirty="0">
                <a:solidFill>
                  <a:srgbClr val="FF0000"/>
                </a:solidFill>
                <a:uFill>
                  <a:solidFill>
                    <a:schemeClr val="tx2"/>
                  </a:solidFill>
                </a:uFill>
              </a:rPr>
              <a:t>3</a:t>
            </a:r>
          </a:p>
        </p:txBody>
      </p:sp>
      <p:sp>
        <p:nvSpPr>
          <p:cNvPr id="4" name="Slide Number Placeholder 3"/>
          <p:cNvSpPr>
            <a:spLocks noGrp="1"/>
          </p:cNvSpPr>
          <p:nvPr>
            <p:ph type="sldNum" sz="quarter" idx="5"/>
          </p:nvPr>
        </p:nvSpPr>
        <p:spPr/>
        <p:txBody>
          <a:bodyPr/>
          <a:lstStyle/>
          <a:p>
            <a:fld id="{30DC0D4C-FD52-4CA4-A998-31C73A5A5BDE}" type="slidenum">
              <a:rPr lang="en-US" smtClean="0"/>
              <a:t>14</a:t>
            </a:fld>
            <a:endParaRPr lang="en-US" dirty="0"/>
          </a:p>
        </p:txBody>
      </p:sp>
    </p:spTree>
    <p:extLst>
      <p:ext uri="{BB962C8B-B14F-4D97-AF65-F5344CB8AC3E}">
        <p14:creationId xmlns:p14="http://schemas.microsoft.com/office/powerpoint/2010/main" val="3785007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0DC0D4C-FD52-4CA4-A998-31C73A5A5BDE}" type="slidenum">
              <a:rPr lang="en-US" smtClean="0"/>
              <a:t>15</a:t>
            </a:fld>
            <a:endParaRPr lang="en-US" dirty="0"/>
          </a:p>
        </p:txBody>
      </p:sp>
    </p:spTree>
    <p:extLst>
      <p:ext uri="{BB962C8B-B14F-4D97-AF65-F5344CB8AC3E}">
        <p14:creationId xmlns:p14="http://schemas.microsoft.com/office/powerpoint/2010/main" val="1507435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0DC0D4C-FD52-4CA4-A998-31C73A5A5BDE}" type="slidenum">
              <a:rPr lang="en-US" smtClean="0"/>
              <a:t>16</a:t>
            </a:fld>
            <a:endParaRPr lang="en-US" dirty="0"/>
          </a:p>
        </p:txBody>
      </p:sp>
    </p:spTree>
    <p:extLst>
      <p:ext uri="{BB962C8B-B14F-4D97-AF65-F5344CB8AC3E}">
        <p14:creationId xmlns:p14="http://schemas.microsoft.com/office/powerpoint/2010/main" val="1425942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0DC0D4C-FD52-4CA4-A998-31C73A5A5BDE}" type="slidenum">
              <a:rPr lang="en-US" smtClean="0"/>
              <a:t>17</a:t>
            </a:fld>
            <a:endParaRPr lang="en-US" dirty="0"/>
          </a:p>
        </p:txBody>
      </p:sp>
    </p:spTree>
    <p:extLst>
      <p:ext uri="{BB962C8B-B14F-4D97-AF65-F5344CB8AC3E}">
        <p14:creationId xmlns:p14="http://schemas.microsoft.com/office/powerpoint/2010/main" val="1399612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0DC0D4C-FD52-4CA4-A998-31C73A5A5BDE}" type="slidenum">
              <a:rPr lang="en-US" smtClean="0"/>
              <a:t>18</a:t>
            </a:fld>
            <a:endParaRPr lang="en-US" dirty="0"/>
          </a:p>
        </p:txBody>
      </p:sp>
    </p:spTree>
    <p:extLst>
      <p:ext uri="{BB962C8B-B14F-4D97-AF65-F5344CB8AC3E}">
        <p14:creationId xmlns:p14="http://schemas.microsoft.com/office/powerpoint/2010/main" val="1060844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b="1" i="0" dirty="0"/>
          </a:p>
        </p:txBody>
      </p:sp>
      <p:sp>
        <p:nvSpPr>
          <p:cNvPr id="4" name="Slide Number Placeholder 3"/>
          <p:cNvSpPr>
            <a:spLocks noGrp="1"/>
          </p:cNvSpPr>
          <p:nvPr>
            <p:ph type="sldNum" sz="quarter" idx="10"/>
          </p:nvPr>
        </p:nvSpPr>
        <p:spPr/>
        <p:txBody>
          <a:bodyPr/>
          <a:lstStyle/>
          <a:p>
            <a:fld id="{30DC0D4C-FD52-4CA4-A998-31C73A5A5BDE}" type="slidenum">
              <a:rPr lang="en-US" smtClean="0"/>
              <a:t>19</a:t>
            </a:fld>
            <a:endParaRPr lang="en-US" dirty="0"/>
          </a:p>
        </p:txBody>
      </p:sp>
    </p:spTree>
    <p:extLst>
      <p:ext uri="{BB962C8B-B14F-4D97-AF65-F5344CB8AC3E}">
        <p14:creationId xmlns:p14="http://schemas.microsoft.com/office/powerpoint/2010/main" val="3735854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i="1" dirty="0">
                <a:solidFill>
                  <a:srgbClr val="FF0000"/>
                </a:solidFill>
              </a:rPr>
              <a:t>PZ </a:t>
            </a:r>
            <a:r>
              <a:rPr lang="en-IN" sz="1200" dirty="0">
                <a:solidFill>
                  <a:srgbClr val="FF0000"/>
                </a:solidFill>
              </a:rPr>
              <a:t>= </a:t>
            </a:r>
            <a:r>
              <a:rPr lang="en-IN" sz="1200" dirty="0">
                <a:solidFill>
                  <a:srgbClr val="FF0000"/>
                </a:solidFill>
                <a:uFill>
                  <a:solidFill>
                    <a:schemeClr val="tx2"/>
                  </a:solidFill>
                </a:uFill>
              </a:rPr>
              <a:t>7</a:t>
            </a:r>
          </a:p>
        </p:txBody>
      </p:sp>
      <p:sp>
        <p:nvSpPr>
          <p:cNvPr id="4" name="Slide Number Placeholder 3"/>
          <p:cNvSpPr>
            <a:spLocks noGrp="1"/>
          </p:cNvSpPr>
          <p:nvPr>
            <p:ph type="sldNum" sz="quarter" idx="10"/>
          </p:nvPr>
        </p:nvSpPr>
        <p:spPr/>
        <p:txBody>
          <a:bodyPr/>
          <a:lstStyle/>
          <a:p>
            <a:fld id="{30DC0D4C-FD52-4CA4-A998-31C73A5A5BDE}" type="slidenum">
              <a:rPr lang="en-US" smtClean="0"/>
              <a:t>20</a:t>
            </a:fld>
            <a:endParaRPr lang="en-US" dirty="0"/>
          </a:p>
        </p:txBody>
      </p:sp>
    </p:spTree>
    <p:extLst>
      <p:ext uri="{BB962C8B-B14F-4D97-AF65-F5344CB8AC3E}">
        <p14:creationId xmlns:p14="http://schemas.microsoft.com/office/powerpoint/2010/main" val="306365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2DD3A1D-D0ED-E64E-9099-4FF590EB6605}"/>
              </a:ext>
            </a:extLst>
          </p:cNvPr>
          <p:cNvSpPr>
            <a:spLocks noGrp="1"/>
          </p:cNvSpPr>
          <p:nvPr>
            <p:ph type="dt" sz="half" idx="10"/>
          </p:nvPr>
        </p:nvSpPr>
        <p:spPr/>
        <p:txBody>
          <a:bodyPr/>
          <a:lstStyle/>
          <a:p>
            <a:fld id="{0C15664F-5CF3-934E-88C9-0AD27C45C74E}" type="datetimeFigureOut">
              <a:rPr lang="en-US" smtClean="0"/>
              <a:t>11/16/2023</a:t>
            </a:fld>
            <a:endParaRPr lang="en-US" dirty="0"/>
          </a:p>
        </p:txBody>
      </p:sp>
      <p:sp>
        <p:nvSpPr>
          <p:cNvPr id="5" name="Footer Placeholder 4">
            <a:extLst>
              <a:ext uri="{FF2B5EF4-FFF2-40B4-BE49-F238E27FC236}">
                <a16:creationId xmlns:a16="http://schemas.microsoft.com/office/drawing/2014/main" id="{1C64D543-EA8C-9842-9BFA-56F3E51248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FA8BEA-2F03-974A-8B26-430B26EC5FEE}"/>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61454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837024"/>
      </p:ext>
    </p:extLst>
  </p:cSld>
  <p:clrMapOvr>
    <a:masterClrMapping/>
  </p:clrMapOvr>
  <p:extLst>
    <p:ext uri="{DCECCB84-F9BA-43D5-87BE-67443E8EF086}">
      <p15:sldGuideLst xmlns:p15="http://schemas.microsoft.com/office/powerpoint/2012/main">
        <p15:guide id="1" orient="horz" pos="9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1-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801227"/>
      </p:ext>
    </p:extLst>
  </p:cSld>
  <p:clrMapOvr>
    <a:masterClrMapping/>
  </p:clrMapOvr>
  <p:extLst>
    <p:ext uri="{DCECCB84-F9BA-43D5-87BE-67443E8EF086}">
      <p15:sldGuideLst xmlns:p15="http://schemas.microsoft.com/office/powerpoint/2012/main">
        <p15:guide id="1" orient="horz" pos="3772" userDrawn="1">
          <p15:clr>
            <a:srgbClr val="FBAE40"/>
          </p15:clr>
        </p15:guide>
        <p15:guide id="2" orient="horz" pos="804" userDrawn="1">
          <p15:clr>
            <a:srgbClr val="FBAE40"/>
          </p15:clr>
        </p15:guide>
        <p15:guide id="3" pos="384" userDrawn="1">
          <p15:clr>
            <a:srgbClr val="FBAE40"/>
          </p15:clr>
        </p15:guide>
        <p15:guide id="4" pos="3940" userDrawn="1">
          <p15:clr>
            <a:srgbClr val="FBAE40"/>
          </p15:clr>
        </p15:guide>
        <p15:guide id="5" pos="40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70764B-AC75-BC43-A405-EDC296E375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92908" y="5619163"/>
            <a:ext cx="654674" cy="654674"/>
          </a:xfrm>
          <a:prstGeom prst="rect">
            <a:avLst/>
          </a:prstGeom>
        </p:spPr>
      </p:pic>
      <p:pic>
        <p:nvPicPr>
          <p:cNvPr id="9" name="Picture 8">
            <a:extLst>
              <a:ext uri="{FF2B5EF4-FFF2-40B4-BE49-F238E27FC236}">
                <a16:creationId xmlns:a16="http://schemas.microsoft.com/office/drawing/2014/main" id="{7D78E90B-5416-8D48-A26D-98B4B394D5A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86323" y="0"/>
            <a:ext cx="7705677" cy="1866514"/>
          </a:xfrm>
          <a:prstGeom prst="rect">
            <a:avLst/>
          </a:prstGeom>
        </p:spPr>
      </p:pic>
      <p:sp>
        <p:nvSpPr>
          <p:cNvPr id="10" name="Footer Placeholder 4">
            <a:extLst>
              <a:ext uri="{FF2B5EF4-FFF2-40B4-BE49-F238E27FC236}">
                <a16:creationId xmlns:a16="http://schemas.microsoft.com/office/drawing/2014/main" id="{B216A21A-A3B0-4B4C-B338-0742A8D99578}"/>
              </a:ext>
            </a:extLst>
          </p:cNvPr>
          <p:cNvSpPr txBox="1">
            <a:spLocks/>
          </p:cNvSpPr>
          <p:nvPr userDrawn="1"/>
        </p:nvSpPr>
        <p:spPr>
          <a:xfrm>
            <a:off x="1402828" y="6528816"/>
            <a:ext cx="6270960" cy="22860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75000"/>
                    <a:lumOff val="25000"/>
                  </a:schemeClr>
                </a:solidFill>
                <a:latin typeface="Arial" panose="020B0604020202020204" pitchFamily="34" charset="0"/>
                <a:cs typeface="Arial" panose="020B0604020202020204" pitchFamily="34" charset="0"/>
              </a:rPr>
              <a:t>Copyright © McGraw Hill</a:t>
            </a:r>
          </a:p>
        </p:txBody>
      </p:sp>
      <p:cxnSp>
        <p:nvCxnSpPr>
          <p:cNvPr id="11" name="Straight Connector 10">
            <a:extLst>
              <a:ext uri="{FF2B5EF4-FFF2-40B4-BE49-F238E27FC236}">
                <a16:creationId xmlns:a16="http://schemas.microsoft.com/office/drawing/2014/main" id="{4E4EF957-5CB0-DA4C-9327-91AF4A044E8A}"/>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FE0FB11E-B90E-3F4B-9353-B5D2722ED90B}"/>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781000620"/>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68CDEFB-1930-9E45-BF92-75A2E2B54F5E}"/>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D4FF0F4-3EB3-C14A-9D8D-940E128EAF4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95103" y="0"/>
            <a:ext cx="4896897" cy="1186155"/>
          </a:xfrm>
          <a:prstGeom prst="rect">
            <a:avLst/>
          </a:prstGeom>
        </p:spPr>
      </p:pic>
      <p:sp>
        <p:nvSpPr>
          <p:cNvPr id="13" name="Footer Placeholder 9">
            <a:extLst>
              <a:ext uri="{FF2B5EF4-FFF2-40B4-BE49-F238E27FC236}">
                <a16:creationId xmlns:a16="http://schemas.microsoft.com/office/drawing/2014/main" id="{7D925791-6F2B-EF4D-8846-D6D343AAE915}"/>
              </a:ext>
            </a:extLst>
          </p:cNvPr>
          <p:cNvSpPr txBox="1">
            <a:spLocks/>
          </p:cNvSpPr>
          <p:nvPr userDrawn="1"/>
        </p:nvSpPr>
        <p:spPr>
          <a:xfrm>
            <a:off x="490549" y="6528815"/>
            <a:ext cx="1036320" cy="3246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 Hill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15" name="Footer Placeholder 9">
            <a:extLst>
              <a:ext uri="{FF2B5EF4-FFF2-40B4-BE49-F238E27FC236}">
                <a16:creationId xmlns:a16="http://schemas.microsoft.com/office/drawing/2014/main" id="{D1F3FF48-D6F7-7149-BC0E-351B7F3AA818}"/>
              </a:ext>
            </a:extLst>
          </p:cNvPr>
          <p:cNvSpPr txBox="1">
            <a:spLocks/>
          </p:cNvSpPr>
          <p:nvPr userDrawn="1"/>
        </p:nvSpPr>
        <p:spPr>
          <a:xfrm>
            <a:off x="1385464" y="6528815"/>
            <a:ext cx="4694822" cy="3246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900" b="0" dirty="0">
                <a:solidFill>
                  <a:schemeClr val="tx2"/>
                </a:solidFill>
                <a:latin typeface="Arial" panose="020B0604020202020204" pitchFamily="34" charset="0"/>
                <a:cs typeface="Arial" panose="020B0604020202020204" pitchFamily="34" charset="0"/>
              </a:rPr>
              <a:t>Medians and Altitudes of Triangles</a:t>
            </a:r>
            <a:endParaRPr lang="en-US" sz="900" b="0" dirty="0">
              <a:solidFill>
                <a:schemeClr val="tx2"/>
              </a:solidFill>
              <a:latin typeface="Arial" panose="020B0604020202020204" pitchFamily="34" charset="0"/>
              <a:cs typeface="Arial" panose="020B0604020202020204" pitchFamily="34" charset="0"/>
            </a:endParaRPr>
          </a:p>
        </p:txBody>
      </p:sp>
      <p:sp>
        <p:nvSpPr>
          <p:cNvPr id="6" name="Footer Placeholder 4">
            <a:extLst>
              <a:ext uri="{FF2B5EF4-FFF2-40B4-BE49-F238E27FC236}">
                <a16:creationId xmlns:a16="http://schemas.microsoft.com/office/drawing/2014/main" id="{553FF195-7E95-4741-972B-1D42479F5FDE}"/>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502882778"/>
      </p:ext>
    </p:extLst>
  </p:cSld>
  <p:clrMap bg1="lt1" tx1="dk1" bg2="lt2" tx2="dk2" accent1="accent1" accent2="accent2" accent3="accent3" accent4="accent4" accent5="accent5" accent6="accent6" hlink="hlink" folHlink="folHlink"/>
  <p:sldLayoutIdLst>
    <p:sldLayoutId id="2147483680" r:id="rId1"/>
    <p:sldLayoutId id="2147483665"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59" userDrawn="1">
          <p15:clr>
            <a:srgbClr val="F26B43"/>
          </p15:clr>
        </p15:guide>
        <p15:guide id="2" orient="horz" pos="360" userDrawn="1">
          <p15:clr>
            <a:srgbClr val="F26B43"/>
          </p15:clr>
        </p15:guide>
        <p15:guide id="5" pos="3840" userDrawn="1">
          <p15:clr>
            <a:srgbClr val="F26B43"/>
          </p15:clr>
        </p15:guide>
        <p15:guide id="6" pos="384" userDrawn="1">
          <p15:clr>
            <a:srgbClr val="F26B43"/>
          </p15:clr>
        </p15:guide>
        <p15:guide id="7" pos="7296" userDrawn="1">
          <p15:clr>
            <a:srgbClr val="F26B43"/>
          </p15:clr>
        </p15:guide>
        <p15:guide id="9" orient="horz" pos="4211" userDrawn="1">
          <p15:clr>
            <a:srgbClr val="F26B43"/>
          </p15:clr>
        </p15:guide>
        <p15:guide id="10" pos="1120" userDrawn="1">
          <p15:clr>
            <a:srgbClr val="F26B43"/>
          </p15:clr>
        </p15:guide>
        <p15:guide id="11" pos="9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24.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0B2791FD-11C6-E043-A628-3CAF291B2B93}"/>
              </a:ext>
            </a:extLst>
          </p:cNvPr>
          <p:cNvSpPr txBox="1">
            <a:spLocks/>
          </p:cNvSpPr>
          <p:nvPr/>
        </p:nvSpPr>
        <p:spPr>
          <a:xfrm>
            <a:off x="1402828" y="2072396"/>
            <a:ext cx="9144000" cy="124399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3600" b="1" dirty="0">
                <a:solidFill>
                  <a:srgbClr val="33175A"/>
                </a:solidFill>
                <a:latin typeface="Arial" panose="020B0604020202020204" pitchFamily="34" charset="0"/>
                <a:cs typeface="Arial" panose="020B0604020202020204" pitchFamily="34" charset="0"/>
              </a:rPr>
              <a:t>Medians and Altitudes of Triangles </a:t>
            </a:r>
            <a:endParaRPr lang="en-US" sz="3600" b="1" dirty="0">
              <a:solidFill>
                <a:srgbClr val="3317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5231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4" y="1707846"/>
            <a:ext cx="6747750" cy="308958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rgbClr val="00A6B9"/>
                </a:solidFill>
              </a:rPr>
              <a:t>Think About It!</a:t>
            </a:r>
          </a:p>
          <a:p>
            <a:r>
              <a:rPr lang="en-IN" sz="2800" dirty="0"/>
              <a:t>How could you find the coordinates of the centroid of △</a:t>
            </a:r>
            <a:r>
              <a:rPr lang="en-IN" sz="2800" i="1" dirty="0"/>
              <a:t>PQR</a:t>
            </a:r>
            <a:r>
              <a:rPr lang="en-IN" sz="2800" dirty="0"/>
              <a:t>?</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0070C0"/>
                </a:solidFill>
              </a:rPr>
            </a:br>
            <a:r>
              <a:rPr lang="en-US" sz="2800" b="0" dirty="0">
                <a:solidFill>
                  <a:schemeClr val="tx1"/>
                </a:solidFill>
              </a:rPr>
              <a:t>Medians of Triangles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2123" y="2348840"/>
            <a:ext cx="2489454" cy="2558606"/>
          </a:xfrm>
          <a:prstGeom prst="rect">
            <a:avLst/>
          </a:prstGeom>
        </p:spPr>
      </p:pic>
    </p:spTree>
    <p:extLst>
      <p:ext uri="{BB962C8B-B14F-4D97-AF65-F5344CB8AC3E}">
        <p14:creationId xmlns:p14="http://schemas.microsoft.com/office/powerpoint/2010/main" val="2771177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4" y="1707846"/>
            <a:ext cx="6772199" cy="308958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In △</a:t>
            </a:r>
            <a:r>
              <a:rPr lang="en-IN" sz="2800" b="1" i="1" dirty="0">
                <a:solidFill>
                  <a:schemeClr val="tx1"/>
                </a:solidFill>
              </a:rPr>
              <a:t>ABC</a:t>
            </a:r>
            <a:r>
              <a:rPr lang="en-IN" sz="2800" b="1" dirty="0">
                <a:solidFill>
                  <a:schemeClr val="tx1"/>
                </a:solidFill>
              </a:rPr>
              <a:t>, </a:t>
            </a:r>
            <a:r>
              <a:rPr lang="en-IN" sz="2800" b="1" i="1" dirty="0">
                <a:solidFill>
                  <a:schemeClr val="tx1"/>
                </a:solidFill>
              </a:rPr>
              <a:t>P </a:t>
            </a:r>
            <a:r>
              <a:rPr lang="en-IN" sz="2800" b="1" dirty="0">
                <a:solidFill>
                  <a:schemeClr val="tx1"/>
                </a:solidFill>
              </a:rPr>
              <a:t>is the centroid and </a:t>
            </a:r>
            <a:r>
              <a:rPr lang="en-IN" sz="2800" b="1" i="1" dirty="0">
                <a:solidFill>
                  <a:schemeClr val="tx1"/>
                </a:solidFill>
              </a:rPr>
              <a:t>BL </a:t>
            </a:r>
            <a:r>
              <a:rPr lang="en-IN" sz="2800" b="1" dirty="0">
                <a:solidFill>
                  <a:schemeClr val="tx1"/>
                </a:solidFill>
              </a:rPr>
              <a:t>=</a:t>
            </a:r>
            <a:r>
              <a:rPr lang="en-IN" sz="2800" b="1" i="1" dirty="0">
                <a:solidFill>
                  <a:schemeClr val="tx1"/>
                </a:solidFill>
              </a:rPr>
              <a:t> </a:t>
            </a:r>
            <a:r>
              <a:rPr lang="en-IN" sz="2800" b="1" dirty="0">
                <a:solidFill>
                  <a:schemeClr val="tx1"/>
                </a:solidFill>
              </a:rPr>
              <a:t>6. Find </a:t>
            </a:r>
            <a:r>
              <a:rPr lang="en-IN" sz="2800" b="1" i="1" dirty="0">
                <a:solidFill>
                  <a:schemeClr val="tx1"/>
                </a:solidFill>
              </a:rPr>
              <a:t>BP </a:t>
            </a:r>
            <a:r>
              <a:rPr lang="en-IN" sz="2800" b="1" dirty="0">
                <a:solidFill>
                  <a:schemeClr val="tx1"/>
                </a:solidFill>
              </a:rPr>
              <a:t>and </a:t>
            </a:r>
            <a:r>
              <a:rPr lang="en-IN" sz="2800" b="1" i="1" dirty="0">
                <a:solidFill>
                  <a:schemeClr val="tx1"/>
                </a:solidFill>
              </a:rPr>
              <a:t>PL</a:t>
            </a:r>
            <a:r>
              <a:rPr lang="en-IN" sz="2800" b="1" dirty="0">
                <a:solidFill>
                  <a:schemeClr val="tx1"/>
                </a:solidFill>
              </a:rPr>
              <a:t>. </a:t>
            </a:r>
            <a:endParaRPr lang="en-IN" sz="2800" dirty="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0070C0"/>
                </a:solidFill>
              </a:rPr>
            </a:br>
            <a:r>
              <a:rPr lang="en-US" sz="2800" b="0" dirty="0">
                <a:solidFill>
                  <a:schemeClr val="tx1"/>
                </a:solidFill>
              </a:rPr>
              <a:t>Use the Centroid Theorem</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1925" y="1714500"/>
            <a:ext cx="3800475" cy="2686050"/>
          </a:xfrm>
          <a:prstGeom prst="rect">
            <a:avLst/>
          </a:prstGeom>
        </p:spPr>
      </p:pic>
    </p:spTree>
    <p:extLst>
      <p:ext uri="{BB962C8B-B14F-4D97-AF65-F5344CB8AC3E}">
        <p14:creationId xmlns:p14="http://schemas.microsoft.com/office/powerpoint/2010/main" val="3500043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4" y="1707846"/>
            <a:ext cx="6772199" cy="308958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N" sz="2800" dirty="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0070C0"/>
                </a:solidFill>
              </a:rPr>
            </a:br>
            <a:r>
              <a:rPr lang="en-US" sz="2800" b="0" dirty="0">
                <a:solidFill>
                  <a:schemeClr val="tx1"/>
                </a:solidFill>
              </a:rPr>
              <a:t>Use the Centroid Theorem</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1925" y="1714500"/>
            <a:ext cx="3800475" cy="2686050"/>
          </a:xfrm>
          <a:prstGeom prst="rect">
            <a:avLst/>
          </a:prstGeom>
        </p:spPr>
      </p:pic>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487983826"/>
                  </p:ext>
                </p:extLst>
              </p:nvPr>
            </p:nvGraphicFramePr>
            <p:xfrm>
              <a:off x="459873" y="1707846"/>
              <a:ext cx="8274363" cy="3375152"/>
            </p:xfrm>
            <a:graphic>
              <a:graphicData uri="http://schemas.openxmlformats.org/drawingml/2006/table">
                <a:tbl>
                  <a:tblPr firstRow="1" bandRow="1">
                    <a:tableStyleId>{2D5ABB26-0587-4C30-8999-92F81FD0307C}</a:tableStyleId>
                  </a:tblPr>
                  <a:tblGrid>
                    <a:gridCol w="1645920">
                      <a:extLst>
                        <a:ext uri="{9D8B030D-6E8A-4147-A177-3AD203B41FA5}">
                          <a16:colId xmlns:a16="http://schemas.microsoft.com/office/drawing/2014/main" val="1689607783"/>
                        </a:ext>
                      </a:extLst>
                    </a:gridCol>
                    <a:gridCol w="2576945">
                      <a:extLst>
                        <a:ext uri="{9D8B030D-6E8A-4147-A177-3AD203B41FA5}">
                          <a16:colId xmlns:a16="http://schemas.microsoft.com/office/drawing/2014/main" val="1837563028"/>
                        </a:ext>
                      </a:extLst>
                    </a:gridCol>
                    <a:gridCol w="4051498">
                      <a:extLst>
                        <a:ext uri="{9D8B030D-6E8A-4147-A177-3AD203B41FA5}">
                          <a16:colId xmlns:a16="http://schemas.microsoft.com/office/drawing/2014/main" val="3815155360"/>
                        </a:ext>
                      </a:extLst>
                    </a:gridCol>
                  </a:tblGrid>
                  <a:tr h="370840">
                    <a:tc>
                      <a:txBody>
                        <a:bodyPr/>
                        <a:lstStyle/>
                        <a:p>
                          <a:pPr algn="r"/>
                          <a:r>
                            <a:rPr lang="en-IN" sz="2800" b="0" i="1" u="none" strike="noStrike" kern="1200" baseline="0" dirty="0">
                              <a:solidFill>
                                <a:schemeClr val="tx2"/>
                              </a:solidFill>
                              <a:latin typeface="+mn-lt"/>
                              <a:ea typeface="+mn-ea"/>
                              <a:cs typeface="+mn-cs"/>
                            </a:rPr>
                            <a:t>BP</a:t>
                          </a:r>
                          <a:endParaRPr lang="en-IN" sz="28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14:m>
                            <m:oMath xmlns:m="http://schemas.openxmlformats.org/officeDocument/2006/math">
                              <m:r>
                                <a:rPr lang="en-US" sz="2800" b="0" i="1" smtClean="0">
                                  <a:solidFill>
                                    <a:schemeClr val="tx2"/>
                                  </a:solidFill>
                                  <a:latin typeface="Cambria Math" panose="02040503050406030204" pitchFamily="18" charset="0"/>
                                </a:rPr>
                                <m:t>=</m:t>
                              </m:r>
                              <m:f>
                                <m:fPr>
                                  <m:ctrlPr>
                                    <a:rPr lang="en-US" sz="2800" b="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2</m:t>
                                  </m:r>
                                </m:num>
                                <m:den>
                                  <m:r>
                                    <a:rPr lang="en-US" sz="2800" b="0" i="1" smtClean="0">
                                      <a:solidFill>
                                        <a:schemeClr val="tx2"/>
                                      </a:solidFill>
                                      <a:latin typeface="Cambria Math" panose="02040503050406030204" pitchFamily="18" charset="0"/>
                                    </a:rPr>
                                    <m:t>3</m:t>
                                  </m:r>
                                </m:den>
                              </m:f>
                              <m:r>
                                <a:rPr lang="en-US" sz="2800" b="0" i="1" smtClean="0">
                                  <a:solidFill>
                                    <a:schemeClr val="tx2"/>
                                  </a:solidFill>
                                  <a:latin typeface="Cambria Math" panose="02040503050406030204" pitchFamily="18" charset="0"/>
                                </a:rPr>
                                <m:t>𝐵𝐿</m:t>
                              </m:r>
                            </m:oMath>
                          </a14:m>
                          <a:r>
                            <a:rPr lang="en-IN" sz="2800" dirty="0">
                              <a:solidFill>
                                <a:schemeClr val="tx2"/>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800" b="0" i="0" u="none" strike="noStrike" kern="1200" baseline="0" dirty="0">
                              <a:solidFill>
                                <a:srgbClr val="0070C0"/>
                              </a:solidFill>
                              <a:latin typeface="+mn-lt"/>
                              <a:ea typeface="+mn-ea"/>
                              <a:cs typeface="+mn-cs"/>
                            </a:rPr>
                            <a:t>Centroid Theorem</a:t>
                          </a:r>
                          <a:endParaRPr lang="en-IN" sz="2800"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34925072"/>
                      </a:ext>
                    </a:extLst>
                  </a:tr>
                  <a:tr h="370840">
                    <a:tc>
                      <a:txBody>
                        <a:bodyPr/>
                        <a:lstStyle/>
                        <a:p>
                          <a:pPr algn="r"/>
                          <a:endParaRPr lang="en-IN" sz="28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800" b="0" i="1" smtClean="0">
                                  <a:solidFill>
                                    <a:schemeClr val="tx2"/>
                                  </a:solidFill>
                                  <a:latin typeface="Cambria Math" panose="02040503050406030204" pitchFamily="18" charset="0"/>
                                </a:rPr>
                                <m:t>=</m:t>
                              </m:r>
                              <m:f>
                                <m:fPr>
                                  <m:ctrlPr>
                                    <a:rPr lang="en-US" sz="2800" b="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2</m:t>
                                  </m:r>
                                </m:num>
                                <m:den>
                                  <m:r>
                                    <a:rPr lang="en-US" sz="2800" b="0" i="1" smtClean="0">
                                      <a:solidFill>
                                        <a:schemeClr val="tx2"/>
                                      </a:solidFill>
                                      <a:latin typeface="Cambria Math" panose="02040503050406030204" pitchFamily="18" charset="0"/>
                                    </a:rPr>
                                    <m:t>3</m:t>
                                  </m:r>
                                </m:den>
                              </m:f>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6</m:t>
                                  </m:r>
                                </m:e>
                              </m:d>
                              <m:r>
                                <a:rPr lang="en-US" sz="2800" b="0" i="1" smtClean="0">
                                  <a:solidFill>
                                    <a:schemeClr val="tx2"/>
                                  </a:solidFill>
                                  <a:latin typeface="Cambria Math" panose="02040503050406030204" pitchFamily="18" charset="0"/>
                                </a:rPr>
                                <m:t> </m:t>
                              </m:r>
                            </m:oMath>
                          </a14:m>
                          <a:r>
                            <a:rPr lang="en-US" sz="2800" b="0" i="0" dirty="0">
                              <a:solidFill>
                                <a:schemeClr val="tx2"/>
                              </a:solidFill>
                              <a:latin typeface="+mj-lt"/>
                            </a:rPr>
                            <a:t>or 4</a:t>
                          </a:r>
                          <a:r>
                            <a:rPr lang="en-IN" sz="2800" dirty="0">
                              <a:solidFill>
                                <a:schemeClr val="tx2"/>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800" b="0" i="1" u="none" strike="noStrike" kern="1200" baseline="0" dirty="0">
                              <a:solidFill>
                                <a:srgbClr val="0070C0"/>
                              </a:solidFill>
                              <a:latin typeface="+mn-lt"/>
                              <a:ea typeface="+mn-ea"/>
                              <a:cs typeface="+mn-cs"/>
                            </a:rPr>
                            <a:t>BL </a:t>
                          </a:r>
                          <a:r>
                            <a:rPr lang="en-IN" sz="2800" b="0" i="0" u="none" strike="noStrike" kern="1200" baseline="0" dirty="0">
                              <a:solidFill>
                                <a:srgbClr val="0070C0"/>
                              </a:solidFill>
                              <a:latin typeface="+mn-lt"/>
                              <a:ea typeface="+mn-ea"/>
                              <a:cs typeface="+mn-cs"/>
                            </a:rPr>
                            <a:t>= 6</a:t>
                          </a:r>
                          <a:endParaRPr lang="en-IN" sz="2800"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45072354"/>
                      </a:ext>
                    </a:extLst>
                  </a:tr>
                  <a:tr h="370840">
                    <a:tc>
                      <a:txBody>
                        <a:bodyPr/>
                        <a:lstStyle/>
                        <a:p>
                          <a:pPr algn="r"/>
                          <a:r>
                            <a:rPr lang="en-IN" sz="2800" b="0" i="1" u="none" strike="noStrike" kern="1200" baseline="0" dirty="0">
                              <a:solidFill>
                                <a:schemeClr val="tx2"/>
                              </a:solidFill>
                              <a:latin typeface="+mn-lt"/>
                              <a:ea typeface="+mn-ea"/>
                              <a:cs typeface="+mn-cs"/>
                            </a:rPr>
                            <a:t>BP </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PL</a:t>
                          </a:r>
                          <a:endParaRPr lang="en-IN" sz="28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2800" dirty="0">
                              <a:solidFill>
                                <a:schemeClr val="tx2"/>
                              </a:solidFill>
                            </a:rPr>
                            <a:t>= 6</a:t>
                          </a:r>
                          <a:endParaRPr lang="en-IN" sz="28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800" b="0" i="0" u="none" strike="noStrike" kern="1200" baseline="0" dirty="0">
                              <a:solidFill>
                                <a:srgbClr val="0070C0"/>
                              </a:solidFill>
                              <a:latin typeface="+mn-lt"/>
                              <a:ea typeface="+mn-ea"/>
                              <a:cs typeface="+mn-cs"/>
                            </a:rPr>
                            <a:t>Segment Addition Postulate</a:t>
                          </a:r>
                          <a:endParaRPr lang="en-IN" sz="2800"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794769151"/>
                      </a:ext>
                    </a:extLst>
                  </a:tr>
                  <a:tr h="370840">
                    <a:tc>
                      <a:txBody>
                        <a:bodyPr/>
                        <a:lstStyle/>
                        <a:p>
                          <a:pPr algn="r"/>
                          <a:r>
                            <a:rPr lang="en-IN" sz="2800" b="0" i="0" u="none" strike="noStrike" kern="1200" baseline="0" dirty="0">
                              <a:solidFill>
                                <a:schemeClr val="tx2"/>
                              </a:solidFill>
                              <a:latin typeface="+mn-lt"/>
                              <a:ea typeface="+mn-ea"/>
                              <a:cs typeface="+mn-cs"/>
                            </a:rPr>
                            <a:t>4 + </a:t>
                          </a:r>
                          <a:r>
                            <a:rPr lang="en-IN" sz="2800" b="0" i="1" u="none" strike="noStrike" kern="1200" baseline="0" dirty="0">
                              <a:solidFill>
                                <a:schemeClr val="tx2"/>
                              </a:solidFill>
                              <a:latin typeface="+mn-lt"/>
                              <a:ea typeface="+mn-ea"/>
                              <a:cs typeface="+mn-cs"/>
                            </a:rPr>
                            <a:t>PL</a:t>
                          </a:r>
                          <a:endParaRPr lang="en-IN" sz="28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2800" dirty="0">
                              <a:solidFill>
                                <a:schemeClr val="tx2"/>
                              </a:solidFill>
                            </a:rPr>
                            <a:t>= 6</a:t>
                          </a:r>
                          <a:endParaRPr lang="en-IN" sz="28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800" b="0" i="1" u="none" strike="noStrike" kern="1200" baseline="0" dirty="0">
                              <a:solidFill>
                                <a:srgbClr val="0070C0"/>
                              </a:solidFill>
                              <a:latin typeface="+mn-lt"/>
                              <a:ea typeface="+mn-ea"/>
                              <a:cs typeface="+mn-cs"/>
                            </a:rPr>
                            <a:t>BP </a:t>
                          </a:r>
                          <a:r>
                            <a:rPr lang="en-IN" sz="2800" b="0" i="0" u="none" strike="noStrike" kern="1200" baseline="0" dirty="0">
                              <a:solidFill>
                                <a:srgbClr val="0070C0"/>
                              </a:solidFill>
                              <a:latin typeface="+mn-lt"/>
                              <a:ea typeface="+mn-ea"/>
                              <a:cs typeface="+mn-cs"/>
                            </a:rPr>
                            <a:t>= 4</a:t>
                          </a:r>
                          <a:endParaRPr lang="en-IN" sz="2800"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28775330"/>
                      </a:ext>
                    </a:extLst>
                  </a:tr>
                  <a:tr h="370840">
                    <a:tc>
                      <a:txBody>
                        <a:bodyPr/>
                        <a:lstStyle/>
                        <a:p>
                          <a:pPr algn="r"/>
                          <a:r>
                            <a:rPr lang="en-IN" sz="2800" b="0" i="1" u="none" strike="noStrike" kern="1200" baseline="0" dirty="0">
                              <a:solidFill>
                                <a:schemeClr val="tx2"/>
                              </a:solidFill>
                              <a:latin typeface="+mn-lt"/>
                              <a:ea typeface="+mn-ea"/>
                              <a:cs typeface="+mn-cs"/>
                            </a:rPr>
                            <a:t>PL</a:t>
                          </a:r>
                          <a:endParaRPr lang="en-IN" sz="28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2800" dirty="0">
                              <a:solidFill>
                                <a:schemeClr val="tx2"/>
                              </a:solidFill>
                            </a:rPr>
                            <a:t>= 2</a:t>
                          </a:r>
                          <a:endParaRPr lang="en-IN" sz="28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800" b="0" i="0" u="none" strike="noStrike" kern="1200" baseline="0" dirty="0">
                              <a:solidFill>
                                <a:srgbClr val="0070C0"/>
                              </a:solidFill>
                              <a:latin typeface="+mn-lt"/>
                              <a:ea typeface="+mn-ea"/>
                              <a:cs typeface="+mn-cs"/>
                            </a:rPr>
                            <a:t>Subtract.</a:t>
                          </a:r>
                          <a:endParaRPr lang="en-IN" sz="2800"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138841014"/>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487983826"/>
                  </p:ext>
                </p:extLst>
              </p:nvPr>
            </p:nvGraphicFramePr>
            <p:xfrm>
              <a:off x="459873" y="1707846"/>
              <a:ext cx="8274363" cy="3375152"/>
            </p:xfrm>
            <a:graphic>
              <a:graphicData uri="http://schemas.openxmlformats.org/drawingml/2006/table">
                <a:tbl>
                  <a:tblPr firstRow="1" bandRow="1">
                    <a:tableStyleId>{2D5ABB26-0587-4C30-8999-92F81FD0307C}</a:tableStyleId>
                  </a:tblPr>
                  <a:tblGrid>
                    <a:gridCol w="1645920">
                      <a:extLst>
                        <a:ext uri="{9D8B030D-6E8A-4147-A177-3AD203B41FA5}">
                          <a16:colId xmlns:a16="http://schemas.microsoft.com/office/drawing/2014/main" val="1689607783"/>
                        </a:ext>
                      </a:extLst>
                    </a:gridCol>
                    <a:gridCol w="2576945">
                      <a:extLst>
                        <a:ext uri="{9D8B030D-6E8A-4147-A177-3AD203B41FA5}">
                          <a16:colId xmlns:a16="http://schemas.microsoft.com/office/drawing/2014/main" val="1837563028"/>
                        </a:ext>
                      </a:extLst>
                    </a:gridCol>
                    <a:gridCol w="4051498">
                      <a:extLst>
                        <a:ext uri="{9D8B030D-6E8A-4147-A177-3AD203B41FA5}">
                          <a16:colId xmlns:a16="http://schemas.microsoft.com/office/drawing/2014/main" val="3815155360"/>
                        </a:ext>
                      </a:extLst>
                    </a:gridCol>
                  </a:tblGrid>
                  <a:tr h="696976">
                    <a:tc>
                      <a:txBody>
                        <a:bodyPr/>
                        <a:lstStyle/>
                        <a:p>
                          <a:pPr algn="r"/>
                          <a:r>
                            <a:rPr lang="en-IN" sz="2800" b="0" i="1" u="none" strike="noStrike" kern="1200" baseline="0" dirty="0">
                              <a:solidFill>
                                <a:schemeClr val="tx2"/>
                              </a:solidFill>
                              <a:latin typeface="+mn-lt"/>
                              <a:ea typeface="+mn-ea"/>
                              <a:cs typeface="+mn-cs"/>
                            </a:rPr>
                            <a:t>BP</a:t>
                          </a:r>
                          <a:endParaRPr lang="en-IN" sz="28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63830" r="-157210" b="-410526"/>
                          </a:stretch>
                        </a:blipFill>
                      </a:tcPr>
                    </a:tc>
                    <a:tc>
                      <a:txBody>
                        <a:bodyPr/>
                        <a:lstStyle/>
                        <a:p>
                          <a:r>
                            <a:rPr lang="en-IN" sz="2800" b="0" i="0" u="none" strike="noStrike" kern="1200" baseline="0" dirty="0">
                              <a:solidFill>
                                <a:srgbClr val="0070C0"/>
                              </a:solidFill>
                              <a:latin typeface="+mn-lt"/>
                              <a:ea typeface="+mn-ea"/>
                              <a:cs typeface="+mn-cs"/>
                            </a:rPr>
                            <a:t>Centroid Theorem</a:t>
                          </a:r>
                          <a:endParaRPr lang="en-IN" sz="2800"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34925072"/>
                      </a:ext>
                    </a:extLst>
                  </a:tr>
                  <a:tr h="696976">
                    <a:tc>
                      <a:txBody>
                        <a:bodyPr/>
                        <a:lstStyle/>
                        <a:p>
                          <a:pPr algn="r"/>
                          <a:endParaRPr lang="en-IN" sz="28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63830" t="-99130" r="-157210" b="-306957"/>
                          </a:stretch>
                        </a:blipFill>
                      </a:tcPr>
                    </a:tc>
                    <a:tc>
                      <a:txBody>
                        <a:bodyPr/>
                        <a:lstStyle/>
                        <a:p>
                          <a:r>
                            <a:rPr lang="en-IN" sz="2800" b="0" i="1" u="none" strike="noStrike" kern="1200" baseline="0" dirty="0">
                              <a:solidFill>
                                <a:srgbClr val="0070C0"/>
                              </a:solidFill>
                              <a:latin typeface="+mn-lt"/>
                              <a:ea typeface="+mn-ea"/>
                              <a:cs typeface="+mn-cs"/>
                            </a:rPr>
                            <a:t>BL </a:t>
                          </a:r>
                          <a:r>
                            <a:rPr lang="en-IN" sz="2800" b="0" i="0" u="none" strike="noStrike" kern="1200" baseline="0" dirty="0">
                              <a:solidFill>
                                <a:srgbClr val="0070C0"/>
                              </a:solidFill>
                              <a:latin typeface="+mn-lt"/>
                              <a:ea typeface="+mn-ea"/>
                              <a:cs typeface="+mn-cs"/>
                            </a:rPr>
                            <a:t>= 6</a:t>
                          </a:r>
                          <a:endParaRPr lang="en-IN" sz="2800"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45072354"/>
                      </a:ext>
                    </a:extLst>
                  </a:tr>
                  <a:tr h="944880">
                    <a:tc>
                      <a:txBody>
                        <a:bodyPr/>
                        <a:lstStyle/>
                        <a:p>
                          <a:pPr algn="r"/>
                          <a:r>
                            <a:rPr lang="en-IN" sz="2800" b="0" i="1" u="none" strike="noStrike" kern="1200" baseline="0" dirty="0">
                              <a:solidFill>
                                <a:schemeClr val="tx2"/>
                              </a:solidFill>
                              <a:latin typeface="+mn-lt"/>
                              <a:ea typeface="+mn-ea"/>
                              <a:cs typeface="+mn-cs"/>
                            </a:rPr>
                            <a:t>BP </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PL</a:t>
                          </a:r>
                          <a:endParaRPr lang="en-IN" sz="28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2800" dirty="0">
                              <a:solidFill>
                                <a:schemeClr val="tx2"/>
                              </a:solidFill>
                            </a:rPr>
                            <a:t>= 6</a:t>
                          </a:r>
                          <a:endParaRPr lang="en-IN" sz="28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800" b="0" i="0" u="none" strike="noStrike" kern="1200" baseline="0" dirty="0">
                              <a:solidFill>
                                <a:srgbClr val="0070C0"/>
                              </a:solidFill>
                              <a:latin typeface="+mn-lt"/>
                              <a:ea typeface="+mn-ea"/>
                              <a:cs typeface="+mn-cs"/>
                            </a:rPr>
                            <a:t>Segment Addition Postulate</a:t>
                          </a:r>
                          <a:endParaRPr lang="en-IN" sz="2800"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794769151"/>
                      </a:ext>
                    </a:extLst>
                  </a:tr>
                  <a:tr h="518160">
                    <a:tc>
                      <a:txBody>
                        <a:bodyPr/>
                        <a:lstStyle/>
                        <a:p>
                          <a:pPr algn="r"/>
                          <a:r>
                            <a:rPr lang="en-IN" sz="2800" b="0" i="0" u="none" strike="noStrike" kern="1200" baseline="0" dirty="0">
                              <a:solidFill>
                                <a:schemeClr val="tx2"/>
                              </a:solidFill>
                              <a:latin typeface="+mn-lt"/>
                              <a:ea typeface="+mn-ea"/>
                              <a:cs typeface="+mn-cs"/>
                            </a:rPr>
                            <a:t>4 + </a:t>
                          </a:r>
                          <a:r>
                            <a:rPr lang="en-IN" sz="2800" b="0" i="1" u="none" strike="noStrike" kern="1200" baseline="0" dirty="0">
                              <a:solidFill>
                                <a:schemeClr val="tx2"/>
                              </a:solidFill>
                              <a:latin typeface="+mn-lt"/>
                              <a:ea typeface="+mn-ea"/>
                              <a:cs typeface="+mn-cs"/>
                            </a:rPr>
                            <a:t>PL</a:t>
                          </a:r>
                          <a:endParaRPr lang="en-IN" sz="28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2800" dirty="0">
                              <a:solidFill>
                                <a:schemeClr val="tx2"/>
                              </a:solidFill>
                            </a:rPr>
                            <a:t>= 6</a:t>
                          </a:r>
                          <a:endParaRPr lang="en-IN" sz="28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800" b="0" i="1" u="none" strike="noStrike" kern="1200" baseline="0" dirty="0">
                              <a:solidFill>
                                <a:srgbClr val="0070C0"/>
                              </a:solidFill>
                              <a:latin typeface="+mn-lt"/>
                              <a:ea typeface="+mn-ea"/>
                              <a:cs typeface="+mn-cs"/>
                            </a:rPr>
                            <a:t>BP </a:t>
                          </a:r>
                          <a:r>
                            <a:rPr lang="en-IN" sz="2800" b="0" i="0" u="none" strike="noStrike" kern="1200" baseline="0" dirty="0">
                              <a:solidFill>
                                <a:srgbClr val="0070C0"/>
                              </a:solidFill>
                              <a:latin typeface="+mn-lt"/>
                              <a:ea typeface="+mn-ea"/>
                              <a:cs typeface="+mn-cs"/>
                            </a:rPr>
                            <a:t>= 4</a:t>
                          </a:r>
                          <a:endParaRPr lang="en-IN" sz="2800"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28775330"/>
                      </a:ext>
                    </a:extLst>
                  </a:tr>
                  <a:tr h="518160">
                    <a:tc>
                      <a:txBody>
                        <a:bodyPr/>
                        <a:lstStyle/>
                        <a:p>
                          <a:pPr algn="r"/>
                          <a:r>
                            <a:rPr lang="en-IN" sz="2800" b="0" i="1" u="none" strike="noStrike" kern="1200" baseline="0" dirty="0">
                              <a:solidFill>
                                <a:schemeClr val="tx2"/>
                              </a:solidFill>
                              <a:latin typeface="+mn-lt"/>
                              <a:ea typeface="+mn-ea"/>
                              <a:cs typeface="+mn-cs"/>
                            </a:rPr>
                            <a:t>PL</a:t>
                          </a:r>
                          <a:endParaRPr lang="en-IN" sz="28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2800" dirty="0">
                              <a:solidFill>
                                <a:schemeClr val="tx2"/>
                              </a:solidFill>
                            </a:rPr>
                            <a:t>= 2</a:t>
                          </a:r>
                          <a:endParaRPr lang="en-IN" sz="28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800" b="0" i="0" u="none" strike="noStrike" kern="1200" baseline="0" dirty="0">
                              <a:solidFill>
                                <a:srgbClr val="0070C0"/>
                              </a:solidFill>
                              <a:latin typeface="+mn-lt"/>
                              <a:ea typeface="+mn-ea"/>
                              <a:cs typeface="+mn-cs"/>
                            </a:rPr>
                            <a:t>Subtract.</a:t>
                          </a:r>
                          <a:endParaRPr lang="en-IN" sz="2800"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138841014"/>
                      </a:ext>
                    </a:extLst>
                  </a:tr>
                </a:tbl>
              </a:graphicData>
            </a:graphic>
          </p:graphicFrame>
        </mc:Fallback>
      </mc:AlternateContent>
    </p:spTree>
    <p:extLst>
      <p:ext uri="{BB962C8B-B14F-4D97-AF65-F5344CB8AC3E}">
        <p14:creationId xmlns:p14="http://schemas.microsoft.com/office/powerpoint/2010/main" val="1657334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5" y="1707846"/>
            <a:ext cx="6499726" cy="158161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Check</a:t>
            </a:r>
          </a:p>
          <a:p>
            <a:r>
              <a:rPr lang="en-IN" sz="2800" dirty="0"/>
              <a:t>In △</a:t>
            </a:r>
            <a:r>
              <a:rPr lang="en-IN" sz="2800" i="1" dirty="0"/>
              <a:t>ABC</a:t>
            </a:r>
            <a:r>
              <a:rPr lang="en-IN" sz="2800" dirty="0"/>
              <a:t>, </a:t>
            </a:r>
            <a:r>
              <a:rPr lang="en-IN" sz="2800" i="1" dirty="0"/>
              <a:t>Q </a:t>
            </a:r>
            <a:r>
              <a:rPr lang="en-IN" sz="2800" dirty="0"/>
              <a:t>is the centroid and </a:t>
            </a:r>
            <a:r>
              <a:rPr lang="en-IN" sz="2800" i="1" dirty="0"/>
              <a:t>BE</a:t>
            </a:r>
            <a:r>
              <a:rPr lang="en-IN" sz="2800" b="1" i="1" dirty="0">
                <a:solidFill>
                  <a:schemeClr val="tx1"/>
                </a:solidFill>
              </a:rPr>
              <a:t> </a:t>
            </a:r>
            <a:r>
              <a:rPr lang="en-IN" sz="2800" dirty="0"/>
              <a:t>=</a:t>
            </a:r>
            <a:r>
              <a:rPr lang="en-IN" sz="2800" b="1" dirty="0"/>
              <a:t> </a:t>
            </a:r>
            <a:r>
              <a:rPr lang="en-IN" sz="2800" dirty="0"/>
              <a:t>9. Find </a:t>
            </a:r>
            <a:r>
              <a:rPr lang="en-IN" sz="2800" i="1" dirty="0"/>
              <a:t>BQ </a:t>
            </a:r>
            <a:r>
              <a:rPr lang="en-IN" sz="2800" dirty="0"/>
              <a:t>and </a:t>
            </a:r>
            <a:r>
              <a:rPr lang="en-IN" sz="2800" i="1" dirty="0"/>
              <a:t>QE</a:t>
            </a:r>
            <a:r>
              <a:rPr lang="en-IN" sz="2800" dirty="0"/>
              <a:t>. </a:t>
            </a:r>
            <a:endParaRPr lang="en-IN" sz="2800" dirty="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0070C0"/>
                </a:solidFill>
              </a:rPr>
            </a:br>
            <a:r>
              <a:rPr lang="en-US" sz="2800" b="0" dirty="0">
                <a:solidFill>
                  <a:schemeClr val="tx1"/>
                </a:solidFill>
              </a:rPr>
              <a:t>Use the Centroid Theorem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9601" y="2254286"/>
            <a:ext cx="3305175" cy="1866900"/>
          </a:xfrm>
          <a:prstGeom prst="rect">
            <a:avLst/>
          </a:prstGeom>
        </p:spPr>
      </p:pic>
    </p:spTree>
    <p:extLst>
      <p:ext uri="{BB962C8B-B14F-4D97-AF65-F5344CB8AC3E}">
        <p14:creationId xmlns:p14="http://schemas.microsoft.com/office/powerpoint/2010/main" val="2604266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5" y="1707846"/>
            <a:ext cx="6499726" cy="158161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Check</a:t>
            </a:r>
          </a:p>
          <a:p>
            <a:r>
              <a:rPr lang="en-IN" sz="2800" dirty="0"/>
              <a:t>In △</a:t>
            </a:r>
            <a:r>
              <a:rPr lang="en-IN" sz="2800" i="1" dirty="0"/>
              <a:t>ABC</a:t>
            </a:r>
            <a:r>
              <a:rPr lang="en-IN" sz="2800" dirty="0"/>
              <a:t>, </a:t>
            </a:r>
            <a:r>
              <a:rPr lang="en-IN" sz="2800" i="1" dirty="0"/>
              <a:t>Q </a:t>
            </a:r>
            <a:r>
              <a:rPr lang="en-IN" sz="2800" dirty="0"/>
              <a:t>is the centroid and </a:t>
            </a:r>
            <a:r>
              <a:rPr lang="en-IN" sz="2800" i="1" dirty="0"/>
              <a:t>BE</a:t>
            </a:r>
            <a:r>
              <a:rPr lang="en-IN" sz="2800" b="1" i="1" dirty="0">
                <a:solidFill>
                  <a:schemeClr val="tx1"/>
                </a:solidFill>
              </a:rPr>
              <a:t> </a:t>
            </a:r>
            <a:r>
              <a:rPr lang="en-IN" sz="2800" dirty="0"/>
              <a:t>=</a:t>
            </a:r>
            <a:r>
              <a:rPr lang="en-IN" sz="2800" b="1" dirty="0"/>
              <a:t> </a:t>
            </a:r>
            <a:r>
              <a:rPr lang="en-IN" sz="2800" dirty="0"/>
              <a:t>9. Find </a:t>
            </a:r>
            <a:r>
              <a:rPr lang="en-IN" sz="2800" i="1" dirty="0"/>
              <a:t>BQ </a:t>
            </a:r>
            <a:r>
              <a:rPr lang="en-IN" sz="2800" dirty="0"/>
              <a:t>and </a:t>
            </a:r>
            <a:r>
              <a:rPr lang="en-IN" sz="2800" i="1" dirty="0"/>
              <a:t>QE</a:t>
            </a:r>
            <a:r>
              <a:rPr lang="en-IN" sz="2800" dirty="0"/>
              <a:t>. </a:t>
            </a:r>
          </a:p>
          <a:p>
            <a:r>
              <a:rPr lang="en-IN" sz="2800" i="1" dirty="0">
                <a:solidFill>
                  <a:srgbClr val="FF0000"/>
                </a:solidFill>
              </a:rPr>
              <a:t>BQ </a:t>
            </a:r>
            <a:r>
              <a:rPr lang="en-IN" sz="2800" dirty="0">
                <a:solidFill>
                  <a:srgbClr val="FF0000"/>
                </a:solidFill>
              </a:rPr>
              <a:t>= </a:t>
            </a:r>
            <a:r>
              <a:rPr lang="en-IN" sz="2800" dirty="0">
                <a:solidFill>
                  <a:srgbClr val="FF0000"/>
                </a:solidFill>
                <a:uFill>
                  <a:solidFill>
                    <a:schemeClr val="tx2"/>
                  </a:solidFill>
                </a:uFill>
              </a:rPr>
              <a:t>6</a:t>
            </a:r>
            <a:r>
              <a:rPr lang="en-IN" sz="2800" dirty="0">
                <a:solidFill>
                  <a:srgbClr val="FF0000"/>
                </a:solidFill>
              </a:rPr>
              <a:t> and </a:t>
            </a:r>
            <a:r>
              <a:rPr lang="en-IN" sz="2800" i="1" dirty="0">
                <a:solidFill>
                  <a:srgbClr val="FF0000"/>
                </a:solidFill>
              </a:rPr>
              <a:t>QE </a:t>
            </a:r>
            <a:r>
              <a:rPr lang="en-IN" sz="2800" dirty="0">
                <a:solidFill>
                  <a:srgbClr val="FF0000"/>
                </a:solidFill>
              </a:rPr>
              <a:t>= </a:t>
            </a:r>
            <a:r>
              <a:rPr lang="en-IN" sz="2800" dirty="0">
                <a:solidFill>
                  <a:srgbClr val="FF0000"/>
                </a:solidFill>
                <a:uFill>
                  <a:solidFill>
                    <a:schemeClr val="tx2"/>
                  </a:solidFill>
                </a:uFill>
              </a:rPr>
              <a:t>3</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0070C0"/>
                </a:solidFill>
              </a:rPr>
            </a:br>
            <a:r>
              <a:rPr lang="en-US" sz="2800" b="0" dirty="0">
                <a:solidFill>
                  <a:schemeClr val="tx1"/>
                </a:solidFill>
              </a:rPr>
              <a:t>Use the Centroid Theorem</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9601" y="2254286"/>
            <a:ext cx="3305175" cy="1866900"/>
          </a:xfrm>
          <a:prstGeom prst="rect">
            <a:avLst/>
          </a:prstGeom>
        </p:spPr>
      </p:pic>
    </p:spTree>
    <p:extLst>
      <p:ext uri="{BB962C8B-B14F-4D97-AF65-F5344CB8AC3E}">
        <p14:creationId xmlns:p14="http://schemas.microsoft.com/office/powerpoint/2010/main" val="3904649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5" y="1707846"/>
            <a:ext cx="6499726" cy="158161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In △</a:t>
            </a:r>
            <a:r>
              <a:rPr lang="en-IN" sz="2800" b="1" i="1" dirty="0">
                <a:solidFill>
                  <a:schemeClr val="tx1"/>
                </a:solidFill>
              </a:rPr>
              <a:t>LMN</a:t>
            </a:r>
            <a:r>
              <a:rPr lang="en-IN" sz="2800" b="1" dirty="0">
                <a:solidFill>
                  <a:schemeClr val="tx1"/>
                </a:solidFill>
              </a:rPr>
              <a:t>, </a:t>
            </a:r>
            <a:r>
              <a:rPr lang="en-IN" sz="2800" b="1" i="1" dirty="0">
                <a:solidFill>
                  <a:schemeClr val="tx1"/>
                </a:solidFill>
              </a:rPr>
              <a:t>PY </a:t>
            </a:r>
            <a:r>
              <a:rPr lang="en-IN" sz="2800" b="1" dirty="0">
                <a:solidFill>
                  <a:schemeClr val="tx1"/>
                </a:solidFill>
              </a:rPr>
              <a:t>= 7. Find </a:t>
            </a:r>
            <a:r>
              <a:rPr lang="en-IN" sz="2800" b="1" i="1" dirty="0">
                <a:solidFill>
                  <a:schemeClr val="tx1"/>
                </a:solidFill>
              </a:rPr>
              <a:t>LP</a:t>
            </a:r>
            <a:r>
              <a:rPr lang="en-IN" sz="2800" b="1" dirty="0">
                <a:solidFill>
                  <a:schemeClr val="tx1"/>
                </a:solidFill>
              </a:rPr>
              <a:t>.</a:t>
            </a:r>
            <a:endParaRPr lang="en-IN" sz="2800" dirty="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2</a:t>
            </a:r>
            <a:br>
              <a:rPr lang="en-US" sz="2800" dirty="0">
                <a:solidFill>
                  <a:srgbClr val="0070C0"/>
                </a:solidFill>
              </a:rPr>
            </a:br>
            <a:r>
              <a:rPr lang="en-US" sz="2800" b="0" dirty="0">
                <a:solidFill>
                  <a:schemeClr val="tx1"/>
                </a:solidFill>
              </a:rPr>
              <a:t>Apply the Centroid Theorem</a:t>
            </a:r>
          </a:p>
        </p:txBody>
      </p:sp>
      <p:pic>
        <p:nvPicPr>
          <p:cNvPr id="9" name="Picture 8">
            <a:extLst>
              <a:ext uri="{FF2B5EF4-FFF2-40B4-BE49-F238E27FC236}">
                <a16:creationId xmlns:a16="http://schemas.microsoft.com/office/drawing/2014/main" id="{9701D600-1C7A-49AD-A387-3BF72D0F29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2966" y="1785937"/>
            <a:ext cx="3629025" cy="2124075"/>
          </a:xfrm>
          <a:prstGeom prst="rect">
            <a:avLst/>
          </a:prstGeom>
        </p:spPr>
      </p:pic>
    </p:spTree>
    <p:extLst>
      <p:ext uri="{BB962C8B-B14F-4D97-AF65-F5344CB8AC3E}">
        <p14:creationId xmlns:p14="http://schemas.microsoft.com/office/powerpoint/2010/main" val="1874417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4" y="1707846"/>
                <a:ext cx="6819699" cy="323404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dirty="0"/>
                  <a:t>Because </a:t>
                </a:r>
                <a14:m>
                  <m:oMath xmlns:m="http://schemas.openxmlformats.org/officeDocument/2006/math">
                    <m:acc>
                      <m:accPr>
                        <m:chr m:val="̅"/>
                        <m:ctrlPr>
                          <a:rPr lang="en-IN" sz="2800" i="1" smtClean="0">
                            <a:latin typeface="Cambria Math" panose="02040503050406030204" pitchFamily="18" charset="0"/>
                          </a:rPr>
                        </m:ctrlPr>
                      </m:accPr>
                      <m:e>
                        <m:r>
                          <a:rPr lang="en-US" sz="2800" b="0" i="1" smtClean="0">
                            <a:latin typeface="Cambria Math" panose="02040503050406030204" pitchFamily="18" charset="0"/>
                          </a:rPr>
                          <m:t>𝐿𝑋</m:t>
                        </m:r>
                      </m:e>
                    </m:acc>
                    <m:r>
                      <a:rPr lang="en-IN" sz="2800" i="1">
                        <a:latin typeface="Cambria Math" panose="02040503050406030204" pitchFamily="18" charset="0"/>
                        <a:ea typeface="Cambria Math" panose="02040503050406030204" pitchFamily="18" charset="0"/>
                      </a:rPr>
                      <m:t>≅</m:t>
                    </m:r>
                    <m:acc>
                      <m:accPr>
                        <m:chr m:val="̅"/>
                        <m:ctrlPr>
                          <a:rPr lang="en-US" sz="2800" b="0" i="1" smtClean="0">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𝑋𝑀</m:t>
                        </m:r>
                      </m:e>
                    </m:acc>
                    <m:r>
                      <a:rPr lang="en-US" sz="2800" b="0" i="1" smtClean="0">
                        <a:latin typeface="Cambria Math" panose="02040503050406030204" pitchFamily="18" charset="0"/>
                      </a:rPr>
                      <m:t>,</m:t>
                    </m:r>
                  </m:oMath>
                </a14:m>
                <a:r>
                  <a:rPr lang="en-IN" sz="2800" dirty="0"/>
                  <a:t> </a:t>
                </a:r>
                <a:r>
                  <a:rPr lang="en-IN" sz="2800" i="1" dirty="0"/>
                  <a:t>X </a:t>
                </a:r>
                <a:r>
                  <a:rPr lang="en-IN" sz="2800" dirty="0"/>
                  <a:t>is the midpoint of </a:t>
                </a:r>
                <a14:m>
                  <m:oMath xmlns:m="http://schemas.openxmlformats.org/officeDocument/2006/math">
                    <m:acc>
                      <m:accPr>
                        <m:chr m:val="̅"/>
                        <m:ctrlPr>
                          <a:rPr lang="en-IN" sz="2800" i="1">
                            <a:latin typeface="Cambria Math" panose="02040503050406030204" pitchFamily="18" charset="0"/>
                          </a:rPr>
                        </m:ctrlPr>
                      </m:accPr>
                      <m:e>
                        <m:r>
                          <a:rPr lang="en-US" sz="2800" b="0" i="1" smtClean="0">
                            <a:latin typeface="Cambria Math" panose="02040503050406030204" pitchFamily="18" charset="0"/>
                          </a:rPr>
                          <m:t>𝐿𝑀</m:t>
                        </m:r>
                      </m:e>
                    </m:acc>
                  </m:oMath>
                </a14:m>
                <a:r>
                  <a:rPr lang="en-IN" sz="2800" dirty="0"/>
                  <a:t>, and </a:t>
                </a:r>
                <a14:m>
                  <m:oMath xmlns:m="http://schemas.openxmlformats.org/officeDocument/2006/math">
                    <m:acc>
                      <m:accPr>
                        <m:chr m:val="̅"/>
                        <m:ctrlPr>
                          <a:rPr lang="en-IN" sz="2800" i="1">
                            <a:latin typeface="Cambria Math" panose="02040503050406030204" pitchFamily="18" charset="0"/>
                          </a:rPr>
                        </m:ctrlPr>
                      </m:accPr>
                      <m:e>
                        <m:r>
                          <a:rPr lang="en-US" sz="2800" i="1" smtClean="0">
                            <a:latin typeface="Cambria Math" panose="02040503050406030204" pitchFamily="18" charset="0"/>
                          </a:rPr>
                          <m:t>𝑁</m:t>
                        </m:r>
                        <m:r>
                          <a:rPr lang="en-US" sz="2800" b="0" i="1" smtClean="0">
                            <a:latin typeface="Cambria Math" panose="02040503050406030204" pitchFamily="18" charset="0"/>
                          </a:rPr>
                          <m:t>𝑋</m:t>
                        </m:r>
                      </m:e>
                    </m:acc>
                  </m:oMath>
                </a14:m>
                <a:r>
                  <a:rPr lang="en-IN" sz="2800" i="1" dirty="0"/>
                  <a:t> </a:t>
                </a:r>
                <a:r>
                  <a:rPr lang="en-IN" sz="2800" dirty="0"/>
                  <a:t>is a median of △</a:t>
                </a:r>
                <a:r>
                  <a:rPr lang="en-IN" sz="2800" i="1" dirty="0"/>
                  <a:t>LMN</a:t>
                </a:r>
                <a:r>
                  <a:rPr lang="en-IN" sz="2800" dirty="0"/>
                  <a:t>. Likewise, </a:t>
                </a:r>
                <a:r>
                  <a:rPr lang="en-IN" sz="2800" i="1" dirty="0"/>
                  <a:t>Y </a:t>
                </a:r>
                <a:r>
                  <a:rPr lang="en-IN" sz="2800" dirty="0"/>
                  <a:t>and </a:t>
                </a:r>
                <a:r>
                  <a:rPr lang="en-IN" sz="2800" i="1" dirty="0"/>
                  <a:t>Z </a:t>
                </a:r>
                <a:r>
                  <a:rPr lang="en-IN" sz="2800" dirty="0"/>
                  <a:t>are the midpoints of </a:t>
                </a:r>
                <a14:m>
                  <m:oMath xmlns:m="http://schemas.openxmlformats.org/officeDocument/2006/math">
                    <m:acc>
                      <m:accPr>
                        <m:chr m:val="̅"/>
                        <m:ctrlPr>
                          <a:rPr lang="en-IN" sz="2800" i="1">
                            <a:latin typeface="Cambria Math" panose="02040503050406030204" pitchFamily="18" charset="0"/>
                          </a:rPr>
                        </m:ctrlPr>
                      </m:accPr>
                      <m:e>
                        <m:r>
                          <a:rPr lang="en-US" sz="2800" b="0" i="1" smtClean="0">
                            <a:latin typeface="Cambria Math" panose="02040503050406030204" pitchFamily="18" charset="0"/>
                          </a:rPr>
                          <m:t>𝑀𝑁</m:t>
                        </m:r>
                      </m:e>
                    </m:acc>
                  </m:oMath>
                </a14:m>
                <a:r>
                  <a:rPr lang="en-IN" sz="2800" i="1" dirty="0"/>
                  <a:t> </a:t>
                </a:r>
                <a:r>
                  <a:rPr lang="en-IN" sz="2800" dirty="0"/>
                  <a:t>and </a:t>
                </a:r>
                <a14:m>
                  <m:oMath xmlns:m="http://schemas.openxmlformats.org/officeDocument/2006/math">
                    <m:acc>
                      <m:accPr>
                        <m:chr m:val="̅"/>
                        <m:ctrlPr>
                          <a:rPr lang="en-IN" sz="2800" i="1">
                            <a:latin typeface="Cambria Math" panose="02040503050406030204" pitchFamily="18" charset="0"/>
                          </a:rPr>
                        </m:ctrlPr>
                      </m:accPr>
                      <m:e>
                        <m:r>
                          <a:rPr lang="en-US" sz="2800" b="0" i="1" smtClean="0">
                            <a:latin typeface="Cambria Math" panose="02040503050406030204" pitchFamily="18" charset="0"/>
                          </a:rPr>
                          <m:t>𝐿𝑁</m:t>
                        </m:r>
                      </m:e>
                    </m:acc>
                  </m:oMath>
                </a14:m>
                <a:r>
                  <a:rPr lang="en-IN" sz="2800" i="1" dirty="0"/>
                  <a:t> </a:t>
                </a:r>
                <a:r>
                  <a:rPr lang="en-IN" sz="2800" dirty="0"/>
                  <a:t>respectively, so </a:t>
                </a:r>
                <a14:m>
                  <m:oMath xmlns:m="http://schemas.openxmlformats.org/officeDocument/2006/math">
                    <m:acc>
                      <m:accPr>
                        <m:chr m:val="̅"/>
                        <m:ctrlPr>
                          <a:rPr lang="en-IN" sz="2800" i="1">
                            <a:latin typeface="Cambria Math" panose="02040503050406030204" pitchFamily="18" charset="0"/>
                          </a:rPr>
                        </m:ctrlPr>
                      </m:accPr>
                      <m:e>
                        <m:r>
                          <a:rPr lang="en-US" sz="2800" b="0" i="1" smtClean="0">
                            <a:latin typeface="Cambria Math" panose="02040503050406030204" pitchFamily="18" charset="0"/>
                          </a:rPr>
                          <m:t>𝐿𝑌</m:t>
                        </m:r>
                      </m:e>
                    </m:acc>
                  </m:oMath>
                </a14:m>
                <a:r>
                  <a:rPr lang="en-IN" sz="2800" i="1" dirty="0"/>
                  <a:t> </a:t>
                </a:r>
                <a:r>
                  <a:rPr lang="en-IN" sz="2800" dirty="0"/>
                  <a:t>and </a:t>
                </a:r>
                <a14:m>
                  <m:oMath xmlns:m="http://schemas.openxmlformats.org/officeDocument/2006/math">
                    <m:acc>
                      <m:accPr>
                        <m:chr m:val="̅"/>
                        <m:ctrlPr>
                          <a:rPr lang="en-IN" sz="2800" i="1">
                            <a:latin typeface="Cambria Math" panose="02040503050406030204" pitchFamily="18" charset="0"/>
                          </a:rPr>
                        </m:ctrlPr>
                      </m:accPr>
                      <m:e>
                        <m:r>
                          <a:rPr lang="en-US" sz="2800" b="0" i="1" smtClean="0">
                            <a:latin typeface="Cambria Math" panose="02040503050406030204" pitchFamily="18" charset="0"/>
                          </a:rPr>
                          <m:t>𝑀𝑍</m:t>
                        </m:r>
                      </m:e>
                    </m:acc>
                  </m:oMath>
                </a14:m>
                <a:r>
                  <a:rPr lang="en-IN" sz="2800" i="1" dirty="0"/>
                  <a:t> </a:t>
                </a:r>
                <a:r>
                  <a:rPr lang="en-IN" sz="2800" dirty="0"/>
                  <a:t>are also medians of △</a:t>
                </a:r>
                <a:r>
                  <a:rPr lang="en-IN" sz="2800" i="1" dirty="0"/>
                  <a:t>LMN</a:t>
                </a:r>
                <a:r>
                  <a:rPr lang="en-IN" sz="2800" dirty="0"/>
                  <a:t>. Therefore, point </a:t>
                </a:r>
                <a:r>
                  <a:rPr lang="en-IN" sz="2800" i="1" dirty="0"/>
                  <a:t>P </a:t>
                </a:r>
                <a:r>
                  <a:rPr lang="en-IN" sz="2800" dirty="0"/>
                  <a:t>is the centroid of △</a:t>
                </a:r>
                <a:r>
                  <a:rPr lang="en-IN" sz="2800" i="1" dirty="0"/>
                  <a:t>LMN</a:t>
                </a:r>
                <a:r>
                  <a:rPr lang="en-IN" sz="2800" dirty="0"/>
                  <a:t>.</a:t>
                </a:r>
                <a:endParaRPr lang="en-IN" sz="2800" dirty="0">
                  <a:solidFill>
                    <a:schemeClr val="tx1"/>
                  </a:solidFill>
                </a:endParaRPr>
              </a:p>
            </p:txBody>
          </p:sp>
        </mc:Choice>
        <mc:Fallback xmlns="">
          <p:sp>
            <p:nvSpPr>
              <p:cNvPr id="8"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4" y="1707846"/>
                <a:ext cx="6819699" cy="3234042"/>
              </a:xfrm>
              <a:prstGeom prst="rect">
                <a:avLst/>
              </a:prstGeom>
              <a:blipFill>
                <a:blip r:embed="rId3"/>
                <a:stretch>
                  <a:fillRect l="-1787" t="-1883"/>
                </a:stretch>
              </a:blipFill>
            </p:spPr>
            <p:txBody>
              <a:bodyPr/>
              <a:lstStyle/>
              <a:p>
                <a:r>
                  <a:rPr lang="en-US">
                    <a:noFill/>
                  </a:rPr>
                  <a:t> </a:t>
                </a:r>
              </a:p>
            </p:txBody>
          </p:sp>
        </mc:Fallback>
      </mc:AlternateContent>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2</a:t>
            </a:r>
            <a:br>
              <a:rPr lang="en-US" sz="2800" dirty="0">
                <a:solidFill>
                  <a:srgbClr val="0070C0"/>
                </a:solidFill>
              </a:rPr>
            </a:br>
            <a:r>
              <a:rPr lang="en-US" sz="2800" b="0" dirty="0">
                <a:solidFill>
                  <a:schemeClr val="tx1"/>
                </a:solidFill>
              </a:rPr>
              <a:t>Apply the Centroid Theorem</a:t>
            </a:r>
          </a:p>
        </p:txBody>
      </p:sp>
      <p:pic>
        <p:nvPicPr>
          <p:cNvPr id="6" name="Picture 5">
            <a:extLst>
              <a:ext uri="{FF2B5EF4-FFF2-40B4-BE49-F238E27FC236}">
                <a16:creationId xmlns:a16="http://schemas.microsoft.com/office/drawing/2014/main" id="{5F83E869-C2D6-4701-874D-CE416AF2AA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1887" y="1814512"/>
            <a:ext cx="3629025" cy="2124075"/>
          </a:xfrm>
          <a:prstGeom prst="rect">
            <a:avLst/>
          </a:prstGeom>
        </p:spPr>
      </p:pic>
    </p:spTree>
    <p:extLst>
      <p:ext uri="{BB962C8B-B14F-4D97-AF65-F5344CB8AC3E}">
        <p14:creationId xmlns:p14="http://schemas.microsoft.com/office/powerpoint/2010/main" val="4146010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2</a:t>
            </a:r>
            <a:br>
              <a:rPr lang="en-US" sz="2800" dirty="0">
                <a:solidFill>
                  <a:srgbClr val="0070C0"/>
                </a:solidFill>
              </a:rPr>
            </a:br>
            <a:r>
              <a:rPr lang="en-US" sz="2800" b="0" dirty="0">
                <a:solidFill>
                  <a:schemeClr val="tx1"/>
                </a:solidFill>
              </a:rPr>
              <a:t>Apply the Centroid Theorem</a:t>
            </a: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111174221"/>
                  </p:ext>
                </p:extLst>
              </p:nvPr>
            </p:nvGraphicFramePr>
            <p:xfrm>
              <a:off x="459873" y="1714500"/>
              <a:ext cx="10721933" cy="4214732"/>
            </p:xfrm>
            <a:graphic>
              <a:graphicData uri="http://schemas.openxmlformats.org/drawingml/2006/table">
                <a:tbl>
                  <a:tblPr firstRow="1" bandRow="1">
                    <a:tableStyleId>{2D5ABB26-0587-4C30-8999-92F81FD0307C}</a:tableStyleId>
                  </a:tblPr>
                  <a:tblGrid>
                    <a:gridCol w="1048293">
                      <a:extLst>
                        <a:ext uri="{9D8B030D-6E8A-4147-A177-3AD203B41FA5}">
                          <a16:colId xmlns:a16="http://schemas.microsoft.com/office/drawing/2014/main" val="298576893"/>
                        </a:ext>
                      </a:extLst>
                    </a:gridCol>
                    <a:gridCol w="3455720">
                      <a:extLst>
                        <a:ext uri="{9D8B030D-6E8A-4147-A177-3AD203B41FA5}">
                          <a16:colId xmlns:a16="http://schemas.microsoft.com/office/drawing/2014/main" val="2310065950"/>
                        </a:ext>
                      </a:extLst>
                    </a:gridCol>
                    <a:gridCol w="6217920">
                      <a:extLst>
                        <a:ext uri="{9D8B030D-6E8A-4147-A177-3AD203B41FA5}">
                          <a16:colId xmlns:a16="http://schemas.microsoft.com/office/drawing/2014/main" val="830363162"/>
                        </a:ext>
                      </a:extLst>
                    </a:gridCol>
                  </a:tblGrid>
                  <a:tr h="713457">
                    <a:tc>
                      <a:txBody>
                        <a:bodyPr/>
                        <a:lstStyle/>
                        <a:p>
                          <a:pPr algn="r"/>
                          <a:r>
                            <a:rPr lang="en-IN" sz="2600" b="0" i="1" u="none" strike="noStrike" baseline="0" dirty="0">
                              <a:solidFill>
                                <a:schemeClr val="tx2"/>
                              </a:solidFill>
                              <a:latin typeface="+mn-lt"/>
                            </a:rPr>
                            <a:t>LP </a:t>
                          </a:r>
                          <a:endParaRPr lang="en-IN" sz="2600" dirty="0">
                            <a:solidFill>
                              <a:schemeClr val="tx2"/>
                            </a:solidFill>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600" b="0" i="1" u="none" strike="noStrike" kern="1200" baseline="0" smtClean="0">
                                  <a:solidFill>
                                    <a:schemeClr val="tx2"/>
                                  </a:solidFill>
                                  <a:latin typeface="Cambria Math" panose="02040503050406030204" pitchFamily="18" charset="0"/>
                                  <a:ea typeface="+mn-ea"/>
                                  <a:cs typeface="+mn-cs"/>
                                </a:rPr>
                                <m:t>=</m:t>
                              </m:r>
                              <m:f>
                                <m:fPr>
                                  <m:ctrlPr>
                                    <a:rPr lang="en-IN" sz="2600" b="0" i="1" u="none" strike="noStrike" kern="1200" baseline="0" smtClean="0">
                                      <a:solidFill>
                                        <a:schemeClr val="tx2"/>
                                      </a:solidFill>
                                      <a:latin typeface="Cambria Math" panose="02040503050406030204" pitchFamily="18" charset="0"/>
                                      <a:ea typeface="+mn-ea"/>
                                      <a:cs typeface="+mn-cs"/>
                                    </a:rPr>
                                  </m:ctrlPr>
                                </m:fPr>
                                <m:num>
                                  <m:r>
                                    <a:rPr lang="en-US" sz="2600" b="0" i="1" u="none" strike="noStrike" kern="1200" baseline="0" smtClean="0">
                                      <a:solidFill>
                                        <a:schemeClr val="tx2"/>
                                      </a:solidFill>
                                      <a:latin typeface="Cambria Math" panose="02040503050406030204" pitchFamily="18" charset="0"/>
                                      <a:ea typeface="+mn-ea"/>
                                      <a:cs typeface="+mn-cs"/>
                                    </a:rPr>
                                    <m:t>2</m:t>
                                  </m:r>
                                </m:num>
                                <m:den>
                                  <m:r>
                                    <a:rPr lang="en-US" sz="2600" b="0" i="1" u="none" strike="noStrike" kern="1200" baseline="0" smtClean="0">
                                      <a:solidFill>
                                        <a:schemeClr val="tx2"/>
                                      </a:solidFill>
                                      <a:latin typeface="Cambria Math" panose="02040503050406030204" pitchFamily="18" charset="0"/>
                                      <a:ea typeface="+mn-ea"/>
                                      <a:cs typeface="+mn-cs"/>
                                    </a:rPr>
                                    <m:t>3</m:t>
                                  </m:r>
                                </m:den>
                              </m:f>
                              <m:r>
                                <a:rPr lang="en-US" sz="2600" b="0" i="1" u="none" strike="noStrike" kern="1200" baseline="0" smtClean="0">
                                  <a:solidFill>
                                    <a:schemeClr val="tx2"/>
                                  </a:solidFill>
                                  <a:latin typeface="Cambria Math" panose="02040503050406030204" pitchFamily="18" charset="0"/>
                                  <a:ea typeface="+mn-ea"/>
                                  <a:cs typeface="+mn-cs"/>
                                </a:rPr>
                                <m:t>𝐿𝑌</m:t>
                              </m:r>
                            </m:oMath>
                          </a14:m>
                          <a:r>
                            <a:rPr lang="en-IN" sz="2600" dirty="0">
                              <a:solidFill>
                                <a:schemeClr val="tx2"/>
                              </a:solidFill>
                              <a:latin typeface="+mn-lt"/>
                            </a:rPr>
                            <a:t> </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600" dirty="0">
                              <a:solidFill>
                                <a:srgbClr val="0070C0"/>
                              </a:solidFill>
                              <a:latin typeface="+mn-lt"/>
                            </a:rPr>
                            <a:t>Centroid Theorem</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103066569"/>
                      </a:ext>
                    </a:extLst>
                  </a:tr>
                  <a:tr h="759463">
                    <a:tc>
                      <a:txBody>
                        <a:bodyPr/>
                        <a:lstStyle/>
                        <a:p>
                          <a:pPr algn="r"/>
                          <a:r>
                            <a:rPr lang="en-IN" sz="2600" b="0" i="1" u="none" strike="noStrike" baseline="0" dirty="0">
                              <a:solidFill>
                                <a:schemeClr val="tx2"/>
                              </a:solidFill>
                              <a:latin typeface="+mn-lt"/>
                            </a:rPr>
                            <a:t>LP </a:t>
                          </a:r>
                          <a:endParaRPr lang="en-IN" sz="2600" dirty="0">
                            <a:solidFill>
                              <a:schemeClr val="tx2"/>
                            </a:solidFill>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600" b="0" i="1" u="none" strike="noStrike" kern="1200" baseline="0" smtClean="0">
                                  <a:solidFill>
                                    <a:schemeClr val="tx2"/>
                                  </a:solidFill>
                                  <a:latin typeface="Cambria Math" panose="02040503050406030204" pitchFamily="18" charset="0"/>
                                  <a:ea typeface="+mn-ea"/>
                                  <a:cs typeface="+mn-cs"/>
                                </a:rPr>
                                <m:t>=</m:t>
                              </m:r>
                              <m:f>
                                <m:fPr>
                                  <m:ctrlPr>
                                    <a:rPr lang="en-IN" sz="2600" b="0" i="1" u="none" strike="noStrike" kern="1200" baseline="0" smtClean="0">
                                      <a:solidFill>
                                        <a:schemeClr val="tx2"/>
                                      </a:solidFill>
                                      <a:latin typeface="Cambria Math" panose="02040503050406030204" pitchFamily="18" charset="0"/>
                                      <a:ea typeface="+mn-ea"/>
                                      <a:cs typeface="+mn-cs"/>
                                    </a:rPr>
                                  </m:ctrlPr>
                                </m:fPr>
                                <m:num>
                                  <m:r>
                                    <a:rPr lang="en-US" sz="2600" b="0" i="1" u="none" strike="noStrike" kern="1200" baseline="0" smtClean="0">
                                      <a:solidFill>
                                        <a:schemeClr val="tx2"/>
                                      </a:solidFill>
                                      <a:latin typeface="Cambria Math" panose="02040503050406030204" pitchFamily="18" charset="0"/>
                                      <a:ea typeface="+mn-ea"/>
                                      <a:cs typeface="+mn-cs"/>
                                    </a:rPr>
                                    <m:t>2</m:t>
                                  </m:r>
                                </m:num>
                                <m:den>
                                  <m:r>
                                    <a:rPr lang="en-US" sz="2600" b="0" i="1" u="none" strike="noStrike" kern="1200" baseline="0" smtClean="0">
                                      <a:solidFill>
                                        <a:schemeClr val="tx2"/>
                                      </a:solidFill>
                                      <a:latin typeface="Cambria Math" panose="02040503050406030204" pitchFamily="18" charset="0"/>
                                      <a:ea typeface="+mn-ea"/>
                                      <a:cs typeface="+mn-cs"/>
                                    </a:rPr>
                                    <m:t>3</m:t>
                                  </m:r>
                                </m:den>
                              </m:f>
                              <m:r>
                                <a:rPr lang="en-US" sz="2600" b="0" i="1" u="none" strike="noStrike" kern="1200" baseline="0" smtClean="0">
                                  <a:solidFill>
                                    <a:schemeClr val="tx2"/>
                                  </a:solidFill>
                                  <a:latin typeface="Cambria Math" panose="02040503050406030204" pitchFamily="18" charset="0"/>
                                  <a:ea typeface="+mn-ea"/>
                                  <a:cs typeface="+mn-cs"/>
                                </a:rPr>
                                <m:t>(</m:t>
                              </m:r>
                              <m:r>
                                <a:rPr lang="en-US" sz="2600" b="0" i="1" u="none" strike="noStrike" kern="1200" baseline="0" smtClean="0">
                                  <a:solidFill>
                                    <a:schemeClr val="tx2"/>
                                  </a:solidFill>
                                  <a:latin typeface="Cambria Math" panose="02040503050406030204" pitchFamily="18" charset="0"/>
                                  <a:ea typeface="+mn-ea"/>
                                  <a:cs typeface="+mn-cs"/>
                                </a:rPr>
                                <m:t>𝐿𝑃</m:t>
                              </m:r>
                              <m:r>
                                <a:rPr lang="en-US" sz="2600" b="0" i="1" u="none" strike="noStrike" kern="1200" baseline="0" smtClean="0">
                                  <a:solidFill>
                                    <a:schemeClr val="tx2"/>
                                  </a:solidFill>
                                  <a:latin typeface="Cambria Math" panose="02040503050406030204" pitchFamily="18" charset="0"/>
                                  <a:ea typeface="+mn-ea"/>
                                  <a:cs typeface="+mn-cs"/>
                                </a:rPr>
                                <m:t>+</m:t>
                              </m:r>
                              <m:r>
                                <a:rPr lang="en-US" sz="2600" b="0" i="1" u="none" strike="noStrike" kern="1200" baseline="0" smtClean="0">
                                  <a:solidFill>
                                    <a:schemeClr val="tx2"/>
                                  </a:solidFill>
                                  <a:latin typeface="Cambria Math" panose="02040503050406030204" pitchFamily="18" charset="0"/>
                                  <a:ea typeface="+mn-ea"/>
                                  <a:cs typeface="+mn-cs"/>
                                </a:rPr>
                                <m:t>𝑃𝑌</m:t>
                              </m:r>
                              <m:r>
                                <a:rPr lang="en-US" sz="2600" b="0" i="1" u="none" strike="noStrike" kern="1200" baseline="0" smtClean="0">
                                  <a:solidFill>
                                    <a:schemeClr val="tx2"/>
                                  </a:solidFill>
                                  <a:latin typeface="Cambria Math" panose="02040503050406030204" pitchFamily="18" charset="0"/>
                                  <a:ea typeface="+mn-ea"/>
                                  <a:cs typeface="+mn-cs"/>
                                </a:rPr>
                                <m:t>)</m:t>
                              </m:r>
                            </m:oMath>
                          </a14:m>
                          <a:r>
                            <a:rPr lang="en-IN" sz="2600" dirty="0">
                              <a:solidFill>
                                <a:schemeClr val="tx2"/>
                              </a:solidFill>
                              <a:latin typeface="+mn-lt"/>
                            </a:rPr>
                            <a:t> </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600" dirty="0">
                              <a:solidFill>
                                <a:srgbClr val="0070C0"/>
                              </a:solidFill>
                              <a:latin typeface="+mn-lt"/>
                            </a:rPr>
                            <a:t>Segment Addition and Substitution</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48693725"/>
                      </a:ext>
                    </a:extLst>
                  </a:tr>
                  <a:tr h="713457">
                    <a:tc>
                      <a:txBody>
                        <a:bodyPr/>
                        <a:lstStyle/>
                        <a:p>
                          <a:pPr algn="r"/>
                          <a:r>
                            <a:rPr lang="en-IN" sz="2600" b="0" i="1" u="none" strike="noStrike" baseline="0" dirty="0">
                              <a:solidFill>
                                <a:schemeClr val="tx2"/>
                              </a:solidFill>
                              <a:latin typeface="+mn-lt"/>
                            </a:rPr>
                            <a:t>LP </a:t>
                          </a:r>
                          <a:endParaRPr lang="en-IN" sz="2600" dirty="0">
                            <a:solidFill>
                              <a:schemeClr val="tx2"/>
                            </a:solidFill>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600" b="0" i="1" u="none" strike="noStrike" kern="1200" baseline="0" smtClean="0">
                                  <a:solidFill>
                                    <a:schemeClr val="tx2"/>
                                  </a:solidFill>
                                  <a:latin typeface="Cambria Math" panose="02040503050406030204" pitchFamily="18" charset="0"/>
                                  <a:ea typeface="+mn-ea"/>
                                  <a:cs typeface="+mn-cs"/>
                                </a:rPr>
                                <m:t>=</m:t>
                              </m:r>
                              <m:f>
                                <m:fPr>
                                  <m:ctrlPr>
                                    <a:rPr lang="en-IN" sz="2600" b="0" i="1" u="none" strike="noStrike" kern="1200" baseline="0" smtClean="0">
                                      <a:solidFill>
                                        <a:schemeClr val="tx2"/>
                                      </a:solidFill>
                                      <a:latin typeface="Cambria Math" panose="02040503050406030204" pitchFamily="18" charset="0"/>
                                      <a:ea typeface="+mn-ea"/>
                                      <a:cs typeface="+mn-cs"/>
                                    </a:rPr>
                                  </m:ctrlPr>
                                </m:fPr>
                                <m:num>
                                  <m:r>
                                    <a:rPr lang="en-US" sz="2600" b="0" i="1" u="none" strike="noStrike" kern="1200" baseline="0" smtClean="0">
                                      <a:solidFill>
                                        <a:schemeClr val="tx2"/>
                                      </a:solidFill>
                                      <a:latin typeface="Cambria Math" panose="02040503050406030204" pitchFamily="18" charset="0"/>
                                      <a:ea typeface="+mn-ea"/>
                                      <a:cs typeface="+mn-cs"/>
                                    </a:rPr>
                                    <m:t>2</m:t>
                                  </m:r>
                                </m:num>
                                <m:den>
                                  <m:r>
                                    <a:rPr lang="en-US" sz="2600" b="0" i="1" u="none" strike="noStrike" kern="1200" baseline="0" smtClean="0">
                                      <a:solidFill>
                                        <a:schemeClr val="tx2"/>
                                      </a:solidFill>
                                      <a:latin typeface="Cambria Math" panose="02040503050406030204" pitchFamily="18" charset="0"/>
                                      <a:ea typeface="+mn-ea"/>
                                      <a:cs typeface="+mn-cs"/>
                                    </a:rPr>
                                    <m:t>3</m:t>
                                  </m:r>
                                </m:den>
                              </m:f>
                              <m:r>
                                <a:rPr lang="en-US" sz="2600" b="0" i="1" u="none" strike="noStrike" kern="1200" baseline="0" smtClean="0">
                                  <a:solidFill>
                                    <a:schemeClr val="tx2"/>
                                  </a:solidFill>
                                  <a:latin typeface="Cambria Math" panose="02040503050406030204" pitchFamily="18" charset="0"/>
                                  <a:ea typeface="+mn-ea"/>
                                  <a:cs typeface="+mn-cs"/>
                                </a:rPr>
                                <m:t>(</m:t>
                              </m:r>
                              <m:r>
                                <a:rPr lang="en-US" sz="2600" b="0" i="1" u="none" strike="noStrike" kern="1200" baseline="0" smtClean="0">
                                  <a:solidFill>
                                    <a:schemeClr val="tx2"/>
                                  </a:solidFill>
                                  <a:latin typeface="Cambria Math" panose="02040503050406030204" pitchFamily="18" charset="0"/>
                                  <a:ea typeface="+mn-ea"/>
                                  <a:cs typeface="+mn-cs"/>
                                </a:rPr>
                                <m:t>𝐿𝑃</m:t>
                              </m:r>
                              <m:r>
                                <a:rPr lang="en-US" sz="2600" b="0" i="1" u="none" strike="noStrike" kern="1200" baseline="0" smtClean="0">
                                  <a:solidFill>
                                    <a:schemeClr val="tx2"/>
                                  </a:solidFill>
                                  <a:latin typeface="Cambria Math" panose="02040503050406030204" pitchFamily="18" charset="0"/>
                                  <a:ea typeface="+mn-ea"/>
                                  <a:cs typeface="+mn-cs"/>
                                </a:rPr>
                                <m:t>+7)</m:t>
                              </m:r>
                            </m:oMath>
                          </a14:m>
                          <a:r>
                            <a:rPr lang="en-IN" sz="2600" dirty="0">
                              <a:solidFill>
                                <a:schemeClr val="tx2"/>
                              </a:solidFill>
                              <a:latin typeface="+mn-lt"/>
                            </a:rPr>
                            <a:t> </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600" b="0" i="1" u="none" strike="noStrike" kern="1200" baseline="0" dirty="0">
                              <a:solidFill>
                                <a:srgbClr val="0070C0"/>
                              </a:solidFill>
                              <a:latin typeface="+mn-lt"/>
                              <a:ea typeface="+mn-ea"/>
                              <a:cs typeface="+mn-cs"/>
                            </a:rPr>
                            <a:t>PY </a:t>
                          </a:r>
                          <a:r>
                            <a:rPr lang="en-IN" sz="2600" b="0" i="0" u="none" strike="noStrike" kern="1200" baseline="0" dirty="0">
                              <a:solidFill>
                                <a:srgbClr val="0070C0"/>
                              </a:solidFill>
                              <a:latin typeface="+mn-lt"/>
                              <a:ea typeface="+mn-ea"/>
                              <a:cs typeface="+mn-cs"/>
                            </a:rPr>
                            <a:t>= 7</a:t>
                          </a:r>
                          <a:endParaRPr lang="en-IN" sz="2600" dirty="0">
                            <a:solidFill>
                              <a:srgbClr val="0070C0"/>
                            </a:solidFill>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183920461"/>
                      </a:ext>
                    </a:extLst>
                  </a:tr>
                  <a:tr h="713457">
                    <a:tc>
                      <a:txBody>
                        <a:bodyPr/>
                        <a:lstStyle/>
                        <a:p>
                          <a:pPr algn="r"/>
                          <a:r>
                            <a:rPr lang="en-IN" sz="2600" b="0" i="1" u="none" strike="noStrike" baseline="0" dirty="0">
                              <a:solidFill>
                                <a:schemeClr val="tx2"/>
                              </a:solidFill>
                              <a:latin typeface="+mn-lt"/>
                            </a:rPr>
                            <a:t>LP </a:t>
                          </a:r>
                          <a:endParaRPr lang="en-IN" sz="2600" dirty="0">
                            <a:solidFill>
                              <a:schemeClr val="tx2"/>
                            </a:solidFill>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600" b="0" i="1" u="none" strike="noStrike" kern="1200" baseline="0" smtClean="0">
                                  <a:solidFill>
                                    <a:schemeClr val="tx2"/>
                                  </a:solidFill>
                                  <a:latin typeface="Cambria Math" panose="02040503050406030204" pitchFamily="18" charset="0"/>
                                  <a:ea typeface="+mn-ea"/>
                                  <a:cs typeface="+mn-cs"/>
                                </a:rPr>
                                <m:t>=</m:t>
                              </m:r>
                              <m:f>
                                <m:fPr>
                                  <m:ctrlPr>
                                    <a:rPr lang="en-IN" sz="2600" b="0" i="1" u="none" strike="noStrike" kern="1200" baseline="0" smtClean="0">
                                      <a:solidFill>
                                        <a:schemeClr val="tx2"/>
                                      </a:solidFill>
                                      <a:latin typeface="Cambria Math" panose="02040503050406030204" pitchFamily="18" charset="0"/>
                                      <a:ea typeface="+mn-ea"/>
                                      <a:cs typeface="+mn-cs"/>
                                    </a:rPr>
                                  </m:ctrlPr>
                                </m:fPr>
                                <m:num>
                                  <m:r>
                                    <a:rPr lang="en-US" sz="2600" b="0" i="1" u="none" strike="noStrike" kern="1200" baseline="0" smtClean="0">
                                      <a:solidFill>
                                        <a:schemeClr val="tx2"/>
                                      </a:solidFill>
                                      <a:latin typeface="Cambria Math" panose="02040503050406030204" pitchFamily="18" charset="0"/>
                                      <a:ea typeface="+mn-ea"/>
                                      <a:cs typeface="+mn-cs"/>
                                    </a:rPr>
                                    <m:t>2</m:t>
                                  </m:r>
                                </m:num>
                                <m:den>
                                  <m:r>
                                    <a:rPr lang="en-US" sz="2600" b="0" i="1" u="none" strike="noStrike" kern="1200" baseline="0" smtClean="0">
                                      <a:solidFill>
                                        <a:schemeClr val="tx2"/>
                                      </a:solidFill>
                                      <a:latin typeface="Cambria Math" panose="02040503050406030204" pitchFamily="18" charset="0"/>
                                      <a:ea typeface="+mn-ea"/>
                                      <a:cs typeface="+mn-cs"/>
                                    </a:rPr>
                                    <m:t>3</m:t>
                                  </m:r>
                                </m:den>
                              </m:f>
                              <m:r>
                                <a:rPr lang="en-US" sz="2600" b="0" i="1" u="none" strike="noStrike" kern="1200" baseline="0" smtClean="0">
                                  <a:solidFill>
                                    <a:schemeClr val="tx2"/>
                                  </a:solidFill>
                                  <a:latin typeface="Cambria Math" panose="02040503050406030204" pitchFamily="18" charset="0"/>
                                  <a:ea typeface="+mn-ea"/>
                                  <a:cs typeface="+mn-cs"/>
                                </a:rPr>
                                <m:t>𝐿𝑃</m:t>
                              </m:r>
                              <m:r>
                                <a:rPr lang="en-US" sz="2600" b="0" i="1" u="none" strike="noStrike" kern="1200" baseline="0" smtClean="0">
                                  <a:solidFill>
                                    <a:schemeClr val="tx2"/>
                                  </a:solidFill>
                                  <a:latin typeface="Cambria Math" panose="02040503050406030204" pitchFamily="18" charset="0"/>
                                  <a:ea typeface="+mn-ea"/>
                                  <a:cs typeface="+mn-cs"/>
                                </a:rPr>
                                <m:t>+</m:t>
                              </m:r>
                              <m:f>
                                <m:fPr>
                                  <m:ctrlPr>
                                    <a:rPr lang="en-US" sz="2600" b="0" i="1" u="none" strike="noStrike" kern="1200" baseline="0" smtClean="0">
                                      <a:solidFill>
                                        <a:schemeClr val="tx2"/>
                                      </a:solidFill>
                                      <a:latin typeface="Cambria Math" panose="02040503050406030204" pitchFamily="18" charset="0"/>
                                      <a:ea typeface="+mn-ea"/>
                                      <a:cs typeface="+mn-cs"/>
                                    </a:rPr>
                                  </m:ctrlPr>
                                </m:fPr>
                                <m:num>
                                  <m:r>
                                    <a:rPr lang="en-US" sz="2600" b="0" i="1" u="none" strike="noStrike" kern="1200" baseline="0" smtClean="0">
                                      <a:solidFill>
                                        <a:schemeClr val="tx2"/>
                                      </a:solidFill>
                                      <a:latin typeface="Cambria Math" panose="02040503050406030204" pitchFamily="18" charset="0"/>
                                      <a:ea typeface="+mn-ea"/>
                                      <a:cs typeface="+mn-cs"/>
                                    </a:rPr>
                                    <m:t>14</m:t>
                                  </m:r>
                                </m:num>
                                <m:den>
                                  <m:r>
                                    <a:rPr lang="en-US" sz="2600" b="0" i="1" u="none" strike="noStrike" kern="1200" baseline="0" smtClean="0">
                                      <a:solidFill>
                                        <a:schemeClr val="tx2"/>
                                      </a:solidFill>
                                      <a:latin typeface="Cambria Math" panose="02040503050406030204" pitchFamily="18" charset="0"/>
                                      <a:ea typeface="+mn-ea"/>
                                      <a:cs typeface="+mn-cs"/>
                                    </a:rPr>
                                    <m:t>3</m:t>
                                  </m:r>
                                </m:den>
                              </m:f>
                            </m:oMath>
                          </a14:m>
                          <a:r>
                            <a:rPr lang="en-IN" sz="2600" dirty="0">
                              <a:solidFill>
                                <a:schemeClr val="tx2"/>
                              </a:solidFill>
                              <a:latin typeface="+mn-lt"/>
                            </a:rPr>
                            <a:t> </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600" b="0" i="0" u="none" strike="noStrike" kern="1200" baseline="0" dirty="0">
                              <a:solidFill>
                                <a:srgbClr val="0070C0"/>
                              </a:solidFill>
                              <a:latin typeface="+mn-lt"/>
                              <a:ea typeface="+mn-ea"/>
                              <a:cs typeface="+mn-cs"/>
                            </a:rPr>
                            <a:t>Distributive Property</a:t>
                          </a:r>
                          <a:endParaRPr lang="en-IN" sz="2600" dirty="0">
                            <a:solidFill>
                              <a:srgbClr val="0070C0"/>
                            </a:solidFill>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615659321"/>
                      </a:ext>
                    </a:extLst>
                  </a:tr>
                  <a:tr h="918658">
                    <a:tc>
                      <a:txBody>
                        <a:bodyPr/>
                        <a:lstStyle/>
                        <a:p>
                          <a:pPr algn="r"/>
                          <a14:m>
                            <m:oMath xmlns:m="http://schemas.openxmlformats.org/officeDocument/2006/math">
                              <m:f>
                                <m:fPr>
                                  <m:ctrlPr>
                                    <a:rPr lang="en-IN" sz="2600" b="0" i="1" u="none" strike="noStrike" kern="1200" baseline="0" smtClean="0">
                                      <a:solidFill>
                                        <a:schemeClr val="tx2"/>
                                      </a:solidFill>
                                      <a:latin typeface="Cambria Math" panose="02040503050406030204" pitchFamily="18" charset="0"/>
                                      <a:ea typeface="+mn-ea"/>
                                      <a:cs typeface="+mn-cs"/>
                                    </a:rPr>
                                  </m:ctrlPr>
                                </m:fPr>
                                <m:num>
                                  <m:r>
                                    <a:rPr lang="en-US" sz="2600" b="0" i="1" u="none" strike="noStrike" kern="1200" baseline="0" smtClean="0">
                                      <a:solidFill>
                                        <a:schemeClr val="tx2"/>
                                      </a:solidFill>
                                      <a:latin typeface="Cambria Math" panose="02040503050406030204" pitchFamily="18" charset="0"/>
                                      <a:ea typeface="+mn-ea"/>
                                      <a:cs typeface="+mn-cs"/>
                                    </a:rPr>
                                    <m:t>1</m:t>
                                  </m:r>
                                </m:num>
                                <m:den>
                                  <m:r>
                                    <a:rPr lang="en-US" sz="2600" b="0" i="1" u="none" strike="noStrike" kern="1200" baseline="0" smtClean="0">
                                      <a:solidFill>
                                        <a:schemeClr val="tx2"/>
                                      </a:solidFill>
                                      <a:latin typeface="Cambria Math" panose="02040503050406030204" pitchFamily="18" charset="0"/>
                                      <a:ea typeface="+mn-ea"/>
                                      <a:cs typeface="+mn-cs"/>
                                    </a:rPr>
                                    <m:t>3</m:t>
                                  </m:r>
                                </m:den>
                              </m:f>
                              <m:r>
                                <a:rPr lang="en-US" sz="2600" b="0" i="1" u="none" strike="noStrike" kern="1200" baseline="0" smtClean="0">
                                  <a:solidFill>
                                    <a:schemeClr val="tx2"/>
                                  </a:solidFill>
                                  <a:latin typeface="Cambria Math" panose="02040503050406030204" pitchFamily="18" charset="0"/>
                                  <a:ea typeface="+mn-ea"/>
                                  <a:cs typeface="+mn-cs"/>
                                </a:rPr>
                                <m:t>𝐿𝑃</m:t>
                              </m:r>
                            </m:oMath>
                          </a14:m>
                          <a:r>
                            <a:rPr lang="en-IN" sz="2600" dirty="0">
                              <a:solidFill>
                                <a:schemeClr val="tx2"/>
                              </a:solidFill>
                              <a:latin typeface="+mn-lt"/>
                            </a:rPr>
                            <a:t> </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600" b="0" i="1" u="none" strike="noStrike" kern="1200" baseline="0" smtClean="0">
                                  <a:solidFill>
                                    <a:schemeClr val="tx2"/>
                                  </a:solidFill>
                                  <a:latin typeface="Cambria Math" panose="02040503050406030204" pitchFamily="18" charset="0"/>
                                  <a:ea typeface="+mn-ea"/>
                                  <a:cs typeface="+mn-cs"/>
                                </a:rPr>
                                <m:t>=</m:t>
                              </m:r>
                              <m:f>
                                <m:fPr>
                                  <m:ctrlPr>
                                    <a:rPr lang="en-IN" sz="2600" b="0" i="1" u="none" strike="noStrike" kern="1200" baseline="0" smtClean="0">
                                      <a:solidFill>
                                        <a:schemeClr val="tx2"/>
                                      </a:solidFill>
                                      <a:latin typeface="Cambria Math" panose="02040503050406030204" pitchFamily="18" charset="0"/>
                                      <a:ea typeface="+mn-ea"/>
                                      <a:cs typeface="+mn-cs"/>
                                    </a:rPr>
                                  </m:ctrlPr>
                                </m:fPr>
                                <m:num>
                                  <m:r>
                                    <a:rPr lang="en-US" sz="2600" b="0" i="1" u="none" strike="noStrike" kern="1200" baseline="0" smtClean="0">
                                      <a:solidFill>
                                        <a:schemeClr val="tx2"/>
                                      </a:solidFill>
                                      <a:latin typeface="Cambria Math" panose="02040503050406030204" pitchFamily="18" charset="0"/>
                                      <a:ea typeface="+mn-ea"/>
                                      <a:cs typeface="+mn-cs"/>
                                    </a:rPr>
                                    <m:t>14</m:t>
                                  </m:r>
                                </m:num>
                                <m:den>
                                  <m:r>
                                    <a:rPr lang="en-US" sz="2600" b="0" i="1" u="none" strike="noStrike" kern="1200" baseline="0" smtClean="0">
                                      <a:solidFill>
                                        <a:schemeClr val="tx2"/>
                                      </a:solidFill>
                                      <a:latin typeface="Cambria Math" panose="02040503050406030204" pitchFamily="18" charset="0"/>
                                      <a:ea typeface="+mn-ea"/>
                                      <a:cs typeface="+mn-cs"/>
                                    </a:rPr>
                                    <m:t>3</m:t>
                                  </m:r>
                                </m:den>
                              </m:f>
                            </m:oMath>
                          </a14:m>
                          <a:r>
                            <a:rPr lang="en-IN" sz="2600" dirty="0">
                              <a:solidFill>
                                <a:schemeClr val="tx2"/>
                              </a:solidFill>
                              <a:latin typeface="+mn-lt"/>
                            </a:rPr>
                            <a:t> </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600" b="0" i="0" u="none" strike="noStrike" kern="1200" baseline="0" dirty="0">
                              <a:solidFill>
                                <a:srgbClr val="0070C0"/>
                              </a:solidFill>
                              <a:latin typeface="+mn-lt"/>
                              <a:ea typeface="+mn-ea"/>
                              <a:cs typeface="+mn-cs"/>
                            </a:rPr>
                            <a:t>Subtract </a:t>
                          </a:r>
                          <a14:m>
                            <m:oMath xmlns:m="http://schemas.openxmlformats.org/officeDocument/2006/math">
                              <m:f>
                                <m:fPr>
                                  <m:ctrlPr>
                                    <a:rPr lang="en-IN" sz="2600" b="0" i="1" u="none" strike="noStrike" kern="1200" baseline="0" smtClean="0">
                                      <a:solidFill>
                                        <a:srgbClr val="0070C0"/>
                                      </a:solidFill>
                                      <a:latin typeface="Cambria Math" panose="02040503050406030204" pitchFamily="18" charset="0"/>
                                      <a:ea typeface="+mn-ea"/>
                                      <a:cs typeface="+mn-cs"/>
                                    </a:rPr>
                                  </m:ctrlPr>
                                </m:fPr>
                                <m:num>
                                  <m:r>
                                    <a:rPr lang="en-US" sz="2600" b="0" i="1" u="none" strike="noStrike" kern="1200" baseline="0" smtClean="0">
                                      <a:solidFill>
                                        <a:srgbClr val="0070C0"/>
                                      </a:solidFill>
                                      <a:latin typeface="Cambria Math" panose="02040503050406030204" pitchFamily="18" charset="0"/>
                                      <a:ea typeface="+mn-ea"/>
                                      <a:cs typeface="+mn-cs"/>
                                    </a:rPr>
                                    <m:t>2</m:t>
                                  </m:r>
                                </m:num>
                                <m:den>
                                  <m:r>
                                    <a:rPr lang="en-US" sz="2600" b="0" i="1" u="none" strike="noStrike" kern="1200" baseline="0" smtClean="0">
                                      <a:solidFill>
                                        <a:srgbClr val="0070C0"/>
                                      </a:solidFill>
                                      <a:latin typeface="Cambria Math" panose="02040503050406030204" pitchFamily="18" charset="0"/>
                                      <a:ea typeface="+mn-ea"/>
                                      <a:cs typeface="+mn-cs"/>
                                    </a:rPr>
                                    <m:t>3</m:t>
                                  </m:r>
                                </m:den>
                              </m:f>
                              <m:r>
                                <a:rPr lang="en-US" sz="2600" b="0" i="1" u="none" strike="noStrike" kern="1200" baseline="0" smtClean="0">
                                  <a:solidFill>
                                    <a:srgbClr val="0070C0"/>
                                  </a:solidFill>
                                  <a:latin typeface="Cambria Math" panose="02040503050406030204" pitchFamily="18" charset="0"/>
                                  <a:ea typeface="+mn-ea"/>
                                  <a:cs typeface="+mn-cs"/>
                                </a:rPr>
                                <m:t>𝐿𝑃</m:t>
                              </m:r>
                            </m:oMath>
                          </a14:m>
                          <a:r>
                            <a:rPr lang="en-IN" sz="2600" dirty="0">
                              <a:solidFill>
                                <a:srgbClr val="0070C0"/>
                              </a:solidFill>
                              <a:latin typeface="+mn-lt"/>
                            </a:rPr>
                            <a:t> </a:t>
                          </a:r>
                          <a:r>
                            <a:rPr lang="en-IN" sz="2600" b="0" i="0" u="none" strike="noStrike" kern="1200" baseline="0" dirty="0">
                              <a:solidFill>
                                <a:srgbClr val="0070C0"/>
                              </a:solidFill>
                              <a:latin typeface="+mn-lt"/>
                              <a:ea typeface="+mn-ea"/>
                              <a:cs typeface="+mn-cs"/>
                            </a:rPr>
                            <a:t>from each side.</a:t>
                          </a:r>
                          <a:endParaRPr lang="en-IN" sz="2600" dirty="0">
                            <a:solidFill>
                              <a:srgbClr val="0070C0"/>
                            </a:solidFill>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67875607"/>
                      </a:ext>
                    </a:extLst>
                  </a:tr>
                  <a:tr h="387747">
                    <a:tc>
                      <a:txBody>
                        <a:bodyPr/>
                        <a:lstStyle/>
                        <a:p>
                          <a:pPr algn="r"/>
                          <a:r>
                            <a:rPr lang="en-IN" sz="2600" b="0" i="1" u="none" strike="noStrike" kern="1200" baseline="0" dirty="0">
                              <a:solidFill>
                                <a:schemeClr val="tx2"/>
                              </a:solidFill>
                              <a:latin typeface="+mn-lt"/>
                              <a:ea typeface="+mn-ea"/>
                              <a:cs typeface="+mn-cs"/>
                            </a:rPr>
                            <a:t>LP</a:t>
                          </a:r>
                          <a:endParaRPr lang="en-IN" sz="2600" dirty="0">
                            <a:solidFill>
                              <a:schemeClr val="tx2"/>
                            </a:solidFill>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2600" dirty="0">
                              <a:solidFill>
                                <a:schemeClr val="tx2"/>
                              </a:solidFill>
                              <a:latin typeface="+mn-lt"/>
                            </a:rPr>
                            <a:t>= 14</a:t>
                          </a:r>
                          <a:endParaRPr lang="en-IN" sz="2600" dirty="0">
                            <a:solidFill>
                              <a:schemeClr val="tx2"/>
                            </a:solidFill>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600" b="0" i="0" u="none" strike="noStrike" kern="1200" baseline="0" dirty="0">
                              <a:solidFill>
                                <a:srgbClr val="0070C0"/>
                              </a:solidFill>
                              <a:latin typeface="+mn-lt"/>
                              <a:ea typeface="+mn-ea"/>
                              <a:cs typeface="+mn-cs"/>
                            </a:rPr>
                            <a:t>Multiply each side by 3.</a:t>
                          </a:r>
                          <a:endParaRPr lang="en-IN" sz="2600" dirty="0">
                            <a:solidFill>
                              <a:srgbClr val="0070C0"/>
                            </a:solidFill>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5491669"/>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111174221"/>
                  </p:ext>
                </p:extLst>
              </p:nvPr>
            </p:nvGraphicFramePr>
            <p:xfrm>
              <a:off x="459873" y="1714500"/>
              <a:ext cx="10721933" cy="4214732"/>
            </p:xfrm>
            <a:graphic>
              <a:graphicData uri="http://schemas.openxmlformats.org/drawingml/2006/table">
                <a:tbl>
                  <a:tblPr firstRow="1" bandRow="1">
                    <a:tableStyleId>{2D5ABB26-0587-4C30-8999-92F81FD0307C}</a:tableStyleId>
                  </a:tblPr>
                  <a:tblGrid>
                    <a:gridCol w="1048293">
                      <a:extLst>
                        <a:ext uri="{9D8B030D-6E8A-4147-A177-3AD203B41FA5}">
                          <a16:colId xmlns:a16="http://schemas.microsoft.com/office/drawing/2014/main" val="298576893"/>
                        </a:ext>
                      </a:extLst>
                    </a:gridCol>
                    <a:gridCol w="3455720">
                      <a:extLst>
                        <a:ext uri="{9D8B030D-6E8A-4147-A177-3AD203B41FA5}">
                          <a16:colId xmlns:a16="http://schemas.microsoft.com/office/drawing/2014/main" val="2310065950"/>
                        </a:ext>
                      </a:extLst>
                    </a:gridCol>
                    <a:gridCol w="6217920">
                      <a:extLst>
                        <a:ext uri="{9D8B030D-6E8A-4147-A177-3AD203B41FA5}">
                          <a16:colId xmlns:a16="http://schemas.microsoft.com/office/drawing/2014/main" val="830363162"/>
                        </a:ext>
                      </a:extLst>
                    </a:gridCol>
                  </a:tblGrid>
                  <a:tr h="713457">
                    <a:tc>
                      <a:txBody>
                        <a:bodyPr/>
                        <a:lstStyle/>
                        <a:p>
                          <a:pPr algn="r"/>
                          <a:r>
                            <a:rPr lang="en-IN" sz="2600" b="0" i="1" u="none" strike="noStrike" baseline="0" dirty="0">
                              <a:solidFill>
                                <a:schemeClr val="tx2"/>
                              </a:solidFill>
                              <a:latin typeface="+mn-lt"/>
                            </a:rPr>
                            <a:t>LP </a:t>
                          </a:r>
                          <a:endParaRPr lang="en-IN" sz="2600" dirty="0">
                            <a:solidFill>
                              <a:schemeClr val="tx2"/>
                            </a:solidFill>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30335" r="-180071" b="-519658"/>
                          </a:stretch>
                        </a:blipFill>
                      </a:tcPr>
                    </a:tc>
                    <a:tc>
                      <a:txBody>
                        <a:bodyPr/>
                        <a:lstStyle/>
                        <a:p>
                          <a:r>
                            <a:rPr lang="en-IN" sz="2600" dirty="0">
                              <a:solidFill>
                                <a:srgbClr val="0070C0"/>
                              </a:solidFill>
                              <a:latin typeface="+mn-lt"/>
                            </a:rPr>
                            <a:t>Centroid Theorem</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103066569"/>
                      </a:ext>
                    </a:extLst>
                  </a:tr>
                  <a:tr h="759463">
                    <a:tc>
                      <a:txBody>
                        <a:bodyPr/>
                        <a:lstStyle/>
                        <a:p>
                          <a:pPr algn="r"/>
                          <a:r>
                            <a:rPr lang="en-IN" sz="2600" b="0" i="1" u="none" strike="noStrike" baseline="0" dirty="0">
                              <a:solidFill>
                                <a:schemeClr val="tx2"/>
                              </a:solidFill>
                              <a:latin typeface="+mn-lt"/>
                            </a:rPr>
                            <a:t>LP </a:t>
                          </a:r>
                          <a:endParaRPr lang="en-IN" sz="2600" dirty="0">
                            <a:solidFill>
                              <a:schemeClr val="tx2"/>
                            </a:solidFill>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30335" t="-93600" r="-180071" b="-386400"/>
                          </a:stretch>
                        </a:blipFill>
                      </a:tcPr>
                    </a:tc>
                    <a:tc>
                      <a:txBody>
                        <a:bodyPr/>
                        <a:lstStyle/>
                        <a:p>
                          <a:r>
                            <a:rPr lang="en-IN" sz="2600" dirty="0">
                              <a:solidFill>
                                <a:srgbClr val="0070C0"/>
                              </a:solidFill>
                              <a:latin typeface="+mn-lt"/>
                            </a:rPr>
                            <a:t>Segment Addition and Substitution</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48693725"/>
                      </a:ext>
                    </a:extLst>
                  </a:tr>
                  <a:tr h="713457">
                    <a:tc>
                      <a:txBody>
                        <a:bodyPr/>
                        <a:lstStyle/>
                        <a:p>
                          <a:pPr algn="r"/>
                          <a:r>
                            <a:rPr lang="en-IN" sz="2600" b="0" i="1" u="none" strike="noStrike" baseline="0" dirty="0">
                              <a:solidFill>
                                <a:schemeClr val="tx2"/>
                              </a:solidFill>
                              <a:latin typeface="+mn-lt"/>
                            </a:rPr>
                            <a:t>LP </a:t>
                          </a:r>
                          <a:endParaRPr lang="en-IN" sz="2600" dirty="0">
                            <a:solidFill>
                              <a:schemeClr val="tx2"/>
                            </a:solidFill>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30335" t="-206838" r="-180071" b="-312821"/>
                          </a:stretch>
                        </a:blipFill>
                      </a:tcPr>
                    </a:tc>
                    <a:tc>
                      <a:txBody>
                        <a:bodyPr/>
                        <a:lstStyle/>
                        <a:p>
                          <a:r>
                            <a:rPr lang="en-IN" sz="2600" b="0" i="1" u="none" strike="noStrike" kern="1200" baseline="0" dirty="0">
                              <a:solidFill>
                                <a:srgbClr val="0070C0"/>
                              </a:solidFill>
                              <a:latin typeface="+mn-lt"/>
                              <a:ea typeface="+mn-ea"/>
                              <a:cs typeface="+mn-cs"/>
                            </a:rPr>
                            <a:t>PY </a:t>
                          </a:r>
                          <a:r>
                            <a:rPr lang="en-IN" sz="2600" b="0" i="0" u="none" strike="noStrike" kern="1200" baseline="0" dirty="0">
                              <a:solidFill>
                                <a:srgbClr val="0070C0"/>
                              </a:solidFill>
                              <a:latin typeface="+mn-lt"/>
                              <a:ea typeface="+mn-ea"/>
                              <a:cs typeface="+mn-cs"/>
                            </a:rPr>
                            <a:t>= 7</a:t>
                          </a:r>
                          <a:endParaRPr lang="en-IN" sz="2600" dirty="0">
                            <a:solidFill>
                              <a:srgbClr val="0070C0"/>
                            </a:solidFill>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183920461"/>
                      </a:ext>
                    </a:extLst>
                  </a:tr>
                  <a:tr h="713457">
                    <a:tc>
                      <a:txBody>
                        <a:bodyPr/>
                        <a:lstStyle/>
                        <a:p>
                          <a:pPr algn="r"/>
                          <a:r>
                            <a:rPr lang="en-IN" sz="2600" b="0" i="1" u="none" strike="noStrike" baseline="0" dirty="0">
                              <a:solidFill>
                                <a:schemeClr val="tx2"/>
                              </a:solidFill>
                              <a:latin typeface="+mn-lt"/>
                            </a:rPr>
                            <a:t>LP </a:t>
                          </a:r>
                          <a:endParaRPr lang="en-IN" sz="2600" dirty="0">
                            <a:solidFill>
                              <a:schemeClr val="tx2"/>
                            </a:solidFill>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30335" t="-306838" r="-180071" b="-212821"/>
                          </a:stretch>
                        </a:blipFill>
                      </a:tcPr>
                    </a:tc>
                    <a:tc>
                      <a:txBody>
                        <a:bodyPr/>
                        <a:lstStyle/>
                        <a:p>
                          <a:r>
                            <a:rPr lang="en-IN" sz="2600" b="0" i="0" u="none" strike="noStrike" kern="1200" baseline="0" dirty="0">
                              <a:solidFill>
                                <a:srgbClr val="0070C0"/>
                              </a:solidFill>
                              <a:latin typeface="+mn-lt"/>
                              <a:ea typeface="+mn-ea"/>
                              <a:cs typeface="+mn-cs"/>
                            </a:rPr>
                            <a:t>Distributive Property</a:t>
                          </a:r>
                          <a:endParaRPr lang="en-IN" sz="2600" dirty="0">
                            <a:solidFill>
                              <a:srgbClr val="0070C0"/>
                            </a:solidFill>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615659321"/>
                      </a:ext>
                    </a:extLst>
                  </a:tr>
                  <a:tr h="918658">
                    <a:tc>
                      <a:txBody>
                        <a:bodyPr/>
                        <a:lstStyle/>
                        <a:p>
                          <a:endParaRPr lang="en-US"/>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t="-315232" r="-923256" b="-64901"/>
                          </a:stretch>
                        </a:blipFill>
                      </a:tcPr>
                    </a:tc>
                    <a:tc>
                      <a:txBody>
                        <a:bodyPr/>
                        <a:lstStyle/>
                        <a:p>
                          <a:endParaRPr lang="en-US"/>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30335" t="-315232" r="-180071" b="-64901"/>
                          </a:stretch>
                        </a:blipFill>
                      </a:tcPr>
                    </a:tc>
                    <a:tc>
                      <a:txBody>
                        <a:bodyPr/>
                        <a:lstStyle/>
                        <a:p>
                          <a:endParaRPr lang="en-US"/>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72380" t="-315232" b="-64901"/>
                          </a:stretch>
                        </a:blipFill>
                      </a:tcPr>
                    </a:tc>
                    <a:extLst>
                      <a:ext uri="{0D108BD9-81ED-4DB2-BD59-A6C34878D82A}">
                        <a16:rowId xmlns:a16="http://schemas.microsoft.com/office/drawing/2014/main" val="2767875607"/>
                      </a:ext>
                    </a:extLst>
                  </a:tr>
                  <a:tr h="396240">
                    <a:tc>
                      <a:txBody>
                        <a:bodyPr/>
                        <a:lstStyle/>
                        <a:p>
                          <a:pPr algn="r"/>
                          <a:r>
                            <a:rPr lang="en-IN" sz="2600" b="0" i="1" u="none" strike="noStrike" kern="1200" baseline="0" dirty="0">
                              <a:solidFill>
                                <a:schemeClr val="tx2"/>
                              </a:solidFill>
                              <a:latin typeface="+mn-lt"/>
                              <a:ea typeface="+mn-ea"/>
                              <a:cs typeface="+mn-cs"/>
                            </a:rPr>
                            <a:t>LP</a:t>
                          </a:r>
                          <a:endParaRPr lang="en-IN" sz="2600" dirty="0">
                            <a:solidFill>
                              <a:schemeClr val="tx2"/>
                            </a:solidFill>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2600" dirty="0">
                              <a:solidFill>
                                <a:schemeClr val="tx2"/>
                              </a:solidFill>
                              <a:latin typeface="+mn-lt"/>
                            </a:rPr>
                            <a:t>= 14</a:t>
                          </a:r>
                          <a:endParaRPr lang="en-IN" sz="2600" dirty="0">
                            <a:solidFill>
                              <a:schemeClr val="tx2"/>
                            </a:solidFill>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600" b="0" i="0" u="none" strike="noStrike" kern="1200" baseline="0" dirty="0">
                              <a:solidFill>
                                <a:srgbClr val="0070C0"/>
                              </a:solidFill>
                              <a:latin typeface="+mn-lt"/>
                              <a:ea typeface="+mn-ea"/>
                              <a:cs typeface="+mn-cs"/>
                            </a:rPr>
                            <a:t>Multiply each side by 3.</a:t>
                          </a:r>
                          <a:endParaRPr lang="en-IN" sz="2600" dirty="0">
                            <a:solidFill>
                              <a:srgbClr val="0070C0"/>
                            </a:solidFill>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5491669"/>
                      </a:ext>
                    </a:extLst>
                  </a:tr>
                </a:tbl>
              </a:graphicData>
            </a:graphic>
          </p:graphicFrame>
        </mc:Fallback>
      </mc:AlternateContent>
    </p:spTree>
    <p:extLst>
      <p:ext uri="{BB962C8B-B14F-4D97-AF65-F5344CB8AC3E}">
        <p14:creationId xmlns:p14="http://schemas.microsoft.com/office/powerpoint/2010/main" val="3074520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4" y="1707846"/>
            <a:ext cx="8379326" cy="323404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rgbClr val="00A6B9"/>
                </a:solidFill>
              </a:rPr>
              <a:t>Talk About It!</a:t>
            </a:r>
          </a:p>
          <a:p>
            <a:r>
              <a:rPr lang="en-IN" sz="2800" dirty="0"/>
              <a:t>How can you find </a:t>
            </a:r>
            <a:r>
              <a:rPr lang="en-IN" sz="2800" i="1" dirty="0"/>
              <a:t>LP </a:t>
            </a:r>
            <a:r>
              <a:rPr lang="en-IN" sz="2800" dirty="0"/>
              <a:t>without solving an equation? Justify your argument. Which method do you think is more efficient?</a:t>
            </a:r>
            <a:endParaRPr lang="en-IN" sz="2800" dirty="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2</a:t>
            </a:r>
            <a:br>
              <a:rPr lang="en-US" sz="2800" dirty="0">
                <a:solidFill>
                  <a:srgbClr val="0070C0"/>
                </a:solidFill>
              </a:rPr>
            </a:br>
            <a:r>
              <a:rPr lang="en-US" sz="2800" b="0" dirty="0">
                <a:solidFill>
                  <a:schemeClr val="tx1"/>
                </a:solidFill>
              </a:rPr>
              <a:t>Apply the Centroid Theorem</a:t>
            </a:r>
          </a:p>
        </p:txBody>
      </p:sp>
    </p:spTree>
    <p:extLst>
      <p:ext uri="{BB962C8B-B14F-4D97-AF65-F5344CB8AC3E}">
        <p14:creationId xmlns:p14="http://schemas.microsoft.com/office/powerpoint/2010/main" val="2203868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4" y="1707846"/>
            <a:ext cx="8379326" cy="115410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Check</a:t>
            </a:r>
          </a:p>
          <a:p>
            <a:r>
              <a:rPr lang="en-IN" sz="2800" dirty="0"/>
              <a:t>In △</a:t>
            </a:r>
            <a:r>
              <a:rPr lang="en-IN" sz="2800" i="1" dirty="0"/>
              <a:t>XYZ</a:t>
            </a:r>
            <a:r>
              <a:rPr lang="en-IN" sz="2800" dirty="0"/>
              <a:t>, </a:t>
            </a:r>
            <a:r>
              <a:rPr lang="en-IN" sz="2800" i="1" dirty="0"/>
              <a:t>SP </a:t>
            </a:r>
            <a:r>
              <a:rPr lang="en-IN" sz="2800" dirty="0"/>
              <a:t>= 3.5. Find </a:t>
            </a:r>
            <a:r>
              <a:rPr lang="en-IN" sz="2800" i="1" dirty="0"/>
              <a:t>PZ</a:t>
            </a:r>
            <a:r>
              <a:rPr lang="en-IN" sz="2800" dirty="0"/>
              <a:t>.</a:t>
            </a:r>
            <a:endParaRPr lang="en-IN" sz="2800" dirty="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2</a:t>
            </a:r>
            <a:br>
              <a:rPr lang="en-US" sz="2800" dirty="0">
                <a:solidFill>
                  <a:srgbClr val="0070C0"/>
                </a:solidFill>
              </a:rPr>
            </a:br>
            <a:r>
              <a:rPr lang="en-US" sz="2800" b="0" dirty="0">
                <a:solidFill>
                  <a:schemeClr val="tx1"/>
                </a:solidFill>
              </a:rPr>
              <a:t>Apply the Centroid Theorem</a:t>
            </a:r>
          </a:p>
        </p:txBody>
      </p:sp>
      <p:pic>
        <p:nvPicPr>
          <p:cNvPr id="5" name="Picture 4" descr="Diagram&#10;&#10;Description automatically generated with medium confidence">
            <a:extLst>
              <a:ext uri="{FF2B5EF4-FFF2-40B4-BE49-F238E27FC236}">
                <a16:creationId xmlns:a16="http://schemas.microsoft.com/office/drawing/2014/main" id="{12381779-F6E4-452C-9FB1-708C230CEE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0604" y="2284899"/>
            <a:ext cx="3333750" cy="1933575"/>
          </a:xfrm>
          <a:prstGeom prst="rect">
            <a:avLst/>
          </a:prstGeom>
        </p:spPr>
      </p:pic>
    </p:spTree>
    <p:extLst>
      <p:ext uri="{BB962C8B-B14F-4D97-AF65-F5344CB8AC3E}">
        <p14:creationId xmlns:p14="http://schemas.microsoft.com/office/powerpoint/2010/main" val="3714677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0B2791FD-11C6-E043-A628-3CAF291B2B93}"/>
              </a:ext>
            </a:extLst>
          </p:cNvPr>
          <p:cNvSpPr txBox="1">
            <a:spLocks/>
          </p:cNvSpPr>
          <p:nvPr/>
        </p:nvSpPr>
        <p:spPr>
          <a:xfrm>
            <a:off x="1402828" y="2072396"/>
            <a:ext cx="9144000" cy="124399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3600" b="1" dirty="0">
                <a:solidFill>
                  <a:srgbClr val="33175A"/>
                </a:solidFill>
                <a:latin typeface="Arial" panose="020B0604020202020204" pitchFamily="34" charset="0"/>
                <a:cs typeface="Arial" panose="020B0604020202020204" pitchFamily="34" charset="0"/>
              </a:rPr>
              <a:t>Medians and Altitudes of Triangles </a:t>
            </a:r>
            <a:endParaRPr lang="en-US" sz="3600" b="1" dirty="0">
              <a:solidFill>
                <a:srgbClr val="33175A"/>
              </a:solidFill>
              <a:latin typeface="Arial" panose="020B0604020202020204" pitchFamily="34" charset="0"/>
              <a:cs typeface="Arial" panose="020B0604020202020204" pitchFamily="34" charset="0"/>
            </a:endParaRPr>
          </a:p>
        </p:txBody>
      </p:sp>
      <p:pic>
        <p:nvPicPr>
          <p:cNvPr id="3" name="Picture 6" descr="A screenshot of a social media post&#10;&#10;Description generated with very high confidence">
            <a:extLst>
              <a:ext uri="{FF2B5EF4-FFF2-40B4-BE49-F238E27FC236}">
                <a16:creationId xmlns:a16="http://schemas.microsoft.com/office/drawing/2014/main" id="{2813F8EE-C04F-DF5B-3209-D70D752373B7}"/>
              </a:ext>
            </a:extLst>
          </p:cNvPr>
          <p:cNvPicPr>
            <a:picLocks noChangeAspect="1"/>
          </p:cNvPicPr>
          <p:nvPr/>
        </p:nvPicPr>
        <p:blipFill>
          <a:blip r:embed="rId2"/>
          <a:stretch>
            <a:fillRect/>
          </a:stretch>
        </p:blipFill>
        <p:spPr>
          <a:xfrm>
            <a:off x="438433" y="0"/>
            <a:ext cx="9565377" cy="6588649"/>
          </a:xfrm>
          <a:prstGeom prst="rect">
            <a:avLst/>
          </a:prstGeom>
        </p:spPr>
      </p:pic>
    </p:spTree>
    <p:extLst>
      <p:ext uri="{BB962C8B-B14F-4D97-AF65-F5344CB8AC3E}">
        <p14:creationId xmlns:p14="http://schemas.microsoft.com/office/powerpoint/2010/main" val="1581437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4" y="1707846"/>
            <a:ext cx="8379326" cy="115410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Check</a:t>
            </a:r>
          </a:p>
          <a:p>
            <a:r>
              <a:rPr lang="en-IN" sz="2800" dirty="0"/>
              <a:t>In △</a:t>
            </a:r>
            <a:r>
              <a:rPr lang="en-IN" sz="2800" i="1" dirty="0"/>
              <a:t>XYZ</a:t>
            </a:r>
            <a:r>
              <a:rPr lang="en-IN" sz="2800" dirty="0"/>
              <a:t>, </a:t>
            </a:r>
            <a:r>
              <a:rPr lang="en-IN" sz="2800" i="1" dirty="0"/>
              <a:t>SP </a:t>
            </a:r>
            <a:r>
              <a:rPr lang="en-IN" sz="2800" dirty="0"/>
              <a:t>= 3.5. Find </a:t>
            </a:r>
            <a:r>
              <a:rPr lang="en-IN" sz="2800" i="1" dirty="0"/>
              <a:t>PZ</a:t>
            </a:r>
            <a:r>
              <a:rPr lang="en-IN" sz="2800" dirty="0"/>
              <a:t>.</a:t>
            </a:r>
          </a:p>
          <a:p>
            <a:r>
              <a:rPr lang="en-IN" sz="2800" i="1" dirty="0">
                <a:solidFill>
                  <a:srgbClr val="FF0000"/>
                </a:solidFill>
              </a:rPr>
              <a:t>PZ </a:t>
            </a:r>
            <a:r>
              <a:rPr lang="en-IN" sz="2800" dirty="0">
                <a:solidFill>
                  <a:srgbClr val="FF0000"/>
                </a:solidFill>
              </a:rPr>
              <a:t>= </a:t>
            </a:r>
            <a:r>
              <a:rPr lang="en-IN" sz="2800" dirty="0">
                <a:solidFill>
                  <a:srgbClr val="FF0000"/>
                </a:solidFill>
                <a:uFill>
                  <a:solidFill>
                    <a:schemeClr val="tx2"/>
                  </a:solidFill>
                </a:uFill>
              </a:rPr>
              <a:t>7</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2</a:t>
            </a:r>
            <a:br>
              <a:rPr lang="en-US" sz="2800" dirty="0">
                <a:solidFill>
                  <a:srgbClr val="0070C0"/>
                </a:solidFill>
              </a:rPr>
            </a:br>
            <a:r>
              <a:rPr lang="en-US" sz="2800" b="0" dirty="0">
                <a:solidFill>
                  <a:schemeClr val="tx1"/>
                </a:solidFill>
              </a:rPr>
              <a:t>Apply the Centroid Theorem</a:t>
            </a:r>
          </a:p>
        </p:txBody>
      </p:sp>
      <p:pic>
        <p:nvPicPr>
          <p:cNvPr id="7" name="Picture 6" descr="Diagram&#10;&#10;Description automatically generated with medium confidence">
            <a:extLst>
              <a:ext uri="{FF2B5EF4-FFF2-40B4-BE49-F238E27FC236}">
                <a16:creationId xmlns:a16="http://schemas.microsoft.com/office/drawing/2014/main" id="{DDEEE8B0-BC94-44D1-BB53-15DF200ED3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0604" y="2284899"/>
            <a:ext cx="3333750" cy="1933575"/>
          </a:xfrm>
          <a:prstGeom prst="rect">
            <a:avLst/>
          </a:prstGeom>
        </p:spPr>
      </p:pic>
    </p:spTree>
    <p:extLst>
      <p:ext uri="{BB962C8B-B14F-4D97-AF65-F5344CB8AC3E}">
        <p14:creationId xmlns:p14="http://schemas.microsoft.com/office/powerpoint/2010/main" val="571880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4" y="1707846"/>
            <a:ext cx="8912726" cy="393293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CHIMES</a:t>
            </a:r>
            <a:r>
              <a:rPr lang="en-IN" sz="2800" b="1" dirty="0"/>
              <a:t>  Lashaya needs to hang a wind chime with a single piece of cord. The pipes of the wind chime are attached to a triangular platform. When the platform is placed on a coordinate plane, the vertices of the triangle are located at (1, 1), (11, 5), and (7, 10). What are the coordinates of the point where the cord should be attached to the platform so the wind chime stays balanced? </a:t>
            </a:r>
            <a:endParaRPr lang="en-IN" sz="2800" dirty="0"/>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Apply Example 3</a:t>
            </a:r>
            <a:br>
              <a:rPr lang="en-US" sz="2800" dirty="0">
                <a:solidFill>
                  <a:srgbClr val="0070C0"/>
                </a:solidFill>
              </a:rPr>
            </a:br>
            <a:r>
              <a:rPr lang="en-IN" sz="2800" b="0" dirty="0">
                <a:solidFill>
                  <a:schemeClr val="tx1"/>
                </a:solidFill>
              </a:rPr>
              <a:t>Find a Centroid on the Coordinate Plane</a:t>
            </a:r>
            <a:endParaRPr lang="en-US" sz="2800" b="0" dirty="0">
              <a:solidFill>
                <a:schemeClr val="tx1"/>
              </a:solidFill>
            </a:endParaRPr>
          </a:p>
        </p:txBody>
      </p:sp>
    </p:spTree>
    <p:extLst>
      <p:ext uri="{BB962C8B-B14F-4D97-AF65-F5344CB8AC3E}">
        <p14:creationId xmlns:p14="http://schemas.microsoft.com/office/powerpoint/2010/main" val="2874690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8" name="Picture 4" descr="See the source image">
            <a:extLst>
              <a:ext uri="{FF2B5EF4-FFF2-40B4-BE49-F238E27FC236}">
                <a16:creationId xmlns:a16="http://schemas.microsoft.com/office/drawing/2014/main" id="{8C40E334-B2A6-0103-E7C9-AA2ED3AF7D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534"/>
            <a:ext cx="719237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0C25489-D837-6947-4673-A9D9A2A9B957}"/>
              </a:ext>
            </a:extLst>
          </p:cNvPr>
          <p:cNvPicPr>
            <a:picLocks noChangeAspect="1"/>
          </p:cNvPicPr>
          <p:nvPr/>
        </p:nvPicPr>
        <p:blipFill>
          <a:blip r:embed="rId4"/>
          <a:stretch>
            <a:fillRect/>
          </a:stretch>
        </p:blipFill>
        <p:spPr>
          <a:xfrm>
            <a:off x="5535939" y="95534"/>
            <a:ext cx="6656061" cy="668741"/>
          </a:xfrm>
          <a:prstGeom prst="rect">
            <a:avLst/>
          </a:prstGeom>
        </p:spPr>
      </p:pic>
    </p:spTree>
    <p:extLst>
      <p:ext uri="{BB962C8B-B14F-4D97-AF65-F5344CB8AC3E}">
        <p14:creationId xmlns:p14="http://schemas.microsoft.com/office/powerpoint/2010/main" val="4286174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4" y="1707846"/>
            <a:ext cx="5636126" cy="346979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dirty="0"/>
              <a:t>An </a:t>
            </a:r>
            <a:r>
              <a:rPr lang="en-IN" sz="2800" b="1" dirty="0">
                <a:solidFill>
                  <a:schemeClr val="tx1"/>
                </a:solidFill>
              </a:rPr>
              <a:t>altitude of a triangle </a:t>
            </a:r>
            <a:r>
              <a:rPr lang="en-IN" sz="2800" dirty="0"/>
              <a:t>is a segment from a vertex of the triangle to the line containing the opposite side and perpendicular to that side. An altitude can lie in the interior, in the exterior, or on the side of the triangle. </a:t>
            </a:r>
            <a:endParaRPr lang="en-IN" sz="2800" dirty="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0070C0"/>
                </a:solidFill>
              </a:rPr>
            </a:br>
            <a:r>
              <a:rPr lang="en-IN" sz="2800" b="0" dirty="0">
                <a:solidFill>
                  <a:schemeClr val="tx1"/>
                </a:solidFill>
              </a:rPr>
              <a:t>Altitudes of Triangles</a:t>
            </a:r>
            <a:endParaRPr lang="en-US" sz="2800" b="0"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0821" y="1746271"/>
            <a:ext cx="4536758" cy="2200275"/>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6400800" y="4180114"/>
                <a:ext cx="5181600" cy="954107"/>
              </a:xfrm>
              <a:prstGeom prst="rect">
                <a:avLst/>
              </a:prstGeom>
              <a:noFill/>
            </p:spPr>
            <p:txBody>
              <a:bodyPr wrap="square" rtlCol="0">
                <a:spAutoFit/>
              </a:bodyPr>
              <a:lstStyle/>
              <a:p>
                <a:pPr algn="ctr"/>
                <a14:m>
                  <m:oMath xmlns:m="http://schemas.openxmlformats.org/officeDocument/2006/math">
                    <m:acc>
                      <m:accPr>
                        <m:chr m:val="̅"/>
                        <m:ctrlPr>
                          <a:rPr lang="en-IN" sz="2800" i="1" smtClean="0">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𝐵𝐷</m:t>
                        </m:r>
                      </m:e>
                    </m:acc>
                  </m:oMath>
                </a14:m>
                <a:r>
                  <a:rPr lang="en-IN" sz="2800" dirty="0">
                    <a:solidFill>
                      <a:schemeClr val="tx2"/>
                    </a:solidFill>
                  </a:rPr>
                  <a:t> is an altitude from </a:t>
                </a:r>
                <a:r>
                  <a:rPr lang="en-IN" sz="2800" i="1" dirty="0">
                    <a:solidFill>
                      <a:schemeClr val="tx2"/>
                    </a:solidFill>
                  </a:rPr>
                  <a:t>B </a:t>
                </a:r>
                <a:r>
                  <a:rPr lang="en-IN" sz="2800" dirty="0">
                    <a:solidFill>
                      <a:schemeClr val="tx2"/>
                    </a:solidFill>
                  </a:rPr>
                  <a:t>to the line containing </a:t>
                </a:r>
                <a14:m>
                  <m:oMath xmlns:m="http://schemas.openxmlformats.org/officeDocument/2006/math">
                    <m:acc>
                      <m:accPr>
                        <m:chr m:val="̅"/>
                        <m:ctrlPr>
                          <a:rPr lang="en-IN" sz="2800" i="1">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𝐴𝐶</m:t>
                        </m:r>
                      </m:e>
                    </m:acc>
                  </m:oMath>
                </a14:m>
                <a:r>
                  <a:rPr lang="en-IN" sz="2800" dirty="0">
                    <a:solidFill>
                      <a:schemeClr val="tx2"/>
                    </a:solidFill>
                  </a:rPr>
                  <a:t>. </a:t>
                </a:r>
              </a:p>
            </p:txBody>
          </p:sp>
        </mc:Choice>
        <mc:Fallback xmlns="">
          <p:sp>
            <p:nvSpPr>
              <p:cNvPr id="3" name="TextBox 2"/>
              <p:cNvSpPr txBox="1">
                <a:spLocks noRot="1" noChangeAspect="1" noMove="1" noResize="1" noEditPoints="1" noAdjustHandles="1" noChangeArrowheads="1" noChangeShapeType="1" noTextEdit="1"/>
              </p:cNvSpPr>
              <p:nvPr/>
            </p:nvSpPr>
            <p:spPr>
              <a:xfrm>
                <a:off x="6400800" y="4180114"/>
                <a:ext cx="5181600" cy="954107"/>
              </a:xfrm>
              <a:prstGeom prst="rect">
                <a:avLst/>
              </a:prstGeom>
              <a:blipFill>
                <a:blip r:embed="rId4"/>
                <a:stretch>
                  <a:fillRect t="-7051" r="-1765" b="-17308"/>
                </a:stretch>
              </a:blipFill>
            </p:spPr>
            <p:txBody>
              <a:bodyPr/>
              <a:lstStyle/>
              <a:p>
                <a:r>
                  <a:rPr lang="en-US">
                    <a:noFill/>
                  </a:rPr>
                  <a:t> </a:t>
                </a:r>
              </a:p>
            </p:txBody>
          </p:sp>
        </mc:Fallback>
      </mc:AlternateContent>
    </p:spTree>
    <p:extLst>
      <p:ext uri="{BB962C8B-B14F-4D97-AF65-F5344CB8AC3E}">
        <p14:creationId xmlns:p14="http://schemas.microsoft.com/office/powerpoint/2010/main" val="4051418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6"/>
                <a:ext cx="6071555" cy="428919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Every triangle has three altitudes. If extended, the altitudes of a triangle are concurrent. The point of concurrency is called the </a:t>
                </a:r>
                <a:r>
                  <a:rPr lang="en-US" sz="2800" b="1" dirty="0">
                    <a:solidFill>
                      <a:schemeClr val="tx1"/>
                    </a:solidFill>
                  </a:rPr>
                  <a:t>orthocenter</a:t>
                </a:r>
                <a:r>
                  <a:rPr lang="en-US" sz="2800" dirty="0"/>
                  <a:t>.</a:t>
                </a:r>
              </a:p>
              <a:p>
                <a:r>
                  <a:rPr lang="en-US" sz="2800" dirty="0"/>
                  <a:t>The lines containing altitudes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𝐴𝐹</m:t>
                        </m:r>
                      </m:e>
                    </m:acc>
                  </m:oMath>
                </a14:m>
                <a:r>
                  <a:rPr lang="en-US" sz="2800" b="0" i="0" dirty="0">
                    <a:latin typeface="+mj-lt"/>
                  </a:rPr>
                  <a:t>,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𝐶𝐷</m:t>
                        </m:r>
                      </m:e>
                    </m:acc>
                  </m:oMath>
                </a14:m>
                <a:r>
                  <a:rPr lang="en-US" sz="2800" b="0" i="0" dirty="0">
                    <a:latin typeface="+mj-lt"/>
                  </a:rPr>
                  <a:t>, and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𝐵𝐺</m:t>
                        </m:r>
                      </m:e>
                    </m:acc>
                  </m:oMath>
                </a14:m>
                <a:r>
                  <a:rPr lang="en-US" sz="2800" dirty="0"/>
                  <a:t> intersect at </a:t>
                </a:r>
                <a:r>
                  <a:rPr lang="en-US" sz="2800" i="1" dirty="0"/>
                  <a:t>P</a:t>
                </a:r>
                <a:r>
                  <a:rPr lang="en-US" sz="2800" dirty="0"/>
                  <a:t>, the orthocenter of △</a:t>
                </a:r>
                <a:r>
                  <a:rPr lang="en-US" sz="2800" i="1" dirty="0"/>
                  <a:t>ABC</a:t>
                </a:r>
                <a:r>
                  <a:rPr lang="en-US" sz="2800" dirty="0"/>
                  <a:t>. </a:t>
                </a:r>
                <a:endParaRPr lang="en-US" sz="2800" dirty="0">
                  <a:solidFill>
                    <a:schemeClr val="tx1"/>
                  </a:solidFill>
                </a:endParaRPr>
              </a:p>
            </p:txBody>
          </p:sp>
        </mc:Choice>
        <mc:Fallback xmlns="">
          <p:sp>
            <p:nvSpPr>
              <p:cNvPr id="8"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3" y="1707846"/>
                <a:ext cx="6071555" cy="4289193"/>
              </a:xfrm>
              <a:prstGeom prst="rect">
                <a:avLst/>
              </a:prstGeom>
              <a:blipFill>
                <a:blip r:embed="rId3"/>
                <a:stretch>
                  <a:fillRect l="-2008" t="-1420"/>
                </a:stretch>
              </a:blipFill>
            </p:spPr>
            <p:txBody>
              <a:bodyPr/>
              <a:lstStyle/>
              <a:p>
                <a:r>
                  <a:rPr lang="en-US">
                    <a:noFill/>
                  </a:rPr>
                  <a:t> </a:t>
                </a:r>
              </a:p>
            </p:txBody>
          </p:sp>
        </mc:Fallback>
      </mc:AlternateContent>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0070C0"/>
                </a:solidFill>
              </a:rPr>
            </a:br>
            <a:r>
              <a:rPr lang="en-IN" sz="2800" b="0" dirty="0">
                <a:solidFill>
                  <a:schemeClr val="tx1"/>
                </a:solidFill>
              </a:rPr>
              <a:t>Altitudes of Triangles</a:t>
            </a:r>
            <a:endParaRPr lang="en-US" sz="2800" b="0" dirty="0">
              <a:solidFill>
                <a:schemeClr val="tx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532" y="1981200"/>
            <a:ext cx="3426143" cy="2577465"/>
          </a:xfrm>
          <a:prstGeom prst="rect">
            <a:avLst/>
          </a:prstGeom>
        </p:spPr>
      </p:pic>
    </p:spTree>
    <p:extLst>
      <p:ext uri="{BB962C8B-B14F-4D97-AF65-F5344CB8AC3E}">
        <p14:creationId xmlns:p14="http://schemas.microsoft.com/office/powerpoint/2010/main" val="984147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7"/>
            <a:ext cx="8379327" cy="149849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The vertices of △</a:t>
            </a:r>
            <a:r>
              <a:rPr lang="en-US" sz="2800" b="1" i="1" dirty="0">
                <a:solidFill>
                  <a:schemeClr val="tx1"/>
                </a:solidFill>
              </a:rPr>
              <a:t>ABC </a:t>
            </a:r>
            <a:r>
              <a:rPr lang="en-US" sz="2800" b="1" dirty="0">
                <a:solidFill>
                  <a:schemeClr val="tx1"/>
                </a:solidFill>
              </a:rPr>
              <a:t>are </a:t>
            </a:r>
            <a:r>
              <a:rPr lang="en-US" sz="2800" b="1" i="1" dirty="0">
                <a:solidFill>
                  <a:schemeClr val="tx1"/>
                </a:solidFill>
              </a:rPr>
              <a:t>A</a:t>
            </a:r>
            <a:r>
              <a:rPr lang="en-US" sz="2800" b="1" dirty="0">
                <a:solidFill>
                  <a:schemeClr val="tx1"/>
                </a:solidFill>
              </a:rPr>
              <a:t>(4, 0), </a:t>
            </a:r>
            <a:r>
              <a:rPr lang="en-US" sz="2800" b="1" i="1" dirty="0">
                <a:solidFill>
                  <a:schemeClr val="tx1"/>
                </a:solidFill>
              </a:rPr>
              <a:t>B</a:t>
            </a:r>
            <a:r>
              <a:rPr lang="en-US" sz="2800" b="1" dirty="0">
                <a:solidFill>
                  <a:schemeClr val="tx1"/>
                </a:solidFill>
              </a:rPr>
              <a:t>(−2,  4), and </a:t>
            </a:r>
            <a:r>
              <a:rPr lang="en-US" sz="2800" b="1" i="1" dirty="0">
                <a:solidFill>
                  <a:schemeClr val="tx1"/>
                </a:solidFill>
              </a:rPr>
              <a:t>C</a:t>
            </a:r>
            <a:r>
              <a:rPr lang="en-US" sz="2800" b="1" dirty="0">
                <a:solidFill>
                  <a:schemeClr val="tx1"/>
                </a:solidFill>
              </a:rPr>
              <a:t>(0,  6). Find the coordinates of the orthocenter of △</a:t>
            </a:r>
            <a:r>
              <a:rPr lang="en-US" sz="2800" b="1" i="1" dirty="0">
                <a:solidFill>
                  <a:schemeClr val="tx1"/>
                </a:solidFill>
              </a:rPr>
              <a:t>ABC</a:t>
            </a:r>
            <a:r>
              <a:rPr lang="en-US" sz="2800" b="1" dirty="0">
                <a:solidFill>
                  <a:schemeClr val="tx1"/>
                </a:solidFill>
              </a:rPr>
              <a:t>.</a:t>
            </a:r>
            <a:endParaRPr lang="en-US" sz="2800" dirty="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4</a:t>
            </a:r>
            <a:br>
              <a:rPr lang="en-US" sz="2800">
                <a:solidFill>
                  <a:srgbClr val="0070C0"/>
                </a:solidFill>
              </a:rPr>
            </a:br>
            <a:r>
              <a:rPr lang="en-US" sz="2800" b="0">
                <a:solidFill>
                  <a:schemeClr val="tx1"/>
                </a:solidFill>
              </a:rPr>
              <a:t>Find an Orthocenter on the Coordinate Plane</a:t>
            </a:r>
          </a:p>
        </p:txBody>
      </p:sp>
    </p:spTree>
    <p:extLst>
      <p:ext uri="{BB962C8B-B14F-4D97-AF65-F5344CB8AC3E}">
        <p14:creationId xmlns:p14="http://schemas.microsoft.com/office/powerpoint/2010/main" val="3928499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6"/>
            <a:ext cx="6858000" cy="236885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Step 1 Graph △</a:t>
            </a:r>
            <a:r>
              <a:rPr lang="en-US" sz="2800" b="1" i="1" dirty="0">
                <a:solidFill>
                  <a:schemeClr val="tx1"/>
                </a:solidFill>
              </a:rPr>
              <a:t>ABC</a:t>
            </a:r>
            <a:r>
              <a:rPr lang="en-US" sz="2800" b="1" dirty="0">
                <a:solidFill>
                  <a:schemeClr val="tx1"/>
                </a:solidFill>
              </a:rPr>
              <a:t>. </a:t>
            </a:r>
            <a:endParaRPr lang="en-US" sz="2800" dirty="0">
              <a:solidFill>
                <a:schemeClr val="tx1"/>
              </a:solidFill>
            </a:endParaRPr>
          </a:p>
          <a:p>
            <a:r>
              <a:rPr lang="en-US" sz="2800" dirty="0"/>
              <a:t>To find the orthocenter of △</a:t>
            </a:r>
            <a:r>
              <a:rPr lang="en-US" sz="2800" i="1" dirty="0"/>
              <a:t>ABC</a:t>
            </a:r>
            <a:r>
              <a:rPr lang="en-US" sz="2800" dirty="0"/>
              <a:t>, find the point where two of the three altitudes intersect. </a:t>
            </a:r>
            <a:endParaRPr lang="en-US" sz="2800" dirty="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4</a:t>
            </a:r>
            <a:br>
              <a:rPr lang="en-US" sz="2800">
                <a:solidFill>
                  <a:srgbClr val="0070C0"/>
                </a:solidFill>
              </a:rPr>
            </a:br>
            <a:r>
              <a:rPr lang="en-US" sz="2800" b="0">
                <a:solidFill>
                  <a:schemeClr val="tx1"/>
                </a:solidFill>
              </a:rPr>
              <a:t>Find an Orthocenter on the Coordinate Plane</a:t>
            </a:r>
          </a:p>
        </p:txBody>
      </p:sp>
      <p:pic>
        <p:nvPicPr>
          <p:cNvPr id="5" name="Picture 4">
            <a:extLst>
              <a:ext uri="{FF2B5EF4-FFF2-40B4-BE49-F238E27FC236}">
                <a16:creationId xmlns:a16="http://schemas.microsoft.com/office/drawing/2014/main" id="{3857FE1C-2610-4BF7-9D9C-86DB33C2B0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7338" y="1971493"/>
            <a:ext cx="2565985" cy="2578687"/>
          </a:xfrm>
          <a:prstGeom prst="rect">
            <a:avLst/>
          </a:prstGeom>
        </p:spPr>
      </p:pic>
    </p:spTree>
    <p:extLst>
      <p:ext uri="{BB962C8B-B14F-4D97-AF65-F5344CB8AC3E}">
        <p14:creationId xmlns:p14="http://schemas.microsoft.com/office/powerpoint/2010/main" val="3527999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6"/>
                <a:ext cx="6858000" cy="431294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750" indent="-1428750"/>
                <a:r>
                  <a:rPr lang="en-IN" sz="2800" b="1" dirty="0">
                    <a:solidFill>
                      <a:schemeClr val="tx1"/>
                    </a:solidFill>
                  </a:rPr>
                  <a:t>Step 2</a:t>
                </a:r>
                <a:r>
                  <a:rPr lang="en-US" sz="2800" b="1" dirty="0">
                    <a:solidFill>
                      <a:schemeClr val="tx1"/>
                    </a:solidFill>
                  </a:rPr>
                  <a:t> </a:t>
                </a:r>
                <a:r>
                  <a:rPr lang="en-IN" sz="2800" b="1" dirty="0">
                    <a:solidFill>
                      <a:schemeClr val="tx1"/>
                    </a:solidFill>
                  </a:rPr>
                  <a:t>Find equations of the altitudes. </a:t>
                </a:r>
                <a:endParaRPr lang="en-IN" sz="2800" dirty="0">
                  <a:solidFill>
                    <a:schemeClr val="tx1"/>
                  </a:solidFill>
                </a:endParaRPr>
              </a:p>
              <a:p>
                <a:r>
                  <a:rPr lang="en-IN" sz="2800" dirty="0"/>
                  <a:t>Find an equation of the altitude from </a:t>
                </a:r>
                <a:r>
                  <a:rPr lang="en-IN" sz="2800" i="1" dirty="0"/>
                  <a:t>B </a:t>
                </a:r>
                <a:r>
                  <a:rPr lang="en-IN" sz="2800" dirty="0"/>
                  <a:t>to </a:t>
                </a:r>
                <a14:m>
                  <m:oMath xmlns:m="http://schemas.openxmlformats.org/officeDocument/2006/math">
                    <m:acc>
                      <m:accPr>
                        <m:chr m:val="̅"/>
                        <m:ctrlPr>
                          <a:rPr lang="en-IN" sz="2800" i="1">
                            <a:latin typeface="Cambria Math" panose="02040503050406030204" pitchFamily="18" charset="0"/>
                          </a:rPr>
                        </m:ctrlPr>
                      </m:accPr>
                      <m:e>
                        <m:r>
                          <a:rPr lang="en-US" sz="2800" b="0" i="1" smtClean="0">
                            <a:latin typeface="Cambria Math" panose="02040503050406030204" pitchFamily="18" charset="0"/>
                          </a:rPr>
                          <m:t>𝐴𝐶</m:t>
                        </m:r>
                      </m:e>
                    </m:acc>
                  </m:oMath>
                </a14:m>
                <a:r>
                  <a:rPr lang="en-IN" sz="2800" dirty="0"/>
                  <a:t>. The slope of </a:t>
                </a:r>
                <a14:m>
                  <m:oMath xmlns:m="http://schemas.openxmlformats.org/officeDocument/2006/math">
                    <m:acc>
                      <m:accPr>
                        <m:chr m:val="̅"/>
                        <m:ctrlPr>
                          <a:rPr lang="en-IN" sz="2800" i="1">
                            <a:latin typeface="Cambria Math" panose="02040503050406030204" pitchFamily="18" charset="0"/>
                          </a:rPr>
                        </m:ctrlPr>
                      </m:accPr>
                      <m:e>
                        <m:r>
                          <a:rPr lang="en-US" sz="2800" b="0" i="1" smtClean="0">
                            <a:latin typeface="Cambria Math" panose="02040503050406030204" pitchFamily="18" charset="0"/>
                          </a:rPr>
                          <m:t>𝐴𝐶</m:t>
                        </m:r>
                      </m:e>
                    </m:acc>
                  </m:oMath>
                </a14:m>
                <a:r>
                  <a:rPr lang="en-IN" sz="2800" i="1" dirty="0"/>
                  <a:t> </a:t>
                </a:r>
                <a:r>
                  <a:rPr lang="en-IN" sz="2800" dirty="0"/>
                  <a:t>is </a:t>
                </a:r>
                <a14:m>
                  <m:oMath xmlns:m="http://schemas.openxmlformats.org/officeDocument/2006/math">
                    <m:r>
                      <a:rPr lang="en-US" sz="2800" b="0" i="0" smtClean="0">
                        <a:latin typeface="Cambria Math" panose="02040503050406030204" pitchFamily="18" charset="0"/>
                      </a:rPr>
                      <m:t>−</m:t>
                    </m:r>
                    <m:f>
                      <m:fPr>
                        <m:ctrlPr>
                          <a:rPr lang="en-US" sz="2800" i="1">
                            <a:latin typeface="Cambria Math" panose="02040503050406030204" pitchFamily="18" charset="0"/>
                          </a:rPr>
                        </m:ctrlPr>
                      </m:fPr>
                      <m:num>
                        <m:r>
                          <a:rPr lang="en-US" sz="2800" b="0" i="1" smtClean="0">
                            <a:latin typeface="Cambria Math" panose="02040503050406030204" pitchFamily="18" charset="0"/>
                          </a:rPr>
                          <m:t>3</m:t>
                        </m:r>
                      </m:num>
                      <m:den>
                        <m:r>
                          <a:rPr lang="en-US" sz="2800" b="0" i="1" smtClean="0">
                            <a:latin typeface="Cambria Math" panose="02040503050406030204" pitchFamily="18" charset="0"/>
                          </a:rPr>
                          <m:t>2</m:t>
                        </m:r>
                      </m:den>
                    </m:f>
                  </m:oMath>
                </a14:m>
                <a:r>
                  <a:rPr lang="en-IN" sz="2800" dirty="0"/>
                  <a:t>, so the slope of the altitude, which is perpendicular to </a:t>
                </a:r>
                <a14:m>
                  <m:oMath xmlns:m="http://schemas.openxmlformats.org/officeDocument/2006/math">
                    <m:acc>
                      <m:accPr>
                        <m:chr m:val="̅"/>
                        <m:ctrlPr>
                          <a:rPr lang="en-IN" sz="2800" i="1">
                            <a:latin typeface="Cambria Math" panose="02040503050406030204" pitchFamily="18" charset="0"/>
                          </a:rPr>
                        </m:ctrlPr>
                      </m:accPr>
                      <m:e>
                        <m:r>
                          <a:rPr lang="en-US" sz="2800" b="0" i="1" smtClean="0">
                            <a:latin typeface="Cambria Math" panose="02040503050406030204" pitchFamily="18" charset="0"/>
                          </a:rPr>
                          <m:t>𝐴𝐶</m:t>
                        </m:r>
                      </m:e>
                    </m:acc>
                  </m:oMath>
                </a14:m>
                <a:r>
                  <a:rPr lang="en-IN" sz="2800" i="1" dirty="0"/>
                  <a:t>, </a:t>
                </a:r>
                <a:r>
                  <a:rPr lang="en-IN" sz="2800" dirty="0"/>
                  <a:t>is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2</m:t>
                        </m:r>
                      </m:num>
                      <m:den>
                        <m:r>
                          <a:rPr lang="en-US" sz="2800" b="0" i="1" smtClean="0">
                            <a:latin typeface="Cambria Math" panose="02040503050406030204" pitchFamily="18" charset="0"/>
                          </a:rPr>
                          <m:t>3</m:t>
                        </m:r>
                      </m:den>
                    </m:f>
                  </m:oMath>
                </a14:m>
                <a:r>
                  <a:rPr lang="en-IN" sz="2800" dirty="0"/>
                  <a:t>. Use the slope and point </a:t>
                </a:r>
                <a:r>
                  <a:rPr lang="en-IN" sz="2800" i="1" dirty="0"/>
                  <a:t>B </a:t>
                </a:r>
                <a:r>
                  <a:rPr lang="en-IN" sz="2800" dirty="0"/>
                  <a:t>on the altitude to find the equation of the line.</a:t>
                </a:r>
              </a:p>
              <a:p>
                <a:pPr algn="ctr"/>
                <a14:m>
                  <m:oMath xmlns:m="http://schemas.openxmlformats.org/officeDocument/2006/math">
                    <m:r>
                      <a:rPr lang="en-US" sz="2800" b="0" i="1" smtClean="0">
                        <a:solidFill>
                          <a:schemeClr val="tx2"/>
                        </a:solidFill>
                        <a:latin typeface="Cambria Math" panose="02040503050406030204" pitchFamily="18" charset="0"/>
                      </a:rPr>
                      <m:t>𝑦</m:t>
                    </m:r>
                    <m:r>
                      <a:rPr lang="en-US" sz="2800" b="0" i="1" smtClean="0">
                        <a:solidFill>
                          <a:schemeClr val="tx2"/>
                        </a:solidFill>
                        <a:latin typeface="Cambria Math" panose="02040503050406030204" pitchFamily="18" charset="0"/>
                      </a:rPr>
                      <m:t>=</m:t>
                    </m:r>
                    <m:f>
                      <m:fPr>
                        <m:ctrlPr>
                          <a:rPr lang="en-US" sz="2800" b="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2</m:t>
                        </m:r>
                      </m:num>
                      <m:den>
                        <m:r>
                          <a:rPr lang="en-US" sz="2800" b="0" i="1" smtClean="0">
                            <a:solidFill>
                              <a:schemeClr val="tx2"/>
                            </a:solidFill>
                            <a:latin typeface="Cambria Math" panose="02040503050406030204" pitchFamily="18" charset="0"/>
                          </a:rPr>
                          <m:t>3</m:t>
                        </m:r>
                      </m:den>
                    </m:f>
                    <m:r>
                      <a:rPr lang="en-US" sz="2800" b="0" i="1" smtClean="0">
                        <a:solidFill>
                          <a:schemeClr val="tx2"/>
                        </a:solidFill>
                        <a:latin typeface="Cambria Math" panose="02040503050406030204" pitchFamily="18" charset="0"/>
                      </a:rPr>
                      <m:t>𝑥</m:t>
                    </m:r>
                    <m:r>
                      <a:rPr lang="en-US" sz="2800" b="0" i="1" smtClean="0">
                        <a:solidFill>
                          <a:schemeClr val="tx2"/>
                        </a:solidFill>
                        <a:latin typeface="Cambria Math" panose="02040503050406030204" pitchFamily="18" charset="0"/>
                      </a:rPr>
                      <m:t>+</m:t>
                    </m:r>
                    <m:f>
                      <m:fPr>
                        <m:ctrlPr>
                          <a:rPr lang="en-US" sz="2800" b="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16</m:t>
                        </m:r>
                      </m:num>
                      <m:den>
                        <m:r>
                          <a:rPr lang="en-US" sz="2800" b="0" i="1" smtClean="0">
                            <a:solidFill>
                              <a:schemeClr val="tx2"/>
                            </a:solidFill>
                            <a:latin typeface="Cambria Math" panose="02040503050406030204" pitchFamily="18" charset="0"/>
                          </a:rPr>
                          <m:t>3</m:t>
                        </m:r>
                      </m:den>
                    </m:f>
                  </m:oMath>
                </a14:m>
                <a:r>
                  <a:rPr lang="en-IN" sz="2800" dirty="0">
                    <a:solidFill>
                      <a:schemeClr val="tx2"/>
                    </a:solidFill>
                  </a:rPr>
                  <a:t> </a:t>
                </a:r>
              </a:p>
            </p:txBody>
          </p:sp>
        </mc:Choice>
        <mc:Fallback xmlns="">
          <p:sp>
            <p:nvSpPr>
              <p:cNvPr id="8"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3" y="1707846"/>
                <a:ext cx="6858000" cy="4312943"/>
              </a:xfrm>
              <a:prstGeom prst="rect">
                <a:avLst/>
              </a:prstGeom>
              <a:blipFill>
                <a:blip r:embed="rId3"/>
                <a:stretch>
                  <a:fillRect l="-1778" t="-1412" r="-2133"/>
                </a:stretch>
              </a:blipFill>
            </p:spPr>
            <p:txBody>
              <a:bodyPr/>
              <a:lstStyle/>
              <a:p>
                <a:r>
                  <a:rPr lang="en-US">
                    <a:noFill/>
                  </a:rPr>
                  <a:t> </a:t>
                </a:r>
              </a:p>
            </p:txBody>
          </p:sp>
        </mc:Fallback>
      </mc:AlternateContent>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4</a:t>
            </a:r>
            <a:br>
              <a:rPr lang="en-US" sz="2800" dirty="0">
                <a:solidFill>
                  <a:srgbClr val="0070C0"/>
                </a:solidFill>
              </a:rPr>
            </a:br>
            <a:r>
              <a:rPr lang="en-IN" sz="2800" b="0" dirty="0">
                <a:solidFill>
                  <a:schemeClr val="tx1"/>
                </a:solidFill>
              </a:rPr>
              <a:t>Find an </a:t>
            </a:r>
            <a:r>
              <a:rPr lang="en-IN" sz="2800" b="0" dirty="0" err="1">
                <a:solidFill>
                  <a:schemeClr val="tx1"/>
                </a:solidFill>
              </a:rPr>
              <a:t>Orthocenter</a:t>
            </a:r>
            <a:r>
              <a:rPr lang="en-IN" sz="2800" b="0" dirty="0">
                <a:solidFill>
                  <a:schemeClr val="tx1"/>
                </a:solidFill>
              </a:rPr>
              <a:t> on the Coordinate Plane</a:t>
            </a:r>
            <a:endParaRPr lang="en-US" sz="2800" b="0" dirty="0">
              <a:solidFill>
                <a:schemeClr val="tx1"/>
              </a:solidFill>
            </a:endParaRPr>
          </a:p>
        </p:txBody>
      </p:sp>
      <p:pic>
        <p:nvPicPr>
          <p:cNvPr id="6" name="Picture 5">
            <a:extLst>
              <a:ext uri="{FF2B5EF4-FFF2-40B4-BE49-F238E27FC236}">
                <a16:creationId xmlns:a16="http://schemas.microsoft.com/office/drawing/2014/main" id="{09F9F4F0-D040-4D4E-A82D-06F1B72956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7338" y="1971493"/>
            <a:ext cx="2565985" cy="2578687"/>
          </a:xfrm>
          <a:prstGeom prst="rect">
            <a:avLst/>
          </a:prstGeom>
        </p:spPr>
      </p:pic>
    </p:spTree>
    <p:extLst>
      <p:ext uri="{BB962C8B-B14F-4D97-AF65-F5344CB8AC3E}">
        <p14:creationId xmlns:p14="http://schemas.microsoft.com/office/powerpoint/2010/main" val="3864523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2107769"/>
                <a:ext cx="6858000" cy="391302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Find an equation of the altitude from </a:t>
                </a:r>
                <a:r>
                  <a:rPr lang="en-US" sz="2800" i="1" dirty="0"/>
                  <a:t>A </a:t>
                </a:r>
                <a:r>
                  <a:rPr lang="en-US" sz="2800" dirty="0"/>
                  <a:t>to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𝐵</m:t>
                        </m:r>
                        <m:r>
                          <a:rPr lang="en-US" sz="2800" i="1">
                            <a:latin typeface="Cambria Math" panose="02040503050406030204" pitchFamily="18" charset="0"/>
                          </a:rPr>
                          <m:t>𝐶</m:t>
                        </m:r>
                      </m:e>
                    </m:acc>
                  </m:oMath>
                </a14:m>
                <a:r>
                  <a:rPr lang="en-US" sz="2800" dirty="0"/>
                  <a:t>. The slope of </a:t>
                </a:r>
                <a14:m>
                  <m:oMath xmlns:m="http://schemas.openxmlformats.org/officeDocument/2006/math">
                    <m:acc>
                      <m:accPr>
                        <m:chr m:val="̅"/>
                        <m:ctrlPr>
                          <a:rPr lang="en-US" sz="2800" i="1" smtClean="0">
                            <a:latin typeface="Cambria Math" panose="02040503050406030204" pitchFamily="18" charset="0"/>
                          </a:rPr>
                        </m:ctrlPr>
                      </m:accPr>
                      <m:e>
                        <m:r>
                          <a:rPr lang="en-US" sz="2800" i="1">
                            <a:latin typeface="Cambria Math" panose="02040503050406030204" pitchFamily="18" charset="0"/>
                          </a:rPr>
                          <m:t>𝐵𝐶</m:t>
                        </m:r>
                      </m:e>
                    </m:acc>
                  </m:oMath>
                </a14:m>
                <a:r>
                  <a:rPr lang="en-US" sz="2800" i="1" dirty="0"/>
                  <a:t> </a:t>
                </a:r>
                <a:r>
                  <a:rPr lang="en-US" sz="2800" dirty="0"/>
                  <a:t>is 1, so the slope of the altitude is </a:t>
                </a:r>
                <a:r>
                  <a:rPr lang="en-US" sz="2800" dirty="0">
                    <a:latin typeface="Arial" panose="020B0604020202020204" pitchFamily="34" charset="0"/>
                    <a:cs typeface="Arial" panose="020B0604020202020204" pitchFamily="34" charset="0"/>
                  </a:rPr>
                  <a:t>−1</a:t>
                </a:r>
                <a:r>
                  <a:rPr lang="en-US" sz="2800" dirty="0"/>
                  <a:t>. Use the slope and point </a:t>
                </a:r>
                <a:r>
                  <a:rPr lang="en-US" sz="2800" i="1" dirty="0"/>
                  <a:t>A </a:t>
                </a:r>
                <a:r>
                  <a:rPr lang="en-US" sz="2800" dirty="0"/>
                  <a:t>on the altitude to find the equation of the line.</a:t>
                </a:r>
              </a:p>
              <a:p>
                <a:pPr algn="ctr"/>
                <a:r>
                  <a:rPr lang="en-US" sz="2800" i="1" dirty="0"/>
                  <a:t>y </a:t>
                </a:r>
                <a:r>
                  <a:rPr lang="en-US" sz="2800" dirty="0"/>
                  <a:t>= −</a:t>
                </a:r>
                <a:r>
                  <a:rPr lang="en-US" sz="2800" i="1" dirty="0"/>
                  <a:t>x + </a:t>
                </a:r>
                <a:r>
                  <a:rPr lang="en-US" sz="2800" dirty="0"/>
                  <a:t>4</a:t>
                </a:r>
                <a:endParaRPr lang="en-US" sz="2800" dirty="0">
                  <a:solidFill>
                    <a:schemeClr val="tx1"/>
                  </a:solidFill>
                </a:endParaRPr>
              </a:p>
            </p:txBody>
          </p:sp>
        </mc:Choice>
        <mc:Fallback xmlns="">
          <p:sp>
            <p:nvSpPr>
              <p:cNvPr id="8"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3" y="2107769"/>
                <a:ext cx="6858000" cy="3913020"/>
              </a:xfrm>
              <a:prstGeom prst="rect">
                <a:avLst/>
              </a:prstGeom>
              <a:blipFill>
                <a:blip r:embed="rId3"/>
                <a:stretch>
                  <a:fillRect l="-1778" t="-1713" r="-1422"/>
                </a:stretch>
              </a:blipFill>
            </p:spPr>
            <p:txBody>
              <a:bodyPr/>
              <a:lstStyle/>
              <a:p>
                <a:r>
                  <a:rPr lang="en-US">
                    <a:noFill/>
                  </a:rPr>
                  <a:t> </a:t>
                </a:r>
              </a:p>
            </p:txBody>
          </p:sp>
        </mc:Fallback>
      </mc:AlternateContent>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4</a:t>
            </a:r>
            <a:br>
              <a:rPr lang="en-US" sz="2800">
                <a:solidFill>
                  <a:srgbClr val="0070C0"/>
                </a:solidFill>
              </a:rPr>
            </a:br>
            <a:r>
              <a:rPr lang="en-US" sz="2800" b="0">
                <a:solidFill>
                  <a:schemeClr val="tx1"/>
                </a:solidFill>
              </a:rPr>
              <a:t>Find an Orthocenter on the Coordinate Plane</a:t>
            </a:r>
          </a:p>
        </p:txBody>
      </p:sp>
      <p:pic>
        <p:nvPicPr>
          <p:cNvPr id="6" name="Picture 5">
            <a:extLst>
              <a:ext uri="{FF2B5EF4-FFF2-40B4-BE49-F238E27FC236}">
                <a16:creationId xmlns:a16="http://schemas.microsoft.com/office/drawing/2014/main" id="{624746DA-2F72-4874-92AB-C5A4FA0AE2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7338" y="1971493"/>
            <a:ext cx="2565985" cy="2578687"/>
          </a:xfrm>
          <a:prstGeom prst="rect">
            <a:avLst/>
          </a:prstGeom>
        </p:spPr>
      </p:pic>
    </p:spTree>
    <p:extLst>
      <p:ext uri="{BB962C8B-B14F-4D97-AF65-F5344CB8AC3E}">
        <p14:creationId xmlns:p14="http://schemas.microsoft.com/office/powerpoint/2010/main" val="3744213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6"/>
                <a:ext cx="6858000" cy="431294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Step 3 Solve the system of equations.</a:t>
                </a:r>
                <a:endParaRPr lang="en-US" sz="2800" dirty="0">
                  <a:solidFill>
                    <a:schemeClr val="tx1"/>
                  </a:solidFill>
                </a:endParaRPr>
              </a:p>
              <a:p>
                <a14:m>
                  <m:oMath xmlns:m="http://schemas.openxmlformats.org/officeDocument/2006/math">
                    <m:r>
                      <a:rPr lang="en-US" sz="2800" b="0" i="1" smtClean="0">
                        <a:solidFill>
                          <a:schemeClr val="tx2"/>
                        </a:solidFill>
                        <a:latin typeface="Cambria Math" panose="02040503050406030204" pitchFamily="18" charset="0"/>
                      </a:rPr>
                      <m:t>𝑥</m:t>
                    </m:r>
                    <m:r>
                      <a:rPr lang="en-US" sz="2800" b="0" i="0" smtClean="0">
                        <a:solidFill>
                          <a:schemeClr val="tx2"/>
                        </a:solidFill>
                        <a:latin typeface="Cambria Math" panose="02040503050406030204" pitchFamily="18" charset="0"/>
                      </a:rPr>
                      <m:t>=−</m:t>
                    </m:r>
                    <m:f>
                      <m:fPr>
                        <m:ctrlPr>
                          <a:rPr lang="en-US" sz="2800" i="1">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4</m:t>
                        </m:r>
                      </m:num>
                      <m:den>
                        <m:r>
                          <a:rPr lang="en-US" sz="2800" b="0" i="1" smtClean="0">
                            <a:solidFill>
                              <a:schemeClr val="tx2"/>
                            </a:solidFill>
                            <a:latin typeface="Cambria Math" panose="02040503050406030204" pitchFamily="18" charset="0"/>
                          </a:rPr>
                          <m:t>5</m:t>
                        </m:r>
                      </m:den>
                    </m:f>
                  </m:oMath>
                </a14:m>
                <a:r>
                  <a:rPr lang="en-US" sz="2800" dirty="0">
                    <a:solidFill>
                      <a:schemeClr val="tx2"/>
                    </a:solidFill>
                  </a:rPr>
                  <a:t> and </a:t>
                </a:r>
                <a14:m>
                  <m:oMath xmlns:m="http://schemas.openxmlformats.org/officeDocument/2006/math">
                    <m:r>
                      <a:rPr lang="en-US" sz="2800" b="0" i="1" smtClean="0">
                        <a:solidFill>
                          <a:schemeClr val="tx2"/>
                        </a:solidFill>
                        <a:latin typeface="Cambria Math" panose="02040503050406030204" pitchFamily="18" charset="0"/>
                      </a:rPr>
                      <m:t>𝑦</m:t>
                    </m:r>
                    <m:r>
                      <a:rPr lang="en-US" sz="2800" b="0" i="1" smtClean="0">
                        <a:solidFill>
                          <a:schemeClr val="tx2"/>
                        </a:solidFill>
                        <a:latin typeface="Cambria Math" panose="02040503050406030204" pitchFamily="18" charset="0"/>
                      </a:rPr>
                      <m:t>=</m:t>
                    </m:r>
                    <m:f>
                      <m:fPr>
                        <m:ctrlPr>
                          <a:rPr lang="en-US" sz="2800" b="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24</m:t>
                        </m:r>
                      </m:num>
                      <m:den>
                        <m:r>
                          <a:rPr lang="en-US" sz="2800" b="0" i="1" smtClean="0">
                            <a:solidFill>
                              <a:schemeClr val="tx2"/>
                            </a:solidFill>
                            <a:latin typeface="Cambria Math" panose="02040503050406030204" pitchFamily="18" charset="0"/>
                          </a:rPr>
                          <m:t>5</m:t>
                        </m:r>
                      </m:den>
                    </m:f>
                  </m:oMath>
                </a14:m>
                <a:endParaRPr lang="en-US" sz="2800" dirty="0">
                  <a:solidFill>
                    <a:schemeClr val="tx2"/>
                  </a:solidFill>
                </a:endParaRPr>
              </a:p>
              <a:p>
                <a:endParaRPr lang="en-US" sz="2800" dirty="0">
                  <a:solidFill>
                    <a:schemeClr val="tx2"/>
                  </a:solidFill>
                </a:endParaRPr>
              </a:p>
              <a:p>
                <a:r>
                  <a:rPr lang="en-US" sz="2800" dirty="0">
                    <a:solidFill>
                      <a:schemeClr val="tx2"/>
                    </a:solidFill>
                  </a:rPr>
                  <a:t>The coordinates of the orthocenter of △</a:t>
                </a:r>
                <a:r>
                  <a:rPr lang="en-US" sz="2800" i="1" dirty="0">
                    <a:solidFill>
                      <a:schemeClr val="tx2"/>
                    </a:solidFill>
                  </a:rPr>
                  <a:t>ABC </a:t>
                </a:r>
                <a:r>
                  <a:rPr lang="en-US" sz="2800" dirty="0">
                    <a:solidFill>
                      <a:schemeClr val="tx2"/>
                    </a:solidFill>
                  </a:rPr>
                  <a:t>are </a:t>
                </a:r>
                <a14:m>
                  <m:oMath xmlns:m="http://schemas.openxmlformats.org/officeDocument/2006/math">
                    <m:d>
                      <m:dPr>
                        <m:ctrlPr>
                          <a:rPr lang="en-US" sz="280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m:t>
                        </m:r>
                        <m:f>
                          <m:fPr>
                            <m:ctrlPr>
                              <a:rPr lang="en-US" sz="2800" b="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4</m:t>
                            </m:r>
                          </m:num>
                          <m:den>
                            <m:r>
                              <a:rPr lang="en-US" sz="2800" b="0" i="1" smtClean="0">
                                <a:solidFill>
                                  <a:schemeClr val="tx2"/>
                                </a:solidFill>
                                <a:latin typeface="Cambria Math" panose="02040503050406030204" pitchFamily="18" charset="0"/>
                              </a:rPr>
                              <m:t>5</m:t>
                            </m:r>
                          </m:den>
                        </m:f>
                        <m:r>
                          <a:rPr lang="en-US" sz="2800" b="0" i="1" smtClean="0">
                            <a:solidFill>
                              <a:schemeClr val="tx2"/>
                            </a:solidFill>
                            <a:latin typeface="Cambria Math" panose="02040503050406030204" pitchFamily="18" charset="0"/>
                          </a:rPr>
                          <m:t>, </m:t>
                        </m:r>
                        <m:f>
                          <m:fPr>
                            <m:ctrlPr>
                              <a:rPr lang="en-US" sz="2800" b="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24</m:t>
                            </m:r>
                          </m:num>
                          <m:den>
                            <m:r>
                              <a:rPr lang="en-US" sz="2800" b="0" i="1" smtClean="0">
                                <a:solidFill>
                                  <a:schemeClr val="tx2"/>
                                </a:solidFill>
                                <a:latin typeface="Cambria Math" panose="02040503050406030204" pitchFamily="18" charset="0"/>
                              </a:rPr>
                              <m:t>5</m:t>
                            </m:r>
                          </m:den>
                        </m:f>
                      </m:e>
                    </m:d>
                    <m:r>
                      <a:rPr lang="en-US" sz="2800" b="0" i="1" smtClean="0">
                        <a:solidFill>
                          <a:schemeClr val="tx2"/>
                        </a:solidFill>
                        <a:latin typeface="Cambria Math" panose="02040503050406030204" pitchFamily="18" charset="0"/>
                      </a:rPr>
                      <m:t>.</m:t>
                    </m:r>
                  </m:oMath>
                </a14:m>
                <a:endParaRPr lang="en-US" sz="2800" i="1" dirty="0">
                  <a:solidFill>
                    <a:schemeClr val="tx2"/>
                  </a:solidFill>
                </a:endParaRPr>
              </a:p>
            </p:txBody>
          </p:sp>
        </mc:Choice>
        <mc:Fallback xmlns="">
          <p:sp>
            <p:nvSpPr>
              <p:cNvPr id="8"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3" y="1707846"/>
                <a:ext cx="6858000" cy="4312943"/>
              </a:xfrm>
              <a:prstGeom prst="rect">
                <a:avLst/>
              </a:prstGeom>
              <a:blipFill>
                <a:blip r:embed="rId3"/>
                <a:stretch>
                  <a:fillRect l="-1778" t="-1412" r="-1067"/>
                </a:stretch>
              </a:blipFill>
            </p:spPr>
            <p:txBody>
              <a:bodyPr/>
              <a:lstStyle/>
              <a:p>
                <a:r>
                  <a:rPr lang="en-US">
                    <a:noFill/>
                  </a:rPr>
                  <a:t> </a:t>
                </a:r>
              </a:p>
            </p:txBody>
          </p:sp>
        </mc:Fallback>
      </mc:AlternateContent>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4</a:t>
            </a:r>
            <a:br>
              <a:rPr lang="en-US" sz="2800">
                <a:solidFill>
                  <a:srgbClr val="0070C0"/>
                </a:solidFill>
              </a:rPr>
            </a:br>
            <a:r>
              <a:rPr lang="en-US" sz="2800" b="0">
                <a:solidFill>
                  <a:schemeClr val="tx1"/>
                </a:solidFill>
              </a:rPr>
              <a:t>Find an Orthocenter on the Coordinate Plane</a:t>
            </a:r>
          </a:p>
        </p:txBody>
      </p:sp>
    </p:spTree>
    <p:extLst>
      <p:ext uri="{BB962C8B-B14F-4D97-AF65-F5344CB8AC3E}">
        <p14:creationId xmlns:p14="http://schemas.microsoft.com/office/powerpoint/2010/main" val="3599360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Warm Up</a:t>
            </a:r>
            <a:endParaRPr lang="en-US" dirty="0">
              <a:solidFill>
                <a:srgbClr val="0070C0"/>
              </a:solidFill>
            </a:endParaRPr>
          </a:p>
        </p:txBody>
      </p:sp>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2" y="1332862"/>
            <a:ext cx="7717322" cy="4355244"/>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Use the picture to name all angle pairs and the relationships between the angles.</a:t>
            </a:r>
          </a:p>
          <a:p>
            <a:r>
              <a:rPr lang="en-IN" sz="2800" b="1" dirty="0">
                <a:solidFill>
                  <a:schemeClr val="tx1"/>
                </a:solidFill>
                <a:latin typeface="Proxima Nova" panose="02000506030000020004"/>
              </a:rPr>
              <a:t>1. </a:t>
            </a:r>
            <a:r>
              <a:rPr lang="en-IN" sz="2800" dirty="0"/>
              <a:t>corresponding angles</a:t>
            </a:r>
            <a:br>
              <a:rPr lang="en-IN" sz="2800" dirty="0"/>
            </a:br>
            <a:endParaRPr lang="en-IN" sz="2800" dirty="0"/>
          </a:p>
          <a:p>
            <a:r>
              <a:rPr lang="en-IN" sz="2800" b="1" dirty="0">
                <a:solidFill>
                  <a:schemeClr val="tx1"/>
                </a:solidFill>
                <a:latin typeface="Proxima Nova" panose="02000506030000020004"/>
              </a:rPr>
              <a:t>2.</a:t>
            </a:r>
            <a:r>
              <a:rPr lang="en-IN" sz="2800" b="1" dirty="0"/>
              <a:t> </a:t>
            </a:r>
            <a:r>
              <a:rPr lang="en-IN" sz="2800" dirty="0"/>
              <a:t>alternate interior angles</a:t>
            </a:r>
            <a:br>
              <a:rPr lang="en-IN" sz="2800" dirty="0"/>
            </a:br>
            <a:endParaRPr lang="en-IN" sz="2800" dirty="0"/>
          </a:p>
          <a:p>
            <a:r>
              <a:rPr lang="pt-BR" sz="2800" b="1" dirty="0">
                <a:solidFill>
                  <a:schemeClr val="tx1"/>
                </a:solidFill>
                <a:latin typeface="Proxima Nova" panose="02000506030000020004"/>
              </a:rPr>
              <a:t>3.</a:t>
            </a:r>
            <a:r>
              <a:rPr lang="pt-BR" sz="2800" b="1" dirty="0"/>
              <a:t> </a:t>
            </a:r>
            <a:r>
              <a:rPr lang="pt-BR" sz="2800" dirty="0"/>
              <a:t>alternate exterior angles</a:t>
            </a:r>
            <a:br>
              <a:rPr lang="pt-BR" sz="2800" dirty="0"/>
            </a:br>
            <a:endParaRPr lang="pt-BR" sz="2800" dirty="0"/>
          </a:p>
          <a:p>
            <a:r>
              <a:rPr lang="en-IN" sz="2800" b="1" dirty="0">
                <a:solidFill>
                  <a:schemeClr val="tx1"/>
                </a:solidFill>
                <a:latin typeface="Proxima Nova" panose="02000506030000020004"/>
              </a:rPr>
              <a:t>4.</a:t>
            </a:r>
            <a:r>
              <a:rPr lang="en-IN" sz="2800" b="1" dirty="0"/>
              <a:t> </a:t>
            </a:r>
            <a:r>
              <a:rPr lang="en-IN" sz="2800" dirty="0"/>
              <a:t>same side interior angles</a:t>
            </a:r>
            <a:endParaRPr lang="en-US" sz="2800" dirty="0">
              <a:latin typeface="Proxima Nova" panose="02000506030000020004" pitchFamily="50" charset="0"/>
            </a:endParaRPr>
          </a:p>
        </p:txBody>
      </p:sp>
      <p:pic>
        <p:nvPicPr>
          <p:cNvPr id="2" name="Picture 1"/>
          <p:cNvPicPr>
            <a:picLocks noChangeAspect="1"/>
          </p:cNvPicPr>
          <p:nvPr/>
        </p:nvPicPr>
        <p:blipFill>
          <a:blip r:embed="rId3"/>
          <a:stretch>
            <a:fillRect/>
          </a:stretch>
        </p:blipFill>
        <p:spPr>
          <a:xfrm>
            <a:off x="8047140" y="1714500"/>
            <a:ext cx="3535260" cy="2473042"/>
          </a:xfrm>
          <a:prstGeom prst="rect">
            <a:avLst/>
          </a:prstGeom>
        </p:spPr>
      </p:pic>
    </p:spTree>
    <p:extLst>
      <p:ext uri="{BB962C8B-B14F-4D97-AF65-F5344CB8AC3E}">
        <p14:creationId xmlns:p14="http://schemas.microsoft.com/office/powerpoint/2010/main" val="1217798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6"/>
            <a:ext cx="8372977" cy="431294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Check</a:t>
            </a:r>
          </a:p>
          <a:p>
            <a:r>
              <a:rPr lang="en-US" sz="2800" dirty="0"/>
              <a:t>The vertices of △</a:t>
            </a:r>
            <a:r>
              <a:rPr lang="en-US" sz="2800" i="1" dirty="0"/>
              <a:t>FGH </a:t>
            </a:r>
            <a:r>
              <a:rPr lang="en-US" sz="2800" dirty="0"/>
              <a:t>are </a:t>
            </a:r>
            <a:r>
              <a:rPr lang="en-US" sz="2800" i="1" dirty="0"/>
              <a:t>F</a:t>
            </a:r>
            <a:r>
              <a:rPr lang="en-US" sz="2800" dirty="0"/>
              <a:t>(−2, 4), </a:t>
            </a:r>
            <a:r>
              <a:rPr lang="en-US" sz="2800" i="1" dirty="0"/>
              <a:t>G</a:t>
            </a:r>
            <a:r>
              <a:rPr lang="en-US" sz="2800" dirty="0"/>
              <a:t>(4, 4), and </a:t>
            </a:r>
            <a:r>
              <a:rPr lang="en-US" sz="2800" i="1" dirty="0"/>
              <a:t>H</a:t>
            </a:r>
            <a:r>
              <a:rPr lang="en-US" sz="2800" dirty="0"/>
              <a:t>(1, −2). What are the coordinates of the orthocenter of △</a:t>
            </a:r>
            <a:r>
              <a:rPr lang="en-US" sz="2800" i="1" dirty="0"/>
              <a:t>FGH</a:t>
            </a:r>
            <a:r>
              <a:rPr lang="en-US" sz="2800" dirty="0"/>
              <a:t>? If necessary, round your answer to the nearest tenth. </a:t>
            </a:r>
            <a:endParaRPr lang="en-US" sz="2800" i="1" dirty="0">
              <a:solidFill>
                <a:schemeClr val="tx2"/>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4</a:t>
            </a:r>
            <a:br>
              <a:rPr lang="en-US" sz="2800">
                <a:solidFill>
                  <a:srgbClr val="0070C0"/>
                </a:solidFill>
              </a:rPr>
            </a:br>
            <a:r>
              <a:rPr lang="en-US" sz="2800" b="0">
                <a:solidFill>
                  <a:schemeClr val="tx1"/>
                </a:solidFill>
              </a:rPr>
              <a:t>Find an Orthocenter on the Coordinate Plane</a:t>
            </a:r>
          </a:p>
        </p:txBody>
      </p:sp>
    </p:spTree>
    <p:extLst>
      <p:ext uri="{BB962C8B-B14F-4D97-AF65-F5344CB8AC3E}">
        <p14:creationId xmlns:p14="http://schemas.microsoft.com/office/powerpoint/2010/main" val="945027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6"/>
            <a:ext cx="8372977" cy="431294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Check</a:t>
            </a:r>
          </a:p>
          <a:p>
            <a:r>
              <a:rPr lang="en-US" sz="2800" dirty="0"/>
              <a:t>The vertices of △</a:t>
            </a:r>
            <a:r>
              <a:rPr lang="en-US" sz="2800" i="1" dirty="0"/>
              <a:t>FGH </a:t>
            </a:r>
            <a:r>
              <a:rPr lang="en-US" sz="2800" dirty="0"/>
              <a:t>are </a:t>
            </a:r>
            <a:r>
              <a:rPr lang="en-US" sz="2800" i="1" dirty="0"/>
              <a:t>F</a:t>
            </a:r>
            <a:r>
              <a:rPr lang="en-US" sz="2800" dirty="0"/>
              <a:t>(−2, 4), </a:t>
            </a:r>
            <a:r>
              <a:rPr lang="en-US" sz="2800" i="1" dirty="0"/>
              <a:t>G</a:t>
            </a:r>
            <a:r>
              <a:rPr lang="en-US" sz="2800" dirty="0"/>
              <a:t>(4, 4), and </a:t>
            </a:r>
            <a:r>
              <a:rPr lang="en-US" sz="2800" i="1" dirty="0"/>
              <a:t>H</a:t>
            </a:r>
            <a:r>
              <a:rPr lang="en-US" sz="2800" dirty="0"/>
              <a:t>(1, −2). What are the coordinates of the orthocenter of △</a:t>
            </a:r>
            <a:r>
              <a:rPr lang="en-US" sz="2800" i="1" dirty="0"/>
              <a:t>FGH</a:t>
            </a:r>
            <a:r>
              <a:rPr lang="en-US" sz="2800" dirty="0"/>
              <a:t>? If necessary, round your answer to the nearest tenth. </a:t>
            </a:r>
            <a:r>
              <a:rPr lang="en-US" sz="2800" dirty="0">
                <a:solidFill>
                  <a:srgbClr val="FF0000"/>
                </a:solidFill>
              </a:rPr>
              <a:t>(1, 2.5)</a:t>
            </a:r>
            <a:endParaRPr lang="en-US" sz="2800" i="1" dirty="0">
              <a:solidFill>
                <a:srgbClr val="FF0000"/>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4</a:t>
            </a:r>
            <a:br>
              <a:rPr lang="en-US" sz="2800">
                <a:solidFill>
                  <a:srgbClr val="0070C0"/>
                </a:solidFill>
              </a:rPr>
            </a:br>
            <a:r>
              <a:rPr lang="en-US" sz="2800" b="0">
                <a:solidFill>
                  <a:schemeClr val="tx1"/>
                </a:solidFill>
              </a:rPr>
              <a:t>Find an Orthocenter on the Coordinate Plane</a:t>
            </a:r>
          </a:p>
        </p:txBody>
      </p:sp>
    </p:spTree>
    <p:extLst>
      <p:ext uri="{BB962C8B-B14F-4D97-AF65-F5344CB8AC3E}">
        <p14:creationId xmlns:p14="http://schemas.microsoft.com/office/powerpoint/2010/main" val="355775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6"/>
                <a:ext cx="7159752" cy="455045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Suppose you want to write the equations of the median and altitude to </a:t>
                </a:r>
                <a14:m>
                  <m:oMath xmlns:m="http://schemas.openxmlformats.org/officeDocument/2006/math">
                    <m:acc>
                      <m:accPr>
                        <m:chr m:val="̅"/>
                        <m:ctrlPr>
                          <a:rPr lang="en-IN" sz="2800" b="1" i="1">
                            <a:solidFill>
                              <a:schemeClr val="tx1"/>
                            </a:solidFill>
                            <a:latin typeface="Cambria Math" panose="02040503050406030204" pitchFamily="18" charset="0"/>
                          </a:rPr>
                        </m:ctrlPr>
                      </m:accPr>
                      <m:e>
                        <m:r>
                          <a:rPr lang="en-US" sz="2800" b="1" i="1" smtClean="0">
                            <a:solidFill>
                              <a:schemeClr val="tx1"/>
                            </a:solidFill>
                            <a:latin typeface="Cambria Math" panose="02040503050406030204" pitchFamily="18" charset="0"/>
                          </a:rPr>
                          <m:t>𝑨</m:t>
                        </m:r>
                        <m:r>
                          <a:rPr lang="en-US" sz="2800" b="1" i="1">
                            <a:solidFill>
                              <a:schemeClr val="tx1"/>
                            </a:solidFill>
                            <a:latin typeface="Cambria Math" panose="02040503050406030204" pitchFamily="18" charset="0"/>
                          </a:rPr>
                          <m:t>𝑪</m:t>
                        </m:r>
                      </m:e>
                    </m:acc>
                  </m:oMath>
                </a14:m>
                <a:r>
                  <a:rPr lang="en-IN" sz="2800" b="1" i="1" dirty="0">
                    <a:solidFill>
                      <a:schemeClr val="tx1"/>
                    </a:solidFill>
                  </a:rPr>
                  <a:t> </a:t>
                </a:r>
                <a:r>
                  <a:rPr lang="en-IN" sz="2800" b="1" dirty="0">
                    <a:solidFill>
                      <a:schemeClr val="tx1"/>
                    </a:solidFill>
                  </a:rPr>
                  <a:t>in slope-intercept form. </a:t>
                </a:r>
              </a:p>
              <a:p>
                <a:pPr marL="442913" indent="-442913"/>
                <a:r>
                  <a:rPr lang="en-IN" sz="2800" b="1" dirty="0">
                    <a:solidFill>
                      <a:schemeClr val="tx1"/>
                    </a:solidFill>
                    <a:latin typeface="Proxima Nova"/>
                  </a:rPr>
                  <a:t>1. </a:t>
                </a:r>
                <a:r>
                  <a:rPr lang="en-IN" sz="2800" dirty="0"/>
                  <a:t>What information would you need to write the equation of the median?</a:t>
                </a:r>
                <a:br>
                  <a:rPr lang="en-IN" sz="2800" dirty="0"/>
                </a:br>
                <a:endParaRPr lang="en-IN" sz="2800" dirty="0"/>
              </a:p>
              <a:p>
                <a:pPr marL="442913" indent="-442913"/>
                <a:r>
                  <a:rPr lang="en-IN" sz="2800" b="1" dirty="0">
                    <a:solidFill>
                      <a:schemeClr val="tx1"/>
                    </a:solidFill>
                    <a:latin typeface="Proxima Nova"/>
                  </a:rPr>
                  <a:t>2. </a:t>
                </a:r>
                <a:r>
                  <a:rPr lang="en-IN" sz="2800" dirty="0"/>
                  <a:t>What information would you need to write the equation of the altitude?</a:t>
                </a:r>
                <a:endParaRPr lang="en-IN" sz="2800" i="1" dirty="0">
                  <a:solidFill>
                    <a:schemeClr val="tx1"/>
                  </a:solidFill>
                </a:endParaRPr>
              </a:p>
            </p:txBody>
          </p:sp>
        </mc:Choice>
        <mc:Fallback xmlns="">
          <p:sp>
            <p:nvSpPr>
              <p:cNvPr id="8"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3" y="1707846"/>
                <a:ext cx="7159752" cy="4550450"/>
              </a:xfrm>
              <a:prstGeom prst="rect">
                <a:avLst/>
              </a:prstGeom>
              <a:blipFill>
                <a:blip r:embed="rId3"/>
                <a:stretch>
                  <a:fillRect l="-1702" t="-1339" r="-2383"/>
                </a:stretch>
              </a:blipFill>
            </p:spPr>
            <p:txBody>
              <a:bodyPr/>
              <a:lstStyle/>
              <a:p>
                <a:r>
                  <a:rPr lang="en-US">
                    <a:noFill/>
                  </a:rPr>
                  <a:t> </a:t>
                </a:r>
              </a:p>
            </p:txBody>
          </p:sp>
        </mc:Fallback>
      </mc:AlternateContent>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Exit Ticket</a:t>
            </a:r>
            <a:endParaRPr lang="en-US" sz="2800" b="0" dirty="0">
              <a:solidFill>
                <a:schemeClr val="tx1"/>
              </a:solidFill>
            </a:endParaRPr>
          </a:p>
        </p:txBody>
      </p:sp>
      <p:pic>
        <p:nvPicPr>
          <p:cNvPr id="4" name="Picture 3" descr="Chart, line chart&#10;&#10;Description automatically generated">
            <a:extLst>
              <a:ext uri="{FF2B5EF4-FFF2-40B4-BE49-F238E27FC236}">
                <a16:creationId xmlns:a16="http://schemas.microsoft.com/office/drawing/2014/main" id="{5A9A8D48-BCC7-411E-9068-4039913F45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5235" y="1815577"/>
            <a:ext cx="3206664" cy="2926080"/>
          </a:xfrm>
          <a:prstGeom prst="rect">
            <a:avLst/>
          </a:prstGeom>
        </p:spPr>
      </p:pic>
    </p:spTree>
    <p:extLst>
      <p:ext uri="{BB962C8B-B14F-4D97-AF65-F5344CB8AC3E}">
        <p14:creationId xmlns:p14="http://schemas.microsoft.com/office/powerpoint/2010/main" val="27903357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564965"/>
            <a:ext cx="10655431" cy="470482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2913" indent="-442913"/>
            <a:r>
              <a:rPr lang="en-IN" sz="2800" b="1" dirty="0">
                <a:solidFill>
                  <a:schemeClr val="tx1"/>
                </a:solidFill>
                <a:latin typeface="Proxima Nova"/>
              </a:rPr>
              <a:t>3.</a:t>
            </a:r>
            <a:r>
              <a:rPr lang="en-IN" sz="2800" b="1" dirty="0"/>
              <a:t> </a:t>
            </a:r>
            <a:r>
              <a:rPr lang="en-IN" sz="2800" dirty="0"/>
              <a:t>Complete the table to show where the points of concurrency lie in each type of triangle.</a:t>
            </a:r>
          </a:p>
          <a:p>
            <a:endParaRPr lang="en-US" sz="2800" dirty="0"/>
          </a:p>
          <a:p>
            <a:endParaRPr lang="en-US" sz="2800" dirty="0"/>
          </a:p>
          <a:p>
            <a:endParaRPr lang="en-US" sz="2800" dirty="0"/>
          </a:p>
          <a:p>
            <a:endParaRPr lang="en-IN" sz="2800" b="1" dirty="0"/>
          </a:p>
          <a:p>
            <a:endParaRPr lang="en-IN" sz="2800" b="1" dirty="0">
              <a:solidFill>
                <a:schemeClr val="tx1"/>
              </a:solidFill>
              <a:latin typeface="Proxima Nova"/>
            </a:endParaRPr>
          </a:p>
          <a:p>
            <a:pPr marL="442913" indent="-442913">
              <a:spcBef>
                <a:spcPts val="600"/>
              </a:spcBef>
            </a:pPr>
            <a:r>
              <a:rPr lang="en-IN" sz="2800" b="1" dirty="0">
                <a:solidFill>
                  <a:schemeClr val="tx1"/>
                </a:solidFill>
                <a:latin typeface="Proxima Nova"/>
              </a:rPr>
              <a:t>4.</a:t>
            </a:r>
            <a:r>
              <a:rPr lang="en-IN" sz="2800" b="1" dirty="0"/>
              <a:t> </a:t>
            </a:r>
            <a:r>
              <a:rPr lang="en-US" sz="2800" dirty="0"/>
              <a:t>For which type of triangle are the circumcenter, incenter, centroid, and orthocenter the same point?</a:t>
            </a:r>
            <a:endParaRPr lang="en-US" sz="2800" dirty="0">
              <a:solidFill>
                <a:srgbClr val="FF0000"/>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Exit Ticket</a:t>
            </a:r>
            <a:endParaRPr lang="en-US" sz="2800" b="0" dirty="0">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573250786"/>
              </p:ext>
            </p:extLst>
          </p:nvPr>
        </p:nvGraphicFramePr>
        <p:xfrm>
          <a:off x="459874" y="2692424"/>
          <a:ext cx="11122525" cy="2499360"/>
        </p:xfrm>
        <a:graphic>
          <a:graphicData uri="http://schemas.openxmlformats.org/drawingml/2006/table">
            <a:tbl>
              <a:tblPr firstRow="1" bandRow="1">
                <a:tableStyleId>{2D5ABB26-0587-4C30-8999-92F81FD0307C}</a:tableStyleId>
              </a:tblPr>
              <a:tblGrid>
                <a:gridCol w="2224505">
                  <a:extLst>
                    <a:ext uri="{9D8B030D-6E8A-4147-A177-3AD203B41FA5}">
                      <a16:colId xmlns:a16="http://schemas.microsoft.com/office/drawing/2014/main" val="185448812"/>
                    </a:ext>
                  </a:extLst>
                </a:gridCol>
                <a:gridCol w="2837647">
                  <a:extLst>
                    <a:ext uri="{9D8B030D-6E8A-4147-A177-3AD203B41FA5}">
                      <a16:colId xmlns:a16="http://schemas.microsoft.com/office/drawing/2014/main" val="794765494"/>
                    </a:ext>
                  </a:extLst>
                </a:gridCol>
                <a:gridCol w="1611363">
                  <a:extLst>
                    <a:ext uri="{9D8B030D-6E8A-4147-A177-3AD203B41FA5}">
                      <a16:colId xmlns:a16="http://schemas.microsoft.com/office/drawing/2014/main" val="3173729758"/>
                    </a:ext>
                  </a:extLst>
                </a:gridCol>
                <a:gridCol w="2224505">
                  <a:extLst>
                    <a:ext uri="{9D8B030D-6E8A-4147-A177-3AD203B41FA5}">
                      <a16:colId xmlns:a16="http://schemas.microsoft.com/office/drawing/2014/main" val="793191314"/>
                    </a:ext>
                  </a:extLst>
                </a:gridCol>
                <a:gridCol w="2224505">
                  <a:extLst>
                    <a:ext uri="{9D8B030D-6E8A-4147-A177-3AD203B41FA5}">
                      <a16:colId xmlns:a16="http://schemas.microsoft.com/office/drawing/2014/main" val="1592642437"/>
                    </a:ext>
                  </a:extLst>
                </a:gridCol>
              </a:tblGrid>
              <a:tr h="359157">
                <a:tc>
                  <a:txBody>
                    <a:bodyPr/>
                    <a:lstStyle/>
                    <a:p>
                      <a:pPr algn="ctr"/>
                      <a:r>
                        <a:rPr lang="en-US" sz="2800" b="1" noProof="0"/>
                        <a:t>Triangle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noProof="0"/>
                        <a:t>Circumcenter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noProof="0"/>
                        <a:t>Incenter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noProof="0"/>
                        <a:t>Centroid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noProof="0"/>
                        <a:t>Orthocenter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9064493"/>
                  </a:ext>
                </a:extLst>
              </a:tr>
              <a:tr h="196957">
                <a:tc>
                  <a:txBody>
                    <a:bodyPr/>
                    <a:lstStyle/>
                    <a:p>
                      <a:pPr algn="ctr"/>
                      <a:r>
                        <a:rPr lang="en-US" sz="2800" noProof="0">
                          <a:solidFill>
                            <a:schemeClr val="tx2"/>
                          </a:solidFill>
                        </a:rPr>
                        <a:t>acute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noProof="0">
                          <a:solidFill>
                            <a:schemeClr val="tx2"/>
                          </a:solidFill>
                        </a:rPr>
                        <a:t>interior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noProof="0">
                          <a:solidFill>
                            <a:schemeClr val="tx2"/>
                          </a:solidFill>
                        </a:rPr>
                        <a:t>interior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noProof="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b="0" i="0" u="none" strike="noStrike" kern="1200" baseline="0" noProof="0">
                        <a:solidFill>
                          <a:srgbClr val="FF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3251881"/>
                  </a:ext>
                </a:extLst>
              </a:tr>
              <a:tr h="196957">
                <a:tc>
                  <a:txBody>
                    <a:bodyPr/>
                    <a:lstStyle/>
                    <a:p>
                      <a:pPr algn="ctr"/>
                      <a:r>
                        <a:rPr lang="en-US" sz="2800" noProof="0">
                          <a:solidFill>
                            <a:schemeClr val="tx2"/>
                          </a:solidFill>
                        </a:rPr>
                        <a:t>obtuse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noProof="0">
                          <a:solidFill>
                            <a:schemeClr val="tx2"/>
                          </a:solidFill>
                        </a:rPr>
                        <a:t>exterior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noProof="0">
                          <a:solidFill>
                            <a:schemeClr val="tx2"/>
                          </a:solidFill>
                        </a:rPr>
                        <a:t>interior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noProof="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noProof="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6023786"/>
                  </a:ext>
                </a:extLst>
              </a:tr>
              <a:tr h="196957">
                <a:tc>
                  <a:txBody>
                    <a:bodyPr/>
                    <a:lstStyle/>
                    <a:p>
                      <a:pPr algn="ctr"/>
                      <a:r>
                        <a:rPr lang="en-US" sz="2800" noProof="0">
                          <a:solidFill>
                            <a:schemeClr val="tx2"/>
                          </a:solidFill>
                        </a:rPr>
                        <a:t>right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noProof="0">
                          <a:solidFill>
                            <a:schemeClr val="tx2"/>
                          </a:solidFill>
                        </a:rPr>
                        <a:t>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noProof="0">
                          <a:solidFill>
                            <a:schemeClr val="tx2"/>
                          </a:solidFill>
                        </a:rPr>
                        <a:t>interior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noProof="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en-US" sz="2800" b="0" i="0" u="none" strike="noStrike" kern="1200" baseline="0" noProof="0" dirty="0">
                          <a:solidFill>
                            <a:srgbClr val="FF0000"/>
                          </a:solidFill>
                          <a:latin typeface="+mn-lt"/>
                          <a:ea typeface="+mn-ea"/>
                          <a:cs typeface="+mn-cs"/>
                        </a:rPr>
                      </a:br>
                      <a:endParaRPr lang="en-US" sz="2800" b="0" i="0" u="none" strike="noStrike" kern="1200" baseline="0" noProof="0" dirty="0">
                        <a:solidFill>
                          <a:srgbClr val="FF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3849102"/>
                  </a:ext>
                </a:extLst>
              </a:tr>
            </a:tbl>
          </a:graphicData>
        </a:graphic>
      </p:graphicFrame>
    </p:spTree>
    <p:extLst>
      <p:ext uri="{BB962C8B-B14F-4D97-AF65-F5344CB8AC3E}">
        <p14:creationId xmlns:p14="http://schemas.microsoft.com/office/powerpoint/2010/main" val="3739412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2" y="1707846"/>
                <a:ext cx="7160127" cy="455045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Suppose you want to write the equations of the median and altitude to </a:t>
                </a:r>
                <a14:m>
                  <m:oMath xmlns:m="http://schemas.openxmlformats.org/officeDocument/2006/math">
                    <m:acc>
                      <m:accPr>
                        <m:chr m:val="̅"/>
                        <m:ctrlPr>
                          <a:rPr lang="en-IN" sz="2800" b="1" i="1">
                            <a:solidFill>
                              <a:schemeClr val="tx1"/>
                            </a:solidFill>
                            <a:latin typeface="Cambria Math" panose="02040503050406030204" pitchFamily="18" charset="0"/>
                          </a:rPr>
                        </m:ctrlPr>
                      </m:accPr>
                      <m:e>
                        <m:r>
                          <a:rPr lang="en-US" sz="2800" b="1" i="1" smtClean="0">
                            <a:solidFill>
                              <a:schemeClr val="tx1"/>
                            </a:solidFill>
                            <a:latin typeface="Cambria Math" panose="02040503050406030204" pitchFamily="18" charset="0"/>
                          </a:rPr>
                          <m:t>𝑨</m:t>
                        </m:r>
                        <m:r>
                          <a:rPr lang="en-US" sz="2800" b="1" i="1">
                            <a:solidFill>
                              <a:schemeClr val="tx1"/>
                            </a:solidFill>
                            <a:latin typeface="Cambria Math" panose="02040503050406030204" pitchFamily="18" charset="0"/>
                          </a:rPr>
                          <m:t>𝑪</m:t>
                        </m:r>
                      </m:e>
                    </m:acc>
                  </m:oMath>
                </a14:m>
                <a:r>
                  <a:rPr lang="en-IN" sz="2800" b="1" i="1" dirty="0">
                    <a:solidFill>
                      <a:schemeClr val="tx1"/>
                    </a:solidFill>
                  </a:rPr>
                  <a:t> </a:t>
                </a:r>
                <a:r>
                  <a:rPr lang="en-IN" sz="2800" b="1" dirty="0">
                    <a:solidFill>
                      <a:schemeClr val="tx1"/>
                    </a:solidFill>
                  </a:rPr>
                  <a:t>in slope-intercept form. </a:t>
                </a:r>
              </a:p>
              <a:p>
                <a:pPr marL="442913" indent="-442913"/>
                <a:r>
                  <a:rPr lang="en-IN" sz="2800" b="1" dirty="0">
                    <a:solidFill>
                      <a:schemeClr val="tx1"/>
                    </a:solidFill>
                    <a:latin typeface="Proxima Nova"/>
                  </a:rPr>
                  <a:t>1. </a:t>
                </a:r>
                <a:r>
                  <a:rPr lang="en-IN" sz="2800" dirty="0"/>
                  <a:t>What information would you need to write the equation of the median?</a:t>
                </a:r>
                <a:br>
                  <a:rPr lang="en-IN" sz="2800" dirty="0"/>
                </a:br>
                <a:r>
                  <a:rPr lang="en-IN" sz="2800" dirty="0">
                    <a:solidFill>
                      <a:srgbClr val="FF0000"/>
                    </a:solidFill>
                  </a:rPr>
                  <a:t>vertex opposite </a:t>
                </a:r>
                <a14:m>
                  <m:oMath xmlns:m="http://schemas.openxmlformats.org/officeDocument/2006/math">
                    <m:acc>
                      <m:accPr>
                        <m:chr m:val="̅"/>
                        <m:ctrlPr>
                          <a:rPr lang="en-IN" sz="2800" i="1">
                            <a:solidFill>
                              <a:srgbClr val="FF0000"/>
                            </a:solidFill>
                            <a:latin typeface="Cambria Math" panose="02040503050406030204" pitchFamily="18" charset="0"/>
                          </a:rPr>
                        </m:ctrlPr>
                      </m:accPr>
                      <m:e>
                        <m:r>
                          <a:rPr lang="en-US" sz="2800" b="0" i="1" smtClean="0">
                            <a:solidFill>
                              <a:srgbClr val="FF0000"/>
                            </a:solidFill>
                            <a:latin typeface="Cambria Math" panose="02040503050406030204" pitchFamily="18" charset="0"/>
                          </a:rPr>
                          <m:t>𝐴𝐶</m:t>
                        </m:r>
                      </m:e>
                    </m:acc>
                  </m:oMath>
                </a14:m>
                <a:r>
                  <a:rPr lang="en-IN" sz="2800" dirty="0">
                    <a:solidFill>
                      <a:srgbClr val="FF0000"/>
                    </a:solidFill>
                  </a:rPr>
                  <a:t> and midpoint of </a:t>
                </a:r>
                <a14:m>
                  <m:oMath xmlns:m="http://schemas.openxmlformats.org/officeDocument/2006/math">
                    <m:acc>
                      <m:accPr>
                        <m:chr m:val="̅"/>
                        <m:ctrlPr>
                          <a:rPr lang="en-IN" sz="2800" i="1">
                            <a:solidFill>
                              <a:srgbClr val="FF0000"/>
                            </a:solidFill>
                            <a:latin typeface="Cambria Math" panose="02040503050406030204" pitchFamily="18" charset="0"/>
                          </a:rPr>
                        </m:ctrlPr>
                      </m:accPr>
                      <m:e>
                        <m:r>
                          <a:rPr lang="en-US" sz="2800" i="1">
                            <a:solidFill>
                              <a:srgbClr val="FF0000"/>
                            </a:solidFill>
                            <a:latin typeface="Cambria Math" panose="02040503050406030204" pitchFamily="18" charset="0"/>
                          </a:rPr>
                          <m:t>𝐴𝐶</m:t>
                        </m:r>
                      </m:e>
                    </m:acc>
                  </m:oMath>
                </a14:m>
                <a:r>
                  <a:rPr lang="en-IN" sz="2800" i="1" dirty="0">
                    <a:solidFill>
                      <a:srgbClr val="FF0000"/>
                    </a:solidFill>
                  </a:rPr>
                  <a:t> </a:t>
                </a:r>
                <a:endParaRPr lang="en-IN" sz="2800" dirty="0"/>
              </a:p>
              <a:p>
                <a:pPr marL="442913" indent="-442913"/>
                <a:r>
                  <a:rPr lang="en-IN" sz="2800" b="1" dirty="0">
                    <a:solidFill>
                      <a:schemeClr val="tx1"/>
                    </a:solidFill>
                    <a:latin typeface="Proxima Nova"/>
                  </a:rPr>
                  <a:t>2. </a:t>
                </a:r>
                <a:r>
                  <a:rPr lang="en-IN" sz="2800" dirty="0"/>
                  <a:t>What information would you need to write the equation of the altitude?</a:t>
                </a:r>
                <a:br>
                  <a:rPr lang="en-IN" sz="2800" dirty="0"/>
                </a:br>
                <a:r>
                  <a:rPr lang="en-IN" sz="2800" dirty="0">
                    <a:solidFill>
                      <a:srgbClr val="FF0000"/>
                    </a:solidFill>
                  </a:rPr>
                  <a:t>vertex opposite </a:t>
                </a:r>
                <a14:m>
                  <m:oMath xmlns:m="http://schemas.openxmlformats.org/officeDocument/2006/math">
                    <m:acc>
                      <m:accPr>
                        <m:chr m:val="̅"/>
                        <m:ctrlPr>
                          <a:rPr lang="en-IN" sz="2800" i="1">
                            <a:solidFill>
                              <a:srgbClr val="FF0000"/>
                            </a:solidFill>
                            <a:latin typeface="Cambria Math" panose="02040503050406030204" pitchFamily="18" charset="0"/>
                          </a:rPr>
                        </m:ctrlPr>
                      </m:accPr>
                      <m:e>
                        <m:r>
                          <a:rPr lang="en-US" sz="2800" i="1">
                            <a:solidFill>
                              <a:srgbClr val="FF0000"/>
                            </a:solidFill>
                            <a:latin typeface="Cambria Math" panose="02040503050406030204" pitchFamily="18" charset="0"/>
                          </a:rPr>
                          <m:t>𝐴𝐶</m:t>
                        </m:r>
                      </m:e>
                    </m:acc>
                  </m:oMath>
                </a14:m>
                <a:r>
                  <a:rPr lang="en-IN" sz="2800" i="1" dirty="0">
                    <a:solidFill>
                      <a:srgbClr val="FF0000"/>
                    </a:solidFill>
                  </a:rPr>
                  <a:t> </a:t>
                </a:r>
                <a:r>
                  <a:rPr lang="en-IN" sz="2800" dirty="0">
                    <a:solidFill>
                      <a:srgbClr val="FF0000"/>
                    </a:solidFill>
                  </a:rPr>
                  <a:t>and slope of </a:t>
                </a:r>
                <a14:m>
                  <m:oMath xmlns:m="http://schemas.openxmlformats.org/officeDocument/2006/math">
                    <m:acc>
                      <m:accPr>
                        <m:chr m:val="̅"/>
                        <m:ctrlPr>
                          <a:rPr lang="en-IN" sz="2800" i="1">
                            <a:solidFill>
                              <a:srgbClr val="FF0000"/>
                            </a:solidFill>
                            <a:latin typeface="Cambria Math" panose="02040503050406030204" pitchFamily="18" charset="0"/>
                          </a:rPr>
                        </m:ctrlPr>
                      </m:accPr>
                      <m:e>
                        <m:r>
                          <a:rPr lang="en-US" sz="2800" i="1">
                            <a:solidFill>
                              <a:srgbClr val="FF0000"/>
                            </a:solidFill>
                            <a:latin typeface="Cambria Math" panose="02040503050406030204" pitchFamily="18" charset="0"/>
                          </a:rPr>
                          <m:t>𝐴𝐶</m:t>
                        </m:r>
                      </m:e>
                    </m:acc>
                  </m:oMath>
                </a14:m>
                <a:r>
                  <a:rPr lang="en-IN" sz="2800" i="1" dirty="0">
                    <a:solidFill>
                      <a:srgbClr val="FF0000"/>
                    </a:solidFill>
                  </a:rPr>
                  <a:t>. </a:t>
                </a:r>
                <a:endParaRPr lang="en-IN" sz="2800" i="1" dirty="0">
                  <a:solidFill>
                    <a:schemeClr val="tx1"/>
                  </a:solidFill>
                </a:endParaRPr>
              </a:p>
            </p:txBody>
          </p:sp>
        </mc:Choice>
        <mc:Fallback xmlns="">
          <p:sp>
            <p:nvSpPr>
              <p:cNvPr id="8"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2" y="1707846"/>
                <a:ext cx="7160127" cy="4550450"/>
              </a:xfrm>
              <a:prstGeom prst="rect">
                <a:avLst/>
              </a:prstGeom>
              <a:blipFill>
                <a:blip r:embed="rId3"/>
                <a:stretch>
                  <a:fillRect l="-1702" t="-1339" r="-3149"/>
                </a:stretch>
              </a:blipFill>
            </p:spPr>
            <p:txBody>
              <a:bodyPr/>
              <a:lstStyle/>
              <a:p>
                <a:r>
                  <a:rPr lang="en-US">
                    <a:noFill/>
                  </a:rPr>
                  <a:t> </a:t>
                </a:r>
              </a:p>
            </p:txBody>
          </p:sp>
        </mc:Fallback>
      </mc:AlternateContent>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Exit Ticket</a:t>
            </a:r>
            <a:endParaRPr lang="en-US" sz="2800" b="0" dirty="0">
              <a:solidFill>
                <a:schemeClr val="tx1"/>
              </a:solidFill>
            </a:endParaRPr>
          </a:p>
        </p:txBody>
      </p:sp>
      <p:pic>
        <p:nvPicPr>
          <p:cNvPr id="7" name="Picture 6" descr="Chart, line chart&#10;&#10;Description automatically generated">
            <a:extLst>
              <a:ext uri="{FF2B5EF4-FFF2-40B4-BE49-F238E27FC236}">
                <a16:creationId xmlns:a16="http://schemas.microsoft.com/office/drawing/2014/main" id="{80543B3D-FACB-43E9-836F-E761D20855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5235" y="1815577"/>
            <a:ext cx="3206664" cy="2926080"/>
          </a:xfrm>
          <a:prstGeom prst="rect">
            <a:avLst/>
          </a:prstGeom>
        </p:spPr>
      </p:pic>
    </p:spTree>
    <p:extLst>
      <p:ext uri="{BB962C8B-B14F-4D97-AF65-F5344CB8AC3E}">
        <p14:creationId xmlns:p14="http://schemas.microsoft.com/office/powerpoint/2010/main" val="587501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564965"/>
            <a:ext cx="10655431" cy="470482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2913" indent="-442913"/>
            <a:r>
              <a:rPr lang="en-IN" sz="2800" b="1" dirty="0">
                <a:solidFill>
                  <a:schemeClr val="tx1"/>
                </a:solidFill>
                <a:latin typeface="Proxima Nova"/>
              </a:rPr>
              <a:t>3.</a:t>
            </a:r>
            <a:r>
              <a:rPr lang="en-IN" sz="2800" b="1" dirty="0"/>
              <a:t> </a:t>
            </a:r>
            <a:r>
              <a:rPr lang="en-IN" sz="2800" dirty="0"/>
              <a:t>Complete the table to show where the points of concurrency lie in each type of triangle.</a:t>
            </a:r>
          </a:p>
          <a:p>
            <a:endParaRPr lang="en-US" sz="2800" dirty="0"/>
          </a:p>
          <a:p>
            <a:endParaRPr lang="en-US" sz="2800" dirty="0"/>
          </a:p>
          <a:p>
            <a:endParaRPr lang="en-US" sz="2800" dirty="0"/>
          </a:p>
          <a:p>
            <a:endParaRPr lang="en-IN" sz="2800" b="1" dirty="0"/>
          </a:p>
          <a:p>
            <a:endParaRPr lang="en-IN" sz="2800" b="1" dirty="0">
              <a:solidFill>
                <a:schemeClr val="tx1"/>
              </a:solidFill>
              <a:latin typeface="Proxima Nova"/>
            </a:endParaRPr>
          </a:p>
          <a:p>
            <a:pPr marL="442913" indent="-442913">
              <a:spcBef>
                <a:spcPts val="600"/>
              </a:spcBef>
            </a:pPr>
            <a:r>
              <a:rPr lang="en-IN" sz="2800" b="1" dirty="0">
                <a:solidFill>
                  <a:schemeClr val="tx1"/>
                </a:solidFill>
                <a:latin typeface="Proxima Nova"/>
              </a:rPr>
              <a:t>4.</a:t>
            </a:r>
            <a:r>
              <a:rPr lang="en-IN" sz="2800" b="1" dirty="0"/>
              <a:t> </a:t>
            </a:r>
            <a:r>
              <a:rPr lang="en-US" sz="2800" dirty="0"/>
              <a:t>For which type of triangle are the circumcenter, incenter, centroid, and orthocenter the same point?  </a:t>
            </a:r>
            <a:r>
              <a:rPr lang="en-US" sz="2800" dirty="0">
                <a:solidFill>
                  <a:srgbClr val="FF0000"/>
                </a:solidFill>
              </a:rPr>
              <a:t>equilateral</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Exit Ticket</a:t>
            </a:r>
            <a:endParaRPr lang="en-US" sz="2800" b="0" dirty="0">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93575303"/>
              </p:ext>
            </p:extLst>
          </p:nvPr>
        </p:nvGraphicFramePr>
        <p:xfrm>
          <a:off x="459874" y="2692424"/>
          <a:ext cx="11122525" cy="2499360"/>
        </p:xfrm>
        <a:graphic>
          <a:graphicData uri="http://schemas.openxmlformats.org/drawingml/2006/table">
            <a:tbl>
              <a:tblPr firstRow="1" bandRow="1">
                <a:tableStyleId>{2D5ABB26-0587-4C30-8999-92F81FD0307C}</a:tableStyleId>
              </a:tblPr>
              <a:tblGrid>
                <a:gridCol w="2224505">
                  <a:extLst>
                    <a:ext uri="{9D8B030D-6E8A-4147-A177-3AD203B41FA5}">
                      <a16:colId xmlns:a16="http://schemas.microsoft.com/office/drawing/2014/main" val="185448812"/>
                    </a:ext>
                  </a:extLst>
                </a:gridCol>
                <a:gridCol w="2837647">
                  <a:extLst>
                    <a:ext uri="{9D8B030D-6E8A-4147-A177-3AD203B41FA5}">
                      <a16:colId xmlns:a16="http://schemas.microsoft.com/office/drawing/2014/main" val="794765494"/>
                    </a:ext>
                  </a:extLst>
                </a:gridCol>
                <a:gridCol w="1611363">
                  <a:extLst>
                    <a:ext uri="{9D8B030D-6E8A-4147-A177-3AD203B41FA5}">
                      <a16:colId xmlns:a16="http://schemas.microsoft.com/office/drawing/2014/main" val="3173729758"/>
                    </a:ext>
                  </a:extLst>
                </a:gridCol>
                <a:gridCol w="2224505">
                  <a:extLst>
                    <a:ext uri="{9D8B030D-6E8A-4147-A177-3AD203B41FA5}">
                      <a16:colId xmlns:a16="http://schemas.microsoft.com/office/drawing/2014/main" val="793191314"/>
                    </a:ext>
                  </a:extLst>
                </a:gridCol>
                <a:gridCol w="2224505">
                  <a:extLst>
                    <a:ext uri="{9D8B030D-6E8A-4147-A177-3AD203B41FA5}">
                      <a16:colId xmlns:a16="http://schemas.microsoft.com/office/drawing/2014/main" val="1592642437"/>
                    </a:ext>
                  </a:extLst>
                </a:gridCol>
              </a:tblGrid>
              <a:tr h="359157">
                <a:tc>
                  <a:txBody>
                    <a:bodyPr/>
                    <a:lstStyle/>
                    <a:p>
                      <a:pPr algn="ctr"/>
                      <a:r>
                        <a:rPr lang="en-US" sz="2800" b="1" noProof="0"/>
                        <a:t>Triangle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noProof="0"/>
                        <a:t>Circumcenter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noProof="0"/>
                        <a:t>Incenter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noProof="0"/>
                        <a:t>Centroid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noProof="0"/>
                        <a:t>Orthocenter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9064493"/>
                  </a:ext>
                </a:extLst>
              </a:tr>
              <a:tr h="196957">
                <a:tc>
                  <a:txBody>
                    <a:bodyPr/>
                    <a:lstStyle/>
                    <a:p>
                      <a:pPr algn="ctr"/>
                      <a:r>
                        <a:rPr lang="en-US" sz="2800" noProof="0">
                          <a:solidFill>
                            <a:schemeClr val="tx2"/>
                          </a:solidFill>
                        </a:rPr>
                        <a:t>acute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noProof="0">
                          <a:solidFill>
                            <a:schemeClr val="tx2"/>
                          </a:solidFill>
                        </a:rPr>
                        <a:t>interior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noProof="0">
                          <a:solidFill>
                            <a:schemeClr val="tx2"/>
                          </a:solidFill>
                        </a:rPr>
                        <a:t>interior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noProof="0" dirty="0">
                          <a:solidFill>
                            <a:srgbClr val="FF0000"/>
                          </a:solidFill>
                        </a:rPr>
                        <a:t>interior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noProof="0">
                          <a:solidFill>
                            <a:srgbClr val="FF0000"/>
                          </a:solidFill>
                          <a:latin typeface="+mn-lt"/>
                          <a:ea typeface="+mn-ea"/>
                          <a:cs typeface="+mn-cs"/>
                        </a:rPr>
                        <a:t>inside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3251881"/>
                  </a:ext>
                </a:extLst>
              </a:tr>
              <a:tr h="196957">
                <a:tc>
                  <a:txBody>
                    <a:bodyPr/>
                    <a:lstStyle/>
                    <a:p>
                      <a:pPr algn="ctr"/>
                      <a:r>
                        <a:rPr lang="en-US" sz="2800" noProof="0">
                          <a:solidFill>
                            <a:schemeClr val="tx2"/>
                          </a:solidFill>
                        </a:rPr>
                        <a:t>obtuse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noProof="0">
                          <a:solidFill>
                            <a:schemeClr val="tx2"/>
                          </a:solidFill>
                        </a:rPr>
                        <a:t>exterior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noProof="0">
                          <a:solidFill>
                            <a:schemeClr val="tx2"/>
                          </a:solidFill>
                        </a:rPr>
                        <a:t>interior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noProof="0" dirty="0">
                          <a:solidFill>
                            <a:srgbClr val="FF0000"/>
                          </a:solidFill>
                        </a:rPr>
                        <a:t>interior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noProof="0" dirty="0">
                          <a:solidFill>
                            <a:srgbClr val="FF0000"/>
                          </a:solidFill>
                        </a:rPr>
                        <a:t>outside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6023786"/>
                  </a:ext>
                </a:extLst>
              </a:tr>
              <a:tr h="196957">
                <a:tc>
                  <a:txBody>
                    <a:bodyPr/>
                    <a:lstStyle/>
                    <a:p>
                      <a:pPr algn="ctr"/>
                      <a:r>
                        <a:rPr lang="en-US" sz="2800" noProof="0">
                          <a:solidFill>
                            <a:schemeClr val="tx2"/>
                          </a:solidFill>
                        </a:rPr>
                        <a:t>right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noProof="0">
                          <a:solidFill>
                            <a:schemeClr val="tx2"/>
                          </a:solidFill>
                        </a:rPr>
                        <a:t>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noProof="0">
                          <a:solidFill>
                            <a:schemeClr val="tx2"/>
                          </a:solidFill>
                        </a:rPr>
                        <a:t>interior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noProof="0">
                          <a:solidFill>
                            <a:srgbClr val="FF0000"/>
                          </a:solidFill>
                        </a:rPr>
                        <a:t>interior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noProof="0" dirty="0">
                          <a:solidFill>
                            <a:srgbClr val="FF0000"/>
                          </a:solidFill>
                          <a:latin typeface="+mn-lt"/>
                          <a:ea typeface="+mn-ea"/>
                          <a:cs typeface="+mn-cs"/>
                        </a:rPr>
                        <a:t>vertex of the right angle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3849102"/>
                  </a:ext>
                </a:extLst>
              </a:tr>
            </a:tbl>
          </a:graphicData>
        </a:graphic>
      </p:graphicFrame>
    </p:spTree>
    <p:extLst>
      <p:ext uri="{BB962C8B-B14F-4D97-AF65-F5344CB8AC3E}">
        <p14:creationId xmlns:p14="http://schemas.microsoft.com/office/powerpoint/2010/main" val="533623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Warm Up</a:t>
            </a:r>
            <a:endParaRPr lang="en-US" dirty="0">
              <a:solidFill>
                <a:srgbClr val="0070C0"/>
              </a:solidFill>
            </a:endParaRPr>
          </a:p>
        </p:txBody>
      </p:sp>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2" y="1332862"/>
            <a:ext cx="7717322" cy="5067938"/>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Use the picture to name all angle pairs and the relationships between the angles.</a:t>
            </a:r>
          </a:p>
          <a:p>
            <a:pPr marL="457200" indent="-457200"/>
            <a:r>
              <a:rPr lang="en-IN" sz="2800" b="1" dirty="0">
                <a:solidFill>
                  <a:schemeClr val="tx1"/>
                </a:solidFill>
                <a:latin typeface="Proxima Nova" panose="02000506030000020004"/>
              </a:rPr>
              <a:t>1. </a:t>
            </a:r>
            <a:r>
              <a:rPr lang="en-IN" sz="2800" dirty="0"/>
              <a:t>corresponding angles</a:t>
            </a:r>
            <a:br>
              <a:rPr lang="en-IN" sz="2800" dirty="0"/>
            </a:br>
            <a:r>
              <a:rPr lang="en-IN" sz="2800" b="1" dirty="0">
                <a:solidFill>
                  <a:srgbClr val="FF0000"/>
                </a:solidFill>
                <a:latin typeface="Proxima Nova" panose="02000506030000020004"/>
              </a:rPr>
              <a:t>∠1, ∠5; ∠2, ∠6; ∠3, ∠7; ∠4, ∠8; ≅ </a:t>
            </a:r>
          </a:p>
          <a:p>
            <a:pPr marL="457200" indent="-457200"/>
            <a:r>
              <a:rPr lang="en-IN" sz="2800" b="1" dirty="0">
                <a:solidFill>
                  <a:schemeClr val="tx1"/>
                </a:solidFill>
                <a:latin typeface="Proxima Nova" panose="02000506030000020004"/>
              </a:rPr>
              <a:t>2.</a:t>
            </a:r>
            <a:r>
              <a:rPr lang="en-IN" sz="2800" b="1" dirty="0"/>
              <a:t> </a:t>
            </a:r>
            <a:r>
              <a:rPr lang="en-IN" sz="2800" dirty="0"/>
              <a:t>alternate interior angles</a:t>
            </a:r>
            <a:br>
              <a:rPr lang="en-IN" sz="2800" dirty="0"/>
            </a:br>
            <a:r>
              <a:rPr lang="en-IN" sz="2800" b="1" dirty="0">
                <a:solidFill>
                  <a:srgbClr val="FF0000"/>
                </a:solidFill>
                <a:latin typeface="Proxima Nova" panose="02000506030000020004"/>
              </a:rPr>
              <a:t>∠3, ∠5; ∠4, ∠6; ≅</a:t>
            </a:r>
            <a:endParaRPr lang="en-IN" sz="2800" dirty="0">
              <a:latin typeface="Proxima Nova" panose="02000506030000020004"/>
            </a:endParaRPr>
          </a:p>
          <a:p>
            <a:pPr marL="457200" indent="-457200"/>
            <a:r>
              <a:rPr lang="pt-BR" sz="2800" b="1" dirty="0">
                <a:solidFill>
                  <a:schemeClr val="tx1"/>
                </a:solidFill>
                <a:latin typeface="Proxima Nova" panose="02000506030000020004"/>
              </a:rPr>
              <a:t>3.</a:t>
            </a:r>
            <a:r>
              <a:rPr lang="pt-BR" sz="2800" b="1" dirty="0"/>
              <a:t> </a:t>
            </a:r>
            <a:r>
              <a:rPr lang="pt-BR" sz="2800" dirty="0"/>
              <a:t>alternate exterior angles</a:t>
            </a:r>
            <a:br>
              <a:rPr lang="pt-BR" sz="2800" dirty="0"/>
            </a:br>
            <a:r>
              <a:rPr lang="pt-BR" sz="2800" b="1" dirty="0">
                <a:solidFill>
                  <a:srgbClr val="FF0000"/>
                </a:solidFill>
                <a:latin typeface="Proxima Nova" panose="02000506030000020004"/>
              </a:rPr>
              <a:t>∠2, ∠8; ∠1, ∠7; ≅</a:t>
            </a:r>
            <a:endParaRPr lang="pt-BR" sz="2800" dirty="0"/>
          </a:p>
          <a:p>
            <a:pPr marL="457200" indent="-457200"/>
            <a:r>
              <a:rPr lang="en-IN" sz="2800" b="1" dirty="0">
                <a:solidFill>
                  <a:schemeClr val="tx1"/>
                </a:solidFill>
                <a:latin typeface="Proxima Nova" panose="02000506030000020004"/>
              </a:rPr>
              <a:t>4.</a:t>
            </a:r>
            <a:r>
              <a:rPr lang="en-IN" sz="2800" b="1" dirty="0"/>
              <a:t> </a:t>
            </a:r>
            <a:r>
              <a:rPr lang="en-IN" sz="2800" dirty="0"/>
              <a:t>same side interior angles</a:t>
            </a:r>
            <a:br>
              <a:rPr lang="en-IN" sz="2800" dirty="0"/>
            </a:br>
            <a:r>
              <a:rPr lang="en-IN" sz="2800" b="1" dirty="0">
                <a:solidFill>
                  <a:srgbClr val="FF0000"/>
                </a:solidFill>
                <a:latin typeface="Proxima Nova" panose="02000506030000020004"/>
              </a:rPr>
              <a:t>∠3, ∠6; ∠4, ∠5; supplementary</a:t>
            </a:r>
            <a:endParaRPr lang="en-US" sz="2800" b="1" dirty="0">
              <a:solidFill>
                <a:srgbClr val="FF0000"/>
              </a:solidFill>
              <a:latin typeface="Proxima Nova" panose="02000506030000020004"/>
            </a:endParaRPr>
          </a:p>
        </p:txBody>
      </p:sp>
      <p:pic>
        <p:nvPicPr>
          <p:cNvPr id="2" name="Picture 1"/>
          <p:cNvPicPr>
            <a:picLocks noChangeAspect="1"/>
          </p:cNvPicPr>
          <p:nvPr/>
        </p:nvPicPr>
        <p:blipFill>
          <a:blip r:embed="rId3"/>
          <a:stretch>
            <a:fillRect/>
          </a:stretch>
        </p:blipFill>
        <p:spPr>
          <a:xfrm>
            <a:off x="8047140" y="1714500"/>
            <a:ext cx="3535260" cy="2473042"/>
          </a:xfrm>
          <a:prstGeom prst="rect">
            <a:avLst/>
          </a:prstGeom>
        </p:spPr>
      </p:pic>
    </p:spTree>
    <p:extLst>
      <p:ext uri="{BB962C8B-B14F-4D97-AF65-F5344CB8AC3E}">
        <p14:creationId xmlns:p14="http://schemas.microsoft.com/office/powerpoint/2010/main" val="4087029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663066" cy="3262432"/>
          </a:xfrm>
          <a:prstGeom prst="rect">
            <a:avLst/>
          </a:prstGeom>
          <a:noFill/>
        </p:spPr>
        <p:txBody>
          <a:bodyPr wrap="square" rtlCol="0">
            <a:spAutoFit/>
          </a:bodyPr>
          <a:lstStyle/>
          <a:p>
            <a:pPr>
              <a:spcBef>
                <a:spcPts val="1200"/>
              </a:spcBef>
            </a:pPr>
            <a:r>
              <a:rPr lang="en-IN" sz="2800" b="1" dirty="0"/>
              <a:t>MA.912.GR.1.3 </a:t>
            </a:r>
            <a:r>
              <a:rPr lang="en-IN" sz="2800" dirty="0">
                <a:solidFill>
                  <a:schemeClr val="tx2"/>
                </a:solidFill>
              </a:rPr>
              <a:t>Prove relationships and theorems about triangles. Solve mathematical and real-world problems involving postulates, relationships and theorems of triangles. </a:t>
            </a:r>
          </a:p>
          <a:p>
            <a:pPr>
              <a:spcBef>
                <a:spcPts val="1200"/>
              </a:spcBef>
            </a:pPr>
            <a:r>
              <a:rPr lang="en-IN" sz="2800" b="1" dirty="0"/>
              <a:t>MA.912.GR.3.3 </a:t>
            </a:r>
            <a:r>
              <a:rPr lang="en-IN" sz="2800" dirty="0">
                <a:solidFill>
                  <a:schemeClr val="tx2"/>
                </a:solidFill>
              </a:rPr>
              <a:t>Use coordinate geometry to solve mathematical and real-world geometric problems involving lines, circles, triangles and quadrilaterals.</a:t>
            </a:r>
            <a:endParaRPr lang="en-US" sz="2800" dirty="0">
              <a:solidFill>
                <a:schemeClr val="tx2"/>
              </a:solidFill>
            </a:endParaRP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2"/>
            <a:ext cx="7264249" cy="11530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Florida’s B.E.S.T. Standards for Mathematics</a:t>
            </a:r>
            <a:endParaRPr lang="en-US" dirty="0">
              <a:solidFill>
                <a:srgbClr val="0070C0"/>
              </a:solidFill>
            </a:endParaRPr>
          </a:p>
        </p:txBody>
      </p:sp>
    </p:spTree>
    <p:extLst>
      <p:ext uri="{BB962C8B-B14F-4D97-AF65-F5344CB8AC3E}">
        <p14:creationId xmlns:p14="http://schemas.microsoft.com/office/powerpoint/2010/main" val="2020675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4832092"/>
          </a:xfrm>
          <a:prstGeom prst="rect">
            <a:avLst/>
          </a:prstGeom>
          <a:noFill/>
        </p:spPr>
        <p:txBody>
          <a:bodyPr wrap="square" rtlCol="0">
            <a:spAutoFit/>
          </a:bodyPr>
          <a:lstStyle/>
          <a:p>
            <a:pPr fontAlgn="t"/>
            <a:r>
              <a:rPr lang="en-US" sz="2800" b="1" dirty="0"/>
              <a:t>MA.K12.MTR.1.1 </a:t>
            </a:r>
            <a:endParaRPr lang="en-US" sz="2800" dirty="0"/>
          </a:p>
          <a:p>
            <a:pPr fontAlgn="t"/>
            <a:r>
              <a:rPr lang="en-US" sz="2800" dirty="0">
                <a:solidFill>
                  <a:schemeClr val="tx2"/>
                </a:solidFill>
              </a:rPr>
              <a:t>Actively participate in effortful learning both individually and collectively.</a:t>
            </a:r>
          </a:p>
          <a:p>
            <a:pPr fontAlgn="t"/>
            <a:endParaRPr lang="en-US" sz="2800" b="1" dirty="0"/>
          </a:p>
          <a:p>
            <a:pPr fontAlgn="t"/>
            <a:r>
              <a:rPr lang="en-US" sz="2800" b="1" dirty="0"/>
              <a:t>MA.K12.MTR.4.1 </a:t>
            </a:r>
            <a:endParaRPr lang="en-US" sz="2800" dirty="0"/>
          </a:p>
          <a:p>
            <a:pPr fontAlgn="t"/>
            <a:r>
              <a:rPr lang="en-US" sz="2800" dirty="0">
                <a:solidFill>
                  <a:schemeClr val="tx2"/>
                </a:solidFill>
              </a:rPr>
              <a:t>Engage in discussions that reflect on the mathematical thinking of self and others.</a:t>
            </a:r>
          </a:p>
          <a:p>
            <a:pPr fontAlgn="t"/>
            <a:endParaRPr lang="en-US" sz="2800" dirty="0">
              <a:solidFill>
                <a:schemeClr val="tx2"/>
              </a:solidFill>
            </a:endParaRPr>
          </a:p>
          <a:p>
            <a:pPr fontAlgn="t"/>
            <a:r>
              <a:rPr lang="en-US" sz="2800" b="1" dirty="0"/>
              <a:t>MA.K12.MTR.5.1</a:t>
            </a:r>
          </a:p>
          <a:p>
            <a:pPr fontAlgn="t"/>
            <a:r>
              <a:rPr lang="en-US" sz="2800" dirty="0">
                <a:solidFill>
                  <a:schemeClr val="tx2"/>
                </a:solidFill>
              </a:rPr>
              <a:t>Use patterns and structure to help understand and connect mathematical concepts.</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49937" cy="85763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Florida’s Mathematical Thinking and Reasoning Standards</a:t>
            </a:r>
          </a:p>
        </p:txBody>
      </p:sp>
    </p:spTree>
    <p:extLst>
      <p:ext uri="{BB962C8B-B14F-4D97-AF65-F5344CB8AC3E}">
        <p14:creationId xmlns:p14="http://schemas.microsoft.com/office/powerpoint/2010/main" val="1568749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2" y="1707845"/>
            <a:ext cx="9827127" cy="447780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pPr>
            <a:r>
              <a:rPr lang="en-US" sz="2800" b="1" dirty="0">
                <a:solidFill>
                  <a:schemeClr val="tx1"/>
                </a:solidFill>
              </a:rPr>
              <a:t>Content Objective</a:t>
            </a:r>
            <a:br>
              <a:rPr lang="en-US" sz="2800" b="1" dirty="0">
                <a:solidFill>
                  <a:schemeClr val="tx1"/>
                </a:solidFill>
              </a:rPr>
            </a:br>
            <a:r>
              <a:rPr lang="en-IN" sz="2800" dirty="0"/>
              <a:t>Students solve problems using medians and altitudes in triangles.</a:t>
            </a:r>
            <a:br>
              <a:rPr lang="en-US" sz="2800" dirty="0"/>
            </a:br>
            <a:endParaRPr lang="en-US" sz="2800" dirty="0"/>
          </a:p>
          <a:p>
            <a:pPr>
              <a:spcBef>
                <a:spcPts val="1000"/>
              </a:spcBef>
            </a:pPr>
            <a:r>
              <a:rPr lang="en-US" sz="2800" b="1" dirty="0">
                <a:solidFill>
                  <a:schemeClr val="tx1"/>
                </a:solidFill>
              </a:rPr>
              <a:t>Language Objectives</a:t>
            </a:r>
          </a:p>
          <a:p>
            <a:pPr marL="291600" indent="-291600">
              <a:buFont typeface="Arial" panose="020B0604020202020204" pitchFamily="34" charset="0"/>
              <a:buChar char="•"/>
            </a:pPr>
            <a:r>
              <a:rPr lang="en-IN" sz="2800" dirty="0"/>
              <a:t>Students explain how to solve problems involving medians and altitudes in triangles using </a:t>
            </a:r>
            <a:r>
              <a:rPr lang="en-IN" sz="2800" i="1" dirty="0"/>
              <a:t>interior </a:t>
            </a:r>
            <a:r>
              <a:rPr lang="en-IN" sz="2800" dirty="0"/>
              <a:t>and </a:t>
            </a:r>
            <a:r>
              <a:rPr lang="en-IN" sz="2800" i="1" dirty="0"/>
              <a:t>exterior</a:t>
            </a:r>
            <a:r>
              <a:rPr lang="en-IN" sz="2800" dirty="0"/>
              <a:t>.</a:t>
            </a:r>
          </a:p>
          <a:p>
            <a:pPr marL="291600" indent="-291600">
              <a:buFont typeface="Arial" panose="020B0604020202020204" pitchFamily="34" charset="0"/>
              <a:buChar char="•"/>
            </a:pPr>
            <a:r>
              <a:rPr lang="en-IN" sz="2800" dirty="0"/>
              <a:t>To cultivate conversation, students participate in MLR8: Discussion Supports.</a:t>
            </a:r>
          </a:p>
        </p:txBody>
      </p:sp>
      <p:sp>
        <p:nvSpPr>
          <p:cNvPr id="12" name="Title 1">
            <a:extLst>
              <a:ext uri="{FF2B5EF4-FFF2-40B4-BE49-F238E27FC236}">
                <a16:creationId xmlns:a16="http://schemas.microsoft.com/office/drawing/2014/main" id="{A9DD125F-CFF1-4547-A589-1CE0FB62F2E8}"/>
              </a:ext>
            </a:extLst>
          </p:cNvPr>
          <p:cNvSpPr txBox="1">
            <a:spLocks/>
          </p:cNvSpPr>
          <p:nvPr/>
        </p:nvSpPr>
        <p:spPr>
          <a:xfrm>
            <a:off x="459873"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Lesson Objectives</a:t>
            </a:r>
            <a:endParaRPr lang="en-US" dirty="0">
              <a:solidFill>
                <a:srgbClr val="0070C0"/>
              </a:solidFill>
            </a:endParaRPr>
          </a:p>
        </p:txBody>
      </p:sp>
    </p:spTree>
    <p:extLst>
      <p:ext uri="{BB962C8B-B14F-4D97-AF65-F5344CB8AC3E}">
        <p14:creationId xmlns:p14="http://schemas.microsoft.com/office/powerpoint/2010/main" val="4153406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6"/>
            <a:ext cx="8379327" cy="374045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dirty="0"/>
              <a:t>In a triangle, a </a:t>
            </a:r>
            <a:r>
              <a:rPr lang="en-IN" sz="2800" b="1" dirty="0">
                <a:solidFill>
                  <a:schemeClr val="tx1"/>
                </a:solidFill>
              </a:rPr>
              <a:t>median</a:t>
            </a:r>
            <a:r>
              <a:rPr lang="en-IN" sz="2800" b="1" dirty="0"/>
              <a:t> </a:t>
            </a:r>
            <a:r>
              <a:rPr lang="en-IN" sz="2800" dirty="0"/>
              <a:t>is a line segment with endpoints that are a vertex of the triangle and the midpoint of the side opposite the vertex. </a:t>
            </a:r>
          </a:p>
          <a:p>
            <a:r>
              <a:rPr lang="en-IN" sz="2800" dirty="0"/>
              <a:t>Every triangle has three medians that are concurrent. The point of concurrency of the medians of a triangle is called the </a:t>
            </a:r>
            <a:r>
              <a:rPr lang="en-IN" sz="2800" b="1" dirty="0">
                <a:solidFill>
                  <a:schemeClr val="tx1"/>
                </a:solidFill>
              </a:rPr>
              <a:t>centroid</a:t>
            </a:r>
            <a:r>
              <a:rPr lang="en-IN" sz="2800" dirty="0"/>
              <a:t>, and it is always inside the triangle.</a:t>
            </a:r>
            <a:endParaRPr lang="en-US" sz="2800" dirty="0">
              <a:latin typeface="+mj-lt"/>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0070C0"/>
                </a:solidFill>
              </a:rPr>
            </a:br>
            <a:r>
              <a:rPr lang="en-US" sz="2800" b="0" dirty="0">
                <a:solidFill>
                  <a:schemeClr val="tx1"/>
                </a:solidFill>
              </a:rPr>
              <a:t>Medians of Triangles</a:t>
            </a:r>
          </a:p>
        </p:txBody>
      </p:sp>
    </p:spTree>
    <p:extLst>
      <p:ext uri="{BB962C8B-B14F-4D97-AF65-F5344CB8AC3E}">
        <p14:creationId xmlns:p14="http://schemas.microsoft.com/office/powerpoint/2010/main" val="3394559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9827127" cy="450294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Theorem 6.7: </a:t>
            </a:r>
            <a:r>
              <a:rPr lang="en-IN" sz="2800" b="1" dirty="0"/>
              <a:t>Centroid Theorem</a:t>
            </a:r>
          </a:p>
          <a:p>
            <a:r>
              <a:rPr lang="en-IN" sz="2800" dirty="0"/>
              <a:t>The medians of a triangle intersect at a point called the centroid that is two-thirds of the distance from each vertex to the midpoint of the opposite side.</a:t>
            </a:r>
          </a:p>
          <a:p>
            <a:endParaRPr lang="en-IN" sz="2800" dirty="0"/>
          </a:p>
          <a:p>
            <a:r>
              <a:rPr lang="en-IN" sz="2800" dirty="0"/>
              <a:t>All polygons have a balancing point or </a:t>
            </a:r>
            <a:r>
              <a:rPr lang="en-IN" sz="2800" i="1" dirty="0" err="1"/>
              <a:t>center</a:t>
            </a:r>
            <a:r>
              <a:rPr lang="en-IN" sz="2800" i="1" dirty="0"/>
              <a:t> of gravity</a:t>
            </a:r>
            <a:r>
              <a:rPr lang="en-IN" sz="2800" dirty="0"/>
              <a:t>. This is the point at which the weight of a region is evenly dispersed and all sides of the region are balanced. The centroid is the </a:t>
            </a:r>
            <a:r>
              <a:rPr lang="en-IN" sz="2800" dirty="0" err="1"/>
              <a:t>center</a:t>
            </a:r>
            <a:r>
              <a:rPr lang="en-IN" sz="2800" dirty="0"/>
              <a:t> of gravity for a triangular region.</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0070C0"/>
                </a:solidFill>
              </a:rPr>
            </a:br>
            <a:r>
              <a:rPr lang="en-US" sz="2800" b="0" dirty="0">
                <a:solidFill>
                  <a:schemeClr val="tx1"/>
                </a:solidFill>
              </a:rPr>
              <a:t>Medians of Triangles</a:t>
            </a:r>
          </a:p>
        </p:txBody>
      </p:sp>
    </p:spTree>
    <p:extLst>
      <p:ext uri="{BB962C8B-B14F-4D97-AF65-F5344CB8AC3E}">
        <p14:creationId xmlns:p14="http://schemas.microsoft.com/office/powerpoint/2010/main" val="3314841646"/>
      </p:ext>
    </p:extLst>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Template 16x9 2020 update" id="{5E47A058-0525-4FF8-ABFF-DAB3961E1CA4}" vid="{3779B88A-58AE-471A-9261-01943B1F04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ebb11a2-b469-44b8-8bf8-081d58bb6473" xsi:nil="true"/>
    <lcf76f155ced4ddcb4097134ff3c332f xmlns="9450ef5d-1a70-432a-a187-b784c13ee2c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266630E732CA44D970B0FD5490C9BA6" ma:contentTypeVersion="18" ma:contentTypeDescription="Create a new document." ma:contentTypeScope="" ma:versionID="90db7acf3981c1b8afc1ad983dca2cb0">
  <xsd:schema xmlns:xsd="http://www.w3.org/2001/XMLSchema" xmlns:xs="http://www.w3.org/2001/XMLSchema" xmlns:p="http://schemas.microsoft.com/office/2006/metadata/properties" xmlns:ns2="9450ef5d-1a70-432a-a187-b784c13ee2c7" xmlns:ns3="eebb11a2-b469-44b8-8bf8-081d58bb6473" targetNamespace="http://schemas.microsoft.com/office/2006/metadata/properties" ma:root="true" ma:fieldsID="43b234907c8b9389a0c1a05c706dc29a" ns2:_="" ns3:_="">
    <xsd:import namespace="9450ef5d-1a70-432a-a187-b784c13ee2c7"/>
    <xsd:import namespace="eebb11a2-b469-44b8-8bf8-081d58bb647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50ef5d-1a70-432a-a187-b784c13ee2c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bb11a2-b469-44b8-8bf8-081d58bb647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53635cd-e542-46dd-a609-9988ad3410aa}" ma:internalName="TaxCatchAll" ma:showField="CatchAllData" ma:web="eebb11a2-b469-44b8-8bf8-081d58bb64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2E7C71-38C8-4AE5-BA32-A0BF338EEF46}">
  <ds:schemaRefs>
    <ds:schemaRef ds:uri="http://schemas.microsoft.com/sharepoint/v3/contenttype/forms"/>
  </ds:schemaRefs>
</ds:datastoreItem>
</file>

<file path=customXml/itemProps2.xml><?xml version="1.0" encoding="utf-8"?>
<ds:datastoreItem xmlns:ds="http://schemas.openxmlformats.org/officeDocument/2006/customXml" ds:itemID="{2C0EC8B5-3819-4979-9120-C477F29E8895}">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9450ef5d-1a70-432a-a187-b784c13ee2c7"/>
    <ds:schemaRef ds:uri="http://schemas.openxmlformats.org/package/2006/metadata/core-properties"/>
    <ds:schemaRef ds:uri="eebb11a2-b469-44b8-8bf8-081d58bb6473"/>
    <ds:schemaRef ds:uri="http://www.w3.org/XML/1998/namespace"/>
    <ds:schemaRef ds:uri="http://purl.org/dc/dcmitype/"/>
  </ds:schemaRefs>
</ds:datastoreItem>
</file>

<file path=customXml/itemProps3.xml><?xml version="1.0" encoding="utf-8"?>
<ds:datastoreItem xmlns:ds="http://schemas.openxmlformats.org/officeDocument/2006/customXml" ds:itemID="{6D30E9E6-7E59-4C1D-A191-213E24A696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50ef5d-1a70-432a-a187-b784c13ee2c7"/>
    <ds:schemaRef ds:uri="eebb11a2-b469-44b8-8bf8-081d58bb64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10041</TotalTime>
  <Words>1816</Words>
  <Application>Microsoft Office PowerPoint</Application>
  <PresentationFormat>Widescreen</PresentationFormat>
  <Paragraphs>226</Paragraphs>
  <Slides>35</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35</vt:i4>
      </vt:variant>
    </vt:vector>
  </HeadingPairs>
  <TitlesOfParts>
    <vt:vector size="41" baseType="lpstr">
      <vt:lpstr>Arial</vt:lpstr>
      <vt:lpstr>Calibri</vt:lpstr>
      <vt:lpstr>Cambria Math</vt:lpstr>
      <vt:lpstr>Proxima Nova</vt:lpstr>
      <vt:lpstr>Title Slide</vt:lpstr>
      <vt:lpstr>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16:9 PPT Template: User Notes Delete this slide from final presentation.</dc:title>
  <dc:creator>Grubelich, Rocio</dc:creator>
  <cp:lastModifiedBy>Sobalvarro, Jaime A.</cp:lastModifiedBy>
  <cp:revision>189</cp:revision>
  <cp:lastPrinted>2018-08-01T21:17:27Z</cp:lastPrinted>
  <dcterms:created xsi:type="dcterms:W3CDTF">2020-09-17T18:06:02Z</dcterms:created>
  <dcterms:modified xsi:type="dcterms:W3CDTF">2023-11-16T23:57:52Z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0x0101000266630E732CA44D970B0FD5490C9BA6</vt:lpwstr>
  </property>
</Properties>
</file>